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2" r:id="rId1"/>
  </p:sldMasterIdLst>
  <p:notesMasterIdLst>
    <p:notesMasterId r:id="rId41"/>
  </p:notesMasterIdLst>
  <p:handoutMasterIdLst>
    <p:handoutMasterId r:id="rId42"/>
  </p:handoutMasterIdLst>
  <p:sldIdLst>
    <p:sldId id="563" r:id="rId2"/>
    <p:sldId id="662" r:id="rId3"/>
    <p:sldId id="1249" r:id="rId4"/>
    <p:sldId id="1251" r:id="rId5"/>
    <p:sldId id="1273" r:id="rId6"/>
    <p:sldId id="1274" r:id="rId7"/>
    <p:sldId id="1235" r:id="rId8"/>
    <p:sldId id="1250" r:id="rId9"/>
    <p:sldId id="1252" r:id="rId10"/>
    <p:sldId id="1254" r:id="rId11"/>
    <p:sldId id="1253" r:id="rId12"/>
    <p:sldId id="1237" r:id="rId13"/>
    <p:sldId id="1238" r:id="rId14"/>
    <p:sldId id="1239" r:id="rId15"/>
    <p:sldId id="1240" r:id="rId16"/>
    <p:sldId id="1241" r:id="rId17"/>
    <p:sldId id="1242" r:id="rId18"/>
    <p:sldId id="1243" r:id="rId19"/>
    <p:sldId id="1244" r:id="rId20"/>
    <p:sldId id="1255" r:id="rId21"/>
    <p:sldId id="1256" r:id="rId22"/>
    <p:sldId id="1257" r:id="rId23"/>
    <p:sldId id="1259" r:id="rId24"/>
    <p:sldId id="1260" r:id="rId25"/>
    <p:sldId id="1262" r:id="rId26"/>
    <p:sldId id="1261" r:id="rId27"/>
    <p:sldId id="1263" r:id="rId28"/>
    <p:sldId id="1264" r:id="rId29"/>
    <p:sldId id="1266" r:id="rId30"/>
    <p:sldId id="1267" r:id="rId31"/>
    <p:sldId id="1268" r:id="rId32"/>
    <p:sldId id="1269" r:id="rId33"/>
    <p:sldId id="1270" r:id="rId34"/>
    <p:sldId id="1271" r:id="rId35"/>
    <p:sldId id="1272" r:id="rId36"/>
    <p:sldId id="1275" r:id="rId37"/>
    <p:sldId id="1276" r:id="rId38"/>
    <p:sldId id="1277" r:id="rId39"/>
    <p:sldId id="1278" r:id="rId40"/>
  </p:sldIdLst>
  <p:sldSz cx="9144000" cy="6858000" type="screen4x3"/>
  <p:notesSz cx="7019925" cy="93059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  <a:srgbClr val="FF9900"/>
    <a:srgbClr val="CC00CC"/>
    <a:srgbClr val="008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701" autoAdjust="0"/>
  </p:normalViewPr>
  <p:slideViewPr>
    <p:cSldViewPr>
      <p:cViewPr varScale="1">
        <p:scale>
          <a:sx n="91" d="100"/>
          <a:sy n="91" d="100"/>
        </p:scale>
        <p:origin x="-137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-1956" y="-84"/>
      </p:cViewPr>
      <p:guideLst>
        <p:guide orient="horz" pos="2931"/>
        <p:guide pos="221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1540" cy="465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63" tIns="46131" rIns="92263" bIns="46131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546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6781" y="0"/>
            <a:ext cx="3041540" cy="465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63" tIns="46131" rIns="92263" bIns="46131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546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8709"/>
            <a:ext cx="3041540" cy="465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63" tIns="46131" rIns="92263" bIns="46131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546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6781" y="8838709"/>
            <a:ext cx="3041540" cy="465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63" tIns="46131" rIns="92263" bIns="46131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7F17B5F5-A8C0-4A98-AAA8-DCDD241D837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99942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41540" cy="46401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3075" tIns="46537" rIns="93075" bIns="46537" numCol="1" anchor="t" anchorCtr="0" compatLnSpc="1">
            <a:prstTxWarp prst="textNoShape">
              <a:avLst/>
            </a:prstTxWarp>
          </a:bodyPr>
          <a:lstStyle>
            <a:lvl1pPr defTabSz="930639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8385" y="1"/>
            <a:ext cx="3041540" cy="46401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3075" tIns="46537" rIns="93075" bIns="46537" numCol="1" anchor="t" anchorCtr="0" compatLnSpc="1">
            <a:prstTxWarp prst="textNoShape">
              <a:avLst/>
            </a:prstTxWarp>
          </a:bodyPr>
          <a:lstStyle>
            <a:lvl1pPr algn="r" defTabSz="930639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0625" y="693738"/>
            <a:ext cx="4638675" cy="34782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243" y="4403354"/>
            <a:ext cx="5149442" cy="416974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3075" tIns="46537" rIns="93075" bIns="4653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58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05109"/>
            <a:ext cx="3041540" cy="46401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3075" tIns="46537" rIns="93075" bIns="46537" numCol="1" anchor="b" anchorCtr="0" compatLnSpc="1">
            <a:prstTxWarp prst="textNoShape">
              <a:avLst/>
            </a:prstTxWarp>
          </a:bodyPr>
          <a:lstStyle>
            <a:lvl1pPr defTabSz="930639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58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8385" y="8805109"/>
            <a:ext cx="3041540" cy="46401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3075" tIns="46537" rIns="93075" bIns="46537" numCol="1" anchor="b" anchorCtr="0" compatLnSpc="1">
            <a:prstTxWarp prst="textNoShape">
              <a:avLst/>
            </a:prstTxWarp>
          </a:bodyPr>
          <a:lstStyle>
            <a:lvl1pPr algn="r" defTabSz="930639">
              <a:defRPr sz="1200">
                <a:latin typeface="Arial" charset="0"/>
              </a:defRPr>
            </a:lvl1pPr>
          </a:lstStyle>
          <a:p>
            <a:pPr>
              <a:defRPr/>
            </a:pPr>
            <a:fld id="{2CE9E464-B35D-43B2-BF7C-ADEA1F80F1E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79678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58850" rtl="0" eaLnBrk="0" fontAlgn="base" hangingPunct="0">
      <a:lnSpc>
        <a:spcPct val="89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68313" algn="l" defTabSz="958850" rtl="0" eaLnBrk="0" fontAlgn="base" hangingPunct="0">
      <a:lnSpc>
        <a:spcPct val="89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36625" algn="l" defTabSz="958850" rtl="0" eaLnBrk="0" fontAlgn="base" hangingPunct="0">
      <a:lnSpc>
        <a:spcPct val="89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403350" algn="l" defTabSz="958850" rtl="0" eaLnBrk="0" fontAlgn="base" hangingPunct="0">
      <a:lnSpc>
        <a:spcPct val="89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73250" algn="l" defTabSz="958850" rtl="0" eaLnBrk="0" fontAlgn="base" hangingPunct="0">
      <a:lnSpc>
        <a:spcPct val="89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645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57958" indent="-291522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66089" indent="-23321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32524" indent="-23321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98959" indent="-23321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65395" indent="-23321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031830" indent="-23321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98266" indent="-23321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964701" indent="-23321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27DD81DE-3129-4D26-A818-BACF2AD0E2B1}" type="slidenum">
              <a:rPr lang="en-US" altLang="en-US" sz="1200"/>
              <a:pPr eaLnBrk="1" hangingPunct="1"/>
              <a:t>7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665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57958" indent="-291522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66089" indent="-23321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32524" indent="-23321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98959" indent="-23321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65395" indent="-23321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031830" indent="-23321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98266" indent="-23321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964701" indent="-23321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1452C927-495E-49B2-80CF-63D250367758}" type="slidenum">
              <a:rPr lang="en-US" altLang="en-US" sz="1200"/>
              <a:pPr eaLnBrk="1" hangingPunct="1"/>
              <a:t>12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75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675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57958" indent="-291522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66089" indent="-23321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32524" indent="-23321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98959" indent="-23321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65395" indent="-23321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031830" indent="-23321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98266" indent="-23321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964701" indent="-23321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B056F52D-FCB1-4C78-99D7-E77269D2B985}" type="slidenum">
              <a:rPr lang="en-US" altLang="en-US" sz="1200"/>
              <a:pPr eaLnBrk="1" hangingPunct="1"/>
              <a:t>13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686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57958" indent="-291522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66089" indent="-23321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32524" indent="-23321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98959" indent="-23321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65395" indent="-23321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031830" indent="-23321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98266" indent="-23321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964701" indent="-23321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85051657-A59C-4009-9DC3-91E60F4FF644}" type="slidenum">
              <a:rPr lang="en-US" altLang="en-US" sz="1200"/>
              <a:pPr eaLnBrk="1" hangingPunct="1"/>
              <a:t>14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96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696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57958" indent="-291522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66089" indent="-23321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32524" indent="-23321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98959" indent="-23321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65395" indent="-23321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031830" indent="-23321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98266" indent="-23321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964701" indent="-23321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27279D17-9A1E-4AAC-A357-EEFEEB979AE3}" type="slidenum">
              <a:rPr lang="en-US" altLang="en-US" sz="1200"/>
              <a:pPr eaLnBrk="1" hangingPunct="1"/>
              <a:t>15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06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706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57958" indent="-291522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66089" indent="-23321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32524" indent="-23321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98959" indent="-23321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65395" indent="-23321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031830" indent="-23321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98266" indent="-23321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964701" indent="-23321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1F3E6262-B355-4E84-A0AC-0FDEB8448957}" type="slidenum">
              <a:rPr lang="en-US" altLang="en-US" sz="1200"/>
              <a:pPr eaLnBrk="1" hangingPunct="1"/>
              <a:t>16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716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57958" indent="-291522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66089" indent="-23321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32524" indent="-23321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98959" indent="-23321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65395" indent="-23321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031830" indent="-23321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98266" indent="-23321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964701" indent="-23321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31EF3554-010F-415C-89AA-30D85EBDEECC}" type="slidenum">
              <a:rPr lang="en-US" altLang="en-US" sz="1200"/>
              <a:pPr eaLnBrk="1" hangingPunct="1"/>
              <a:t>17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727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57958" indent="-291522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66089" indent="-23321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32524" indent="-23321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98959" indent="-23321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65395" indent="-23321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031830" indent="-23321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98266" indent="-23321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964701" indent="-23321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30869103-595D-4A96-8CAE-959CB9F9165B}" type="slidenum">
              <a:rPr lang="en-US" altLang="en-US" sz="1200"/>
              <a:pPr eaLnBrk="1" hangingPunct="1"/>
              <a:t>18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4103"/>
          <p:cNvSpPr>
            <a:spLocks noChangeShapeType="1"/>
          </p:cNvSpPr>
          <p:nvPr/>
        </p:nvSpPr>
        <p:spPr bwMode="auto">
          <a:xfrm>
            <a:off x="0" y="3048000"/>
            <a:ext cx="8991600" cy="0"/>
          </a:xfrm>
          <a:prstGeom prst="line">
            <a:avLst/>
          </a:prstGeom>
          <a:noFill/>
          <a:ln w="76200">
            <a:solidFill>
              <a:srgbClr val="00008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5" name="Rectangle 410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76200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pic>
        <p:nvPicPr>
          <p:cNvPr id="6" name="Picture 410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096000"/>
            <a:ext cx="3124200" cy="64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6" name="Rectangle 409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28600"/>
            <a:ext cx="7772400" cy="1143000"/>
          </a:xfrm>
        </p:spPr>
        <p:txBody>
          <a:bodyPr/>
          <a:lstStyle>
            <a:lvl1pPr>
              <a:defRPr sz="36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7587" name="Rectangle 409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251817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Click to edit Master subtitle </a:t>
            </a:r>
            <a:r>
              <a:rPr lang="en-US" dirty="0" smtClean="0"/>
              <a:t>style</a:t>
            </a:r>
            <a:endParaRPr lang="en-US" dirty="0"/>
          </a:p>
        </p:txBody>
      </p:sp>
      <p:sp>
        <p:nvSpPr>
          <p:cNvPr id="25" name="Rectangle 410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6" name="Rectangle 410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7" name="Rectangle 410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8ED6F4-152C-4B8C-896C-E324C81E54EF}" type="slidenum">
              <a:rPr lang="en-US"/>
              <a:pPr>
                <a:defRPr/>
              </a:pPr>
              <a:t>‹#›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8328291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F2B11D-0D4F-4012-B2FD-6C732AEFC0E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40972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91E3F-52BB-4CA9-8156-EFEDA953BD0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71713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600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7338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BB51EA-48A4-4916-A419-BC45393201C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135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>
                <a:latin typeface="+mn-lt"/>
                <a:cs typeface="Arial" pitchFamily="34" charset="0"/>
              </a:defRPr>
            </a:lvl1pPr>
            <a:lvl2pPr>
              <a:defRPr sz="2400">
                <a:latin typeface="+mn-lt"/>
                <a:cs typeface="Arial" pitchFamily="34" charset="0"/>
              </a:defRPr>
            </a:lvl2pPr>
            <a:lvl3pPr>
              <a:defRPr>
                <a:latin typeface="+mn-lt"/>
                <a:cs typeface="Arial" pitchFamily="34" charset="0"/>
              </a:defRPr>
            </a:lvl3pPr>
            <a:lvl4pPr>
              <a:defRPr>
                <a:latin typeface="+mn-lt"/>
                <a:cs typeface="Arial" pitchFamily="34" charset="0"/>
              </a:defRPr>
            </a:lvl4pPr>
            <a:lvl5pPr>
              <a:defRPr>
                <a:latin typeface="+mn-lt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F38EFD-512B-4531-8A51-5AEF24EFF35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0423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95B232-3BEC-4CFE-AF25-FE71B0721D1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5899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95400"/>
            <a:ext cx="3810000" cy="4114800"/>
          </a:xfrm>
        </p:spPr>
        <p:txBody>
          <a:bodyPr/>
          <a:lstStyle>
            <a:lvl1pPr>
              <a:defRPr sz="2800">
                <a:latin typeface="+mn-lt"/>
                <a:cs typeface="Arial" pitchFamily="34" charset="0"/>
              </a:defRPr>
            </a:lvl1pPr>
            <a:lvl2pPr>
              <a:defRPr sz="2400">
                <a:latin typeface="+mn-lt"/>
                <a:cs typeface="Arial" pitchFamily="34" charset="0"/>
              </a:defRPr>
            </a:lvl2pPr>
            <a:lvl3pPr>
              <a:defRPr sz="2000">
                <a:latin typeface="+mn-lt"/>
                <a:cs typeface="Arial" pitchFamily="34" charset="0"/>
              </a:defRPr>
            </a:lvl3pPr>
            <a:lvl4pPr>
              <a:defRPr sz="1800">
                <a:latin typeface="+mn-lt"/>
                <a:cs typeface="Arial" pitchFamily="34" charset="0"/>
              </a:defRPr>
            </a:lvl4pPr>
            <a:lvl5pPr>
              <a:defRPr sz="1800">
                <a:latin typeface="+mn-lt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3810000" cy="4114800"/>
          </a:xfrm>
        </p:spPr>
        <p:txBody>
          <a:bodyPr/>
          <a:lstStyle>
            <a:lvl1pPr>
              <a:defRPr sz="2800">
                <a:latin typeface="+mn-lt"/>
                <a:cs typeface="Arial" pitchFamily="34" charset="0"/>
              </a:defRPr>
            </a:lvl1pPr>
            <a:lvl2pPr>
              <a:defRPr sz="2400">
                <a:latin typeface="+mn-lt"/>
                <a:cs typeface="Arial" pitchFamily="34" charset="0"/>
              </a:defRPr>
            </a:lvl2pPr>
            <a:lvl3pPr>
              <a:defRPr sz="2000">
                <a:latin typeface="+mn-lt"/>
                <a:cs typeface="Arial" pitchFamily="34" charset="0"/>
              </a:defRPr>
            </a:lvl3pPr>
            <a:lvl4pPr>
              <a:defRPr sz="1800">
                <a:latin typeface="+mn-lt"/>
                <a:cs typeface="Arial" pitchFamily="34" charset="0"/>
              </a:defRPr>
            </a:lvl4pPr>
            <a:lvl5pPr>
              <a:defRPr sz="1800">
                <a:latin typeface="+mn-lt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B06223-ECBF-4E7D-933E-D79F1A480B2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71547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531549-9A73-40CC-BA70-6C9083CA980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84417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487AF-22CC-4BA0-9E2C-52E5FAE8988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31869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771D29-00F1-4FF4-AC40-83C9E85FF20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00216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0" y="137160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69D940-8FF2-40FD-B533-73DBC8517F9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03528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295400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30F78C-0880-40DC-AAAF-0F55B84BBD3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5211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65760" y="1280160"/>
            <a:ext cx="8535987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65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866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2000">
                <a:latin typeface="Times New Roman" pitchFamily="18" charset="0"/>
              </a:defRPr>
            </a:lvl1pPr>
          </a:lstStyle>
          <a:p>
            <a:pPr>
              <a:defRPr/>
            </a:pPr>
            <a:fld id="{F6D20532-61D7-47D0-903F-227F7C48AD3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6567" name="Rectangle 7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76200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66568" name="Line 8"/>
          <p:cNvSpPr>
            <a:spLocks noChangeShapeType="1"/>
          </p:cNvSpPr>
          <p:nvPr/>
        </p:nvSpPr>
        <p:spPr bwMode="auto">
          <a:xfrm>
            <a:off x="0" y="1143000"/>
            <a:ext cx="8382000" cy="0"/>
          </a:xfrm>
          <a:prstGeom prst="line">
            <a:avLst/>
          </a:prstGeom>
          <a:noFill/>
          <a:ln w="76200">
            <a:solidFill>
              <a:srgbClr val="00008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806"/>
          <a:stretch>
            <a:fillRect/>
          </a:stretch>
        </p:blipFill>
        <p:spPr bwMode="auto">
          <a:xfrm>
            <a:off x="8610600" y="1009095"/>
            <a:ext cx="287338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46" r:id="rId1"/>
    <p:sldLayoutId id="2147483835" r:id="rId2"/>
    <p:sldLayoutId id="2147483836" r:id="rId3"/>
    <p:sldLayoutId id="2147483837" r:id="rId4"/>
    <p:sldLayoutId id="2147483838" r:id="rId5"/>
    <p:sldLayoutId id="2147483839" r:id="rId6"/>
    <p:sldLayoutId id="2147483840" r:id="rId7"/>
    <p:sldLayoutId id="2147483841" r:id="rId8"/>
    <p:sldLayoutId id="2147483842" r:id="rId9"/>
    <p:sldLayoutId id="2147483843" r:id="rId10"/>
    <p:sldLayoutId id="2147483844" r:id="rId11"/>
    <p:sldLayoutId id="2147483845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66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6600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6600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6600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6600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6600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6600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6600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6600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4000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4000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4000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4000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4000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40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40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40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40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0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1.wmf"/><Relationship Id="rId4" Type="http://schemas.openxmlformats.org/officeDocument/2006/relationships/oleObject" Target="../embeddings/oleObject8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2.wmf"/><Relationship Id="rId4" Type="http://schemas.openxmlformats.org/officeDocument/2006/relationships/oleObject" Target="../embeddings/oleObject9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3.wmf"/><Relationship Id="rId4" Type="http://schemas.openxmlformats.org/officeDocument/2006/relationships/oleObject" Target="../embeddings/oleObject10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14.wmf"/><Relationship Id="rId4" Type="http://schemas.openxmlformats.org/officeDocument/2006/relationships/oleObject" Target="../embeddings/oleObject11.bin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15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6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18.w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19.wmf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4" Type="http://schemas.openxmlformats.org/officeDocument/2006/relationships/image" Target="../media/image20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wmf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21.wmf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4" Type="http://schemas.openxmlformats.org/officeDocument/2006/relationships/image" Target="../media/image23.wmf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4" Type="http://schemas.openxmlformats.org/officeDocument/2006/relationships/image" Target="../media/image24.wmf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4" Type="http://schemas.openxmlformats.org/officeDocument/2006/relationships/image" Target="../media/image25.wmf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4" Type="http://schemas.openxmlformats.org/officeDocument/2006/relationships/image" Target="../media/image26.wmf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4" Type="http://schemas.openxmlformats.org/officeDocument/2006/relationships/image" Target="../media/image27.wmf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6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9.jpeg"/><Relationship Id="rId5" Type="http://schemas.openxmlformats.org/officeDocument/2006/relationships/image" Target="../media/image8.wmf"/><Relationship Id="rId4" Type="http://schemas.openxmlformats.org/officeDocument/2006/relationships/oleObject" Target="../embeddings/oleObject6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dirty="0"/>
              <a:t>ECE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576</a:t>
            </a:r>
            <a:r>
              <a:rPr lang="en-US" dirty="0"/>
              <a:t> – Power System Dynamics and Stability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sz="quarter" idx="1"/>
          </p:nvPr>
        </p:nvSpPr>
        <p:spPr>
          <a:xfrm>
            <a:off x="228600" y="3251817"/>
            <a:ext cx="8534400" cy="1752600"/>
          </a:xfrm>
        </p:spPr>
        <p:txBody>
          <a:bodyPr/>
          <a:lstStyle/>
          <a:p>
            <a:r>
              <a:rPr lang="en-US" dirty="0" smtClean="0"/>
              <a:t>Prof. Tom Overbye</a:t>
            </a:r>
            <a:endParaRPr lang="en-US" dirty="0"/>
          </a:p>
          <a:p>
            <a:r>
              <a:rPr lang="en-US" dirty="0" smtClean="0"/>
              <a:t>Dept. </a:t>
            </a:r>
            <a:r>
              <a:rPr lang="en-US" dirty="0"/>
              <a:t>of Electrical and Computer Engineering</a:t>
            </a:r>
          </a:p>
          <a:p>
            <a:r>
              <a:rPr lang="en-US" dirty="0"/>
              <a:t>University of Illinois at </a:t>
            </a:r>
            <a:r>
              <a:rPr lang="en-US" dirty="0" smtClean="0"/>
              <a:t>Urbana-Champaign</a:t>
            </a:r>
          </a:p>
          <a:p>
            <a:r>
              <a:rPr lang="en-US" dirty="0" smtClean="0"/>
              <a:t>overbye@illinois.edu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Special Guest: TA Soobae Kim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8ED6F4-152C-4B8C-896C-E324C81E54EF}" type="slidenum">
              <a:rPr lang="en-US" smtClean="0"/>
              <a:pPr>
                <a:defRPr/>
              </a:pPr>
              <a:t>1</a:t>
            </a:fld>
            <a:endParaRPr lang="en-US" sz="1400" dirty="0"/>
          </a:p>
        </p:txBody>
      </p:sp>
      <p:sp>
        <p:nvSpPr>
          <p:cNvPr id="5" name="Subtitle 2"/>
          <p:cNvSpPr txBox="1">
            <a:spLocks/>
          </p:cNvSpPr>
          <p:nvPr/>
        </p:nvSpPr>
        <p:spPr bwMode="auto">
          <a:xfrm>
            <a:off x="361765" y="1828800"/>
            <a:ext cx="8534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40000"/>
              <a:buFontTx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40000"/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40000"/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4000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40000"/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40000"/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40000"/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40000"/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40000"/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b="1" kern="0" dirty="0" smtClean="0">
                <a:latin typeface="Arial" pitchFamily="34" charset="0"/>
                <a:cs typeface="Arial" pitchFamily="34" charset="0"/>
              </a:rPr>
              <a:t>Lecture 1</a:t>
            </a:r>
            <a:r>
              <a:rPr lang="en-US" b="1" kern="0" dirty="0">
                <a:latin typeface="Arial" pitchFamily="34" charset="0"/>
                <a:cs typeface="Arial" pitchFamily="34" charset="0"/>
              </a:rPr>
              <a:t>: </a:t>
            </a:r>
            <a:r>
              <a:rPr lang="en-US" b="1" kern="0" dirty="0" smtClean="0">
                <a:latin typeface="Arial" pitchFamily="34" charset="0"/>
                <a:cs typeface="Arial" pitchFamily="34" charset="0"/>
              </a:rPr>
              <a:t>Numeric </a:t>
            </a:r>
            <a:r>
              <a:rPr lang="en-US" b="1" kern="0" dirty="0">
                <a:latin typeface="Arial" pitchFamily="34" charset="0"/>
                <a:cs typeface="Arial" pitchFamily="34" charset="0"/>
              </a:rPr>
              <a:t>Solution of Differential Equations</a:t>
            </a:r>
          </a:p>
          <a:p>
            <a:endParaRPr lang="en-US" b="1" kern="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5782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Error Propagation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535987" cy="4114800"/>
          </a:xfrm>
        </p:spPr>
        <p:txBody>
          <a:bodyPr/>
          <a:lstStyle/>
          <a:p>
            <a:r>
              <a:rPr lang="en-US" dirty="0"/>
              <a:t>At each time step the total round-off error is the sum of the local round-off at time </a:t>
            </a:r>
            <a:r>
              <a:rPr lang="en-US" dirty="0" smtClean="0"/>
              <a:t>and </a:t>
            </a:r>
            <a:r>
              <a:rPr lang="en-US" dirty="0"/>
              <a:t>the propagated error from steps 1, 2 ,  … , k − 1</a:t>
            </a:r>
          </a:p>
          <a:p>
            <a:r>
              <a:rPr lang="en-US" dirty="0"/>
              <a:t>An algorithm with the desirable property that local round-off error decays with increasing number of steps is said to be numerically stable</a:t>
            </a:r>
          </a:p>
          <a:p>
            <a:r>
              <a:rPr lang="en-US" dirty="0"/>
              <a:t>Otherwise, the algorithm is numerically </a:t>
            </a:r>
            <a:r>
              <a:rPr lang="en-US" dirty="0" smtClean="0"/>
              <a:t>unstable</a:t>
            </a:r>
          </a:p>
          <a:p>
            <a:r>
              <a:rPr lang="en-US" dirty="0" smtClean="0"/>
              <a:t>Numerically unstable algorithms can nevertheless give quite good performance if appropriate time steps are used</a:t>
            </a:r>
          </a:p>
          <a:p>
            <a:pPr lvl="1"/>
            <a:r>
              <a:rPr lang="en-US" dirty="0" smtClean="0"/>
              <a:t>This is particularly true when coupled with algebraic equations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2829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Forward Euler’s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simplest technique for numerically integrating such equations is known as the Euler's Method (sometimes the Forward Euler's Method)</a:t>
            </a:r>
          </a:p>
          <a:p>
            <a:r>
              <a:rPr lang="en-US" dirty="0" smtClean="0"/>
              <a:t>Key idea is to approximate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In general, the smaller the </a:t>
            </a:r>
            <a:r>
              <a:rPr lang="en-US" dirty="0" err="1" smtClean="0">
                <a:latin typeface="Symbol" panose="05050102010706020507" pitchFamily="18" charset="2"/>
              </a:rPr>
              <a:t>D</a:t>
            </a:r>
            <a:r>
              <a:rPr lang="en-US" dirty="0" err="1" smtClean="0"/>
              <a:t>t</a:t>
            </a:r>
            <a:r>
              <a:rPr lang="en-US" dirty="0" smtClean="0"/>
              <a:t>, the more accurate the solution, but it also takes more time steps </a:t>
            </a:r>
            <a:br>
              <a:rPr lang="en-US" dirty="0" smtClean="0"/>
            </a:b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7707742"/>
              </p:ext>
            </p:extLst>
          </p:nvPr>
        </p:nvGraphicFramePr>
        <p:xfrm>
          <a:off x="914400" y="3276600"/>
          <a:ext cx="4076700" cy="233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568" name="Equation" r:id="rId3" imgW="4076640" imgH="2336760" progId="Equation.DSMT4">
                  <p:embed/>
                </p:oleObj>
              </mc:Choice>
              <mc:Fallback>
                <p:oleObj name="Equation" r:id="rId3" imgW="4076640" imgH="233676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276600"/>
                        <a:ext cx="4076700" cy="233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66896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Euler’s Method Algorithm</a:t>
            </a:r>
          </a:p>
        </p:txBody>
      </p:sp>
      <p:graphicFrame>
        <p:nvGraphicFramePr>
          <p:cNvPr id="3072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0156333"/>
              </p:ext>
            </p:extLst>
          </p:nvPr>
        </p:nvGraphicFramePr>
        <p:xfrm>
          <a:off x="365760" y="1280160"/>
          <a:ext cx="6832600" cy="364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3437" name="Equation" r:id="rId4" imgW="6832600" imgH="3644900" progId="Equation.DSMT4">
                  <p:embed/>
                </p:oleObj>
              </mc:Choice>
              <mc:Fallback>
                <p:oleObj name="Equation" r:id="rId4" imgW="6832600" imgH="36449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" y="1280160"/>
                        <a:ext cx="6832600" cy="3644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86600" y="6324600"/>
            <a:ext cx="1905000" cy="457200"/>
          </a:xfrm>
        </p:spPr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Euler’s Method Example 1</a:t>
            </a:r>
          </a:p>
        </p:txBody>
      </p:sp>
      <p:graphicFrame>
        <p:nvGraphicFramePr>
          <p:cNvPr id="3174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4898722"/>
              </p:ext>
            </p:extLst>
          </p:nvPr>
        </p:nvGraphicFramePr>
        <p:xfrm>
          <a:off x="365760" y="1280160"/>
          <a:ext cx="8216900" cy="2616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461" name="Equation" r:id="rId4" imgW="8216900" imgH="2616200" progId="Equation.DSMT4">
                  <p:embed/>
                </p:oleObj>
              </mc:Choice>
              <mc:Fallback>
                <p:oleObj name="Equation" r:id="rId4" imgW="8216900" imgH="2616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" y="1280160"/>
                        <a:ext cx="8216900" cy="2616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86600" y="6324600"/>
            <a:ext cx="1905000" cy="457200"/>
          </a:xfrm>
        </p:spPr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Euler’s Method Example 1, cont’d</a:t>
            </a:r>
          </a:p>
        </p:txBody>
      </p:sp>
      <p:graphicFrame>
        <p:nvGraphicFramePr>
          <p:cNvPr id="87043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7230382"/>
              </p:ext>
            </p:extLst>
          </p:nvPr>
        </p:nvGraphicFramePr>
        <p:xfrm>
          <a:off x="365760" y="1280160"/>
          <a:ext cx="6629400" cy="5226051"/>
        </p:xfrm>
        <a:graphic>
          <a:graphicData uri="http://schemas.openxmlformats.org/drawingml/2006/table">
            <a:tbl>
              <a:tblPr/>
              <a:tblGrid>
                <a:gridCol w="1524000"/>
                <a:gridCol w="1524000"/>
                <a:gridCol w="1752600"/>
                <a:gridCol w="1828800"/>
              </a:tblGrid>
              <a:tr h="5810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	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x</a:t>
                      </a:r>
                      <a:r>
                        <a:rPr kumimoji="0" lang="en-US" sz="2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actual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(t)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x(t)  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ymbol" pitchFamily="18" charset="2"/>
                        </a:rPr>
                        <a:t>D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t=0.1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x(t)  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ymbol" pitchFamily="18" charset="2"/>
                        </a:rPr>
                        <a:t>D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t=0.05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4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10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9.048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9.02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10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8.187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8.10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8.15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10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7.408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7.29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7.35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4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…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10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1.0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3.678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3.49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3.58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10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…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10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2.0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1.353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1.22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1.29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86600" y="6324600"/>
            <a:ext cx="1905000" cy="457200"/>
          </a:xfrm>
        </p:spPr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Euler’s Method Example 2</a:t>
            </a:r>
          </a:p>
        </p:txBody>
      </p:sp>
      <p:graphicFrame>
        <p:nvGraphicFramePr>
          <p:cNvPr id="3379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1419350"/>
              </p:ext>
            </p:extLst>
          </p:nvPr>
        </p:nvGraphicFramePr>
        <p:xfrm>
          <a:off x="390525" y="1273175"/>
          <a:ext cx="7683500" cy="462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86" name="Equation" r:id="rId4" imgW="7683480" imgH="4622760" progId="Equation.DSMT4">
                  <p:embed/>
                </p:oleObj>
              </mc:Choice>
              <mc:Fallback>
                <p:oleObj name="Equation" r:id="rId4" imgW="7683480" imgH="4622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525" y="1273175"/>
                        <a:ext cx="7683500" cy="462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86600" y="6324600"/>
            <a:ext cx="1905000" cy="457200"/>
          </a:xfrm>
        </p:spPr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Euler's Method Example 2, cont'd</a:t>
            </a:r>
          </a:p>
        </p:txBody>
      </p:sp>
      <p:graphicFrame>
        <p:nvGraphicFramePr>
          <p:cNvPr id="3481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764688"/>
              </p:ext>
            </p:extLst>
          </p:nvPr>
        </p:nvGraphicFramePr>
        <p:xfrm>
          <a:off x="365125" y="1266825"/>
          <a:ext cx="7429500" cy="469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509" name="Equation" r:id="rId4" imgW="7429320" imgH="4698720" progId="Equation.DSMT4">
                  <p:embed/>
                </p:oleObj>
              </mc:Choice>
              <mc:Fallback>
                <p:oleObj name="Equation" r:id="rId4" imgW="7429320" imgH="4698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125" y="1266825"/>
                        <a:ext cx="7429500" cy="469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86600" y="6324600"/>
            <a:ext cx="1905000" cy="457200"/>
          </a:xfrm>
        </p:spPr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Euler's Method Example 2, cont'd</a:t>
            </a:r>
          </a:p>
        </p:txBody>
      </p:sp>
      <p:graphicFrame>
        <p:nvGraphicFramePr>
          <p:cNvPr id="90115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8827089"/>
              </p:ext>
            </p:extLst>
          </p:nvPr>
        </p:nvGraphicFramePr>
        <p:xfrm>
          <a:off x="365760" y="1280160"/>
          <a:ext cx="6019800" cy="5226051"/>
        </p:xfrm>
        <a:graphic>
          <a:graphicData uri="http://schemas.openxmlformats.org/drawingml/2006/table">
            <a:tbl>
              <a:tblPr/>
              <a:tblGrid>
                <a:gridCol w="1644650"/>
                <a:gridCol w="1644650"/>
                <a:gridCol w="2730500"/>
              </a:tblGrid>
              <a:tr h="5810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	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x</a:t>
                      </a:r>
                      <a:r>
                        <a:rPr kumimoji="0" lang="en-US" sz="2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r>
                        <a:rPr kumimoji="0" lang="en-US" sz="2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actual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(t)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x</a:t>
                      </a:r>
                      <a:r>
                        <a:rPr kumimoji="0" lang="en-US" sz="2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(t)  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ymbol" pitchFamily="18" charset="2"/>
                        </a:rPr>
                        <a:t>D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t=0.25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4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10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0.25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0.9689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10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0.50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0.8776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0.9375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10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0.75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0.7317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0.8125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4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1.00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0.5403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0.6289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10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…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10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10.0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-0.8391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-3.129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10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100.0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0.8623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-151,983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86600" y="6324600"/>
            <a:ext cx="1905000" cy="457200"/>
          </a:xfrm>
        </p:spPr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6705600" y="1600200"/>
            <a:ext cx="2103461" cy="4154984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Since we </a:t>
            </a:r>
            <a:br>
              <a:rPr lang="en-US" dirty="0" smtClean="0"/>
            </a:br>
            <a:r>
              <a:rPr lang="en-US" dirty="0" smtClean="0"/>
              <a:t>know from</a:t>
            </a:r>
            <a:br>
              <a:rPr lang="en-US" dirty="0" smtClean="0"/>
            </a:br>
            <a:r>
              <a:rPr lang="en-US" dirty="0" smtClean="0"/>
              <a:t>the exact</a:t>
            </a:r>
            <a:br>
              <a:rPr lang="en-US" dirty="0" smtClean="0"/>
            </a:br>
            <a:r>
              <a:rPr lang="en-US" dirty="0" smtClean="0"/>
              <a:t>solution that</a:t>
            </a:r>
            <a:br>
              <a:rPr lang="en-US" dirty="0" smtClean="0"/>
            </a:br>
            <a:r>
              <a:rPr lang="en-US" dirty="0" smtClean="0"/>
              <a:t>x1 is bounded</a:t>
            </a:r>
            <a:br>
              <a:rPr lang="en-US" dirty="0" smtClean="0"/>
            </a:br>
            <a:r>
              <a:rPr lang="en-US" dirty="0" smtClean="0"/>
              <a:t>between </a:t>
            </a:r>
            <a:br>
              <a:rPr lang="en-US" dirty="0" smtClean="0"/>
            </a:br>
            <a:r>
              <a:rPr lang="en-US" dirty="0" smtClean="0"/>
              <a:t>-1 and 1, </a:t>
            </a:r>
            <a:br>
              <a:rPr lang="en-US" dirty="0" smtClean="0"/>
            </a:br>
            <a:r>
              <a:rPr lang="en-US" dirty="0" smtClean="0"/>
              <a:t>clearly the</a:t>
            </a:r>
            <a:br>
              <a:rPr lang="en-US" dirty="0" smtClean="0"/>
            </a:br>
            <a:r>
              <a:rPr lang="en-US" dirty="0" smtClean="0"/>
              <a:t>method is</a:t>
            </a:r>
            <a:br>
              <a:rPr lang="en-US" dirty="0" smtClean="0"/>
            </a:br>
            <a:r>
              <a:rPr lang="en-US" dirty="0" smtClean="0"/>
              <a:t>numerically</a:t>
            </a:r>
            <a:br>
              <a:rPr lang="en-US" dirty="0" smtClean="0"/>
            </a:br>
            <a:r>
              <a:rPr lang="en-US" dirty="0" smtClean="0"/>
              <a:t>unstable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Euler's Method Example 2, cont'd</a:t>
            </a:r>
          </a:p>
        </p:txBody>
      </p:sp>
      <p:graphicFrame>
        <p:nvGraphicFramePr>
          <p:cNvPr id="91139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693583"/>
              </p:ext>
            </p:extLst>
          </p:nvPr>
        </p:nvGraphicFramePr>
        <p:xfrm>
          <a:off x="1143000" y="2590800"/>
          <a:ext cx="4191000" cy="3636963"/>
        </p:xfrm>
        <a:graphic>
          <a:graphicData uri="http://schemas.openxmlformats.org/drawingml/2006/table">
            <a:tbl>
              <a:tblPr/>
              <a:tblGrid>
                <a:gridCol w="2057400"/>
                <a:gridCol w="2133600"/>
              </a:tblGrid>
              <a:tr h="7334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ymbol" pitchFamily="18" charset="2"/>
                        </a:rPr>
                        <a:t>D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x</a:t>
                      </a:r>
                      <a:r>
                        <a:rPr kumimoji="0" lang="en-US" sz="2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(10)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4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actual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-0.8391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10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0.25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-3.129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10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-1.4088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10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0.01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-0.8823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10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0.001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-0.8423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6890" name="Text Box 26"/>
          <p:cNvSpPr txBox="1">
            <a:spLocks noChangeArrowheads="1"/>
          </p:cNvSpPr>
          <p:nvPr/>
        </p:nvSpPr>
        <p:spPr bwMode="auto">
          <a:xfrm>
            <a:off x="365760" y="1280160"/>
            <a:ext cx="7794625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2800" dirty="0"/>
              <a:t>Below is a comparison of the solution values for x</a:t>
            </a:r>
            <a:r>
              <a:rPr lang="en-US" altLang="en-US" sz="2800" baseline="-25000" dirty="0"/>
              <a:t>1</a:t>
            </a:r>
            <a:r>
              <a:rPr lang="en-US" altLang="en-US" sz="2800" dirty="0">
                <a:latin typeface="Times" charset="0"/>
              </a:rPr>
              <a:t>(t)</a:t>
            </a:r>
          </a:p>
          <a:p>
            <a:pPr eaLnBrk="1" hangingPunct="1"/>
            <a:r>
              <a:rPr lang="en-US" altLang="en-US" sz="2800" dirty="0">
                <a:latin typeface="Times" charset="0"/>
              </a:rPr>
              <a:t>at time t = 10 seconds</a:t>
            </a:r>
            <a:endParaRPr lang="en-US" altLang="en-US" sz="280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86600" y="6324600"/>
            <a:ext cx="1905000" cy="457200"/>
          </a:xfrm>
        </p:spPr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534400" cy="762000"/>
          </a:xfrm>
        </p:spPr>
        <p:txBody>
          <a:bodyPr/>
          <a:lstStyle/>
          <a:p>
            <a:r>
              <a:rPr lang="en-US" dirty="0" smtClean="0"/>
              <a:t>Second Order </a:t>
            </a:r>
            <a:r>
              <a:rPr lang="en-US" dirty="0" err="1" smtClean="0"/>
              <a:t>Runge-Kutta</a:t>
            </a:r>
            <a:r>
              <a:rPr lang="en-US" dirty="0" smtClean="0"/>
              <a:t>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1280160"/>
            <a:ext cx="8535987" cy="1539240"/>
          </a:xfrm>
        </p:spPr>
        <p:txBody>
          <a:bodyPr/>
          <a:lstStyle/>
          <a:p>
            <a:r>
              <a:rPr lang="en-US" dirty="0" smtClean="0"/>
              <a:t>Runge-Kutta methods improve on Euler's method by evaluating </a:t>
            </a:r>
            <a:r>
              <a:rPr lang="en-US" b="1" dirty="0" smtClean="0"/>
              <a:t>f</a:t>
            </a:r>
            <a:r>
              <a:rPr lang="en-US" dirty="0" smtClean="0"/>
              <a:t>(</a:t>
            </a:r>
            <a:r>
              <a:rPr lang="en-US" b="1" dirty="0" smtClean="0"/>
              <a:t>x</a:t>
            </a:r>
            <a:r>
              <a:rPr lang="en-US" dirty="0" smtClean="0"/>
              <a:t>) at selected points over the time step</a:t>
            </a:r>
          </a:p>
          <a:p>
            <a:r>
              <a:rPr lang="en-US" dirty="0" smtClean="0"/>
              <a:t>Simplest method is the second order method in which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That is, </a:t>
            </a:r>
            <a:r>
              <a:rPr lang="en-US" b="1" dirty="0" smtClean="0"/>
              <a:t>k</a:t>
            </a:r>
            <a:r>
              <a:rPr lang="en-US" baseline="-25000" dirty="0" smtClean="0"/>
              <a:t>1</a:t>
            </a:r>
            <a:r>
              <a:rPr lang="en-US" dirty="0" smtClean="0"/>
              <a:t> is what we get from Euler's; </a:t>
            </a:r>
            <a:r>
              <a:rPr lang="en-US" b="1" dirty="0" smtClean="0"/>
              <a:t>k</a:t>
            </a:r>
            <a:r>
              <a:rPr lang="en-US" baseline="-25000" dirty="0" smtClean="0"/>
              <a:t>2 </a:t>
            </a:r>
            <a:r>
              <a:rPr lang="en-US" dirty="0" smtClean="0"/>
              <a:t>improves on this by reevaluating at the estimated end of the time step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2366651"/>
              </p:ext>
            </p:extLst>
          </p:nvPr>
        </p:nvGraphicFramePr>
        <p:xfrm>
          <a:off x="838200" y="2667000"/>
          <a:ext cx="3962400" cy="24465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587" name="Equation" r:id="rId3" imgW="1892160" imgH="1168200" progId="Equation.DSMT4">
                  <p:embed/>
                </p:oleObj>
              </mc:Choice>
              <mc:Fallback>
                <p:oleObj name="Equation" r:id="rId3" imgW="1892160" imgH="1168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38200" y="2667000"/>
                        <a:ext cx="3962400" cy="24465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20911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Announcements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Prof. Overbye is out of town today.  He'll be back on Thursday, and will give a course introduction then</a:t>
            </a:r>
          </a:p>
          <a:p>
            <a:r>
              <a:rPr lang="en-US" dirty="0" smtClean="0"/>
              <a:t>Today's lecture reviews integration of differential equations, mostly material covered in prerequisite classes such as ECE 530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1423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763000" cy="762000"/>
          </a:xfrm>
        </p:spPr>
        <p:txBody>
          <a:bodyPr/>
          <a:lstStyle/>
          <a:p>
            <a:r>
              <a:rPr lang="en-US" dirty="0"/>
              <a:t>Second Order </a:t>
            </a:r>
            <a:r>
              <a:rPr lang="en-US" dirty="0" smtClean="0"/>
              <a:t>Runge-Kutta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t </a:t>
            </a:r>
            <a:r>
              <a:rPr lang="en-US" b="1" dirty="0"/>
              <a:t>= 0, x(0)  =  </a:t>
            </a:r>
            <a:r>
              <a:rPr lang="en-US" b="1" dirty="0" smtClean="0"/>
              <a:t>x</a:t>
            </a:r>
            <a:r>
              <a:rPr lang="en-US" b="1" baseline="-25000" dirty="0" smtClean="0"/>
              <a:t>0</a:t>
            </a:r>
            <a:r>
              <a:rPr lang="en-US" b="1" dirty="0" smtClean="0"/>
              <a:t>, </a:t>
            </a:r>
            <a:r>
              <a:rPr lang="en-US" b="1" dirty="0">
                <a:latin typeface="Symbol" panose="05050102010706020507" pitchFamily="18" charset="2"/>
              </a:rPr>
              <a:t>D</a:t>
            </a:r>
            <a:r>
              <a:rPr lang="en-US" b="1" dirty="0"/>
              <a:t>t = </a:t>
            </a:r>
            <a:r>
              <a:rPr lang="en-US" b="1" dirty="0" smtClean="0"/>
              <a:t>step size</a:t>
            </a:r>
            <a:endParaRPr lang="en-US" b="1" dirty="0"/>
          </a:p>
          <a:p>
            <a:pPr marL="0" indent="0">
              <a:buNone/>
            </a:pPr>
            <a:r>
              <a:rPr lang="en-US" b="1" dirty="0" smtClean="0"/>
              <a:t>While </a:t>
            </a:r>
            <a:r>
              <a:rPr lang="en-US" b="1" dirty="0"/>
              <a:t>t </a:t>
            </a:r>
            <a:r>
              <a:rPr lang="en-US" b="1" dirty="0">
                <a:sym typeface="Symbol"/>
              </a:rPr>
              <a:t></a:t>
            </a:r>
            <a:r>
              <a:rPr lang="en-US" b="1" dirty="0"/>
              <a:t> </a:t>
            </a:r>
            <a:r>
              <a:rPr lang="en-US" b="1" dirty="0" err="1"/>
              <a:t>t</a:t>
            </a:r>
            <a:r>
              <a:rPr lang="en-US" b="1" baseline="30000" dirty="0" err="1"/>
              <a:t>final</a:t>
            </a:r>
            <a:r>
              <a:rPr lang="en-US" b="1" dirty="0"/>
              <a:t> Do </a:t>
            </a:r>
          </a:p>
          <a:p>
            <a:pPr marL="0" indent="0">
              <a:buNone/>
            </a:pPr>
            <a:r>
              <a:rPr lang="en-US" b="1" dirty="0"/>
              <a:t>	</a:t>
            </a:r>
            <a:r>
              <a:rPr lang="en-US" b="1" dirty="0" smtClean="0"/>
              <a:t>k1 =</a:t>
            </a:r>
            <a:r>
              <a:rPr lang="en-US" b="1" dirty="0"/>
              <a:t>	</a:t>
            </a:r>
            <a:r>
              <a:rPr lang="en-US" b="1" dirty="0">
                <a:latin typeface="Symbol" panose="05050102010706020507" pitchFamily="18" charset="2"/>
              </a:rPr>
              <a:t>D</a:t>
            </a:r>
            <a:r>
              <a:rPr lang="en-US" b="1" dirty="0"/>
              <a:t>t f(x(t))</a:t>
            </a:r>
          </a:p>
          <a:p>
            <a:pPr marL="0" indent="0">
              <a:buNone/>
            </a:pPr>
            <a:r>
              <a:rPr lang="en-US" b="1" dirty="0"/>
              <a:t>	</a:t>
            </a:r>
            <a:r>
              <a:rPr lang="en-US" b="1" dirty="0" smtClean="0"/>
              <a:t>k2 =</a:t>
            </a:r>
            <a:r>
              <a:rPr lang="en-US" b="1" dirty="0"/>
              <a:t>	</a:t>
            </a:r>
            <a:r>
              <a:rPr lang="en-US" b="1" dirty="0">
                <a:latin typeface="Symbol" panose="05050102010706020507" pitchFamily="18" charset="2"/>
              </a:rPr>
              <a:t>D</a:t>
            </a:r>
            <a:r>
              <a:rPr lang="en-US" b="1" dirty="0"/>
              <a:t>t f(x(t) + k1)</a:t>
            </a:r>
          </a:p>
          <a:p>
            <a:pPr marL="0" indent="0">
              <a:buNone/>
            </a:pPr>
            <a:r>
              <a:rPr lang="en-US" b="1" dirty="0"/>
              <a:t>	</a:t>
            </a:r>
            <a:r>
              <a:rPr lang="en-US" b="1" dirty="0" smtClean="0"/>
              <a:t>x(</a:t>
            </a:r>
            <a:r>
              <a:rPr lang="en-US" b="1" dirty="0" err="1" smtClean="0"/>
              <a:t>t+</a:t>
            </a:r>
            <a:r>
              <a:rPr lang="en-US" b="1" dirty="0" err="1" smtClean="0">
                <a:latin typeface="Symbol" panose="05050102010706020507" pitchFamily="18" charset="2"/>
              </a:rPr>
              <a:t>D</a:t>
            </a:r>
            <a:r>
              <a:rPr lang="en-US" b="1" dirty="0" err="1" smtClean="0"/>
              <a:t>t</a:t>
            </a:r>
            <a:r>
              <a:rPr lang="en-US" b="1" dirty="0" smtClean="0"/>
              <a:t>)  =   	x(t</a:t>
            </a:r>
            <a:r>
              <a:rPr lang="en-US" b="1" dirty="0"/>
              <a:t>) + ( k1 + k2</a:t>
            </a:r>
            <a:r>
              <a:rPr lang="en-US" b="1" dirty="0" smtClean="0"/>
              <a:t>)/2</a:t>
            </a:r>
            <a:endParaRPr lang="en-US" b="1" dirty="0"/>
          </a:p>
          <a:p>
            <a:pPr marL="0" indent="0">
              <a:buNone/>
            </a:pPr>
            <a:r>
              <a:rPr lang="en-US" b="1" dirty="0"/>
              <a:t>	</a:t>
            </a:r>
            <a:r>
              <a:rPr lang="en-US" b="1" dirty="0" smtClean="0"/>
              <a:t>t</a:t>
            </a:r>
            <a:r>
              <a:rPr lang="en-US" b="1" dirty="0"/>
              <a:t>	=	t + </a:t>
            </a:r>
            <a:r>
              <a:rPr lang="en-US" b="1" dirty="0">
                <a:latin typeface="Symbol" panose="05050102010706020507" pitchFamily="18" charset="2"/>
              </a:rPr>
              <a:t>D</a:t>
            </a:r>
            <a:r>
              <a:rPr lang="en-US" b="1" dirty="0"/>
              <a:t>t</a:t>
            </a:r>
          </a:p>
          <a:p>
            <a:pPr marL="0" indent="0">
              <a:buNone/>
            </a:pPr>
            <a:r>
              <a:rPr lang="en-US" b="1" dirty="0" smtClean="0"/>
              <a:t>End </a:t>
            </a:r>
            <a:r>
              <a:rPr lang="en-US" b="1" dirty="0"/>
              <a:t>While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9228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RK2 Oscillating Cart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Consider the same example from before the position of a cart attached to a lossless spring.  Again, with initial conditions of x</a:t>
            </a:r>
            <a:r>
              <a:rPr lang="en-US" baseline="-25000" dirty="0" smtClean="0"/>
              <a:t>1</a:t>
            </a:r>
            <a:r>
              <a:rPr lang="en-US" dirty="0" smtClean="0"/>
              <a:t>(0) =1 and x</a:t>
            </a:r>
            <a:r>
              <a:rPr lang="en-US" baseline="-25000" dirty="0" smtClean="0"/>
              <a:t>2</a:t>
            </a:r>
            <a:r>
              <a:rPr lang="en-US" dirty="0" smtClean="0"/>
              <a:t>(0) = 0, the analytic solution is x</a:t>
            </a:r>
            <a:r>
              <a:rPr lang="en-US" baseline="-25000" dirty="0" smtClean="0"/>
              <a:t>1</a:t>
            </a:r>
            <a:r>
              <a:rPr lang="en-US" dirty="0" smtClean="0"/>
              <a:t>(t) = cos(t)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With </a:t>
            </a:r>
            <a:r>
              <a:rPr lang="en-US" dirty="0" smtClean="0">
                <a:latin typeface="Symbol" panose="05050102010706020507" pitchFamily="18" charset="2"/>
              </a:rPr>
              <a:t>D</a:t>
            </a:r>
            <a:r>
              <a:rPr lang="en-US" dirty="0" smtClean="0"/>
              <a:t>t=0.25 </a:t>
            </a:r>
            <a:br>
              <a:rPr lang="en-US" dirty="0" smtClean="0"/>
            </a:br>
            <a:r>
              <a:rPr lang="en-US" dirty="0" smtClean="0"/>
              <a:t>at t = 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5761215"/>
              </p:ext>
            </p:extLst>
          </p:nvPr>
        </p:nvGraphicFramePr>
        <p:xfrm>
          <a:off x="914400" y="3124200"/>
          <a:ext cx="14351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645" name="Equation" r:id="rId3" imgW="1434960" imgH="965160" progId="Equation.DSMT4">
                  <p:embed/>
                </p:oleObj>
              </mc:Choice>
              <mc:Fallback>
                <p:oleObj name="Equation" r:id="rId3" imgW="1434960" imgH="96516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124200"/>
                        <a:ext cx="14351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1594734"/>
              </p:ext>
            </p:extLst>
          </p:nvPr>
        </p:nvGraphicFramePr>
        <p:xfrm>
          <a:off x="3352800" y="4191000"/>
          <a:ext cx="5080000" cy="2514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646" name="Equation" r:id="rId5" imgW="5079960" imgH="2514600" progId="Equation.DSMT4">
                  <p:embed/>
                </p:oleObj>
              </mc:Choice>
              <mc:Fallback>
                <p:oleObj name="Equation" r:id="rId5" imgW="5079960" imgH="25146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4191000"/>
                        <a:ext cx="5080000" cy="2514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54468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RK2 Oscillating Cart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3556364"/>
              </p:ext>
            </p:extLst>
          </p:nvPr>
        </p:nvGraphicFramePr>
        <p:xfrm>
          <a:off x="365760" y="1279525"/>
          <a:ext cx="5613400" cy="2514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2629" name="Equation" r:id="rId3" imgW="5613120" imgH="2514600" progId="Equation.DSMT4">
                  <p:embed/>
                </p:oleObj>
              </mc:Choice>
              <mc:Fallback>
                <p:oleObj name="Equation" r:id="rId3" imgW="5613120" imgH="25146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" y="1279525"/>
                        <a:ext cx="5613400" cy="2514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6188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Comparison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1280160"/>
            <a:ext cx="8535987" cy="1158240"/>
          </a:xfrm>
        </p:spPr>
        <p:txBody>
          <a:bodyPr/>
          <a:lstStyle/>
          <a:p>
            <a:r>
              <a:rPr lang="en-US" dirty="0" smtClean="0"/>
              <a:t>The below table compares the numeric and exact solutions for x1(t) using the RK2 algorithm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0416272"/>
              </p:ext>
            </p:extLst>
          </p:nvPr>
        </p:nvGraphicFramePr>
        <p:xfrm>
          <a:off x="609600" y="2362200"/>
          <a:ext cx="6812280" cy="35661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01240"/>
                <a:gridCol w="1996440"/>
                <a:gridCol w="2514600"/>
              </a:tblGrid>
              <a:tr h="0"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</a:rPr>
                        <a:t>time</a:t>
                      </a:r>
                      <a:endParaRPr lang="en-US" sz="2600" b="1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</a:rPr>
                        <a:t>actual x</a:t>
                      </a:r>
                      <a:r>
                        <a:rPr lang="en-US" sz="2400" baseline="-25000" dirty="0">
                          <a:effectLst/>
                        </a:rPr>
                        <a:t>1</a:t>
                      </a:r>
                      <a:r>
                        <a:rPr lang="en-US" sz="2600" dirty="0">
                          <a:effectLst/>
                        </a:rPr>
                        <a:t>(t)</a:t>
                      </a:r>
                      <a:endParaRPr lang="en-US" sz="2600" b="1" dirty="0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</a:rPr>
                        <a:t>x</a:t>
                      </a:r>
                      <a:r>
                        <a:rPr lang="en-US" sz="2400" baseline="-25000" dirty="0">
                          <a:effectLst/>
                        </a:rPr>
                        <a:t>1</a:t>
                      </a:r>
                      <a:r>
                        <a:rPr lang="en-US" sz="2600" dirty="0">
                          <a:effectLst/>
                        </a:rPr>
                        <a:t>(t) with RK2</a:t>
                      </a:r>
                    </a:p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  <a:latin typeface="Symbol" panose="05050102010706020507" pitchFamily="18" charset="2"/>
                        </a:rPr>
                        <a:t>D</a:t>
                      </a:r>
                      <a:r>
                        <a:rPr lang="en-US" sz="2600" dirty="0">
                          <a:effectLst/>
                        </a:rPr>
                        <a:t>t=0.25</a:t>
                      </a:r>
                      <a:endParaRPr lang="en-US" sz="2600" b="1" dirty="0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</a:rPr>
                        <a:t>0</a:t>
                      </a:r>
                      <a:endParaRPr lang="en-US" sz="2600" b="1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</a:rPr>
                        <a:t>1</a:t>
                      </a:r>
                      <a:endParaRPr lang="en-US" sz="2600" b="1" dirty="0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</a:rPr>
                        <a:t>1</a:t>
                      </a:r>
                      <a:endParaRPr lang="en-US" sz="2600" b="1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</a:rPr>
                        <a:t>0.25</a:t>
                      </a:r>
                      <a:endParaRPr lang="en-US" sz="2600" b="1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</a:rPr>
                        <a:t>0.9689</a:t>
                      </a:r>
                      <a:endParaRPr lang="en-US" sz="2600" b="1" dirty="0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</a:rPr>
                        <a:t>0.969</a:t>
                      </a:r>
                      <a:endParaRPr lang="en-US" sz="2600" b="1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</a:rPr>
                        <a:t>0.50</a:t>
                      </a:r>
                      <a:endParaRPr lang="en-US" sz="2600" b="1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</a:rPr>
                        <a:t>0.8776</a:t>
                      </a:r>
                      <a:endParaRPr lang="en-US" sz="2600" b="1" dirty="0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</a:rPr>
                        <a:t>0.876</a:t>
                      </a:r>
                      <a:endParaRPr lang="en-US" sz="2600" b="1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</a:rPr>
                        <a:t>0.75</a:t>
                      </a:r>
                      <a:endParaRPr lang="en-US" sz="2600" b="1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</a:rPr>
                        <a:t>0.7317</a:t>
                      </a:r>
                      <a:endParaRPr lang="en-US" sz="2600" b="1" dirty="0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</a:rPr>
                        <a:t>0.728</a:t>
                      </a:r>
                      <a:endParaRPr lang="en-US" sz="2600" b="1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</a:rPr>
                        <a:t>1.00</a:t>
                      </a:r>
                      <a:endParaRPr lang="en-US" sz="2600" b="1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</a:rPr>
                        <a:t>0.5403</a:t>
                      </a:r>
                      <a:endParaRPr lang="en-US" sz="2600" b="1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</a:rPr>
                        <a:t>0.533</a:t>
                      </a:r>
                      <a:endParaRPr lang="en-US" sz="2600" b="1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</a:rPr>
                        <a:t>10.0</a:t>
                      </a:r>
                      <a:endParaRPr lang="en-US" sz="2600" b="1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</a:rPr>
                        <a:t>-0.8391</a:t>
                      </a:r>
                      <a:endParaRPr lang="en-US" sz="2600" b="1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</a:rPr>
                        <a:t>-0.795</a:t>
                      </a:r>
                      <a:endParaRPr lang="en-US" sz="2600" b="1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</a:rPr>
                        <a:t>100.0</a:t>
                      </a:r>
                      <a:endParaRPr lang="en-US" sz="2600" b="1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</a:rPr>
                        <a:t>0.8623</a:t>
                      </a:r>
                      <a:endParaRPr lang="en-US" sz="2600" b="1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</a:rPr>
                        <a:t>1.072</a:t>
                      </a:r>
                      <a:endParaRPr lang="en-US" sz="2600" b="1" dirty="0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5795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534400" cy="762000"/>
          </a:xfrm>
        </p:spPr>
        <p:txBody>
          <a:bodyPr/>
          <a:lstStyle/>
          <a:p>
            <a:r>
              <a:rPr lang="en-US" dirty="0" smtClean="0"/>
              <a:t>Comparison of x</a:t>
            </a:r>
            <a:r>
              <a:rPr lang="en-US" baseline="-25000" dirty="0" smtClean="0"/>
              <a:t>1</a:t>
            </a:r>
            <a:r>
              <a:rPr lang="en-US" dirty="0" smtClean="0"/>
              <a:t>(10) for varying </a:t>
            </a:r>
            <a:r>
              <a:rPr lang="en-US" dirty="0" smtClean="0">
                <a:latin typeface="Symbol" panose="05050102010706020507" pitchFamily="18" charset="2"/>
              </a:rPr>
              <a:t>D</a:t>
            </a:r>
            <a:r>
              <a:rPr lang="en-US" dirty="0" smtClean="0"/>
              <a:t>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1280160"/>
            <a:ext cx="8535987" cy="1691640"/>
          </a:xfrm>
        </p:spPr>
        <p:txBody>
          <a:bodyPr/>
          <a:lstStyle/>
          <a:p>
            <a:r>
              <a:rPr lang="en-US" dirty="0" smtClean="0"/>
              <a:t>The below table compares the x</a:t>
            </a:r>
            <a:r>
              <a:rPr lang="en-US" baseline="-25000" dirty="0" smtClean="0"/>
              <a:t>1</a:t>
            </a:r>
            <a:r>
              <a:rPr lang="en-US" dirty="0" smtClean="0"/>
              <a:t>(10) values for different values of </a:t>
            </a:r>
            <a:r>
              <a:rPr lang="en-US" dirty="0" smtClean="0">
                <a:latin typeface="Symbol" panose="05050102010706020507" pitchFamily="18" charset="2"/>
              </a:rPr>
              <a:t>D</a:t>
            </a:r>
            <a:r>
              <a:rPr lang="en-US" dirty="0" smtClean="0"/>
              <a:t>t; recall with Euler's with </a:t>
            </a:r>
            <a:r>
              <a:rPr lang="en-US" dirty="0" smtClean="0">
                <a:latin typeface="Symbol" panose="05050102010706020507" pitchFamily="18" charset="2"/>
              </a:rPr>
              <a:t>D</a:t>
            </a:r>
            <a:r>
              <a:rPr lang="en-US" dirty="0" smtClean="0"/>
              <a:t>t=0.1 was -1.41 and with 0.01 was -0.8823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2200566"/>
              </p:ext>
            </p:extLst>
          </p:nvPr>
        </p:nvGraphicFramePr>
        <p:xfrm>
          <a:off x="914400" y="2971800"/>
          <a:ext cx="5086350" cy="23774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67585"/>
                <a:gridCol w="2818765"/>
              </a:tblGrid>
              <a:tr h="106045"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  <a:latin typeface="Symbol" panose="05050102010706020507" pitchFamily="18" charset="2"/>
                        </a:rPr>
                        <a:t>D</a:t>
                      </a:r>
                      <a:r>
                        <a:rPr lang="en-US" sz="2600" dirty="0">
                          <a:effectLst/>
                        </a:rPr>
                        <a:t>t</a:t>
                      </a:r>
                      <a:endParaRPr lang="en-US" sz="2600" b="1" dirty="0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</a:rPr>
                        <a:t>x</a:t>
                      </a:r>
                      <a:r>
                        <a:rPr lang="en-US" sz="2400" baseline="-25000" dirty="0">
                          <a:effectLst/>
                        </a:rPr>
                        <a:t>1</a:t>
                      </a:r>
                      <a:r>
                        <a:rPr lang="en-US" sz="2600" dirty="0">
                          <a:effectLst/>
                        </a:rPr>
                        <a:t>(10)</a:t>
                      </a:r>
                      <a:endParaRPr lang="en-US" sz="2600" b="1" dirty="0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</a:rPr>
                        <a:t>actual</a:t>
                      </a:r>
                      <a:endParaRPr lang="en-US" sz="2600" b="1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</a:rPr>
                        <a:t>-0.8391</a:t>
                      </a:r>
                      <a:endParaRPr lang="en-US" sz="2600" b="1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</a:rPr>
                        <a:t>0.25</a:t>
                      </a:r>
                      <a:endParaRPr lang="en-US" sz="2600" b="1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</a:rPr>
                        <a:t>-0.7946</a:t>
                      </a:r>
                      <a:endParaRPr lang="en-US" sz="2600" b="1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</a:rPr>
                        <a:t>0.10</a:t>
                      </a:r>
                      <a:endParaRPr lang="en-US" sz="2600" b="1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</a:rPr>
                        <a:t>-0.8310</a:t>
                      </a:r>
                      <a:endParaRPr lang="en-US" sz="2600" b="1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</a:rPr>
                        <a:t>0.01</a:t>
                      </a:r>
                      <a:endParaRPr lang="en-US" sz="2600" b="1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</a:rPr>
                        <a:t>-0.8390</a:t>
                      </a:r>
                      <a:endParaRPr lang="en-US" sz="2600" b="1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</a:rPr>
                        <a:t>0.001</a:t>
                      </a:r>
                      <a:endParaRPr lang="en-US" sz="2600" b="1" dirty="0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</a:rPr>
                        <a:t>-0.8391</a:t>
                      </a:r>
                      <a:endParaRPr lang="en-US" sz="2600" b="1" dirty="0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5841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RK2 Versus Euler's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RK2 requires twice the function evaluations per iteration, but gives much better results</a:t>
            </a:r>
          </a:p>
          <a:p>
            <a:r>
              <a:rPr lang="en-US" dirty="0" smtClean="0"/>
              <a:t>With RK2 the error tends to vary with the cube of the step size, compared with the square of the step size for Euler's</a:t>
            </a:r>
          </a:p>
          <a:p>
            <a:r>
              <a:rPr lang="en-US" dirty="0" smtClean="0"/>
              <a:t>The smaller error allows for larger step sizes compared to </a:t>
            </a:r>
            <a:r>
              <a:rPr lang="en-US" dirty="0" err="1" smtClean="0"/>
              <a:t>Eulers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4248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Fourth Order Runge-Kutta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1280160"/>
            <a:ext cx="8535987" cy="1158240"/>
          </a:xfrm>
        </p:spPr>
        <p:txBody>
          <a:bodyPr/>
          <a:lstStyle/>
          <a:p>
            <a:r>
              <a:rPr lang="en-US" dirty="0" smtClean="0"/>
              <a:t>Other Runge-Kutta algorithms are possible, including the fourth order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8555342"/>
              </p:ext>
            </p:extLst>
          </p:nvPr>
        </p:nvGraphicFramePr>
        <p:xfrm>
          <a:off x="365760" y="2286000"/>
          <a:ext cx="5478463" cy="4360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6724" name="Equation" r:id="rId3" imgW="2616120" imgH="2082600" progId="Equation.DSMT4">
                  <p:embed/>
                </p:oleObj>
              </mc:Choice>
              <mc:Fallback>
                <p:oleObj name="Equation" r:id="rId3" imgW="2616120" imgH="20826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" y="2286000"/>
                        <a:ext cx="5478463" cy="4360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97338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RK4 Oscillating Cart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1280160"/>
            <a:ext cx="8535987" cy="867817"/>
          </a:xfrm>
        </p:spPr>
        <p:txBody>
          <a:bodyPr/>
          <a:lstStyle/>
          <a:p>
            <a:r>
              <a:rPr lang="en-US" dirty="0" smtClean="0"/>
              <a:t>RK4 gives much better results, with error varying with the time step to the fifth power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6096569"/>
              </p:ext>
            </p:extLst>
          </p:nvPr>
        </p:nvGraphicFramePr>
        <p:xfrm>
          <a:off x="365760" y="2362199"/>
          <a:ext cx="6812280" cy="35661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01240"/>
                <a:gridCol w="1996440"/>
                <a:gridCol w="2514600"/>
              </a:tblGrid>
              <a:tr h="563880"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</a:rPr>
                        <a:t>time</a:t>
                      </a:r>
                      <a:endParaRPr lang="en-US" sz="2600" b="1" dirty="0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</a:rPr>
                        <a:t>actual x</a:t>
                      </a:r>
                      <a:r>
                        <a:rPr lang="en-US" sz="2400" baseline="-25000" dirty="0">
                          <a:effectLst/>
                        </a:rPr>
                        <a:t>1</a:t>
                      </a:r>
                      <a:r>
                        <a:rPr lang="en-US" sz="2600" dirty="0">
                          <a:effectLst/>
                        </a:rPr>
                        <a:t>(t)</a:t>
                      </a:r>
                      <a:endParaRPr lang="en-US" sz="2600" b="1" dirty="0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</a:rPr>
                        <a:t>x</a:t>
                      </a:r>
                      <a:r>
                        <a:rPr lang="en-US" sz="2400" baseline="-25000" dirty="0">
                          <a:effectLst/>
                        </a:rPr>
                        <a:t>1</a:t>
                      </a:r>
                      <a:r>
                        <a:rPr lang="en-US" sz="2600" dirty="0">
                          <a:effectLst/>
                        </a:rPr>
                        <a:t>(t) with RK4</a:t>
                      </a:r>
                    </a:p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  <a:latin typeface="Symbol" panose="05050102010706020507" pitchFamily="18" charset="2"/>
                        </a:rPr>
                        <a:t>D</a:t>
                      </a:r>
                      <a:r>
                        <a:rPr lang="en-US" sz="2600" dirty="0">
                          <a:effectLst/>
                        </a:rPr>
                        <a:t>t=0.25</a:t>
                      </a:r>
                      <a:endParaRPr lang="en-US" sz="2600" b="1" dirty="0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</a:rPr>
                        <a:t>0</a:t>
                      </a:r>
                      <a:endParaRPr lang="en-US" sz="2600" b="1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</a:rPr>
                        <a:t>1</a:t>
                      </a:r>
                      <a:endParaRPr lang="en-US" sz="2600" b="1" dirty="0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</a:rPr>
                        <a:t>1</a:t>
                      </a:r>
                      <a:endParaRPr lang="en-US" sz="2600" b="1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</a:rPr>
                        <a:t>0.25</a:t>
                      </a:r>
                      <a:endParaRPr lang="en-US" sz="2600" b="1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</a:rPr>
                        <a:t>0.9689</a:t>
                      </a:r>
                      <a:endParaRPr lang="en-US" sz="2600" b="1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</a:rPr>
                        <a:t>0.9689</a:t>
                      </a:r>
                      <a:endParaRPr lang="en-US" sz="2600" b="1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</a:rPr>
                        <a:t>0.50</a:t>
                      </a:r>
                      <a:endParaRPr lang="en-US" sz="2600" b="1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</a:rPr>
                        <a:t>0.8776</a:t>
                      </a:r>
                      <a:endParaRPr lang="en-US" sz="2600" b="1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</a:rPr>
                        <a:t>0.8776</a:t>
                      </a:r>
                      <a:endParaRPr lang="en-US" sz="2600" b="1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</a:rPr>
                        <a:t>0.75</a:t>
                      </a:r>
                      <a:endParaRPr lang="en-US" sz="2600" b="1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</a:rPr>
                        <a:t>0.7317</a:t>
                      </a:r>
                      <a:endParaRPr lang="en-US" sz="2600" b="1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</a:rPr>
                        <a:t>0.7317</a:t>
                      </a:r>
                      <a:endParaRPr lang="en-US" sz="2600" b="1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</a:rPr>
                        <a:t>1.00</a:t>
                      </a:r>
                      <a:endParaRPr lang="en-US" sz="2600" b="1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</a:rPr>
                        <a:t>0.5403</a:t>
                      </a:r>
                      <a:endParaRPr lang="en-US" sz="2600" b="1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</a:rPr>
                        <a:t>0.5403</a:t>
                      </a:r>
                      <a:endParaRPr lang="en-US" sz="2600" b="1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</a:rPr>
                        <a:t>10.0</a:t>
                      </a:r>
                      <a:endParaRPr lang="en-US" sz="2600" b="1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</a:rPr>
                        <a:t>-0.8391</a:t>
                      </a:r>
                      <a:endParaRPr lang="en-US" sz="2600" b="1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</a:rPr>
                        <a:t>-0.8392</a:t>
                      </a:r>
                      <a:endParaRPr lang="en-US" sz="2600" b="1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</a:rPr>
                        <a:t>100.0</a:t>
                      </a:r>
                      <a:endParaRPr lang="en-US" sz="2600" b="1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</a:rPr>
                        <a:t>0.8623</a:t>
                      </a:r>
                      <a:endParaRPr lang="en-US" sz="2600" b="1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</a:rPr>
                        <a:t>0.8601</a:t>
                      </a:r>
                      <a:endParaRPr lang="en-US" sz="2600" b="1" dirty="0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4561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Multistep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Euler's and Runge-Kutta methods are single step approaches, in that they only use information at </a:t>
            </a:r>
            <a:r>
              <a:rPr lang="en-US" b="1" dirty="0" smtClean="0"/>
              <a:t>x</a:t>
            </a:r>
            <a:r>
              <a:rPr lang="en-US" dirty="0" smtClean="0"/>
              <a:t>(t) to determine its value at the next time step</a:t>
            </a:r>
          </a:p>
          <a:p>
            <a:r>
              <a:rPr lang="en-US" dirty="0" smtClean="0"/>
              <a:t>Multistep methods take advantage of the fact that using we have information about previous time steps </a:t>
            </a:r>
            <a:r>
              <a:rPr lang="en-US" b="1" dirty="0" smtClean="0"/>
              <a:t>x</a:t>
            </a:r>
            <a:r>
              <a:rPr lang="en-US" dirty="0" smtClean="0"/>
              <a:t>(t-</a:t>
            </a:r>
            <a:r>
              <a:rPr lang="en-US" dirty="0" smtClean="0">
                <a:latin typeface="Symbol" panose="05050102010706020507" pitchFamily="18" charset="2"/>
              </a:rPr>
              <a:t>D</a:t>
            </a:r>
            <a:r>
              <a:rPr lang="en-US" dirty="0" smtClean="0"/>
              <a:t>t), </a:t>
            </a:r>
            <a:r>
              <a:rPr lang="en-US" b="1" dirty="0" smtClean="0"/>
              <a:t>x</a:t>
            </a:r>
            <a:r>
              <a:rPr lang="en-US" dirty="0" smtClean="0"/>
              <a:t>(t-2</a:t>
            </a:r>
            <a:r>
              <a:rPr lang="en-US" dirty="0" smtClean="0">
                <a:latin typeface="Symbol" panose="05050102010706020507" pitchFamily="18" charset="2"/>
              </a:rPr>
              <a:t>D</a:t>
            </a:r>
            <a:r>
              <a:rPr lang="en-US" dirty="0" smtClean="0"/>
              <a:t>t), </a:t>
            </a:r>
            <a:r>
              <a:rPr lang="en-US" dirty="0" err="1" smtClean="0"/>
              <a:t>etc</a:t>
            </a:r>
            <a:endParaRPr lang="en-US" dirty="0" smtClean="0"/>
          </a:p>
          <a:p>
            <a:r>
              <a:rPr lang="en-US" dirty="0" smtClean="0"/>
              <a:t>These methods can be explicit or implicit (dependent on </a:t>
            </a:r>
            <a:r>
              <a:rPr lang="en-US" b="1" dirty="0" smtClean="0"/>
              <a:t>x</a:t>
            </a:r>
            <a:r>
              <a:rPr lang="en-US" dirty="0" smtClean="0"/>
              <a:t>(</a:t>
            </a:r>
            <a:r>
              <a:rPr lang="en-US" dirty="0" err="1" smtClean="0"/>
              <a:t>t+</a:t>
            </a:r>
            <a:r>
              <a:rPr lang="en-US" dirty="0" err="1" smtClean="0">
                <a:latin typeface="Symbol" panose="05050102010706020507" pitchFamily="18" charset="2"/>
              </a:rPr>
              <a:t>D</a:t>
            </a:r>
            <a:r>
              <a:rPr lang="en-US" dirty="0" err="1" smtClean="0"/>
              <a:t>t</a:t>
            </a:r>
            <a:r>
              <a:rPr lang="en-US" dirty="0" smtClean="0"/>
              <a:t>) values; we'll just consider the explicit Adams-</a:t>
            </a:r>
            <a:r>
              <a:rPr lang="en-US" dirty="0" err="1" smtClean="0"/>
              <a:t>Bashforth</a:t>
            </a:r>
            <a:r>
              <a:rPr lang="en-US" dirty="0" smtClean="0"/>
              <a:t> approach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3413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Multistep 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determining </a:t>
            </a:r>
            <a:r>
              <a:rPr lang="en-US" b="1" dirty="0" smtClean="0"/>
              <a:t>x</a:t>
            </a:r>
            <a:r>
              <a:rPr lang="en-US" dirty="0" smtClean="0"/>
              <a:t>(</a:t>
            </a:r>
            <a:r>
              <a:rPr lang="en-US" dirty="0" err="1" smtClean="0"/>
              <a:t>t+</a:t>
            </a:r>
            <a:r>
              <a:rPr lang="en-US" dirty="0" err="1" smtClean="0">
                <a:latin typeface="Symbol" panose="05050102010706020507" pitchFamily="18" charset="2"/>
              </a:rPr>
              <a:t>D</a:t>
            </a:r>
            <a:r>
              <a:rPr lang="en-US" dirty="0" err="1" smtClean="0"/>
              <a:t>t</a:t>
            </a:r>
            <a:r>
              <a:rPr lang="en-US" dirty="0" smtClean="0"/>
              <a:t>) we could use a Taylor series expansion about </a:t>
            </a:r>
            <a:r>
              <a:rPr lang="en-US" b="1" dirty="0" smtClean="0"/>
              <a:t>x</a:t>
            </a:r>
            <a:r>
              <a:rPr lang="en-US" dirty="0" smtClean="0"/>
              <a:t>(t)</a:t>
            </a:r>
            <a:br>
              <a:rPr lang="en-US" dirty="0" smtClean="0"/>
            </a:b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(note Euler's is just the first two terms on the right-hand side)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7558616"/>
              </p:ext>
            </p:extLst>
          </p:nvPr>
        </p:nvGraphicFramePr>
        <p:xfrm>
          <a:off x="533400" y="2362200"/>
          <a:ext cx="8077200" cy="2830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8772" name="Equation" r:id="rId3" imgW="8661240" imgH="3035160" progId="Equation.DSMT4">
                  <p:embed/>
                </p:oleObj>
              </mc:Choice>
              <mc:Fallback>
                <p:oleObj name="Equation" r:id="rId3" imgW="8661240" imgH="30351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362200"/>
                        <a:ext cx="8077200" cy="2830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60497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Differential Algebraic Equations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1280160"/>
            <a:ext cx="8535987" cy="1844040"/>
          </a:xfrm>
        </p:spPr>
        <p:txBody>
          <a:bodyPr/>
          <a:lstStyle/>
          <a:p>
            <a:r>
              <a:rPr lang="en-US" dirty="0" smtClean="0"/>
              <a:t>Many problems, including many in the power area, can be formulated as a set of differential, algebraic equations (DAE) of the form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A power example is transient stability, in which </a:t>
            </a:r>
            <a:r>
              <a:rPr lang="en-US" b="1" dirty="0" smtClean="0"/>
              <a:t>f</a:t>
            </a:r>
            <a:r>
              <a:rPr lang="en-US" dirty="0" smtClean="0"/>
              <a:t> represents (primarily) the generator dynamics, and </a:t>
            </a:r>
            <a:r>
              <a:rPr lang="en-US" b="1" dirty="0" smtClean="0"/>
              <a:t>g</a:t>
            </a:r>
            <a:r>
              <a:rPr lang="en-US" dirty="0" smtClean="0"/>
              <a:t> (primarily) the bus power balance equations</a:t>
            </a:r>
          </a:p>
          <a:p>
            <a:r>
              <a:rPr lang="en-US" dirty="0" smtClean="0"/>
              <a:t>We'll initially consider the simpler problem of just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4589567"/>
              </p:ext>
            </p:extLst>
          </p:nvPr>
        </p:nvGraphicFramePr>
        <p:xfrm>
          <a:off x="1219200" y="2743200"/>
          <a:ext cx="18796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574" name="Equation" r:id="rId3" imgW="1879560" imgH="914400" progId="Equation.DSMT4">
                  <p:embed/>
                </p:oleObj>
              </mc:Choice>
              <mc:Fallback>
                <p:oleObj name="Equation" r:id="rId3" imgW="1879560" imgH="9144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743200"/>
                        <a:ext cx="18796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7062571"/>
              </p:ext>
            </p:extLst>
          </p:nvPr>
        </p:nvGraphicFramePr>
        <p:xfrm>
          <a:off x="1143000" y="5899150"/>
          <a:ext cx="18796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575" name="Equation" r:id="rId5" imgW="1879560" imgH="393480" progId="Equation.DSMT4">
                  <p:embed/>
                </p:oleObj>
              </mc:Choice>
              <mc:Fallback>
                <p:oleObj name="Equation" r:id="rId5" imgW="1879560" imgH="3934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5899150"/>
                        <a:ext cx="18796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62399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Adams-</a:t>
            </a:r>
            <a:r>
              <a:rPr lang="en-US" dirty="0" err="1" smtClean="0"/>
              <a:t>Bashforth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1280160"/>
            <a:ext cx="8535987" cy="1996440"/>
          </a:xfrm>
        </p:spPr>
        <p:txBody>
          <a:bodyPr/>
          <a:lstStyle/>
          <a:p>
            <a:r>
              <a:rPr lang="en-US" dirty="0" smtClean="0"/>
              <a:t>What we derived is the second order Adams-</a:t>
            </a:r>
            <a:r>
              <a:rPr lang="en-US" dirty="0" err="1" smtClean="0"/>
              <a:t>Bashforth</a:t>
            </a:r>
            <a:r>
              <a:rPr lang="en-US" dirty="0" smtClean="0"/>
              <a:t> approach.  Higher order methods are also possible, by approximating subsequent derivatives.  Here we also present the third order Adams-</a:t>
            </a:r>
            <a:r>
              <a:rPr lang="en-US" dirty="0" err="1" smtClean="0"/>
              <a:t>Bashforth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2870641"/>
              </p:ext>
            </p:extLst>
          </p:nvPr>
        </p:nvGraphicFramePr>
        <p:xfrm>
          <a:off x="685800" y="3276600"/>
          <a:ext cx="7924800" cy="21740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9793" name="Equation" r:id="rId3" imgW="10274040" imgH="2819160" progId="Equation.DSMT4">
                  <p:embed/>
                </p:oleObj>
              </mc:Choice>
              <mc:Fallback>
                <p:oleObj name="Equation" r:id="rId3" imgW="10274040" imgH="28191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3276600"/>
                        <a:ext cx="7924800" cy="217406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08749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Adams-</a:t>
            </a:r>
            <a:r>
              <a:rPr lang="en-US" dirty="0" err="1" smtClean="0"/>
              <a:t>Bashforth</a:t>
            </a:r>
            <a:r>
              <a:rPr lang="en-US" dirty="0" smtClean="0"/>
              <a:t> Versus </a:t>
            </a:r>
            <a:br>
              <a:rPr lang="en-US" dirty="0" smtClean="0"/>
            </a:br>
            <a:r>
              <a:rPr lang="en-US" dirty="0" smtClean="0"/>
              <a:t>Runge-Kutta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key Adams-</a:t>
            </a:r>
            <a:r>
              <a:rPr lang="en-US" dirty="0" err="1" smtClean="0"/>
              <a:t>Bashforth</a:t>
            </a:r>
            <a:r>
              <a:rPr lang="en-US" dirty="0" smtClean="0"/>
              <a:t> advantage is the approach only requires one function evaluation per time step while the RK methods require multiple evaluations</a:t>
            </a:r>
          </a:p>
          <a:p>
            <a:r>
              <a:rPr lang="en-US" dirty="0" smtClean="0"/>
              <a:t>A key disadvantage is when discontinuities are encountered, such as with limit violations; </a:t>
            </a:r>
          </a:p>
          <a:p>
            <a:r>
              <a:rPr lang="en-US" dirty="0" smtClean="0"/>
              <a:t>Another method needs to be used until there are sufficient past solutions</a:t>
            </a:r>
          </a:p>
          <a:p>
            <a:r>
              <a:rPr lang="en-US" dirty="0" smtClean="0"/>
              <a:t>They also have difficulties if variable time steps are used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9230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Numerical Instability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1280160"/>
            <a:ext cx="8535987" cy="1615440"/>
          </a:xfrm>
        </p:spPr>
        <p:txBody>
          <a:bodyPr/>
          <a:lstStyle/>
          <a:p>
            <a:r>
              <a:rPr lang="en-US" dirty="0" smtClean="0"/>
              <a:t>All explicit methods can suffer from numerical instability if the time step is not correctly chosen for the problem eigenvalues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  <p:pic>
        <p:nvPicPr>
          <p:cNvPr id="63078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884" t="18577" r="20488" b="3423"/>
          <a:stretch/>
        </p:blipFill>
        <p:spPr bwMode="auto">
          <a:xfrm>
            <a:off x="685800" y="2664936"/>
            <a:ext cx="4114800" cy="3566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444500" y="6266607"/>
            <a:ext cx="78486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/>
              <a:t>Image source: http://www.staff.science.uu.nl/~frank011/Classes/numwisk/ch10.pdf</a:t>
            </a:r>
            <a:endParaRPr lang="en-US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4953000" y="2362200"/>
            <a:ext cx="3764172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Values are scaled by the</a:t>
            </a:r>
            <a:br>
              <a:rPr lang="en-US" dirty="0" smtClean="0"/>
            </a:br>
            <a:r>
              <a:rPr lang="en-US" dirty="0" smtClean="0"/>
              <a:t>time step;  the shape</a:t>
            </a:r>
            <a:br>
              <a:rPr lang="en-US" dirty="0" smtClean="0"/>
            </a:br>
            <a:r>
              <a:rPr lang="en-US" dirty="0" smtClean="0"/>
              <a:t>for RK2 has similar </a:t>
            </a:r>
            <a:br>
              <a:rPr lang="en-US" dirty="0" smtClean="0"/>
            </a:br>
            <a:r>
              <a:rPr lang="en-US" dirty="0" smtClean="0"/>
              <a:t>dimensions but is closer</a:t>
            </a:r>
            <a:br>
              <a:rPr lang="en-US" dirty="0" smtClean="0"/>
            </a:br>
            <a:r>
              <a:rPr lang="en-US" dirty="0" smtClean="0"/>
              <a:t>to a square.  Key point</a:t>
            </a:r>
            <a:br>
              <a:rPr lang="en-US" dirty="0" smtClean="0"/>
            </a:br>
            <a:r>
              <a:rPr lang="en-US" dirty="0" smtClean="0"/>
              <a:t>is to make sure the time</a:t>
            </a:r>
            <a:br>
              <a:rPr lang="en-US" dirty="0" smtClean="0"/>
            </a:br>
            <a:r>
              <a:rPr lang="en-US" dirty="0" smtClean="0"/>
              <a:t>step is small enough</a:t>
            </a:r>
            <a:br>
              <a:rPr lang="en-US" dirty="0" smtClean="0"/>
            </a:br>
            <a:r>
              <a:rPr lang="en-US" dirty="0" smtClean="0"/>
              <a:t>relative to the eigenvalues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4290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Stiff Differential Equations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1280160"/>
            <a:ext cx="8535987" cy="2987040"/>
          </a:xfrm>
        </p:spPr>
        <p:txBody>
          <a:bodyPr/>
          <a:lstStyle/>
          <a:p>
            <a:r>
              <a:rPr lang="en-US" dirty="0" smtClean="0"/>
              <a:t>Stiff differential equations are ones in which the desired solution has components the vary quite rapidly relative to the solution</a:t>
            </a:r>
          </a:p>
          <a:p>
            <a:r>
              <a:rPr lang="en-US" dirty="0" smtClean="0"/>
              <a:t>Stiffness is associated with solution efficiency: in order to account for these fast dynamics we need to take quite small time steps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5176233"/>
              </p:ext>
            </p:extLst>
          </p:nvPr>
        </p:nvGraphicFramePr>
        <p:xfrm>
          <a:off x="3505200" y="3810000"/>
          <a:ext cx="3606800" cy="269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1835" name="Equation" r:id="rId3" imgW="3606480" imgH="2692080" progId="Equation.DSMT4">
                  <p:embed/>
                </p:oleObj>
              </mc:Choice>
              <mc:Fallback>
                <p:oleObj name="Equation" r:id="rId3" imgW="3606480" imgH="2692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3810000"/>
                        <a:ext cx="3606800" cy="2692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97952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Implicit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1280160"/>
            <a:ext cx="8535987" cy="2377440"/>
          </a:xfrm>
        </p:spPr>
        <p:txBody>
          <a:bodyPr/>
          <a:lstStyle/>
          <a:p>
            <a:r>
              <a:rPr lang="en-US" dirty="0" smtClean="0"/>
              <a:t>Implicit solution methods have the advantage of being numerically stable over the entire left half plane</a:t>
            </a:r>
          </a:p>
          <a:p>
            <a:r>
              <a:rPr lang="en-US" dirty="0" smtClean="0"/>
              <a:t>Only methods considered here are the is the Backward Euler and Trapezoidal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198476"/>
              </p:ext>
            </p:extLst>
          </p:nvPr>
        </p:nvGraphicFramePr>
        <p:xfrm>
          <a:off x="838200" y="3429000"/>
          <a:ext cx="4572000" cy="270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2858" name="Equation" r:id="rId3" imgW="4572000" imgH="2705040" progId="Equation.DSMT4">
                  <p:embed/>
                </p:oleObj>
              </mc:Choice>
              <mc:Fallback>
                <p:oleObj name="Equation" r:id="rId3" imgW="4572000" imgH="27050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429000"/>
                        <a:ext cx="4572000" cy="270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43671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Implicit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1280160"/>
            <a:ext cx="8535987" cy="1767840"/>
          </a:xfrm>
        </p:spPr>
        <p:txBody>
          <a:bodyPr/>
          <a:lstStyle/>
          <a:p>
            <a:r>
              <a:rPr lang="en-US" dirty="0" smtClean="0"/>
              <a:t>The obvious difficulty associated with these methods is </a:t>
            </a:r>
            <a:r>
              <a:rPr lang="en-US" b="1" dirty="0" smtClean="0"/>
              <a:t>x</a:t>
            </a:r>
            <a:r>
              <a:rPr lang="en-US" dirty="0" smtClean="0"/>
              <a:t>(t) appears on both sides of the equation</a:t>
            </a:r>
          </a:p>
          <a:p>
            <a:r>
              <a:rPr lang="en-US" dirty="0" smtClean="0"/>
              <a:t>Easiest to show the solution for the linear case: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8488688"/>
              </p:ext>
            </p:extLst>
          </p:nvPr>
        </p:nvGraphicFramePr>
        <p:xfrm>
          <a:off x="838200" y="2971800"/>
          <a:ext cx="4572000" cy="270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904" name="Equation" r:id="rId3" imgW="4572000" imgH="2705040" progId="Equation.DSMT4">
                  <p:embed/>
                </p:oleObj>
              </mc:Choice>
              <mc:Fallback>
                <p:oleObj name="Equation" r:id="rId3" imgW="4572000" imgH="27050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971800"/>
                        <a:ext cx="4572000" cy="270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8593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Backward Euler Cart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1280160"/>
            <a:ext cx="8535987" cy="701040"/>
          </a:xfrm>
        </p:spPr>
        <p:txBody>
          <a:bodyPr/>
          <a:lstStyle/>
          <a:p>
            <a:r>
              <a:rPr lang="en-US" dirty="0" smtClean="0"/>
              <a:t>Returning to the cart example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36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5010304"/>
              </p:ext>
            </p:extLst>
          </p:nvPr>
        </p:nvGraphicFramePr>
        <p:xfrm>
          <a:off x="565150" y="1905000"/>
          <a:ext cx="7124700" cy="270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921" name="Equation" r:id="rId3" imgW="7124400" imgH="2705040" progId="Equation.DSMT4">
                  <p:embed/>
                </p:oleObj>
              </mc:Choice>
              <mc:Fallback>
                <p:oleObj name="Equation" r:id="rId3" imgW="7124400" imgH="27050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150" y="1905000"/>
                        <a:ext cx="7124700" cy="270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33334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Backward Euler Cart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Results with </a:t>
            </a:r>
            <a:r>
              <a:rPr lang="en-US" dirty="0" smtClean="0">
                <a:latin typeface="Symbol" panose="05050102010706020507" pitchFamily="18" charset="2"/>
              </a:rPr>
              <a:t>D</a:t>
            </a:r>
            <a:r>
              <a:rPr lang="en-US" dirty="0" smtClean="0"/>
              <a:t>t = 0.25 and 0.05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37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0812586"/>
              </p:ext>
            </p:extLst>
          </p:nvPr>
        </p:nvGraphicFramePr>
        <p:xfrm>
          <a:off x="533400" y="1981200"/>
          <a:ext cx="6812280" cy="31699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80808"/>
                <a:gridCol w="1458184"/>
                <a:gridCol w="1836644"/>
                <a:gridCol w="1836644"/>
              </a:tblGrid>
              <a:tr h="563880"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</a:rPr>
                        <a:t>time</a:t>
                      </a:r>
                      <a:endParaRPr lang="en-US" sz="2600" b="1" dirty="0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</a:rPr>
                        <a:t>actual x</a:t>
                      </a:r>
                      <a:r>
                        <a:rPr lang="en-US" sz="2400" baseline="-25000" dirty="0">
                          <a:effectLst/>
                        </a:rPr>
                        <a:t>1</a:t>
                      </a:r>
                      <a:r>
                        <a:rPr lang="en-US" sz="2600" dirty="0">
                          <a:effectLst/>
                        </a:rPr>
                        <a:t>(t)</a:t>
                      </a:r>
                      <a:endParaRPr lang="en-US" sz="2600" b="1" dirty="0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</a:rPr>
                        <a:t>x</a:t>
                      </a:r>
                      <a:r>
                        <a:rPr lang="en-US" sz="2400" baseline="-25000" dirty="0">
                          <a:effectLst/>
                        </a:rPr>
                        <a:t>1</a:t>
                      </a:r>
                      <a:r>
                        <a:rPr lang="en-US" sz="2600" dirty="0">
                          <a:effectLst/>
                        </a:rPr>
                        <a:t>(t) </a:t>
                      </a:r>
                      <a:r>
                        <a:rPr lang="en-US" sz="2600" dirty="0" smtClean="0">
                          <a:effectLst/>
                        </a:rPr>
                        <a:t>with</a:t>
                      </a:r>
                      <a:r>
                        <a:rPr lang="en-US" sz="2600" baseline="0" dirty="0" smtClean="0">
                          <a:effectLst/>
                        </a:rPr>
                        <a:t> </a:t>
                      </a:r>
                      <a:r>
                        <a:rPr lang="en-US" sz="2600" dirty="0" smtClean="0">
                          <a:effectLst/>
                          <a:latin typeface="Symbol" panose="05050102010706020507" pitchFamily="18" charset="2"/>
                        </a:rPr>
                        <a:t>D</a:t>
                      </a:r>
                      <a:r>
                        <a:rPr lang="en-US" sz="2600" dirty="0" smtClean="0">
                          <a:effectLst/>
                        </a:rPr>
                        <a:t>t=0.25</a:t>
                      </a:r>
                      <a:endParaRPr lang="en-US" sz="2600" b="1" dirty="0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 smtClean="0">
                          <a:effectLst/>
                        </a:rPr>
                        <a:t>x</a:t>
                      </a:r>
                      <a:r>
                        <a:rPr lang="en-US" sz="2400" baseline="-25000" dirty="0" smtClean="0">
                          <a:effectLst/>
                        </a:rPr>
                        <a:t>1</a:t>
                      </a:r>
                      <a:r>
                        <a:rPr lang="en-US" sz="2600" dirty="0" smtClean="0">
                          <a:effectLst/>
                        </a:rPr>
                        <a:t>(t) with</a:t>
                      </a:r>
                      <a:r>
                        <a:rPr lang="en-US" sz="2600" baseline="0" dirty="0" smtClean="0">
                          <a:effectLst/>
                        </a:rPr>
                        <a:t> </a:t>
                      </a:r>
                      <a:r>
                        <a:rPr lang="en-US" sz="2600" dirty="0" smtClean="0">
                          <a:effectLst/>
                          <a:latin typeface="Symbol" panose="05050102010706020507" pitchFamily="18" charset="2"/>
                        </a:rPr>
                        <a:t>D</a:t>
                      </a:r>
                      <a:r>
                        <a:rPr lang="en-US" sz="2600" dirty="0" smtClean="0">
                          <a:effectLst/>
                        </a:rPr>
                        <a:t>t=0.05</a:t>
                      </a:r>
                      <a:endParaRPr lang="en-US" sz="2600" b="1" dirty="0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</a:rPr>
                        <a:t>0</a:t>
                      </a:r>
                      <a:endParaRPr lang="en-US" sz="2600" b="1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</a:rPr>
                        <a:t>1</a:t>
                      </a:r>
                      <a:endParaRPr lang="en-US" sz="2600" b="1" dirty="0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</a:rPr>
                        <a:t>1</a:t>
                      </a:r>
                      <a:endParaRPr lang="en-US" sz="2600" b="1" dirty="0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0" dirty="0" smtClean="0">
                          <a:effectLst/>
                          <a:latin typeface="Times"/>
                          <a:ea typeface="Times New Roman"/>
                          <a:cs typeface="Times New Roman"/>
                        </a:rPr>
                        <a:t>1</a:t>
                      </a:r>
                      <a:endParaRPr lang="en-US" sz="2600" b="0" dirty="0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</a:rPr>
                        <a:t>0.25</a:t>
                      </a:r>
                      <a:endParaRPr lang="en-US" sz="2600" b="1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</a:rPr>
                        <a:t>0.9689</a:t>
                      </a:r>
                      <a:endParaRPr lang="en-US" sz="2600" b="1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 smtClean="0">
                          <a:effectLst/>
                        </a:rPr>
                        <a:t>0.9411</a:t>
                      </a:r>
                      <a:endParaRPr lang="en-US" sz="2600" b="1" dirty="0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0" dirty="0" smtClean="0">
                          <a:effectLst/>
                          <a:latin typeface="Times"/>
                          <a:ea typeface="Times New Roman"/>
                          <a:cs typeface="Times New Roman"/>
                        </a:rPr>
                        <a:t>0.9629</a:t>
                      </a:r>
                      <a:endParaRPr lang="en-US" sz="2600" b="0" dirty="0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</a:rPr>
                        <a:t>0.50</a:t>
                      </a:r>
                      <a:endParaRPr lang="en-US" sz="2600" b="1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</a:rPr>
                        <a:t>0.8776</a:t>
                      </a:r>
                      <a:endParaRPr lang="en-US" sz="2600" b="1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 smtClean="0">
                          <a:effectLst/>
                        </a:rPr>
                        <a:t>0.8304</a:t>
                      </a:r>
                      <a:endParaRPr lang="en-US" sz="2600" b="1" dirty="0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0" dirty="0" smtClean="0">
                          <a:effectLst/>
                          <a:latin typeface="Times"/>
                          <a:ea typeface="Times New Roman"/>
                          <a:cs typeface="Times New Roman"/>
                        </a:rPr>
                        <a:t>0.8700</a:t>
                      </a:r>
                      <a:endParaRPr lang="en-US" sz="2600" b="0" dirty="0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</a:rPr>
                        <a:t>0.75</a:t>
                      </a:r>
                      <a:endParaRPr lang="en-US" sz="2600" b="1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</a:rPr>
                        <a:t>0.7317</a:t>
                      </a:r>
                      <a:endParaRPr lang="en-US" sz="2600" b="1" dirty="0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 smtClean="0">
                          <a:effectLst/>
                        </a:rPr>
                        <a:t>0.6774</a:t>
                      </a:r>
                      <a:endParaRPr lang="en-US" sz="2600" b="1" dirty="0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0" dirty="0" smtClean="0">
                          <a:effectLst/>
                          <a:latin typeface="Times"/>
                          <a:ea typeface="Times New Roman"/>
                          <a:cs typeface="Times New Roman"/>
                        </a:rPr>
                        <a:t>0.7185</a:t>
                      </a:r>
                      <a:endParaRPr lang="en-US" sz="2600" b="0" dirty="0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</a:rPr>
                        <a:t>1.00</a:t>
                      </a:r>
                      <a:endParaRPr lang="en-US" sz="2600" b="1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</a:rPr>
                        <a:t>0.5403</a:t>
                      </a:r>
                      <a:endParaRPr lang="en-US" sz="2600" b="1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 smtClean="0">
                          <a:effectLst/>
                        </a:rPr>
                        <a:t>0.4935</a:t>
                      </a:r>
                      <a:endParaRPr lang="en-US" sz="2600" b="1" dirty="0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0" dirty="0" smtClean="0">
                          <a:effectLst/>
                          <a:latin typeface="Times"/>
                          <a:ea typeface="Times New Roman"/>
                          <a:cs typeface="Times New Roman"/>
                        </a:rPr>
                        <a:t>0.5277</a:t>
                      </a:r>
                      <a:endParaRPr lang="en-US" sz="2600" b="0" dirty="0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 smtClean="0">
                          <a:effectLst/>
                        </a:rPr>
                        <a:t>2.00</a:t>
                      </a:r>
                      <a:endParaRPr lang="en-US" sz="2600" b="1" dirty="0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</a:rPr>
                        <a:t>-</a:t>
                      </a:r>
                      <a:r>
                        <a:rPr lang="en-US" sz="2600" dirty="0" smtClean="0">
                          <a:effectLst/>
                        </a:rPr>
                        <a:t>0.416</a:t>
                      </a:r>
                      <a:endParaRPr lang="en-US" sz="2600" b="1" dirty="0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</a:rPr>
                        <a:t>-</a:t>
                      </a:r>
                      <a:r>
                        <a:rPr lang="en-US" sz="2600" dirty="0" smtClean="0">
                          <a:effectLst/>
                        </a:rPr>
                        <a:t>0.298</a:t>
                      </a:r>
                      <a:endParaRPr lang="en-US" sz="2600" b="1" dirty="0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0" dirty="0" smtClean="0">
                          <a:effectLst/>
                          <a:latin typeface="Times"/>
                          <a:ea typeface="Times New Roman"/>
                          <a:cs typeface="Times New Roman"/>
                        </a:rPr>
                        <a:t>-0.3944</a:t>
                      </a:r>
                      <a:endParaRPr lang="en-US" sz="2600" b="0" dirty="0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57200" y="5229052"/>
            <a:ext cx="730520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Note: Just because the method is numerically stable</a:t>
            </a:r>
            <a:br>
              <a:rPr lang="en-US" dirty="0" smtClean="0"/>
            </a:br>
            <a:r>
              <a:rPr lang="en-US" dirty="0" smtClean="0"/>
              <a:t>doesn't mean it is doesn't have errors!  RK2 is more</a:t>
            </a:r>
            <a:br>
              <a:rPr lang="en-US" dirty="0" smtClean="0"/>
            </a:br>
            <a:r>
              <a:rPr lang="en-US" dirty="0" smtClean="0"/>
              <a:t>accurate than backward Euler.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429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Trapezoidal Linear Case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1280160"/>
            <a:ext cx="8535987" cy="929640"/>
          </a:xfrm>
        </p:spPr>
        <p:txBody>
          <a:bodyPr/>
          <a:lstStyle/>
          <a:p>
            <a:r>
              <a:rPr lang="en-US" dirty="0" smtClean="0"/>
              <a:t>For the trapezoidal with a linear system we have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38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9406742"/>
              </p:ext>
            </p:extLst>
          </p:nvPr>
        </p:nvGraphicFramePr>
        <p:xfrm>
          <a:off x="609600" y="1981200"/>
          <a:ext cx="6210300" cy="335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6943" name="Equation" r:id="rId3" imgW="6210000" imgH="3352680" progId="Equation.DSMT4">
                  <p:embed/>
                </p:oleObj>
              </mc:Choice>
              <mc:Fallback>
                <p:oleObj name="Equation" r:id="rId3" imgW="6210000" imgH="33526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981200"/>
                        <a:ext cx="6210300" cy="335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63390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Trapezoidal </a:t>
            </a:r>
            <a:r>
              <a:rPr lang="en-US" dirty="0"/>
              <a:t>Cart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1280160"/>
            <a:ext cx="8535987" cy="1082040"/>
          </a:xfrm>
        </p:spPr>
        <p:txBody>
          <a:bodyPr/>
          <a:lstStyle/>
          <a:p>
            <a:r>
              <a:rPr lang="en-US" dirty="0"/>
              <a:t>Results with </a:t>
            </a:r>
            <a:r>
              <a:rPr lang="en-US" dirty="0">
                <a:latin typeface="Symbol" panose="05050102010706020507" pitchFamily="18" charset="2"/>
              </a:rPr>
              <a:t>D</a:t>
            </a:r>
            <a:r>
              <a:rPr lang="en-US" dirty="0"/>
              <a:t>t = </a:t>
            </a:r>
            <a:r>
              <a:rPr lang="en-US" dirty="0" smtClean="0"/>
              <a:t>0.25, comparing between backward Euler and trapezoidal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39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3605586"/>
              </p:ext>
            </p:extLst>
          </p:nvPr>
        </p:nvGraphicFramePr>
        <p:xfrm>
          <a:off x="838200" y="2438400"/>
          <a:ext cx="6812280" cy="31699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80808"/>
                <a:gridCol w="1458184"/>
                <a:gridCol w="1836644"/>
                <a:gridCol w="1836644"/>
              </a:tblGrid>
              <a:tr h="563880"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</a:rPr>
                        <a:t>time</a:t>
                      </a:r>
                      <a:endParaRPr lang="en-US" sz="2600" b="1" dirty="0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</a:rPr>
                        <a:t>actual x</a:t>
                      </a:r>
                      <a:r>
                        <a:rPr lang="en-US" sz="2400" baseline="-25000" dirty="0">
                          <a:effectLst/>
                        </a:rPr>
                        <a:t>1</a:t>
                      </a:r>
                      <a:r>
                        <a:rPr lang="en-US" sz="2600" dirty="0">
                          <a:effectLst/>
                        </a:rPr>
                        <a:t>(t)</a:t>
                      </a:r>
                      <a:endParaRPr lang="en-US" sz="2600" b="1" dirty="0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 smtClean="0">
                          <a:effectLst/>
                        </a:rPr>
                        <a:t>Backward Euler</a:t>
                      </a:r>
                      <a:endParaRPr lang="en-US" sz="2600" b="1" dirty="0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0" dirty="0" smtClean="0">
                          <a:effectLst/>
                          <a:latin typeface="Times"/>
                          <a:ea typeface="Times New Roman"/>
                          <a:cs typeface="Times New Roman"/>
                        </a:rPr>
                        <a:t>Trapezoidal</a:t>
                      </a:r>
                      <a:endParaRPr lang="en-US" sz="2600" b="0" dirty="0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</a:rPr>
                        <a:t>0</a:t>
                      </a:r>
                      <a:endParaRPr lang="en-US" sz="2600" b="1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</a:rPr>
                        <a:t>1</a:t>
                      </a:r>
                      <a:endParaRPr lang="en-US" sz="2600" b="1" dirty="0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</a:rPr>
                        <a:t>1</a:t>
                      </a:r>
                      <a:endParaRPr lang="en-US" sz="2600" b="1" dirty="0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0" dirty="0" smtClean="0">
                          <a:effectLst/>
                          <a:latin typeface="Times"/>
                          <a:ea typeface="Times New Roman"/>
                          <a:cs typeface="Times New Roman"/>
                        </a:rPr>
                        <a:t>1</a:t>
                      </a:r>
                      <a:endParaRPr lang="en-US" sz="2600" b="0" dirty="0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</a:rPr>
                        <a:t>0.25</a:t>
                      </a:r>
                      <a:endParaRPr lang="en-US" sz="2600" b="1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</a:rPr>
                        <a:t>0.9689</a:t>
                      </a:r>
                      <a:endParaRPr lang="en-US" sz="2600" b="1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 smtClean="0">
                          <a:effectLst/>
                        </a:rPr>
                        <a:t>0.9411</a:t>
                      </a:r>
                      <a:endParaRPr lang="en-US" sz="2600" b="1" dirty="0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0" dirty="0" smtClean="0">
                          <a:effectLst/>
                          <a:latin typeface="Times"/>
                          <a:ea typeface="Times New Roman"/>
                          <a:cs typeface="Times New Roman"/>
                        </a:rPr>
                        <a:t>0.9692</a:t>
                      </a:r>
                      <a:endParaRPr lang="en-US" sz="2600" b="0" dirty="0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</a:rPr>
                        <a:t>0.50</a:t>
                      </a:r>
                      <a:endParaRPr lang="en-US" sz="2600" b="1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</a:rPr>
                        <a:t>0.8776</a:t>
                      </a:r>
                      <a:endParaRPr lang="en-US" sz="2600" b="1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 smtClean="0">
                          <a:effectLst/>
                        </a:rPr>
                        <a:t>0.8304</a:t>
                      </a:r>
                      <a:endParaRPr lang="en-US" sz="2600" b="1" dirty="0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0" dirty="0" smtClean="0">
                          <a:effectLst/>
                          <a:latin typeface="Times"/>
                          <a:ea typeface="Times New Roman"/>
                          <a:cs typeface="Times New Roman"/>
                        </a:rPr>
                        <a:t>0.8788</a:t>
                      </a:r>
                      <a:endParaRPr lang="en-US" sz="2600" b="0" dirty="0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</a:rPr>
                        <a:t>0.75</a:t>
                      </a:r>
                      <a:endParaRPr lang="en-US" sz="2600" b="1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</a:rPr>
                        <a:t>0.7317</a:t>
                      </a:r>
                      <a:endParaRPr lang="en-US" sz="2600" b="1" dirty="0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 smtClean="0">
                          <a:effectLst/>
                        </a:rPr>
                        <a:t>0.6774</a:t>
                      </a:r>
                      <a:endParaRPr lang="en-US" sz="2600" b="1" dirty="0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0" dirty="0" smtClean="0">
                          <a:effectLst/>
                          <a:latin typeface="Times"/>
                          <a:ea typeface="Times New Roman"/>
                          <a:cs typeface="Times New Roman"/>
                        </a:rPr>
                        <a:t>0.7343</a:t>
                      </a:r>
                      <a:endParaRPr lang="en-US" sz="2600" b="0" dirty="0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</a:rPr>
                        <a:t>1.00</a:t>
                      </a:r>
                      <a:endParaRPr lang="en-US" sz="2600" b="1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</a:rPr>
                        <a:t>0.5403</a:t>
                      </a:r>
                      <a:endParaRPr lang="en-US" sz="2600" b="1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 smtClean="0">
                          <a:effectLst/>
                        </a:rPr>
                        <a:t>0.4935</a:t>
                      </a:r>
                      <a:endParaRPr lang="en-US" sz="2600" b="1" dirty="0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0" dirty="0" smtClean="0">
                          <a:effectLst/>
                          <a:latin typeface="Times"/>
                          <a:ea typeface="Times New Roman"/>
                          <a:cs typeface="Times New Roman"/>
                        </a:rPr>
                        <a:t>0.5446</a:t>
                      </a:r>
                      <a:endParaRPr lang="en-US" sz="2600" b="0" dirty="0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 smtClean="0">
                          <a:effectLst/>
                        </a:rPr>
                        <a:t>2.00</a:t>
                      </a:r>
                      <a:endParaRPr lang="en-US" sz="2600" b="1" dirty="0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</a:rPr>
                        <a:t>-</a:t>
                      </a:r>
                      <a:r>
                        <a:rPr lang="en-US" sz="2600" dirty="0" smtClean="0">
                          <a:effectLst/>
                        </a:rPr>
                        <a:t>0.416</a:t>
                      </a:r>
                      <a:endParaRPr lang="en-US" sz="2600" b="1" dirty="0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</a:rPr>
                        <a:t>-</a:t>
                      </a:r>
                      <a:r>
                        <a:rPr lang="en-US" sz="2600" dirty="0" smtClean="0">
                          <a:effectLst/>
                        </a:rPr>
                        <a:t>0.298</a:t>
                      </a:r>
                      <a:endParaRPr lang="en-US" sz="2600" b="1" dirty="0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0" dirty="0" smtClean="0">
                          <a:effectLst/>
                          <a:latin typeface="Times"/>
                          <a:ea typeface="Times New Roman"/>
                          <a:cs typeface="Times New Roman"/>
                        </a:rPr>
                        <a:t>-0.4067</a:t>
                      </a:r>
                      <a:endParaRPr lang="en-US" sz="2600" b="0" dirty="0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7218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686800" cy="762000"/>
          </a:xfrm>
        </p:spPr>
        <p:txBody>
          <a:bodyPr/>
          <a:lstStyle/>
          <a:p>
            <a:r>
              <a:rPr lang="en-US" dirty="0" smtClean="0"/>
              <a:t>Ordinary Differential Equations (ODEs)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1280160"/>
            <a:ext cx="8535987" cy="1158240"/>
          </a:xfrm>
        </p:spPr>
        <p:txBody>
          <a:bodyPr/>
          <a:lstStyle/>
          <a:p>
            <a:r>
              <a:rPr lang="en-US" dirty="0" smtClean="0"/>
              <a:t>Assume we have a problem of the form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This is known as an initial value problem, since the initial value of </a:t>
            </a:r>
            <a:r>
              <a:rPr lang="en-US" b="1" dirty="0" smtClean="0"/>
              <a:t>x</a:t>
            </a:r>
            <a:r>
              <a:rPr lang="en-US" dirty="0" smtClean="0"/>
              <a:t> is given at some time t</a:t>
            </a:r>
            <a:r>
              <a:rPr lang="en-US" baseline="-25000" dirty="0" smtClean="0"/>
              <a:t>0</a:t>
            </a:r>
          </a:p>
          <a:p>
            <a:pPr lvl="1"/>
            <a:r>
              <a:rPr lang="en-US" dirty="0" smtClean="0"/>
              <a:t>We need to determine </a:t>
            </a:r>
            <a:r>
              <a:rPr lang="en-US" b="1" dirty="0" smtClean="0"/>
              <a:t>x</a:t>
            </a:r>
            <a:r>
              <a:rPr lang="en-US" dirty="0" smtClean="0"/>
              <a:t>(t) for future time</a:t>
            </a:r>
          </a:p>
          <a:p>
            <a:pPr lvl="1"/>
            <a:r>
              <a:rPr lang="en-US" dirty="0" smtClean="0"/>
              <a:t>Initial value, </a:t>
            </a:r>
            <a:r>
              <a:rPr lang="en-US" b="1" dirty="0" smtClean="0"/>
              <a:t>x</a:t>
            </a:r>
            <a:r>
              <a:rPr lang="en-US" baseline="-25000" dirty="0" smtClean="0"/>
              <a:t>0</a:t>
            </a:r>
            <a:r>
              <a:rPr lang="en-US" dirty="0" smtClean="0"/>
              <a:t>, must be either be given or determined by solving for an equilibrium point, </a:t>
            </a:r>
            <a:r>
              <a:rPr lang="en-US" b="1" dirty="0" smtClean="0"/>
              <a:t>f</a:t>
            </a:r>
            <a:r>
              <a:rPr lang="en-US" dirty="0" smtClean="0"/>
              <a:t>(</a:t>
            </a:r>
            <a:r>
              <a:rPr lang="en-US" b="1" dirty="0" smtClean="0"/>
              <a:t>x</a:t>
            </a:r>
            <a:r>
              <a:rPr lang="en-US" dirty="0" smtClean="0"/>
              <a:t>) = </a:t>
            </a:r>
            <a:r>
              <a:rPr lang="en-US" b="1" dirty="0" smtClean="0"/>
              <a:t>0</a:t>
            </a:r>
          </a:p>
          <a:p>
            <a:pPr lvl="1"/>
            <a:r>
              <a:rPr lang="en-US" dirty="0" smtClean="0"/>
              <a:t>Higher-order systems can be put into this first order form</a:t>
            </a:r>
          </a:p>
          <a:p>
            <a:r>
              <a:rPr lang="en-US" dirty="0" smtClean="0"/>
              <a:t>Except for special cases, such as linear systems, an analytic solution is usually not possible – numerical methods must be used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4330423"/>
              </p:ext>
            </p:extLst>
          </p:nvPr>
        </p:nvGraphicFramePr>
        <p:xfrm>
          <a:off x="1219200" y="1752600"/>
          <a:ext cx="35433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547" name="Equation" r:id="rId3" imgW="3543120" imgH="431640" progId="Equation.DSMT4">
                  <p:embed/>
                </p:oleObj>
              </mc:Choice>
              <mc:Fallback>
                <p:oleObj name="Equation" r:id="rId3" imgW="3543120" imgH="4316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1752600"/>
                        <a:ext cx="35433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73594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Equilibrium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1280160"/>
            <a:ext cx="8535987" cy="853440"/>
          </a:xfrm>
        </p:spPr>
        <p:txBody>
          <a:bodyPr/>
          <a:lstStyle/>
          <a:p>
            <a:r>
              <a:rPr lang="en-US" dirty="0" smtClean="0"/>
              <a:t>An equilibrium point </a:t>
            </a:r>
            <a:r>
              <a:rPr lang="en-US" b="1" dirty="0" smtClean="0"/>
              <a:t>x</a:t>
            </a:r>
            <a:r>
              <a:rPr lang="en-US" dirty="0" smtClean="0"/>
              <a:t>* satisfies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An equilibrium point is stable if the response to a small disturbance remains small</a:t>
            </a:r>
          </a:p>
          <a:p>
            <a:pPr lvl="1"/>
            <a:r>
              <a:rPr lang="en-US" dirty="0" smtClean="0"/>
              <a:t>This is known as </a:t>
            </a:r>
            <a:r>
              <a:rPr lang="en-US" dirty="0" err="1" smtClean="0"/>
              <a:t>Lyapunov</a:t>
            </a:r>
            <a:r>
              <a:rPr lang="en-US" dirty="0" smtClean="0"/>
              <a:t> stability</a:t>
            </a:r>
          </a:p>
          <a:p>
            <a:pPr lvl="1"/>
            <a:r>
              <a:rPr lang="en-US" dirty="0" smtClean="0"/>
              <a:t>Formally, if for every </a:t>
            </a:r>
            <a:r>
              <a:rPr lang="en-US" dirty="0" smtClean="0">
                <a:latin typeface="Symbol" panose="05050102010706020507" pitchFamily="18" charset="2"/>
              </a:rPr>
              <a:t>e</a:t>
            </a:r>
            <a:r>
              <a:rPr lang="en-US" dirty="0" smtClean="0"/>
              <a:t> &gt; 0, there exists a </a:t>
            </a:r>
            <a:r>
              <a:rPr lang="en-US" dirty="0" smtClean="0">
                <a:latin typeface="Symbol" panose="05050102010706020507" pitchFamily="18" charset="2"/>
              </a:rPr>
              <a:t>d</a:t>
            </a:r>
            <a:r>
              <a:rPr lang="en-US" dirty="0" smtClean="0"/>
              <a:t> = </a:t>
            </a:r>
            <a:r>
              <a:rPr lang="en-US" dirty="0" smtClean="0">
                <a:latin typeface="Symbol" panose="05050102010706020507" pitchFamily="18" charset="2"/>
              </a:rPr>
              <a:t>d</a:t>
            </a:r>
            <a:r>
              <a:rPr lang="en-US" dirty="0" smtClean="0"/>
              <a:t>(</a:t>
            </a:r>
            <a:r>
              <a:rPr lang="en-US" dirty="0" smtClean="0">
                <a:latin typeface="Symbol" panose="05050102010706020507" pitchFamily="18" charset="2"/>
              </a:rPr>
              <a:t>e</a:t>
            </a:r>
            <a:r>
              <a:rPr lang="en-US" dirty="0" smtClean="0"/>
              <a:t>) &gt; 0 such that if </a:t>
            </a:r>
            <a:r>
              <a:rPr lang="en-US" dirty="0" smtClean="0">
                <a:sym typeface="Euclid Extra"/>
              </a:rPr>
              <a:t></a:t>
            </a:r>
            <a:r>
              <a:rPr lang="en-US" b="1" dirty="0" smtClean="0">
                <a:sym typeface="Euclid Extra"/>
              </a:rPr>
              <a:t>x</a:t>
            </a:r>
            <a:r>
              <a:rPr lang="en-US" dirty="0" smtClean="0">
                <a:sym typeface="Euclid Extra"/>
              </a:rPr>
              <a:t>(0) – </a:t>
            </a:r>
            <a:r>
              <a:rPr lang="en-US" b="1" dirty="0" smtClean="0">
                <a:sym typeface="Euclid Extra"/>
              </a:rPr>
              <a:t>x*</a:t>
            </a:r>
            <a:r>
              <a:rPr lang="en-US" dirty="0" smtClean="0">
                <a:sym typeface="Euclid Extra"/>
              </a:rPr>
              <a:t> &lt; </a:t>
            </a:r>
            <a:r>
              <a:rPr lang="en-US" dirty="0" smtClean="0">
                <a:latin typeface="Symbol" panose="05050102010706020507" pitchFamily="18" charset="2"/>
                <a:sym typeface="Euclid Extra"/>
              </a:rPr>
              <a:t>d</a:t>
            </a:r>
            <a:r>
              <a:rPr lang="en-US" dirty="0" smtClean="0">
                <a:sym typeface="Euclid Extra"/>
              </a:rPr>
              <a:t>, then </a:t>
            </a:r>
            <a:r>
              <a:rPr lang="en-US" dirty="0">
                <a:sym typeface="Euclid Extra"/>
              </a:rPr>
              <a:t></a:t>
            </a:r>
            <a:r>
              <a:rPr lang="en-US" b="1" dirty="0" smtClean="0">
                <a:sym typeface="Euclid Extra"/>
              </a:rPr>
              <a:t>x</a:t>
            </a:r>
            <a:r>
              <a:rPr lang="en-US" dirty="0" smtClean="0">
                <a:sym typeface="Euclid Extra"/>
              </a:rPr>
              <a:t>(t) </a:t>
            </a:r>
            <a:r>
              <a:rPr lang="en-US" dirty="0">
                <a:sym typeface="Euclid Extra"/>
              </a:rPr>
              <a:t>– </a:t>
            </a:r>
            <a:r>
              <a:rPr lang="en-US" b="1" dirty="0">
                <a:sym typeface="Euclid Extra"/>
              </a:rPr>
              <a:t>x*</a:t>
            </a:r>
            <a:r>
              <a:rPr lang="en-US" dirty="0">
                <a:sym typeface="Euclid Extra"/>
              </a:rPr>
              <a:t> </a:t>
            </a:r>
            <a:r>
              <a:rPr lang="en-US" dirty="0" smtClean="0">
                <a:sym typeface="Euclid Extra"/>
              </a:rPr>
              <a:t>&lt; </a:t>
            </a:r>
            <a:r>
              <a:rPr lang="en-US" dirty="0" smtClean="0">
                <a:latin typeface="Symbol" panose="05050102010706020507" pitchFamily="18" charset="2"/>
                <a:sym typeface="Euclid Extra"/>
              </a:rPr>
              <a:t>e</a:t>
            </a:r>
            <a:r>
              <a:rPr lang="en-US" dirty="0" smtClean="0">
                <a:sym typeface="Euclid Extra"/>
              </a:rPr>
              <a:t> for t </a:t>
            </a:r>
            <a:r>
              <a:rPr lang="en-US" dirty="0" smtClean="0">
                <a:sym typeface="Symbol"/>
              </a:rPr>
              <a:t> 0</a:t>
            </a:r>
          </a:p>
          <a:p>
            <a:r>
              <a:rPr lang="en-US" dirty="0" smtClean="0">
                <a:sym typeface="Symbol"/>
              </a:rPr>
              <a:t>An equilibrium point has asymptotic stability if there exists a </a:t>
            </a:r>
            <a:r>
              <a:rPr lang="en-US" dirty="0" smtClean="0">
                <a:latin typeface="Symbol" panose="05050102010706020507" pitchFamily="18" charset="2"/>
                <a:sym typeface="Symbol"/>
              </a:rPr>
              <a:t>d</a:t>
            </a:r>
            <a:r>
              <a:rPr lang="en-US" dirty="0" smtClean="0">
                <a:sym typeface="Symbol"/>
              </a:rPr>
              <a:t> &gt; 0 such that if </a:t>
            </a:r>
            <a:r>
              <a:rPr lang="en-US" dirty="0">
                <a:sym typeface="Euclid Extra"/>
              </a:rPr>
              <a:t></a:t>
            </a:r>
            <a:r>
              <a:rPr lang="en-US" b="1" dirty="0">
                <a:sym typeface="Euclid Extra"/>
              </a:rPr>
              <a:t>x</a:t>
            </a:r>
            <a:r>
              <a:rPr lang="en-US" dirty="0">
                <a:sym typeface="Euclid Extra"/>
              </a:rPr>
              <a:t>(0) – </a:t>
            </a:r>
            <a:r>
              <a:rPr lang="en-US" b="1" dirty="0">
                <a:sym typeface="Euclid Extra"/>
              </a:rPr>
              <a:t>x*</a:t>
            </a:r>
            <a:r>
              <a:rPr lang="en-US" dirty="0">
                <a:sym typeface="Euclid Extra"/>
              </a:rPr>
              <a:t> &lt; </a:t>
            </a:r>
            <a:r>
              <a:rPr lang="en-US" dirty="0">
                <a:latin typeface="Symbol" panose="05050102010706020507" pitchFamily="18" charset="2"/>
                <a:sym typeface="Euclid Extra"/>
              </a:rPr>
              <a:t>d</a:t>
            </a:r>
            <a:r>
              <a:rPr lang="en-US" dirty="0">
                <a:sym typeface="Euclid Extra"/>
              </a:rPr>
              <a:t>, then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7164100"/>
              </p:ext>
            </p:extLst>
          </p:nvPr>
        </p:nvGraphicFramePr>
        <p:xfrm>
          <a:off x="914400" y="1905000"/>
          <a:ext cx="18415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3906" name="Equation" r:id="rId3" imgW="1841400" imgH="393480" progId="Equation.DSMT4">
                  <p:embed/>
                </p:oleObj>
              </mc:Choice>
              <mc:Fallback>
                <p:oleObj name="Equation" r:id="rId3" imgW="1841400" imgH="3934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905000"/>
                        <a:ext cx="18415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3619663"/>
              </p:ext>
            </p:extLst>
          </p:nvPr>
        </p:nvGraphicFramePr>
        <p:xfrm>
          <a:off x="1371600" y="5410200"/>
          <a:ext cx="25400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3907" name="Equation" r:id="rId5" imgW="2539800" imgH="609480" progId="Equation.DSMT4">
                  <p:embed/>
                </p:oleObj>
              </mc:Choice>
              <mc:Fallback>
                <p:oleObj name="Equation" r:id="rId5" imgW="2539800" imgH="6094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5410200"/>
                        <a:ext cx="25400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31674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Power System Application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typical power system application is to assume the power flow solution represents an equilibrium point</a:t>
            </a:r>
          </a:p>
          <a:p>
            <a:r>
              <a:rPr lang="en-US" dirty="0" smtClean="0"/>
              <a:t>Back solve to determine the initial state variables, </a:t>
            </a:r>
            <a:r>
              <a:rPr lang="en-US" b="1" dirty="0" smtClean="0"/>
              <a:t>x</a:t>
            </a:r>
            <a:r>
              <a:rPr lang="en-US" dirty="0" smtClean="0"/>
              <a:t>(0)</a:t>
            </a:r>
          </a:p>
          <a:p>
            <a:r>
              <a:rPr lang="en-US" dirty="0" smtClean="0"/>
              <a:t>At some point a contingency occurs, perturbing the state away from the equilibrium point</a:t>
            </a:r>
          </a:p>
          <a:p>
            <a:r>
              <a:rPr lang="en-US" dirty="0" smtClean="0"/>
              <a:t>Time domain simulation is used to determine whether the system returns to the equilibrium point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1584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Initial value Problem Examples</a:t>
            </a:r>
          </a:p>
        </p:txBody>
      </p:sp>
      <p:graphicFrame>
        <p:nvGraphicFramePr>
          <p:cNvPr id="286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8563290"/>
              </p:ext>
            </p:extLst>
          </p:nvPr>
        </p:nvGraphicFramePr>
        <p:xfrm>
          <a:off x="371475" y="1279525"/>
          <a:ext cx="8191500" cy="563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1391" name="Equation" r:id="rId4" imgW="8191440" imgH="5638680" progId="Equation.DSMT4">
                  <p:embed/>
                </p:oleObj>
              </mc:Choice>
              <mc:Fallback>
                <p:oleObj name="Equation" r:id="rId4" imgW="8191440" imgH="56386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475" y="1279525"/>
                        <a:ext cx="8191500" cy="563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8676" name="Picture 4" descr="fig16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941" r="17647" b="80219"/>
          <a:stretch>
            <a:fillRect/>
          </a:stretch>
        </p:blipFill>
        <p:spPr bwMode="auto">
          <a:xfrm>
            <a:off x="914400" y="4343400"/>
            <a:ext cx="3352800" cy="183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86600" y="6324600"/>
            <a:ext cx="1905000" cy="457200"/>
          </a:xfrm>
        </p:spPr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Numerical Solution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535987" cy="4114800"/>
          </a:xfrm>
        </p:spPr>
        <p:txBody>
          <a:bodyPr/>
          <a:lstStyle/>
          <a:p>
            <a:r>
              <a:rPr lang="en-US" dirty="0" smtClean="0"/>
              <a:t>Numerical solution methods do not generate exact solutions; they practically always introduce some error</a:t>
            </a:r>
          </a:p>
          <a:p>
            <a:pPr lvl="1"/>
            <a:r>
              <a:rPr lang="en-US" dirty="0" smtClean="0"/>
              <a:t>Methods assume time advances in discrete increments, called a </a:t>
            </a:r>
            <a:r>
              <a:rPr lang="en-US" dirty="0" err="1" smtClean="0"/>
              <a:t>stepsize</a:t>
            </a:r>
            <a:r>
              <a:rPr lang="en-US" dirty="0" smtClean="0"/>
              <a:t> (or time step), </a:t>
            </a:r>
            <a:r>
              <a:rPr lang="en-US" dirty="0" err="1" smtClean="0">
                <a:latin typeface="Symbol" panose="05050102010706020507" pitchFamily="18" charset="2"/>
              </a:rPr>
              <a:t>D</a:t>
            </a:r>
            <a:r>
              <a:rPr lang="en-US" dirty="0" err="1" smtClean="0"/>
              <a:t>t</a:t>
            </a:r>
            <a:endParaRPr lang="en-US" dirty="0" smtClean="0"/>
          </a:p>
          <a:p>
            <a:pPr lvl="1"/>
            <a:r>
              <a:rPr lang="en-US" dirty="0" smtClean="0"/>
              <a:t>Speed accuracy tradeoff: a smaller </a:t>
            </a:r>
            <a:r>
              <a:rPr lang="en-US" dirty="0" err="1" smtClean="0">
                <a:latin typeface="Symbol" panose="05050102010706020507" pitchFamily="18" charset="2"/>
              </a:rPr>
              <a:t>D</a:t>
            </a:r>
            <a:r>
              <a:rPr lang="en-US" dirty="0" err="1" smtClean="0"/>
              <a:t>t</a:t>
            </a:r>
            <a:r>
              <a:rPr lang="en-US" dirty="0" smtClean="0"/>
              <a:t> usually gives a better solution, but it takes longer to compute </a:t>
            </a:r>
          </a:p>
          <a:p>
            <a:pPr lvl="1"/>
            <a:r>
              <a:rPr lang="en-US" dirty="0" smtClean="0"/>
              <a:t>Numeric </a:t>
            </a:r>
            <a:r>
              <a:rPr lang="en-US" dirty="0" err="1" smtClean="0"/>
              <a:t>roundoff</a:t>
            </a:r>
            <a:r>
              <a:rPr lang="en-US" dirty="0" smtClean="0"/>
              <a:t> error due to finite computer word size</a:t>
            </a:r>
          </a:p>
          <a:p>
            <a:r>
              <a:rPr lang="en-US" dirty="0" smtClean="0"/>
              <a:t>Key issue is the derivative of </a:t>
            </a:r>
            <a:r>
              <a:rPr lang="en-US" b="1" dirty="0" smtClean="0"/>
              <a:t>x, f(x)</a:t>
            </a:r>
            <a:r>
              <a:rPr lang="en-US" dirty="0" smtClean="0"/>
              <a:t> depends on </a:t>
            </a:r>
            <a:r>
              <a:rPr lang="en-US" b="1" dirty="0" smtClean="0"/>
              <a:t>x</a:t>
            </a:r>
            <a:r>
              <a:rPr lang="en-US" dirty="0" smtClean="0"/>
              <a:t>, the value we are trying to determine</a:t>
            </a:r>
          </a:p>
          <a:p>
            <a:r>
              <a:rPr lang="en-US" dirty="0" smtClean="0"/>
              <a:t>A solution exists as long as </a:t>
            </a:r>
            <a:r>
              <a:rPr lang="en-US" b="1" dirty="0" smtClean="0"/>
              <a:t>f</a:t>
            </a:r>
            <a:r>
              <a:rPr lang="en-US" dirty="0" smtClean="0"/>
              <a:t>(</a:t>
            </a:r>
            <a:r>
              <a:rPr lang="en-US" b="1" dirty="0" smtClean="0"/>
              <a:t>x</a:t>
            </a:r>
            <a:r>
              <a:rPr lang="en-US" dirty="0" smtClean="0"/>
              <a:t>) is continuously differentiable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1207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Numerical Solution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are a wide variety of different solution approaches, we will only touch on several</a:t>
            </a:r>
          </a:p>
          <a:p>
            <a:r>
              <a:rPr lang="en-US" dirty="0" smtClean="0"/>
              <a:t>One-step methods: require information about solution just at one point, </a:t>
            </a:r>
            <a:r>
              <a:rPr lang="en-US" b="1" dirty="0" smtClean="0"/>
              <a:t>x</a:t>
            </a:r>
            <a:r>
              <a:rPr lang="en-US" dirty="0" smtClean="0"/>
              <a:t>(t)</a:t>
            </a:r>
          </a:p>
          <a:p>
            <a:pPr lvl="1"/>
            <a:r>
              <a:rPr lang="en-US" dirty="0" smtClean="0"/>
              <a:t>Forward Euler </a:t>
            </a:r>
          </a:p>
          <a:p>
            <a:pPr lvl="1"/>
            <a:r>
              <a:rPr lang="en-US" dirty="0" err="1" smtClean="0"/>
              <a:t>Runge-Kutta</a:t>
            </a:r>
            <a:endParaRPr lang="en-US" dirty="0" smtClean="0"/>
          </a:p>
          <a:p>
            <a:r>
              <a:rPr lang="en-US" dirty="0" smtClean="0"/>
              <a:t>Multi-step methods: make use of information at more than one point, </a:t>
            </a:r>
            <a:r>
              <a:rPr lang="en-US" b="1" dirty="0"/>
              <a:t>x</a:t>
            </a:r>
            <a:r>
              <a:rPr lang="en-US" dirty="0"/>
              <a:t>(t</a:t>
            </a:r>
            <a:r>
              <a:rPr lang="en-US" dirty="0" smtClean="0"/>
              <a:t>), </a:t>
            </a:r>
            <a:r>
              <a:rPr lang="en-US" b="1" dirty="0" smtClean="0"/>
              <a:t>x</a:t>
            </a:r>
            <a:r>
              <a:rPr lang="en-US" dirty="0" smtClean="0"/>
              <a:t>(t-</a:t>
            </a:r>
            <a:r>
              <a:rPr lang="en-US" dirty="0" err="1" smtClean="0">
                <a:latin typeface="Symbol" panose="05050102010706020507" pitchFamily="18" charset="2"/>
              </a:rPr>
              <a:t>D</a:t>
            </a:r>
            <a:r>
              <a:rPr lang="en-US" dirty="0" err="1" smtClean="0"/>
              <a:t>t</a:t>
            </a:r>
            <a:r>
              <a:rPr lang="en-US" dirty="0" smtClean="0"/>
              <a:t>), </a:t>
            </a:r>
            <a:r>
              <a:rPr lang="en-US" b="1" dirty="0" smtClean="0"/>
              <a:t>x</a:t>
            </a:r>
            <a:r>
              <a:rPr lang="en-US" dirty="0" smtClean="0"/>
              <a:t>(t-</a:t>
            </a:r>
            <a:r>
              <a:rPr lang="en-US" dirty="0" smtClean="0">
                <a:latin typeface="Symbol" panose="05050102010706020507" pitchFamily="18" charset="2"/>
              </a:rPr>
              <a:t>D2</a:t>
            </a:r>
            <a:r>
              <a:rPr lang="en-US" dirty="0" smtClean="0"/>
              <a:t>t)…</a:t>
            </a:r>
          </a:p>
          <a:p>
            <a:pPr lvl="1"/>
            <a:r>
              <a:rPr lang="en-US" dirty="0" smtClean="0"/>
              <a:t>Adams-</a:t>
            </a:r>
            <a:r>
              <a:rPr lang="en-US" dirty="0" err="1" smtClean="0"/>
              <a:t>Bashforth</a:t>
            </a:r>
            <a:endParaRPr lang="en-US" dirty="0"/>
          </a:p>
          <a:p>
            <a:r>
              <a:rPr lang="en-US" dirty="0" smtClean="0"/>
              <a:t>Predictor-Corrector Methods: implicit</a:t>
            </a:r>
          </a:p>
          <a:p>
            <a:pPr lvl="1"/>
            <a:r>
              <a:rPr lang="en-US" dirty="0" smtClean="0"/>
              <a:t>Backward Euler</a:t>
            </a:r>
          </a:p>
          <a:p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166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aeove~1">
  <a:themeElements>
    <a:clrScheme name="Naeove~1 1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Naeove~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Naeove~1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eove~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eove~1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eove~1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eove~1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eove~1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eove~1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21445</TotalTime>
  <Words>1431</Words>
  <Application>Microsoft Office PowerPoint</Application>
  <PresentationFormat>On-screen Show (4:3)</PresentationFormat>
  <Paragraphs>383</Paragraphs>
  <Slides>39</Slides>
  <Notes>8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1" baseType="lpstr">
      <vt:lpstr>Naeove~1</vt:lpstr>
      <vt:lpstr>Equation</vt:lpstr>
      <vt:lpstr>ECE 576 – Power System Dynamics and Stability</vt:lpstr>
      <vt:lpstr>Announcements</vt:lpstr>
      <vt:lpstr>Differential Algebraic Equations</vt:lpstr>
      <vt:lpstr>Ordinary Differential Equations (ODEs) </vt:lpstr>
      <vt:lpstr>Equilibrium Points</vt:lpstr>
      <vt:lpstr>Power System Application</vt:lpstr>
      <vt:lpstr>Initial value Problem Examples</vt:lpstr>
      <vt:lpstr>Numerical Solution Methods</vt:lpstr>
      <vt:lpstr>Numerical Solution Methods</vt:lpstr>
      <vt:lpstr>Error Propagation</vt:lpstr>
      <vt:lpstr>Forward Euler’s Method</vt:lpstr>
      <vt:lpstr>Euler’s Method Algorithm</vt:lpstr>
      <vt:lpstr>Euler’s Method Example 1</vt:lpstr>
      <vt:lpstr>Euler’s Method Example 1, cont’d</vt:lpstr>
      <vt:lpstr>Euler’s Method Example 2</vt:lpstr>
      <vt:lpstr>Euler's Method Example 2, cont'd</vt:lpstr>
      <vt:lpstr>Euler's Method Example 2, cont'd</vt:lpstr>
      <vt:lpstr>Euler's Method Example 2, cont'd</vt:lpstr>
      <vt:lpstr>Second Order Runge-Kutta Method</vt:lpstr>
      <vt:lpstr>Second Order Runge-Kutta Algorithm</vt:lpstr>
      <vt:lpstr>RK2 Oscillating Cart</vt:lpstr>
      <vt:lpstr>RK2 Oscillating Cart</vt:lpstr>
      <vt:lpstr>Comparison</vt:lpstr>
      <vt:lpstr>Comparison of x1(10) for varying Dt</vt:lpstr>
      <vt:lpstr>RK2 Versus Euler's</vt:lpstr>
      <vt:lpstr>Fourth Order Runge-Kutta</vt:lpstr>
      <vt:lpstr>RK4 Oscillating Cart Example</vt:lpstr>
      <vt:lpstr>Multistep Methods</vt:lpstr>
      <vt:lpstr>Multistep Motivation</vt:lpstr>
      <vt:lpstr>Adams-Bashforth</vt:lpstr>
      <vt:lpstr>Adams-Bashforth Versus  Runge-Kutta</vt:lpstr>
      <vt:lpstr>Numerical Instability</vt:lpstr>
      <vt:lpstr>Stiff Differential Equations</vt:lpstr>
      <vt:lpstr>Implicit Methods</vt:lpstr>
      <vt:lpstr>Implicit Methods</vt:lpstr>
      <vt:lpstr>Backward Euler Cart Example</vt:lpstr>
      <vt:lpstr>Backward Euler Cart Example</vt:lpstr>
      <vt:lpstr>Trapezoidal Linear Case</vt:lpstr>
      <vt:lpstr>Trapezoidal Cart Example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Recommending a Strategy</dc:title>
  <dc:creator>Tom Overbye</dc:creator>
  <cp:lastModifiedBy>Soobae</cp:lastModifiedBy>
  <cp:revision>1216</cp:revision>
  <cp:lastPrinted>2013-11-04T14:34:01Z</cp:lastPrinted>
  <dcterms:created xsi:type="dcterms:W3CDTF">1995-06-02T22:12:36Z</dcterms:created>
  <dcterms:modified xsi:type="dcterms:W3CDTF">2014-01-23T21:31:19Z</dcterms:modified>
</cp:coreProperties>
</file>