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57" r:id="rId14"/>
    <p:sldId id="258" r:id="rId15"/>
    <p:sldId id="259" r:id="rId16"/>
    <p:sldId id="260" r:id="rId17"/>
    <p:sldId id="261" r:id="rId18"/>
    <p:sldId id="262" r:id="rId19"/>
    <p:sldId id="263" r:id="rId20"/>
    <p:sldId id="264" r:id="rId21"/>
    <p:sldId id="26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C8FCE0-3F7A-0B49-A22D-8E4A63E39E71}" v="3" dt="2024-10-08T17:36:31.222"/>
    <p1510:client id="{3522B842-7AA7-F21F-984A-B4F14D6596D5}" v="8" dt="2024-10-08T15:55:01.607"/>
    <p1510:client id="{6986BBF8-877C-DF4A-87BC-044A31DE4EFC}" v="5019" dt="2024-10-08T23:02:51.3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2"/>
    <p:restoredTop sz="94632"/>
  </p:normalViewPr>
  <p:slideViewPr>
    <p:cSldViewPr snapToGrid="0">
      <p:cViewPr varScale="1">
        <p:scale>
          <a:sx n="132" d="100"/>
          <a:sy n="132" d="100"/>
        </p:scale>
        <p:origin x="4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FE9CBA-0558-C34C-A647-75AA1A7829C3}" type="datetimeFigureOut">
              <a:t>10/8/24</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B5AA9B-D308-C344-9546-25A231F9505C}" type="slidenum">
              <a:rPr lang="en-US"/>
              <a:t>‹#›</a:t>
            </a:fld>
            <a:endParaRPr/>
          </a:p>
        </p:txBody>
      </p:sp>
    </p:spTree>
    <p:extLst>
      <p:ext uri="{BB962C8B-B14F-4D97-AF65-F5344CB8AC3E}">
        <p14:creationId xmlns:p14="http://schemas.microsoft.com/office/powerpoint/2010/main" val="2738160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fld id="{6EB5AA9B-D308-C344-9546-25A231F9505C}" type="slidenum">
              <a:rPr lang="en-US"/>
              <a:t>18</a:t>
            </a:fld>
            <a:endParaRPr lang="en-US"/>
          </a:p>
        </p:txBody>
      </p:sp>
    </p:spTree>
    <p:extLst>
      <p:ext uri="{BB962C8B-B14F-4D97-AF65-F5344CB8AC3E}">
        <p14:creationId xmlns:p14="http://schemas.microsoft.com/office/powerpoint/2010/main" val="734582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24C08-1F6F-DD0E-CC0B-567523757D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a:p>
        </p:txBody>
      </p:sp>
      <p:sp>
        <p:nvSpPr>
          <p:cNvPr id="3" name="Subtitle 2">
            <a:extLst>
              <a:ext uri="{FF2B5EF4-FFF2-40B4-BE49-F238E27FC236}">
                <a16:creationId xmlns:a16="http://schemas.microsoft.com/office/drawing/2014/main" id="{35B39E3F-C525-9FB3-EAAD-88EDDB2DA3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4" name="Date Placeholder 3">
            <a:extLst>
              <a:ext uri="{FF2B5EF4-FFF2-40B4-BE49-F238E27FC236}">
                <a16:creationId xmlns:a16="http://schemas.microsoft.com/office/drawing/2014/main" id="{7D1C5D36-84B8-E93C-9884-7F5C8415724B}"/>
              </a:ext>
            </a:extLst>
          </p:cNvPr>
          <p:cNvSpPr>
            <a:spLocks noGrp="1"/>
          </p:cNvSpPr>
          <p:nvPr>
            <p:ph type="dt" sz="half" idx="10"/>
          </p:nvPr>
        </p:nvSpPr>
        <p:spPr/>
        <p:txBody>
          <a:bodyPr/>
          <a:lstStyle/>
          <a:p>
            <a:fld id="{558880C8-3478-B649-B16C-C506F2FFD05A}" type="datetimeFigureOut">
              <a:rPr lang="en-US"/>
              <a:t>10/8/24</a:t>
            </a:fld>
            <a:endParaRPr lang="en-US"/>
          </a:p>
        </p:txBody>
      </p:sp>
      <p:sp>
        <p:nvSpPr>
          <p:cNvPr id="5" name="Footer Placeholder 4">
            <a:extLst>
              <a:ext uri="{FF2B5EF4-FFF2-40B4-BE49-F238E27FC236}">
                <a16:creationId xmlns:a16="http://schemas.microsoft.com/office/drawing/2014/main" id="{5911856C-4321-229D-6811-E92FA63A5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28C3EA-EE7B-13FF-7256-F3695C242F01}"/>
              </a:ext>
            </a:extLst>
          </p:cNvPr>
          <p:cNvSpPr>
            <a:spLocks noGrp="1"/>
          </p:cNvSpPr>
          <p:nvPr>
            <p:ph type="sldNum" sz="quarter" idx="12"/>
          </p:nvPr>
        </p:nvSpPr>
        <p:spPr/>
        <p:txBody>
          <a:bodyPr/>
          <a:lstStyle/>
          <a:p>
            <a:fld id="{14F12251-AC25-894F-9460-BE0F87845BA4}" type="slidenum">
              <a:rPr lang="en-US"/>
              <a:t>‹#›</a:t>
            </a:fld>
            <a:endParaRPr lang="en-US"/>
          </a:p>
        </p:txBody>
      </p:sp>
    </p:spTree>
    <p:extLst>
      <p:ext uri="{BB962C8B-B14F-4D97-AF65-F5344CB8AC3E}">
        <p14:creationId xmlns:p14="http://schemas.microsoft.com/office/powerpoint/2010/main" val="3623676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AADFB-EC5E-7B8B-DF30-D30688F80745}"/>
              </a:ext>
            </a:extLst>
          </p:cNvPr>
          <p:cNvSpPr>
            <a:spLocks noGrp="1"/>
          </p:cNvSpPr>
          <p:nvPr>
            <p:ph type="title"/>
          </p:nvPr>
        </p:nvSpPr>
        <p:spPr/>
        <p:txBody>
          <a:bodyPr/>
          <a:lstStyle/>
          <a:p>
            <a:r>
              <a:rPr lang="en-US"/>
              <a:t>Click to edit Master title style</a:t>
            </a:r>
            <a:endParaRPr/>
          </a:p>
        </p:txBody>
      </p:sp>
      <p:sp>
        <p:nvSpPr>
          <p:cNvPr id="3" name="Vertical Text Placeholder 2">
            <a:extLst>
              <a:ext uri="{FF2B5EF4-FFF2-40B4-BE49-F238E27FC236}">
                <a16:creationId xmlns:a16="http://schemas.microsoft.com/office/drawing/2014/main" id="{4A60C39B-2681-211E-2A2A-FA6D8187D4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a:extLst>
              <a:ext uri="{FF2B5EF4-FFF2-40B4-BE49-F238E27FC236}">
                <a16:creationId xmlns:a16="http://schemas.microsoft.com/office/drawing/2014/main" id="{46E6C9B3-41A0-9E82-3BB1-6F28D0DCC311}"/>
              </a:ext>
            </a:extLst>
          </p:cNvPr>
          <p:cNvSpPr>
            <a:spLocks noGrp="1"/>
          </p:cNvSpPr>
          <p:nvPr>
            <p:ph type="dt" sz="half" idx="10"/>
          </p:nvPr>
        </p:nvSpPr>
        <p:spPr/>
        <p:txBody>
          <a:bodyPr/>
          <a:lstStyle/>
          <a:p>
            <a:fld id="{558880C8-3478-B649-B16C-C506F2FFD05A}" type="datetimeFigureOut">
              <a:rPr lang="en-US"/>
              <a:t>10/8/24</a:t>
            </a:fld>
            <a:endParaRPr lang="en-US"/>
          </a:p>
        </p:txBody>
      </p:sp>
      <p:sp>
        <p:nvSpPr>
          <p:cNvPr id="5" name="Footer Placeholder 4">
            <a:extLst>
              <a:ext uri="{FF2B5EF4-FFF2-40B4-BE49-F238E27FC236}">
                <a16:creationId xmlns:a16="http://schemas.microsoft.com/office/drawing/2014/main" id="{23A25945-04B7-F26B-6F06-DF8BBCFA56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9E0F23-CF31-5853-1F3C-C8F1AB8254E5}"/>
              </a:ext>
            </a:extLst>
          </p:cNvPr>
          <p:cNvSpPr>
            <a:spLocks noGrp="1"/>
          </p:cNvSpPr>
          <p:nvPr>
            <p:ph type="sldNum" sz="quarter" idx="12"/>
          </p:nvPr>
        </p:nvSpPr>
        <p:spPr/>
        <p:txBody>
          <a:bodyPr/>
          <a:lstStyle/>
          <a:p>
            <a:fld id="{14F12251-AC25-894F-9460-BE0F87845BA4}" type="slidenum">
              <a:rPr lang="en-US"/>
              <a:t>‹#›</a:t>
            </a:fld>
            <a:endParaRPr lang="en-US"/>
          </a:p>
        </p:txBody>
      </p:sp>
    </p:spTree>
    <p:extLst>
      <p:ext uri="{BB962C8B-B14F-4D97-AF65-F5344CB8AC3E}">
        <p14:creationId xmlns:p14="http://schemas.microsoft.com/office/powerpoint/2010/main" val="1761502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4DA89E-B459-DE01-2FAF-A11B04ABDE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a:p>
        </p:txBody>
      </p:sp>
      <p:sp>
        <p:nvSpPr>
          <p:cNvPr id="3" name="Vertical Text Placeholder 2">
            <a:extLst>
              <a:ext uri="{FF2B5EF4-FFF2-40B4-BE49-F238E27FC236}">
                <a16:creationId xmlns:a16="http://schemas.microsoft.com/office/drawing/2014/main" id="{C69F2CB4-FB83-BDDC-E416-003D98ADD4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a:extLst>
              <a:ext uri="{FF2B5EF4-FFF2-40B4-BE49-F238E27FC236}">
                <a16:creationId xmlns:a16="http://schemas.microsoft.com/office/drawing/2014/main" id="{0F643DFE-D832-84AA-0777-65F449BA700B}"/>
              </a:ext>
            </a:extLst>
          </p:cNvPr>
          <p:cNvSpPr>
            <a:spLocks noGrp="1"/>
          </p:cNvSpPr>
          <p:nvPr>
            <p:ph type="dt" sz="half" idx="10"/>
          </p:nvPr>
        </p:nvSpPr>
        <p:spPr/>
        <p:txBody>
          <a:bodyPr/>
          <a:lstStyle/>
          <a:p>
            <a:fld id="{558880C8-3478-B649-B16C-C506F2FFD05A}" type="datetimeFigureOut">
              <a:rPr lang="en-US"/>
              <a:t>10/8/24</a:t>
            </a:fld>
            <a:endParaRPr lang="en-US"/>
          </a:p>
        </p:txBody>
      </p:sp>
      <p:sp>
        <p:nvSpPr>
          <p:cNvPr id="5" name="Footer Placeholder 4">
            <a:extLst>
              <a:ext uri="{FF2B5EF4-FFF2-40B4-BE49-F238E27FC236}">
                <a16:creationId xmlns:a16="http://schemas.microsoft.com/office/drawing/2014/main" id="{44F496BE-F53D-C027-252D-70E9ADC6AA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5CF2E5-A61B-5FF8-8C54-77342D394A41}"/>
              </a:ext>
            </a:extLst>
          </p:cNvPr>
          <p:cNvSpPr>
            <a:spLocks noGrp="1"/>
          </p:cNvSpPr>
          <p:nvPr>
            <p:ph type="sldNum" sz="quarter" idx="12"/>
          </p:nvPr>
        </p:nvSpPr>
        <p:spPr/>
        <p:txBody>
          <a:bodyPr/>
          <a:lstStyle/>
          <a:p>
            <a:fld id="{14F12251-AC25-894F-9460-BE0F87845BA4}" type="slidenum">
              <a:rPr lang="en-US"/>
              <a:t>‹#›</a:t>
            </a:fld>
            <a:endParaRPr lang="en-US"/>
          </a:p>
        </p:txBody>
      </p:sp>
    </p:spTree>
    <p:extLst>
      <p:ext uri="{BB962C8B-B14F-4D97-AF65-F5344CB8AC3E}">
        <p14:creationId xmlns:p14="http://schemas.microsoft.com/office/powerpoint/2010/main" val="1920766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378AF-967C-90E5-2B6E-5BBBA5321221}"/>
              </a:ext>
            </a:extLst>
          </p:cNvPr>
          <p:cNvSpPr>
            <a:spLocks noGrp="1"/>
          </p:cNvSpPr>
          <p:nvPr>
            <p:ph type="title"/>
          </p:nvPr>
        </p:nvSpPr>
        <p:spPr/>
        <p:txBody>
          <a:bodyPr/>
          <a:lstStyle/>
          <a:p>
            <a:r>
              <a:rPr lang="en-US"/>
              <a:t>Click to edit Master title style</a:t>
            </a:r>
            <a:endParaRPr/>
          </a:p>
        </p:txBody>
      </p:sp>
      <p:sp>
        <p:nvSpPr>
          <p:cNvPr id="3" name="Content Placeholder 2">
            <a:extLst>
              <a:ext uri="{FF2B5EF4-FFF2-40B4-BE49-F238E27FC236}">
                <a16:creationId xmlns:a16="http://schemas.microsoft.com/office/drawing/2014/main" id="{221D2381-9C5D-C9F8-7DD6-33EFA97DA4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a:extLst>
              <a:ext uri="{FF2B5EF4-FFF2-40B4-BE49-F238E27FC236}">
                <a16:creationId xmlns:a16="http://schemas.microsoft.com/office/drawing/2014/main" id="{4A268210-C1E1-92E7-D315-09433664214B}"/>
              </a:ext>
            </a:extLst>
          </p:cNvPr>
          <p:cNvSpPr>
            <a:spLocks noGrp="1"/>
          </p:cNvSpPr>
          <p:nvPr>
            <p:ph type="dt" sz="half" idx="10"/>
          </p:nvPr>
        </p:nvSpPr>
        <p:spPr/>
        <p:txBody>
          <a:bodyPr/>
          <a:lstStyle/>
          <a:p>
            <a:fld id="{558880C8-3478-B649-B16C-C506F2FFD05A}" type="datetimeFigureOut">
              <a:rPr lang="en-US"/>
              <a:t>10/8/24</a:t>
            </a:fld>
            <a:endParaRPr lang="en-US"/>
          </a:p>
        </p:txBody>
      </p:sp>
      <p:sp>
        <p:nvSpPr>
          <p:cNvPr id="5" name="Footer Placeholder 4">
            <a:extLst>
              <a:ext uri="{FF2B5EF4-FFF2-40B4-BE49-F238E27FC236}">
                <a16:creationId xmlns:a16="http://schemas.microsoft.com/office/drawing/2014/main" id="{E06B76CB-1FE7-C0A3-CC3A-18309D46C3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09B6B8-B515-9201-98C7-62A82BD82AFC}"/>
              </a:ext>
            </a:extLst>
          </p:cNvPr>
          <p:cNvSpPr>
            <a:spLocks noGrp="1"/>
          </p:cNvSpPr>
          <p:nvPr>
            <p:ph type="sldNum" sz="quarter" idx="12"/>
          </p:nvPr>
        </p:nvSpPr>
        <p:spPr/>
        <p:txBody>
          <a:bodyPr/>
          <a:lstStyle/>
          <a:p>
            <a:fld id="{14F12251-AC25-894F-9460-BE0F87845BA4}" type="slidenum">
              <a:rPr lang="en-US"/>
              <a:t>‹#›</a:t>
            </a:fld>
            <a:endParaRPr lang="en-US"/>
          </a:p>
        </p:txBody>
      </p:sp>
    </p:spTree>
    <p:extLst>
      <p:ext uri="{BB962C8B-B14F-4D97-AF65-F5344CB8AC3E}">
        <p14:creationId xmlns:p14="http://schemas.microsoft.com/office/powerpoint/2010/main" val="4282604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59249-1054-AA24-7FB9-414222B6CA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a:p>
        </p:txBody>
      </p:sp>
      <p:sp>
        <p:nvSpPr>
          <p:cNvPr id="3" name="Text Placeholder 2">
            <a:extLst>
              <a:ext uri="{FF2B5EF4-FFF2-40B4-BE49-F238E27FC236}">
                <a16:creationId xmlns:a16="http://schemas.microsoft.com/office/drawing/2014/main" id="{FF7B4C16-5FA5-4CE4-3981-32829838B05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5FEA6D-ECD1-977E-B522-E30C1FA5E673}"/>
              </a:ext>
            </a:extLst>
          </p:cNvPr>
          <p:cNvSpPr>
            <a:spLocks noGrp="1"/>
          </p:cNvSpPr>
          <p:nvPr>
            <p:ph type="dt" sz="half" idx="10"/>
          </p:nvPr>
        </p:nvSpPr>
        <p:spPr/>
        <p:txBody>
          <a:bodyPr/>
          <a:lstStyle/>
          <a:p>
            <a:fld id="{558880C8-3478-B649-B16C-C506F2FFD05A}" type="datetimeFigureOut">
              <a:rPr lang="en-US"/>
              <a:t>10/8/24</a:t>
            </a:fld>
            <a:endParaRPr lang="en-US"/>
          </a:p>
        </p:txBody>
      </p:sp>
      <p:sp>
        <p:nvSpPr>
          <p:cNvPr id="5" name="Footer Placeholder 4">
            <a:extLst>
              <a:ext uri="{FF2B5EF4-FFF2-40B4-BE49-F238E27FC236}">
                <a16:creationId xmlns:a16="http://schemas.microsoft.com/office/drawing/2014/main" id="{ECC1B919-CC7D-02E2-9A90-C382D96565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8DC89E-1EB3-9171-C738-F714BE445B2E}"/>
              </a:ext>
            </a:extLst>
          </p:cNvPr>
          <p:cNvSpPr>
            <a:spLocks noGrp="1"/>
          </p:cNvSpPr>
          <p:nvPr>
            <p:ph type="sldNum" sz="quarter" idx="12"/>
          </p:nvPr>
        </p:nvSpPr>
        <p:spPr/>
        <p:txBody>
          <a:bodyPr/>
          <a:lstStyle/>
          <a:p>
            <a:fld id="{14F12251-AC25-894F-9460-BE0F87845BA4}" type="slidenum">
              <a:rPr lang="en-US"/>
              <a:t>‹#›</a:t>
            </a:fld>
            <a:endParaRPr lang="en-US"/>
          </a:p>
        </p:txBody>
      </p:sp>
    </p:spTree>
    <p:extLst>
      <p:ext uri="{BB962C8B-B14F-4D97-AF65-F5344CB8AC3E}">
        <p14:creationId xmlns:p14="http://schemas.microsoft.com/office/powerpoint/2010/main" val="86990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5E5EF-422A-A04B-81DE-D0FFBC2F2778}"/>
              </a:ext>
            </a:extLst>
          </p:cNvPr>
          <p:cNvSpPr>
            <a:spLocks noGrp="1"/>
          </p:cNvSpPr>
          <p:nvPr>
            <p:ph type="title"/>
          </p:nvPr>
        </p:nvSpPr>
        <p:spPr/>
        <p:txBody>
          <a:bodyPr/>
          <a:lstStyle/>
          <a:p>
            <a:r>
              <a:rPr lang="en-US"/>
              <a:t>Click to edit Master title style</a:t>
            </a:r>
            <a:endParaRPr/>
          </a:p>
        </p:txBody>
      </p:sp>
      <p:sp>
        <p:nvSpPr>
          <p:cNvPr id="3" name="Content Placeholder 2">
            <a:extLst>
              <a:ext uri="{FF2B5EF4-FFF2-40B4-BE49-F238E27FC236}">
                <a16:creationId xmlns:a16="http://schemas.microsoft.com/office/drawing/2014/main" id="{C3D9F19B-341E-B759-95D3-3FFFEB61E2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a:extLst>
              <a:ext uri="{FF2B5EF4-FFF2-40B4-BE49-F238E27FC236}">
                <a16:creationId xmlns:a16="http://schemas.microsoft.com/office/drawing/2014/main" id="{C0717DFA-5E9A-402C-7B0F-898ACAC794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a:extLst>
              <a:ext uri="{FF2B5EF4-FFF2-40B4-BE49-F238E27FC236}">
                <a16:creationId xmlns:a16="http://schemas.microsoft.com/office/drawing/2014/main" id="{42A06539-2DEA-7D26-CD22-461AF8827A5F}"/>
              </a:ext>
            </a:extLst>
          </p:cNvPr>
          <p:cNvSpPr>
            <a:spLocks noGrp="1"/>
          </p:cNvSpPr>
          <p:nvPr>
            <p:ph type="dt" sz="half" idx="10"/>
          </p:nvPr>
        </p:nvSpPr>
        <p:spPr/>
        <p:txBody>
          <a:bodyPr/>
          <a:lstStyle/>
          <a:p>
            <a:fld id="{558880C8-3478-B649-B16C-C506F2FFD05A}" type="datetimeFigureOut">
              <a:rPr lang="en-US"/>
              <a:t>10/8/24</a:t>
            </a:fld>
            <a:endParaRPr lang="en-US"/>
          </a:p>
        </p:txBody>
      </p:sp>
      <p:sp>
        <p:nvSpPr>
          <p:cNvPr id="6" name="Footer Placeholder 5">
            <a:extLst>
              <a:ext uri="{FF2B5EF4-FFF2-40B4-BE49-F238E27FC236}">
                <a16:creationId xmlns:a16="http://schemas.microsoft.com/office/drawing/2014/main" id="{D579031F-488D-375B-90CB-FE7E5ABE9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B52738-5521-822E-0DF9-4E32537CAF5D}"/>
              </a:ext>
            </a:extLst>
          </p:cNvPr>
          <p:cNvSpPr>
            <a:spLocks noGrp="1"/>
          </p:cNvSpPr>
          <p:nvPr>
            <p:ph type="sldNum" sz="quarter" idx="12"/>
          </p:nvPr>
        </p:nvSpPr>
        <p:spPr/>
        <p:txBody>
          <a:bodyPr/>
          <a:lstStyle/>
          <a:p>
            <a:fld id="{14F12251-AC25-894F-9460-BE0F87845BA4}" type="slidenum">
              <a:rPr lang="en-US"/>
              <a:t>‹#›</a:t>
            </a:fld>
            <a:endParaRPr lang="en-US"/>
          </a:p>
        </p:txBody>
      </p:sp>
    </p:spTree>
    <p:extLst>
      <p:ext uri="{BB962C8B-B14F-4D97-AF65-F5344CB8AC3E}">
        <p14:creationId xmlns:p14="http://schemas.microsoft.com/office/powerpoint/2010/main" val="1787569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CDB1B-3079-EDCD-0B45-FB2A9979DAD2}"/>
              </a:ext>
            </a:extLst>
          </p:cNvPr>
          <p:cNvSpPr>
            <a:spLocks noGrp="1"/>
          </p:cNvSpPr>
          <p:nvPr>
            <p:ph type="title"/>
          </p:nvPr>
        </p:nvSpPr>
        <p:spPr>
          <a:xfrm>
            <a:off x="839788" y="365125"/>
            <a:ext cx="10515600" cy="1325563"/>
          </a:xfrm>
        </p:spPr>
        <p:txBody>
          <a:bodyPr/>
          <a:lstStyle/>
          <a:p>
            <a:r>
              <a:rPr lang="en-US"/>
              <a:t>Click to edit Master title style</a:t>
            </a:r>
            <a:endParaRPr/>
          </a:p>
        </p:txBody>
      </p:sp>
      <p:sp>
        <p:nvSpPr>
          <p:cNvPr id="3" name="Text Placeholder 2">
            <a:extLst>
              <a:ext uri="{FF2B5EF4-FFF2-40B4-BE49-F238E27FC236}">
                <a16:creationId xmlns:a16="http://schemas.microsoft.com/office/drawing/2014/main" id="{866AF2D0-0A6E-9E82-C1CD-86CD8C8995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AE9AAF-DBC7-B1CC-3D9A-6E02E900B5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a:extLst>
              <a:ext uri="{FF2B5EF4-FFF2-40B4-BE49-F238E27FC236}">
                <a16:creationId xmlns:a16="http://schemas.microsoft.com/office/drawing/2014/main" id="{96226E61-A70E-01F7-3D12-AEAC2D4E82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B9F7AA-B396-4095-3437-0EA16CCDF5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a:extLst>
              <a:ext uri="{FF2B5EF4-FFF2-40B4-BE49-F238E27FC236}">
                <a16:creationId xmlns:a16="http://schemas.microsoft.com/office/drawing/2014/main" id="{CD4CE4C0-B6B9-CA88-D34E-078A380C7FE4}"/>
              </a:ext>
            </a:extLst>
          </p:cNvPr>
          <p:cNvSpPr>
            <a:spLocks noGrp="1"/>
          </p:cNvSpPr>
          <p:nvPr>
            <p:ph type="dt" sz="half" idx="10"/>
          </p:nvPr>
        </p:nvSpPr>
        <p:spPr/>
        <p:txBody>
          <a:bodyPr/>
          <a:lstStyle/>
          <a:p>
            <a:fld id="{558880C8-3478-B649-B16C-C506F2FFD05A}" type="datetimeFigureOut">
              <a:rPr lang="en-US"/>
              <a:t>10/8/24</a:t>
            </a:fld>
            <a:endParaRPr lang="en-US"/>
          </a:p>
        </p:txBody>
      </p:sp>
      <p:sp>
        <p:nvSpPr>
          <p:cNvPr id="8" name="Footer Placeholder 7">
            <a:extLst>
              <a:ext uri="{FF2B5EF4-FFF2-40B4-BE49-F238E27FC236}">
                <a16:creationId xmlns:a16="http://schemas.microsoft.com/office/drawing/2014/main" id="{073121D5-1521-5D93-8C2B-6EFF01A555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CC32AA-23FC-E49E-7428-B444F06EF2E5}"/>
              </a:ext>
            </a:extLst>
          </p:cNvPr>
          <p:cNvSpPr>
            <a:spLocks noGrp="1"/>
          </p:cNvSpPr>
          <p:nvPr>
            <p:ph type="sldNum" sz="quarter" idx="12"/>
          </p:nvPr>
        </p:nvSpPr>
        <p:spPr/>
        <p:txBody>
          <a:bodyPr/>
          <a:lstStyle/>
          <a:p>
            <a:fld id="{14F12251-AC25-894F-9460-BE0F87845BA4}" type="slidenum">
              <a:rPr lang="en-US"/>
              <a:t>‹#›</a:t>
            </a:fld>
            <a:endParaRPr lang="en-US"/>
          </a:p>
        </p:txBody>
      </p:sp>
    </p:spTree>
    <p:extLst>
      <p:ext uri="{BB962C8B-B14F-4D97-AF65-F5344CB8AC3E}">
        <p14:creationId xmlns:p14="http://schemas.microsoft.com/office/powerpoint/2010/main" val="1972632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A66FE-2CFC-606C-1E01-65754D851437}"/>
              </a:ext>
            </a:extLst>
          </p:cNvPr>
          <p:cNvSpPr>
            <a:spLocks noGrp="1"/>
          </p:cNvSpPr>
          <p:nvPr>
            <p:ph type="title"/>
          </p:nvPr>
        </p:nvSpPr>
        <p:spPr/>
        <p:txBody>
          <a:bodyPr/>
          <a:lstStyle/>
          <a:p>
            <a:r>
              <a:rPr lang="en-US"/>
              <a:t>Click to edit Master title style</a:t>
            </a:r>
            <a:endParaRPr/>
          </a:p>
        </p:txBody>
      </p:sp>
      <p:sp>
        <p:nvSpPr>
          <p:cNvPr id="3" name="Date Placeholder 2">
            <a:extLst>
              <a:ext uri="{FF2B5EF4-FFF2-40B4-BE49-F238E27FC236}">
                <a16:creationId xmlns:a16="http://schemas.microsoft.com/office/drawing/2014/main" id="{96B3E82B-2015-E0D3-AB41-03DD0E19100C}"/>
              </a:ext>
            </a:extLst>
          </p:cNvPr>
          <p:cNvSpPr>
            <a:spLocks noGrp="1"/>
          </p:cNvSpPr>
          <p:nvPr>
            <p:ph type="dt" sz="half" idx="10"/>
          </p:nvPr>
        </p:nvSpPr>
        <p:spPr/>
        <p:txBody>
          <a:bodyPr/>
          <a:lstStyle/>
          <a:p>
            <a:fld id="{558880C8-3478-B649-B16C-C506F2FFD05A}" type="datetimeFigureOut">
              <a:rPr lang="en-US"/>
              <a:t>10/8/24</a:t>
            </a:fld>
            <a:endParaRPr lang="en-US"/>
          </a:p>
        </p:txBody>
      </p:sp>
      <p:sp>
        <p:nvSpPr>
          <p:cNvPr id="4" name="Footer Placeholder 3">
            <a:extLst>
              <a:ext uri="{FF2B5EF4-FFF2-40B4-BE49-F238E27FC236}">
                <a16:creationId xmlns:a16="http://schemas.microsoft.com/office/drawing/2014/main" id="{5441AD90-CAE9-F7E5-12E5-7829A90CF6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517F06-63FC-7CC4-11A7-65037F9FA3CB}"/>
              </a:ext>
            </a:extLst>
          </p:cNvPr>
          <p:cNvSpPr>
            <a:spLocks noGrp="1"/>
          </p:cNvSpPr>
          <p:nvPr>
            <p:ph type="sldNum" sz="quarter" idx="12"/>
          </p:nvPr>
        </p:nvSpPr>
        <p:spPr/>
        <p:txBody>
          <a:bodyPr/>
          <a:lstStyle/>
          <a:p>
            <a:fld id="{14F12251-AC25-894F-9460-BE0F87845BA4}" type="slidenum">
              <a:rPr lang="en-US"/>
              <a:t>‹#›</a:t>
            </a:fld>
            <a:endParaRPr lang="en-US"/>
          </a:p>
        </p:txBody>
      </p:sp>
    </p:spTree>
    <p:extLst>
      <p:ext uri="{BB962C8B-B14F-4D97-AF65-F5344CB8AC3E}">
        <p14:creationId xmlns:p14="http://schemas.microsoft.com/office/powerpoint/2010/main" val="2956784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5485DF-EB54-B372-6AD9-C72CECD520EC}"/>
              </a:ext>
            </a:extLst>
          </p:cNvPr>
          <p:cNvSpPr>
            <a:spLocks noGrp="1"/>
          </p:cNvSpPr>
          <p:nvPr>
            <p:ph type="dt" sz="half" idx="10"/>
          </p:nvPr>
        </p:nvSpPr>
        <p:spPr/>
        <p:txBody>
          <a:bodyPr/>
          <a:lstStyle/>
          <a:p>
            <a:fld id="{558880C8-3478-B649-B16C-C506F2FFD05A}" type="datetimeFigureOut">
              <a:rPr lang="en-US"/>
              <a:t>10/8/24</a:t>
            </a:fld>
            <a:endParaRPr lang="en-US"/>
          </a:p>
        </p:txBody>
      </p:sp>
      <p:sp>
        <p:nvSpPr>
          <p:cNvPr id="3" name="Footer Placeholder 2">
            <a:extLst>
              <a:ext uri="{FF2B5EF4-FFF2-40B4-BE49-F238E27FC236}">
                <a16:creationId xmlns:a16="http://schemas.microsoft.com/office/drawing/2014/main" id="{A3DE9EAD-2F32-6F84-5CDB-4FC03FCC3A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D702FB-1173-5884-4726-139BFEC7DF6E}"/>
              </a:ext>
            </a:extLst>
          </p:cNvPr>
          <p:cNvSpPr>
            <a:spLocks noGrp="1"/>
          </p:cNvSpPr>
          <p:nvPr>
            <p:ph type="sldNum" sz="quarter" idx="12"/>
          </p:nvPr>
        </p:nvSpPr>
        <p:spPr/>
        <p:txBody>
          <a:bodyPr/>
          <a:lstStyle/>
          <a:p>
            <a:fld id="{14F12251-AC25-894F-9460-BE0F87845BA4}" type="slidenum">
              <a:rPr lang="en-US"/>
              <a:t>‹#›</a:t>
            </a:fld>
            <a:endParaRPr lang="en-US"/>
          </a:p>
        </p:txBody>
      </p:sp>
    </p:spTree>
    <p:extLst>
      <p:ext uri="{BB962C8B-B14F-4D97-AF65-F5344CB8AC3E}">
        <p14:creationId xmlns:p14="http://schemas.microsoft.com/office/powerpoint/2010/main" val="4032943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508D6-59E9-62A7-62F9-CFC6E6D956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a:p>
        </p:txBody>
      </p:sp>
      <p:sp>
        <p:nvSpPr>
          <p:cNvPr id="3" name="Content Placeholder 2">
            <a:extLst>
              <a:ext uri="{FF2B5EF4-FFF2-40B4-BE49-F238E27FC236}">
                <a16:creationId xmlns:a16="http://schemas.microsoft.com/office/drawing/2014/main" id="{B752FE35-983A-5A7A-A314-145213CA66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a:extLst>
              <a:ext uri="{FF2B5EF4-FFF2-40B4-BE49-F238E27FC236}">
                <a16:creationId xmlns:a16="http://schemas.microsoft.com/office/drawing/2014/main" id="{29E13009-7292-4819-8F54-D0404760CF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4BCEB7-8074-9A22-C67E-BE9036C1A53C}"/>
              </a:ext>
            </a:extLst>
          </p:cNvPr>
          <p:cNvSpPr>
            <a:spLocks noGrp="1"/>
          </p:cNvSpPr>
          <p:nvPr>
            <p:ph type="dt" sz="half" idx="10"/>
          </p:nvPr>
        </p:nvSpPr>
        <p:spPr/>
        <p:txBody>
          <a:bodyPr/>
          <a:lstStyle/>
          <a:p>
            <a:fld id="{558880C8-3478-B649-B16C-C506F2FFD05A}" type="datetimeFigureOut">
              <a:rPr lang="en-US"/>
              <a:t>10/8/24</a:t>
            </a:fld>
            <a:endParaRPr lang="en-US"/>
          </a:p>
        </p:txBody>
      </p:sp>
      <p:sp>
        <p:nvSpPr>
          <p:cNvPr id="6" name="Footer Placeholder 5">
            <a:extLst>
              <a:ext uri="{FF2B5EF4-FFF2-40B4-BE49-F238E27FC236}">
                <a16:creationId xmlns:a16="http://schemas.microsoft.com/office/drawing/2014/main" id="{765C6753-830E-60AB-E4D5-F272999FF7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93433-1144-FAA3-5AE3-169B6A387D7B}"/>
              </a:ext>
            </a:extLst>
          </p:cNvPr>
          <p:cNvSpPr>
            <a:spLocks noGrp="1"/>
          </p:cNvSpPr>
          <p:nvPr>
            <p:ph type="sldNum" sz="quarter" idx="12"/>
          </p:nvPr>
        </p:nvSpPr>
        <p:spPr/>
        <p:txBody>
          <a:bodyPr/>
          <a:lstStyle/>
          <a:p>
            <a:fld id="{14F12251-AC25-894F-9460-BE0F87845BA4}" type="slidenum">
              <a:rPr lang="en-US"/>
              <a:t>‹#›</a:t>
            </a:fld>
            <a:endParaRPr lang="en-US"/>
          </a:p>
        </p:txBody>
      </p:sp>
    </p:spTree>
    <p:extLst>
      <p:ext uri="{BB962C8B-B14F-4D97-AF65-F5344CB8AC3E}">
        <p14:creationId xmlns:p14="http://schemas.microsoft.com/office/powerpoint/2010/main" val="904612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21150-4D7F-0ACB-B5FE-8A1AB4B5E8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a:p>
        </p:txBody>
      </p:sp>
      <p:sp>
        <p:nvSpPr>
          <p:cNvPr id="3" name="Picture Placeholder 2">
            <a:extLst>
              <a:ext uri="{FF2B5EF4-FFF2-40B4-BE49-F238E27FC236}">
                <a16:creationId xmlns:a16="http://schemas.microsoft.com/office/drawing/2014/main" id="{42DB7744-0D37-95BB-3BF7-EB2C5B4EC8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a:extLst>
              <a:ext uri="{FF2B5EF4-FFF2-40B4-BE49-F238E27FC236}">
                <a16:creationId xmlns:a16="http://schemas.microsoft.com/office/drawing/2014/main" id="{2FD2F808-6725-3915-51AD-5C81060A2A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DF0149-7F34-8933-49F3-83A859532DF4}"/>
              </a:ext>
            </a:extLst>
          </p:cNvPr>
          <p:cNvSpPr>
            <a:spLocks noGrp="1"/>
          </p:cNvSpPr>
          <p:nvPr>
            <p:ph type="dt" sz="half" idx="10"/>
          </p:nvPr>
        </p:nvSpPr>
        <p:spPr/>
        <p:txBody>
          <a:bodyPr/>
          <a:lstStyle/>
          <a:p>
            <a:fld id="{558880C8-3478-B649-B16C-C506F2FFD05A}" type="datetimeFigureOut">
              <a:rPr lang="en-US"/>
              <a:t>10/8/24</a:t>
            </a:fld>
            <a:endParaRPr lang="en-US"/>
          </a:p>
        </p:txBody>
      </p:sp>
      <p:sp>
        <p:nvSpPr>
          <p:cNvPr id="6" name="Footer Placeholder 5">
            <a:extLst>
              <a:ext uri="{FF2B5EF4-FFF2-40B4-BE49-F238E27FC236}">
                <a16:creationId xmlns:a16="http://schemas.microsoft.com/office/drawing/2014/main" id="{C9A91C8A-DFF2-7CA2-925A-3F7E7A92AE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6E938A-B2C5-3703-BE99-42E35E63509D}"/>
              </a:ext>
            </a:extLst>
          </p:cNvPr>
          <p:cNvSpPr>
            <a:spLocks noGrp="1"/>
          </p:cNvSpPr>
          <p:nvPr>
            <p:ph type="sldNum" sz="quarter" idx="12"/>
          </p:nvPr>
        </p:nvSpPr>
        <p:spPr/>
        <p:txBody>
          <a:bodyPr/>
          <a:lstStyle/>
          <a:p>
            <a:fld id="{14F12251-AC25-894F-9460-BE0F87845BA4}" type="slidenum">
              <a:rPr lang="en-US"/>
              <a:t>‹#›</a:t>
            </a:fld>
            <a:endParaRPr lang="en-US"/>
          </a:p>
        </p:txBody>
      </p:sp>
    </p:spTree>
    <p:extLst>
      <p:ext uri="{BB962C8B-B14F-4D97-AF65-F5344CB8AC3E}">
        <p14:creationId xmlns:p14="http://schemas.microsoft.com/office/powerpoint/2010/main" val="3075524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D56E21-B648-525E-E786-9C31BB917E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a:extLst>
              <a:ext uri="{FF2B5EF4-FFF2-40B4-BE49-F238E27FC236}">
                <a16:creationId xmlns:a16="http://schemas.microsoft.com/office/drawing/2014/main" id="{58F1F8DF-40A1-7F98-10A1-92A3CD0DF6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a:extLst>
              <a:ext uri="{FF2B5EF4-FFF2-40B4-BE49-F238E27FC236}">
                <a16:creationId xmlns:a16="http://schemas.microsoft.com/office/drawing/2014/main" id="{2B790EF2-8359-FA12-7D0B-8279FB590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58880C8-3478-B649-B16C-C506F2FFD05A}" type="datetimeFigureOut">
              <a:t>10/8/24</a:t>
            </a:fld>
            <a:endParaRPr/>
          </a:p>
        </p:txBody>
      </p:sp>
      <p:sp>
        <p:nvSpPr>
          <p:cNvPr id="5" name="Footer Placeholder 4">
            <a:extLst>
              <a:ext uri="{FF2B5EF4-FFF2-40B4-BE49-F238E27FC236}">
                <a16:creationId xmlns:a16="http://schemas.microsoft.com/office/drawing/2014/main" id="{76598FA5-D87B-AADD-A459-6DCD5ABCF5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a:p>
        </p:txBody>
      </p:sp>
      <p:sp>
        <p:nvSpPr>
          <p:cNvPr id="6" name="Slide Number Placeholder 5">
            <a:extLst>
              <a:ext uri="{FF2B5EF4-FFF2-40B4-BE49-F238E27FC236}">
                <a16:creationId xmlns:a16="http://schemas.microsoft.com/office/drawing/2014/main" id="{467DAC02-C7F4-C8EE-D6F0-220FE90B8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4F12251-AC25-894F-9460-BE0F87845BA4}" type="slidenum">
              <a:rPr lang="en-US"/>
              <a:t>‹#›</a:t>
            </a:fld>
            <a:endParaRPr/>
          </a:p>
        </p:txBody>
      </p:sp>
    </p:spTree>
    <p:extLst>
      <p:ext uri="{BB962C8B-B14F-4D97-AF65-F5344CB8AC3E}">
        <p14:creationId xmlns:p14="http://schemas.microsoft.com/office/powerpoint/2010/main" val="1000076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17" Type="http://schemas.openxmlformats.org/officeDocument/2006/relationships/image" Target="../media/image24.png"/><Relationship Id="rId2" Type="http://schemas.openxmlformats.org/officeDocument/2006/relationships/image" Target="../media/image9.png"/><Relationship Id="rId16"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s/_rels/slide1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8.png"/><Relationship Id="rId18" Type="http://schemas.openxmlformats.org/officeDocument/2006/relationships/image" Target="../media/image43.png"/><Relationship Id="rId3" Type="http://schemas.openxmlformats.org/officeDocument/2006/relationships/image" Target="../media/image28.png"/><Relationship Id="rId7" Type="http://schemas.openxmlformats.org/officeDocument/2006/relationships/image" Target="../media/image32.png"/><Relationship Id="rId12" Type="http://schemas.openxmlformats.org/officeDocument/2006/relationships/image" Target="../media/image37.png"/><Relationship Id="rId17" Type="http://schemas.openxmlformats.org/officeDocument/2006/relationships/image" Target="../media/image42.png"/><Relationship Id="rId2" Type="http://schemas.openxmlformats.org/officeDocument/2006/relationships/image" Target="../media/image27.png"/><Relationship Id="rId16" Type="http://schemas.openxmlformats.org/officeDocument/2006/relationships/image" Target="../media/image41.png"/><Relationship Id="rId1" Type="http://schemas.openxmlformats.org/officeDocument/2006/relationships/slideLayout" Target="../slideLayouts/slideLayout7.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5" Type="http://schemas.openxmlformats.org/officeDocument/2006/relationships/image" Target="../media/image40.png"/><Relationship Id="rId10" Type="http://schemas.openxmlformats.org/officeDocument/2006/relationships/image" Target="../media/image35.png"/><Relationship Id="rId19" Type="http://schemas.openxmlformats.org/officeDocument/2006/relationships/image" Target="../media/image44.png"/><Relationship Id="rId4" Type="http://schemas.openxmlformats.org/officeDocument/2006/relationships/image" Target="../media/image29.png"/><Relationship Id="rId9" Type="http://schemas.openxmlformats.org/officeDocument/2006/relationships/image" Target="../media/image34.png"/><Relationship Id="rId14" Type="http://schemas.openxmlformats.org/officeDocument/2006/relationships/image" Target="../media/image39.png"/></Relationships>
</file>

<file path=ppt/slides/_rels/slide18.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68792-D540-BF7B-6BF3-273C63677E4E}"/>
              </a:ext>
            </a:extLst>
          </p:cNvPr>
          <p:cNvSpPr>
            <a:spLocks noGrp="1"/>
          </p:cNvSpPr>
          <p:nvPr>
            <p:ph type="ctrTitle"/>
          </p:nvPr>
        </p:nvSpPr>
        <p:spPr/>
        <p:txBody>
          <a:bodyPr/>
          <a:lstStyle/>
          <a:p>
            <a:r>
              <a:rPr lang="en-US"/>
              <a:t>Variations on Theme by Huffman</a:t>
            </a:r>
            <a:endParaRPr/>
          </a:p>
        </p:txBody>
      </p:sp>
      <p:sp>
        <p:nvSpPr>
          <p:cNvPr id="3" name="Subtitle 2">
            <a:extLst>
              <a:ext uri="{FF2B5EF4-FFF2-40B4-BE49-F238E27FC236}">
                <a16:creationId xmlns:a16="http://schemas.microsoft.com/office/drawing/2014/main" id="{5909A6DB-B744-4CE3-DD34-9CC0ECF6915C}"/>
              </a:ext>
            </a:extLst>
          </p:cNvPr>
          <p:cNvSpPr>
            <a:spLocks noGrp="1"/>
          </p:cNvSpPr>
          <p:nvPr>
            <p:ph type="subTitle" idx="1"/>
          </p:nvPr>
        </p:nvSpPr>
        <p:spPr/>
        <p:txBody>
          <a:bodyPr/>
          <a:lstStyle/>
          <a:p>
            <a:r>
              <a:rPr lang="en-US"/>
              <a:t>Paper by Robert G Gallager</a:t>
            </a:r>
          </a:p>
          <a:p>
            <a:r>
              <a:rPr lang="en-US"/>
              <a:t>Presentation by Rutvik Choudhary and Carl Xu</a:t>
            </a:r>
            <a:endParaRPr/>
          </a:p>
        </p:txBody>
      </p:sp>
    </p:spTree>
    <p:extLst>
      <p:ext uri="{BB962C8B-B14F-4D97-AF65-F5344CB8AC3E}">
        <p14:creationId xmlns:p14="http://schemas.microsoft.com/office/powerpoint/2010/main" val="2599721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FE65CC-4255-2BF0-30CB-476D0F7AA8C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7EBAC61-825D-5FD1-5D01-703C9174F61D}"/>
              </a:ext>
            </a:extLst>
          </p:cNvPr>
          <p:cNvSpPr txBox="1"/>
          <p:nvPr/>
        </p:nvSpPr>
        <p:spPr>
          <a:xfrm>
            <a:off x="330819" y="306659"/>
            <a:ext cx="11530361" cy="523220"/>
          </a:xfrm>
          <a:prstGeom prst="rect">
            <a:avLst/>
          </a:prstGeom>
          <a:noFill/>
        </p:spPr>
        <p:txBody>
          <a:bodyPr wrap="square" rtlCol="0">
            <a:spAutoFit/>
          </a:bodyPr>
          <a:lstStyle/>
          <a:p>
            <a:r>
              <a:rPr lang="en-US" sz="2800" b="1" i="1"/>
              <a:t>Adaptive Huffman Coding: Estimating Varying Statistics</a:t>
            </a:r>
            <a:endParaRPr lang="ar-AE" sz="2800" i="1"/>
          </a:p>
        </p:txBody>
      </p:sp>
      <p:sp>
        <p:nvSpPr>
          <p:cNvPr id="7" name="TextBox 6">
            <a:extLst>
              <a:ext uri="{FF2B5EF4-FFF2-40B4-BE49-F238E27FC236}">
                <a16:creationId xmlns:a16="http://schemas.microsoft.com/office/drawing/2014/main" id="{7E220306-9BF7-AED3-E91F-4DC7AD606984}"/>
              </a:ext>
            </a:extLst>
          </p:cNvPr>
          <p:cNvSpPr txBox="1"/>
          <p:nvPr/>
        </p:nvSpPr>
        <p:spPr>
          <a:xfrm>
            <a:off x="330819" y="809944"/>
            <a:ext cx="11530361" cy="571760"/>
          </a:xfrm>
          <a:prstGeom prst="rect">
            <a:avLst/>
          </a:prstGeom>
          <a:noFill/>
        </p:spPr>
        <p:txBody>
          <a:bodyPr wrap="square">
            <a:spAutoFit/>
          </a:bodyPr>
          <a:lstStyle/>
          <a:p>
            <a:pPr>
              <a:lnSpc>
                <a:spcPct val="200000"/>
              </a:lnSpc>
            </a:pPr>
            <a:r>
              <a:rPr lang="en-US" altLang="zh-CN" b="1"/>
              <a:t>Algorithm Flow Chart:</a:t>
            </a:r>
            <a:endParaRPr lang="en-US"/>
          </a:p>
        </p:txBody>
      </p:sp>
      <p:sp>
        <p:nvSpPr>
          <p:cNvPr id="3" name="Rectangle 2">
            <a:extLst>
              <a:ext uri="{FF2B5EF4-FFF2-40B4-BE49-F238E27FC236}">
                <a16:creationId xmlns:a16="http://schemas.microsoft.com/office/drawing/2014/main" id="{BC3E5226-C660-C70F-2046-00200093BB9E}"/>
              </a:ext>
            </a:extLst>
          </p:cNvPr>
          <p:cNvSpPr/>
          <p:nvPr/>
        </p:nvSpPr>
        <p:spPr>
          <a:xfrm>
            <a:off x="330819" y="3971514"/>
            <a:ext cx="1168400" cy="60325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Source input </a:t>
            </a:r>
            <a:r>
              <a:rPr lang="en-US">
                <a:solidFill>
                  <a:srgbClr val="FF0000"/>
                </a:solidFill>
              </a:rPr>
              <a:t>B</a:t>
            </a:r>
          </a:p>
        </p:txBody>
      </p:sp>
      <p:graphicFrame>
        <p:nvGraphicFramePr>
          <p:cNvPr id="5" name="Table 4">
            <a:extLst>
              <a:ext uri="{FF2B5EF4-FFF2-40B4-BE49-F238E27FC236}">
                <a16:creationId xmlns:a16="http://schemas.microsoft.com/office/drawing/2014/main" id="{48BED2CE-B1F5-6AE5-EDAE-02A16E93F27D}"/>
              </a:ext>
            </a:extLst>
          </p:cNvPr>
          <p:cNvGraphicFramePr>
            <a:graphicFrameLocks noGrp="1"/>
          </p:cNvGraphicFramePr>
          <p:nvPr/>
        </p:nvGraphicFramePr>
        <p:xfrm>
          <a:off x="2483469" y="3531253"/>
          <a:ext cx="1885950" cy="1483360"/>
        </p:xfrm>
        <a:graphic>
          <a:graphicData uri="http://schemas.openxmlformats.org/drawingml/2006/table">
            <a:tbl>
              <a:tblPr firstRow="1" bandRow="1">
                <a:tableStyleId>{5C22544A-7EE6-4342-B048-85BDC9FD1C3A}</a:tableStyleId>
              </a:tblPr>
              <a:tblGrid>
                <a:gridCol w="942975">
                  <a:extLst>
                    <a:ext uri="{9D8B030D-6E8A-4147-A177-3AD203B41FA5}">
                      <a16:colId xmlns:a16="http://schemas.microsoft.com/office/drawing/2014/main" val="2741856480"/>
                    </a:ext>
                  </a:extLst>
                </a:gridCol>
                <a:gridCol w="942975">
                  <a:extLst>
                    <a:ext uri="{9D8B030D-6E8A-4147-A177-3AD203B41FA5}">
                      <a16:colId xmlns:a16="http://schemas.microsoft.com/office/drawing/2014/main" val="3588663130"/>
                    </a:ext>
                  </a:extLst>
                </a:gridCol>
              </a:tblGrid>
              <a:tr h="370840">
                <a:tc>
                  <a:txBody>
                    <a:bodyPr/>
                    <a:lstStyle/>
                    <a:p>
                      <a:pPr algn="ctr"/>
                      <a:r>
                        <a:rPr lang="en-US"/>
                        <a:t>Source </a:t>
                      </a:r>
                    </a:p>
                  </a:txBody>
                  <a:tcPr/>
                </a:tc>
                <a:tc>
                  <a:txBody>
                    <a:bodyPr/>
                    <a:lstStyle/>
                    <a:p>
                      <a:pPr algn="ctr"/>
                      <a:r>
                        <a:rPr lang="en-US"/>
                        <a:t>Count </a:t>
                      </a:r>
                    </a:p>
                  </a:txBody>
                  <a:tcPr/>
                </a:tc>
                <a:extLst>
                  <a:ext uri="{0D108BD9-81ED-4DB2-BD59-A6C34878D82A}">
                    <a16:rowId xmlns:a16="http://schemas.microsoft.com/office/drawing/2014/main" val="3698965777"/>
                  </a:ext>
                </a:extLst>
              </a:tr>
              <a:tr h="370840">
                <a:tc>
                  <a:txBody>
                    <a:bodyPr/>
                    <a:lstStyle/>
                    <a:p>
                      <a:pPr algn="ctr"/>
                      <a:r>
                        <a:rPr lang="en-US"/>
                        <a:t>A</a:t>
                      </a:r>
                    </a:p>
                  </a:txBody>
                  <a:tcPr/>
                </a:tc>
                <a:tc>
                  <a:txBody>
                    <a:bodyPr/>
                    <a:lstStyle/>
                    <a:p>
                      <a:pPr algn="ctr"/>
                      <a:r>
                        <a:rPr lang="en-US"/>
                        <a:t>2</a:t>
                      </a:r>
                    </a:p>
                  </a:txBody>
                  <a:tcPr/>
                </a:tc>
                <a:extLst>
                  <a:ext uri="{0D108BD9-81ED-4DB2-BD59-A6C34878D82A}">
                    <a16:rowId xmlns:a16="http://schemas.microsoft.com/office/drawing/2014/main" val="2089165152"/>
                  </a:ext>
                </a:extLst>
              </a:tr>
              <a:tr h="370840">
                <a:tc>
                  <a:txBody>
                    <a:bodyPr/>
                    <a:lstStyle/>
                    <a:p>
                      <a:pPr algn="ctr"/>
                      <a:r>
                        <a:rPr lang="en-US"/>
                        <a:t>B</a:t>
                      </a:r>
                    </a:p>
                  </a:txBody>
                  <a:tcPr/>
                </a:tc>
                <a:tc>
                  <a:txBody>
                    <a:bodyPr/>
                    <a:lstStyle/>
                    <a:p>
                      <a:pPr algn="ctr"/>
                      <a:r>
                        <a:rPr lang="en-US"/>
                        <a:t>2 </a:t>
                      </a:r>
                      <a:r>
                        <a:rPr lang="en-US">
                          <a:solidFill>
                            <a:srgbClr val="FF0000"/>
                          </a:solidFill>
                        </a:rPr>
                        <a:t>+ 1</a:t>
                      </a:r>
                      <a:endParaRPr lang="en-US"/>
                    </a:p>
                  </a:txBody>
                  <a:tcPr/>
                </a:tc>
                <a:extLst>
                  <a:ext uri="{0D108BD9-81ED-4DB2-BD59-A6C34878D82A}">
                    <a16:rowId xmlns:a16="http://schemas.microsoft.com/office/drawing/2014/main" val="3284274812"/>
                  </a:ext>
                </a:extLst>
              </a:tr>
              <a:tr h="370840">
                <a:tc>
                  <a:txBody>
                    <a:bodyPr/>
                    <a:lstStyle/>
                    <a:p>
                      <a:pPr algn="ctr"/>
                      <a:r>
                        <a:rPr lang="en-US"/>
                        <a:t>C</a:t>
                      </a:r>
                    </a:p>
                  </a:txBody>
                  <a:tcPr/>
                </a:tc>
                <a:tc>
                  <a:txBody>
                    <a:bodyPr/>
                    <a:lstStyle/>
                    <a:p>
                      <a:pPr algn="ctr"/>
                      <a:r>
                        <a:rPr lang="en-US"/>
                        <a:t>2</a:t>
                      </a:r>
                    </a:p>
                  </a:txBody>
                  <a:tcPr/>
                </a:tc>
                <a:extLst>
                  <a:ext uri="{0D108BD9-81ED-4DB2-BD59-A6C34878D82A}">
                    <a16:rowId xmlns:a16="http://schemas.microsoft.com/office/drawing/2014/main" val="1154307621"/>
                  </a:ext>
                </a:extLst>
              </a:tr>
            </a:tbl>
          </a:graphicData>
        </a:graphic>
      </p:graphicFrame>
      <p:graphicFrame>
        <p:nvGraphicFramePr>
          <p:cNvPr id="9" name="Table 8">
            <a:extLst>
              <a:ext uri="{FF2B5EF4-FFF2-40B4-BE49-F238E27FC236}">
                <a16:creationId xmlns:a16="http://schemas.microsoft.com/office/drawing/2014/main" id="{EA6EA2E7-9547-3435-8F4C-C494DED9BFEF}"/>
              </a:ext>
            </a:extLst>
          </p:cNvPr>
          <p:cNvGraphicFramePr>
            <a:graphicFrameLocks noGrp="1"/>
          </p:cNvGraphicFramePr>
          <p:nvPr/>
        </p:nvGraphicFramePr>
        <p:xfrm>
          <a:off x="5353669" y="3525007"/>
          <a:ext cx="1885950" cy="1483360"/>
        </p:xfrm>
        <a:graphic>
          <a:graphicData uri="http://schemas.openxmlformats.org/drawingml/2006/table">
            <a:tbl>
              <a:tblPr firstRow="1" bandRow="1">
                <a:tableStyleId>{5C22544A-7EE6-4342-B048-85BDC9FD1C3A}</a:tableStyleId>
              </a:tblPr>
              <a:tblGrid>
                <a:gridCol w="942975">
                  <a:extLst>
                    <a:ext uri="{9D8B030D-6E8A-4147-A177-3AD203B41FA5}">
                      <a16:colId xmlns:a16="http://schemas.microsoft.com/office/drawing/2014/main" val="2741856480"/>
                    </a:ext>
                  </a:extLst>
                </a:gridCol>
                <a:gridCol w="942975">
                  <a:extLst>
                    <a:ext uri="{9D8B030D-6E8A-4147-A177-3AD203B41FA5}">
                      <a16:colId xmlns:a16="http://schemas.microsoft.com/office/drawing/2014/main" val="3588663130"/>
                    </a:ext>
                  </a:extLst>
                </a:gridCol>
              </a:tblGrid>
              <a:tr h="370840">
                <a:tc>
                  <a:txBody>
                    <a:bodyPr/>
                    <a:lstStyle/>
                    <a:p>
                      <a:pPr algn="ctr"/>
                      <a:r>
                        <a:rPr lang="en-US"/>
                        <a:t>Source </a:t>
                      </a:r>
                    </a:p>
                  </a:txBody>
                  <a:tcPr/>
                </a:tc>
                <a:tc>
                  <a:txBody>
                    <a:bodyPr/>
                    <a:lstStyle/>
                    <a:p>
                      <a:pPr algn="ctr"/>
                      <a:r>
                        <a:rPr lang="en-US"/>
                        <a:t>Count </a:t>
                      </a:r>
                    </a:p>
                  </a:txBody>
                  <a:tcPr/>
                </a:tc>
                <a:extLst>
                  <a:ext uri="{0D108BD9-81ED-4DB2-BD59-A6C34878D82A}">
                    <a16:rowId xmlns:a16="http://schemas.microsoft.com/office/drawing/2014/main" val="3698965777"/>
                  </a:ext>
                </a:extLst>
              </a:tr>
              <a:tr h="370840">
                <a:tc>
                  <a:txBody>
                    <a:bodyPr/>
                    <a:lstStyle/>
                    <a:p>
                      <a:pPr algn="ctr"/>
                      <a:r>
                        <a:rPr lang="en-US">
                          <a:solidFill>
                            <a:srgbClr val="FF0000"/>
                          </a:solidFill>
                        </a:rPr>
                        <a:t>B</a:t>
                      </a:r>
                      <a:endParaRPr lang="en-US"/>
                    </a:p>
                  </a:txBody>
                  <a:tcPr/>
                </a:tc>
                <a:tc>
                  <a:txBody>
                    <a:bodyPr/>
                    <a:lstStyle/>
                    <a:p>
                      <a:pPr algn="ctr"/>
                      <a:r>
                        <a:rPr lang="en-US">
                          <a:solidFill>
                            <a:srgbClr val="FF0000"/>
                          </a:solidFill>
                        </a:rPr>
                        <a:t>3</a:t>
                      </a:r>
                      <a:endParaRPr lang="en-US"/>
                    </a:p>
                  </a:txBody>
                  <a:tcPr/>
                </a:tc>
                <a:extLst>
                  <a:ext uri="{0D108BD9-81ED-4DB2-BD59-A6C34878D82A}">
                    <a16:rowId xmlns:a16="http://schemas.microsoft.com/office/drawing/2014/main" val="2089165152"/>
                  </a:ext>
                </a:extLst>
              </a:tr>
              <a:tr h="370840">
                <a:tc>
                  <a:txBody>
                    <a:bodyPr/>
                    <a:lstStyle/>
                    <a:p>
                      <a:pPr algn="ctr"/>
                      <a:r>
                        <a:rPr lang="en-US">
                          <a:solidFill>
                            <a:srgbClr val="FF0000"/>
                          </a:solidFill>
                        </a:rPr>
                        <a:t>A</a:t>
                      </a:r>
                      <a:endParaRPr lang="en-US"/>
                    </a:p>
                  </a:txBody>
                  <a:tcPr/>
                </a:tc>
                <a:tc>
                  <a:txBody>
                    <a:bodyPr/>
                    <a:lstStyle/>
                    <a:p>
                      <a:pPr algn="ctr"/>
                      <a:r>
                        <a:rPr lang="en-US">
                          <a:solidFill>
                            <a:srgbClr val="FF0000"/>
                          </a:solidFill>
                        </a:rPr>
                        <a:t>2</a:t>
                      </a:r>
                      <a:endParaRPr lang="en-US"/>
                    </a:p>
                  </a:txBody>
                  <a:tcPr/>
                </a:tc>
                <a:extLst>
                  <a:ext uri="{0D108BD9-81ED-4DB2-BD59-A6C34878D82A}">
                    <a16:rowId xmlns:a16="http://schemas.microsoft.com/office/drawing/2014/main" val="3284274812"/>
                  </a:ext>
                </a:extLst>
              </a:tr>
              <a:tr h="370840">
                <a:tc>
                  <a:txBody>
                    <a:bodyPr/>
                    <a:lstStyle/>
                    <a:p>
                      <a:pPr algn="ctr"/>
                      <a:r>
                        <a:rPr lang="en-US"/>
                        <a:t>C</a:t>
                      </a:r>
                    </a:p>
                  </a:txBody>
                  <a:tcPr/>
                </a:tc>
                <a:tc>
                  <a:txBody>
                    <a:bodyPr/>
                    <a:lstStyle/>
                    <a:p>
                      <a:pPr algn="ctr"/>
                      <a:r>
                        <a:rPr lang="en-US"/>
                        <a:t>2</a:t>
                      </a:r>
                    </a:p>
                  </a:txBody>
                  <a:tcPr/>
                </a:tc>
                <a:extLst>
                  <a:ext uri="{0D108BD9-81ED-4DB2-BD59-A6C34878D82A}">
                    <a16:rowId xmlns:a16="http://schemas.microsoft.com/office/drawing/2014/main" val="1154307621"/>
                  </a:ext>
                </a:extLst>
              </a:tr>
            </a:tbl>
          </a:graphicData>
        </a:graphic>
      </p:graphicFrame>
      <p:sp>
        <p:nvSpPr>
          <p:cNvPr id="11" name="Rectangle 10">
            <a:extLst>
              <a:ext uri="{FF2B5EF4-FFF2-40B4-BE49-F238E27FC236}">
                <a16:creationId xmlns:a16="http://schemas.microsoft.com/office/drawing/2014/main" id="{BC125D3B-0E06-6B6F-8403-E5FEE6F59990}"/>
              </a:ext>
            </a:extLst>
          </p:cNvPr>
          <p:cNvSpPr/>
          <p:nvPr/>
        </p:nvSpPr>
        <p:spPr>
          <a:xfrm>
            <a:off x="8223869" y="3971514"/>
            <a:ext cx="1168400" cy="60325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More symbols?</a:t>
            </a:r>
            <a:endParaRPr lang="en-US">
              <a:solidFill>
                <a:srgbClr val="FF0000"/>
              </a:solidFill>
            </a:endParaRPr>
          </a:p>
        </p:txBody>
      </p:sp>
      <p:sp>
        <p:nvSpPr>
          <p:cNvPr id="12" name="Rectangle 11">
            <a:extLst>
              <a:ext uri="{FF2B5EF4-FFF2-40B4-BE49-F238E27FC236}">
                <a16:creationId xmlns:a16="http://schemas.microsoft.com/office/drawing/2014/main" id="{57B1DAF2-E11E-F186-DC7F-B598B21A9AB3}"/>
              </a:ext>
            </a:extLst>
          </p:cNvPr>
          <p:cNvSpPr/>
          <p:nvPr/>
        </p:nvSpPr>
        <p:spPr>
          <a:xfrm>
            <a:off x="10376519" y="3971514"/>
            <a:ext cx="1168400" cy="60325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Output code</a:t>
            </a:r>
            <a:endParaRPr lang="en-US">
              <a:solidFill>
                <a:srgbClr val="FF0000"/>
              </a:solidFill>
            </a:endParaRPr>
          </a:p>
        </p:txBody>
      </p:sp>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CFA762E1-7DD6-72C8-F11B-FE6A059246AB}"/>
                  </a:ext>
                </a:extLst>
              </p:cNvPr>
              <p:cNvSpPr/>
              <p:nvPr/>
            </p:nvSpPr>
            <p:spPr>
              <a:xfrm>
                <a:off x="5261594" y="2532367"/>
                <a:ext cx="2070100" cy="60325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dirty="0" smtClean="0">
                          <a:solidFill>
                            <a:schemeClr val="tx1"/>
                          </a:solidFill>
                          <a:latin typeface="Cambria Math" panose="02040503050406030204" pitchFamily="18" charset="0"/>
                        </a:rPr>
                        <m:t>𝑁</m:t>
                      </m:r>
                      <m:r>
                        <a:rPr lang="en-US" b="0" i="1" dirty="0" smtClean="0">
                          <a:solidFill>
                            <a:schemeClr val="tx1"/>
                          </a:solidFill>
                          <a:latin typeface="Cambria Math" panose="02040503050406030204" pitchFamily="18" charset="0"/>
                        </a:rPr>
                        <m:t>|</m:t>
                      </m:r>
                      <m:d>
                        <m:dPr>
                          <m:ctrlPr>
                            <a:rPr lang="en-US" b="0" i="1" dirty="0" smtClean="0">
                              <a:solidFill>
                                <a:schemeClr val="tx1"/>
                              </a:solidFill>
                              <a:latin typeface="Cambria Math" panose="02040503050406030204" pitchFamily="18" charset="0"/>
                            </a:rPr>
                          </m:ctrlPr>
                        </m:dPr>
                        <m:e>
                          <m:r>
                            <a:rPr lang="en-US" b="0" i="1" dirty="0" smtClean="0">
                              <a:solidFill>
                                <a:schemeClr val="tx1"/>
                              </a:solidFill>
                              <a:latin typeface="Cambria Math" panose="02040503050406030204" pitchFamily="18" charset="0"/>
                            </a:rPr>
                            <m:t>𝑡𝑜𝑡𝑎𝑙</m:t>
                          </m:r>
                          <m:r>
                            <a:rPr lang="en-US" b="0" i="1" dirty="0" smtClean="0">
                              <a:solidFill>
                                <a:schemeClr val="tx1"/>
                              </a:solidFill>
                              <a:latin typeface="Cambria Math" panose="02040503050406030204" pitchFamily="18" charset="0"/>
                            </a:rPr>
                            <m:t> </m:t>
                          </m:r>
                          <m:r>
                            <a:rPr lang="en-US" b="0" i="1" dirty="0" smtClean="0">
                              <a:solidFill>
                                <a:schemeClr val="tx1"/>
                              </a:solidFill>
                              <a:latin typeface="Cambria Math" panose="02040503050406030204" pitchFamily="18" charset="0"/>
                            </a:rPr>
                            <m:t>𝑖𝑛𝑝𝑢𝑡</m:t>
                          </m:r>
                        </m:e>
                      </m:d>
                      <m:r>
                        <a:rPr lang="en-US" b="0" i="1" dirty="0" smtClean="0">
                          <a:solidFill>
                            <a:schemeClr val="tx1"/>
                          </a:solidFill>
                          <a:latin typeface="Cambria Math" panose="02040503050406030204" pitchFamily="18" charset="0"/>
                        </a:rPr>
                        <m:t>?</m:t>
                      </m:r>
                    </m:oMath>
                  </m:oMathPara>
                </a14:m>
                <a:endParaRPr lang="en-US">
                  <a:solidFill>
                    <a:srgbClr val="FF0000"/>
                  </a:solidFill>
                </a:endParaRPr>
              </a:p>
            </p:txBody>
          </p:sp>
        </mc:Choice>
        <mc:Fallback xmlns="">
          <p:sp>
            <p:nvSpPr>
              <p:cNvPr id="13" name="Rectangle 12">
                <a:extLst>
                  <a:ext uri="{FF2B5EF4-FFF2-40B4-BE49-F238E27FC236}">
                    <a16:creationId xmlns:a16="http://schemas.microsoft.com/office/drawing/2014/main" id="{CFA762E1-7DD6-72C8-F11B-FE6A059246AB}"/>
                  </a:ext>
                </a:extLst>
              </p:cNvPr>
              <p:cNvSpPr>
                <a:spLocks noRot="1" noChangeAspect="1" noMove="1" noResize="1" noEditPoints="1" noAdjustHandles="1" noChangeArrowheads="1" noChangeShapeType="1" noTextEdit="1"/>
              </p:cNvSpPr>
              <p:nvPr/>
            </p:nvSpPr>
            <p:spPr>
              <a:xfrm>
                <a:off x="5261594" y="2532367"/>
                <a:ext cx="2070100" cy="603250"/>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3BE65B63-4BE6-22A1-25AD-10C409FAE770}"/>
                  </a:ext>
                </a:extLst>
              </p:cNvPr>
              <p:cNvSpPr/>
              <p:nvPr/>
            </p:nvSpPr>
            <p:spPr>
              <a:xfrm>
                <a:off x="2391394" y="1917226"/>
                <a:ext cx="2070100" cy="60325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dirty="0" smtClean="0">
                          <a:solidFill>
                            <a:schemeClr val="tx1"/>
                          </a:solidFill>
                          <a:latin typeface="Cambria Math" panose="02040503050406030204" pitchFamily="18" charset="0"/>
                        </a:rPr>
                        <m:t>𝛼</m:t>
                      </m:r>
                      <m:r>
                        <a:rPr lang="en-US" b="0"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𝑐𝑜𝑢𝑛𝑡𝑠</m:t>
                      </m:r>
                    </m:oMath>
                  </m:oMathPara>
                </a14:m>
                <a:endParaRPr lang="en-US">
                  <a:solidFill>
                    <a:srgbClr val="FF0000"/>
                  </a:solidFill>
                </a:endParaRPr>
              </a:p>
            </p:txBody>
          </p:sp>
        </mc:Choice>
        <mc:Fallback xmlns="">
          <p:sp>
            <p:nvSpPr>
              <p:cNvPr id="14" name="Rectangle 13">
                <a:extLst>
                  <a:ext uri="{FF2B5EF4-FFF2-40B4-BE49-F238E27FC236}">
                    <a16:creationId xmlns:a16="http://schemas.microsoft.com/office/drawing/2014/main" id="{3BE65B63-4BE6-22A1-25AD-10C409FAE770}"/>
                  </a:ext>
                </a:extLst>
              </p:cNvPr>
              <p:cNvSpPr>
                <a:spLocks noRot="1" noChangeAspect="1" noMove="1" noResize="1" noEditPoints="1" noAdjustHandles="1" noChangeArrowheads="1" noChangeShapeType="1" noTextEdit="1"/>
              </p:cNvSpPr>
              <p:nvPr/>
            </p:nvSpPr>
            <p:spPr>
              <a:xfrm>
                <a:off x="2391394" y="1917226"/>
                <a:ext cx="2070100" cy="603250"/>
              </a:xfrm>
              <a:prstGeom prst="rect">
                <a:avLst/>
              </a:prstGeom>
              <a:blipFill>
                <a:blip r:embed="rId3"/>
                <a:stretch>
                  <a:fillRect/>
                </a:stretch>
              </a:blipFill>
            </p:spPr>
            <p:txBody>
              <a:bodyPr/>
              <a:lstStyle/>
              <a:p>
                <a:r>
                  <a:rPr lang="en-US">
                    <a:noFill/>
                  </a:rPr>
                  <a:t> </a:t>
                </a:r>
              </a:p>
            </p:txBody>
          </p:sp>
        </mc:Fallback>
      </mc:AlternateContent>
      <p:grpSp>
        <p:nvGrpSpPr>
          <p:cNvPr id="57" name="Group 56">
            <a:extLst>
              <a:ext uri="{FF2B5EF4-FFF2-40B4-BE49-F238E27FC236}">
                <a16:creationId xmlns:a16="http://schemas.microsoft.com/office/drawing/2014/main" id="{FE013EF8-1D6F-79D7-5187-D3C26760D4DF}"/>
              </a:ext>
            </a:extLst>
          </p:cNvPr>
          <p:cNvGrpSpPr/>
          <p:nvPr/>
        </p:nvGrpSpPr>
        <p:grpSpPr>
          <a:xfrm>
            <a:off x="2321147" y="5241454"/>
            <a:ext cx="2216150" cy="1309811"/>
            <a:chOff x="1355725" y="4851400"/>
            <a:chExt cx="2216150" cy="1309811"/>
          </a:xfrm>
        </p:grpSpPr>
        <p:grpSp>
          <p:nvGrpSpPr>
            <p:cNvPr id="33" name="Group 32">
              <a:extLst>
                <a:ext uri="{FF2B5EF4-FFF2-40B4-BE49-F238E27FC236}">
                  <a16:creationId xmlns:a16="http://schemas.microsoft.com/office/drawing/2014/main" id="{E9E2A631-9273-E6E2-5202-EE462757B82C}"/>
                </a:ext>
              </a:extLst>
            </p:cNvPr>
            <p:cNvGrpSpPr/>
            <p:nvPr/>
          </p:nvGrpSpPr>
          <p:grpSpPr>
            <a:xfrm>
              <a:off x="1355725" y="4851400"/>
              <a:ext cx="2216150" cy="1309811"/>
              <a:chOff x="1355725" y="4851400"/>
              <a:chExt cx="2216150" cy="1309811"/>
            </a:xfrm>
          </p:grpSpPr>
          <p:sp>
            <p:nvSpPr>
              <p:cNvPr id="15" name="Rectangle 14">
                <a:extLst>
                  <a:ext uri="{FF2B5EF4-FFF2-40B4-BE49-F238E27FC236}">
                    <a16:creationId xmlns:a16="http://schemas.microsoft.com/office/drawing/2014/main" id="{7BEDCE6A-AE0B-412F-DB78-FAEFFB6FA9CE}"/>
                  </a:ext>
                </a:extLst>
              </p:cNvPr>
              <p:cNvSpPr/>
              <p:nvPr/>
            </p:nvSpPr>
            <p:spPr>
              <a:xfrm>
                <a:off x="2368550" y="4851400"/>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root</a:t>
                </a:r>
              </a:p>
            </p:txBody>
          </p:sp>
          <p:grpSp>
            <p:nvGrpSpPr>
              <p:cNvPr id="18" name="Group 17">
                <a:extLst>
                  <a:ext uri="{FF2B5EF4-FFF2-40B4-BE49-F238E27FC236}">
                    <a16:creationId xmlns:a16="http://schemas.microsoft.com/office/drawing/2014/main" id="{A9E20906-814F-95D7-DA4F-7C35368A6E88}"/>
                  </a:ext>
                </a:extLst>
              </p:cNvPr>
              <p:cNvGrpSpPr/>
              <p:nvPr/>
            </p:nvGrpSpPr>
            <p:grpSpPr>
              <a:xfrm>
                <a:off x="1755775" y="5322156"/>
                <a:ext cx="1816100" cy="241300"/>
                <a:chOff x="1778000" y="5322156"/>
                <a:chExt cx="1816100" cy="241300"/>
              </a:xfrm>
            </p:grpSpPr>
            <p:sp>
              <p:nvSpPr>
                <p:cNvPr id="16" name="Rectangle 15">
                  <a:extLst>
                    <a:ext uri="{FF2B5EF4-FFF2-40B4-BE49-F238E27FC236}">
                      <a16:creationId xmlns:a16="http://schemas.microsoft.com/office/drawing/2014/main" id="{7B01D181-53F0-0E04-0841-8F2ADA50C286}"/>
                    </a:ext>
                  </a:extLst>
                </p:cNvPr>
                <p:cNvSpPr/>
                <p:nvPr/>
              </p:nvSpPr>
              <p:spPr>
                <a:xfrm>
                  <a:off x="1778000" y="5322156"/>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3</a:t>
                  </a:r>
                </a:p>
              </p:txBody>
            </p:sp>
            <p:sp>
              <p:nvSpPr>
                <p:cNvPr id="17" name="Rectangle 16">
                  <a:extLst>
                    <a:ext uri="{FF2B5EF4-FFF2-40B4-BE49-F238E27FC236}">
                      <a16:creationId xmlns:a16="http://schemas.microsoft.com/office/drawing/2014/main" id="{28428048-FB7E-A649-83C9-7930A25AFC17}"/>
                    </a:ext>
                  </a:extLst>
                </p:cNvPr>
                <p:cNvSpPr/>
                <p:nvPr/>
              </p:nvSpPr>
              <p:spPr>
                <a:xfrm>
                  <a:off x="3003550" y="5322156"/>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 2</a:t>
                  </a:r>
                </a:p>
              </p:txBody>
            </p:sp>
          </p:grpSp>
          <p:grpSp>
            <p:nvGrpSpPr>
              <p:cNvPr id="21" name="Group 20">
                <a:extLst>
                  <a:ext uri="{FF2B5EF4-FFF2-40B4-BE49-F238E27FC236}">
                    <a16:creationId xmlns:a16="http://schemas.microsoft.com/office/drawing/2014/main" id="{02C2A115-BFBB-511B-4A1F-01CF8A37A59D}"/>
                  </a:ext>
                </a:extLst>
              </p:cNvPr>
              <p:cNvGrpSpPr/>
              <p:nvPr/>
            </p:nvGrpSpPr>
            <p:grpSpPr>
              <a:xfrm>
                <a:off x="1355725" y="5919911"/>
                <a:ext cx="1390650" cy="241300"/>
                <a:chOff x="1397000" y="6028121"/>
                <a:chExt cx="1390650" cy="241300"/>
              </a:xfrm>
            </p:grpSpPr>
            <p:sp>
              <p:nvSpPr>
                <p:cNvPr id="19" name="Rectangle 18">
                  <a:extLst>
                    <a:ext uri="{FF2B5EF4-FFF2-40B4-BE49-F238E27FC236}">
                      <a16:creationId xmlns:a16="http://schemas.microsoft.com/office/drawing/2014/main" id="{8319ED6A-C5D0-8401-E139-1885B7A422A5}"/>
                    </a:ext>
                  </a:extLst>
                </p:cNvPr>
                <p:cNvSpPr/>
                <p:nvPr/>
              </p:nvSpPr>
              <p:spPr>
                <a:xfrm>
                  <a:off x="1397000" y="6028121"/>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B: 2</a:t>
                  </a:r>
                </a:p>
              </p:txBody>
            </p:sp>
            <p:sp>
              <p:nvSpPr>
                <p:cNvPr id="20" name="Rectangle 19">
                  <a:extLst>
                    <a:ext uri="{FF2B5EF4-FFF2-40B4-BE49-F238E27FC236}">
                      <a16:creationId xmlns:a16="http://schemas.microsoft.com/office/drawing/2014/main" id="{B83EE364-EE85-0552-1339-2E819E460E90}"/>
                    </a:ext>
                  </a:extLst>
                </p:cNvPr>
                <p:cNvSpPr/>
                <p:nvPr/>
              </p:nvSpPr>
              <p:spPr>
                <a:xfrm>
                  <a:off x="2197100" y="6028121"/>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 1</a:t>
                  </a:r>
                </a:p>
              </p:txBody>
            </p:sp>
          </p:grpSp>
          <p:cxnSp>
            <p:nvCxnSpPr>
              <p:cNvPr id="23" name="Straight Connector 22">
                <a:extLst>
                  <a:ext uri="{FF2B5EF4-FFF2-40B4-BE49-F238E27FC236}">
                    <a16:creationId xmlns:a16="http://schemas.microsoft.com/office/drawing/2014/main" id="{47549E66-DE39-25FB-2816-C8D650973813}"/>
                  </a:ext>
                </a:extLst>
              </p:cNvPr>
              <p:cNvCxnSpPr>
                <a:stCxn id="15" idx="2"/>
                <a:endCxn id="16" idx="0"/>
              </p:cNvCxnSpPr>
              <p:nvPr/>
            </p:nvCxnSpPr>
            <p:spPr>
              <a:xfrm flipH="1">
                <a:off x="2051050" y="5092700"/>
                <a:ext cx="612775" cy="22945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B664915B-759D-B09E-C9FD-E3E6B30DCFF3}"/>
                  </a:ext>
                </a:extLst>
              </p:cNvPr>
              <p:cNvCxnSpPr>
                <a:cxnSpLocks/>
                <a:stCxn id="15" idx="2"/>
                <a:endCxn id="17" idx="0"/>
              </p:cNvCxnSpPr>
              <p:nvPr/>
            </p:nvCxnSpPr>
            <p:spPr>
              <a:xfrm>
                <a:off x="2663825" y="5092700"/>
                <a:ext cx="612775" cy="22945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766E33FF-7D6C-B67B-F7DD-BCB005BEF536}"/>
                  </a:ext>
                </a:extLst>
              </p:cNvPr>
              <p:cNvCxnSpPr>
                <a:cxnSpLocks/>
                <a:stCxn id="16" idx="2"/>
                <a:endCxn id="19" idx="0"/>
              </p:cNvCxnSpPr>
              <p:nvPr/>
            </p:nvCxnSpPr>
            <p:spPr>
              <a:xfrm flipH="1">
                <a:off x="1651000" y="5563456"/>
                <a:ext cx="400050" cy="3564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D02E7B10-C235-E0F3-9459-3D7301EBD0B9}"/>
                  </a:ext>
                </a:extLst>
              </p:cNvPr>
              <p:cNvCxnSpPr>
                <a:cxnSpLocks/>
                <a:stCxn id="20" idx="0"/>
                <a:endCxn id="16" idx="2"/>
              </p:cNvCxnSpPr>
              <p:nvPr/>
            </p:nvCxnSpPr>
            <p:spPr>
              <a:xfrm flipH="1" flipV="1">
                <a:off x="2051050" y="5563456"/>
                <a:ext cx="400050" cy="3564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50" name="Group 49">
              <a:extLst>
                <a:ext uri="{FF2B5EF4-FFF2-40B4-BE49-F238E27FC236}">
                  <a16:creationId xmlns:a16="http://schemas.microsoft.com/office/drawing/2014/main" id="{DCBA6511-63C1-708B-CFAE-138FA2D0887B}"/>
                </a:ext>
              </a:extLst>
            </p:cNvPr>
            <p:cNvGrpSpPr/>
            <p:nvPr/>
          </p:nvGrpSpPr>
          <p:grpSpPr>
            <a:xfrm>
              <a:off x="1438275" y="4884182"/>
              <a:ext cx="1884362" cy="1001748"/>
              <a:chOff x="1438275" y="4884182"/>
              <a:chExt cx="1884362" cy="1001748"/>
            </a:xfrm>
          </p:grpSpPr>
          <p:sp>
            <p:nvSpPr>
              <p:cNvPr id="46" name="TextBox 45">
                <a:extLst>
                  <a:ext uri="{FF2B5EF4-FFF2-40B4-BE49-F238E27FC236}">
                    <a16:creationId xmlns:a16="http://schemas.microsoft.com/office/drawing/2014/main" id="{36AEECCF-6B52-633D-3F22-98E99B726470}"/>
                  </a:ext>
                </a:extLst>
              </p:cNvPr>
              <p:cNvSpPr txBox="1"/>
              <p:nvPr/>
            </p:nvSpPr>
            <p:spPr>
              <a:xfrm>
                <a:off x="1903412" y="4884182"/>
                <a:ext cx="212725" cy="369332"/>
              </a:xfrm>
              <a:prstGeom prst="rect">
                <a:avLst/>
              </a:prstGeom>
              <a:noFill/>
            </p:spPr>
            <p:txBody>
              <a:bodyPr wrap="square" rtlCol="0">
                <a:spAutoFit/>
              </a:bodyPr>
              <a:lstStyle/>
              <a:p>
                <a:r>
                  <a:rPr lang="en-US"/>
                  <a:t>0</a:t>
                </a:r>
              </a:p>
            </p:txBody>
          </p:sp>
          <p:sp>
            <p:nvSpPr>
              <p:cNvPr id="47" name="TextBox 46">
                <a:extLst>
                  <a:ext uri="{FF2B5EF4-FFF2-40B4-BE49-F238E27FC236}">
                    <a16:creationId xmlns:a16="http://schemas.microsoft.com/office/drawing/2014/main" id="{6BDDD12C-81B4-D026-3EA9-2DB44688742C}"/>
                  </a:ext>
                </a:extLst>
              </p:cNvPr>
              <p:cNvSpPr txBox="1"/>
              <p:nvPr/>
            </p:nvSpPr>
            <p:spPr>
              <a:xfrm>
                <a:off x="3109912" y="4884182"/>
                <a:ext cx="212725" cy="369332"/>
              </a:xfrm>
              <a:prstGeom prst="rect">
                <a:avLst/>
              </a:prstGeom>
              <a:noFill/>
            </p:spPr>
            <p:txBody>
              <a:bodyPr wrap="square" rtlCol="0">
                <a:spAutoFit/>
              </a:bodyPr>
              <a:lstStyle/>
              <a:p>
                <a:r>
                  <a:rPr lang="en-US"/>
                  <a:t>1</a:t>
                </a:r>
              </a:p>
            </p:txBody>
          </p:sp>
          <p:sp>
            <p:nvSpPr>
              <p:cNvPr id="48" name="TextBox 47">
                <a:extLst>
                  <a:ext uri="{FF2B5EF4-FFF2-40B4-BE49-F238E27FC236}">
                    <a16:creationId xmlns:a16="http://schemas.microsoft.com/office/drawing/2014/main" id="{353F109A-8E18-EBDE-1BD0-295FD6798F1F}"/>
                  </a:ext>
                </a:extLst>
              </p:cNvPr>
              <p:cNvSpPr txBox="1"/>
              <p:nvPr/>
            </p:nvSpPr>
            <p:spPr>
              <a:xfrm>
                <a:off x="1438275" y="5516598"/>
                <a:ext cx="212725" cy="369332"/>
              </a:xfrm>
              <a:prstGeom prst="rect">
                <a:avLst/>
              </a:prstGeom>
              <a:noFill/>
            </p:spPr>
            <p:txBody>
              <a:bodyPr wrap="square" rtlCol="0">
                <a:spAutoFit/>
              </a:bodyPr>
              <a:lstStyle/>
              <a:p>
                <a:r>
                  <a:rPr lang="en-US"/>
                  <a:t>0</a:t>
                </a:r>
              </a:p>
            </p:txBody>
          </p:sp>
          <p:sp>
            <p:nvSpPr>
              <p:cNvPr id="49" name="TextBox 48">
                <a:extLst>
                  <a:ext uri="{FF2B5EF4-FFF2-40B4-BE49-F238E27FC236}">
                    <a16:creationId xmlns:a16="http://schemas.microsoft.com/office/drawing/2014/main" id="{AC49EE31-F6EB-E0C3-9D1A-1AF61A7A3AA1}"/>
                  </a:ext>
                </a:extLst>
              </p:cNvPr>
              <p:cNvSpPr txBox="1"/>
              <p:nvPr/>
            </p:nvSpPr>
            <p:spPr>
              <a:xfrm>
                <a:off x="2357437" y="5516598"/>
                <a:ext cx="212725" cy="369332"/>
              </a:xfrm>
              <a:prstGeom prst="rect">
                <a:avLst/>
              </a:prstGeom>
              <a:noFill/>
            </p:spPr>
            <p:txBody>
              <a:bodyPr wrap="square" rtlCol="0">
                <a:spAutoFit/>
              </a:bodyPr>
              <a:lstStyle/>
              <a:p>
                <a:r>
                  <a:rPr lang="en-US"/>
                  <a:t>1</a:t>
                </a:r>
              </a:p>
            </p:txBody>
          </p:sp>
        </p:grpSp>
      </p:grpSp>
      <p:grpSp>
        <p:nvGrpSpPr>
          <p:cNvPr id="56" name="Group 55">
            <a:extLst>
              <a:ext uri="{FF2B5EF4-FFF2-40B4-BE49-F238E27FC236}">
                <a16:creationId xmlns:a16="http://schemas.microsoft.com/office/drawing/2014/main" id="{81B226FC-8B29-E509-5C84-F6E7E0C13876}"/>
              </a:ext>
            </a:extLst>
          </p:cNvPr>
          <p:cNvGrpSpPr/>
          <p:nvPr/>
        </p:nvGrpSpPr>
        <p:grpSpPr>
          <a:xfrm>
            <a:off x="5188569" y="5241530"/>
            <a:ext cx="2216150" cy="1309811"/>
            <a:chOff x="4781550" y="4851400"/>
            <a:chExt cx="2216150" cy="1309811"/>
          </a:xfrm>
        </p:grpSpPr>
        <p:grpSp>
          <p:nvGrpSpPr>
            <p:cNvPr id="34" name="Group 33">
              <a:extLst>
                <a:ext uri="{FF2B5EF4-FFF2-40B4-BE49-F238E27FC236}">
                  <a16:creationId xmlns:a16="http://schemas.microsoft.com/office/drawing/2014/main" id="{3CF755D3-826C-3BE7-1C05-E22065C95A48}"/>
                </a:ext>
              </a:extLst>
            </p:cNvPr>
            <p:cNvGrpSpPr/>
            <p:nvPr/>
          </p:nvGrpSpPr>
          <p:grpSpPr>
            <a:xfrm>
              <a:off x="4781550" y="4851400"/>
              <a:ext cx="2216150" cy="1309811"/>
              <a:chOff x="1355725" y="4851400"/>
              <a:chExt cx="2216150" cy="1309811"/>
            </a:xfrm>
          </p:grpSpPr>
          <p:sp>
            <p:nvSpPr>
              <p:cNvPr id="35" name="Rectangle 34">
                <a:extLst>
                  <a:ext uri="{FF2B5EF4-FFF2-40B4-BE49-F238E27FC236}">
                    <a16:creationId xmlns:a16="http://schemas.microsoft.com/office/drawing/2014/main" id="{FB080726-FF82-8A43-1B21-3B417E025567}"/>
                  </a:ext>
                </a:extLst>
              </p:cNvPr>
              <p:cNvSpPr/>
              <p:nvPr/>
            </p:nvSpPr>
            <p:spPr>
              <a:xfrm>
                <a:off x="2368550" y="4851400"/>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root</a:t>
                </a:r>
              </a:p>
            </p:txBody>
          </p:sp>
          <p:grpSp>
            <p:nvGrpSpPr>
              <p:cNvPr id="36" name="Group 35">
                <a:extLst>
                  <a:ext uri="{FF2B5EF4-FFF2-40B4-BE49-F238E27FC236}">
                    <a16:creationId xmlns:a16="http://schemas.microsoft.com/office/drawing/2014/main" id="{B23773FA-2247-100A-4520-D10E947AE476}"/>
                  </a:ext>
                </a:extLst>
              </p:cNvPr>
              <p:cNvGrpSpPr/>
              <p:nvPr/>
            </p:nvGrpSpPr>
            <p:grpSpPr>
              <a:xfrm>
                <a:off x="1755775" y="5322156"/>
                <a:ext cx="1816100" cy="241300"/>
                <a:chOff x="1778000" y="5322156"/>
                <a:chExt cx="1816100" cy="241300"/>
              </a:xfrm>
            </p:grpSpPr>
            <p:sp>
              <p:nvSpPr>
                <p:cNvPr id="44" name="Rectangle 43">
                  <a:extLst>
                    <a:ext uri="{FF2B5EF4-FFF2-40B4-BE49-F238E27FC236}">
                      <a16:creationId xmlns:a16="http://schemas.microsoft.com/office/drawing/2014/main" id="{067CFF79-55A8-5341-D280-69DF6755854D}"/>
                    </a:ext>
                  </a:extLst>
                </p:cNvPr>
                <p:cNvSpPr/>
                <p:nvPr/>
              </p:nvSpPr>
              <p:spPr>
                <a:xfrm>
                  <a:off x="1778000" y="5322156"/>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3</a:t>
                  </a:r>
                </a:p>
              </p:txBody>
            </p:sp>
            <p:sp>
              <p:nvSpPr>
                <p:cNvPr id="45" name="Rectangle 44">
                  <a:extLst>
                    <a:ext uri="{FF2B5EF4-FFF2-40B4-BE49-F238E27FC236}">
                      <a16:creationId xmlns:a16="http://schemas.microsoft.com/office/drawing/2014/main" id="{7F82DCE8-DC12-F903-7216-C12ED1B8E458}"/>
                    </a:ext>
                  </a:extLst>
                </p:cNvPr>
                <p:cNvSpPr/>
                <p:nvPr/>
              </p:nvSpPr>
              <p:spPr>
                <a:xfrm>
                  <a:off x="3003550" y="5322156"/>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rPr>
                    <a:t>B: 3</a:t>
                  </a:r>
                  <a:endParaRPr lang="en-US"/>
                </a:p>
              </p:txBody>
            </p:sp>
          </p:grpSp>
          <p:grpSp>
            <p:nvGrpSpPr>
              <p:cNvPr id="37" name="Group 36">
                <a:extLst>
                  <a:ext uri="{FF2B5EF4-FFF2-40B4-BE49-F238E27FC236}">
                    <a16:creationId xmlns:a16="http://schemas.microsoft.com/office/drawing/2014/main" id="{D15CB877-C64C-759D-ED2D-25E9607B8CCF}"/>
                  </a:ext>
                </a:extLst>
              </p:cNvPr>
              <p:cNvGrpSpPr/>
              <p:nvPr/>
            </p:nvGrpSpPr>
            <p:grpSpPr>
              <a:xfrm>
                <a:off x="1355725" y="5919911"/>
                <a:ext cx="1390650" cy="241300"/>
                <a:chOff x="1397000" y="6028121"/>
                <a:chExt cx="1390650" cy="241300"/>
              </a:xfrm>
            </p:grpSpPr>
            <p:sp>
              <p:nvSpPr>
                <p:cNvPr id="42" name="Rectangle 41">
                  <a:extLst>
                    <a:ext uri="{FF2B5EF4-FFF2-40B4-BE49-F238E27FC236}">
                      <a16:creationId xmlns:a16="http://schemas.microsoft.com/office/drawing/2014/main" id="{22D71BC4-25F6-E8B0-AA31-5C586149B8A6}"/>
                    </a:ext>
                  </a:extLst>
                </p:cNvPr>
                <p:cNvSpPr/>
                <p:nvPr/>
              </p:nvSpPr>
              <p:spPr>
                <a:xfrm>
                  <a:off x="1397000" y="6028121"/>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rPr>
                    <a:t>A: 2</a:t>
                  </a:r>
                  <a:endParaRPr lang="en-US"/>
                </a:p>
              </p:txBody>
            </p:sp>
            <p:sp>
              <p:nvSpPr>
                <p:cNvPr id="43" name="Rectangle 42">
                  <a:extLst>
                    <a:ext uri="{FF2B5EF4-FFF2-40B4-BE49-F238E27FC236}">
                      <a16:creationId xmlns:a16="http://schemas.microsoft.com/office/drawing/2014/main" id="{17008577-8F67-E8C2-C139-E82BCAA0E307}"/>
                    </a:ext>
                  </a:extLst>
                </p:cNvPr>
                <p:cNvSpPr/>
                <p:nvPr/>
              </p:nvSpPr>
              <p:spPr>
                <a:xfrm>
                  <a:off x="2197100" y="6028121"/>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 1</a:t>
                  </a:r>
                </a:p>
              </p:txBody>
            </p:sp>
          </p:grpSp>
          <p:cxnSp>
            <p:nvCxnSpPr>
              <p:cNvPr id="38" name="Straight Connector 37">
                <a:extLst>
                  <a:ext uri="{FF2B5EF4-FFF2-40B4-BE49-F238E27FC236}">
                    <a16:creationId xmlns:a16="http://schemas.microsoft.com/office/drawing/2014/main" id="{02F5AB1A-0B01-A101-491D-40DBD20200A5}"/>
                  </a:ext>
                </a:extLst>
              </p:cNvPr>
              <p:cNvCxnSpPr>
                <a:stCxn id="35" idx="2"/>
                <a:endCxn id="44" idx="0"/>
              </p:cNvCxnSpPr>
              <p:nvPr/>
            </p:nvCxnSpPr>
            <p:spPr>
              <a:xfrm flipH="1">
                <a:off x="2051050" y="5092700"/>
                <a:ext cx="612775" cy="22945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7FBF2460-D76C-EAB4-C519-EE78F0053595}"/>
                  </a:ext>
                </a:extLst>
              </p:cNvPr>
              <p:cNvCxnSpPr>
                <a:cxnSpLocks/>
                <a:stCxn id="35" idx="2"/>
                <a:endCxn id="45" idx="0"/>
              </p:cNvCxnSpPr>
              <p:nvPr/>
            </p:nvCxnSpPr>
            <p:spPr>
              <a:xfrm>
                <a:off x="2663825" y="5092700"/>
                <a:ext cx="612775" cy="22945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7F2D9201-0A0B-9F87-1165-952FB89A14EE}"/>
                  </a:ext>
                </a:extLst>
              </p:cNvPr>
              <p:cNvCxnSpPr>
                <a:cxnSpLocks/>
                <a:stCxn id="44" idx="2"/>
                <a:endCxn id="42" idx="0"/>
              </p:cNvCxnSpPr>
              <p:nvPr/>
            </p:nvCxnSpPr>
            <p:spPr>
              <a:xfrm flipH="1">
                <a:off x="1651000" y="5563456"/>
                <a:ext cx="400050" cy="3564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D91F9D8B-8A6D-9667-EEE2-CC650FA4E576}"/>
                  </a:ext>
                </a:extLst>
              </p:cNvPr>
              <p:cNvCxnSpPr>
                <a:cxnSpLocks/>
                <a:stCxn id="43" idx="0"/>
                <a:endCxn id="44" idx="2"/>
              </p:cNvCxnSpPr>
              <p:nvPr/>
            </p:nvCxnSpPr>
            <p:spPr>
              <a:xfrm flipH="1" flipV="1">
                <a:off x="2051050" y="5563456"/>
                <a:ext cx="400050" cy="3564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51" name="Group 50">
              <a:extLst>
                <a:ext uri="{FF2B5EF4-FFF2-40B4-BE49-F238E27FC236}">
                  <a16:creationId xmlns:a16="http://schemas.microsoft.com/office/drawing/2014/main" id="{CBD1D769-F55F-60B1-DF43-F2DFFE39EE07}"/>
                </a:ext>
              </a:extLst>
            </p:cNvPr>
            <p:cNvGrpSpPr/>
            <p:nvPr/>
          </p:nvGrpSpPr>
          <p:grpSpPr>
            <a:xfrm>
              <a:off x="4934744" y="4884182"/>
              <a:ext cx="1884362" cy="1001748"/>
              <a:chOff x="1438275" y="4884182"/>
              <a:chExt cx="1884362" cy="1001748"/>
            </a:xfrm>
          </p:grpSpPr>
          <p:sp>
            <p:nvSpPr>
              <p:cNvPr id="52" name="TextBox 51">
                <a:extLst>
                  <a:ext uri="{FF2B5EF4-FFF2-40B4-BE49-F238E27FC236}">
                    <a16:creationId xmlns:a16="http://schemas.microsoft.com/office/drawing/2014/main" id="{2B15F28F-4140-7E24-55A9-050CE7345173}"/>
                  </a:ext>
                </a:extLst>
              </p:cNvPr>
              <p:cNvSpPr txBox="1"/>
              <p:nvPr/>
            </p:nvSpPr>
            <p:spPr>
              <a:xfrm>
                <a:off x="1903412" y="4884182"/>
                <a:ext cx="212725" cy="369332"/>
              </a:xfrm>
              <a:prstGeom prst="rect">
                <a:avLst/>
              </a:prstGeom>
              <a:noFill/>
            </p:spPr>
            <p:txBody>
              <a:bodyPr wrap="square" rtlCol="0">
                <a:spAutoFit/>
              </a:bodyPr>
              <a:lstStyle/>
              <a:p>
                <a:r>
                  <a:rPr lang="en-US"/>
                  <a:t>0</a:t>
                </a:r>
              </a:p>
            </p:txBody>
          </p:sp>
          <p:sp>
            <p:nvSpPr>
              <p:cNvPr id="53" name="TextBox 52">
                <a:extLst>
                  <a:ext uri="{FF2B5EF4-FFF2-40B4-BE49-F238E27FC236}">
                    <a16:creationId xmlns:a16="http://schemas.microsoft.com/office/drawing/2014/main" id="{5A0AC790-E589-C67E-4C20-C4E69BA3AE16}"/>
                  </a:ext>
                </a:extLst>
              </p:cNvPr>
              <p:cNvSpPr txBox="1"/>
              <p:nvPr/>
            </p:nvSpPr>
            <p:spPr>
              <a:xfrm>
                <a:off x="3109912" y="4884182"/>
                <a:ext cx="212725" cy="369332"/>
              </a:xfrm>
              <a:prstGeom prst="rect">
                <a:avLst/>
              </a:prstGeom>
              <a:noFill/>
            </p:spPr>
            <p:txBody>
              <a:bodyPr wrap="square" rtlCol="0">
                <a:spAutoFit/>
              </a:bodyPr>
              <a:lstStyle/>
              <a:p>
                <a:r>
                  <a:rPr lang="en-US"/>
                  <a:t>1</a:t>
                </a:r>
              </a:p>
            </p:txBody>
          </p:sp>
          <p:sp>
            <p:nvSpPr>
              <p:cNvPr id="54" name="TextBox 53">
                <a:extLst>
                  <a:ext uri="{FF2B5EF4-FFF2-40B4-BE49-F238E27FC236}">
                    <a16:creationId xmlns:a16="http://schemas.microsoft.com/office/drawing/2014/main" id="{6CA46116-0A2A-2236-721B-E52013CF2B5F}"/>
                  </a:ext>
                </a:extLst>
              </p:cNvPr>
              <p:cNvSpPr txBox="1"/>
              <p:nvPr/>
            </p:nvSpPr>
            <p:spPr>
              <a:xfrm>
                <a:off x="1438275" y="5516598"/>
                <a:ext cx="212725" cy="369332"/>
              </a:xfrm>
              <a:prstGeom prst="rect">
                <a:avLst/>
              </a:prstGeom>
              <a:noFill/>
            </p:spPr>
            <p:txBody>
              <a:bodyPr wrap="square" rtlCol="0">
                <a:spAutoFit/>
              </a:bodyPr>
              <a:lstStyle/>
              <a:p>
                <a:r>
                  <a:rPr lang="en-US"/>
                  <a:t>0</a:t>
                </a:r>
              </a:p>
            </p:txBody>
          </p:sp>
          <p:sp>
            <p:nvSpPr>
              <p:cNvPr id="55" name="TextBox 54">
                <a:extLst>
                  <a:ext uri="{FF2B5EF4-FFF2-40B4-BE49-F238E27FC236}">
                    <a16:creationId xmlns:a16="http://schemas.microsoft.com/office/drawing/2014/main" id="{B541D96E-EE3B-53FA-F608-7A66D8C24DE5}"/>
                  </a:ext>
                </a:extLst>
              </p:cNvPr>
              <p:cNvSpPr txBox="1"/>
              <p:nvPr/>
            </p:nvSpPr>
            <p:spPr>
              <a:xfrm>
                <a:off x="2357437" y="5516598"/>
                <a:ext cx="212725" cy="369332"/>
              </a:xfrm>
              <a:prstGeom prst="rect">
                <a:avLst/>
              </a:prstGeom>
              <a:noFill/>
            </p:spPr>
            <p:txBody>
              <a:bodyPr wrap="square" rtlCol="0">
                <a:spAutoFit/>
              </a:bodyPr>
              <a:lstStyle/>
              <a:p>
                <a:r>
                  <a:rPr lang="en-US"/>
                  <a:t>1</a:t>
                </a:r>
              </a:p>
            </p:txBody>
          </p:sp>
        </p:grpSp>
      </p:grpSp>
      <p:cxnSp>
        <p:nvCxnSpPr>
          <p:cNvPr id="59" name="Straight Arrow Connector 58">
            <a:extLst>
              <a:ext uri="{FF2B5EF4-FFF2-40B4-BE49-F238E27FC236}">
                <a16:creationId xmlns:a16="http://schemas.microsoft.com/office/drawing/2014/main" id="{91414AF6-D281-98A5-0E48-339739D20369}"/>
              </a:ext>
            </a:extLst>
          </p:cNvPr>
          <p:cNvCxnSpPr>
            <a:cxnSpLocks/>
            <a:stCxn id="3" idx="3"/>
            <a:endCxn id="5" idx="1"/>
          </p:cNvCxnSpPr>
          <p:nvPr/>
        </p:nvCxnSpPr>
        <p:spPr>
          <a:xfrm flipV="1">
            <a:off x="1499219" y="4272933"/>
            <a:ext cx="984250" cy="20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1" name="Straight Arrow Connector 60">
            <a:extLst>
              <a:ext uri="{FF2B5EF4-FFF2-40B4-BE49-F238E27FC236}">
                <a16:creationId xmlns:a16="http://schemas.microsoft.com/office/drawing/2014/main" id="{AA00CF0B-728C-D3CD-6402-3742EC6DE05E}"/>
              </a:ext>
            </a:extLst>
          </p:cNvPr>
          <p:cNvCxnSpPr/>
          <p:nvPr/>
        </p:nvCxnSpPr>
        <p:spPr>
          <a:xfrm flipV="1">
            <a:off x="4369419" y="4266584"/>
            <a:ext cx="984250" cy="20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2" name="Straight Arrow Connector 61">
            <a:extLst>
              <a:ext uri="{FF2B5EF4-FFF2-40B4-BE49-F238E27FC236}">
                <a16:creationId xmlns:a16="http://schemas.microsoft.com/office/drawing/2014/main" id="{4788B98F-59FA-2280-27A9-9FE49C47FFF6}"/>
              </a:ext>
            </a:extLst>
          </p:cNvPr>
          <p:cNvCxnSpPr/>
          <p:nvPr/>
        </p:nvCxnSpPr>
        <p:spPr>
          <a:xfrm flipV="1">
            <a:off x="7239619" y="4273036"/>
            <a:ext cx="984250" cy="20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a:extLst>
              <a:ext uri="{FF2B5EF4-FFF2-40B4-BE49-F238E27FC236}">
                <a16:creationId xmlns:a16="http://schemas.microsoft.com/office/drawing/2014/main" id="{D554BFE9-4CB0-AB6B-385D-0299A0D201E8}"/>
              </a:ext>
            </a:extLst>
          </p:cNvPr>
          <p:cNvCxnSpPr/>
          <p:nvPr/>
        </p:nvCxnSpPr>
        <p:spPr>
          <a:xfrm flipV="1">
            <a:off x="9414493" y="4273036"/>
            <a:ext cx="984250" cy="20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65" name="Connector: Elbow 64">
            <a:extLst>
              <a:ext uri="{FF2B5EF4-FFF2-40B4-BE49-F238E27FC236}">
                <a16:creationId xmlns:a16="http://schemas.microsoft.com/office/drawing/2014/main" id="{59FF0AEA-C0BE-45CE-39E1-65A5A7BC11DC}"/>
              </a:ext>
            </a:extLst>
          </p:cNvPr>
          <p:cNvCxnSpPr>
            <a:stCxn id="11" idx="0"/>
            <a:endCxn id="13" idx="3"/>
          </p:cNvCxnSpPr>
          <p:nvPr/>
        </p:nvCxnSpPr>
        <p:spPr>
          <a:xfrm rot="16200000" flipV="1">
            <a:off x="7501121" y="2664565"/>
            <a:ext cx="1137522" cy="1476375"/>
          </a:xfrm>
          <a:prstGeom prst="bentConnector2">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0" name="Connector: Elbow 69">
            <a:extLst>
              <a:ext uri="{FF2B5EF4-FFF2-40B4-BE49-F238E27FC236}">
                <a16:creationId xmlns:a16="http://schemas.microsoft.com/office/drawing/2014/main" id="{D1EF853F-4DB2-E532-F1D3-4739A8D900DD}"/>
              </a:ext>
            </a:extLst>
          </p:cNvPr>
          <p:cNvCxnSpPr>
            <a:stCxn id="13" idx="0"/>
            <a:endCxn id="14" idx="3"/>
          </p:cNvCxnSpPr>
          <p:nvPr/>
        </p:nvCxnSpPr>
        <p:spPr>
          <a:xfrm rot="16200000" flipV="1">
            <a:off x="5222311" y="1458034"/>
            <a:ext cx="313516" cy="1835150"/>
          </a:xfrm>
          <a:prstGeom prst="bentConnector2">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2" name="Connector: Elbow 71">
            <a:extLst>
              <a:ext uri="{FF2B5EF4-FFF2-40B4-BE49-F238E27FC236}">
                <a16:creationId xmlns:a16="http://schemas.microsoft.com/office/drawing/2014/main" id="{4A58F483-EBB6-EA25-59B5-EA907EE2AEF8}"/>
              </a:ext>
            </a:extLst>
          </p:cNvPr>
          <p:cNvCxnSpPr>
            <a:cxnSpLocks/>
            <a:stCxn id="14" idx="1"/>
            <a:endCxn id="3" idx="0"/>
          </p:cNvCxnSpPr>
          <p:nvPr/>
        </p:nvCxnSpPr>
        <p:spPr>
          <a:xfrm rot="10800000" flipV="1">
            <a:off x="915020" y="2218850"/>
            <a:ext cx="1476375" cy="1752663"/>
          </a:xfrm>
          <a:prstGeom prst="bentConnector2">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6" name="Straight Connector 75">
            <a:extLst>
              <a:ext uri="{FF2B5EF4-FFF2-40B4-BE49-F238E27FC236}">
                <a16:creationId xmlns:a16="http://schemas.microsoft.com/office/drawing/2014/main" id="{FB2BC5AF-C8AD-3100-EDEF-DBE20FCE61D6}"/>
              </a:ext>
            </a:extLst>
          </p:cNvPr>
          <p:cNvCxnSpPr>
            <a:stCxn id="13" idx="1"/>
          </p:cNvCxnSpPr>
          <p:nvPr/>
        </p:nvCxnSpPr>
        <p:spPr>
          <a:xfrm flipH="1" flipV="1">
            <a:off x="915018" y="2833991"/>
            <a:ext cx="4346576" cy="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7" name="TextBox 76">
            <a:extLst>
              <a:ext uri="{FF2B5EF4-FFF2-40B4-BE49-F238E27FC236}">
                <a16:creationId xmlns:a16="http://schemas.microsoft.com/office/drawing/2014/main" id="{1945B820-8D19-E97E-2B99-B2AE6FA6DA72}"/>
              </a:ext>
            </a:extLst>
          </p:cNvPr>
          <p:cNvSpPr txBox="1"/>
          <p:nvPr/>
        </p:nvSpPr>
        <p:spPr>
          <a:xfrm>
            <a:off x="5095877" y="1883667"/>
            <a:ext cx="892792" cy="369332"/>
          </a:xfrm>
          <a:prstGeom prst="rect">
            <a:avLst/>
          </a:prstGeom>
          <a:noFill/>
        </p:spPr>
        <p:txBody>
          <a:bodyPr wrap="square" rtlCol="0">
            <a:spAutoFit/>
          </a:bodyPr>
          <a:lstStyle/>
          <a:p>
            <a:r>
              <a:rPr lang="en-US"/>
              <a:t>Yes</a:t>
            </a:r>
          </a:p>
        </p:txBody>
      </p:sp>
      <p:sp>
        <p:nvSpPr>
          <p:cNvPr id="78" name="TextBox 77">
            <a:extLst>
              <a:ext uri="{FF2B5EF4-FFF2-40B4-BE49-F238E27FC236}">
                <a16:creationId xmlns:a16="http://schemas.microsoft.com/office/drawing/2014/main" id="{A7AC1274-31A5-A74D-BFDD-B87BFD30685E}"/>
              </a:ext>
            </a:extLst>
          </p:cNvPr>
          <p:cNvSpPr txBox="1"/>
          <p:nvPr/>
        </p:nvSpPr>
        <p:spPr>
          <a:xfrm>
            <a:off x="8808069" y="3266755"/>
            <a:ext cx="892792" cy="369332"/>
          </a:xfrm>
          <a:prstGeom prst="rect">
            <a:avLst/>
          </a:prstGeom>
          <a:noFill/>
        </p:spPr>
        <p:txBody>
          <a:bodyPr wrap="square" rtlCol="0">
            <a:spAutoFit/>
          </a:bodyPr>
          <a:lstStyle/>
          <a:p>
            <a:r>
              <a:rPr lang="en-US"/>
              <a:t>Yes</a:t>
            </a:r>
          </a:p>
        </p:txBody>
      </p:sp>
      <p:sp>
        <p:nvSpPr>
          <p:cNvPr id="79" name="TextBox 78">
            <a:extLst>
              <a:ext uri="{FF2B5EF4-FFF2-40B4-BE49-F238E27FC236}">
                <a16:creationId xmlns:a16="http://schemas.microsoft.com/office/drawing/2014/main" id="{74EF1FC3-B53B-0E43-3F48-8A35423E93B8}"/>
              </a:ext>
            </a:extLst>
          </p:cNvPr>
          <p:cNvSpPr txBox="1"/>
          <p:nvPr/>
        </p:nvSpPr>
        <p:spPr>
          <a:xfrm>
            <a:off x="9658351" y="3903704"/>
            <a:ext cx="892792" cy="369332"/>
          </a:xfrm>
          <a:prstGeom prst="rect">
            <a:avLst/>
          </a:prstGeom>
          <a:noFill/>
        </p:spPr>
        <p:txBody>
          <a:bodyPr wrap="square" rtlCol="0">
            <a:spAutoFit/>
          </a:bodyPr>
          <a:lstStyle/>
          <a:p>
            <a:r>
              <a:rPr lang="en-US"/>
              <a:t>No</a:t>
            </a:r>
          </a:p>
        </p:txBody>
      </p:sp>
      <p:sp>
        <p:nvSpPr>
          <p:cNvPr id="80" name="TextBox 79">
            <a:extLst>
              <a:ext uri="{FF2B5EF4-FFF2-40B4-BE49-F238E27FC236}">
                <a16:creationId xmlns:a16="http://schemas.microsoft.com/office/drawing/2014/main" id="{75D42E70-B172-BCC5-38C4-CDF5D167F0DE}"/>
              </a:ext>
            </a:extLst>
          </p:cNvPr>
          <p:cNvSpPr txBox="1"/>
          <p:nvPr/>
        </p:nvSpPr>
        <p:spPr>
          <a:xfrm>
            <a:off x="2970126" y="2861730"/>
            <a:ext cx="892792" cy="369332"/>
          </a:xfrm>
          <a:prstGeom prst="rect">
            <a:avLst/>
          </a:prstGeom>
          <a:noFill/>
        </p:spPr>
        <p:txBody>
          <a:bodyPr wrap="square" rtlCol="0">
            <a:spAutoFit/>
          </a:bodyPr>
          <a:lstStyle/>
          <a:p>
            <a:r>
              <a:rPr lang="en-US"/>
              <a:t>No</a:t>
            </a:r>
          </a:p>
        </p:txBody>
      </p:sp>
      <p:grpSp>
        <p:nvGrpSpPr>
          <p:cNvPr id="4" name="组合 3">
            <a:extLst>
              <a:ext uri="{FF2B5EF4-FFF2-40B4-BE49-F238E27FC236}">
                <a16:creationId xmlns:a16="http://schemas.microsoft.com/office/drawing/2014/main" id="{128E6983-C6E0-858C-8C80-49E75A776AE9}"/>
              </a:ext>
            </a:extLst>
          </p:cNvPr>
          <p:cNvGrpSpPr/>
          <p:nvPr/>
        </p:nvGrpSpPr>
        <p:grpSpPr>
          <a:xfrm>
            <a:off x="4657726" y="5477864"/>
            <a:ext cx="530843" cy="416088"/>
            <a:chOff x="4657726" y="5477864"/>
            <a:chExt cx="530843" cy="416088"/>
          </a:xfrm>
        </p:grpSpPr>
        <p:cxnSp>
          <p:nvCxnSpPr>
            <p:cNvPr id="84" name="Straight Arrow Connector 83">
              <a:extLst>
                <a:ext uri="{FF2B5EF4-FFF2-40B4-BE49-F238E27FC236}">
                  <a16:creationId xmlns:a16="http://schemas.microsoft.com/office/drawing/2014/main" id="{B0058CE5-3344-7D96-AC96-4DBA360EDC01}"/>
                </a:ext>
              </a:extLst>
            </p:cNvPr>
            <p:cNvCxnSpPr/>
            <p:nvPr/>
          </p:nvCxnSpPr>
          <p:spPr>
            <a:xfrm>
              <a:off x="4657726" y="5893952"/>
              <a:ext cx="530843" cy="0"/>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sp>
          <p:nvSpPr>
            <p:cNvPr id="85" name="TextBox 84">
              <a:extLst>
                <a:ext uri="{FF2B5EF4-FFF2-40B4-BE49-F238E27FC236}">
                  <a16:creationId xmlns:a16="http://schemas.microsoft.com/office/drawing/2014/main" id="{992B8502-99BA-71BB-3EEC-AFFE581504B5}"/>
                </a:ext>
              </a:extLst>
            </p:cNvPr>
            <p:cNvSpPr txBox="1"/>
            <p:nvPr/>
          </p:nvSpPr>
          <p:spPr>
            <a:xfrm>
              <a:off x="4768850" y="5477864"/>
              <a:ext cx="245491" cy="369332"/>
            </a:xfrm>
            <a:prstGeom prst="rect">
              <a:avLst/>
            </a:prstGeom>
            <a:noFill/>
          </p:spPr>
          <p:txBody>
            <a:bodyPr wrap="square" rtlCol="0">
              <a:spAutoFit/>
            </a:bodyPr>
            <a:lstStyle/>
            <a:p>
              <a:r>
                <a:rPr lang="en-US">
                  <a:solidFill>
                    <a:srgbClr val="C00000"/>
                  </a:solidFill>
                </a:rPr>
                <a:t>?</a:t>
              </a:r>
            </a:p>
          </p:txBody>
        </p:sp>
      </p:grpSp>
    </p:spTree>
    <p:extLst>
      <p:ext uri="{BB962C8B-B14F-4D97-AF65-F5344CB8AC3E}">
        <p14:creationId xmlns:p14="http://schemas.microsoft.com/office/powerpoint/2010/main" val="246936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60D44-8201-B4E2-A4F3-2FDF5767ABA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4F56014-9F4E-3899-2FA5-7A95B108581E}"/>
              </a:ext>
            </a:extLst>
          </p:cNvPr>
          <p:cNvSpPr txBox="1"/>
          <p:nvPr/>
        </p:nvSpPr>
        <p:spPr>
          <a:xfrm>
            <a:off x="330819" y="306659"/>
            <a:ext cx="11530361" cy="523220"/>
          </a:xfrm>
          <a:prstGeom prst="rect">
            <a:avLst/>
          </a:prstGeom>
          <a:noFill/>
        </p:spPr>
        <p:txBody>
          <a:bodyPr wrap="square" rtlCol="0">
            <a:spAutoFit/>
          </a:bodyPr>
          <a:lstStyle/>
          <a:p>
            <a:r>
              <a:rPr lang="en-US" sz="2800" b="1" i="1"/>
              <a:t>Adaptive Huffman Coding: Estimating Varying Statistics</a:t>
            </a:r>
            <a:endParaRPr lang="ar-AE" sz="2800" i="1"/>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1A81197-F72A-CAD5-2A9D-68F2B0DA9AF3}"/>
                  </a:ext>
                </a:extLst>
              </p:cNvPr>
              <p:cNvSpPr txBox="1"/>
              <p:nvPr/>
            </p:nvSpPr>
            <p:spPr>
              <a:xfrm>
                <a:off x="330819" y="809944"/>
                <a:ext cx="11530361" cy="3895746"/>
              </a:xfrm>
              <a:prstGeom prst="rect">
                <a:avLst/>
              </a:prstGeom>
              <a:noFill/>
            </p:spPr>
            <p:txBody>
              <a:bodyPr wrap="square">
                <a:spAutoFit/>
              </a:bodyPr>
              <a:lstStyle/>
              <a:p>
                <a:pPr>
                  <a:lnSpc>
                    <a:spcPct val="200000"/>
                  </a:lnSpc>
                </a:pPr>
                <a:r>
                  <a:rPr lang="en-US" altLang="zh-CN" b="1"/>
                  <a:t>Data Structures &amp; Computational Cost:</a:t>
                </a:r>
              </a:p>
              <a:p>
                <a:pPr marL="342900" indent="-342900">
                  <a:lnSpc>
                    <a:spcPct val="200000"/>
                  </a:lnSpc>
                  <a:buFont typeface="+mj-lt"/>
                  <a:buAutoNum type="arabicParenR"/>
                </a:pPr>
                <a:r>
                  <a:rPr lang="en-US" altLang="zh-CN"/>
                  <a:t>Forward/backward pointers: respectively point at the parent/child nodes. Indicate the tree’s structure and simplifies decoding. The BPs help trace the FP easily.</a:t>
                </a:r>
              </a:p>
              <a:p>
                <a:pPr marL="342900" indent="-342900">
                  <a:lnSpc>
                    <a:spcPct val="200000"/>
                  </a:lnSpc>
                  <a:buFont typeface="+mj-lt"/>
                  <a:buAutoNum type="arabicParenR"/>
                </a:pPr>
                <a:r>
                  <a:rPr lang="en-US" altLang="zh-CN"/>
                  <a:t>Update rule: after </a:t>
                </a:r>
                <a14:m>
                  <m:oMath xmlns:m="http://schemas.openxmlformats.org/officeDocument/2006/math">
                    <m:r>
                      <a:rPr lang="en-US" altLang="zh-CN" b="0" i="1" smtClean="0">
                        <a:latin typeface="Cambria Math" panose="02040503050406030204" pitchFamily="18" charset="0"/>
                      </a:rPr>
                      <m:t>+1</m:t>
                    </m:r>
                  </m:oMath>
                </a14:m>
                <a:r>
                  <a:rPr lang="en-US" altLang="zh-CN"/>
                  <a:t> in counts, compare with the next *higher* sibling pair. If it exceeds any of the higher pair, switch the two nodes, and change the pointers accordingly.</a:t>
                </a:r>
              </a:p>
              <a:p>
                <a:pPr marL="342900" indent="-342900">
                  <a:lnSpc>
                    <a:spcPct val="200000"/>
                  </a:lnSpc>
                  <a:buFont typeface="+mj-lt"/>
                  <a:buAutoNum type="arabicParenR"/>
                </a:pPr>
                <a:r>
                  <a:rPr lang="en-US" altLang="zh-CN"/>
                  <a:t>For each encoded bit, 3 memory access (1 count + 2 compare) and (maybe) 4 pointer changes are applied. Computational cost is independent of the alphabet size, and is </a:t>
                </a:r>
                <a14:m>
                  <m:oMath xmlns:m="http://schemas.openxmlformats.org/officeDocument/2006/math">
                    <m:r>
                      <a:rPr lang="en-US" altLang="zh-CN" b="0" i="1" smtClean="0">
                        <a:latin typeface="Cambria Math" panose="02040503050406030204" pitchFamily="18" charset="0"/>
                      </a:rPr>
                      <m:t>𝑂</m:t>
                    </m:r>
                    <m:r>
                      <a:rPr lang="en-US" altLang="zh-CN" b="0" i="1" smtClean="0">
                        <a:latin typeface="Cambria Math" panose="02040503050406030204" pitchFamily="18" charset="0"/>
                      </a:rPr>
                      <m:t>(</m:t>
                    </m:r>
                    <m:r>
                      <a:rPr lang="en-US" altLang="zh-CN" b="0" i="1" smtClean="0">
                        <a:latin typeface="Cambria Math" panose="02040503050406030204" pitchFamily="18" charset="0"/>
                      </a:rPr>
                      <m:t>𝑟</m:t>
                    </m:r>
                    <m:r>
                      <a:rPr lang="en-US" altLang="zh-CN" b="0" i="1" smtClean="0">
                        <a:latin typeface="Cambria Math" panose="02040503050406030204" pitchFamily="18" charset="0"/>
                      </a:rPr>
                      <m:t>)</m:t>
                    </m:r>
                  </m:oMath>
                </a14:m>
                <a:r>
                  <a:rPr lang="en-US" altLang="zh-CN"/>
                  <a:t>, where </a:t>
                </a:r>
                <a14:m>
                  <m:oMath xmlns:m="http://schemas.openxmlformats.org/officeDocument/2006/math">
                    <m:r>
                      <a:rPr lang="en-US" altLang="zh-CN" b="0" i="1" smtClean="0">
                        <a:latin typeface="Cambria Math" panose="02040503050406030204" pitchFamily="18" charset="0"/>
                      </a:rPr>
                      <m:t>𝑟</m:t>
                    </m:r>
                  </m:oMath>
                </a14:m>
                <a:r>
                  <a:rPr lang="en-US" altLang="zh-CN"/>
                  <a:t> is the code bit generation rate.</a:t>
                </a:r>
              </a:p>
            </p:txBody>
          </p:sp>
        </mc:Choice>
        <mc:Fallback xmlns="">
          <p:sp>
            <p:nvSpPr>
              <p:cNvPr id="7" name="TextBox 6">
                <a:extLst>
                  <a:ext uri="{FF2B5EF4-FFF2-40B4-BE49-F238E27FC236}">
                    <a16:creationId xmlns:a16="http://schemas.microsoft.com/office/drawing/2014/main" id="{61A81197-F72A-CAD5-2A9D-68F2B0DA9AF3}"/>
                  </a:ext>
                </a:extLst>
              </p:cNvPr>
              <p:cNvSpPr txBox="1">
                <a:spLocks noRot="1" noChangeAspect="1" noMove="1" noResize="1" noEditPoints="1" noAdjustHandles="1" noChangeArrowheads="1" noChangeShapeType="1" noTextEdit="1"/>
              </p:cNvSpPr>
              <p:nvPr/>
            </p:nvSpPr>
            <p:spPr>
              <a:xfrm>
                <a:off x="330819" y="809944"/>
                <a:ext cx="11530361" cy="3895746"/>
              </a:xfrm>
              <a:prstGeom prst="rect">
                <a:avLst/>
              </a:prstGeom>
              <a:blipFill>
                <a:blip r:embed="rId2"/>
                <a:stretch>
                  <a:fillRect l="-423" r="-740" b="-1565"/>
                </a:stretch>
              </a:blipFill>
            </p:spPr>
            <p:txBody>
              <a:bodyPr/>
              <a:lstStyle/>
              <a:p>
                <a:r>
                  <a:rPr lang="en-US">
                    <a:noFill/>
                  </a:rPr>
                  <a:t> </a:t>
                </a:r>
              </a:p>
            </p:txBody>
          </p:sp>
        </mc:Fallback>
      </mc:AlternateContent>
      <p:grpSp>
        <p:nvGrpSpPr>
          <p:cNvPr id="4" name="Group 3">
            <a:extLst>
              <a:ext uri="{FF2B5EF4-FFF2-40B4-BE49-F238E27FC236}">
                <a16:creationId xmlns:a16="http://schemas.microsoft.com/office/drawing/2014/main" id="{2D512569-AE7F-761B-52D2-58AC15E797FE}"/>
              </a:ext>
            </a:extLst>
          </p:cNvPr>
          <p:cNvGrpSpPr/>
          <p:nvPr/>
        </p:nvGrpSpPr>
        <p:grpSpPr>
          <a:xfrm>
            <a:off x="7046714" y="5393112"/>
            <a:ext cx="5083572" cy="1309887"/>
            <a:chOff x="3318097" y="5241454"/>
            <a:chExt cx="5083572" cy="1309887"/>
          </a:xfrm>
        </p:grpSpPr>
        <p:grpSp>
          <p:nvGrpSpPr>
            <p:cNvPr id="57" name="Group 56">
              <a:extLst>
                <a:ext uri="{FF2B5EF4-FFF2-40B4-BE49-F238E27FC236}">
                  <a16:creationId xmlns:a16="http://schemas.microsoft.com/office/drawing/2014/main" id="{449C4424-9F12-AB3A-0AB3-FBA131ECC40B}"/>
                </a:ext>
              </a:extLst>
            </p:cNvPr>
            <p:cNvGrpSpPr/>
            <p:nvPr/>
          </p:nvGrpSpPr>
          <p:grpSpPr>
            <a:xfrm>
              <a:off x="3318097" y="5241454"/>
              <a:ext cx="2216150" cy="1309811"/>
              <a:chOff x="1355725" y="4851400"/>
              <a:chExt cx="2216150" cy="1309811"/>
            </a:xfrm>
          </p:grpSpPr>
          <p:grpSp>
            <p:nvGrpSpPr>
              <p:cNvPr id="33" name="Group 32">
                <a:extLst>
                  <a:ext uri="{FF2B5EF4-FFF2-40B4-BE49-F238E27FC236}">
                    <a16:creationId xmlns:a16="http://schemas.microsoft.com/office/drawing/2014/main" id="{AE4751F9-D7C2-A9E5-E82A-AA265728C463}"/>
                  </a:ext>
                </a:extLst>
              </p:cNvPr>
              <p:cNvGrpSpPr/>
              <p:nvPr/>
            </p:nvGrpSpPr>
            <p:grpSpPr>
              <a:xfrm>
                <a:off x="1355725" y="4851400"/>
                <a:ext cx="2216150" cy="1309811"/>
                <a:chOff x="1355725" y="4851400"/>
                <a:chExt cx="2216150" cy="1309811"/>
              </a:xfrm>
            </p:grpSpPr>
            <p:sp>
              <p:nvSpPr>
                <p:cNvPr id="15" name="Rectangle 14">
                  <a:extLst>
                    <a:ext uri="{FF2B5EF4-FFF2-40B4-BE49-F238E27FC236}">
                      <a16:creationId xmlns:a16="http://schemas.microsoft.com/office/drawing/2014/main" id="{32931F6F-B4A1-9783-A220-451C6948E6AC}"/>
                    </a:ext>
                  </a:extLst>
                </p:cNvPr>
                <p:cNvSpPr/>
                <p:nvPr/>
              </p:nvSpPr>
              <p:spPr>
                <a:xfrm>
                  <a:off x="2368550" y="4851400"/>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root</a:t>
                  </a:r>
                </a:p>
              </p:txBody>
            </p:sp>
            <p:grpSp>
              <p:nvGrpSpPr>
                <p:cNvPr id="18" name="Group 17">
                  <a:extLst>
                    <a:ext uri="{FF2B5EF4-FFF2-40B4-BE49-F238E27FC236}">
                      <a16:creationId xmlns:a16="http://schemas.microsoft.com/office/drawing/2014/main" id="{A7FF6361-90ED-E1E9-E4B7-42BCF28C62B7}"/>
                    </a:ext>
                  </a:extLst>
                </p:cNvPr>
                <p:cNvGrpSpPr/>
                <p:nvPr/>
              </p:nvGrpSpPr>
              <p:grpSpPr>
                <a:xfrm>
                  <a:off x="1755775" y="5322156"/>
                  <a:ext cx="1816100" cy="241300"/>
                  <a:chOff x="1778000" y="5322156"/>
                  <a:chExt cx="1816100" cy="241300"/>
                </a:xfrm>
              </p:grpSpPr>
              <p:sp>
                <p:nvSpPr>
                  <p:cNvPr id="16" name="Rectangle 15">
                    <a:extLst>
                      <a:ext uri="{FF2B5EF4-FFF2-40B4-BE49-F238E27FC236}">
                        <a16:creationId xmlns:a16="http://schemas.microsoft.com/office/drawing/2014/main" id="{AB495060-B93C-15F5-EFD6-910E938FE8CA}"/>
                      </a:ext>
                    </a:extLst>
                  </p:cNvPr>
                  <p:cNvSpPr/>
                  <p:nvPr/>
                </p:nvSpPr>
                <p:spPr>
                  <a:xfrm>
                    <a:off x="1778000" y="5322156"/>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3</a:t>
                    </a:r>
                  </a:p>
                </p:txBody>
              </p:sp>
              <p:sp>
                <p:nvSpPr>
                  <p:cNvPr id="17" name="Rectangle 16">
                    <a:extLst>
                      <a:ext uri="{FF2B5EF4-FFF2-40B4-BE49-F238E27FC236}">
                        <a16:creationId xmlns:a16="http://schemas.microsoft.com/office/drawing/2014/main" id="{69BB30B8-A564-85F5-2885-BD5C3ABEC315}"/>
                      </a:ext>
                    </a:extLst>
                  </p:cNvPr>
                  <p:cNvSpPr/>
                  <p:nvPr/>
                </p:nvSpPr>
                <p:spPr>
                  <a:xfrm>
                    <a:off x="3003550" y="5322156"/>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 2</a:t>
                    </a:r>
                  </a:p>
                </p:txBody>
              </p:sp>
            </p:grpSp>
            <p:grpSp>
              <p:nvGrpSpPr>
                <p:cNvPr id="21" name="Group 20">
                  <a:extLst>
                    <a:ext uri="{FF2B5EF4-FFF2-40B4-BE49-F238E27FC236}">
                      <a16:creationId xmlns:a16="http://schemas.microsoft.com/office/drawing/2014/main" id="{B76B1223-430E-97F8-CD81-20CC5D33E781}"/>
                    </a:ext>
                  </a:extLst>
                </p:cNvPr>
                <p:cNvGrpSpPr/>
                <p:nvPr/>
              </p:nvGrpSpPr>
              <p:grpSpPr>
                <a:xfrm>
                  <a:off x="1355725" y="5919911"/>
                  <a:ext cx="1390650" cy="241300"/>
                  <a:chOff x="1397000" y="6028121"/>
                  <a:chExt cx="1390650" cy="241300"/>
                </a:xfrm>
              </p:grpSpPr>
              <p:sp>
                <p:nvSpPr>
                  <p:cNvPr id="19" name="Rectangle 18">
                    <a:extLst>
                      <a:ext uri="{FF2B5EF4-FFF2-40B4-BE49-F238E27FC236}">
                        <a16:creationId xmlns:a16="http://schemas.microsoft.com/office/drawing/2014/main" id="{35CE5C12-D115-2B02-F07E-14936DAC60AA}"/>
                      </a:ext>
                    </a:extLst>
                  </p:cNvPr>
                  <p:cNvSpPr/>
                  <p:nvPr/>
                </p:nvSpPr>
                <p:spPr>
                  <a:xfrm>
                    <a:off x="1397000" y="6028121"/>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B: 2</a:t>
                    </a:r>
                  </a:p>
                </p:txBody>
              </p:sp>
              <p:sp>
                <p:nvSpPr>
                  <p:cNvPr id="20" name="Rectangle 19">
                    <a:extLst>
                      <a:ext uri="{FF2B5EF4-FFF2-40B4-BE49-F238E27FC236}">
                        <a16:creationId xmlns:a16="http://schemas.microsoft.com/office/drawing/2014/main" id="{F9950933-CACF-1013-EDED-7446EDA9DE95}"/>
                      </a:ext>
                    </a:extLst>
                  </p:cNvPr>
                  <p:cNvSpPr/>
                  <p:nvPr/>
                </p:nvSpPr>
                <p:spPr>
                  <a:xfrm>
                    <a:off x="2197100" y="6028121"/>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 1</a:t>
                    </a:r>
                  </a:p>
                </p:txBody>
              </p:sp>
            </p:grpSp>
            <p:cxnSp>
              <p:nvCxnSpPr>
                <p:cNvPr id="23" name="Straight Connector 22">
                  <a:extLst>
                    <a:ext uri="{FF2B5EF4-FFF2-40B4-BE49-F238E27FC236}">
                      <a16:creationId xmlns:a16="http://schemas.microsoft.com/office/drawing/2014/main" id="{8F1A9A78-F1FE-03AC-B713-458A15E13C6B}"/>
                    </a:ext>
                  </a:extLst>
                </p:cNvPr>
                <p:cNvCxnSpPr>
                  <a:stCxn id="15" idx="2"/>
                  <a:endCxn id="16" idx="0"/>
                </p:cNvCxnSpPr>
                <p:nvPr/>
              </p:nvCxnSpPr>
              <p:spPr>
                <a:xfrm flipH="1">
                  <a:off x="2051050" y="5092700"/>
                  <a:ext cx="612775" cy="22945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9E13AE91-2EC0-4DE1-BB08-A3D6C1CFAAA2}"/>
                    </a:ext>
                  </a:extLst>
                </p:cNvPr>
                <p:cNvCxnSpPr>
                  <a:cxnSpLocks/>
                  <a:stCxn id="15" idx="2"/>
                  <a:endCxn id="17" idx="0"/>
                </p:cNvCxnSpPr>
                <p:nvPr/>
              </p:nvCxnSpPr>
              <p:spPr>
                <a:xfrm>
                  <a:off x="2663825" y="5092700"/>
                  <a:ext cx="612775" cy="22945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A8664170-245B-F3B5-5E0B-02CCE04DDFA2}"/>
                    </a:ext>
                  </a:extLst>
                </p:cNvPr>
                <p:cNvCxnSpPr>
                  <a:cxnSpLocks/>
                  <a:stCxn id="16" idx="2"/>
                  <a:endCxn id="19" idx="0"/>
                </p:cNvCxnSpPr>
                <p:nvPr/>
              </p:nvCxnSpPr>
              <p:spPr>
                <a:xfrm flipH="1">
                  <a:off x="1651000" y="5563456"/>
                  <a:ext cx="400050" cy="3564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7559953B-A666-D60B-8AD2-AD5A9783D919}"/>
                    </a:ext>
                  </a:extLst>
                </p:cNvPr>
                <p:cNvCxnSpPr>
                  <a:cxnSpLocks/>
                  <a:stCxn id="20" idx="0"/>
                  <a:endCxn id="16" idx="2"/>
                </p:cNvCxnSpPr>
                <p:nvPr/>
              </p:nvCxnSpPr>
              <p:spPr>
                <a:xfrm flipH="1" flipV="1">
                  <a:off x="2051050" y="5563456"/>
                  <a:ext cx="400050" cy="3564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50" name="Group 49">
                <a:extLst>
                  <a:ext uri="{FF2B5EF4-FFF2-40B4-BE49-F238E27FC236}">
                    <a16:creationId xmlns:a16="http://schemas.microsoft.com/office/drawing/2014/main" id="{5C13E2FB-F5CD-A228-FCC6-D6DBB0C083C3}"/>
                  </a:ext>
                </a:extLst>
              </p:cNvPr>
              <p:cNvGrpSpPr/>
              <p:nvPr/>
            </p:nvGrpSpPr>
            <p:grpSpPr>
              <a:xfrm>
                <a:off x="1438275" y="4884182"/>
                <a:ext cx="1884362" cy="1001748"/>
                <a:chOff x="1438275" y="4884182"/>
                <a:chExt cx="1884362" cy="1001748"/>
              </a:xfrm>
            </p:grpSpPr>
            <p:sp>
              <p:nvSpPr>
                <p:cNvPr id="46" name="TextBox 45">
                  <a:extLst>
                    <a:ext uri="{FF2B5EF4-FFF2-40B4-BE49-F238E27FC236}">
                      <a16:creationId xmlns:a16="http://schemas.microsoft.com/office/drawing/2014/main" id="{C6396845-D4E9-AE8F-A445-B18C009B207E}"/>
                    </a:ext>
                  </a:extLst>
                </p:cNvPr>
                <p:cNvSpPr txBox="1"/>
                <p:nvPr/>
              </p:nvSpPr>
              <p:spPr>
                <a:xfrm>
                  <a:off x="1903412" y="4884182"/>
                  <a:ext cx="212725" cy="369332"/>
                </a:xfrm>
                <a:prstGeom prst="rect">
                  <a:avLst/>
                </a:prstGeom>
                <a:noFill/>
              </p:spPr>
              <p:txBody>
                <a:bodyPr wrap="square" rtlCol="0">
                  <a:spAutoFit/>
                </a:bodyPr>
                <a:lstStyle/>
                <a:p>
                  <a:r>
                    <a:rPr lang="en-US"/>
                    <a:t>0</a:t>
                  </a:r>
                </a:p>
              </p:txBody>
            </p:sp>
            <p:sp>
              <p:nvSpPr>
                <p:cNvPr id="47" name="TextBox 46">
                  <a:extLst>
                    <a:ext uri="{FF2B5EF4-FFF2-40B4-BE49-F238E27FC236}">
                      <a16:creationId xmlns:a16="http://schemas.microsoft.com/office/drawing/2014/main" id="{247854D8-596C-4B3B-A6F5-3B40A5A52463}"/>
                    </a:ext>
                  </a:extLst>
                </p:cNvPr>
                <p:cNvSpPr txBox="1"/>
                <p:nvPr/>
              </p:nvSpPr>
              <p:spPr>
                <a:xfrm>
                  <a:off x="3109912" y="4884182"/>
                  <a:ext cx="212725" cy="369332"/>
                </a:xfrm>
                <a:prstGeom prst="rect">
                  <a:avLst/>
                </a:prstGeom>
                <a:noFill/>
              </p:spPr>
              <p:txBody>
                <a:bodyPr wrap="square" rtlCol="0">
                  <a:spAutoFit/>
                </a:bodyPr>
                <a:lstStyle/>
                <a:p>
                  <a:r>
                    <a:rPr lang="en-US"/>
                    <a:t>1</a:t>
                  </a:r>
                </a:p>
              </p:txBody>
            </p:sp>
            <p:sp>
              <p:nvSpPr>
                <p:cNvPr id="48" name="TextBox 47">
                  <a:extLst>
                    <a:ext uri="{FF2B5EF4-FFF2-40B4-BE49-F238E27FC236}">
                      <a16:creationId xmlns:a16="http://schemas.microsoft.com/office/drawing/2014/main" id="{4095FDA0-F03A-6A61-9F39-EEA660596A11}"/>
                    </a:ext>
                  </a:extLst>
                </p:cNvPr>
                <p:cNvSpPr txBox="1"/>
                <p:nvPr/>
              </p:nvSpPr>
              <p:spPr>
                <a:xfrm>
                  <a:off x="1438275" y="5516598"/>
                  <a:ext cx="212725" cy="369332"/>
                </a:xfrm>
                <a:prstGeom prst="rect">
                  <a:avLst/>
                </a:prstGeom>
                <a:noFill/>
              </p:spPr>
              <p:txBody>
                <a:bodyPr wrap="square" rtlCol="0">
                  <a:spAutoFit/>
                </a:bodyPr>
                <a:lstStyle/>
                <a:p>
                  <a:r>
                    <a:rPr lang="en-US"/>
                    <a:t>0</a:t>
                  </a:r>
                </a:p>
              </p:txBody>
            </p:sp>
            <p:sp>
              <p:nvSpPr>
                <p:cNvPr id="49" name="TextBox 48">
                  <a:extLst>
                    <a:ext uri="{FF2B5EF4-FFF2-40B4-BE49-F238E27FC236}">
                      <a16:creationId xmlns:a16="http://schemas.microsoft.com/office/drawing/2014/main" id="{0D14E1DA-BDFF-1E1C-CF17-E503E780E3DC}"/>
                    </a:ext>
                  </a:extLst>
                </p:cNvPr>
                <p:cNvSpPr txBox="1"/>
                <p:nvPr/>
              </p:nvSpPr>
              <p:spPr>
                <a:xfrm>
                  <a:off x="2357437" y="5516598"/>
                  <a:ext cx="212725" cy="369332"/>
                </a:xfrm>
                <a:prstGeom prst="rect">
                  <a:avLst/>
                </a:prstGeom>
                <a:noFill/>
              </p:spPr>
              <p:txBody>
                <a:bodyPr wrap="square" rtlCol="0">
                  <a:spAutoFit/>
                </a:bodyPr>
                <a:lstStyle/>
                <a:p>
                  <a:r>
                    <a:rPr lang="en-US"/>
                    <a:t>1</a:t>
                  </a:r>
                </a:p>
              </p:txBody>
            </p:sp>
          </p:grpSp>
        </p:grpSp>
        <p:grpSp>
          <p:nvGrpSpPr>
            <p:cNvPr id="56" name="Group 55">
              <a:extLst>
                <a:ext uri="{FF2B5EF4-FFF2-40B4-BE49-F238E27FC236}">
                  <a16:creationId xmlns:a16="http://schemas.microsoft.com/office/drawing/2014/main" id="{D91837A1-805B-5F4E-43E6-FB2ED2B3D335}"/>
                </a:ext>
              </a:extLst>
            </p:cNvPr>
            <p:cNvGrpSpPr/>
            <p:nvPr/>
          </p:nvGrpSpPr>
          <p:grpSpPr>
            <a:xfrm>
              <a:off x="6185519" y="5241530"/>
              <a:ext cx="2216150" cy="1309811"/>
              <a:chOff x="4781550" y="4851400"/>
              <a:chExt cx="2216150" cy="1309811"/>
            </a:xfrm>
          </p:grpSpPr>
          <p:grpSp>
            <p:nvGrpSpPr>
              <p:cNvPr id="34" name="Group 33">
                <a:extLst>
                  <a:ext uri="{FF2B5EF4-FFF2-40B4-BE49-F238E27FC236}">
                    <a16:creationId xmlns:a16="http://schemas.microsoft.com/office/drawing/2014/main" id="{A1507ADA-E95D-AD08-4DD5-BEC06B3FE34B}"/>
                  </a:ext>
                </a:extLst>
              </p:cNvPr>
              <p:cNvGrpSpPr/>
              <p:nvPr/>
            </p:nvGrpSpPr>
            <p:grpSpPr>
              <a:xfrm>
                <a:off x="4781550" y="4851400"/>
                <a:ext cx="2216150" cy="1309811"/>
                <a:chOff x="1355725" y="4851400"/>
                <a:chExt cx="2216150" cy="1309811"/>
              </a:xfrm>
            </p:grpSpPr>
            <p:sp>
              <p:nvSpPr>
                <p:cNvPr id="35" name="Rectangle 34">
                  <a:extLst>
                    <a:ext uri="{FF2B5EF4-FFF2-40B4-BE49-F238E27FC236}">
                      <a16:creationId xmlns:a16="http://schemas.microsoft.com/office/drawing/2014/main" id="{84332BB8-2F3A-E483-A8B0-98ED790F07F2}"/>
                    </a:ext>
                  </a:extLst>
                </p:cNvPr>
                <p:cNvSpPr/>
                <p:nvPr/>
              </p:nvSpPr>
              <p:spPr>
                <a:xfrm>
                  <a:off x="2368550" y="4851400"/>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root</a:t>
                  </a:r>
                </a:p>
              </p:txBody>
            </p:sp>
            <p:grpSp>
              <p:nvGrpSpPr>
                <p:cNvPr id="36" name="Group 35">
                  <a:extLst>
                    <a:ext uri="{FF2B5EF4-FFF2-40B4-BE49-F238E27FC236}">
                      <a16:creationId xmlns:a16="http://schemas.microsoft.com/office/drawing/2014/main" id="{F6D92D93-48D9-74C8-2E2F-2ACFA9ED787F}"/>
                    </a:ext>
                  </a:extLst>
                </p:cNvPr>
                <p:cNvGrpSpPr/>
                <p:nvPr/>
              </p:nvGrpSpPr>
              <p:grpSpPr>
                <a:xfrm>
                  <a:off x="1755775" y="5322156"/>
                  <a:ext cx="1816100" cy="241300"/>
                  <a:chOff x="1778000" y="5322156"/>
                  <a:chExt cx="1816100" cy="241300"/>
                </a:xfrm>
              </p:grpSpPr>
              <p:sp>
                <p:nvSpPr>
                  <p:cNvPr id="44" name="Rectangle 43">
                    <a:extLst>
                      <a:ext uri="{FF2B5EF4-FFF2-40B4-BE49-F238E27FC236}">
                        <a16:creationId xmlns:a16="http://schemas.microsoft.com/office/drawing/2014/main" id="{7845D068-0E14-815B-AB15-29A6D9B98801}"/>
                      </a:ext>
                    </a:extLst>
                  </p:cNvPr>
                  <p:cNvSpPr/>
                  <p:nvPr/>
                </p:nvSpPr>
                <p:spPr>
                  <a:xfrm>
                    <a:off x="1778000" y="5322156"/>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3</a:t>
                    </a:r>
                  </a:p>
                </p:txBody>
              </p:sp>
              <p:sp>
                <p:nvSpPr>
                  <p:cNvPr id="45" name="Rectangle 44">
                    <a:extLst>
                      <a:ext uri="{FF2B5EF4-FFF2-40B4-BE49-F238E27FC236}">
                        <a16:creationId xmlns:a16="http://schemas.microsoft.com/office/drawing/2014/main" id="{4433BFC2-B07C-F321-94FC-58A79E8C060C}"/>
                      </a:ext>
                    </a:extLst>
                  </p:cNvPr>
                  <p:cNvSpPr/>
                  <p:nvPr/>
                </p:nvSpPr>
                <p:spPr>
                  <a:xfrm>
                    <a:off x="3003550" y="5322156"/>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rPr>
                      <a:t>B: 3</a:t>
                    </a:r>
                    <a:endParaRPr lang="en-US"/>
                  </a:p>
                </p:txBody>
              </p:sp>
            </p:grpSp>
            <p:grpSp>
              <p:nvGrpSpPr>
                <p:cNvPr id="37" name="Group 36">
                  <a:extLst>
                    <a:ext uri="{FF2B5EF4-FFF2-40B4-BE49-F238E27FC236}">
                      <a16:creationId xmlns:a16="http://schemas.microsoft.com/office/drawing/2014/main" id="{8255CB1C-4761-D871-27FF-7EB46C21E609}"/>
                    </a:ext>
                  </a:extLst>
                </p:cNvPr>
                <p:cNvGrpSpPr/>
                <p:nvPr/>
              </p:nvGrpSpPr>
              <p:grpSpPr>
                <a:xfrm>
                  <a:off x="1355725" y="5919911"/>
                  <a:ext cx="1390650" cy="241300"/>
                  <a:chOff x="1397000" y="6028121"/>
                  <a:chExt cx="1390650" cy="241300"/>
                </a:xfrm>
              </p:grpSpPr>
              <p:sp>
                <p:nvSpPr>
                  <p:cNvPr id="42" name="Rectangle 41">
                    <a:extLst>
                      <a:ext uri="{FF2B5EF4-FFF2-40B4-BE49-F238E27FC236}">
                        <a16:creationId xmlns:a16="http://schemas.microsoft.com/office/drawing/2014/main" id="{BE09ACA8-6B99-4B46-2AAD-E526B2732D06}"/>
                      </a:ext>
                    </a:extLst>
                  </p:cNvPr>
                  <p:cNvSpPr/>
                  <p:nvPr/>
                </p:nvSpPr>
                <p:spPr>
                  <a:xfrm>
                    <a:off x="1397000" y="6028121"/>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rPr>
                      <a:t>A: 2</a:t>
                    </a:r>
                    <a:endParaRPr lang="en-US"/>
                  </a:p>
                </p:txBody>
              </p:sp>
              <p:sp>
                <p:nvSpPr>
                  <p:cNvPr id="43" name="Rectangle 42">
                    <a:extLst>
                      <a:ext uri="{FF2B5EF4-FFF2-40B4-BE49-F238E27FC236}">
                        <a16:creationId xmlns:a16="http://schemas.microsoft.com/office/drawing/2014/main" id="{FBB719F4-4A82-A66A-DD9E-385B61963069}"/>
                      </a:ext>
                    </a:extLst>
                  </p:cNvPr>
                  <p:cNvSpPr/>
                  <p:nvPr/>
                </p:nvSpPr>
                <p:spPr>
                  <a:xfrm>
                    <a:off x="2197100" y="6028121"/>
                    <a:ext cx="590550" cy="241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 1</a:t>
                    </a:r>
                  </a:p>
                </p:txBody>
              </p:sp>
            </p:grpSp>
            <p:cxnSp>
              <p:nvCxnSpPr>
                <p:cNvPr id="38" name="Straight Connector 37">
                  <a:extLst>
                    <a:ext uri="{FF2B5EF4-FFF2-40B4-BE49-F238E27FC236}">
                      <a16:creationId xmlns:a16="http://schemas.microsoft.com/office/drawing/2014/main" id="{F8D7287F-90F9-574A-7BAD-337473AB73A6}"/>
                    </a:ext>
                  </a:extLst>
                </p:cNvPr>
                <p:cNvCxnSpPr>
                  <a:stCxn id="35" idx="2"/>
                  <a:endCxn id="44" idx="0"/>
                </p:cNvCxnSpPr>
                <p:nvPr/>
              </p:nvCxnSpPr>
              <p:spPr>
                <a:xfrm flipH="1">
                  <a:off x="2051050" y="5092700"/>
                  <a:ext cx="612775" cy="22945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30FF5C17-4008-AA31-A19F-E75B779C4082}"/>
                    </a:ext>
                  </a:extLst>
                </p:cNvPr>
                <p:cNvCxnSpPr>
                  <a:cxnSpLocks/>
                  <a:stCxn id="35" idx="2"/>
                  <a:endCxn id="45" idx="0"/>
                </p:cNvCxnSpPr>
                <p:nvPr/>
              </p:nvCxnSpPr>
              <p:spPr>
                <a:xfrm>
                  <a:off x="2663825" y="5092700"/>
                  <a:ext cx="612775" cy="22945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24359A08-4D50-3B45-FB0E-88D127454A0D}"/>
                    </a:ext>
                  </a:extLst>
                </p:cNvPr>
                <p:cNvCxnSpPr>
                  <a:cxnSpLocks/>
                  <a:stCxn id="44" idx="2"/>
                  <a:endCxn id="42" idx="0"/>
                </p:cNvCxnSpPr>
                <p:nvPr/>
              </p:nvCxnSpPr>
              <p:spPr>
                <a:xfrm flipH="1">
                  <a:off x="1651000" y="5563456"/>
                  <a:ext cx="400050" cy="3564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E22B800D-FED6-E2C3-A848-0A4F2D01E19A}"/>
                    </a:ext>
                  </a:extLst>
                </p:cNvPr>
                <p:cNvCxnSpPr>
                  <a:cxnSpLocks/>
                  <a:stCxn id="43" idx="0"/>
                  <a:endCxn id="44" idx="2"/>
                </p:cNvCxnSpPr>
                <p:nvPr/>
              </p:nvCxnSpPr>
              <p:spPr>
                <a:xfrm flipH="1" flipV="1">
                  <a:off x="2051050" y="5563456"/>
                  <a:ext cx="400050" cy="3564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51" name="Group 50">
                <a:extLst>
                  <a:ext uri="{FF2B5EF4-FFF2-40B4-BE49-F238E27FC236}">
                    <a16:creationId xmlns:a16="http://schemas.microsoft.com/office/drawing/2014/main" id="{C00F1445-94B3-0C0F-38FE-B16771EEFE23}"/>
                  </a:ext>
                </a:extLst>
              </p:cNvPr>
              <p:cNvGrpSpPr/>
              <p:nvPr/>
            </p:nvGrpSpPr>
            <p:grpSpPr>
              <a:xfrm>
                <a:off x="4934744" y="4884182"/>
                <a:ext cx="1884362" cy="1001748"/>
                <a:chOff x="1438275" y="4884182"/>
                <a:chExt cx="1884362" cy="1001748"/>
              </a:xfrm>
            </p:grpSpPr>
            <p:sp>
              <p:nvSpPr>
                <p:cNvPr id="52" name="TextBox 51">
                  <a:extLst>
                    <a:ext uri="{FF2B5EF4-FFF2-40B4-BE49-F238E27FC236}">
                      <a16:creationId xmlns:a16="http://schemas.microsoft.com/office/drawing/2014/main" id="{B852DF85-5F9C-2A5F-A239-3345947D6B71}"/>
                    </a:ext>
                  </a:extLst>
                </p:cNvPr>
                <p:cNvSpPr txBox="1"/>
                <p:nvPr/>
              </p:nvSpPr>
              <p:spPr>
                <a:xfrm>
                  <a:off x="1903412" y="4884182"/>
                  <a:ext cx="212725" cy="369332"/>
                </a:xfrm>
                <a:prstGeom prst="rect">
                  <a:avLst/>
                </a:prstGeom>
                <a:noFill/>
              </p:spPr>
              <p:txBody>
                <a:bodyPr wrap="square" rtlCol="0">
                  <a:spAutoFit/>
                </a:bodyPr>
                <a:lstStyle/>
                <a:p>
                  <a:r>
                    <a:rPr lang="en-US"/>
                    <a:t>0</a:t>
                  </a:r>
                </a:p>
              </p:txBody>
            </p:sp>
            <p:sp>
              <p:nvSpPr>
                <p:cNvPr id="53" name="TextBox 52">
                  <a:extLst>
                    <a:ext uri="{FF2B5EF4-FFF2-40B4-BE49-F238E27FC236}">
                      <a16:creationId xmlns:a16="http://schemas.microsoft.com/office/drawing/2014/main" id="{54AC6410-659C-7F9F-8558-28D15F8012CC}"/>
                    </a:ext>
                  </a:extLst>
                </p:cNvPr>
                <p:cNvSpPr txBox="1"/>
                <p:nvPr/>
              </p:nvSpPr>
              <p:spPr>
                <a:xfrm>
                  <a:off x="3109912" y="4884182"/>
                  <a:ext cx="212725" cy="369332"/>
                </a:xfrm>
                <a:prstGeom prst="rect">
                  <a:avLst/>
                </a:prstGeom>
                <a:noFill/>
              </p:spPr>
              <p:txBody>
                <a:bodyPr wrap="square" rtlCol="0">
                  <a:spAutoFit/>
                </a:bodyPr>
                <a:lstStyle/>
                <a:p>
                  <a:r>
                    <a:rPr lang="en-US"/>
                    <a:t>1</a:t>
                  </a:r>
                </a:p>
              </p:txBody>
            </p:sp>
            <p:sp>
              <p:nvSpPr>
                <p:cNvPr id="54" name="TextBox 53">
                  <a:extLst>
                    <a:ext uri="{FF2B5EF4-FFF2-40B4-BE49-F238E27FC236}">
                      <a16:creationId xmlns:a16="http://schemas.microsoft.com/office/drawing/2014/main" id="{C5A32638-9618-5D27-1F86-737BBAFEB9C6}"/>
                    </a:ext>
                  </a:extLst>
                </p:cNvPr>
                <p:cNvSpPr txBox="1"/>
                <p:nvPr/>
              </p:nvSpPr>
              <p:spPr>
                <a:xfrm>
                  <a:off x="1438275" y="5516598"/>
                  <a:ext cx="212725" cy="369332"/>
                </a:xfrm>
                <a:prstGeom prst="rect">
                  <a:avLst/>
                </a:prstGeom>
                <a:noFill/>
              </p:spPr>
              <p:txBody>
                <a:bodyPr wrap="square" rtlCol="0">
                  <a:spAutoFit/>
                </a:bodyPr>
                <a:lstStyle/>
                <a:p>
                  <a:r>
                    <a:rPr lang="en-US"/>
                    <a:t>0</a:t>
                  </a:r>
                </a:p>
              </p:txBody>
            </p:sp>
            <p:sp>
              <p:nvSpPr>
                <p:cNvPr id="55" name="TextBox 54">
                  <a:extLst>
                    <a:ext uri="{FF2B5EF4-FFF2-40B4-BE49-F238E27FC236}">
                      <a16:creationId xmlns:a16="http://schemas.microsoft.com/office/drawing/2014/main" id="{E50685C2-C7DF-01D1-ADE7-7C16F93C9F29}"/>
                    </a:ext>
                  </a:extLst>
                </p:cNvPr>
                <p:cNvSpPr txBox="1"/>
                <p:nvPr/>
              </p:nvSpPr>
              <p:spPr>
                <a:xfrm>
                  <a:off x="2357437" y="5516598"/>
                  <a:ext cx="212725" cy="369332"/>
                </a:xfrm>
                <a:prstGeom prst="rect">
                  <a:avLst/>
                </a:prstGeom>
                <a:noFill/>
              </p:spPr>
              <p:txBody>
                <a:bodyPr wrap="square" rtlCol="0">
                  <a:spAutoFit/>
                </a:bodyPr>
                <a:lstStyle/>
                <a:p>
                  <a:r>
                    <a:rPr lang="en-US"/>
                    <a:t>1</a:t>
                  </a:r>
                </a:p>
              </p:txBody>
            </p:sp>
          </p:grpSp>
        </p:grpSp>
        <p:cxnSp>
          <p:nvCxnSpPr>
            <p:cNvPr id="84" name="Straight Arrow Connector 83">
              <a:extLst>
                <a:ext uri="{FF2B5EF4-FFF2-40B4-BE49-F238E27FC236}">
                  <a16:creationId xmlns:a16="http://schemas.microsoft.com/office/drawing/2014/main" id="{F4ACC013-039B-A68A-D4BD-B648B856AD8F}"/>
                </a:ext>
              </a:extLst>
            </p:cNvPr>
            <p:cNvCxnSpPr/>
            <p:nvPr/>
          </p:nvCxnSpPr>
          <p:spPr>
            <a:xfrm>
              <a:off x="5654676" y="5893952"/>
              <a:ext cx="530843" cy="0"/>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sp>
          <p:nvSpPr>
            <p:cNvPr id="85" name="TextBox 84">
              <a:extLst>
                <a:ext uri="{FF2B5EF4-FFF2-40B4-BE49-F238E27FC236}">
                  <a16:creationId xmlns:a16="http://schemas.microsoft.com/office/drawing/2014/main" id="{4A06FBA2-7075-A4BC-545D-99A170EDA7C3}"/>
                </a:ext>
              </a:extLst>
            </p:cNvPr>
            <p:cNvSpPr txBox="1"/>
            <p:nvPr/>
          </p:nvSpPr>
          <p:spPr>
            <a:xfrm>
              <a:off x="5765800" y="5477864"/>
              <a:ext cx="245491" cy="369332"/>
            </a:xfrm>
            <a:prstGeom prst="rect">
              <a:avLst/>
            </a:prstGeom>
            <a:noFill/>
          </p:spPr>
          <p:txBody>
            <a:bodyPr wrap="square" rtlCol="0">
              <a:spAutoFit/>
            </a:bodyPr>
            <a:lstStyle/>
            <a:p>
              <a:r>
                <a:rPr lang="en-US">
                  <a:solidFill>
                    <a:srgbClr val="C00000"/>
                  </a:solidFill>
                </a:rPr>
                <a:t>?</a:t>
              </a:r>
            </a:p>
          </p:txBody>
        </p:sp>
      </p:grpSp>
      <p:pic>
        <p:nvPicPr>
          <p:cNvPr id="8" name="Picture 7">
            <a:extLst>
              <a:ext uri="{FF2B5EF4-FFF2-40B4-BE49-F238E27FC236}">
                <a16:creationId xmlns:a16="http://schemas.microsoft.com/office/drawing/2014/main" id="{84643201-AEA7-C9A9-A37F-E256DBF3E582}"/>
              </a:ext>
            </a:extLst>
          </p:cNvPr>
          <p:cNvPicPr>
            <a:picLocks noChangeAspect="1"/>
          </p:cNvPicPr>
          <p:nvPr/>
        </p:nvPicPr>
        <p:blipFill>
          <a:blip r:embed="rId3"/>
          <a:stretch>
            <a:fillRect/>
          </a:stretch>
        </p:blipFill>
        <p:spPr>
          <a:xfrm>
            <a:off x="160994" y="4854805"/>
            <a:ext cx="6513132" cy="1880841"/>
          </a:xfrm>
          <a:prstGeom prst="rect">
            <a:avLst/>
          </a:prstGeom>
        </p:spPr>
      </p:pic>
    </p:spTree>
    <p:extLst>
      <p:ext uri="{BB962C8B-B14F-4D97-AF65-F5344CB8AC3E}">
        <p14:creationId xmlns:p14="http://schemas.microsoft.com/office/powerpoint/2010/main" val="290608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B84C8A-B8E3-5AE0-1941-B490AE631AF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89FAFEC6-F06D-9318-2D8E-1F4EB07C2E12}"/>
              </a:ext>
            </a:extLst>
          </p:cNvPr>
          <p:cNvSpPr txBox="1"/>
          <p:nvPr/>
        </p:nvSpPr>
        <p:spPr>
          <a:xfrm>
            <a:off x="330819" y="306659"/>
            <a:ext cx="11530361" cy="523220"/>
          </a:xfrm>
          <a:prstGeom prst="rect">
            <a:avLst/>
          </a:prstGeom>
          <a:noFill/>
        </p:spPr>
        <p:txBody>
          <a:bodyPr wrap="square" rtlCol="0">
            <a:spAutoFit/>
          </a:bodyPr>
          <a:lstStyle/>
          <a:p>
            <a:r>
              <a:rPr lang="en-US" sz="2800" b="1" i="1"/>
              <a:t>Adaptive Huffman Coding: Estimating Varying Statistics</a:t>
            </a:r>
            <a:endParaRPr lang="ar-AE" sz="2800" i="1"/>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405961E4-DE04-A9CC-6D5E-88F991C906F2}"/>
                  </a:ext>
                </a:extLst>
              </p:cNvPr>
              <p:cNvSpPr txBox="1"/>
              <p:nvPr/>
            </p:nvSpPr>
            <p:spPr>
              <a:xfrm>
                <a:off x="330819" y="809944"/>
                <a:ext cx="11530361" cy="5003742"/>
              </a:xfrm>
              <a:prstGeom prst="rect">
                <a:avLst/>
              </a:prstGeom>
              <a:noFill/>
            </p:spPr>
            <p:txBody>
              <a:bodyPr wrap="square">
                <a:spAutoFit/>
              </a:bodyPr>
              <a:lstStyle/>
              <a:p>
                <a:pPr>
                  <a:lnSpc>
                    <a:spcPct val="200000"/>
                  </a:lnSpc>
                </a:pPr>
                <a:r>
                  <a:rPr lang="en-US" altLang="zh-CN" b="1"/>
                  <a:t>Advantages of Adaptive Huffman Coding:</a:t>
                </a:r>
              </a:p>
              <a:p>
                <a:pPr marL="342900" indent="-342900">
                  <a:lnSpc>
                    <a:spcPct val="200000"/>
                  </a:lnSpc>
                  <a:buFont typeface="+mj-lt"/>
                  <a:buAutoNum type="arabicParenR"/>
                </a:pPr>
                <a:r>
                  <a:rPr lang="en-US" altLang="zh-CN" b="1"/>
                  <a:t>Dynamically adaptive to changing statistics</a:t>
                </a:r>
                <a:r>
                  <a:rPr lang="en-US" altLang="zh-CN"/>
                  <a:t>: Adaptive Huffman updates its structure as more input is given. This makes it suitable for non-stationary sources in real-world applications.</a:t>
                </a:r>
              </a:p>
              <a:p>
                <a:pPr marL="342900" indent="-342900">
                  <a:lnSpc>
                    <a:spcPct val="200000"/>
                  </a:lnSpc>
                  <a:buFont typeface="+mj-lt"/>
                  <a:buAutoNum type="arabicParenR"/>
                </a:pPr>
                <a:r>
                  <a:rPr lang="en-US" altLang="zh-CN" b="1"/>
                  <a:t>Localized reordering &amp; updates</a:t>
                </a:r>
                <a:r>
                  <a:rPr lang="en-US" altLang="zh-CN"/>
                  <a:t>: Unlike the vanilla Huffman code, Adaptive Huffman code modifies the tree structure by changing pointers nodes between certain sibling pairs. This costs less computational load.</a:t>
                </a:r>
              </a:p>
              <a:p>
                <a:pPr marL="342900" indent="-342900">
                  <a:lnSpc>
                    <a:spcPct val="200000"/>
                  </a:lnSpc>
                  <a:buFont typeface="+mj-lt"/>
                  <a:buAutoNum type="arabicParenR"/>
                </a:pPr>
                <a:r>
                  <a:rPr lang="en-US" altLang="zh-CN" b="1"/>
                  <a:t>Controllable “learning rate”</a:t>
                </a:r>
                <a:r>
                  <a:rPr lang="en-US" altLang="zh-CN"/>
                  <a:t>: By adjusting the hyper-parameters </a:t>
                </a:r>
                <a14:m>
                  <m:oMath xmlns:m="http://schemas.openxmlformats.org/officeDocument/2006/math">
                    <m:r>
                      <a:rPr lang="en-US" altLang="zh-CN" b="0" i="1" smtClean="0">
                        <a:latin typeface="Cambria Math" panose="02040503050406030204" pitchFamily="18" charset="0"/>
                      </a:rPr>
                      <m:t>(</m:t>
                    </m:r>
                    <m:r>
                      <a:rPr lang="en-US" altLang="zh-CN" b="0" i="1" smtClean="0">
                        <a:latin typeface="Cambria Math" panose="02040503050406030204" pitchFamily="18" charset="0"/>
                      </a:rPr>
                      <m:t>𝑁</m:t>
                    </m:r>
                    <m:r>
                      <a:rPr lang="en-US" altLang="zh-CN" b="0" i="1" smtClean="0">
                        <a:latin typeface="Cambria Math" panose="02040503050406030204" pitchFamily="18" charset="0"/>
                      </a:rPr>
                      <m:t>,</m:t>
                    </m:r>
                    <m:r>
                      <a:rPr lang="en-US" altLang="zh-CN" b="0" i="1" smtClean="0">
                        <a:latin typeface="Cambria Math" panose="02040503050406030204" pitchFamily="18" charset="0"/>
                      </a:rPr>
                      <m:t>𝛼</m:t>
                    </m:r>
                    <m:r>
                      <a:rPr lang="en-US" altLang="zh-CN" b="1" i="1" smtClean="0">
                        <a:latin typeface="Cambria Math" panose="02040503050406030204" pitchFamily="18" charset="0"/>
                      </a:rPr>
                      <m:t>)</m:t>
                    </m:r>
                  </m:oMath>
                </a14:m>
                <a:r>
                  <a:rPr lang="en-US" altLang="zh-CN" b="1"/>
                  <a:t>, </a:t>
                </a:r>
                <a:r>
                  <a:rPr lang="en-US" altLang="zh-CN"/>
                  <a:t>one can determine how fast Adaptive Huffman code learns the change of the source statistics, depending how quick the latter is.</a:t>
                </a:r>
              </a:p>
              <a:p>
                <a:pPr marL="342900" indent="-342900">
                  <a:lnSpc>
                    <a:spcPct val="200000"/>
                  </a:lnSpc>
                  <a:buFont typeface="+mj-lt"/>
                  <a:buAutoNum type="arabicParenR"/>
                </a:pPr>
                <a:r>
                  <a:rPr lang="en-US" altLang="zh-CN" b="1"/>
                  <a:t>Maintained optimal code length</a:t>
                </a:r>
                <a:r>
                  <a:rPr lang="en-US" altLang="zh-CN"/>
                  <a:t>: Recall that Huffman code is optimal under the estimated distribution. The Adaptive Huffman code, however, remains optimal as more source is input.</a:t>
                </a:r>
                <a:endParaRPr lang="en-US" altLang="zh-CN" b="1"/>
              </a:p>
            </p:txBody>
          </p:sp>
        </mc:Choice>
        <mc:Fallback xmlns="">
          <p:sp>
            <p:nvSpPr>
              <p:cNvPr id="7" name="TextBox 6">
                <a:extLst>
                  <a:ext uri="{FF2B5EF4-FFF2-40B4-BE49-F238E27FC236}">
                    <a16:creationId xmlns:a16="http://schemas.microsoft.com/office/drawing/2014/main" id="{405961E4-DE04-A9CC-6D5E-88F991C906F2}"/>
                  </a:ext>
                </a:extLst>
              </p:cNvPr>
              <p:cNvSpPr txBox="1">
                <a:spLocks noRot="1" noChangeAspect="1" noMove="1" noResize="1" noEditPoints="1" noAdjustHandles="1" noChangeArrowheads="1" noChangeShapeType="1" noTextEdit="1"/>
              </p:cNvSpPr>
              <p:nvPr/>
            </p:nvSpPr>
            <p:spPr>
              <a:xfrm>
                <a:off x="330819" y="809944"/>
                <a:ext cx="11530361" cy="5003742"/>
              </a:xfrm>
              <a:prstGeom prst="rect">
                <a:avLst/>
              </a:prstGeom>
              <a:blipFill>
                <a:blip r:embed="rId2"/>
                <a:stretch>
                  <a:fillRect l="-423" b="-974"/>
                </a:stretch>
              </a:blipFill>
            </p:spPr>
            <p:txBody>
              <a:bodyPr/>
              <a:lstStyle/>
              <a:p>
                <a:r>
                  <a:rPr lang="en-US">
                    <a:noFill/>
                  </a:rPr>
                  <a:t> </a:t>
                </a:r>
              </a:p>
            </p:txBody>
          </p:sp>
        </mc:Fallback>
      </mc:AlternateContent>
    </p:spTree>
    <p:extLst>
      <p:ext uri="{BB962C8B-B14F-4D97-AF65-F5344CB8AC3E}">
        <p14:creationId xmlns:p14="http://schemas.microsoft.com/office/powerpoint/2010/main" val="2586561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CCE556C-6970-420E-B7E9-F298175A8925}"/>
              </a:ext>
            </a:extLst>
          </p:cNvPr>
          <p:cNvSpPr/>
          <p:nvPr/>
        </p:nvSpPr>
        <p:spPr>
          <a:xfrm>
            <a:off x="393539" y="5081286"/>
            <a:ext cx="11377914" cy="757220"/>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455320A3-799E-94D2-BE6D-754A7E9EB408}"/>
                  </a:ext>
                </a:extLst>
              </p:cNvPr>
              <p:cNvSpPr txBox="1"/>
              <p:nvPr/>
            </p:nvSpPr>
            <p:spPr>
              <a:xfrm>
                <a:off x="479502" y="535259"/>
                <a:ext cx="11530361" cy="5303247"/>
              </a:xfrm>
              <a:prstGeom prst="rect">
                <a:avLst/>
              </a:prstGeom>
              <a:noFill/>
            </p:spPr>
            <p:txBody>
              <a:bodyPr wrap="square" rtlCol="0">
                <a:spAutoFit/>
              </a:bodyPr>
              <a:lstStyle/>
              <a:p>
                <a:r>
                  <a:rPr lang="en-US" b="1"/>
                  <a:t>Note: </a:t>
                </a:r>
                <a:r>
                  <a:rPr lang="en-US"/>
                  <a:t>We’re going to be working with a binary code alphabet!</a:t>
                </a:r>
              </a:p>
              <a:p>
                <a:endParaRPr lang="en-US"/>
              </a:p>
              <a:p>
                <a:r>
                  <a:rPr lang="en-US"/>
                  <a:t>Let </a:t>
                </a:r>
                <a14:m>
                  <m:oMath xmlns:m="http://schemas.openxmlformats.org/officeDocument/2006/math">
                    <m:r>
                      <a:rPr lang="en-US" b="0" i="1">
                        <a:latin typeface="Cambria Math" panose="02040503050406030204" pitchFamily="18" charset="0"/>
                      </a:rPr>
                      <m:t>𝑋</m:t>
                    </m:r>
                  </m:oMath>
                </a14:m>
                <a:r>
                  <a:rPr lang="en-US"/>
                  <a:t> be a source random variable with </a:t>
                </a:r>
                <a14:m>
                  <m:oMath xmlns:m="http://schemas.openxmlformats.org/officeDocument/2006/math">
                    <m:r>
                      <a:rPr lang="en-US" b="0" i="1">
                        <a:latin typeface="Cambria Math" panose="02040503050406030204" pitchFamily="18" charset="0"/>
                      </a:rPr>
                      <m:t>𝐾</m:t>
                    </m:r>
                  </m:oMath>
                </a14:m>
                <a:r>
                  <a:rPr lang="en-US"/>
                  <a:t> symbols. Denote the probabilities of each symbol as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r>
                      <a:rPr lang="en-US" b="0" i="1">
                        <a:latin typeface="Cambria Math" panose="02040503050406030204" pitchFamily="18" charset="0"/>
                      </a:rPr>
                      <m:t>, …,</m:t>
                    </m:r>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𝐾</m:t>
                        </m:r>
                      </m:sub>
                    </m:sSub>
                  </m:oMath>
                </a14:m>
                <a:r>
                  <a:rPr lang="en-US"/>
                  <a:t> (where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2</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𝐾</m:t>
                        </m:r>
                      </m:sub>
                    </m:sSub>
                  </m:oMath>
                </a14:m>
                <a:r>
                  <a:rPr lang="en-US"/>
                  <a:t>) and denote the codeword lengths of each symbol as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𝑛</m:t>
                        </m:r>
                      </m:e>
                      <m:sub>
                        <m:r>
                          <a:rPr lang="en-US" b="0" i="1">
                            <a:latin typeface="Cambria Math" panose="02040503050406030204" pitchFamily="18" charset="0"/>
                          </a:rPr>
                          <m:t>1</m:t>
                        </m:r>
                      </m:sub>
                    </m:sSub>
                    <m:r>
                      <a:rPr lang="en-US" b="0" i="1">
                        <a:latin typeface="Cambria Math" panose="02040503050406030204" pitchFamily="18" charset="0"/>
                      </a:rPr>
                      <m:t>,…, </m:t>
                    </m:r>
                    <m:sSub>
                      <m:sSubPr>
                        <m:ctrlPr>
                          <a:rPr lang="en-US" b="0" i="1">
                            <a:latin typeface="Cambria Math" panose="02040503050406030204" pitchFamily="18" charset="0"/>
                          </a:rPr>
                        </m:ctrlPr>
                      </m:sSubPr>
                      <m:e>
                        <m:r>
                          <a:rPr lang="en-US" b="0" i="1">
                            <a:latin typeface="Cambria Math" panose="02040503050406030204" pitchFamily="18" charset="0"/>
                          </a:rPr>
                          <m:t>𝑛</m:t>
                        </m:r>
                      </m:e>
                      <m:sub>
                        <m:r>
                          <a:rPr lang="en-US" b="0" i="1">
                            <a:latin typeface="Cambria Math" panose="02040503050406030204" pitchFamily="18" charset="0"/>
                          </a:rPr>
                          <m:t>𝐾</m:t>
                        </m:r>
                      </m:sub>
                    </m:sSub>
                  </m:oMath>
                </a14:m>
                <a:r>
                  <a:rPr lang="en-US"/>
                  <a:t>.</a:t>
                </a:r>
              </a:p>
              <a:p>
                <a:br>
                  <a:rPr lang="en-US"/>
                </a:br>
                <a:r>
                  <a:rPr lang="en-US"/>
                  <a:t>We saw in class that the average code length</a:t>
                </a:r>
              </a:p>
              <a:p>
                <a:endParaRPr lang="en-US"/>
              </a:p>
              <a:p>
                <a:pPr/>
                <a14:m>
                  <m:oMathPara xmlns:m="http://schemas.openxmlformats.org/officeDocument/2006/math">
                    <m:oMathParaPr>
                      <m:jc m:val="centerGroup"/>
                    </m:oMathParaPr>
                    <m:oMath xmlns:m="http://schemas.openxmlformats.org/officeDocument/2006/math">
                      <m:r>
                        <a:rPr lang="en-US" b="0" i="1">
                          <a:latin typeface="Cambria Math" panose="02040503050406030204" pitchFamily="18" charset="0"/>
                        </a:rPr>
                        <m:t>𝐸</m:t>
                      </m:r>
                      <m:d>
                        <m:dPr>
                          <m:ctrlPr>
                            <a:rPr lang="en-US" b="0" i="1">
                              <a:latin typeface="Cambria Math" panose="02040503050406030204" pitchFamily="18" charset="0"/>
                            </a:rPr>
                          </m:ctrlPr>
                        </m:dPr>
                        <m:e>
                          <m:r>
                            <a:rPr lang="en-US" b="0" i="1">
                              <a:latin typeface="Cambria Math" panose="02040503050406030204" pitchFamily="18" charset="0"/>
                            </a:rPr>
                            <m:t>𝑛</m:t>
                          </m:r>
                        </m:e>
                      </m:d>
                      <m:r>
                        <a:rPr lang="en-US" b="0" i="1">
                          <a:latin typeface="Cambria Math" panose="02040503050406030204" pitchFamily="18" charset="0"/>
                        </a:rPr>
                        <m:t>=</m:t>
                      </m:r>
                      <m:nary>
                        <m:naryPr>
                          <m:chr m:val="∑"/>
                          <m:ctrlPr>
                            <a:rPr lang="en-US" b="0" i="1">
                              <a:latin typeface="Cambria Math" panose="02040503050406030204" pitchFamily="18" charset="0"/>
                            </a:rPr>
                          </m:ctrlPr>
                        </m:naryPr>
                        <m:sub>
                          <m:r>
                            <m:rPr>
                              <m:brk m:alnAt="23"/>
                            </m:rPr>
                            <a:rPr lang="en-US" b="0" i="1">
                              <a:latin typeface="Cambria Math" panose="02040503050406030204" pitchFamily="18" charset="0"/>
                            </a:rPr>
                            <m:t>𝑖</m:t>
                          </m:r>
                          <m:r>
                            <a:rPr lang="en-US" b="0" i="1">
                              <a:latin typeface="Cambria Math" panose="02040503050406030204" pitchFamily="18" charset="0"/>
                            </a:rPr>
                            <m:t>=1</m:t>
                          </m:r>
                        </m:sub>
                        <m:sup>
                          <m:r>
                            <a:rPr lang="en-US" b="0" i="1">
                              <a:latin typeface="Cambria Math" panose="02040503050406030204" pitchFamily="18" charset="0"/>
                            </a:rPr>
                            <m:t>𝐾</m:t>
                          </m:r>
                        </m:sup>
                        <m:e>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𝑖</m:t>
                              </m:r>
                            </m:sub>
                          </m:sSub>
                          <m:sSub>
                            <m:sSubPr>
                              <m:ctrlPr>
                                <a:rPr lang="en-US" b="0" i="1">
                                  <a:latin typeface="Cambria Math" panose="02040503050406030204" pitchFamily="18" charset="0"/>
                                </a:rPr>
                              </m:ctrlPr>
                            </m:sSubPr>
                            <m:e>
                              <m:r>
                                <a:rPr lang="en-US" b="0" i="1">
                                  <a:latin typeface="Cambria Math" panose="02040503050406030204" pitchFamily="18" charset="0"/>
                                </a:rPr>
                                <m:t>𝑛</m:t>
                              </m:r>
                            </m:e>
                            <m:sub>
                              <m:r>
                                <a:rPr lang="en-US" b="0" i="1">
                                  <a:latin typeface="Cambria Math" panose="02040503050406030204" pitchFamily="18" charset="0"/>
                                </a:rPr>
                                <m:t>𝑖</m:t>
                              </m:r>
                            </m:sub>
                          </m:sSub>
                        </m:e>
                      </m:nary>
                    </m:oMath>
                  </m:oMathPara>
                </a14:m>
                <a:endParaRPr lang="en-US"/>
              </a:p>
              <a:p>
                <a:endParaRPr lang="en-US"/>
              </a:p>
              <a:p>
                <a:pPr/>
                <a:r>
                  <a:rPr lang="en-US"/>
                  <a:t>of an optimal code is bounded as follows</a:t>
                </a:r>
                <a:br>
                  <a:rPr lang="en-US"/>
                </a:br>
                <a:br>
                  <a:rPr lang="en-US"/>
                </a:br>
                <a14:m>
                  <m:oMathPara xmlns:m="http://schemas.openxmlformats.org/officeDocument/2006/math">
                    <m:oMathParaPr>
                      <m:jc m:val="centerGroup"/>
                    </m:oMathParaPr>
                    <m:oMath xmlns:m="http://schemas.openxmlformats.org/officeDocument/2006/math">
                      <m:r>
                        <a:rPr lang="en-US" b="0" i="1">
                          <a:latin typeface="Cambria Math" panose="02040503050406030204" pitchFamily="18" charset="0"/>
                        </a:rPr>
                        <m:t>𝐻</m:t>
                      </m:r>
                      <m:d>
                        <m:dPr>
                          <m:ctrlPr>
                            <a:rPr lang="en-US" b="0" i="1">
                              <a:latin typeface="Cambria Math" panose="02040503050406030204" pitchFamily="18" charset="0"/>
                            </a:rPr>
                          </m:ctrlPr>
                        </m:dPr>
                        <m:e>
                          <m:r>
                            <a:rPr lang="en-US" b="0" i="1">
                              <a:latin typeface="Cambria Math" panose="02040503050406030204" pitchFamily="18" charset="0"/>
                            </a:rPr>
                            <m:t>𝑋</m:t>
                          </m:r>
                        </m:e>
                      </m:d>
                      <m:r>
                        <a:rPr lang="en-US" b="0" i="1">
                          <a:latin typeface="Cambria Math" panose="02040503050406030204" pitchFamily="18" charset="0"/>
                        </a:rPr>
                        <m:t>≤</m:t>
                      </m:r>
                      <m:r>
                        <a:rPr lang="en-US" b="0" i="1">
                          <a:latin typeface="Cambria Math" panose="02040503050406030204" pitchFamily="18" charset="0"/>
                        </a:rPr>
                        <m:t>𝐸</m:t>
                      </m:r>
                      <m:d>
                        <m:dPr>
                          <m:ctrlPr>
                            <a:rPr lang="en-US" b="0" i="1">
                              <a:latin typeface="Cambria Math" panose="02040503050406030204" pitchFamily="18" charset="0"/>
                            </a:rPr>
                          </m:ctrlPr>
                        </m:dPr>
                        <m:e>
                          <m:r>
                            <a:rPr lang="en-US" b="0" i="1">
                              <a:latin typeface="Cambria Math" panose="02040503050406030204" pitchFamily="18" charset="0"/>
                            </a:rPr>
                            <m:t>𝑛</m:t>
                          </m:r>
                        </m:e>
                      </m:d>
                      <m:r>
                        <a:rPr lang="en-US" b="0" i="1">
                          <a:latin typeface="Cambria Math" panose="02040503050406030204" pitchFamily="18" charset="0"/>
                        </a:rPr>
                        <m:t>≤</m:t>
                      </m:r>
                      <m:r>
                        <a:rPr lang="en-US" b="0" i="1">
                          <a:latin typeface="Cambria Math" panose="02040503050406030204" pitchFamily="18" charset="0"/>
                        </a:rPr>
                        <m:t>𝐻</m:t>
                      </m:r>
                      <m:d>
                        <m:dPr>
                          <m:ctrlPr>
                            <a:rPr lang="en-US" b="0" i="1">
                              <a:latin typeface="Cambria Math" panose="02040503050406030204" pitchFamily="18" charset="0"/>
                            </a:rPr>
                          </m:ctrlPr>
                        </m:dPr>
                        <m:e>
                          <m:r>
                            <a:rPr lang="en-US" b="0" i="1">
                              <a:latin typeface="Cambria Math" panose="02040503050406030204" pitchFamily="18" charset="0"/>
                            </a:rPr>
                            <m:t>𝑋</m:t>
                          </m:r>
                        </m:e>
                      </m:d>
                      <m:r>
                        <a:rPr lang="en-US" b="0" i="1">
                          <a:latin typeface="Cambria Math" panose="02040503050406030204" pitchFamily="18" charset="0"/>
                        </a:rPr>
                        <m:t>+1</m:t>
                      </m:r>
                    </m:oMath>
                  </m:oMathPara>
                </a14:m>
                <a:endParaRPr lang="en-US"/>
              </a:p>
              <a:p>
                <a:endParaRPr lang="en-US"/>
              </a:p>
              <a:p>
                <a:r>
                  <a:rPr lang="en-US"/>
                  <a:t>We define the redundancy of a code as </a:t>
                </a:r>
                <a14:m>
                  <m:oMath xmlns:m="http://schemas.openxmlformats.org/officeDocument/2006/math">
                    <m:r>
                      <a:rPr lang="en-US" b="0" i="1">
                        <a:latin typeface="Cambria Math" panose="02040503050406030204" pitchFamily="18" charset="0"/>
                      </a:rPr>
                      <m:t>𝑟</m:t>
                    </m:r>
                    <m:r>
                      <a:rPr lang="en-US" b="0" i="1">
                        <a:latin typeface="Cambria Math" panose="02040503050406030204" pitchFamily="18" charset="0"/>
                      </a:rPr>
                      <m:t>=</m:t>
                    </m:r>
                    <m:r>
                      <a:rPr lang="en-US" b="0" i="1">
                        <a:latin typeface="Cambria Math" panose="02040503050406030204" pitchFamily="18" charset="0"/>
                      </a:rPr>
                      <m:t>𝐸</m:t>
                    </m:r>
                    <m:d>
                      <m:dPr>
                        <m:ctrlPr>
                          <a:rPr lang="en-US" b="0" i="1">
                            <a:latin typeface="Cambria Math" panose="02040503050406030204" pitchFamily="18" charset="0"/>
                          </a:rPr>
                        </m:ctrlPr>
                      </m:dPr>
                      <m:e>
                        <m:r>
                          <a:rPr lang="en-US" b="0" i="1">
                            <a:latin typeface="Cambria Math" panose="02040503050406030204" pitchFamily="18" charset="0"/>
                          </a:rPr>
                          <m:t>𝑛</m:t>
                        </m:r>
                      </m:e>
                    </m:d>
                    <m:r>
                      <a:rPr lang="en-US" b="0" i="1">
                        <a:latin typeface="Cambria Math" panose="02040503050406030204" pitchFamily="18" charset="0"/>
                      </a:rPr>
                      <m:t>−</m:t>
                    </m:r>
                    <m:r>
                      <a:rPr lang="en-US" b="0" i="1">
                        <a:latin typeface="Cambria Math" panose="02040503050406030204" pitchFamily="18" charset="0"/>
                      </a:rPr>
                      <m:t>𝐻</m:t>
                    </m:r>
                    <m:d>
                      <m:dPr>
                        <m:ctrlPr>
                          <a:rPr lang="en-US" b="0" i="1">
                            <a:latin typeface="Cambria Math" panose="02040503050406030204" pitchFamily="18" charset="0"/>
                          </a:rPr>
                        </m:ctrlPr>
                      </m:dPr>
                      <m:e>
                        <m:r>
                          <a:rPr lang="en-US" b="0" i="1">
                            <a:latin typeface="Cambria Math" panose="02040503050406030204" pitchFamily="18" charset="0"/>
                          </a:rPr>
                          <m:t>𝑋</m:t>
                        </m:r>
                      </m:e>
                    </m:d>
                  </m:oMath>
                </a14:m>
                <a:r>
                  <a:rPr lang="en-US"/>
                  <a:t>. See that trivially </a:t>
                </a:r>
                <a14:m>
                  <m:oMath xmlns:m="http://schemas.openxmlformats.org/officeDocument/2006/math">
                    <m:r>
                      <a:rPr lang="en-US" b="0" i="1">
                        <a:latin typeface="Cambria Math" panose="02040503050406030204" pitchFamily="18" charset="0"/>
                      </a:rPr>
                      <m:t>0≤</m:t>
                    </m:r>
                    <m:r>
                      <a:rPr lang="en-US" b="0" i="1">
                        <a:latin typeface="Cambria Math" panose="02040503050406030204" pitchFamily="18" charset="0"/>
                      </a:rPr>
                      <m:t>𝑟</m:t>
                    </m:r>
                    <m:r>
                      <a:rPr lang="en-US" b="0" i="1">
                        <a:latin typeface="Cambria Math" panose="02040503050406030204" pitchFamily="18" charset="0"/>
                      </a:rPr>
                      <m:t>≤1.</m:t>
                    </m:r>
                  </m:oMath>
                </a14:m>
                <a:endParaRPr lang="en-US"/>
              </a:p>
              <a:p>
                <a:endParaRPr lang="en-US"/>
              </a:p>
              <a:p>
                <a:r>
                  <a:rPr lang="en-US" b="1"/>
                  <a:t>CLAIM: </a:t>
                </a:r>
                <a:r>
                  <a:rPr lang="en-US"/>
                  <a:t>we can tighten the upper bound on the redundancy as </a:t>
                </a:r>
                <a14:m>
                  <m:oMath xmlns:m="http://schemas.openxmlformats.org/officeDocument/2006/math">
                    <m:r>
                      <a:rPr lang="en-US" b="0" i="1">
                        <a:latin typeface="Cambria Math" panose="02040503050406030204" pitchFamily="18" charset="0"/>
                      </a:rPr>
                      <m:t>𝑟</m:t>
                    </m:r>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r>
                      <a:rPr lang="en-US" b="0" i="1">
                        <a:latin typeface="Cambria Math" panose="02040503050406030204" pitchFamily="18" charset="0"/>
                      </a:rPr>
                      <m:t>+</m:t>
                    </m:r>
                    <m:r>
                      <a:rPr lang="en-US" b="0" i="1">
                        <a:latin typeface="Cambria Math" panose="02040503050406030204" pitchFamily="18" charset="0"/>
                        <a:ea typeface="Cambria Math" panose="02040503050406030204" pitchFamily="18" charset="0"/>
                      </a:rPr>
                      <m:t>𝜎</m:t>
                    </m:r>
                  </m:oMath>
                </a14:m>
                <a:r>
                  <a:rPr lang="en-US"/>
                  <a:t>  where </a:t>
                </a:r>
                <a14:m>
                  <m:oMath xmlns:m="http://schemas.openxmlformats.org/officeDocument/2006/math">
                    <m:r>
                      <a:rPr lang="en-US" i="1">
                        <a:latin typeface="Cambria Math" panose="02040503050406030204" pitchFamily="18" charset="0"/>
                        <a:ea typeface="Cambria Math" panose="02040503050406030204" pitchFamily="18" charset="0"/>
                      </a:rPr>
                      <m:t>𝜎</m:t>
                    </m:r>
                    <m:r>
                      <a:rPr lang="en-US" b="0" i="1">
                        <a:latin typeface="Cambria Math" panose="02040503050406030204" pitchFamily="18" charset="0"/>
                        <a:ea typeface="Cambria Math" panose="02040503050406030204" pitchFamily="18" charset="0"/>
                      </a:rPr>
                      <m:t>=1−</m:t>
                    </m:r>
                    <m:func>
                      <m:funcPr>
                        <m:ctrlPr>
                          <a:rPr lang="en-US" b="0" i="1">
                            <a:latin typeface="Cambria Math" panose="02040503050406030204" pitchFamily="18" charset="0"/>
                            <a:ea typeface="Cambria Math" panose="02040503050406030204" pitchFamily="18" charset="0"/>
                          </a:rPr>
                        </m:ctrlPr>
                      </m:funcPr>
                      <m:fName>
                        <m:r>
                          <m:rPr>
                            <m:sty m:val="p"/>
                          </m:rPr>
                          <a:rPr lang="en-US" b="0" i="0">
                            <a:latin typeface="Cambria Math" panose="02040503050406030204" pitchFamily="18" charset="0"/>
                            <a:ea typeface="Cambria Math" panose="02040503050406030204" pitchFamily="18" charset="0"/>
                          </a:rPr>
                          <m:t>log</m:t>
                        </m:r>
                      </m:fName>
                      <m:e>
                        <m:r>
                          <a:rPr lang="en-US" b="0" i="1">
                            <a:latin typeface="Cambria Math" panose="02040503050406030204" pitchFamily="18" charset="0"/>
                            <a:ea typeface="Cambria Math" panose="02040503050406030204" pitchFamily="18" charset="0"/>
                          </a:rPr>
                          <m:t>𝑒</m:t>
                        </m:r>
                      </m:e>
                    </m:func>
                    <m:r>
                      <a:rPr lang="en-US" b="0" i="1">
                        <a:latin typeface="Cambria Math" panose="02040503050406030204" pitchFamily="18" charset="0"/>
                        <a:ea typeface="Cambria Math" panose="02040503050406030204" pitchFamily="18" charset="0"/>
                      </a:rPr>
                      <m:t>+</m:t>
                    </m:r>
                    <m:func>
                      <m:funcPr>
                        <m:ctrlPr>
                          <a:rPr lang="en-US" b="0" i="1">
                            <a:latin typeface="Cambria Math" panose="02040503050406030204" pitchFamily="18" charset="0"/>
                            <a:ea typeface="Cambria Math" panose="02040503050406030204" pitchFamily="18" charset="0"/>
                          </a:rPr>
                        </m:ctrlPr>
                      </m:funcPr>
                      <m:fName>
                        <m:r>
                          <m:rPr>
                            <m:sty m:val="p"/>
                          </m:rPr>
                          <a:rPr lang="en-US" b="0" i="0">
                            <a:latin typeface="Cambria Math" panose="02040503050406030204" pitchFamily="18" charset="0"/>
                            <a:ea typeface="Cambria Math" panose="02040503050406030204" pitchFamily="18" charset="0"/>
                          </a:rPr>
                          <m:t>log</m:t>
                        </m:r>
                      </m:fName>
                      <m:e>
                        <m:func>
                          <m:funcPr>
                            <m:ctrlPr>
                              <a:rPr lang="en-US" b="0" i="1">
                                <a:latin typeface="Cambria Math" panose="02040503050406030204" pitchFamily="18" charset="0"/>
                                <a:ea typeface="Cambria Math" panose="02040503050406030204" pitchFamily="18" charset="0"/>
                              </a:rPr>
                            </m:ctrlPr>
                          </m:funcPr>
                          <m:fName>
                            <m:r>
                              <m:rPr>
                                <m:sty m:val="p"/>
                              </m:rPr>
                              <a:rPr lang="en-US" b="0" i="0">
                                <a:latin typeface="Cambria Math" panose="02040503050406030204" pitchFamily="18" charset="0"/>
                                <a:ea typeface="Cambria Math" panose="02040503050406030204" pitchFamily="18" charset="0"/>
                              </a:rPr>
                              <m:t>log</m:t>
                            </m:r>
                          </m:fName>
                          <m:e>
                            <m:r>
                              <a:rPr lang="en-US" b="0" i="1">
                                <a:latin typeface="Cambria Math" panose="02040503050406030204" pitchFamily="18" charset="0"/>
                                <a:ea typeface="Cambria Math" panose="02040503050406030204" pitchFamily="18" charset="0"/>
                              </a:rPr>
                              <m:t>𝑒</m:t>
                            </m:r>
                          </m:e>
                        </m:func>
                      </m:e>
                    </m:func>
                    <m:r>
                      <a:rPr lang="en-US" i="1">
                        <a:latin typeface="Cambria Math" panose="02040503050406030204" pitchFamily="18" charset="0"/>
                        <a:ea typeface="Cambria Math" panose="02040503050406030204" pitchFamily="18" charset="0"/>
                      </a:rPr>
                      <m:t>≈</m:t>
                    </m:r>
                    <m:r>
                      <a:rPr lang="en-US" b="0" i="1">
                        <a:latin typeface="Cambria Math" panose="02040503050406030204" pitchFamily="18" charset="0"/>
                        <a:ea typeface="Cambria Math" panose="02040503050406030204" pitchFamily="18" charset="0"/>
                      </a:rPr>
                      <m:t>0.086</m:t>
                    </m:r>
                  </m:oMath>
                </a14:m>
                <a:r>
                  <a:rPr lang="en-US"/>
                  <a:t>. </a:t>
                </a:r>
                <a:br>
                  <a:rPr lang="en-US"/>
                </a:br>
                <a:r>
                  <a:rPr lang="en-US"/>
                  <a:t>If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r>
                      <a:rPr lang="en-US" b="0" i="1">
                        <a:latin typeface="Cambria Math" panose="02040503050406030204" pitchFamily="18" charset="0"/>
                      </a:rPr>
                      <m:t>≥1/2</m:t>
                    </m:r>
                  </m:oMath>
                </a14:m>
                <a:r>
                  <a:rPr lang="en-US"/>
                  <a:t>, then </a:t>
                </a:r>
                <a14:m>
                  <m:oMath xmlns:m="http://schemas.openxmlformats.org/officeDocument/2006/math">
                    <m:r>
                      <a:rPr lang="en-US" b="0" i="1">
                        <a:latin typeface="Cambria Math" panose="02040503050406030204" pitchFamily="18" charset="0"/>
                      </a:rPr>
                      <m:t>𝑟</m:t>
                    </m:r>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oMath>
                </a14:m>
                <a:r>
                  <a:rPr lang="en-US"/>
                  <a:t>. </a:t>
                </a:r>
                <a:endParaRPr/>
              </a:p>
            </p:txBody>
          </p:sp>
        </mc:Choice>
        <mc:Fallback xmlns="">
          <p:sp>
            <p:nvSpPr>
              <p:cNvPr id="2" name="TextBox 1">
                <a:extLst>
                  <a:ext uri="{FF2B5EF4-FFF2-40B4-BE49-F238E27FC236}">
                    <a16:creationId xmlns:a16="http://schemas.microsoft.com/office/drawing/2014/main" id="{455320A3-799E-94D2-BE6D-754A7E9EB408}"/>
                  </a:ext>
                </a:extLst>
              </p:cNvPr>
              <p:cNvSpPr txBox="1">
                <a:spLocks noRot="1" noChangeAspect="1" noMove="1" noResize="1" noEditPoints="1" noAdjustHandles="1" noChangeArrowheads="1" noChangeShapeType="1" noTextEdit="1"/>
              </p:cNvSpPr>
              <p:nvPr/>
            </p:nvSpPr>
            <p:spPr>
              <a:xfrm>
                <a:off x="479502" y="535259"/>
                <a:ext cx="11530361" cy="5303247"/>
              </a:xfrm>
              <a:prstGeom prst="rect">
                <a:avLst/>
              </a:prstGeom>
              <a:blipFill>
                <a:blip r:embed="rId2"/>
                <a:stretch>
                  <a:fillRect l="-476" t="-690" b="-920"/>
                </a:stretch>
              </a:blipFill>
            </p:spPr>
            <p:txBody>
              <a:bodyPr/>
              <a:lstStyle/>
              <a:p>
                <a:r>
                  <a:rPr lang="en-US">
                    <a:noFill/>
                  </a:rPr>
                  <a:t> </a:t>
                </a:r>
              </a:p>
            </p:txBody>
          </p:sp>
        </mc:Fallback>
      </mc:AlternateContent>
    </p:spTree>
    <p:extLst>
      <p:ext uri="{BB962C8B-B14F-4D97-AF65-F5344CB8AC3E}">
        <p14:creationId xmlns:p14="http://schemas.microsoft.com/office/powerpoint/2010/main" val="2834641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D7E0BF71-9EFA-C54D-862F-9BAC15FC2967}"/>
                  </a:ext>
                </a:extLst>
              </p:cNvPr>
              <p:cNvSpPr txBox="1"/>
              <p:nvPr/>
            </p:nvSpPr>
            <p:spPr>
              <a:xfrm>
                <a:off x="479502" y="535259"/>
                <a:ext cx="11530361" cy="2810193"/>
              </a:xfrm>
              <a:prstGeom prst="rect">
                <a:avLst/>
              </a:prstGeom>
              <a:noFill/>
            </p:spPr>
            <p:txBody>
              <a:bodyPr wrap="square" rtlCol="0">
                <a:spAutoFit/>
              </a:bodyPr>
              <a:lstStyle/>
              <a:p>
                <a:r>
                  <a:rPr lang="en-US"/>
                  <a:t>Per the sibling property, we can create a list of the </a:t>
                </a:r>
                <a14:m>
                  <m:oMath xmlns:m="http://schemas.openxmlformats.org/officeDocument/2006/math">
                    <m:r>
                      <a:rPr lang="en-US" b="0" i="1">
                        <a:latin typeface="Cambria Math" panose="02040503050406030204" pitchFamily="18" charset="0"/>
                      </a:rPr>
                      <m:t>2</m:t>
                    </m:r>
                    <m:r>
                      <a:rPr lang="en-US" b="0" i="1">
                        <a:latin typeface="Cambria Math" panose="02040503050406030204" pitchFamily="18" charset="0"/>
                      </a:rPr>
                      <m:t>𝐾</m:t>
                    </m:r>
                    <m:r>
                      <a:rPr lang="en-US" b="0" i="1">
                        <a:latin typeface="Cambria Math" panose="02040503050406030204" pitchFamily="18" charset="0"/>
                      </a:rPr>
                      <m:t>−2</m:t>
                    </m:r>
                  </m:oMath>
                </a14:m>
                <a:r>
                  <a:rPr lang="en-US"/>
                  <a:t> nodes in the Huffman tree such that for any </a:t>
                </a:r>
                <a:br>
                  <a:rPr lang="en-US" b="0" i="0">
                    <a:latin typeface="Cambria Math" panose="02040503050406030204" pitchFamily="18" charset="0"/>
                  </a:rPr>
                </a:br>
                <a14:m>
                  <m:oMath xmlns:m="http://schemas.openxmlformats.org/officeDocument/2006/math">
                    <m:r>
                      <a:rPr lang="en-US" b="0" i="0">
                        <a:latin typeface="Cambria Math" panose="02040503050406030204" pitchFamily="18" charset="0"/>
                      </a:rPr>
                      <m:t>1≤</m:t>
                    </m:r>
                    <m:r>
                      <a:rPr lang="en-US" b="0" i="1">
                        <a:latin typeface="Cambria Math" panose="02040503050406030204" pitchFamily="18" charset="0"/>
                      </a:rPr>
                      <m:t>𝑘</m:t>
                    </m:r>
                    <m:r>
                      <a:rPr lang="en-US" b="0" i="1">
                        <a:latin typeface="Cambria Math" panose="02040503050406030204" pitchFamily="18" charset="0"/>
                      </a:rPr>
                      <m:t>≤</m:t>
                    </m:r>
                    <m:r>
                      <a:rPr lang="en-US" b="0" i="1">
                        <a:latin typeface="Cambria Math" panose="02040503050406030204" pitchFamily="18" charset="0"/>
                      </a:rPr>
                      <m:t>𝐾</m:t>
                    </m:r>
                    <m:r>
                      <a:rPr lang="en-US" b="0" i="1">
                        <a:latin typeface="Cambria Math" panose="02040503050406030204" pitchFamily="18" charset="0"/>
                      </a:rPr>
                      <m:t>−1</m:t>
                    </m:r>
                  </m:oMath>
                </a14:m>
                <a:r>
                  <a:rPr lang="en-US"/>
                  <a:t>, nodes </a:t>
                </a:r>
                <a14:m>
                  <m:oMath xmlns:m="http://schemas.openxmlformats.org/officeDocument/2006/math">
                    <m:r>
                      <a:rPr lang="en-US" b="0" i="0">
                        <a:latin typeface="Cambria Math" panose="02040503050406030204" pitchFamily="18" charset="0"/>
                      </a:rPr>
                      <m:t>2</m:t>
                    </m:r>
                    <m:r>
                      <a:rPr lang="en-US" b="0" i="1">
                        <a:latin typeface="Cambria Math" panose="02040503050406030204" pitchFamily="18" charset="0"/>
                      </a:rPr>
                      <m:t>𝑘</m:t>
                    </m:r>
                  </m:oMath>
                </a14:m>
                <a:r>
                  <a:rPr lang="en-US"/>
                  <a:t> and </a:t>
                </a:r>
                <a14:m>
                  <m:oMath xmlns:m="http://schemas.openxmlformats.org/officeDocument/2006/math">
                    <m:r>
                      <a:rPr lang="en-US" b="0" i="0">
                        <a:latin typeface="Cambria Math" panose="02040503050406030204" pitchFamily="18" charset="0"/>
                      </a:rPr>
                      <m:t>2</m:t>
                    </m:r>
                    <m:r>
                      <a:rPr lang="en-US" b="0" i="1">
                        <a:latin typeface="Cambria Math" panose="02040503050406030204" pitchFamily="18" charset="0"/>
                      </a:rPr>
                      <m:t>𝑘</m:t>
                    </m:r>
                    <m:r>
                      <a:rPr lang="en-US" b="0" i="1">
                        <a:latin typeface="Cambria Math" panose="02040503050406030204" pitchFamily="18" charset="0"/>
                      </a:rPr>
                      <m:t>−1</m:t>
                    </m:r>
                  </m:oMath>
                </a14:m>
                <a:r>
                  <a:rPr lang="en-US"/>
                  <a:t> are siblings.</a:t>
                </a:r>
              </a:p>
              <a:p>
                <a:endParaRPr lang="en-US"/>
              </a:p>
              <a:p>
                <a:pPr/>
                <a:r>
                  <a:rPr lang="en-US"/>
                  <a:t>Another way of writing the expected length is</a:t>
                </a:r>
                <a:br>
                  <a:rPr lang="en-US"/>
                </a:br>
                <a:br>
                  <a:rPr lang="en-US"/>
                </a:br>
                <a14:m>
                  <m:oMathPara xmlns:m="http://schemas.openxmlformats.org/officeDocument/2006/math">
                    <m:oMathParaPr>
                      <m:jc m:val="centerGroup"/>
                    </m:oMathParaPr>
                    <m:oMath xmlns:m="http://schemas.openxmlformats.org/officeDocument/2006/math">
                      <m:r>
                        <a:rPr lang="en-US" b="0" i="1">
                          <a:latin typeface="Cambria Math" panose="02040503050406030204" pitchFamily="18" charset="0"/>
                        </a:rPr>
                        <m:t>𝐸</m:t>
                      </m:r>
                      <m:d>
                        <m:dPr>
                          <m:ctrlPr>
                            <a:rPr lang="en-US" b="0" i="1">
                              <a:latin typeface="Cambria Math" panose="02040503050406030204" pitchFamily="18" charset="0"/>
                            </a:rPr>
                          </m:ctrlPr>
                        </m:dPr>
                        <m:e>
                          <m:r>
                            <a:rPr lang="en-US" b="0" i="1">
                              <a:latin typeface="Cambria Math" panose="02040503050406030204" pitchFamily="18" charset="0"/>
                            </a:rPr>
                            <m:t>𝑛</m:t>
                          </m:r>
                        </m:e>
                      </m:d>
                      <m:r>
                        <a:rPr lang="en-US" b="0" i="0">
                          <a:latin typeface="Cambria Math" panose="02040503050406030204" pitchFamily="18" charset="0"/>
                        </a:rPr>
                        <m:t>=</m:t>
                      </m:r>
                      <m:nary>
                        <m:naryPr>
                          <m:chr m:val="∑"/>
                          <m:ctrlPr>
                            <a:rPr lang="en-US" i="1">
                              <a:latin typeface="Cambria Math" panose="02040503050406030204" pitchFamily="18" charset="0"/>
                            </a:rPr>
                          </m:ctrlPr>
                        </m:naryPr>
                        <m:sub>
                          <m:r>
                            <m:rPr>
                              <m:brk m:alnAt="23"/>
                            </m:rPr>
                            <a:rPr lang="en-US" b="0" i="1">
                              <a:latin typeface="Cambria Math" panose="02040503050406030204" pitchFamily="18" charset="0"/>
                            </a:rPr>
                            <m:t>𝑘</m:t>
                          </m:r>
                          <m:r>
                            <a:rPr lang="en-US" b="0" i="1">
                              <a:latin typeface="Cambria Math" panose="02040503050406030204" pitchFamily="18" charset="0"/>
                            </a:rPr>
                            <m:t>=1</m:t>
                          </m:r>
                        </m:sub>
                        <m:sup>
                          <m:r>
                            <a:rPr lang="en-US" b="0" i="1">
                              <a:latin typeface="Cambria Math" panose="02040503050406030204" pitchFamily="18" charset="0"/>
                            </a:rPr>
                            <m:t>2</m:t>
                          </m:r>
                          <m:r>
                            <a:rPr lang="en-US" b="0" i="1">
                              <a:latin typeface="Cambria Math" panose="02040503050406030204" pitchFamily="18" charset="0"/>
                            </a:rPr>
                            <m:t>𝐾</m:t>
                          </m:r>
                          <m:r>
                            <a:rPr lang="en-US" b="0" i="1">
                              <a:latin typeface="Cambria Math" panose="02040503050406030204" pitchFamily="18" charset="0"/>
                            </a:rPr>
                            <m:t>−2</m:t>
                          </m:r>
                        </m:sup>
                        <m:e>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𝑘</m:t>
                              </m:r>
                            </m:sub>
                          </m:sSub>
                        </m:e>
                      </m:nary>
                    </m:oMath>
                  </m:oMathPara>
                </a14:m>
                <a:endParaRPr lang="en-US"/>
              </a:p>
              <a:p>
                <a:endParaRPr lang="en-US"/>
              </a:p>
              <a:p>
                <a:r>
                  <a:rPr lang="en-US"/>
                  <a:t>To see this, look at the Huffman tree on the right</a:t>
                </a:r>
                <a:endParaRPr/>
              </a:p>
            </p:txBody>
          </p:sp>
        </mc:Choice>
        <mc:Fallback xmlns="">
          <p:sp>
            <p:nvSpPr>
              <p:cNvPr id="2" name="TextBox 1">
                <a:extLst>
                  <a:ext uri="{FF2B5EF4-FFF2-40B4-BE49-F238E27FC236}">
                    <a16:creationId xmlns:a16="http://schemas.microsoft.com/office/drawing/2014/main" id="{D7E0BF71-9EFA-C54D-862F-9BAC15FC2967}"/>
                  </a:ext>
                </a:extLst>
              </p:cNvPr>
              <p:cNvSpPr txBox="1">
                <a:spLocks noRot="1" noChangeAspect="1" noMove="1" noResize="1" noEditPoints="1" noAdjustHandles="1" noChangeArrowheads="1" noChangeShapeType="1" noTextEdit="1"/>
              </p:cNvSpPr>
              <p:nvPr/>
            </p:nvSpPr>
            <p:spPr>
              <a:xfrm>
                <a:off x="479502" y="535259"/>
                <a:ext cx="11530361" cy="2810193"/>
              </a:xfrm>
              <a:prstGeom prst="rect">
                <a:avLst/>
              </a:prstGeom>
              <a:blipFill>
                <a:blip r:embed="rId2"/>
                <a:stretch>
                  <a:fillRect l="-476" t="-1302" b="-2603"/>
                </a:stretch>
              </a:blipFill>
            </p:spPr>
            <p:txBody>
              <a:bodyPr/>
              <a:lstStyle/>
              <a:p>
                <a:r>
                  <a:rPr lang="en-US">
                    <a:noFill/>
                  </a:rPr>
                  <a:t> </a:t>
                </a:r>
              </a:p>
            </p:txBody>
          </p:sp>
        </mc:Fallback>
      </mc:AlternateContent>
      <p:grpSp>
        <p:nvGrpSpPr>
          <p:cNvPr id="39" name="Group 38">
            <a:extLst>
              <a:ext uri="{FF2B5EF4-FFF2-40B4-BE49-F238E27FC236}">
                <a16:creationId xmlns:a16="http://schemas.microsoft.com/office/drawing/2014/main" id="{9FDBBBF4-E6A2-942E-DBC1-21B842432358}"/>
              </a:ext>
            </a:extLst>
          </p:cNvPr>
          <p:cNvGrpSpPr/>
          <p:nvPr/>
        </p:nvGrpSpPr>
        <p:grpSpPr>
          <a:xfrm>
            <a:off x="6989644" y="3020705"/>
            <a:ext cx="4804957" cy="3533526"/>
            <a:chOff x="6989644" y="3020705"/>
            <a:chExt cx="4804957" cy="3533526"/>
          </a:xfrm>
        </p:grpSpPr>
        <mc:AlternateContent xmlns:mc="http://schemas.openxmlformats.org/markup-compatibility/2006" xmlns:a14="http://schemas.microsoft.com/office/drawing/2010/main">
          <mc:Choice Requires="a14">
            <p:sp>
              <p:nvSpPr>
                <p:cNvPr id="3" name="Oval 2">
                  <a:extLst>
                    <a:ext uri="{FF2B5EF4-FFF2-40B4-BE49-F238E27FC236}">
                      <a16:creationId xmlns:a16="http://schemas.microsoft.com/office/drawing/2014/main" id="{D7C519EF-7DB3-8395-6DEA-DFD31C842117}"/>
                    </a:ext>
                  </a:extLst>
                </p:cNvPr>
                <p:cNvSpPr/>
                <p:nvPr/>
              </p:nvSpPr>
              <p:spPr>
                <a:xfrm>
                  <a:off x="8542115" y="5350464"/>
                  <a:ext cx="439838" cy="439838"/>
                </a:xfrm>
                <a:prstGeom prst="ellipse">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1</m:t>
                            </m:r>
                          </m:sub>
                        </m:sSub>
                      </m:oMath>
                    </m:oMathPara>
                  </a14:m>
                  <a:endParaRPr lang="ar-AE">
                    <a:solidFill>
                      <a:schemeClr val="tx1"/>
                    </a:solidFill>
                  </a:endParaRPr>
                </a:p>
              </p:txBody>
            </p:sp>
          </mc:Choice>
          <mc:Fallback xmlns="">
            <p:sp>
              <p:nvSpPr>
                <p:cNvPr id="3" name="Oval 2">
                  <a:extLst>
                    <a:ext uri="{FF2B5EF4-FFF2-40B4-BE49-F238E27FC236}">
                      <a16:creationId xmlns:a16="http://schemas.microsoft.com/office/drawing/2014/main" id="{D7C519EF-7DB3-8395-6DEA-DFD31C842117}"/>
                    </a:ext>
                  </a:extLst>
                </p:cNvPr>
                <p:cNvSpPr>
                  <a:spLocks noRot="1" noChangeAspect="1" noMove="1" noResize="1" noEditPoints="1" noAdjustHandles="1" noChangeArrowheads="1" noChangeShapeType="1" noTextEdit="1"/>
                </p:cNvSpPr>
                <p:nvPr/>
              </p:nvSpPr>
              <p:spPr>
                <a:xfrm>
                  <a:off x="8542115" y="5350464"/>
                  <a:ext cx="439838" cy="439838"/>
                </a:xfrm>
                <a:prstGeom prst="ellipse">
                  <a:avLst/>
                </a:prstGeom>
                <a:blipFill>
                  <a:blip r:embed="rId3"/>
                  <a:stretch>
                    <a:fillRect/>
                  </a:stretch>
                </a:blipFill>
                <a:ln>
                  <a:solidFill>
                    <a:srgbClr val="FF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0B268E4E-00DF-F629-270D-B8CC3BD4F289}"/>
                    </a:ext>
                  </a:extLst>
                </p:cNvPr>
                <p:cNvSpPr/>
                <p:nvPr/>
              </p:nvSpPr>
              <p:spPr>
                <a:xfrm>
                  <a:off x="7940231" y="4297168"/>
                  <a:ext cx="439838" cy="439838"/>
                </a:xfrm>
                <a:prstGeom prst="ellipse">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3</m:t>
                            </m:r>
                          </m:sub>
                        </m:sSub>
                      </m:oMath>
                    </m:oMathPara>
                  </a14:m>
                  <a:endParaRPr lang="ar-AE">
                    <a:solidFill>
                      <a:schemeClr val="tx1"/>
                    </a:solidFill>
                  </a:endParaRPr>
                </a:p>
              </p:txBody>
            </p:sp>
          </mc:Choice>
          <mc:Fallback xmlns="">
            <p:sp>
              <p:nvSpPr>
                <p:cNvPr id="4" name="Oval 3">
                  <a:extLst>
                    <a:ext uri="{FF2B5EF4-FFF2-40B4-BE49-F238E27FC236}">
                      <a16:creationId xmlns:a16="http://schemas.microsoft.com/office/drawing/2014/main" id="{0B268E4E-00DF-F629-270D-B8CC3BD4F289}"/>
                    </a:ext>
                  </a:extLst>
                </p:cNvPr>
                <p:cNvSpPr>
                  <a:spLocks noRot="1" noChangeAspect="1" noMove="1" noResize="1" noEditPoints="1" noAdjustHandles="1" noChangeArrowheads="1" noChangeShapeType="1" noTextEdit="1"/>
                </p:cNvSpPr>
                <p:nvPr/>
              </p:nvSpPr>
              <p:spPr>
                <a:xfrm>
                  <a:off x="7940231" y="4297168"/>
                  <a:ext cx="439838" cy="439838"/>
                </a:xfrm>
                <a:prstGeom prst="ellipse">
                  <a:avLst/>
                </a:prstGeom>
                <a:blipFill>
                  <a:blip r:embed="rId4"/>
                  <a:stretch>
                    <a:fillRect/>
                  </a:stretch>
                </a:blipFill>
                <a:ln>
                  <a:solidFill>
                    <a:srgbClr val="FF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272ABBEE-A2E2-C855-79D8-9CAD3A5AE50B}"/>
                    </a:ext>
                  </a:extLst>
                </p:cNvPr>
                <p:cNvSpPr/>
                <p:nvPr/>
              </p:nvSpPr>
              <p:spPr>
                <a:xfrm>
                  <a:off x="9016677" y="4297168"/>
                  <a:ext cx="439838" cy="439838"/>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4</m:t>
                            </m:r>
                          </m:sub>
                        </m:sSub>
                      </m:oMath>
                    </m:oMathPara>
                  </a14:m>
                  <a:endParaRPr lang="ar-AE">
                    <a:solidFill>
                      <a:schemeClr val="tx1"/>
                    </a:solidFill>
                  </a:endParaRPr>
                </a:p>
              </p:txBody>
            </p:sp>
          </mc:Choice>
          <mc:Fallback xmlns="">
            <p:sp>
              <p:nvSpPr>
                <p:cNvPr id="5" name="Oval 4">
                  <a:extLst>
                    <a:ext uri="{FF2B5EF4-FFF2-40B4-BE49-F238E27FC236}">
                      <a16:creationId xmlns:a16="http://schemas.microsoft.com/office/drawing/2014/main" id="{272ABBEE-A2E2-C855-79D8-9CAD3A5AE50B}"/>
                    </a:ext>
                  </a:extLst>
                </p:cNvPr>
                <p:cNvSpPr>
                  <a:spLocks noRot="1" noChangeAspect="1" noMove="1" noResize="1" noEditPoints="1" noAdjustHandles="1" noChangeArrowheads="1" noChangeShapeType="1" noTextEdit="1"/>
                </p:cNvSpPr>
                <p:nvPr/>
              </p:nvSpPr>
              <p:spPr>
                <a:xfrm>
                  <a:off x="9016677" y="4297168"/>
                  <a:ext cx="439838" cy="439838"/>
                </a:xfrm>
                <a:prstGeom prst="ellipse">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E97FAFBE-098F-2F87-86F8-E032C38E756E}"/>
                    </a:ext>
                  </a:extLst>
                </p:cNvPr>
                <p:cNvSpPr/>
                <p:nvPr/>
              </p:nvSpPr>
              <p:spPr>
                <a:xfrm>
                  <a:off x="7245750" y="3394343"/>
                  <a:ext cx="439838" cy="439838"/>
                </a:xfrm>
                <a:prstGeom prst="ellipse">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7</m:t>
                            </m:r>
                          </m:sub>
                        </m:sSub>
                      </m:oMath>
                    </m:oMathPara>
                  </a14:m>
                  <a:endParaRPr lang="ar-AE">
                    <a:solidFill>
                      <a:schemeClr val="tx1"/>
                    </a:solidFill>
                  </a:endParaRPr>
                </a:p>
              </p:txBody>
            </p:sp>
          </mc:Choice>
          <mc:Fallback xmlns="">
            <p:sp>
              <p:nvSpPr>
                <p:cNvPr id="6" name="Oval 5">
                  <a:extLst>
                    <a:ext uri="{FF2B5EF4-FFF2-40B4-BE49-F238E27FC236}">
                      <a16:creationId xmlns:a16="http://schemas.microsoft.com/office/drawing/2014/main" id="{E97FAFBE-098F-2F87-86F8-E032C38E756E}"/>
                    </a:ext>
                  </a:extLst>
                </p:cNvPr>
                <p:cNvSpPr>
                  <a:spLocks noRot="1" noChangeAspect="1" noMove="1" noResize="1" noEditPoints="1" noAdjustHandles="1" noChangeArrowheads="1" noChangeShapeType="1" noTextEdit="1"/>
                </p:cNvSpPr>
                <p:nvPr/>
              </p:nvSpPr>
              <p:spPr>
                <a:xfrm>
                  <a:off x="7245750" y="3394343"/>
                  <a:ext cx="439838" cy="439838"/>
                </a:xfrm>
                <a:prstGeom prst="ellipse">
                  <a:avLst/>
                </a:prstGeom>
                <a:blipFill>
                  <a:blip r:embed="rId6"/>
                  <a:stretch>
                    <a:fillRect/>
                  </a:stretch>
                </a:blipFill>
                <a:ln>
                  <a:solidFill>
                    <a:srgbClr val="FF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4DE464CF-FF1B-E4C3-5A3F-BC57F621DD07}"/>
                    </a:ext>
                  </a:extLst>
                </p:cNvPr>
                <p:cNvSpPr/>
                <p:nvPr/>
              </p:nvSpPr>
              <p:spPr>
                <a:xfrm>
                  <a:off x="8322196" y="3394343"/>
                  <a:ext cx="439838" cy="439838"/>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8</m:t>
                            </m:r>
                          </m:sub>
                        </m:sSub>
                      </m:oMath>
                    </m:oMathPara>
                  </a14:m>
                  <a:endParaRPr lang="ar-AE">
                    <a:solidFill>
                      <a:schemeClr val="tx1"/>
                    </a:solidFill>
                  </a:endParaRPr>
                </a:p>
              </p:txBody>
            </p:sp>
          </mc:Choice>
          <mc:Fallback xmlns="">
            <p:sp>
              <p:nvSpPr>
                <p:cNvPr id="7" name="Oval 6">
                  <a:extLst>
                    <a:ext uri="{FF2B5EF4-FFF2-40B4-BE49-F238E27FC236}">
                      <a16:creationId xmlns:a16="http://schemas.microsoft.com/office/drawing/2014/main" id="{4DE464CF-FF1B-E4C3-5A3F-BC57F621DD07}"/>
                    </a:ext>
                  </a:extLst>
                </p:cNvPr>
                <p:cNvSpPr>
                  <a:spLocks noRot="1" noChangeAspect="1" noMove="1" noResize="1" noEditPoints="1" noAdjustHandles="1" noChangeArrowheads="1" noChangeShapeType="1" noTextEdit="1"/>
                </p:cNvSpPr>
                <p:nvPr/>
              </p:nvSpPr>
              <p:spPr>
                <a:xfrm>
                  <a:off x="8322196" y="3394343"/>
                  <a:ext cx="439838" cy="439838"/>
                </a:xfrm>
                <a:prstGeom prst="ellipse">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B2F85E8B-3A8E-8948-3C8D-BA2355937CD4}"/>
                    </a:ext>
                  </a:extLst>
                </p:cNvPr>
                <p:cNvSpPr/>
                <p:nvPr/>
              </p:nvSpPr>
              <p:spPr>
                <a:xfrm>
                  <a:off x="10579259" y="5350464"/>
                  <a:ext cx="439838" cy="439838"/>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2</m:t>
                            </m:r>
                          </m:sub>
                        </m:sSub>
                      </m:oMath>
                    </m:oMathPara>
                  </a14:m>
                  <a:endParaRPr lang="ar-AE">
                    <a:solidFill>
                      <a:schemeClr val="tx1"/>
                    </a:solidFill>
                  </a:endParaRPr>
                </a:p>
              </p:txBody>
            </p:sp>
          </mc:Choice>
          <mc:Fallback xmlns="">
            <p:sp>
              <p:nvSpPr>
                <p:cNvPr id="8" name="Oval 7">
                  <a:extLst>
                    <a:ext uri="{FF2B5EF4-FFF2-40B4-BE49-F238E27FC236}">
                      <a16:creationId xmlns:a16="http://schemas.microsoft.com/office/drawing/2014/main" id="{B2F85E8B-3A8E-8948-3C8D-BA2355937CD4}"/>
                    </a:ext>
                  </a:extLst>
                </p:cNvPr>
                <p:cNvSpPr>
                  <a:spLocks noRot="1" noChangeAspect="1" noMove="1" noResize="1" noEditPoints="1" noAdjustHandles="1" noChangeArrowheads="1" noChangeShapeType="1" noTextEdit="1"/>
                </p:cNvSpPr>
                <p:nvPr/>
              </p:nvSpPr>
              <p:spPr>
                <a:xfrm>
                  <a:off x="10579259" y="5350464"/>
                  <a:ext cx="439838" cy="439838"/>
                </a:xfrm>
                <a:prstGeom prst="ellipse">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4268977C-2953-457D-7E95-37E5BA8E95F9}"/>
                    </a:ext>
                  </a:extLst>
                </p:cNvPr>
                <p:cNvSpPr/>
                <p:nvPr/>
              </p:nvSpPr>
              <p:spPr>
                <a:xfrm>
                  <a:off x="9838479" y="4297168"/>
                  <a:ext cx="439838" cy="439838"/>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5</m:t>
                            </m:r>
                          </m:sub>
                        </m:sSub>
                      </m:oMath>
                    </m:oMathPara>
                  </a14:m>
                  <a:endParaRPr lang="ar-AE">
                    <a:solidFill>
                      <a:schemeClr val="tx1"/>
                    </a:solidFill>
                  </a:endParaRPr>
                </a:p>
              </p:txBody>
            </p:sp>
          </mc:Choice>
          <mc:Fallback xmlns="">
            <p:sp>
              <p:nvSpPr>
                <p:cNvPr id="9" name="Oval 8">
                  <a:extLst>
                    <a:ext uri="{FF2B5EF4-FFF2-40B4-BE49-F238E27FC236}">
                      <a16:creationId xmlns:a16="http://schemas.microsoft.com/office/drawing/2014/main" id="{4268977C-2953-457D-7E95-37E5BA8E95F9}"/>
                    </a:ext>
                  </a:extLst>
                </p:cNvPr>
                <p:cNvSpPr>
                  <a:spLocks noRot="1" noChangeAspect="1" noMove="1" noResize="1" noEditPoints="1" noAdjustHandles="1" noChangeArrowheads="1" noChangeShapeType="1" noTextEdit="1"/>
                </p:cNvSpPr>
                <p:nvPr/>
              </p:nvSpPr>
              <p:spPr>
                <a:xfrm>
                  <a:off x="9838479" y="4297168"/>
                  <a:ext cx="439838" cy="439838"/>
                </a:xfrm>
                <a:prstGeom prst="ellipse">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466898B3-3239-8F29-0640-D7481F790DA9}"/>
                    </a:ext>
                  </a:extLst>
                </p:cNvPr>
                <p:cNvSpPr/>
                <p:nvPr/>
              </p:nvSpPr>
              <p:spPr>
                <a:xfrm>
                  <a:off x="10972798" y="4297168"/>
                  <a:ext cx="439838" cy="439838"/>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6</m:t>
                            </m:r>
                          </m:sub>
                        </m:sSub>
                      </m:oMath>
                    </m:oMathPara>
                  </a14:m>
                  <a:endParaRPr lang="ar-AE">
                    <a:solidFill>
                      <a:schemeClr val="tx1"/>
                    </a:solidFill>
                  </a:endParaRPr>
                </a:p>
              </p:txBody>
            </p:sp>
          </mc:Choice>
          <mc:Fallback xmlns="">
            <p:sp>
              <p:nvSpPr>
                <p:cNvPr id="10" name="Oval 9">
                  <a:extLst>
                    <a:ext uri="{FF2B5EF4-FFF2-40B4-BE49-F238E27FC236}">
                      <a16:creationId xmlns:a16="http://schemas.microsoft.com/office/drawing/2014/main" id="{466898B3-3239-8F29-0640-D7481F790DA9}"/>
                    </a:ext>
                  </a:extLst>
                </p:cNvPr>
                <p:cNvSpPr>
                  <a:spLocks noRot="1" noChangeAspect="1" noMove="1" noResize="1" noEditPoints="1" noAdjustHandles="1" noChangeArrowheads="1" noChangeShapeType="1" noTextEdit="1"/>
                </p:cNvSpPr>
                <p:nvPr/>
              </p:nvSpPr>
              <p:spPr>
                <a:xfrm>
                  <a:off x="10972798" y="4297168"/>
                  <a:ext cx="439838" cy="439838"/>
                </a:xfrm>
                <a:prstGeom prst="ellipse">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3C7817EF-FBD0-4AF8-EBB7-8EB14F41796E}"/>
                    </a:ext>
                  </a:extLst>
                </p:cNvPr>
                <p:cNvSpPr/>
                <p:nvPr/>
              </p:nvSpPr>
              <p:spPr>
                <a:xfrm>
                  <a:off x="10278317" y="3394343"/>
                  <a:ext cx="439838" cy="439838"/>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9</m:t>
                            </m:r>
                          </m:sub>
                        </m:sSub>
                      </m:oMath>
                    </m:oMathPara>
                  </a14:m>
                  <a:endParaRPr lang="ar-AE">
                    <a:solidFill>
                      <a:schemeClr val="tx1"/>
                    </a:solidFill>
                  </a:endParaRPr>
                </a:p>
              </p:txBody>
            </p:sp>
          </mc:Choice>
          <mc:Fallback xmlns="">
            <p:sp>
              <p:nvSpPr>
                <p:cNvPr id="11" name="Oval 10">
                  <a:extLst>
                    <a:ext uri="{FF2B5EF4-FFF2-40B4-BE49-F238E27FC236}">
                      <a16:creationId xmlns:a16="http://schemas.microsoft.com/office/drawing/2014/main" id="{3C7817EF-FBD0-4AF8-EBB7-8EB14F41796E}"/>
                    </a:ext>
                  </a:extLst>
                </p:cNvPr>
                <p:cNvSpPr>
                  <a:spLocks noRot="1" noChangeAspect="1" noMove="1" noResize="1" noEditPoints="1" noAdjustHandles="1" noChangeArrowheads="1" noChangeShapeType="1" noTextEdit="1"/>
                </p:cNvSpPr>
                <p:nvPr/>
              </p:nvSpPr>
              <p:spPr>
                <a:xfrm>
                  <a:off x="10278317" y="3394343"/>
                  <a:ext cx="439838" cy="439838"/>
                </a:xfrm>
                <a:prstGeom prst="ellipse">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AD410444-77A5-4005-D1C9-E875FA63116C}"/>
                    </a:ext>
                  </a:extLst>
                </p:cNvPr>
                <p:cNvSpPr/>
                <p:nvPr/>
              </p:nvSpPr>
              <p:spPr>
                <a:xfrm>
                  <a:off x="11354763" y="3394343"/>
                  <a:ext cx="439838" cy="439838"/>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10</m:t>
                            </m:r>
                          </m:sub>
                        </m:sSub>
                      </m:oMath>
                    </m:oMathPara>
                  </a14:m>
                  <a:endParaRPr lang="ar-AE">
                    <a:solidFill>
                      <a:schemeClr val="tx1"/>
                    </a:solidFill>
                  </a:endParaRPr>
                </a:p>
              </p:txBody>
            </p:sp>
          </mc:Choice>
          <mc:Fallback xmlns="">
            <p:sp>
              <p:nvSpPr>
                <p:cNvPr id="12" name="Oval 11">
                  <a:extLst>
                    <a:ext uri="{FF2B5EF4-FFF2-40B4-BE49-F238E27FC236}">
                      <a16:creationId xmlns:a16="http://schemas.microsoft.com/office/drawing/2014/main" id="{AD410444-77A5-4005-D1C9-E875FA63116C}"/>
                    </a:ext>
                  </a:extLst>
                </p:cNvPr>
                <p:cNvSpPr>
                  <a:spLocks noRot="1" noChangeAspect="1" noMove="1" noResize="1" noEditPoints="1" noAdjustHandles="1" noChangeArrowheads="1" noChangeShapeType="1" noTextEdit="1"/>
                </p:cNvSpPr>
                <p:nvPr/>
              </p:nvSpPr>
              <p:spPr>
                <a:xfrm>
                  <a:off x="11354763" y="3394343"/>
                  <a:ext cx="439838" cy="439838"/>
                </a:xfrm>
                <a:prstGeom prst="ellipse">
                  <a:avLst/>
                </a:prstGeom>
                <a:blipFill>
                  <a:blip r:embed="rId12"/>
                  <a:stretch>
                    <a:fillRect l="-1333"/>
                  </a:stretch>
                </a:blipFill>
              </p:spPr>
              <p:txBody>
                <a:bodyPr/>
                <a:lstStyle/>
                <a:p>
                  <a:r>
                    <a:rPr lang="en-US">
                      <a:noFill/>
                    </a:rPr>
                    <a:t> </a:t>
                  </a:r>
                </a:p>
              </p:txBody>
            </p:sp>
          </mc:Fallback>
        </mc:AlternateContent>
        <p:sp>
          <p:nvSpPr>
            <p:cNvPr id="13" name="Oval 12">
              <a:extLst>
                <a:ext uri="{FF2B5EF4-FFF2-40B4-BE49-F238E27FC236}">
                  <a16:creationId xmlns:a16="http://schemas.microsoft.com/office/drawing/2014/main" id="{70527A1C-D1CA-DAE5-498D-607B7ED24B62}"/>
                </a:ext>
              </a:extLst>
            </p:cNvPr>
            <p:cNvSpPr/>
            <p:nvPr/>
          </p:nvSpPr>
          <p:spPr>
            <a:xfrm>
              <a:off x="9560687" y="6114393"/>
              <a:ext cx="439838" cy="439838"/>
            </a:xfrm>
            <a:prstGeom prst="ellipse">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endParaRPr lang="ar-AE">
                <a:solidFill>
                  <a:schemeClr val="tx1"/>
                </a:solidFill>
              </a:endParaRPr>
            </a:p>
          </p:txBody>
        </p:sp>
        <p:cxnSp>
          <p:nvCxnSpPr>
            <p:cNvPr id="15" name="Straight Connector 14">
              <a:extLst>
                <a:ext uri="{FF2B5EF4-FFF2-40B4-BE49-F238E27FC236}">
                  <a16:creationId xmlns:a16="http://schemas.microsoft.com/office/drawing/2014/main" id="{FEBEF340-F57F-5935-3EE2-88D25BB03515}"/>
                </a:ext>
              </a:extLst>
            </p:cNvPr>
            <p:cNvCxnSpPr>
              <a:cxnSpLocks/>
              <a:endCxn id="4" idx="1"/>
            </p:cNvCxnSpPr>
            <p:nvPr/>
          </p:nvCxnSpPr>
          <p:spPr>
            <a:xfrm>
              <a:off x="7558265" y="3831218"/>
              <a:ext cx="446379" cy="53036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4ACE6FD9-103F-AED7-D584-BACE08380225}"/>
                </a:ext>
              </a:extLst>
            </p:cNvPr>
            <p:cNvCxnSpPr>
              <a:cxnSpLocks/>
            </p:cNvCxnSpPr>
            <p:nvPr/>
          </p:nvCxnSpPr>
          <p:spPr>
            <a:xfrm flipH="1">
              <a:off x="8252746" y="3842793"/>
              <a:ext cx="231494" cy="49771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08D19821-EF3C-E134-D50A-2169CDA8D940}"/>
                </a:ext>
              </a:extLst>
            </p:cNvPr>
            <p:cNvCxnSpPr>
              <a:cxnSpLocks/>
            </p:cNvCxnSpPr>
            <p:nvPr/>
          </p:nvCxnSpPr>
          <p:spPr>
            <a:xfrm>
              <a:off x="8241172" y="4722469"/>
              <a:ext cx="405113" cy="682906"/>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EC8F97C0-71AA-FB5A-70AA-BE6635478B31}"/>
                </a:ext>
              </a:extLst>
            </p:cNvPr>
            <p:cNvCxnSpPr>
              <a:cxnSpLocks/>
            </p:cNvCxnSpPr>
            <p:nvPr/>
          </p:nvCxnSpPr>
          <p:spPr>
            <a:xfrm flipH="1">
              <a:off x="8877779" y="4745618"/>
              <a:ext cx="300942" cy="64818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D24D789-271E-628B-0762-909F2BE8831D}"/>
                </a:ext>
              </a:extLst>
            </p:cNvPr>
            <p:cNvCxnSpPr>
              <a:cxnSpLocks/>
            </p:cNvCxnSpPr>
            <p:nvPr/>
          </p:nvCxnSpPr>
          <p:spPr>
            <a:xfrm flipH="1">
              <a:off x="10845475" y="4722468"/>
              <a:ext cx="300942" cy="64818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E0833AC9-CDBB-77F2-BBC6-21A0B5B8B968}"/>
                </a:ext>
              </a:extLst>
            </p:cNvPr>
            <p:cNvCxnSpPr>
              <a:cxnSpLocks/>
            </p:cNvCxnSpPr>
            <p:nvPr/>
          </p:nvCxnSpPr>
          <p:spPr>
            <a:xfrm>
              <a:off x="10185719" y="4710894"/>
              <a:ext cx="474561" cy="70605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F42A8FFA-272E-3AE7-830C-B0FA9F213734}"/>
                </a:ext>
              </a:extLst>
            </p:cNvPr>
            <p:cNvCxnSpPr>
              <a:cxnSpLocks/>
            </p:cNvCxnSpPr>
            <p:nvPr/>
          </p:nvCxnSpPr>
          <p:spPr>
            <a:xfrm flipH="1">
              <a:off x="11285313" y="3831218"/>
              <a:ext cx="231494" cy="49771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C577F741-4512-BEAC-87BC-96A03ADEB0EA}"/>
                </a:ext>
              </a:extLst>
            </p:cNvPr>
            <p:cNvCxnSpPr>
              <a:cxnSpLocks/>
            </p:cNvCxnSpPr>
            <p:nvPr/>
          </p:nvCxnSpPr>
          <p:spPr>
            <a:xfrm>
              <a:off x="10544533" y="3831218"/>
              <a:ext cx="446379" cy="53036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9D4B53C4-EEE0-14A5-C2D7-094D0070B8AA}"/>
                </a:ext>
              </a:extLst>
            </p:cNvPr>
            <p:cNvCxnSpPr>
              <a:cxnSpLocks/>
            </p:cNvCxnSpPr>
            <p:nvPr/>
          </p:nvCxnSpPr>
          <p:spPr>
            <a:xfrm>
              <a:off x="8877780" y="5787340"/>
              <a:ext cx="694480" cy="42826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C811B931-8570-C96A-9909-FF28F471EB78}"/>
                </a:ext>
              </a:extLst>
            </p:cNvPr>
            <p:cNvCxnSpPr>
              <a:cxnSpLocks/>
            </p:cNvCxnSpPr>
            <p:nvPr/>
          </p:nvCxnSpPr>
          <p:spPr>
            <a:xfrm flipH="1">
              <a:off x="9942650" y="5752616"/>
              <a:ext cx="706056" cy="43983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E4BB0E16-429A-B9D9-F66C-2111D0B0B3AE}"/>
                    </a:ext>
                  </a:extLst>
                </p:cNvPr>
                <p:cNvSpPr txBox="1"/>
                <p:nvPr/>
              </p:nvSpPr>
              <p:spPr>
                <a:xfrm>
                  <a:off x="7239474" y="3020705"/>
                  <a:ext cx="45768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a:solidFill>
                                  <a:srgbClr val="FF0000"/>
                                </a:solidFill>
                                <a:latin typeface="Cambria Math" panose="02040503050406030204" pitchFamily="18" charset="0"/>
                              </a:rPr>
                            </m:ctrlPr>
                          </m:sSubPr>
                          <m:e>
                            <m:r>
                              <a:rPr lang="en-US" b="0" i="1">
                                <a:solidFill>
                                  <a:srgbClr val="FF0000"/>
                                </a:solidFill>
                                <a:latin typeface="Cambria Math" panose="02040503050406030204" pitchFamily="18" charset="0"/>
                              </a:rPr>
                              <m:t>𝑝</m:t>
                            </m:r>
                          </m:e>
                          <m:sub>
                            <m:r>
                              <a:rPr lang="en-US" b="0" i="1">
                                <a:solidFill>
                                  <a:srgbClr val="FF0000"/>
                                </a:solidFill>
                                <a:latin typeface="Cambria Math" panose="02040503050406030204" pitchFamily="18" charset="0"/>
                              </a:rPr>
                              <m:t>3</m:t>
                            </m:r>
                          </m:sub>
                        </m:sSub>
                      </m:oMath>
                    </m:oMathPara>
                  </a14:m>
                  <a:endParaRPr/>
                </a:p>
              </p:txBody>
            </p:sp>
          </mc:Choice>
          <mc:Fallback xmlns="">
            <p:sp>
              <p:nvSpPr>
                <p:cNvPr id="34" name="TextBox 33">
                  <a:extLst>
                    <a:ext uri="{FF2B5EF4-FFF2-40B4-BE49-F238E27FC236}">
                      <a16:creationId xmlns:a16="http://schemas.microsoft.com/office/drawing/2014/main" id="{E4BB0E16-429A-B9D9-F66C-2111D0B0B3AE}"/>
                    </a:ext>
                  </a:extLst>
                </p:cNvPr>
                <p:cNvSpPr txBox="1">
                  <a:spLocks noRot="1" noChangeAspect="1" noMove="1" noResize="1" noEditPoints="1" noAdjustHandles="1" noChangeArrowheads="1" noChangeShapeType="1" noTextEdit="1"/>
                </p:cNvSpPr>
                <p:nvPr/>
              </p:nvSpPr>
              <p:spPr>
                <a:xfrm>
                  <a:off x="7239474" y="3020705"/>
                  <a:ext cx="457689" cy="369332"/>
                </a:xfrm>
                <a:prstGeom prst="rect">
                  <a:avLst/>
                </a:prstGeom>
                <a:blipFill>
                  <a:blip r:embed="rId13"/>
                  <a:stretch>
                    <a:fillRect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74E67092-058D-13C1-BFDE-01D1A3DDEEA8}"/>
                    </a:ext>
                  </a:extLst>
                </p:cNvPr>
                <p:cNvSpPr txBox="1"/>
                <p:nvPr/>
              </p:nvSpPr>
              <p:spPr>
                <a:xfrm>
                  <a:off x="8315920" y="3020705"/>
                  <a:ext cx="45768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4</m:t>
                            </m:r>
                          </m:sub>
                        </m:sSub>
                      </m:oMath>
                    </m:oMathPara>
                  </a14:m>
                  <a:endParaRPr/>
                </a:p>
              </p:txBody>
            </p:sp>
          </mc:Choice>
          <mc:Fallback xmlns="">
            <p:sp>
              <p:nvSpPr>
                <p:cNvPr id="35" name="TextBox 34">
                  <a:extLst>
                    <a:ext uri="{FF2B5EF4-FFF2-40B4-BE49-F238E27FC236}">
                      <a16:creationId xmlns:a16="http://schemas.microsoft.com/office/drawing/2014/main" id="{74E67092-058D-13C1-BFDE-01D1A3DDEEA8}"/>
                    </a:ext>
                  </a:extLst>
                </p:cNvPr>
                <p:cNvSpPr txBox="1">
                  <a:spLocks noRot="1" noChangeAspect="1" noMove="1" noResize="1" noEditPoints="1" noAdjustHandles="1" noChangeArrowheads="1" noChangeShapeType="1" noTextEdit="1"/>
                </p:cNvSpPr>
                <p:nvPr/>
              </p:nvSpPr>
              <p:spPr>
                <a:xfrm>
                  <a:off x="8315920" y="3020705"/>
                  <a:ext cx="457689" cy="369332"/>
                </a:xfrm>
                <a:prstGeom prst="rect">
                  <a:avLst/>
                </a:prstGeom>
                <a:blipFill>
                  <a:blip r:embed="rId14"/>
                  <a:stretch>
                    <a:fillRect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91F3E577-5749-CBB0-9E30-2BFB2B315DF6}"/>
                    </a:ext>
                  </a:extLst>
                </p:cNvPr>
                <p:cNvSpPr txBox="1"/>
                <p:nvPr/>
              </p:nvSpPr>
              <p:spPr>
                <a:xfrm>
                  <a:off x="7099140" y="5495974"/>
                  <a:ext cx="146033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r>
                          <a:rPr lang="en-US" b="0" i="1">
                            <a:latin typeface="Cambria Math" panose="02040503050406030204" pitchFamily="18" charset="0"/>
                          </a:rPr>
                          <m:t>+</m:t>
                        </m:r>
                        <m:sSub>
                          <m:sSubPr>
                            <m:ctrlPr>
                              <a:rPr lang="en-US" b="0" i="1">
                                <a:solidFill>
                                  <a:srgbClr val="FF0000"/>
                                </a:solidFill>
                                <a:latin typeface="Cambria Math" panose="02040503050406030204" pitchFamily="18" charset="0"/>
                              </a:rPr>
                            </m:ctrlPr>
                          </m:sSubPr>
                          <m:e>
                            <m:r>
                              <a:rPr lang="en-US" b="0" i="1">
                                <a:solidFill>
                                  <a:srgbClr val="FF0000"/>
                                </a:solidFill>
                                <a:latin typeface="Cambria Math" panose="02040503050406030204" pitchFamily="18" charset="0"/>
                              </a:rPr>
                              <m:t>𝑝</m:t>
                            </m:r>
                          </m:e>
                          <m:sub>
                            <m:r>
                              <a:rPr lang="en-US" b="0" i="1">
                                <a:solidFill>
                                  <a:srgbClr val="FF0000"/>
                                </a:solidFill>
                                <a:latin typeface="Cambria Math" panose="02040503050406030204" pitchFamily="18" charset="0"/>
                              </a:rPr>
                              <m:t>3</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4</m:t>
                            </m:r>
                          </m:sub>
                        </m:sSub>
                      </m:oMath>
                    </m:oMathPara>
                  </a14:m>
                  <a:endParaRPr/>
                </a:p>
              </p:txBody>
            </p:sp>
          </mc:Choice>
          <mc:Fallback xmlns="">
            <p:sp>
              <p:nvSpPr>
                <p:cNvPr id="36" name="TextBox 35">
                  <a:extLst>
                    <a:ext uri="{FF2B5EF4-FFF2-40B4-BE49-F238E27FC236}">
                      <a16:creationId xmlns:a16="http://schemas.microsoft.com/office/drawing/2014/main" id="{91F3E577-5749-CBB0-9E30-2BFB2B315DF6}"/>
                    </a:ext>
                  </a:extLst>
                </p:cNvPr>
                <p:cNvSpPr txBox="1">
                  <a:spLocks noRot="1" noChangeAspect="1" noMove="1" noResize="1" noEditPoints="1" noAdjustHandles="1" noChangeArrowheads="1" noChangeShapeType="1" noTextEdit="1"/>
                </p:cNvSpPr>
                <p:nvPr/>
              </p:nvSpPr>
              <p:spPr>
                <a:xfrm>
                  <a:off x="7099140" y="5495974"/>
                  <a:ext cx="1460336" cy="369332"/>
                </a:xfrm>
                <a:prstGeom prst="rect">
                  <a:avLst/>
                </a:prstGeom>
                <a:blipFill>
                  <a:blip r:embed="rId15"/>
                  <a:stretch>
                    <a:fillRect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3D8D23C9-1D2D-8FDC-17B4-F148391AB2B9}"/>
                    </a:ext>
                  </a:extLst>
                </p:cNvPr>
                <p:cNvSpPr txBox="1"/>
                <p:nvPr/>
              </p:nvSpPr>
              <p:spPr>
                <a:xfrm>
                  <a:off x="8987252" y="3911956"/>
                  <a:ext cx="45768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oMath>
                    </m:oMathPara>
                  </a14:m>
                  <a:endParaRPr/>
                </a:p>
              </p:txBody>
            </p:sp>
          </mc:Choice>
          <mc:Fallback xmlns="">
            <p:sp>
              <p:nvSpPr>
                <p:cNvPr id="37" name="TextBox 36">
                  <a:extLst>
                    <a:ext uri="{FF2B5EF4-FFF2-40B4-BE49-F238E27FC236}">
                      <a16:creationId xmlns:a16="http://schemas.microsoft.com/office/drawing/2014/main" id="{3D8D23C9-1D2D-8FDC-17B4-F148391AB2B9}"/>
                    </a:ext>
                  </a:extLst>
                </p:cNvPr>
                <p:cNvSpPr txBox="1">
                  <a:spLocks noRot="1" noChangeAspect="1" noMove="1" noResize="1" noEditPoints="1" noAdjustHandles="1" noChangeArrowheads="1" noChangeShapeType="1" noTextEdit="1"/>
                </p:cNvSpPr>
                <p:nvPr/>
              </p:nvSpPr>
              <p:spPr>
                <a:xfrm>
                  <a:off x="8987252" y="3911956"/>
                  <a:ext cx="457689" cy="369332"/>
                </a:xfrm>
                <a:prstGeom prst="rect">
                  <a:avLst/>
                </a:prstGeom>
                <a:blipFill>
                  <a:blip r:embed="rId16"/>
                  <a:stretch>
                    <a:fillRect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59A8D5FE-5AF7-6AF6-26AB-B0825615A055}"/>
                    </a:ext>
                  </a:extLst>
                </p:cNvPr>
                <p:cNvSpPr txBox="1"/>
                <p:nvPr/>
              </p:nvSpPr>
              <p:spPr>
                <a:xfrm>
                  <a:off x="6989644" y="4404302"/>
                  <a:ext cx="96167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a:solidFill>
                                  <a:srgbClr val="FF0000"/>
                                </a:solidFill>
                                <a:latin typeface="Cambria Math" panose="02040503050406030204" pitchFamily="18" charset="0"/>
                              </a:rPr>
                            </m:ctrlPr>
                          </m:sSubPr>
                          <m:e>
                            <m:r>
                              <a:rPr lang="en-US" b="0" i="1">
                                <a:solidFill>
                                  <a:srgbClr val="FF0000"/>
                                </a:solidFill>
                                <a:latin typeface="Cambria Math" panose="02040503050406030204" pitchFamily="18" charset="0"/>
                              </a:rPr>
                              <m:t>𝑝</m:t>
                            </m:r>
                          </m:e>
                          <m:sub>
                            <m:r>
                              <a:rPr lang="en-US" b="0" i="1">
                                <a:solidFill>
                                  <a:srgbClr val="FF0000"/>
                                </a:solidFill>
                                <a:latin typeface="Cambria Math" panose="02040503050406030204" pitchFamily="18" charset="0"/>
                              </a:rPr>
                              <m:t>3</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4</m:t>
                            </m:r>
                          </m:sub>
                        </m:sSub>
                      </m:oMath>
                    </m:oMathPara>
                  </a14:m>
                  <a:endParaRPr/>
                </a:p>
              </p:txBody>
            </p:sp>
          </mc:Choice>
          <mc:Fallback xmlns="">
            <p:sp>
              <p:nvSpPr>
                <p:cNvPr id="38" name="TextBox 37">
                  <a:extLst>
                    <a:ext uri="{FF2B5EF4-FFF2-40B4-BE49-F238E27FC236}">
                      <a16:creationId xmlns:a16="http://schemas.microsoft.com/office/drawing/2014/main" id="{59A8D5FE-5AF7-6AF6-26AB-B0825615A055}"/>
                    </a:ext>
                  </a:extLst>
                </p:cNvPr>
                <p:cNvSpPr txBox="1">
                  <a:spLocks noRot="1" noChangeAspect="1" noMove="1" noResize="1" noEditPoints="1" noAdjustHandles="1" noChangeArrowheads="1" noChangeShapeType="1" noTextEdit="1"/>
                </p:cNvSpPr>
                <p:nvPr/>
              </p:nvSpPr>
              <p:spPr>
                <a:xfrm>
                  <a:off x="6989644" y="4404302"/>
                  <a:ext cx="961674" cy="369332"/>
                </a:xfrm>
                <a:prstGeom prst="rect">
                  <a:avLst/>
                </a:prstGeom>
                <a:blipFill>
                  <a:blip r:embed="rId17"/>
                  <a:stretch>
                    <a:fillRect b="-6557"/>
                  </a:stretch>
                </a:blipFill>
              </p:spPr>
              <p:txBody>
                <a:bodyPr/>
                <a:lstStyle/>
                <a:p>
                  <a:r>
                    <a:rPr lang="en-US">
                      <a:noFill/>
                    </a:rPr>
                    <a:t> </a:t>
                  </a:r>
                </a:p>
              </p:txBody>
            </p:sp>
          </mc:Fallback>
        </mc:AlternateContent>
      </p:grpSp>
    </p:spTree>
    <p:extLst>
      <p:ext uri="{BB962C8B-B14F-4D97-AF65-F5344CB8AC3E}">
        <p14:creationId xmlns:p14="http://schemas.microsoft.com/office/powerpoint/2010/main" val="1870007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0033FC8C-BD02-6C37-3E42-7D10F13E1F9F}"/>
                  </a:ext>
                </a:extLst>
              </p:cNvPr>
              <p:cNvSpPr txBox="1"/>
              <p:nvPr/>
            </p:nvSpPr>
            <p:spPr>
              <a:xfrm>
                <a:off x="479502" y="535259"/>
                <a:ext cx="11530361" cy="3807004"/>
              </a:xfrm>
              <a:prstGeom prst="rect">
                <a:avLst/>
              </a:prstGeom>
              <a:noFill/>
            </p:spPr>
            <p:txBody>
              <a:bodyPr wrap="square" rtlCol="0">
                <a:spAutoFit/>
              </a:bodyPr>
              <a:lstStyle/>
              <a:p>
                <a:pPr/>
                <a:r>
                  <a:rPr lang="en-US"/>
                  <a:t>We can also rewrite the entropy as follows</a:t>
                </a:r>
                <a:br>
                  <a:rPr lang="en-US"/>
                </a:br>
                <a:br>
                  <a:rPr lang="en-US"/>
                </a:br>
                <a14:m>
                  <m:oMathPara xmlns:m="http://schemas.openxmlformats.org/officeDocument/2006/math">
                    <m:oMathParaPr>
                      <m:jc m:val="centerGroup"/>
                    </m:oMathParaPr>
                    <m:oMath xmlns:m="http://schemas.openxmlformats.org/officeDocument/2006/math">
                      <m:r>
                        <a:rPr lang="en-US" b="0" i="1">
                          <a:latin typeface="Cambria Math" panose="02040503050406030204" pitchFamily="18" charset="0"/>
                        </a:rPr>
                        <m:t>𝐻</m:t>
                      </m:r>
                      <m:d>
                        <m:dPr>
                          <m:ctrlPr>
                            <a:rPr lang="en-US" b="0" i="1">
                              <a:latin typeface="Cambria Math" panose="02040503050406030204" pitchFamily="18" charset="0"/>
                            </a:rPr>
                          </m:ctrlPr>
                        </m:dPr>
                        <m:e>
                          <m:r>
                            <a:rPr lang="en-US" b="0" i="1">
                              <a:latin typeface="Cambria Math" panose="02040503050406030204" pitchFamily="18" charset="0"/>
                            </a:rPr>
                            <m:t>𝑋</m:t>
                          </m:r>
                        </m:e>
                      </m:d>
                      <m:r>
                        <a:rPr lang="en-US" b="0" i="1">
                          <a:latin typeface="Cambria Math" panose="02040503050406030204" pitchFamily="18" charset="0"/>
                        </a:rPr>
                        <m:t>=</m:t>
                      </m:r>
                      <m:nary>
                        <m:naryPr>
                          <m:chr m:val="∑"/>
                          <m:ctrlPr>
                            <a:rPr lang="en-US" b="0" i="1">
                              <a:latin typeface="Cambria Math" panose="02040503050406030204" pitchFamily="18" charset="0"/>
                            </a:rPr>
                          </m:ctrlPr>
                        </m:naryPr>
                        <m:sub>
                          <m:r>
                            <m:rPr>
                              <m:brk m:alnAt="23"/>
                            </m:rPr>
                            <a:rPr lang="en-US" b="0" i="1">
                              <a:latin typeface="Cambria Math" panose="02040503050406030204" pitchFamily="18" charset="0"/>
                            </a:rPr>
                            <m:t>𝑘</m:t>
                          </m:r>
                          <m:r>
                            <a:rPr lang="en-US" b="0" i="1">
                              <a:latin typeface="Cambria Math" panose="02040503050406030204" pitchFamily="18" charset="0"/>
                            </a:rPr>
                            <m:t>=1</m:t>
                          </m:r>
                        </m:sub>
                        <m:sup>
                          <m:r>
                            <a:rPr lang="en-US" b="0" i="1">
                              <a:latin typeface="Cambria Math" panose="02040503050406030204" pitchFamily="18" charset="0"/>
                            </a:rPr>
                            <m:t>𝐾</m:t>
                          </m:r>
                          <m:r>
                            <a:rPr lang="en-US" b="0" i="1">
                              <a:latin typeface="Cambria Math" panose="02040503050406030204" pitchFamily="18" charset="0"/>
                            </a:rPr>
                            <m:t>−1</m:t>
                          </m:r>
                        </m:sup>
                        <m:e>
                          <m:d>
                            <m:dPr>
                              <m:ctrlPr>
                                <a:rPr lang="en-US" b="0" i="1">
                                  <a:latin typeface="Cambria Math" panose="02040503050406030204" pitchFamily="18" charset="0"/>
                                </a:rPr>
                              </m:ctrlPr>
                            </m:dPr>
                            <m:e>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r>
                                    <a:rPr lang="en-US" b="0" i="1">
                                      <a:latin typeface="Cambria Math" panose="02040503050406030204" pitchFamily="18" charset="0"/>
                                    </a:rPr>
                                    <m:t>−1</m:t>
                                  </m:r>
                                </m:sub>
                              </m:sSub>
                            </m:e>
                          </m:d>
                          <m:r>
                            <a:rPr lang="en-US" b="0" i="1">
                              <a:latin typeface="Cambria Math" panose="02040503050406030204" pitchFamily="18" charset="0"/>
                            </a:rPr>
                            <m:t> </m:t>
                          </m:r>
                          <m:r>
                            <a:rPr lang="en-US" b="0" i="1">
                              <a:latin typeface="Cambria Math" panose="02040503050406030204" pitchFamily="18" charset="0"/>
                              <a:ea typeface="Cambria Math" panose="02040503050406030204" pitchFamily="18" charset="0"/>
                            </a:rPr>
                            <m:t>ℋ</m:t>
                          </m:r>
                          <m:d>
                            <m:dPr>
                              <m:ctrlPr>
                                <a:rPr lang="en-US" b="0" i="1">
                                  <a:latin typeface="Cambria Math" panose="02040503050406030204" pitchFamily="18" charset="0"/>
                                  <a:ea typeface="Cambria Math" panose="02040503050406030204" pitchFamily="18" charset="0"/>
                                </a:rPr>
                              </m:ctrlPr>
                            </m:dPr>
                            <m:e>
                              <m:f>
                                <m:fPr>
                                  <m:ctrlPr>
                                    <a:rPr lang="en-US" b="0" i="1">
                                      <a:latin typeface="Cambria Math" panose="02040503050406030204" pitchFamily="18" charset="0"/>
                                      <a:ea typeface="Cambria Math" panose="02040503050406030204" pitchFamily="18" charset="0"/>
                                    </a:rPr>
                                  </m:ctrlPr>
                                </m:fPr>
                                <m:num>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sub>
                                  </m:sSub>
                                </m:num>
                                <m:den>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sub>
                                  </m:sSub>
                                  <m:r>
                                    <a:rPr lang="en-US" b="0" i="1">
                                      <a:latin typeface="Cambria Math" panose="02040503050406030204" pitchFamily="18" charset="0"/>
                                      <a:ea typeface="Cambria Math" panose="02040503050406030204" pitchFamily="18" charset="0"/>
                                    </a:rPr>
                                    <m:t>+</m:t>
                                  </m:r>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r>
                                        <a:rPr lang="en-US" b="0" i="1">
                                          <a:latin typeface="Cambria Math" panose="02040503050406030204" pitchFamily="18" charset="0"/>
                                          <a:ea typeface="Cambria Math" panose="02040503050406030204" pitchFamily="18" charset="0"/>
                                        </a:rPr>
                                        <m:t>−1</m:t>
                                      </m:r>
                                    </m:sub>
                                  </m:sSub>
                                </m:den>
                              </m:f>
                            </m:e>
                          </m:d>
                        </m:e>
                      </m:nary>
                    </m:oMath>
                  </m:oMathPara>
                </a14:m>
                <a:br>
                  <a:rPr lang="en-US"/>
                </a:br>
                <a:br>
                  <a:rPr lang="en-US"/>
                </a:br>
                <a:r>
                  <a:rPr lang="en-US"/>
                  <a:t>where </a:t>
                </a:r>
                <a14:m>
                  <m:oMath xmlns:m="http://schemas.openxmlformats.org/officeDocument/2006/math">
                    <m:r>
                      <a:rPr lang="en-US" b="0" i="1">
                        <a:latin typeface="Cambria Math" panose="02040503050406030204" pitchFamily="18" charset="0"/>
                        <a:ea typeface="Cambria Math" panose="02040503050406030204" pitchFamily="18" charset="0"/>
                      </a:rPr>
                      <m:t>ℋ</m:t>
                    </m:r>
                  </m:oMath>
                </a14:m>
                <a:r>
                  <a:rPr lang="en-US"/>
                  <a:t> denotes the binary choice entropy function.</a:t>
                </a:r>
              </a:p>
              <a:p>
                <a:endParaRPr lang="en-US"/>
              </a:p>
              <a:p>
                <a:r>
                  <a:rPr lang="en-US"/>
                  <a:t>Recall that nodes </a:t>
                </a:r>
                <a14:m>
                  <m:oMath xmlns:m="http://schemas.openxmlformats.org/officeDocument/2006/math">
                    <m:r>
                      <a:rPr lang="en-US" b="0" i="1">
                        <a:latin typeface="Cambria Math" panose="02040503050406030204" pitchFamily="18" charset="0"/>
                      </a:rPr>
                      <m:t>2</m:t>
                    </m:r>
                    <m:r>
                      <a:rPr lang="en-US" b="0" i="1">
                        <a:latin typeface="Cambria Math" panose="02040503050406030204" pitchFamily="18" charset="0"/>
                      </a:rPr>
                      <m:t>𝑘</m:t>
                    </m:r>
                  </m:oMath>
                </a14:m>
                <a:r>
                  <a:rPr lang="en-US"/>
                  <a:t> and </a:t>
                </a:r>
                <a14:m>
                  <m:oMath xmlns:m="http://schemas.openxmlformats.org/officeDocument/2006/math">
                    <m:r>
                      <a:rPr lang="en-US" b="0" i="1">
                        <a:latin typeface="Cambria Math" panose="02040503050406030204" pitchFamily="18" charset="0"/>
                      </a:rPr>
                      <m:t>2</m:t>
                    </m:r>
                    <m:r>
                      <a:rPr lang="en-US" b="0" i="1">
                        <a:latin typeface="Cambria Math" panose="02040503050406030204" pitchFamily="18" charset="0"/>
                      </a:rPr>
                      <m:t>𝑘</m:t>
                    </m:r>
                    <m:r>
                      <a:rPr lang="en-US" b="0" i="1">
                        <a:latin typeface="Cambria Math" panose="02040503050406030204" pitchFamily="18" charset="0"/>
                      </a:rPr>
                      <m:t>−1</m:t>
                    </m:r>
                  </m:oMath>
                </a14:m>
                <a:r>
                  <a:rPr lang="en-US"/>
                  <a:t> are siblings. So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r>
                          <a:rPr lang="en-US" b="0" i="1">
                            <a:latin typeface="Cambria Math" panose="02040503050406030204" pitchFamily="18" charset="0"/>
                          </a:rPr>
                          <m:t>−1</m:t>
                        </m:r>
                      </m:sub>
                    </m:sSub>
                  </m:oMath>
                </a14:m>
                <a:r>
                  <a:rPr lang="en-US"/>
                  <a:t> represents the probability of picking the parent of these two siblings, and </a:t>
                </a:r>
                <a14:m>
                  <m:oMath xmlns:m="http://schemas.openxmlformats.org/officeDocument/2006/math">
                    <m:r>
                      <a:rPr lang="en-US" b="0" i="1">
                        <a:latin typeface="Cambria Math" panose="02040503050406030204" pitchFamily="18" charset="0"/>
                        <a:ea typeface="Cambria Math" panose="02040503050406030204" pitchFamily="18" charset="0"/>
                      </a:rPr>
                      <m:t>ℋ</m:t>
                    </m:r>
                    <m:d>
                      <m:dPr>
                        <m:ctrlPr>
                          <a:rPr lang="en-US" b="0" i="1">
                            <a:latin typeface="Cambria Math" panose="02040503050406030204" pitchFamily="18" charset="0"/>
                            <a:ea typeface="Cambria Math" panose="02040503050406030204" pitchFamily="18" charset="0"/>
                          </a:rPr>
                        </m:ctrlPr>
                      </m:dPr>
                      <m:e>
                        <m:f>
                          <m:fPr>
                            <m:ctrlPr>
                              <a:rPr lang="en-US" b="0" i="1">
                                <a:latin typeface="Cambria Math" panose="02040503050406030204" pitchFamily="18" charset="0"/>
                                <a:ea typeface="Cambria Math" panose="02040503050406030204" pitchFamily="18" charset="0"/>
                              </a:rPr>
                            </m:ctrlPr>
                          </m:fPr>
                          <m:num>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sub>
                            </m:sSub>
                          </m:num>
                          <m:den>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sub>
                            </m:sSub>
                            <m:r>
                              <a:rPr lang="en-US" b="0" i="1">
                                <a:latin typeface="Cambria Math" panose="02040503050406030204" pitchFamily="18" charset="0"/>
                                <a:ea typeface="Cambria Math" panose="02040503050406030204" pitchFamily="18" charset="0"/>
                              </a:rPr>
                              <m:t>+</m:t>
                            </m:r>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r>
                                  <a:rPr lang="en-US" b="0" i="1">
                                    <a:latin typeface="Cambria Math" panose="02040503050406030204" pitchFamily="18" charset="0"/>
                                    <a:ea typeface="Cambria Math" panose="02040503050406030204" pitchFamily="18" charset="0"/>
                                  </a:rPr>
                                  <m:t>−1</m:t>
                                </m:r>
                              </m:sub>
                            </m:sSub>
                          </m:den>
                        </m:f>
                      </m:e>
                    </m:d>
                  </m:oMath>
                </a14:m>
                <a:r>
                  <a:rPr lang="en-US"/>
                  <a:t> represents the entropy associated with the choice of which child given the parent was chosen. </a:t>
                </a:r>
              </a:p>
              <a:p>
                <a:endParaRPr lang="en-US"/>
              </a:p>
              <a:p>
                <a:r>
                  <a:rPr lang="en-US"/>
                  <a:t>So this is essentially an application of the grouping property of entropy.</a:t>
                </a:r>
              </a:p>
            </p:txBody>
          </p:sp>
        </mc:Choice>
        <mc:Fallback xmlns="">
          <p:sp>
            <p:nvSpPr>
              <p:cNvPr id="2" name="TextBox 1">
                <a:extLst>
                  <a:ext uri="{FF2B5EF4-FFF2-40B4-BE49-F238E27FC236}">
                    <a16:creationId xmlns:a16="http://schemas.microsoft.com/office/drawing/2014/main" id="{0033FC8C-BD02-6C37-3E42-7D10F13E1F9F}"/>
                  </a:ext>
                </a:extLst>
              </p:cNvPr>
              <p:cNvSpPr txBox="1">
                <a:spLocks noRot="1" noChangeAspect="1" noMove="1" noResize="1" noEditPoints="1" noAdjustHandles="1" noChangeArrowheads="1" noChangeShapeType="1" noTextEdit="1"/>
              </p:cNvSpPr>
              <p:nvPr/>
            </p:nvSpPr>
            <p:spPr>
              <a:xfrm>
                <a:off x="479502" y="535259"/>
                <a:ext cx="11530361" cy="3807004"/>
              </a:xfrm>
              <a:prstGeom prst="rect">
                <a:avLst/>
              </a:prstGeom>
              <a:blipFill>
                <a:blip r:embed="rId2"/>
                <a:stretch>
                  <a:fillRect l="-476" t="-962" r="-793"/>
                </a:stretch>
              </a:blipFill>
            </p:spPr>
            <p:txBody>
              <a:bodyPr/>
              <a:lstStyle/>
              <a:p>
                <a:r>
                  <a:rPr lang="en-US">
                    <a:noFill/>
                  </a:rPr>
                  <a:t> </a:t>
                </a:r>
              </a:p>
            </p:txBody>
          </p:sp>
        </mc:Fallback>
      </mc:AlternateContent>
    </p:spTree>
    <p:extLst>
      <p:ext uri="{BB962C8B-B14F-4D97-AF65-F5344CB8AC3E}">
        <p14:creationId xmlns:p14="http://schemas.microsoft.com/office/powerpoint/2010/main" val="2683184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D108EAA-FA13-44AC-A2F0-30392871EBED}"/>
                  </a:ext>
                </a:extLst>
              </p:cNvPr>
              <p:cNvSpPr txBox="1"/>
              <p:nvPr/>
            </p:nvSpPr>
            <p:spPr>
              <a:xfrm>
                <a:off x="479502" y="535259"/>
                <a:ext cx="11530361" cy="4644926"/>
              </a:xfrm>
              <a:prstGeom prst="rect">
                <a:avLst/>
              </a:prstGeom>
              <a:noFill/>
            </p:spPr>
            <p:txBody>
              <a:bodyPr wrap="square" rtlCol="0">
                <a:spAutoFit/>
              </a:bodyPr>
              <a:lstStyle/>
              <a:p>
                <a:r>
                  <a:rPr lang="en-US"/>
                  <a:t>We can now rewrite the redundancy of the code as follows</a:t>
                </a:r>
              </a:p>
              <a:p>
                <a:endParaRPr lang="en-US"/>
              </a:p>
              <a:p>
                <a:pPr/>
                <a14:m>
                  <m:oMathPara xmlns:m="http://schemas.openxmlformats.org/officeDocument/2006/math">
                    <m:oMathParaPr>
                      <m:jc m:val="centerGroup"/>
                    </m:oMathParaPr>
                    <m:oMath xmlns:m="http://schemas.openxmlformats.org/officeDocument/2006/math">
                      <m:r>
                        <a:rPr lang="en-US" b="0" i="1">
                          <a:latin typeface="Cambria Math" panose="02040503050406030204" pitchFamily="18" charset="0"/>
                        </a:rPr>
                        <m:t>𝑟</m:t>
                      </m:r>
                      <m:r>
                        <a:rPr lang="en-US" b="0" i="1">
                          <a:latin typeface="Cambria Math" panose="02040503050406030204" pitchFamily="18" charset="0"/>
                        </a:rPr>
                        <m:t>=</m:t>
                      </m:r>
                      <m:nary>
                        <m:naryPr>
                          <m:chr m:val="∑"/>
                          <m:ctrlPr>
                            <a:rPr lang="en-US" i="1">
                              <a:latin typeface="Cambria Math" panose="02040503050406030204" pitchFamily="18" charset="0"/>
                            </a:rPr>
                          </m:ctrlPr>
                        </m:naryPr>
                        <m:sub>
                          <m:r>
                            <m:rPr>
                              <m:brk m:alnAt="23"/>
                            </m:rPr>
                            <a:rPr lang="en-US" b="0" i="1">
                              <a:latin typeface="Cambria Math" panose="02040503050406030204" pitchFamily="18" charset="0"/>
                            </a:rPr>
                            <m:t>𝑘</m:t>
                          </m:r>
                          <m:r>
                            <a:rPr lang="en-US" b="0" i="1">
                              <a:latin typeface="Cambria Math" panose="02040503050406030204" pitchFamily="18" charset="0"/>
                            </a:rPr>
                            <m:t>=1</m:t>
                          </m:r>
                        </m:sub>
                        <m:sup>
                          <m:r>
                            <a:rPr lang="en-US" b="0" i="1">
                              <a:latin typeface="Cambria Math" panose="02040503050406030204" pitchFamily="18" charset="0"/>
                            </a:rPr>
                            <m:t>2</m:t>
                          </m:r>
                          <m:r>
                            <a:rPr lang="en-US" b="0" i="1">
                              <a:latin typeface="Cambria Math" panose="02040503050406030204" pitchFamily="18" charset="0"/>
                            </a:rPr>
                            <m:t>𝐾</m:t>
                          </m:r>
                          <m:r>
                            <a:rPr lang="en-US" b="0" i="1">
                              <a:latin typeface="Cambria Math" panose="02040503050406030204" pitchFamily="18" charset="0"/>
                            </a:rPr>
                            <m:t>−2</m:t>
                          </m:r>
                        </m:sup>
                        <m:e>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𝑘</m:t>
                              </m:r>
                            </m:sub>
                          </m:sSub>
                        </m:e>
                      </m:nary>
                      <m:r>
                        <a:rPr lang="en-US" b="0" i="1">
                          <a:latin typeface="Cambria Math" panose="02040503050406030204" pitchFamily="18" charset="0"/>
                        </a:rPr>
                        <m:t>−</m:t>
                      </m:r>
                      <m:nary>
                        <m:naryPr>
                          <m:chr m:val="∑"/>
                          <m:ctrlPr>
                            <a:rPr lang="en-US" b="0" i="1">
                              <a:latin typeface="Cambria Math" panose="02040503050406030204" pitchFamily="18" charset="0"/>
                            </a:rPr>
                          </m:ctrlPr>
                        </m:naryPr>
                        <m:sub>
                          <m:r>
                            <m:rPr>
                              <m:brk m:alnAt="23"/>
                            </m:rPr>
                            <a:rPr lang="en-US" b="0" i="1">
                              <a:latin typeface="Cambria Math" panose="02040503050406030204" pitchFamily="18" charset="0"/>
                            </a:rPr>
                            <m:t>𝑘</m:t>
                          </m:r>
                          <m:r>
                            <a:rPr lang="en-US" b="0" i="1">
                              <a:latin typeface="Cambria Math" panose="02040503050406030204" pitchFamily="18" charset="0"/>
                            </a:rPr>
                            <m:t>=1</m:t>
                          </m:r>
                        </m:sub>
                        <m:sup>
                          <m:r>
                            <a:rPr lang="en-US" b="0" i="1">
                              <a:latin typeface="Cambria Math" panose="02040503050406030204" pitchFamily="18" charset="0"/>
                            </a:rPr>
                            <m:t>𝐾</m:t>
                          </m:r>
                          <m:r>
                            <a:rPr lang="en-US" b="0" i="1">
                              <a:latin typeface="Cambria Math" panose="02040503050406030204" pitchFamily="18" charset="0"/>
                            </a:rPr>
                            <m:t>−1</m:t>
                          </m:r>
                        </m:sup>
                        <m:e>
                          <m:d>
                            <m:dPr>
                              <m:ctrlPr>
                                <a:rPr lang="en-US" b="0" i="1">
                                  <a:latin typeface="Cambria Math" panose="02040503050406030204" pitchFamily="18" charset="0"/>
                                </a:rPr>
                              </m:ctrlPr>
                            </m:dPr>
                            <m:e>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r>
                                    <a:rPr lang="en-US" b="0" i="1">
                                      <a:latin typeface="Cambria Math" panose="02040503050406030204" pitchFamily="18" charset="0"/>
                                    </a:rPr>
                                    <m:t>−1</m:t>
                                  </m:r>
                                </m:sub>
                              </m:sSub>
                            </m:e>
                          </m:d>
                          <m:r>
                            <a:rPr lang="en-US" b="0" i="1">
                              <a:latin typeface="Cambria Math" panose="02040503050406030204" pitchFamily="18" charset="0"/>
                            </a:rPr>
                            <m:t> </m:t>
                          </m:r>
                          <m:r>
                            <a:rPr lang="en-US" b="0" i="1">
                              <a:latin typeface="Cambria Math" panose="02040503050406030204" pitchFamily="18" charset="0"/>
                              <a:ea typeface="Cambria Math" panose="02040503050406030204" pitchFamily="18" charset="0"/>
                            </a:rPr>
                            <m:t>ℋ</m:t>
                          </m:r>
                          <m:d>
                            <m:dPr>
                              <m:ctrlPr>
                                <a:rPr lang="en-US" b="0" i="1">
                                  <a:latin typeface="Cambria Math" panose="02040503050406030204" pitchFamily="18" charset="0"/>
                                  <a:ea typeface="Cambria Math" panose="02040503050406030204" pitchFamily="18" charset="0"/>
                                </a:rPr>
                              </m:ctrlPr>
                            </m:dPr>
                            <m:e>
                              <m:f>
                                <m:fPr>
                                  <m:ctrlPr>
                                    <a:rPr lang="en-US" b="0" i="1">
                                      <a:latin typeface="Cambria Math" panose="02040503050406030204" pitchFamily="18" charset="0"/>
                                      <a:ea typeface="Cambria Math" panose="02040503050406030204" pitchFamily="18" charset="0"/>
                                    </a:rPr>
                                  </m:ctrlPr>
                                </m:fPr>
                                <m:num>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sub>
                                  </m:sSub>
                                </m:num>
                                <m:den>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sub>
                                  </m:sSub>
                                  <m:r>
                                    <a:rPr lang="en-US" b="0" i="1">
                                      <a:latin typeface="Cambria Math" panose="02040503050406030204" pitchFamily="18" charset="0"/>
                                      <a:ea typeface="Cambria Math" panose="02040503050406030204" pitchFamily="18" charset="0"/>
                                    </a:rPr>
                                    <m:t>+</m:t>
                                  </m:r>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r>
                                        <a:rPr lang="en-US" b="0" i="1">
                                          <a:latin typeface="Cambria Math" panose="02040503050406030204" pitchFamily="18" charset="0"/>
                                          <a:ea typeface="Cambria Math" panose="02040503050406030204" pitchFamily="18" charset="0"/>
                                        </a:rPr>
                                        <m:t>−1</m:t>
                                      </m:r>
                                    </m:sub>
                                  </m:sSub>
                                </m:den>
                              </m:f>
                            </m:e>
                          </m:d>
                        </m:e>
                      </m:nary>
                    </m:oMath>
                  </m:oMathPara>
                </a14:m>
                <a:endParaRPr lang="en-US"/>
              </a:p>
              <a:p>
                <a:endParaRPr lang="en-US"/>
              </a:p>
              <a:p>
                <a:r>
                  <a:rPr lang="en-US"/>
                  <a:t>Notice that</a:t>
                </a:r>
              </a:p>
              <a:p>
                <a:endParaRPr lang="en-US"/>
              </a:p>
              <a:p>
                <a:pPr/>
                <a14:m>
                  <m:oMathPara xmlns:m="http://schemas.openxmlformats.org/officeDocument/2006/math">
                    <m:oMathParaPr>
                      <m:jc m:val="centerGroup"/>
                    </m:oMathParaPr>
                    <m:oMath xmlns:m="http://schemas.openxmlformats.org/officeDocument/2006/math">
                      <m:nary>
                        <m:naryPr>
                          <m:chr m:val="∑"/>
                          <m:ctrlPr>
                            <a:rPr lang="en-US" i="1">
                              <a:latin typeface="Cambria Math" panose="02040503050406030204" pitchFamily="18" charset="0"/>
                            </a:rPr>
                          </m:ctrlPr>
                        </m:naryPr>
                        <m:sub>
                          <m:r>
                            <m:rPr>
                              <m:brk m:alnAt="23"/>
                            </m:rPr>
                            <a:rPr lang="en-US" b="0" i="1">
                              <a:latin typeface="Cambria Math" panose="02040503050406030204" pitchFamily="18" charset="0"/>
                            </a:rPr>
                            <m:t>𝑘</m:t>
                          </m:r>
                          <m:r>
                            <a:rPr lang="en-US" b="0" i="1">
                              <a:latin typeface="Cambria Math" panose="02040503050406030204" pitchFamily="18" charset="0"/>
                            </a:rPr>
                            <m:t>=1</m:t>
                          </m:r>
                        </m:sub>
                        <m:sup>
                          <m:r>
                            <a:rPr lang="en-US" b="0" i="1">
                              <a:latin typeface="Cambria Math" panose="02040503050406030204" pitchFamily="18" charset="0"/>
                            </a:rPr>
                            <m:t>2</m:t>
                          </m:r>
                          <m:r>
                            <a:rPr lang="en-US" b="0" i="1">
                              <a:latin typeface="Cambria Math" panose="02040503050406030204" pitchFamily="18" charset="0"/>
                            </a:rPr>
                            <m:t>𝐾</m:t>
                          </m:r>
                          <m:r>
                            <a:rPr lang="en-US" b="0" i="1">
                              <a:latin typeface="Cambria Math" panose="02040503050406030204" pitchFamily="18" charset="0"/>
                            </a:rPr>
                            <m:t>−2</m:t>
                          </m:r>
                        </m:sup>
                        <m:e>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𝑘</m:t>
                              </m:r>
                            </m:sub>
                          </m:sSub>
                          <m:r>
                            <a:rPr lang="en-US" b="0" i="1">
                              <a:latin typeface="Cambria Math" panose="02040503050406030204" pitchFamily="18" charset="0"/>
                            </a:rPr>
                            <m:t>=</m:t>
                          </m:r>
                          <m:nary>
                            <m:naryPr>
                              <m:chr m:val="∑"/>
                              <m:ctrlPr>
                                <a:rPr lang="en-US" i="1">
                                  <a:latin typeface="Cambria Math" panose="02040503050406030204" pitchFamily="18" charset="0"/>
                                </a:rPr>
                              </m:ctrlPr>
                            </m:naryPr>
                            <m:sub>
                              <m:r>
                                <m:rPr>
                                  <m:brk m:alnAt="23"/>
                                </m:rPr>
                                <a:rPr lang="en-US" b="0" i="1">
                                  <a:latin typeface="Cambria Math" panose="02040503050406030204" pitchFamily="18" charset="0"/>
                                </a:rPr>
                                <m:t>𝑘</m:t>
                              </m:r>
                              <m:r>
                                <a:rPr lang="en-US" b="0" i="1">
                                  <a:latin typeface="Cambria Math" panose="02040503050406030204" pitchFamily="18" charset="0"/>
                                </a:rPr>
                                <m:t>=1</m:t>
                              </m:r>
                            </m:sub>
                            <m:sup>
                              <m:r>
                                <a:rPr lang="en-US" b="0" i="1">
                                  <a:latin typeface="Cambria Math" panose="02040503050406030204" pitchFamily="18" charset="0"/>
                                </a:rPr>
                                <m:t>𝐾</m:t>
                              </m:r>
                              <m:r>
                                <a:rPr lang="en-US" b="0" i="1">
                                  <a:latin typeface="Cambria Math" panose="02040503050406030204" pitchFamily="18" charset="0"/>
                                </a:rPr>
                                <m:t>−1</m:t>
                              </m:r>
                            </m:sup>
                            <m:e>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r>
                                    <a:rPr lang="en-US" b="0" i="1">
                                      <a:latin typeface="Cambria Math" panose="02040503050406030204" pitchFamily="18" charset="0"/>
                                    </a:rPr>
                                    <m:t>−1</m:t>
                                  </m:r>
                                </m:sub>
                              </m:sSub>
                            </m:e>
                          </m:nary>
                        </m:e>
                      </m:nary>
                    </m:oMath>
                  </m:oMathPara>
                </a14:m>
                <a:endParaRPr lang="en-US"/>
              </a:p>
              <a:p>
                <a:endParaRPr lang="en-US"/>
              </a:p>
              <a:p>
                <a:r>
                  <a:rPr lang="en-US"/>
                  <a:t>Thus</a:t>
                </a:r>
              </a:p>
              <a:p>
                <a:endParaRPr lang="en-US"/>
              </a:p>
              <a:p>
                <a:pPr/>
                <a14:m>
                  <m:oMathPara xmlns:m="http://schemas.openxmlformats.org/officeDocument/2006/math">
                    <m:oMathParaPr>
                      <m:jc m:val="centerGroup"/>
                    </m:oMathParaPr>
                    <m:oMath xmlns:m="http://schemas.openxmlformats.org/officeDocument/2006/math">
                      <m:r>
                        <a:rPr lang="en-US" b="0" i="1">
                          <a:latin typeface="Cambria Math" panose="02040503050406030204" pitchFamily="18" charset="0"/>
                        </a:rPr>
                        <m:t>𝑟</m:t>
                      </m:r>
                      <m:r>
                        <a:rPr lang="en-US" b="0" i="1">
                          <a:latin typeface="Cambria Math" panose="02040503050406030204" pitchFamily="18" charset="0"/>
                        </a:rPr>
                        <m:t>=</m:t>
                      </m:r>
                      <m:nary>
                        <m:naryPr>
                          <m:chr m:val="∑"/>
                          <m:ctrlPr>
                            <a:rPr lang="en-US" b="0" i="1">
                              <a:latin typeface="Cambria Math" panose="02040503050406030204" pitchFamily="18" charset="0"/>
                            </a:rPr>
                          </m:ctrlPr>
                        </m:naryPr>
                        <m:sub>
                          <m:r>
                            <m:rPr>
                              <m:brk m:alnAt="23"/>
                            </m:rPr>
                            <a:rPr lang="en-US" b="0" i="1">
                              <a:latin typeface="Cambria Math" panose="02040503050406030204" pitchFamily="18" charset="0"/>
                            </a:rPr>
                            <m:t>𝑘</m:t>
                          </m:r>
                          <m:r>
                            <a:rPr lang="en-US" b="0" i="1">
                              <a:latin typeface="Cambria Math" panose="02040503050406030204" pitchFamily="18" charset="0"/>
                            </a:rPr>
                            <m:t>=1</m:t>
                          </m:r>
                        </m:sub>
                        <m:sup>
                          <m:r>
                            <a:rPr lang="en-US" b="0" i="1">
                              <a:latin typeface="Cambria Math" panose="02040503050406030204" pitchFamily="18" charset="0"/>
                            </a:rPr>
                            <m:t>𝐾</m:t>
                          </m:r>
                          <m:r>
                            <a:rPr lang="en-US" b="0" i="1">
                              <a:latin typeface="Cambria Math" panose="02040503050406030204" pitchFamily="18" charset="0"/>
                            </a:rPr>
                            <m:t>−1</m:t>
                          </m:r>
                        </m:sup>
                        <m:e>
                          <m:d>
                            <m:dPr>
                              <m:ctrlPr>
                                <a:rPr lang="en-US" b="0" i="1">
                                  <a:latin typeface="Cambria Math" panose="02040503050406030204" pitchFamily="18" charset="0"/>
                                </a:rPr>
                              </m:ctrlPr>
                            </m:dPr>
                            <m:e>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r>
                                    <a:rPr lang="en-US" b="0" i="1">
                                      <a:latin typeface="Cambria Math" panose="02040503050406030204" pitchFamily="18" charset="0"/>
                                    </a:rPr>
                                    <m:t>−1</m:t>
                                  </m:r>
                                </m:sub>
                              </m:sSub>
                            </m:e>
                          </m:d>
                          <m:r>
                            <a:rPr lang="en-US" b="0" i="1">
                              <a:latin typeface="Cambria Math" panose="02040503050406030204" pitchFamily="18" charset="0"/>
                            </a:rPr>
                            <m:t> </m:t>
                          </m:r>
                          <m:d>
                            <m:dPr>
                              <m:begChr m:val="["/>
                              <m:endChr m:val="]"/>
                              <m:ctrlPr>
                                <a:rPr lang="en-US" b="0" i="1">
                                  <a:latin typeface="Cambria Math" panose="02040503050406030204" pitchFamily="18" charset="0"/>
                                  <a:ea typeface="Cambria Math" panose="02040503050406030204" pitchFamily="18" charset="0"/>
                                </a:rPr>
                              </m:ctrlPr>
                            </m:dPr>
                            <m:e>
                              <m:r>
                                <a:rPr lang="en-US" b="0" i="1">
                                  <a:latin typeface="Cambria Math" panose="02040503050406030204" pitchFamily="18" charset="0"/>
                                  <a:ea typeface="Cambria Math" panose="02040503050406030204" pitchFamily="18" charset="0"/>
                                </a:rPr>
                                <m:t>1−</m:t>
                              </m:r>
                              <m:r>
                                <a:rPr lang="en-US" b="0" i="1">
                                  <a:latin typeface="Cambria Math" panose="02040503050406030204" pitchFamily="18" charset="0"/>
                                  <a:ea typeface="Cambria Math" panose="02040503050406030204" pitchFamily="18" charset="0"/>
                                </a:rPr>
                                <m:t>ℋ</m:t>
                              </m:r>
                              <m:d>
                                <m:dPr>
                                  <m:ctrlPr>
                                    <a:rPr lang="en-US" b="0" i="1">
                                      <a:latin typeface="Cambria Math" panose="02040503050406030204" pitchFamily="18" charset="0"/>
                                      <a:ea typeface="Cambria Math" panose="02040503050406030204" pitchFamily="18" charset="0"/>
                                    </a:rPr>
                                  </m:ctrlPr>
                                </m:dPr>
                                <m:e>
                                  <m:f>
                                    <m:fPr>
                                      <m:ctrlPr>
                                        <a:rPr lang="en-US" b="0" i="1">
                                          <a:latin typeface="Cambria Math" panose="02040503050406030204" pitchFamily="18" charset="0"/>
                                          <a:ea typeface="Cambria Math" panose="02040503050406030204" pitchFamily="18" charset="0"/>
                                        </a:rPr>
                                      </m:ctrlPr>
                                    </m:fPr>
                                    <m:num>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sub>
                                      </m:sSub>
                                    </m:num>
                                    <m:den>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sub>
                                      </m:sSub>
                                      <m:r>
                                        <a:rPr lang="en-US" b="0" i="1">
                                          <a:latin typeface="Cambria Math" panose="02040503050406030204" pitchFamily="18" charset="0"/>
                                          <a:ea typeface="Cambria Math" panose="02040503050406030204" pitchFamily="18" charset="0"/>
                                        </a:rPr>
                                        <m:t>+</m:t>
                                      </m:r>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r>
                                            <a:rPr lang="en-US" b="0" i="1">
                                              <a:latin typeface="Cambria Math" panose="02040503050406030204" pitchFamily="18" charset="0"/>
                                              <a:ea typeface="Cambria Math" panose="02040503050406030204" pitchFamily="18" charset="0"/>
                                            </a:rPr>
                                            <m:t>−1</m:t>
                                          </m:r>
                                        </m:sub>
                                      </m:sSub>
                                    </m:den>
                                  </m:f>
                                </m:e>
                              </m:d>
                            </m:e>
                          </m:d>
                        </m:e>
                      </m:nary>
                    </m:oMath>
                  </m:oMathPara>
                </a14:m>
                <a:endParaRPr lang="en-US"/>
              </a:p>
            </p:txBody>
          </p:sp>
        </mc:Choice>
        <mc:Fallback xmlns="">
          <p:sp>
            <p:nvSpPr>
              <p:cNvPr id="2" name="TextBox 1">
                <a:extLst>
                  <a:ext uri="{FF2B5EF4-FFF2-40B4-BE49-F238E27FC236}">
                    <a16:creationId xmlns:a16="http://schemas.microsoft.com/office/drawing/2014/main" id="{8D108EAA-FA13-44AC-A2F0-30392871EBED}"/>
                  </a:ext>
                </a:extLst>
              </p:cNvPr>
              <p:cNvSpPr txBox="1">
                <a:spLocks noRot="1" noChangeAspect="1" noMove="1" noResize="1" noEditPoints="1" noAdjustHandles="1" noChangeArrowheads="1" noChangeShapeType="1" noTextEdit="1"/>
              </p:cNvSpPr>
              <p:nvPr/>
            </p:nvSpPr>
            <p:spPr>
              <a:xfrm>
                <a:off x="479502" y="535259"/>
                <a:ext cx="11530361" cy="4644926"/>
              </a:xfrm>
              <a:prstGeom prst="rect">
                <a:avLst/>
              </a:prstGeom>
              <a:blipFill>
                <a:blip r:embed="rId2"/>
                <a:stretch>
                  <a:fillRect l="-476" t="-787"/>
                </a:stretch>
              </a:blipFill>
            </p:spPr>
            <p:txBody>
              <a:bodyPr/>
              <a:lstStyle/>
              <a:p>
                <a:r>
                  <a:rPr lang="en-US">
                    <a:noFill/>
                  </a:rPr>
                  <a:t> </a:t>
                </a:r>
              </a:p>
            </p:txBody>
          </p:sp>
        </mc:Fallback>
      </mc:AlternateContent>
    </p:spTree>
    <p:extLst>
      <p:ext uri="{BB962C8B-B14F-4D97-AF65-F5344CB8AC3E}">
        <p14:creationId xmlns:p14="http://schemas.microsoft.com/office/powerpoint/2010/main" val="33065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4D08CA55-E2A0-4A25-BE00-4A4E8DD11276}"/>
                  </a:ext>
                </a:extLst>
              </p:cNvPr>
              <p:cNvSpPr txBox="1"/>
              <p:nvPr/>
            </p:nvSpPr>
            <p:spPr>
              <a:xfrm>
                <a:off x="479502" y="535259"/>
                <a:ext cx="11530361" cy="5031121"/>
              </a:xfrm>
              <a:prstGeom prst="rect">
                <a:avLst/>
              </a:prstGeom>
              <a:noFill/>
            </p:spPr>
            <p:txBody>
              <a:bodyPr wrap="square" rtlCol="0">
                <a:spAutoFit/>
              </a:bodyPr>
              <a:lstStyle/>
              <a:p>
                <a:r>
                  <a:rPr lang="en-US"/>
                  <a:t>What we’re going to do now is split the </a:t>
                </a:r>
                <a14:m>
                  <m:oMath xmlns:m="http://schemas.openxmlformats.org/officeDocument/2006/math">
                    <m:r>
                      <a:rPr lang="en-US" b="0" i="1">
                        <a:latin typeface="Cambria Math" panose="02040503050406030204" pitchFamily="18" charset="0"/>
                      </a:rPr>
                      <m:t>𝐾</m:t>
                    </m:r>
                    <m:r>
                      <a:rPr lang="en-US" b="0" i="1">
                        <a:latin typeface="Cambria Math" panose="02040503050406030204" pitchFamily="18" charset="0"/>
                      </a:rPr>
                      <m:t>−1</m:t>
                    </m:r>
                  </m:oMath>
                </a14:m>
                <a:r>
                  <a:rPr lang="en-US"/>
                  <a:t> terms of the summation into two parts.</a:t>
                </a:r>
              </a:p>
              <a:p>
                <a:endParaRPr lang="en-US"/>
              </a:p>
              <a:p>
                <a:r>
                  <a:rPr lang="en-US"/>
                  <a:t>Let </a:t>
                </a:r>
                <a14:m>
                  <m:oMath xmlns:m="http://schemas.openxmlformats.org/officeDocument/2006/math">
                    <m:r>
                      <a:rPr lang="en-US" b="0" i="1">
                        <a:latin typeface="Cambria Math" panose="02040503050406030204" pitchFamily="18" charset="0"/>
                      </a:rPr>
                      <m:t>𝑙</m:t>
                    </m:r>
                  </m:oMath>
                </a14:m>
                <a:r>
                  <a:rPr lang="en-US"/>
                  <a:t> denote a level of the tree that is “full” (i.e. it has </a:t>
                </a:r>
                <a14:m>
                  <m:oMath xmlns:m="http://schemas.openxmlformats.org/officeDocument/2006/math">
                    <m:r>
                      <a:rPr lang="en-US" b="0" i="1">
                        <a:latin typeface="Cambria Math" panose="02040503050406030204" pitchFamily="18" charset="0"/>
                      </a:rPr>
                      <m:t>𝐿</m:t>
                    </m:r>
                    <m:r>
                      <a:rPr lang="en-US" b="0" i="1">
                        <a:latin typeface="Cambria Math" panose="02040503050406030204" pitchFamily="18" charset="0"/>
                      </a:rPr>
                      <m:t>=</m:t>
                    </m:r>
                    <m:sSup>
                      <m:sSupPr>
                        <m:ctrlPr>
                          <a:rPr lang="en-US" b="0" i="1">
                            <a:latin typeface="Cambria Math" panose="02040503050406030204" pitchFamily="18" charset="0"/>
                          </a:rPr>
                        </m:ctrlPr>
                      </m:sSupPr>
                      <m:e>
                        <m:r>
                          <a:rPr lang="en-US" b="0" i="1">
                            <a:latin typeface="Cambria Math" panose="02040503050406030204" pitchFamily="18" charset="0"/>
                          </a:rPr>
                          <m:t>2</m:t>
                        </m:r>
                      </m:e>
                      <m:sup>
                        <m:r>
                          <a:rPr lang="en-US" b="0" i="1">
                            <a:latin typeface="Cambria Math" panose="02040503050406030204" pitchFamily="18" charset="0"/>
                          </a:rPr>
                          <m:t>𝑙</m:t>
                        </m:r>
                      </m:sup>
                    </m:sSup>
                  </m:oMath>
                </a14:m>
                <a:r>
                  <a:rPr lang="en-US"/>
                  <a:t> nodes) AND for which there exists a level </a:t>
                </a:r>
                <a14:m>
                  <m:oMath xmlns:m="http://schemas.openxmlformats.org/officeDocument/2006/math">
                    <m:r>
                      <a:rPr lang="en-US" b="0" i="1">
                        <a:latin typeface="Cambria Math" panose="02040503050406030204" pitchFamily="18" charset="0"/>
                      </a:rPr>
                      <m:t>𝑙</m:t>
                    </m:r>
                    <m:r>
                      <a:rPr lang="en-US" b="0" i="1">
                        <a:latin typeface="Cambria Math" panose="02040503050406030204" pitchFamily="18" charset="0"/>
                      </a:rPr>
                      <m:t>+1</m:t>
                    </m:r>
                  </m:oMath>
                </a14:m>
                <a:r>
                  <a:rPr lang="en-US"/>
                  <a:t>.</a:t>
                </a:r>
              </a:p>
              <a:p>
                <a:endParaRPr lang="en-US"/>
              </a:p>
              <a:p>
                <a:r>
                  <a:rPr lang="en-US"/>
                  <a:t>Let </a:t>
                </a:r>
                <a14:m>
                  <m:oMath xmlns:m="http://schemas.openxmlformats.org/officeDocument/2006/math">
                    <m:r>
                      <a:rPr lang="en-US" b="0" i="1">
                        <a:latin typeface="Cambria Math" panose="02040503050406030204" pitchFamily="18" charset="0"/>
                      </a:rPr>
                      <m:t>𝑚</m:t>
                    </m:r>
                  </m:oMath>
                </a14:m>
                <a:r>
                  <a:rPr lang="en-US"/>
                  <a:t> be an integer such that node </a:t>
                </a:r>
                <a14:m>
                  <m:oMath xmlns:m="http://schemas.openxmlformats.org/officeDocument/2006/math">
                    <m:r>
                      <a:rPr lang="en-US" b="0" i="1">
                        <a:latin typeface="Cambria Math" panose="02040503050406030204" pitchFamily="18" charset="0"/>
                      </a:rPr>
                      <m:t>2</m:t>
                    </m:r>
                    <m:r>
                      <a:rPr lang="en-US" b="0" i="1">
                        <a:latin typeface="Cambria Math" panose="02040503050406030204" pitchFamily="18" charset="0"/>
                      </a:rPr>
                      <m:t>𝑚</m:t>
                    </m:r>
                    <m:r>
                      <a:rPr lang="en-US" b="0" i="1">
                        <a:latin typeface="Cambria Math" panose="02040503050406030204" pitchFamily="18" charset="0"/>
                      </a:rPr>
                      <m:t>−1</m:t>
                    </m:r>
                  </m:oMath>
                </a14:m>
                <a:r>
                  <a:rPr lang="en-US"/>
                  <a:t> is in level </a:t>
                </a:r>
                <a14:m>
                  <m:oMath xmlns:m="http://schemas.openxmlformats.org/officeDocument/2006/math">
                    <m:r>
                      <a:rPr lang="en-US" b="0" i="1">
                        <a:latin typeface="Cambria Math" panose="02040503050406030204" pitchFamily="18" charset="0"/>
                      </a:rPr>
                      <m:t>𝑙</m:t>
                    </m:r>
                    <m:r>
                      <a:rPr lang="en-US" b="0" i="1">
                        <a:latin typeface="Cambria Math" panose="02040503050406030204" pitchFamily="18" charset="0"/>
                      </a:rPr>
                      <m:t>+1</m:t>
                    </m:r>
                  </m:oMath>
                </a14:m>
                <a:r>
                  <a:rPr lang="en-US"/>
                  <a:t>. Let </a:t>
                </a:r>
                <a14:m>
                  <m:oMath xmlns:m="http://schemas.openxmlformats.org/officeDocument/2006/math">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1</m:t>
                        </m:r>
                      </m:sub>
                      <m:sup>
                        <m:r>
                          <a:rPr lang="en-US" b="0" i="1">
                            <a:latin typeface="Cambria Math" panose="02040503050406030204" pitchFamily="18" charset="0"/>
                          </a:rPr>
                          <m:t>′</m:t>
                        </m:r>
                      </m:sup>
                    </m:sSubSup>
                    <m:r>
                      <a:rPr lang="en-US" b="0" i="1">
                        <a:latin typeface="Cambria Math" panose="02040503050406030204" pitchFamily="18" charset="0"/>
                      </a:rPr>
                      <m:t>, …,</m:t>
                    </m:r>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𝐿</m:t>
                        </m:r>
                      </m:sub>
                      <m:sup>
                        <m:r>
                          <a:rPr lang="en-US" b="0" i="1">
                            <a:latin typeface="Cambria Math" panose="02040503050406030204" pitchFamily="18" charset="0"/>
                          </a:rPr>
                          <m:t>′</m:t>
                        </m:r>
                      </m:sup>
                    </m:sSubSup>
                  </m:oMath>
                </a14:m>
                <a:r>
                  <a:rPr lang="en-US"/>
                  <a:t> denote the probabilities of the nodes at level </a:t>
                </a:r>
                <a14:m>
                  <m:oMath xmlns:m="http://schemas.openxmlformats.org/officeDocument/2006/math">
                    <m:r>
                      <a:rPr lang="en-US" b="0" i="1">
                        <a:latin typeface="Cambria Math" panose="02040503050406030204" pitchFamily="18" charset="0"/>
                      </a:rPr>
                      <m:t>𝑙</m:t>
                    </m:r>
                  </m:oMath>
                </a14:m>
                <a:r>
                  <a:rPr lang="en-US"/>
                  <a:t>. For a visualization, see the tree at the bottom right.</a:t>
                </a:r>
              </a:p>
              <a:p>
                <a:endParaRPr lang="en-US"/>
              </a:p>
              <a:p>
                <a:r>
                  <a:rPr lang="en-US"/>
                  <a:t>Let’s treat all the nodes in level </a:t>
                </a:r>
                <a14:m>
                  <m:oMath xmlns:m="http://schemas.openxmlformats.org/officeDocument/2006/math">
                    <m:r>
                      <a:rPr lang="en-US" b="0" i="1">
                        <a:latin typeface="Cambria Math" panose="02040503050406030204" pitchFamily="18" charset="0"/>
                      </a:rPr>
                      <m:t>𝑙</m:t>
                    </m:r>
                  </m:oMath>
                </a14:m>
                <a:r>
                  <a:rPr lang="en-US"/>
                  <a:t> and above as their own sub-code. See that since level </a:t>
                </a:r>
                <a14:m>
                  <m:oMath xmlns:m="http://schemas.openxmlformats.org/officeDocument/2006/math">
                    <m:r>
                      <a:rPr lang="en-US" b="0" i="1">
                        <a:latin typeface="Cambria Math" panose="02040503050406030204" pitchFamily="18" charset="0"/>
                      </a:rPr>
                      <m:t>𝑙</m:t>
                    </m:r>
                  </m:oMath>
                </a14:m>
                <a:r>
                  <a:rPr lang="en-US"/>
                  <a:t> is full, all levels above must be as well. When you have a full binary tree, all the codewords are in the leaf nodes, and all leaf nodes have codeword length </a:t>
                </a:r>
                <a14:m>
                  <m:oMath xmlns:m="http://schemas.openxmlformats.org/officeDocument/2006/math">
                    <m:r>
                      <a:rPr lang="en-US" b="0" i="1">
                        <a:latin typeface="Cambria Math" panose="02040503050406030204" pitchFamily="18" charset="0"/>
                      </a:rPr>
                      <m:t>𝑙</m:t>
                    </m:r>
                  </m:oMath>
                </a14:m>
                <a:r>
                  <a:rPr lang="en-US"/>
                  <a:t>. So </a:t>
                </a:r>
                <a14:m>
                  <m:oMath xmlns:m="http://schemas.openxmlformats.org/officeDocument/2006/math">
                    <m:r>
                      <a:rPr lang="en-US" b="0" i="1">
                        <a:latin typeface="Cambria Math" panose="02040503050406030204" pitchFamily="18" charset="0"/>
                      </a:rPr>
                      <m:t>𝐸</m:t>
                    </m:r>
                    <m:d>
                      <m:dPr>
                        <m:ctrlPr>
                          <a:rPr lang="en-US" b="0" i="1">
                            <a:latin typeface="Cambria Math" panose="02040503050406030204" pitchFamily="18" charset="0"/>
                          </a:rPr>
                        </m:ctrlPr>
                      </m:dPr>
                      <m:e>
                        <m:r>
                          <a:rPr lang="en-US" b="0" i="1">
                            <a:latin typeface="Cambria Math" panose="02040503050406030204" pitchFamily="18" charset="0"/>
                          </a:rPr>
                          <m:t>𝑛</m:t>
                        </m:r>
                      </m:e>
                    </m:d>
                    <m:r>
                      <a:rPr lang="en-US" b="0" i="1">
                        <a:latin typeface="Cambria Math" panose="02040503050406030204" pitchFamily="18" charset="0"/>
                      </a:rPr>
                      <m:t>=</m:t>
                    </m:r>
                    <m:r>
                      <a:rPr lang="en-US" b="0" i="1">
                        <a:latin typeface="Cambria Math" panose="02040503050406030204" pitchFamily="18" charset="0"/>
                      </a:rPr>
                      <m:t>𝑙</m:t>
                    </m:r>
                  </m:oMath>
                </a14:m>
                <a:r>
                  <a:rPr lang="en-US"/>
                  <a:t> for this sub-code. Furthermore,</a:t>
                </a:r>
                <a:br>
                  <a:rPr lang="en-US"/>
                </a:br>
                <a:r>
                  <a:rPr lang="en-US"/>
                  <a:t>the entropy of this sub-code is simple </a:t>
                </a:r>
                <a14:m>
                  <m:oMath xmlns:m="http://schemas.openxmlformats.org/officeDocument/2006/math">
                    <m:r>
                      <a:rPr lang="en-US" b="0" i="1">
                        <a:latin typeface="Cambria Math" panose="02040503050406030204" pitchFamily="18" charset="0"/>
                      </a:rPr>
                      <m:t>𝐻</m:t>
                    </m:r>
                    <m:d>
                      <m:dPr>
                        <m:ctrlPr>
                          <a:rPr lang="en-US" b="0" i="1">
                            <a:latin typeface="Cambria Math" panose="02040503050406030204" pitchFamily="18" charset="0"/>
                          </a:rPr>
                        </m:ctrlPr>
                      </m:dPr>
                      <m:e>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1</m:t>
                            </m:r>
                          </m:sub>
                          <m:sup>
                            <m:r>
                              <a:rPr lang="en-US" b="0" i="1">
                                <a:latin typeface="Cambria Math" panose="02040503050406030204" pitchFamily="18" charset="0"/>
                              </a:rPr>
                              <m:t>′</m:t>
                            </m:r>
                          </m:sup>
                        </m:sSubSup>
                        <m:r>
                          <a:rPr lang="en-US" b="0" i="1">
                            <a:latin typeface="Cambria Math" panose="02040503050406030204" pitchFamily="18" charset="0"/>
                          </a:rPr>
                          <m:t>,…,</m:t>
                        </m:r>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𝐿</m:t>
                            </m:r>
                          </m:sub>
                          <m:sup>
                            <m:r>
                              <a:rPr lang="en-US" b="0" i="1">
                                <a:latin typeface="Cambria Math" panose="02040503050406030204" pitchFamily="18" charset="0"/>
                              </a:rPr>
                              <m:t>′</m:t>
                            </m:r>
                          </m:sup>
                        </m:sSubSup>
                      </m:e>
                    </m:d>
                  </m:oMath>
                </a14:m>
                <a:r>
                  <a:rPr lang="en-US"/>
                  <a:t>. Therefore</a:t>
                </a:r>
                <a:br>
                  <a:rPr lang="en-US"/>
                </a:br>
                <a:r>
                  <a:rPr lang="en-US"/>
                  <a:t>the redundancy of the sub-code is </a:t>
                </a:r>
                <a14:m>
                  <m:oMath xmlns:m="http://schemas.openxmlformats.org/officeDocument/2006/math">
                    <m:r>
                      <a:rPr lang="en-US" b="0" i="1">
                        <a:latin typeface="Cambria Math" panose="02040503050406030204" pitchFamily="18" charset="0"/>
                      </a:rPr>
                      <m:t>𝑙</m:t>
                    </m:r>
                    <m:r>
                      <a:rPr lang="en-US" b="0" i="1">
                        <a:latin typeface="Cambria Math" panose="02040503050406030204" pitchFamily="18" charset="0"/>
                      </a:rPr>
                      <m:t>−</m:t>
                    </m:r>
                    <m:r>
                      <a:rPr lang="en-US" b="0" i="1">
                        <a:latin typeface="Cambria Math" panose="02040503050406030204" pitchFamily="18" charset="0"/>
                      </a:rPr>
                      <m:t>𝐻</m:t>
                    </m:r>
                    <m:d>
                      <m:dPr>
                        <m:ctrlPr>
                          <a:rPr lang="en-US" b="0" i="1">
                            <a:latin typeface="Cambria Math" panose="02040503050406030204" pitchFamily="18" charset="0"/>
                          </a:rPr>
                        </m:ctrlPr>
                      </m:dPr>
                      <m:e>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1</m:t>
                            </m:r>
                          </m:sub>
                          <m:sup>
                            <m:r>
                              <a:rPr lang="en-US" b="0" i="1">
                                <a:latin typeface="Cambria Math" panose="02040503050406030204" pitchFamily="18" charset="0"/>
                              </a:rPr>
                              <m:t>′</m:t>
                            </m:r>
                          </m:sup>
                        </m:sSubSup>
                        <m:r>
                          <a:rPr lang="en-US" b="0" i="1">
                            <a:latin typeface="Cambria Math" panose="02040503050406030204" pitchFamily="18" charset="0"/>
                          </a:rPr>
                          <m:t>,…,</m:t>
                        </m:r>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𝐿</m:t>
                            </m:r>
                          </m:sub>
                          <m:sup>
                            <m:r>
                              <a:rPr lang="en-US" b="0" i="1">
                                <a:latin typeface="Cambria Math" panose="02040503050406030204" pitchFamily="18" charset="0"/>
                              </a:rPr>
                              <m:t>′</m:t>
                            </m:r>
                          </m:sup>
                        </m:sSubSup>
                      </m:e>
                    </m:d>
                  </m:oMath>
                </a14:m>
                <a:r>
                  <a:rPr lang="en-US"/>
                  <a:t>. </a:t>
                </a:r>
                <a:br>
                  <a:rPr lang="en-US"/>
                </a:br>
                <a:endParaRPr lang="en-US"/>
              </a:p>
              <a:p>
                <a:r>
                  <a:rPr lang="en-US"/>
                  <a:t>Thus the redundancy of the full code is</a:t>
                </a:r>
                <a:br>
                  <a:rPr lang="en-US"/>
                </a:br>
                <a:endParaRPr lang="en-US" i="1">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US" b="0" i="1">
                          <a:latin typeface="Cambria Math" panose="02040503050406030204" pitchFamily="18" charset="0"/>
                        </a:rPr>
                        <m:t>𝑟</m:t>
                      </m:r>
                      <m:r>
                        <a:rPr lang="en-US" b="0" i="1">
                          <a:latin typeface="Cambria Math" panose="02040503050406030204" pitchFamily="18" charset="0"/>
                        </a:rPr>
                        <m:t>=</m:t>
                      </m:r>
                      <m:r>
                        <a:rPr lang="en-US" b="0" i="1">
                          <a:latin typeface="Cambria Math" panose="02040503050406030204" pitchFamily="18" charset="0"/>
                        </a:rPr>
                        <m:t>𝑙</m:t>
                      </m:r>
                      <m:r>
                        <a:rPr lang="en-US" b="0" i="1">
                          <a:latin typeface="Cambria Math" panose="02040503050406030204" pitchFamily="18" charset="0"/>
                        </a:rPr>
                        <m:t> −</m:t>
                      </m:r>
                      <m:r>
                        <a:rPr lang="en-US" b="0" i="1">
                          <a:latin typeface="Cambria Math" panose="02040503050406030204" pitchFamily="18" charset="0"/>
                        </a:rPr>
                        <m:t>𝐻</m:t>
                      </m:r>
                      <m:d>
                        <m:dPr>
                          <m:ctrlPr>
                            <a:rPr lang="en-US" b="0" i="1">
                              <a:latin typeface="Cambria Math" panose="02040503050406030204" pitchFamily="18" charset="0"/>
                            </a:rPr>
                          </m:ctrlPr>
                        </m:dPr>
                        <m:e>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1</m:t>
                              </m:r>
                            </m:sub>
                            <m:sup>
                              <m:r>
                                <a:rPr lang="en-US" b="0" i="1">
                                  <a:latin typeface="Cambria Math" panose="02040503050406030204" pitchFamily="18" charset="0"/>
                                </a:rPr>
                                <m:t>′</m:t>
                              </m:r>
                            </m:sup>
                          </m:sSubSup>
                          <m:r>
                            <a:rPr lang="en-US" b="0" i="1">
                              <a:latin typeface="Cambria Math" panose="02040503050406030204" pitchFamily="18" charset="0"/>
                            </a:rPr>
                            <m:t>,…,</m:t>
                          </m:r>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𝐿</m:t>
                              </m:r>
                            </m:sub>
                            <m:sup>
                              <m:r>
                                <a:rPr lang="en-US" b="0" i="1">
                                  <a:latin typeface="Cambria Math" panose="02040503050406030204" pitchFamily="18" charset="0"/>
                                </a:rPr>
                                <m:t>′</m:t>
                              </m:r>
                            </m:sup>
                          </m:sSubSup>
                        </m:e>
                      </m:d>
                      <m:r>
                        <a:rPr lang="en-US" b="0" i="1">
                          <a:latin typeface="Cambria Math" panose="02040503050406030204" pitchFamily="18" charset="0"/>
                        </a:rPr>
                        <m:t>+</m:t>
                      </m:r>
                      <m:nary>
                        <m:naryPr>
                          <m:chr m:val="∑"/>
                          <m:ctrlPr>
                            <a:rPr lang="en-US" b="0" i="1">
                              <a:latin typeface="Cambria Math" panose="02040503050406030204" pitchFamily="18" charset="0"/>
                            </a:rPr>
                          </m:ctrlPr>
                        </m:naryPr>
                        <m:sub>
                          <m:r>
                            <m:rPr>
                              <m:brk m:alnAt="23"/>
                            </m:rPr>
                            <a:rPr lang="en-US" b="0" i="1">
                              <a:latin typeface="Cambria Math" panose="02040503050406030204" pitchFamily="18" charset="0"/>
                            </a:rPr>
                            <m:t>𝑘</m:t>
                          </m:r>
                          <m:r>
                            <a:rPr lang="en-US" b="0" i="1">
                              <a:latin typeface="Cambria Math" panose="02040503050406030204" pitchFamily="18" charset="0"/>
                            </a:rPr>
                            <m:t>=</m:t>
                          </m:r>
                          <m:r>
                            <a:rPr lang="en-US" b="0" i="1">
                              <a:latin typeface="Cambria Math" panose="02040503050406030204" pitchFamily="18" charset="0"/>
                            </a:rPr>
                            <m:t>𝑚</m:t>
                          </m:r>
                        </m:sub>
                        <m:sup>
                          <m:r>
                            <a:rPr lang="en-US" b="0" i="1">
                              <a:latin typeface="Cambria Math" panose="02040503050406030204" pitchFamily="18" charset="0"/>
                            </a:rPr>
                            <m:t>𝐾</m:t>
                          </m:r>
                          <m:r>
                            <a:rPr lang="en-US" b="0" i="1">
                              <a:latin typeface="Cambria Math" panose="02040503050406030204" pitchFamily="18" charset="0"/>
                            </a:rPr>
                            <m:t>−1</m:t>
                          </m:r>
                        </m:sup>
                        <m:e>
                          <m:d>
                            <m:dPr>
                              <m:ctrlPr>
                                <a:rPr lang="en-US" b="0" i="1">
                                  <a:latin typeface="Cambria Math" panose="02040503050406030204" pitchFamily="18" charset="0"/>
                                </a:rPr>
                              </m:ctrlPr>
                            </m:dPr>
                            <m:e>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r>
                                    <a:rPr lang="en-US" b="0" i="1">
                                      <a:latin typeface="Cambria Math" panose="02040503050406030204" pitchFamily="18" charset="0"/>
                                    </a:rPr>
                                    <m:t>−1</m:t>
                                  </m:r>
                                </m:sub>
                              </m:sSub>
                            </m:e>
                          </m:d>
                          <m:r>
                            <a:rPr lang="en-US" b="0" i="1">
                              <a:latin typeface="Cambria Math" panose="02040503050406030204" pitchFamily="18" charset="0"/>
                            </a:rPr>
                            <m:t> </m:t>
                          </m:r>
                          <m:d>
                            <m:dPr>
                              <m:begChr m:val="["/>
                              <m:endChr m:val="]"/>
                              <m:ctrlPr>
                                <a:rPr lang="en-US" b="0" i="1">
                                  <a:latin typeface="Cambria Math" panose="02040503050406030204" pitchFamily="18" charset="0"/>
                                  <a:ea typeface="Cambria Math" panose="02040503050406030204" pitchFamily="18" charset="0"/>
                                </a:rPr>
                              </m:ctrlPr>
                            </m:dPr>
                            <m:e>
                              <m:r>
                                <a:rPr lang="en-US" b="0" i="1">
                                  <a:latin typeface="Cambria Math" panose="02040503050406030204" pitchFamily="18" charset="0"/>
                                  <a:ea typeface="Cambria Math" panose="02040503050406030204" pitchFamily="18" charset="0"/>
                                </a:rPr>
                                <m:t>1−</m:t>
                              </m:r>
                              <m:r>
                                <a:rPr lang="en-US" b="0" i="1">
                                  <a:latin typeface="Cambria Math" panose="02040503050406030204" pitchFamily="18" charset="0"/>
                                  <a:ea typeface="Cambria Math" panose="02040503050406030204" pitchFamily="18" charset="0"/>
                                </a:rPr>
                                <m:t>ℋ</m:t>
                              </m:r>
                              <m:d>
                                <m:dPr>
                                  <m:ctrlPr>
                                    <a:rPr lang="en-US" b="0" i="1">
                                      <a:latin typeface="Cambria Math" panose="02040503050406030204" pitchFamily="18" charset="0"/>
                                      <a:ea typeface="Cambria Math" panose="02040503050406030204" pitchFamily="18" charset="0"/>
                                    </a:rPr>
                                  </m:ctrlPr>
                                </m:dPr>
                                <m:e>
                                  <m:f>
                                    <m:fPr>
                                      <m:ctrlPr>
                                        <a:rPr lang="en-US" b="0" i="1">
                                          <a:latin typeface="Cambria Math" panose="02040503050406030204" pitchFamily="18" charset="0"/>
                                          <a:ea typeface="Cambria Math" panose="02040503050406030204" pitchFamily="18" charset="0"/>
                                        </a:rPr>
                                      </m:ctrlPr>
                                    </m:fPr>
                                    <m:num>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sub>
                                      </m:sSub>
                                    </m:num>
                                    <m:den>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sub>
                                      </m:sSub>
                                      <m:r>
                                        <a:rPr lang="en-US" b="0" i="1">
                                          <a:latin typeface="Cambria Math" panose="02040503050406030204" pitchFamily="18" charset="0"/>
                                          <a:ea typeface="Cambria Math" panose="02040503050406030204" pitchFamily="18" charset="0"/>
                                        </a:rPr>
                                        <m:t>+</m:t>
                                      </m:r>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r>
                                            <a:rPr lang="en-US" b="0" i="1">
                                              <a:latin typeface="Cambria Math" panose="02040503050406030204" pitchFamily="18" charset="0"/>
                                              <a:ea typeface="Cambria Math" panose="02040503050406030204" pitchFamily="18" charset="0"/>
                                            </a:rPr>
                                            <m:t>−1</m:t>
                                          </m:r>
                                        </m:sub>
                                      </m:sSub>
                                    </m:den>
                                  </m:f>
                                </m:e>
                              </m:d>
                            </m:e>
                          </m:d>
                        </m:e>
                      </m:nary>
                    </m:oMath>
                  </m:oMathPara>
                </a14:m>
                <a:endParaRPr lang="en-US"/>
              </a:p>
            </p:txBody>
          </p:sp>
        </mc:Choice>
        <mc:Fallback xmlns="">
          <p:sp>
            <p:nvSpPr>
              <p:cNvPr id="2" name="TextBox 1">
                <a:extLst>
                  <a:ext uri="{FF2B5EF4-FFF2-40B4-BE49-F238E27FC236}">
                    <a16:creationId xmlns:a16="http://schemas.microsoft.com/office/drawing/2014/main" id="{4D08CA55-E2A0-4A25-BE00-4A4E8DD11276}"/>
                  </a:ext>
                </a:extLst>
              </p:cNvPr>
              <p:cNvSpPr txBox="1">
                <a:spLocks noRot="1" noChangeAspect="1" noMove="1" noResize="1" noEditPoints="1" noAdjustHandles="1" noChangeArrowheads="1" noChangeShapeType="1" noTextEdit="1"/>
              </p:cNvSpPr>
              <p:nvPr/>
            </p:nvSpPr>
            <p:spPr>
              <a:xfrm>
                <a:off x="479502" y="535259"/>
                <a:ext cx="11530361" cy="5031121"/>
              </a:xfrm>
              <a:prstGeom prst="rect">
                <a:avLst/>
              </a:prstGeom>
              <a:blipFill>
                <a:blip r:embed="rId2"/>
                <a:stretch>
                  <a:fillRect l="-476" t="-727" r="-317"/>
                </a:stretch>
              </a:blipFill>
            </p:spPr>
            <p:txBody>
              <a:bodyPr/>
              <a:lstStyle/>
              <a:p>
                <a:r>
                  <a:rPr lang="en-US">
                    <a:noFill/>
                  </a:rPr>
                  <a:t> </a:t>
                </a:r>
              </a:p>
            </p:txBody>
          </p:sp>
        </mc:Fallback>
      </mc:AlternateContent>
      <p:grpSp>
        <p:nvGrpSpPr>
          <p:cNvPr id="36" name="Group 35">
            <a:extLst>
              <a:ext uri="{FF2B5EF4-FFF2-40B4-BE49-F238E27FC236}">
                <a16:creationId xmlns:a16="http://schemas.microsoft.com/office/drawing/2014/main" id="{1E6CE933-2A1D-CD7B-DB2E-ED7AF7DCA9A1}"/>
              </a:ext>
            </a:extLst>
          </p:cNvPr>
          <p:cNvGrpSpPr/>
          <p:nvPr/>
        </p:nvGrpSpPr>
        <p:grpSpPr>
          <a:xfrm>
            <a:off x="7214688" y="3255028"/>
            <a:ext cx="4795175" cy="3461253"/>
            <a:chOff x="7214688" y="3255028"/>
            <a:chExt cx="4795175" cy="3461253"/>
          </a:xfrm>
        </p:grpSpPr>
        <mc:AlternateContent xmlns:mc="http://schemas.openxmlformats.org/markup-compatibility/2006" xmlns:a14="http://schemas.microsoft.com/office/drawing/2010/main">
          <mc:Choice Requires="a14">
            <p:sp>
              <p:nvSpPr>
                <p:cNvPr id="3" name="Oval 2">
                  <a:extLst>
                    <a:ext uri="{FF2B5EF4-FFF2-40B4-BE49-F238E27FC236}">
                      <a16:creationId xmlns:a16="http://schemas.microsoft.com/office/drawing/2014/main" id="{64352242-1BBD-526B-958B-83031C309122}"/>
                    </a:ext>
                  </a:extLst>
                </p:cNvPr>
                <p:cNvSpPr/>
                <p:nvPr/>
              </p:nvSpPr>
              <p:spPr>
                <a:xfrm>
                  <a:off x="8757377" y="5512514"/>
                  <a:ext cx="439838" cy="43983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1</m:t>
                            </m:r>
                          </m:sub>
                        </m:sSub>
                      </m:oMath>
                    </m:oMathPara>
                  </a14:m>
                  <a:endParaRPr lang="ar-AE">
                    <a:solidFill>
                      <a:schemeClr val="tx1"/>
                    </a:solidFill>
                  </a:endParaRPr>
                </a:p>
              </p:txBody>
            </p:sp>
          </mc:Choice>
          <mc:Fallback xmlns="">
            <p:sp>
              <p:nvSpPr>
                <p:cNvPr id="3" name="Oval 2">
                  <a:extLst>
                    <a:ext uri="{FF2B5EF4-FFF2-40B4-BE49-F238E27FC236}">
                      <a16:creationId xmlns:a16="http://schemas.microsoft.com/office/drawing/2014/main" id="{64352242-1BBD-526B-958B-83031C309122}"/>
                    </a:ext>
                  </a:extLst>
                </p:cNvPr>
                <p:cNvSpPr>
                  <a:spLocks noRot="1" noChangeAspect="1" noMove="1" noResize="1" noEditPoints="1" noAdjustHandles="1" noChangeArrowheads="1" noChangeShapeType="1" noTextEdit="1"/>
                </p:cNvSpPr>
                <p:nvPr/>
              </p:nvSpPr>
              <p:spPr>
                <a:xfrm>
                  <a:off x="8757377" y="5512514"/>
                  <a:ext cx="439838" cy="439838"/>
                </a:xfrm>
                <a:prstGeom prst="ellipse">
                  <a:avLst/>
                </a:prstGeom>
                <a:blipFill>
                  <a:blip r:embed="rId3"/>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Oval 3">
                  <a:extLst>
                    <a:ext uri="{FF2B5EF4-FFF2-40B4-BE49-F238E27FC236}">
                      <a16:creationId xmlns:a16="http://schemas.microsoft.com/office/drawing/2014/main" id="{1242BB3A-072D-44F9-901E-1494B8B459BF}"/>
                    </a:ext>
                  </a:extLst>
                </p:cNvPr>
                <p:cNvSpPr/>
                <p:nvPr/>
              </p:nvSpPr>
              <p:spPr>
                <a:xfrm>
                  <a:off x="8155493" y="4459218"/>
                  <a:ext cx="439838" cy="43983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3</m:t>
                            </m:r>
                          </m:sub>
                        </m:sSub>
                      </m:oMath>
                    </m:oMathPara>
                  </a14:m>
                  <a:endParaRPr lang="ar-AE">
                    <a:solidFill>
                      <a:schemeClr val="tx1"/>
                    </a:solidFill>
                  </a:endParaRPr>
                </a:p>
              </p:txBody>
            </p:sp>
          </mc:Choice>
          <mc:Fallback xmlns="">
            <p:sp>
              <p:nvSpPr>
                <p:cNvPr id="4" name="Oval 3">
                  <a:extLst>
                    <a:ext uri="{FF2B5EF4-FFF2-40B4-BE49-F238E27FC236}">
                      <a16:creationId xmlns:a16="http://schemas.microsoft.com/office/drawing/2014/main" id="{1242BB3A-072D-44F9-901E-1494B8B459BF}"/>
                    </a:ext>
                  </a:extLst>
                </p:cNvPr>
                <p:cNvSpPr>
                  <a:spLocks noRot="1" noChangeAspect="1" noMove="1" noResize="1" noEditPoints="1" noAdjustHandles="1" noChangeArrowheads="1" noChangeShapeType="1" noTextEdit="1"/>
                </p:cNvSpPr>
                <p:nvPr/>
              </p:nvSpPr>
              <p:spPr>
                <a:xfrm>
                  <a:off x="8155493" y="4459218"/>
                  <a:ext cx="439838" cy="439838"/>
                </a:xfrm>
                <a:prstGeom prst="ellipse">
                  <a:avLst/>
                </a:prstGeom>
                <a:blipFill>
                  <a:blip r:embed="rId4"/>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Oval 4">
                  <a:extLst>
                    <a:ext uri="{FF2B5EF4-FFF2-40B4-BE49-F238E27FC236}">
                      <a16:creationId xmlns:a16="http://schemas.microsoft.com/office/drawing/2014/main" id="{F1D699E5-1DD6-98EA-2AF3-92C887CB976B}"/>
                    </a:ext>
                  </a:extLst>
                </p:cNvPr>
                <p:cNvSpPr/>
                <p:nvPr/>
              </p:nvSpPr>
              <p:spPr>
                <a:xfrm>
                  <a:off x="9231939" y="4459218"/>
                  <a:ext cx="439838" cy="439838"/>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4</m:t>
                            </m:r>
                          </m:sub>
                        </m:sSub>
                      </m:oMath>
                    </m:oMathPara>
                  </a14:m>
                  <a:endParaRPr lang="ar-AE">
                    <a:solidFill>
                      <a:schemeClr val="tx1"/>
                    </a:solidFill>
                  </a:endParaRPr>
                </a:p>
              </p:txBody>
            </p:sp>
          </mc:Choice>
          <mc:Fallback xmlns="">
            <p:sp>
              <p:nvSpPr>
                <p:cNvPr id="5" name="Oval 4">
                  <a:extLst>
                    <a:ext uri="{FF2B5EF4-FFF2-40B4-BE49-F238E27FC236}">
                      <a16:creationId xmlns:a16="http://schemas.microsoft.com/office/drawing/2014/main" id="{F1D699E5-1DD6-98EA-2AF3-92C887CB976B}"/>
                    </a:ext>
                  </a:extLst>
                </p:cNvPr>
                <p:cNvSpPr>
                  <a:spLocks noRot="1" noChangeAspect="1" noMove="1" noResize="1" noEditPoints="1" noAdjustHandles="1" noChangeArrowheads="1" noChangeShapeType="1" noTextEdit="1"/>
                </p:cNvSpPr>
                <p:nvPr/>
              </p:nvSpPr>
              <p:spPr>
                <a:xfrm>
                  <a:off x="9231939" y="4459218"/>
                  <a:ext cx="439838" cy="439838"/>
                </a:xfrm>
                <a:prstGeom prst="ellipse">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Oval 5">
                  <a:extLst>
                    <a:ext uri="{FF2B5EF4-FFF2-40B4-BE49-F238E27FC236}">
                      <a16:creationId xmlns:a16="http://schemas.microsoft.com/office/drawing/2014/main" id="{D23B499C-0E40-9D87-1D48-75EC1EC6DA01}"/>
                    </a:ext>
                  </a:extLst>
                </p:cNvPr>
                <p:cNvSpPr/>
                <p:nvPr/>
              </p:nvSpPr>
              <p:spPr>
                <a:xfrm>
                  <a:off x="7461012" y="3556393"/>
                  <a:ext cx="439838" cy="439838"/>
                </a:xfrm>
                <a:prstGeom prst="ellipse">
                  <a:avLst/>
                </a:prstGeom>
                <a:solidFill>
                  <a:schemeClr val="bg1"/>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7</m:t>
                            </m:r>
                          </m:sub>
                        </m:sSub>
                      </m:oMath>
                    </m:oMathPara>
                  </a14:m>
                  <a:endParaRPr lang="ar-AE">
                    <a:solidFill>
                      <a:schemeClr val="tx1"/>
                    </a:solidFill>
                  </a:endParaRPr>
                </a:p>
              </p:txBody>
            </p:sp>
          </mc:Choice>
          <mc:Fallback xmlns="">
            <p:sp>
              <p:nvSpPr>
                <p:cNvPr id="6" name="Oval 5">
                  <a:extLst>
                    <a:ext uri="{FF2B5EF4-FFF2-40B4-BE49-F238E27FC236}">
                      <a16:creationId xmlns:a16="http://schemas.microsoft.com/office/drawing/2014/main" id="{D23B499C-0E40-9D87-1D48-75EC1EC6DA01}"/>
                    </a:ext>
                  </a:extLst>
                </p:cNvPr>
                <p:cNvSpPr>
                  <a:spLocks noRot="1" noChangeAspect="1" noMove="1" noResize="1" noEditPoints="1" noAdjustHandles="1" noChangeArrowheads="1" noChangeShapeType="1" noTextEdit="1"/>
                </p:cNvSpPr>
                <p:nvPr/>
              </p:nvSpPr>
              <p:spPr>
                <a:xfrm>
                  <a:off x="7461012" y="3556393"/>
                  <a:ext cx="439838" cy="439838"/>
                </a:xfrm>
                <a:prstGeom prst="ellipse">
                  <a:avLst/>
                </a:prstGeom>
                <a:blipFill>
                  <a:blip r:embed="rId6"/>
                  <a:stretch>
                    <a:fillRect/>
                  </a:stretch>
                </a:blipFill>
                <a:ln>
                  <a:solidFill>
                    <a:srgbClr val="00B05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Oval 6">
                  <a:extLst>
                    <a:ext uri="{FF2B5EF4-FFF2-40B4-BE49-F238E27FC236}">
                      <a16:creationId xmlns:a16="http://schemas.microsoft.com/office/drawing/2014/main" id="{C395A677-6C2B-906F-B6D2-67A9F85543FA}"/>
                    </a:ext>
                  </a:extLst>
                </p:cNvPr>
                <p:cNvSpPr/>
                <p:nvPr/>
              </p:nvSpPr>
              <p:spPr>
                <a:xfrm>
                  <a:off x="8537458" y="3556393"/>
                  <a:ext cx="439838" cy="439838"/>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8</m:t>
                            </m:r>
                          </m:sub>
                        </m:sSub>
                      </m:oMath>
                    </m:oMathPara>
                  </a14:m>
                  <a:endParaRPr lang="ar-AE">
                    <a:solidFill>
                      <a:schemeClr val="tx1"/>
                    </a:solidFill>
                  </a:endParaRPr>
                </a:p>
              </p:txBody>
            </p:sp>
          </mc:Choice>
          <mc:Fallback xmlns="">
            <p:sp>
              <p:nvSpPr>
                <p:cNvPr id="7" name="Oval 6">
                  <a:extLst>
                    <a:ext uri="{FF2B5EF4-FFF2-40B4-BE49-F238E27FC236}">
                      <a16:creationId xmlns:a16="http://schemas.microsoft.com/office/drawing/2014/main" id="{C395A677-6C2B-906F-B6D2-67A9F85543FA}"/>
                    </a:ext>
                  </a:extLst>
                </p:cNvPr>
                <p:cNvSpPr>
                  <a:spLocks noRot="1" noChangeAspect="1" noMove="1" noResize="1" noEditPoints="1" noAdjustHandles="1" noChangeArrowheads="1" noChangeShapeType="1" noTextEdit="1"/>
                </p:cNvSpPr>
                <p:nvPr/>
              </p:nvSpPr>
              <p:spPr>
                <a:xfrm>
                  <a:off x="8537458" y="3556393"/>
                  <a:ext cx="439838" cy="439838"/>
                </a:xfrm>
                <a:prstGeom prst="ellipse">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Oval 7">
                  <a:extLst>
                    <a:ext uri="{FF2B5EF4-FFF2-40B4-BE49-F238E27FC236}">
                      <a16:creationId xmlns:a16="http://schemas.microsoft.com/office/drawing/2014/main" id="{01D46269-1E9A-F1BC-06F7-D60545211178}"/>
                    </a:ext>
                  </a:extLst>
                </p:cNvPr>
                <p:cNvSpPr/>
                <p:nvPr/>
              </p:nvSpPr>
              <p:spPr>
                <a:xfrm>
                  <a:off x="10794521" y="5512514"/>
                  <a:ext cx="439838" cy="439838"/>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2</m:t>
                            </m:r>
                          </m:sub>
                        </m:sSub>
                      </m:oMath>
                    </m:oMathPara>
                  </a14:m>
                  <a:endParaRPr lang="ar-AE">
                    <a:solidFill>
                      <a:schemeClr val="tx1"/>
                    </a:solidFill>
                  </a:endParaRPr>
                </a:p>
              </p:txBody>
            </p:sp>
          </mc:Choice>
          <mc:Fallback xmlns="">
            <p:sp>
              <p:nvSpPr>
                <p:cNvPr id="8" name="Oval 7">
                  <a:extLst>
                    <a:ext uri="{FF2B5EF4-FFF2-40B4-BE49-F238E27FC236}">
                      <a16:creationId xmlns:a16="http://schemas.microsoft.com/office/drawing/2014/main" id="{01D46269-1E9A-F1BC-06F7-D60545211178}"/>
                    </a:ext>
                  </a:extLst>
                </p:cNvPr>
                <p:cNvSpPr>
                  <a:spLocks noRot="1" noChangeAspect="1" noMove="1" noResize="1" noEditPoints="1" noAdjustHandles="1" noChangeArrowheads="1" noChangeShapeType="1" noTextEdit="1"/>
                </p:cNvSpPr>
                <p:nvPr/>
              </p:nvSpPr>
              <p:spPr>
                <a:xfrm>
                  <a:off x="10794521" y="5512514"/>
                  <a:ext cx="439838" cy="439838"/>
                </a:xfrm>
                <a:prstGeom prst="ellipse">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Oval 8">
                  <a:extLst>
                    <a:ext uri="{FF2B5EF4-FFF2-40B4-BE49-F238E27FC236}">
                      <a16:creationId xmlns:a16="http://schemas.microsoft.com/office/drawing/2014/main" id="{C86AD965-4F89-F207-8D45-7E8A325ACAF5}"/>
                    </a:ext>
                  </a:extLst>
                </p:cNvPr>
                <p:cNvSpPr/>
                <p:nvPr/>
              </p:nvSpPr>
              <p:spPr>
                <a:xfrm>
                  <a:off x="10053741" y="4459218"/>
                  <a:ext cx="439838" cy="439838"/>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5</m:t>
                            </m:r>
                          </m:sub>
                        </m:sSub>
                      </m:oMath>
                    </m:oMathPara>
                  </a14:m>
                  <a:endParaRPr lang="ar-AE">
                    <a:solidFill>
                      <a:schemeClr val="tx1"/>
                    </a:solidFill>
                  </a:endParaRPr>
                </a:p>
              </p:txBody>
            </p:sp>
          </mc:Choice>
          <mc:Fallback xmlns="">
            <p:sp>
              <p:nvSpPr>
                <p:cNvPr id="9" name="Oval 8">
                  <a:extLst>
                    <a:ext uri="{FF2B5EF4-FFF2-40B4-BE49-F238E27FC236}">
                      <a16:creationId xmlns:a16="http://schemas.microsoft.com/office/drawing/2014/main" id="{C86AD965-4F89-F207-8D45-7E8A325ACAF5}"/>
                    </a:ext>
                  </a:extLst>
                </p:cNvPr>
                <p:cNvSpPr>
                  <a:spLocks noRot="1" noChangeAspect="1" noMove="1" noResize="1" noEditPoints="1" noAdjustHandles="1" noChangeArrowheads="1" noChangeShapeType="1" noTextEdit="1"/>
                </p:cNvSpPr>
                <p:nvPr/>
              </p:nvSpPr>
              <p:spPr>
                <a:xfrm>
                  <a:off x="10053741" y="4459218"/>
                  <a:ext cx="439838" cy="439838"/>
                </a:xfrm>
                <a:prstGeom prst="ellipse">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Oval 9">
                  <a:extLst>
                    <a:ext uri="{FF2B5EF4-FFF2-40B4-BE49-F238E27FC236}">
                      <a16:creationId xmlns:a16="http://schemas.microsoft.com/office/drawing/2014/main" id="{4FF25605-D506-15BD-94E4-DE797BD9F860}"/>
                    </a:ext>
                  </a:extLst>
                </p:cNvPr>
                <p:cNvSpPr/>
                <p:nvPr/>
              </p:nvSpPr>
              <p:spPr>
                <a:xfrm>
                  <a:off x="11188060" y="4459218"/>
                  <a:ext cx="439838" cy="439838"/>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6</m:t>
                            </m:r>
                          </m:sub>
                        </m:sSub>
                      </m:oMath>
                    </m:oMathPara>
                  </a14:m>
                  <a:endParaRPr lang="ar-AE">
                    <a:solidFill>
                      <a:schemeClr val="tx1"/>
                    </a:solidFill>
                  </a:endParaRPr>
                </a:p>
              </p:txBody>
            </p:sp>
          </mc:Choice>
          <mc:Fallback xmlns="">
            <p:sp>
              <p:nvSpPr>
                <p:cNvPr id="10" name="Oval 9">
                  <a:extLst>
                    <a:ext uri="{FF2B5EF4-FFF2-40B4-BE49-F238E27FC236}">
                      <a16:creationId xmlns:a16="http://schemas.microsoft.com/office/drawing/2014/main" id="{4FF25605-D506-15BD-94E4-DE797BD9F860}"/>
                    </a:ext>
                  </a:extLst>
                </p:cNvPr>
                <p:cNvSpPr>
                  <a:spLocks noRot="1" noChangeAspect="1" noMove="1" noResize="1" noEditPoints="1" noAdjustHandles="1" noChangeArrowheads="1" noChangeShapeType="1" noTextEdit="1"/>
                </p:cNvSpPr>
                <p:nvPr/>
              </p:nvSpPr>
              <p:spPr>
                <a:xfrm>
                  <a:off x="11188060" y="4459218"/>
                  <a:ext cx="439838" cy="439838"/>
                </a:xfrm>
                <a:prstGeom prst="ellipse">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Oval 10">
                  <a:extLst>
                    <a:ext uri="{FF2B5EF4-FFF2-40B4-BE49-F238E27FC236}">
                      <a16:creationId xmlns:a16="http://schemas.microsoft.com/office/drawing/2014/main" id="{5D78160D-EA3B-9C8B-29EB-3F1959F65FA2}"/>
                    </a:ext>
                  </a:extLst>
                </p:cNvPr>
                <p:cNvSpPr/>
                <p:nvPr/>
              </p:nvSpPr>
              <p:spPr>
                <a:xfrm>
                  <a:off x="10493579" y="3556393"/>
                  <a:ext cx="439838" cy="439838"/>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9</m:t>
                            </m:r>
                          </m:sub>
                        </m:sSub>
                      </m:oMath>
                    </m:oMathPara>
                  </a14:m>
                  <a:endParaRPr lang="ar-AE">
                    <a:solidFill>
                      <a:schemeClr val="tx1"/>
                    </a:solidFill>
                  </a:endParaRPr>
                </a:p>
              </p:txBody>
            </p:sp>
          </mc:Choice>
          <mc:Fallback xmlns="">
            <p:sp>
              <p:nvSpPr>
                <p:cNvPr id="11" name="Oval 10">
                  <a:extLst>
                    <a:ext uri="{FF2B5EF4-FFF2-40B4-BE49-F238E27FC236}">
                      <a16:creationId xmlns:a16="http://schemas.microsoft.com/office/drawing/2014/main" id="{5D78160D-EA3B-9C8B-29EB-3F1959F65FA2}"/>
                    </a:ext>
                  </a:extLst>
                </p:cNvPr>
                <p:cNvSpPr>
                  <a:spLocks noRot="1" noChangeAspect="1" noMove="1" noResize="1" noEditPoints="1" noAdjustHandles="1" noChangeArrowheads="1" noChangeShapeType="1" noTextEdit="1"/>
                </p:cNvSpPr>
                <p:nvPr/>
              </p:nvSpPr>
              <p:spPr>
                <a:xfrm>
                  <a:off x="10493579" y="3556393"/>
                  <a:ext cx="439838" cy="439838"/>
                </a:xfrm>
                <a:prstGeom prst="ellipse">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Oval 11">
                  <a:extLst>
                    <a:ext uri="{FF2B5EF4-FFF2-40B4-BE49-F238E27FC236}">
                      <a16:creationId xmlns:a16="http://schemas.microsoft.com/office/drawing/2014/main" id="{CDFCF1D1-B8AC-E46E-5562-8D3775BEE8EF}"/>
                    </a:ext>
                  </a:extLst>
                </p:cNvPr>
                <p:cNvSpPr/>
                <p:nvPr/>
              </p:nvSpPr>
              <p:spPr>
                <a:xfrm>
                  <a:off x="11570025" y="3556393"/>
                  <a:ext cx="439838" cy="439838"/>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14:m>
                    <m:oMathPara xmlns:m="http://schemas.openxmlformats.org/officeDocument/2006/math">
                      <m:oMathParaPr>
                        <m:jc m:val="centerGroup"/>
                      </m:oMathParaPr>
                      <m:oMath xmlns:m="http://schemas.openxmlformats.org/officeDocument/2006/math">
                        <m:sSub>
                          <m:sSubPr>
                            <m:ctrlPr>
                              <a:rPr lang="ar-AE" b="0" i="1">
                                <a:solidFill>
                                  <a:schemeClr val="tx1"/>
                                </a:solidFill>
                                <a:latin typeface="Cambria Math" panose="02040503050406030204" pitchFamily="18" charset="0"/>
                              </a:rPr>
                            </m:ctrlPr>
                          </m:sSubPr>
                          <m:e>
                            <m:r>
                              <a:rPr lang="ar-AE" b="0" i="1">
                                <a:solidFill>
                                  <a:schemeClr val="tx1"/>
                                </a:solidFill>
                                <a:latin typeface="Cambria Math" panose="02040503050406030204" pitchFamily="18" charset="0"/>
                              </a:rPr>
                              <m:t>𝑞</m:t>
                            </m:r>
                          </m:e>
                          <m:sub>
                            <m:r>
                              <a:rPr lang="en-US" b="0" i="1">
                                <a:solidFill>
                                  <a:schemeClr val="tx1"/>
                                </a:solidFill>
                                <a:latin typeface="Cambria Math" panose="02040503050406030204" pitchFamily="18" charset="0"/>
                              </a:rPr>
                              <m:t>10</m:t>
                            </m:r>
                          </m:sub>
                        </m:sSub>
                      </m:oMath>
                    </m:oMathPara>
                  </a14:m>
                  <a:endParaRPr lang="ar-AE">
                    <a:solidFill>
                      <a:schemeClr val="tx1"/>
                    </a:solidFill>
                  </a:endParaRPr>
                </a:p>
              </p:txBody>
            </p:sp>
          </mc:Choice>
          <mc:Fallback xmlns="">
            <p:sp>
              <p:nvSpPr>
                <p:cNvPr id="12" name="Oval 11">
                  <a:extLst>
                    <a:ext uri="{FF2B5EF4-FFF2-40B4-BE49-F238E27FC236}">
                      <a16:creationId xmlns:a16="http://schemas.microsoft.com/office/drawing/2014/main" id="{CDFCF1D1-B8AC-E46E-5562-8D3775BEE8EF}"/>
                    </a:ext>
                  </a:extLst>
                </p:cNvPr>
                <p:cNvSpPr>
                  <a:spLocks noRot="1" noChangeAspect="1" noMove="1" noResize="1" noEditPoints="1" noAdjustHandles="1" noChangeArrowheads="1" noChangeShapeType="1" noTextEdit="1"/>
                </p:cNvSpPr>
                <p:nvPr/>
              </p:nvSpPr>
              <p:spPr>
                <a:xfrm>
                  <a:off x="11570025" y="3556393"/>
                  <a:ext cx="439838" cy="439838"/>
                </a:xfrm>
                <a:prstGeom prst="ellipse">
                  <a:avLst/>
                </a:prstGeom>
                <a:blipFill>
                  <a:blip r:embed="rId12"/>
                  <a:stretch>
                    <a:fillRect l="-1333"/>
                  </a:stretch>
                </a:blipFill>
              </p:spPr>
              <p:txBody>
                <a:bodyPr/>
                <a:lstStyle/>
                <a:p>
                  <a:r>
                    <a:rPr lang="en-US">
                      <a:noFill/>
                    </a:rPr>
                    <a:t> </a:t>
                  </a:r>
                </a:p>
              </p:txBody>
            </p:sp>
          </mc:Fallback>
        </mc:AlternateContent>
        <p:sp>
          <p:nvSpPr>
            <p:cNvPr id="13" name="Oval 12">
              <a:extLst>
                <a:ext uri="{FF2B5EF4-FFF2-40B4-BE49-F238E27FC236}">
                  <a16:creationId xmlns:a16="http://schemas.microsoft.com/office/drawing/2014/main" id="{26F3CADE-C9A5-B638-E5D8-4668B66D58F0}"/>
                </a:ext>
              </a:extLst>
            </p:cNvPr>
            <p:cNvSpPr/>
            <p:nvPr/>
          </p:nvSpPr>
          <p:spPr>
            <a:xfrm>
              <a:off x="9775949" y="6276443"/>
              <a:ext cx="439838" cy="43983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182880" bIns="91440" rtlCol="0" anchor="ctr"/>
            <a:lstStyle/>
            <a:p>
              <a:pPr algn="ctr"/>
              <a:endParaRPr lang="ar-AE">
                <a:solidFill>
                  <a:schemeClr val="tx1"/>
                </a:solidFill>
              </a:endParaRPr>
            </a:p>
          </p:txBody>
        </p:sp>
        <p:cxnSp>
          <p:nvCxnSpPr>
            <p:cNvPr id="14" name="Straight Connector 13">
              <a:extLst>
                <a:ext uri="{FF2B5EF4-FFF2-40B4-BE49-F238E27FC236}">
                  <a16:creationId xmlns:a16="http://schemas.microsoft.com/office/drawing/2014/main" id="{35F9F96F-190C-4D02-BE85-AD4CF54DEED3}"/>
                </a:ext>
              </a:extLst>
            </p:cNvPr>
            <p:cNvCxnSpPr>
              <a:cxnSpLocks/>
              <a:endCxn id="4" idx="1"/>
            </p:cNvCxnSpPr>
            <p:nvPr/>
          </p:nvCxnSpPr>
          <p:spPr>
            <a:xfrm>
              <a:off x="7773527" y="3993268"/>
              <a:ext cx="446379" cy="53036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0F164F02-D1E1-CC6F-CEB7-5DBF4718E3E6}"/>
                </a:ext>
              </a:extLst>
            </p:cNvPr>
            <p:cNvCxnSpPr>
              <a:cxnSpLocks/>
            </p:cNvCxnSpPr>
            <p:nvPr/>
          </p:nvCxnSpPr>
          <p:spPr>
            <a:xfrm flipH="1">
              <a:off x="8468008" y="4004843"/>
              <a:ext cx="231494" cy="49771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07C3B1E8-2225-6305-3257-13185E19A43C}"/>
                </a:ext>
              </a:extLst>
            </p:cNvPr>
            <p:cNvCxnSpPr>
              <a:cxnSpLocks/>
            </p:cNvCxnSpPr>
            <p:nvPr/>
          </p:nvCxnSpPr>
          <p:spPr>
            <a:xfrm>
              <a:off x="8456434" y="4884519"/>
              <a:ext cx="405113" cy="68290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31ADD766-A541-A908-C9EB-C649726C6B29}"/>
                </a:ext>
              </a:extLst>
            </p:cNvPr>
            <p:cNvCxnSpPr>
              <a:cxnSpLocks/>
            </p:cNvCxnSpPr>
            <p:nvPr/>
          </p:nvCxnSpPr>
          <p:spPr>
            <a:xfrm flipH="1">
              <a:off x="9093041" y="4907668"/>
              <a:ext cx="300942" cy="64818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F533B06-966C-2F22-8DDE-A9592AE6C1CF}"/>
                </a:ext>
              </a:extLst>
            </p:cNvPr>
            <p:cNvCxnSpPr>
              <a:cxnSpLocks/>
            </p:cNvCxnSpPr>
            <p:nvPr/>
          </p:nvCxnSpPr>
          <p:spPr>
            <a:xfrm flipH="1">
              <a:off x="11060737" y="4884518"/>
              <a:ext cx="300942" cy="64818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67324C16-B679-B225-F18E-3888B7690ED9}"/>
                </a:ext>
              </a:extLst>
            </p:cNvPr>
            <p:cNvCxnSpPr>
              <a:cxnSpLocks/>
            </p:cNvCxnSpPr>
            <p:nvPr/>
          </p:nvCxnSpPr>
          <p:spPr>
            <a:xfrm>
              <a:off x="10400981" y="4872944"/>
              <a:ext cx="474561" cy="70605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1D4D3BDB-D323-8C87-3236-74CD7B90B26F}"/>
                </a:ext>
              </a:extLst>
            </p:cNvPr>
            <p:cNvCxnSpPr>
              <a:cxnSpLocks/>
            </p:cNvCxnSpPr>
            <p:nvPr/>
          </p:nvCxnSpPr>
          <p:spPr>
            <a:xfrm flipH="1">
              <a:off x="11500575" y="3993268"/>
              <a:ext cx="231494" cy="49771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330D49C9-5710-1C47-EA33-D982A5DB38AC}"/>
                </a:ext>
              </a:extLst>
            </p:cNvPr>
            <p:cNvCxnSpPr>
              <a:cxnSpLocks/>
            </p:cNvCxnSpPr>
            <p:nvPr/>
          </p:nvCxnSpPr>
          <p:spPr>
            <a:xfrm>
              <a:off x="10759795" y="3993268"/>
              <a:ext cx="446379" cy="53036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0F93E87E-E971-D050-179D-1E3F02C79346}"/>
                </a:ext>
              </a:extLst>
            </p:cNvPr>
            <p:cNvCxnSpPr>
              <a:cxnSpLocks/>
            </p:cNvCxnSpPr>
            <p:nvPr/>
          </p:nvCxnSpPr>
          <p:spPr>
            <a:xfrm>
              <a:off x="9093042" y="5949390"/>
              <a:ext cx="694480" cy="42826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A7E9034E-7E1F-B3F3-EDF2-ADD79C678C54}"/>
                </a:ext>
              </a:extLst>
            </p:cNvPr>
            <p:cNvCxnSpPr>
              <a:cxnSpLocks/>
            </p:cNvCxnSpPr>
            <p:nvPr/>
          </p:nvCxnSpPr>
          <p:spPr>
            <a:xfrm flipH="1">
              <a:off x="10157912" y="5914666"/>
              <a:ext cx="706056" cy="43983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DA30E647-AB3F-39EE-6057-22F9AB839CD6}"/>
                    </a:ext>
                  </a:extLst>
                </p:cNvPr>
                <p:cNvSpPr txBox="1"/>
                <p:nvPr/>
              </p:nvSpPr>
              <p:spPr>
                <a:xfrm>
                  <a:off x="7773527" y="5150166"/>
                  <a:ext cx="74020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a:solidFill>
                              <a:srgbClr val="00B0F0"/>
                            </a:solidFill>
                            <a:latin typeface="Cambria Math" panose="02040503050406030204" pitchFamily="18" charset="0"/>
                          </a:rPr>
                          <m:t>𝑙</m:t>
                        </m:r>
                        <m:r>
                          <a:rPr lang="en-US" b="0" i="1">
                            <a:solidFill>
                              <a:srgbClr val="00B0F0"/>
                            </a:solidFill>
                            <a:latin typeface="Cambria Math" panose="02040503050406030204" pitchFamily="18" charset="0"/>
                          </a:rPr>
                          <m:t>=2</m:t>
                        </m:r>
                      </m:oMath>
                    </m:oMathPara>
                  </a14:m>
                  <a:endParaRPr lang="en-US">
                    <a:solidFill>
                      <a:srgbClr val="00B0F0"/>
                    </a:solidFill>
                  </a:endParaRPr>
                </a:p>
              </p:txBody>
            </p:sp>
          </mc:Choice>
          <mc:Fallback xmlns="">
            <p:sp>
              <p:nvSpPr>
                <p:cNvPr id="27" name="TextBox 26">
                  <a:extLst>
                    <a:ext uri="{FF2B5EF4-FFF2-40B4-BE49-F238E27FC236}">
                      <a16:creationId xmlns:a16="http://schemas.microsoft.com/office/drawing/2014/main" id="{DA30E647-AB3F-39EE-6057-22F9AB839CD6}"/>
                    </a:ext>
                  </a:extLst>
                </p:cNvPr>
                <p:cNvSpPr txBox="1">
                  <a:spLocks noRot="1" noChangeAspect="1" noMove="1" noResize="1" noEditPoints="1" noAdjustHandles="1" noChangeArrowheads="1" noChangeShapeType="1" noTextEdit="1"/>
                </p:cNvSpPr>
                <p:nvPr/>
              </p:nvSpPr>
              <p:spPr>
                <a:xfrm>
                  <a:off x="7773527" y="5150166"/>
                  <a:ext cx="740203" cy="369332"/>
                </a:xfrm>
                <a:prstGeom prst="rect">
                  <a:avLst/>
                </a:prstGeom>
                <a:blipFill>
                  <a:blip r:embed="rId13"/>
                  <a:stretch>
                    <a:fillRect/>
                  </a:stretch>
                </a:blipFill>
              </p:spPr>
              <p:txBody>
                <a:bodyPr/>
                <a:lstStyle/>
                <a:p>
                  <a:r>
                    <a:rPr lang="en-US">
                      <a:noFill/>
                    </a:rPr>
                    <a:t> </a:t>
                  </a:r>
                </a:p>
              </p:txBody>
            </p:sp>
          </mc:Fallback>
        </mc:AlternateContent>
        <p:sp>
          <p:nvSpPr>
            <p:cNvPr id="29" name="Rectangle 28">
              <a:extLst>
                <a:ext uri="{FF2B5EF4-FFF2-40B4-BE49-F238E27FC236}">
                  <a16:creationId xmlns:a16="http://schemas.microsoft.com/office/drawing/2014/main" id="{0BB5F474-A764-7A9A-5259-03802019D902}"/>
                </a:ext>
              </a:extLst>
            </p:cNvPr>
            <p:cNvSpPr/>
            <p:nvPr/>
          </p:nvSpPr>
          <p:spPr>
            <a:xfrm>
              <a:off x="7900850" y="4363658"/>
              <a:ext cx="4055798" cy="740780"/>
            </a:xfrm>
            <a:prstGeom prst="rect">
              <a:avLst/>
            </a:prstGeom>
            <a:no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a:p>
          </p:txBody>
        </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ECB89242-25D3-28FE-3EC2-A2DD90CC2ED6}"/>
                    </a:ext>
                  </a:extLst>
                </p:cNvPr>
                <p:cNvSpPr txBox="1"/>
                <p:nvPr/>
              </p:nvSpPr>
              <p:spPr>
                <a:xfrm>
                  <a:off x="7214688" y="3255028"/>
                  <a:ext cx="8586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a:solidFill>
                              <a:srgbClr val="00B050"/>
                            </a:solidFill>
                            <a:latin typeface="Cambria Math" panose="02040503050406030204" pitchFamily="18" charset="0"/>
                          </a:rPr>
                          <m:t>𝑚</m:t>
                        </m:r>
                        <m:r>
                          <a:rPr lang="en-US" b="0" i="1">
                            <a:solidFill>
                              <a:srgbClr val="00B050"/>
                            </a:solidFill>
                            <a:latin typeface="Cambria Math" panose="02040503050406030204" pitchFamily="18" charset="0"/>
                          </a:rPr>
                          <m:t>=4</m:t>
                        </m:r>
                      </m:oMath>
                    </m:oMathPara>
                  </a14:m>
                  <a:endParaRPr lang="en-US">
                    <a:solidFill>
                      <a:srgbClr val="00B050"/>
                    </a:solidFill>
                  </a:endParaRPr>
                </a:p>
              </p:txBody>
            </p:sp>
          </mc:Choice>
          <mc:Fallback xmlns="">
            <p:sp>
              <p:nvSpPr>
                <p:cNvPr id="30" name="TextBox 29">
                  <a:extLst>
                    <a:ext uri="{FF2B5EF4-FFF2-40B4-BE49-F238E27FC236}">
                      <a16:creationId xmlns:a16="http://schemas.microsoft.com/office/drawing/2014/main" id="{ECB89242-25D3-28FE-3EC2-A2DD90CC2ED6}"/>
                    </a:ext>
                  </a:extLst>
                </p:cNvPr>
                <p:cNvSpPr txBox="1">
                  <a:spLocks noRot="1" noChangeAspect="1" noMove="1" noResize="1" noEditPoints="1" noAdjustHandles="1" noChangeArrowheads="1" noChangeShapeType="1" noTextEdit="1"/>
                </p:cNvSpPr>
                <p:nvPr/>
              </p:nvSpPr>
              <p:spPr>
                <a:xfrm>
                  <a:off x="7214688" y="3255028"/>
                  <a:ext cx="858697" cy="369332"/>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C753F71F-FB64-3399-B3EF-F2F8E15ACC34}"/>
                    </a:ext>
                  </a:extLst>
                </p:cNvPr>
                <p:cNvSpPr txBox="1"/>
                <p:nvPr/>
              </p:nvSpPr>
              <p:spPr>
                <a:xfrm>
                  <a:off x="8520366" y="4614768"/>
                  <a:ext cx="47134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ar-AE" b="0" i="1">
                                <a:solidFill>
                                  <a:srgbClr val="FF0000"/>
                                </a:solidFill>
                                <a:latin typeface="Cambria Math" panose="02040503050406030204" pitchFamily="18" charset="0"/>
                              </a:rPr>
                            </m:ctrlPr>
                          </m:sSubSupPr>
                          <m:e>
                            <m:r>
                              <a:rPr lang="ar-AE" b="0" i="1">
                                <a:solidFill>
                                  <a:srgbClr val="FF0000"/>
                                </a:solidFill>
                                <a:latin typeface="Cambria Math" panose="02040503050406030204" pitchFamily="18" charset="0"/>
                              </a:rPr>
                              <m:t>𝑞</m:t>
                            </m:r>
                          </m:e>
                          <m:sub>
                            <m:r>
                              <a:rPr lang="ar-AE" b="0" i="1">
                                <a:solidFill>
                                  <a:srgbClr val="FF0000"/>
                                </a:solidFill>
                                <a:latin typeface="Cambria Math" panose="02040503050406030204" pitchFamily="18" charset="0"/>
                              </a:rPr>
                              <m:t>1</m:t>
                            </m:r>
                          </m:sub>
                          <m:sup>
                            <m:r>
                              <a:rPr lang="ar-AE" b="0" i="1">
                                <a:solidFill>
                                  <a:srgbClr val="FF0000"/>
                                </a:solidFill>
                                <a:latin typeface="Cambria Math" panose="02040503050406030204" pitchFamily="18" charset="0"/>
                              </a:rPr>
                              <m:t>′</m:t>
                            </m:r>
                          </m:sup>
                        </m:sSubSup>
                      </m:oMath>
                    </m:oMathPara>
                  </a14:m>
                  <a:endParaRPr lang="ar-AE">
                    <a:solidFill>
                      <a:srgbClr val="FF0000"/>
                    </a:solidFill>
                  </a:endParaRPr>
                </a:p>
              </p:txBody>
            </p:sp>
          </mc:Choice>
          <mc:Fallback xmlns="">
            <p:sp>
              <p:nvSpPr>
                <p:cNvPr id="31" name="TextBox 30">
                  <a:extLst>
                    <a:ext uri="{FF2B5EF4-FFF2-40B4-BE49-F238E27FC236}">
                      <a16:creationId xmlns:a16="http://schemas.microsoft.com/office/drawing/2014/main" id="{C753F71F-FB64-3399-B3EF-F2F8E15ACC34}"/>
                    </a:ext>
                  </a:extLst>
                </p:cNvPr>
                <p:cNvSpPr txBox="1">
                  <a:spLocks noRot="1" noChangeAspect="1" noMove="1" noResize="1" noEditPoints="1" noAdjustHandles="1" noChangeArrowheads="1" noChangeShapeType="1" noTextEdit="1"/>
                </p:cNvSpPr>
                <p:nvPr/>
              </p:nvSpPr>
              <p:spPr>
                <a:xfrm>
                  <a:off x="8520366" y="4614768"/>
                  <a:ext cx="471346" cy="369332"/>
                </a:xfrm>
                <a:prstGeom prst="rect">
                  <a:avLst/>
                </a:prstGeom>
                <a:blipFill>
                  <a:blip r:embed="rId15"/>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8CB3715A-139F-AED7-4B7F-12B9A0B1538D}"/>
                    </a:ext>
                  </a:extLst>
                </p:cNvPr>
                <p:cNvSpPr txBox="1"/>
                <p:nvPr/>
              </p:nvSpPr>
              <p:spPr>
                <a:xfrm>
                  <a:off x="9528702" y="4711957"/>
                  <a:ext cx="47134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ar-AE" b="0" i="1">
                                <a:solidFill>
                                  <a:srgbClr val="FF0000"/>
                                </a:solidFill>
                                <a:latin typeface="Cambria Math" panose="02040503050406030204" pitchFamily="18" charset="0"/>
                              </a:rPr>
                            </m:ctrlPr>
                          </m:sSubSupPr>
                          <m:e>
                            <m:r>
                              <a:rPr lang="ar-AE" b="0" i="1">
                                <a:solidFill>
                                  <a:srgbClr val="FF0000"/>
                                </a:solidFill>
                                <a:latin typeface="Cambria Math" panose="02040503050406030204" pitchFamily="18" charset="0"/>
                              </a:rPr>
                              <m:t>𝑞</m:t>
                            </m:r>
                          </m:e>
                          <m:sub>
                            <m:r>
                              <a:rPr lang="en-US" b="0" i="1">
                                <a:solidFill>
                                  <a:srgbClr val="FF0000"/>
                                </a:solidFill>
                                <a:latin typeface="Cambria Math" panose="02040503050406030204" pitchFamily="18" charset="0"/>
                              </a:rPr>
                              <m:t>2</m:t>
                            </m:r>
                          </m:sub>
                          <m:sup>
                            <m:r>
                              <a:rPr lang="ar-AE" b="0" i="1">
                                <a:solidFill>
                                  <a:srgbClr val="FF0000"/>
                                </a:solidFill>
                                <a:latin typeface="Cambria Math" panose="02040503050406030204" pitchFamily="18" charset="0"/>
                              </a:rPr>
                              <m:t>′</m:t>
                            </m:r>
                          </m:sup>
                        </m:sSubSup>
                      </m:oMath>
                    </m:oMathPara>
                  </a14:m>
                  <a:endParaRPr lang="ar-AE">
                    <a:solidFill>
                      <a:srgbClr val="FF0000"/>
                    </a:solidFill>
                  </a:endParaRPr>
                </a:p>
              </p:txBody>
            </p:sp>
          </mc:Choice>
          <mc:Fallback xmlns="">
            <p:sp>
              <p:nvSpPr>
                <p:cNvPr id="32" name="TextBox 31">
                  <a:extLst>
                    <a:ext uri="{FF2B5EF4-FFF2-40B4-BE49-F238E27FC236}">
                      <a16:creationId xmlns:a16="http://schemas.microsoft.com/office/drawing/2014/main" id="{8CB3715A-139F-AED7-4B7F-12B9A0B1538D}"/>
                    </a:ext>
                  </a:extLst>
                </p:cNvPr>
                <p:cNvSpPr txBox="1">
                  <a:spLocks noRot="1" noChangeAspect="1" noMove="1" noResize="1" noEditPoints="1" noAdjustHandles="1" noChangeArrowheads="1" noChangeShapeType="1" noTextEdit="1"/>
                </p:cNvSpPr>
                <p:nvPr/>
              </p:nvSpPr>
              <p:spPr>
                <a:xfrm>
                  <a:off x="9528702" y="4711957"/>
                  <a:ext cx="471346" cy="369332"/>
                </a:xfrm>
                <a:prstGeom prst="rect">
                  <a:avLst/>
                </a:prstGeom>
                <a:blipFill>
                  <a:blip r:embed="rId16"/>
                  <a:stretch>
                    <a:fillRect b="-65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DCD1DF94-1D68-268C-0B75-DB6684466D9F}"/>
                    </a:ext>
                  </a:extLst>
                </p:cNvPr>
                <p:cNvSpPr txBox="1"/>
                <p:nvPr/>
              </p:nvSpPr>
              <p:spPr>
                <a:xfrm>
                  <a:off x="10430668" y="4562014"/>
                  <a:ext cx="47134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ar-AE" b="0" i="1">
                                <a:solidFill>
                                  <a:srgbClr val="FF0000"/>
                                </a:solidFill>
                                <a:latin typeface="Cambria Math" panose="02040503050406030204" pitchFamily="18" charset="0"/>
                              </a:rPr>
                            </m:ctrlPr>
                          </m:sSubSupPr>
                          <m:e>
                            <m:r>
                              <a:rPr lang="ar-AE" b="0" i="1">
                                <a:solidFill>
                                  <a:srgbClr val="FF0000"/>
                                </a:solidFill>
                                <a:latin typeface="Cambria Math" panose="02040503050406030204" pitchFamily="18" charset="0"/>
                              </a:rPr>
                              <m:t>𝑞</m:t>
                            </m:r>
                          </m:e>
                          <m:sub>
                            <m:r>
                              <a:rPr lang="en-US" b="0" i="1">
                                <a:solidFill>
                                  <a:srgbClr val="FF0000"/>
                                </a:solidFill>
                                <a:latin typeface="Cambria Math" panose="02040503050406030204" pitchFamily="18" charset="0"/>
                              </a:rPr>
                              <m:t>3</m:t>
                            </m:r>
                          </m:sub>
                          <m:sup>
                            <m:r>
                              <a:rPr lang="ar-AE" b="0" i="1">
                                <a:solidFill>
                                  <a:srgbClr val="FF0000"/>
                                </a:solidFill>
                                <a:latin typeface="Cambria Math" panose="02040503050406030204" pitchFamily="18" charset="0"/>
                              </a:rPr>
                              <m:t>′</m:t>
                            </m:r>
                          </m:sup>
                        </m:sSubSup>
                      </m:oMath>
                    </m:oMathPara>
                  </a14:m>
                  <a:endParaRPr lang="ar-AE">
                    <a:solidFill>
                      <a:srgbClr val="FF0000"/>
                    </a:solidFill>
                  </a:endParaRPr>
                </a:p>
              </p:txBody>
            </p:sp>
          </mc:Choice>
          <mc:Fallback xmlns="">
            <p:sp>
              <p:nvSpPr>
                <p:cNvPr id="33" name="TextBox 32">
                  <a:extLst>
                    <a:ext uri="{FF2B5EF4-FFF2-40B4-BE49-F238E27FC236}">
                      <a16:creationId xmlns:a16="http://schemas.microsoft.com/office/drawing/2014/main" id="{DCD1DF94-1D68-268C-0B75-DB6684466D9F}"/>
                    </a:ext>
                  </a:extLst>
                </p:cNvPr>
                <p:cNvSpPr txBox="1">
                  <a:spLocks noRot="1" noChangeAspect="1" noMove="1" noResize="1" noEditPoints="1" noAdjustHandles="1" noChangeArrowheads="1" noChangeShapeType="1" noTextEdit="1"/>
                </p:cNvSpPr>
                <p:nvPr/>
              </p:nvSpPr>
              <p:spPr>
                <a:xfrm>
                  <a:off x="10430668" y="4562014"/>
                  <a:ext cx="471346" cy="369332"/>
                </a:xfrm>
                <a:prstGeom prst="rect">
                  <a:avLst/>
                </a:prstGeom>
                <a:blipFill>
                  <a:blip r:embed="rId17"/>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AF78F796-A7CA-EB05-9357-B879C9AF4347}"/>
                    </a:ext>
                  </a:extLst>
                </p:cNvPr>
                <p:cNvSpPr txBox="1"/>
                <p:nvPr/>
              </p:nvSpPr>
              <p:spPr>
                <a:xfrm>
                  <a:off x="11480267" y="4679137"/>
                  <a:ext cx="47134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Sup>
                          <m:sSubSupPr>
                            <m:ctrlPr>
                              <a:rPr lang="ar-AE" b="0" i="1">
                                <a:solidFill>
                                  <a:srgbClr val="FF0000"/>
                                </a:solidFill>
                                <a:latin typeface="Cambria Math" panose="02040503050406030204" pitchFamily="18" charset="0"/>
                              </a:rPr>
                            </m:ctrlPr>
                          </m:sSubSupPr>
                          <m:e>
                            <m:r>
                              <a:rPr lang="ar-AE" b="0" i="1">
                                <a:solidFill>
                                  <a:srgbClr val="FF0000"/>
                                </a:solidFill>
                                <a:latin typeface="Cambria Math" panose="02040503050406030204" pitchFamily="18" charset="0"/>
                              </a:rPr>
                              <m:t>𝑞</m:t>
                            </m:r>
                          </m:e>
                          <m:sub>
                            <m:r>
                              <a:rPr lang="en-US" b="0" i="1">
                                <a:solidFill>
                                  <a:srgbClr val="FF0000"/>
                                </a:solidFill>
                                <a:latin typeface="Cambria Math" panose="02040503050406030204" pitchFamily="18" charset="0"/>
                              </a:rPr>
                              <m:t>4</m:t>
                            </m:r>
                          </m:sub>
                          <m:sup>
                            <m:r>
                              <a:rPr lang="ar-AE" b="0" i="1">
                                <a:solidFill>
                                  <a:srgbClr val="FF0000"/>
                                </a:solidFill>
                                <a:latin typeface="Cambria Math" panose="02040503050406030204" pitchFamily="18" charset="0"/>
                              </a:rPr>
                              <m:t>′</m:t>
                            </m:r>
                          </m:sup>
                        </m:sSubSup>
                      </m:oMath>
                    </m:oMathPara>
                  </a14:m>
                  <a:endParaRPr lang="ar-AE">
                    <a:solidFill>
                      <a:srgbClr val="FF0000"/>
                    </a:solidFill>
                  </a:endParaRPr>
                </a:p>
              </p:txBody>
            </p:sp>
          </mc:Choice>
          <mc:Fallback xmlns="">
            <p:sp>
              <p:nvSpPr>
                <p:cNvPr id="34" name="TextBox 33">
                  <a:extLst>
                    <a:ext uri="{FF2B5EF4-FFF2-40B4-BE49-F238E27FC236}">
                      <a16:creationId xmlns:a16="http://schemas.microsoft.com/office/drawing/2014/main" id="{AF78F796-A7CA-EB05-9357-B879C9AF4347}"/>
                    </a:ext>
                  </a:extLst>
                </p:cNvPr>
                <p:cNvSpPr txBox="1">
                  <a:spLocks noRot="1" noChangeAspect="1" noMove="1" noResize="1" noEditPoints="1" noAdjustHandles="1" noChangeArrowheads="1" noChangeShapeType="1" noTextEdit="1"/>
                </p:cNvSpPr>
                <p:nvPr/>
              </p:nvSpPr>
              <p:spPr>
                <a:xfrm>
                  <a:off x="11480267" y="4679137"/>
                  <a:ext cx="471346" cy="369332"/>
                </a:xfrm>
                <a:prstGeom prst="rect">
                  <a:avLst/>
                </a:prstGeom>
                <a:blipFill>
                  <a:blip r:embed="rId18"/>
                  <a:stretch>
                    <a:fillRect b="-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5C6377D5-8B24-5460-CED2-151D6E519A8F}"/>
                    </a:ext>
                  </a:extLst>
                </p:cNvPr>
                <p:cNvSpPr txBox="1"/>
                <p:nvPr/>
              </p:nvSpPr>
              <p:spPr>
                <a:xfrm>
                  <a:off x="7715197" y="5428487"/>
                  <a:ext cx="78893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a:solidFill>
                              <a:srgbClr val="00B0F0"/>
                            </a:solidFill>
                            <a:latin typeface="Cambria Math" panose="02040503050406030204" pitchFamily="18" charset="0"/>
                          </a:rPr>
                          <m:t>𝐿</m:t>
                        </m:r>
                        <m:r>
                          <a:rPr lang="en-US" b="0" i="1">
                            <a:solidFill>
                              <a:srgbClr val="00B0F0"/>
                            </a:solidFill>
                            <a:latin typeface="Cambria Math" panose="02040503050406030204" pitchFamily="18" charset="0"/>
                          </a:rPr>
                          <m:t>=4</m:t>
                        </m:r>
                      </m:oMath>
                    </m:oMathPara>
                  </a14:m>
                  <a:endParaRPr lang="en-US">
                    <a:solidFill>
                      <a:srgbClr val="00B0F0"/>
                    </a:solidFill>
                  </a:endParaRPr>
                </a:p>
              </p:txBody>
            </p:sp>
          </mc:Choice>
          <mc:Fallback xmlns="">
            <p:sp>
              <p:nvSpPr>
                <p:cNvPr id="35" name="TextBox 34">
                  <a:extLst>
                    <a:ext uri="{FF2B5EF4-FFF2-40B4-BE49-F238E27FC236}">
                      <a16:creationId xmlns:a16="http://schemas.microsoft.com/office/drawing/2014/main" id="{5C6377D5-8B24-5460-CED2-151D6E519A8F}"/>
                    </a:ext>
                  </a:extLst>
                </p:cNvPr>
                <p:cNvSpPr txBox="1">
                  <a:spLocks noRot="1" noChangeAspect="1" noMove="1" noResize="1" noEditPoints="1" noAdjustHandles="1" noChangeArrowheads="1" noChangeShapeType="1" noTextEdit="1"/>
                </p:cNvSpPr>
                <p:nvPr/>
              </p:nvSpPr>
              <p:spPr>
                <a:xfrm>
                  <a:off x="7715197" y="5428487"/>
                  <a:ext cx="788934" cy="369332"/>
                </a:xfrm>
                <a:prstGeom prst="rect">
                  <a:avLst/>
                </a:prstGeom>
                <a:blipFill>
                  <a:blip r:embed="rId19"/>
                  <a:stretch>
                    <a:fillRect/>
                  </a:stretch>
                </a:blipFill>
              </p:spPr>
              <p:txBody>
                <a:bodyPr/>
                <a:lstStyle/>
                <a:p>
                  <a:r>
                    <a:rPr lang="en-US">
                      <a:noFill/>
                    </a:rPr>
                    <a:t> </a:t>
                  </a:r>
                </a:p>
              </p:txBody>
            </p:sp>
          </mc:Fallback>
        </mc:AlternateContent>
      </p:grpSp>
    </p:spTree>
    <p:extLst>
      <p:ext uri="{BB962C8B-B14F-4D97-AF65-F5344CB8AC3E}">
        <p14:creationId xmlns:p14="http://schemas.microsoft.com/office/powerpoint/2010/main" val="88719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A8218D4C-45D6-8A1B-AB93-C34D06A19A4D}"/>
                  </a:ext>
                </a:extLst>
              </p:cNvPr>
              <p:cNvSpPr txBox="1"/>
              <p:nvPr/>
            </p:nvSpPr>
            <p:spPr>
              <a:xfrm>
                <a:off x="479502" y="477384"/>
                <a:ext cx="11530361" cy="5785430"/>
              </a:xfrm>
              <a:prstGeom prst="rect">
                <a:avLst/>
              </a:prstGeom>
              <a:noFill/>
            </p:spPr>
            <p:txBody>
              <a:bodyPr wrap="square" rtlCol="0">
                <a:spAutoFit/>
              </a:bodyPr>
              <a:lstStyle/>
              <a:p>
                <a:pPr/>
                <a:r>
                  <a:rPr lang="en-US"/>
                  <a:t>First notice that for </a:t>
                </a:r>
                <a14:m>
                  <m:oMath xmlns:m="http://schemas.openxmlformats.org/officeDocument/2006/math">
                    <m:r>
                      <a:rPr lang="en-US" b="0" i="1">
                        <a:latin typeface="Cambria Math" panose="02040503050406030204" pitchFamily="18" charset="0"/>
                      </a:rPr>
                      <m:t>0≤</m:t>
                    </m:r>
                    <m:r>
                      <a:rPr lang="en-US" b="0" i="1">
                        <a:latin typeface="Cambria Math" panose="02040503050406030204" pitchFamily="18" charset="0"/>
                      </a:rPr>
                      <m:t>𝑥</m:t>
                    </m:r>
                    <m:r>
                      <a:rPr lang="en-US" b="0" i="1">
                        <a:latin typeface="Cambria Math" panose="02040503050406030204" pitchFamily="18" charset="0"/>
                      </a:rPr>
                      <m:t>≤1/2</m:t>
                    </m:r>
                  </m:oMath>
                </a14:m>
                <a:r>
                  <a:rPr lang="en-US"/>
                  <a:t>, </a:t>
                </a:r>
                <a14:m>
                  <m:oMath xmlns:m="http://schemas.openxmlformats.org/officeDocument/2006/math">
                    <m:r>
                      <a:rPr lang="en-US" b="0" i="1">
                        <a:latin typeface="Cambria Math" panose="02040503050406030204" pitchFamily="18" charset="0"/>
                        <a:ea typeface="Cambria Math" panose="02040503050406030204" pitchFamily="18" charset="0"/>
                      </a:rPr>
                      <m:t>ℋ</m:t>
                    </m:r>
                    <m:d>
                      <m:dPr>
                        <m:ctrlPr>
                          <a:rPr lang="en-US" b="0" i="1">
                            <a:latin typeface="Cambria Math" panose="02040503050406030204" pitchFamily="18" charset="0"/>
                            <a:ea typeface="Cambria Math" panose="02040503050406030204" pitchFamily="18" charset="0"/>
                          </a:rPr>
                        </m:ctrlPr>
                      </m:dPr>
                      <m:e>
                        <m:r>
                          <a:rPr lang="en-US" b="0" i="1">
                            <a:latin typeface="Cambria Math" panose="02040503050406030204" pitchFamily="18" charset="0"/>
                            <a:ea typeface="Cambria Math" panose="02040503050406030204" pitchFamily="18" charset="0"/>
                          </a:rPr>
                          <m:t>𝑥</m:t>
                        </m:r>
                      </m:e>
                    </m:d>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𝑥</m:t>
                    </m:r>
                  </m:oMath>
                </a14:m>
                <a:r>
                  <a:rPr lang="en-US"/>
                  <a:t>. See that since the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𝑘</m:t>
                        </m:r>
                      </m:sub>
                    </m:sSub>
                  </m:oMath>
                </a14:m>
                <a:r>
                  <a:rPr lang="en-US"/>
                  <a:t> are non-increasing,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r>
                          <a:rPr lang="en-US" b="0" i="1">
                            <a:latin typeface="Cambria Math" panose="02040503050406030204" pitchFamily="18" charset="0"/>
                          </a:rPr>
                          <m:t>−1</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sub>
                    </m:sSub>
                  </m:oMath>
                </a14:m>
                <a:r>
                  <a:rPr lang="en-US"/>
                  <a:t> and so </a:t>
                </a:r>
                <a:br>
                  <a:rPr lang="en-US"/>
                </a:br>
                <a:br>
                  <a:rPr lang="en-US" i="1">
                    <a:latin typeface="Cambria Math" panose="02040503050406030204" pitchFamily="18" charset="0"/>
                  </a:rPr>
                </a:b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r>
                                <a:rPr lang="en-US" b="0" i="1">
                                  <a:latin typeface="Cambria Math" panose="02040503050406030204" pitchFamily="18" charset="0"/>
                                </a:rPr>
                                <m:t>−1</m:t>
                              </m:r>
                            </m:sub>
                          </m:sSub>
                        </m:num>
                        <m:den>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r>
                                <a:rPr lang="en-US" b="0" i="1">
                                  <a:latin typeface="Cambria Math" panose="02040503050406030204" pitchFamily="18" charset="0"/>
                                </a:rPr>
                                <m:t>−1</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sub>
                          </m:sSub>
                        </m:den>
                      </m:f>
                      <m:r>
                        <a:rPr lang="en-US" b="0" i="1">
                          <a:latin typeface="Cambria Math" panose="02040503050406030204" pitchFamily="18" charset="0"/>
                        </a:rPr>
                        <m:t>≥</m:t>
                      </m:r>
                      <m:f>
                        <m:fPr>
                          <m:ctrlPr>
                            <a:rPr lang="en-US" i="1">
                              <a:latin typeface="Cambria Math" panose="02040503050406030204" pitchFamily="18" charset="0"/>
                            </a:rPr>
                          </m:ctrlPr>
                        </m:fPr>
                        <m:num>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sub>
                          </m:sSub>
                        </m:num>
                        <m:den>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r>
                                <a:rPr lang="en-US" b="0" i="1">
                                  <a:latin typeface="Cambria Math" panose="02040503050406030204" pitchFamily="18" charset="0"/>
                                </a:rPr>
                                <m:t>−1</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sub>
                          </m:sSub>
                        </m:den>
                      </m:f>
                    </m:oMath>
                  </m:oMathPara>
                </a14:m>
                <a:endParaRPr lang="en-US"/>
              </a:p>
              <a:p>
                <a:endParaRPr lang="en-US"/>
              </a:p>
              <a:p>
                <a:pPr/>
                <a:r>
                  <a:rPr lang="en-US"/>
                  <a:t>which further implies that </a:t>
                </a:r>
                <a:br>
                  <a:rPr lang="en-US"/>
                </a:b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sub>
                          </m:sSub>
                        </m:num>
                        <m:den>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r>
                                <a:rPr lang="en-US" b="0" i="1">
                                  <a:latin typeface="Cambria Math" panose="02040503050406030204" pitchFamily="18" charset="0"/>
                                </a:rPr>
                                <m:t>−1</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sub>
                          </m:sSub>
                        </m:den>
                      </m:f>
                      <m:r>
                        <a:rPr lang="en-US" b="0" i="1">
                          <a:latin typeface="Cambria Math" panose="02040503050406030204" pitchFamily="18" charset="0"/>
                        </a:rPr>
                        <m:t>≤</m:t>
                      </m:r>
                      <m:f>
                        <m:fPr>
                          <m:ctrlPr>
                            <a:rPr lang="en-US" b="0" i="1">
                              <a:latin typeface="Cambria Math" panose="02040503050406030204" pitchFamily="18" charset="0"/>
                            </a:rPr>
                          </m:ctrlPr>
                        </m:fPr>
                        <m:num>
                          <m:r>
                            <a:rPr lang="en-US" b="0" i="1">
                              <a:latin typeface="Cambria Math" panose="02040503050406030204" pitchFamily="18" charset="0"/>
                            </a:rPr>
                            <m:t>1</m:t>
                          </m:r>
                        </m:num>
                        <m:den>
                          <m:r>
                            <a:rPr lang="en-US" b="0" i="1">
                              <a:latin typeface="Cambria Math" panose="02040503050406030204" pitchFamily="18" charset="0"/>
                            </a:rPr>
                            <m:t>2</m:t>
                          </m:r>
                        </m:den>
                      </m:f>
                    </m:oMath>
                  </m:oMathPara>
                </a14:m>
                <a:br>
                  <a:rPr lang="en-US"/>
                </a:br>
                <a:endParaRPr lang="en-US"/>
              </a:p>
              <a:p>
                <a:pPr/>
                <a:r>
                  <a:rPr lang="en-US"/>
                  <a:t>Thus</a:t>
                </a:r>
                <a:br>
                  <a:rPr lang="en-US"/>
                </a:br>
                <a14:m>
                  <m:oMathPara xmlns:m="http://schemas.openxmlformats.org/officeDocument/2006/math">
                    <m:oMathParaPr>
                      <m:jc m:val="centerGroup"/>
                    </m:oMathParaPr>
                    <m:oMath xmlns:m="http://schemas.openxmlformats.org/officeDocument/2006/math">
                      <m:nary>
                        <m:naryPr>
                          <m:chr m:val="∑"/>
                          <m:ctrlPr>
                            <a:rPr lang="en-US" b="0" i="1">
                              <a:latin typeface="Cambria Math" panose="02040503050406030204" pitchFamily="18" charset="0"/>
                            </a:rPr>
                          </m:ctrlPr>
                        </m:naryPr>
                        <m:sub>
                          <m:r>
                            <m:rPr>
                              <m:brk m:alnAt="23"/>
                            </m:rPr>
                            <a:rPr lang="en-US" b="0" i="1">
                              <a:latin typeface="Cambria Math" panose="02040503050406030204" pitchFamily="18" charset="0"/>
                            </a:rPr>
                            <m:t>𝑘</m:t>
                          </m:r>
                          <m:r>
                            <a:rPr lang="en-US" b="0" i="1">
                              <a:latin typeface="Cambria Math" panose="02040503050406030204" pitchFamily="18" charset="0"/>
                            </a:rPr>
                            <m:t>=</m:t>
                          </m:r>
                          <m:r>
                            <a:rPr lang="en-US" b="0" i="1">
                              <a:latin typeface="Cambria Math" panose="02040503050406030204" pitchFamily="18" charset="0"/>
                            </a:rPr>
                            <m:t>𝑚</m:t>
                          </m:r>
                        </m:sub>
                        <m:sup>
                          <m:r>
                            <a:rPr lang="en-US" b="0" i="1">
                              <a:latin typeface="Cambria Math" panose="02040503050406030204" pitchFamily="18" charset="0"/>
                            </a:rPr>
                            <m:t>𝐾</m:t>
                          </m:r>
                          <m:r>
                            <a:rPr lang="en-US" b="0" i="1">
                              <a:latin typeface="Cambria Math" panose="02040503050406030204" pitchFamily="18" charset="0"/>
                            </a:rPr>
                            <m:t>−1</m:t>
                          </m:r>
                        </m:sup>
                        <m:e>
                          <m:d>
                            <m:dPr>
                              <m:ctrlPr>
                                <a:rPr lang="en-US" b="0" i="1">
                                  <a:latin typeface="Cambria Math" panose="02040503050406030204" pitchFamily="18" charset="0"/>
                                </a:rPr>
                              </m:ctrlPr>
                            </m:dPr>
                            <m:e>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r>
                                    <a:rPr lang="en-US" b="0" i="1">
                                      <a:latin typeface="Cambria Math" panose="02040503050406030204" pitchFamily="18" charset="0"/>
                                    </a:rPr>
                                    <m:t>−1</m:t>
                                  </m:r>
                                </m:sub>
                              </m:sSub>
                            </m:e>
                          </m:d>
                          <m:r>
                            <a:rPr lang="en-US" b="0" i="1">
                              <a:latin typeface="Cambria Math" panose="02040503050406030204" pitchFamily="18" charset="0"/>
                            </a:rPr>
                            <m:t> </m:t>
                          </m:r>
                          <m:d>
                            <m:dPr>
                              <m:begChr m:val="["/>
                              <m:endChr m:val="]"/>
                              <m:ctrlPr>
                                <a:rPr lang="en-US" b="0" i="1">
                                  <a:latin typeface="Cambria Math" panose="02040503050406030204" pitchFamily="18" charset="0"/>
                                  <a:ea typeface="Cambria Math" panose="02040503050406030204" pitchFamily="18" charset="0"/>
                                </a:rPr>
                              </m:ctrlPr>
                            </m:dPr>
                            <m:e>
                              <m:r>
                                <a:rPr lang="en-US" b="0" i="1">
                                  <a:latin typeface="Cambria Math" panose="02040503050406030204" pitchFamily="18" charset="0"/>
                                  <a:ea typeface="Cambria Math" panose="02040503050406030204" pitchFamily="18" charset="0"/>
                                </a:rPr>
                                <m:t>1−</m:t>
                              </m:r>
                              <m:r>
                                <a:rPr lang="en-US" b="0" i="1">
                                  <a:latin typeface="Cambria Math" panose="02040503050406030204" pitchFamily="18" charset="0"/>
                                  <a:ea typeface="Cambria Math" panose="02040503050406030204" pitchFamily="18" charset="0"/>
                                </a:rPr>
                                <m:t>ℋ</m:t>
                              </m:r>
                              <m:d>
                                <m:dPr>
                                  <m:ctrlPr>
                                    <a:rPr lang="en-US" b="0" i="1">
                                      <a:latin typeface="Cambria Math" panose="02040503050406030204" pitchFamily="18" charset="0"/>
                                      <a:ea typeface="Cambria Math" panose="02040503050406030204" pitchFamily="18" charset="0"/>
                                    </a:rPr>
                                  </m:ctrlPr>
                                </m:dPr>
                                <m:e>
                                  <m:f>
                                    <m:fPr>
                                      <m:ctrlPr>
                                        <a:rPr lang="en-US" b="0" i="1">
                                          <a:latin typeface="Cambria Math" panose="02040503050406030204" pitchFamily="18" charset="0"/>
                                          <a:ea typeface="Cambria Math" panose="02040503050406030204" pitchFamily="18" charset="0"/>
                                        </a:rPr>
                                      </m:ctrlPr>
                                    </m:fPr>
                                    <m:num>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sub>
                                      </m:sSub>
                                    </m:num>
                                    <m:den>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sub>
                                      </m:sSub>
                                      <m:r>
                                        <a:rPr lang="en-US" b="0" i="1">
                                          <a:latin typeface="Cambria Math" panose="02040503050406030204" pitchFamily="18" charset="0"/>
                                          <a:ea typeface="Cambria Math" panose="02040503050406030204" pitchFamily="18" charset="0"/>
                                        </a:rPr>
                                        <m:t>+</m:t>
                                      </m:r>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r>
                                            <a:rPr lang="en-US" b="0" i="1">
                                              <a:latin typeface="Cambria Math" panose="02040503050406030204" pitchFamily="18" charset="0"/>
                                              <a:ea typeface="Cambria Math" panose="02040503050406030204" pitchFamily="18" charset="0"/>
                                            </a:rPr>
                                            <m:t>−1</m:t>
                                          </m:r>
                                        </m:sub>
                                      </m:sSub>
                                    </m:den>
                                  </m:f>
                                </m:e>
                              </m:d>
                            </m:e>
                          </m:d>
                        </m:e>
                      </m:nary>
                      <m:r>
                        <a:rPr lang="en-US" b="0" i="1">
                          <a:latin typeface="Cambria Math" panose="02040503050406030204" pitchFamily="18" charset="0"/>
                          <a:ea typeface="Cambria Math" panose="02040503050406030204" pitchFamily="18" charset="0"/>
                        </a:rPr>
                        <m:t>  ≤  </m:t>
                      </m:r>
                      <m:nary>
                        <m:naryPr>
                          <m:chr m:val="∑"/>
                          <m:ctrlPr>
                            <a:rPr lang="en-US" b="0" i="1">
                              <a:latin typeface="Cambria Math" panose="02040503050406030204" pitchFamily="18" charset="0"/>
                            </a:rPr>
                          </m:ctrlPr>
                        </m:naryPr>
                        <m:sub>
                          <m:r>
                            <m:rPr>
                              <m:brk m:alnAt="23"/>
                            </m:rPr>
                            <a:rPr lang="en-US" b="0" i="1">
                              <a:latin typeface="Cambria Math" panose="02040503050406030204" pitchFamily="18" charset="0"/>
                            </a:rPr>
                            <m:t>𝑘</m:t>
                          </m:r>
                          <m:r>
                            <a:rPr lang="en-US" b="0" i="1">
                              <a:latin typeface="Cambria Math" panose="02040503050406030204" pitchFamily="18" charset="0"/>
                            </a:rPr>
                            <m:t>=</m:t>
                          </m:r>
                          <m:r>
                            <a:rPr lang="en-US" b="0" i="1">
                              <a:latin typeface="Cambria Math" panose="02040503050406030204" pitchFamily="18" charset="0"/>
                            </a:rPr>
                            <m:t>𝑚</m:t>
                          </m:r>
                        </m:sub>
                        <m:sup>
                          <m:r>
                            <a:rPr lang="en-US" b="0" i="1">
                              <a:latin typeface="Cambria Math" panose="02040503050406030204" pitchFamily="18" charset="0"/>
                            </a:rPr>
                            <m:t>𝐾</m:t>
                          </m:r>
                          <m:r>
                            <a:rPr lang="en-US" b="0" i="1">
                              <a:latin typeface="Cambria Math" panose="02040503050406030204" pitchFamily="18" charset="0"/>
                            </a:rPr>
                            <m:t>−1</m:t>
                          </m:r>
                        </m:sup>
                        <m:e>
                          <m:d>
                            <m:dPr>
                              <m:ctrlPr>
                                <a:rPr lang="en-US" b="0" i="1">
                                  <a:latin typeface="Cambria Math" panose="02040503050406030204" pitchFamily="18" charset="0"/>
                                </a:rPr>
                              </m:ctrlPr>
                            </m:dPr>
                            <m:e>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r>
                                    <a:rPr lang="en-US" b="0" i="1">
                                      <a:latin typeface="Cambria Math" panose="02040503050406030204" pitchFamily="18" charset="0"/>
                                    </a:rPr>
                                    <m:t>−1</m:t>
                                  </m:r>
                                </m:sub>
                              </m:sSub>
                            </m:e>
                          </m:d>
                          <m:r>
                            <a:rPr lang="en-US" b="0" i="1">
                              <a:latin typeface="Cambria Math" panose="02040503050406030204" pitchFamily="18" charset="0"/>
                            </a:rPr>
                            <m:t> </m:t>
                          </m:r>
                          <m:d>
                            <m:dPr>
                              <m:begChr m:val="["/>
                              <m:endChr m:val="]"/>
                              <m:ctrlPr>
                                <a:rPr lang="en-US" b="0" i="1">
                                  <a:latin typeface="Cambria Math" panose="02040503050406030204" pitchFamily="18" charset="0"/>
                                  <a:ea typeface="Cambria Math" panose="02040503050406030204" pitchFamily="18" charset="0"/>
                                </a:rPr>
                              </m:ctrlPr>
                            </m:dPr>
                            <m:e>
                              <m:r>
                                <a:rPr lang="en-US" b="0" i="1">
                                  <a:latin typeface="Cambria Math" panose="02040503050406030204" pitchFamily="18" charset="0"/>
                                  <a:ea typeface="Cambria Math" panose="02040503050406030204" pitchFamily="18" charset="0"/>
                                </a:rPr>
                                <m:t>1−</m:t>
                              </m:r>
                              <m:f>
                                <m:fPr>
                                  <m:ctrlPr>
                                    <a:rPr lang="en-US" b="0" i="1">
                                      <a:latin typeface="Cambria Math" panose="02040503050406030204" pitchFamily="18" charset="0"/>
                                      <a:ea typeface="Cambria Math" panose="02040503050406030204" pitchFamily="18" charset="0"/>
                                    </a:rPr>
                                  </m:ctrlPr>
                                </m:fPr>
                                <m:num>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sub>
                                  </m:sSub>
                                </m:num>
                                <m:den>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sub>
                                  </m:sSub>
                                  <m:r>
                                    <a:rPr lang="en-US" b="0" i="1">
                                      <a:latin typeface="Cambria Math" panose="02040503050406030204" pitchFamily="18" charset="0"/>
                                      <a:ea typeface="Cambria Math" panose="02040503050406030204" pitchFamily="18" charset="0"/>
                                    </a:rPr>
                                    <m:t>+</m:t>
                                  </m:r>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𝑘</m:t>
                                      </m:r>
                                      <m:r>
                                        <a:rPr lang="en-US" b="0" i="1">
                                          <a:latin typeface="Cambria Math" panose="02040503050406030204" pitchFamily="18" charset="0"/>
                                          <a:ea typeface="Cambria Math" panose="02040503050406030204" pitchFamily="18" charset="0"/>
                                        </a:rPr>
                                        <m:t>−1</m:t>
                                      </m:r>
                                    </m:sub>
                                  </m:sSub>
                                </m:den>
                              </m:f>
                            </m:e>
                          </m:d>
                        </m:e>
                      </m:nary>
                      <m:r>
                        <a:rPr lang="en-US" b="0" i="1">
                          <a:latin typeface="Cambria Math" panose="02040503050406030204" pitchFamily="18" charset="0"/>
                          <a:ea typeface="Cambria Math" panose="02040503050406030204" pitchFamily="18" charset="0"/>
                        </a:rPr>
                        <m:t>  =  </m:t>
                      </m:r>
                      <m:nary>
                        <m:naryPr>
                          <m:chr m:val="∑"/>
                          <m:ctrlPr>
                            <a:rPr lang="en-US" b="0" i="1">
                              <a:latin typeface="Cambria Math" panose="02040503050406030204" pitchFamily="18" charset="0"/>
                            </a:rPr>
                          </m:ctrlPr>
                        </m:naryPr>
                        <m:sub>
                          <m:r>
                            <m:rPr>
                              <m:brk m:alnAt="23"/>
                            </m:rPr>
                            <a:rPr lang="en-US" b="0" i="1">
                              <a:latin typeface="Cambria Math" panose="02040503050406030204" pitchFamily="18" charset="0"/>
                            </a:rPr>
                            <m:t>𝑘</m:t>
                          </m:r>
                          <m:r>
                            <a:rPr lang="en-US" b="0" i="1">
                              <a:latin typeface="Cambria Math" panose="02040503050406030204" pitchFamily="18" charset="0"/>
                            </a:rPr>
                            <m:t>=</m:t>
                          </m:r>
                          <m:r>
                            <a:rPr lang="en-US" b="0" i="1">
                              <a:latin typeface="Cambria Math" panose="02040503050406030204" pitchFamily="18" charset="0"/>
                            </a:rPr>
                            <m:t>𝑚</m:t>
                          </m:r>
                        </m:sub>
                        <m:sup>
                          <m:r>
                            <a:rPr lang="en-US" b="0" i="1">
                              <a:latin typeface="Cambria Math" panose="02040503050406030204" pitchFamily="18" charset="0"/>
                            </a:rPr>
                            <m:t>𝐾</m:t>
                          </m:r>
                          <m:r>
                            <a:rPr lang="en-US" b="0" i="1">
                              <a:latin typeface="Cambria Math" panose="02040503050406030204" pitchFamily="18" charset="0"/>
                            </a:rPr>
                            <m:t>−1</m:t>
                          </m:r>
                        </m:sup>
                        <m:e>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r>
                                <a:rPr lang="en-US" b="0" i="1">
                                  <a:latin typeface="Cambria Math" panose="02040503050406030204" pitchFamily="18" charset="0"/>
                                </a:rPr>
                                <m:t>−1</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sub>
                          </m:sSub>
                        </m:e>
                      </m:nary>
                    </m:oMath>
                  </m:oMathPara>
                </a14:m>
                <a:endParaRPr lang="en-US"/>
              </a:p>
              <a:p>
                <a:endParaRPr lang="en-US"/>
              </a:p>
              <a:p>
                <a:r>
                  <a:rPr lang="en-US"/>
                  <a:t>Again since the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𝑘</m:t>
                        </m:r>
                      </m:sub>
                    </m:sSub>
                  </m:oMath>
                </a14:m>
                <a:r>
                  <a:rPr lang="en-US"/>
                  <a:t> are non-increasing, we have </a:t>
                </a:r>
              </a:p>
              <a:p>
                <a:endParaRPr lang="en-US"/>
              </a:p>
              <a:p>
                <a:pPr/>
                <a14:m>
                  <m:oMathPara xmlns:m="http://schemas.openxmlformats.org/officeDocument/2006/math">
                    <m:oMathParaPr>
                      <m:jc m:val="centerGroup"/>
                    </m:oMathParaPr>
                    <m:oMath xmlns:m="http://schemas.openxmlformats.org/officeDocument/2006/math">
                      <m:nary>
                        <m:naryPr>
                          <m:chr m:val="∑"/>
                          <m:ctrlPr>
                            <a:rPr lang="en-US" b="0" i="1">
                              <a:latin typeface="Cambria Math" panose="02040503050406030204" pitchFamily="18" charset="0"/>
                            </a:rPr>
                          </m:ctrlPr>
                        </m:naryPr>
                        <m:sub>
                          <m:r>
                            <m:rPr>
                              <m:brk m:alnAt="23"/>
                            </m:rPr>
                            <a:rPr lang="en-US" b="0" i="1">
                              <a:latin typeface="Cambria Math" panose="02040503050406030204" pitchFamily="18" charset="0"/>
                            </a:rPr>
                            <m:t>𝑘</m:t>
                          </m:r>
                          <m:r>
                            <a:rPr lang="en-US" b="0" i="1">
                              <a:latin typeface="Cambria Math" panose="02040503050406030204" pitchFamily="18" charset="0"/>
                            </a:rPr>
                            <m:t>=</m:t>
                          </m:r>
                          <m:r>
                            <a:rPr lang="en-US" b="0" i="1">
                              <a:latin typeface="Cambria Math" panose="02040503050406030204" pitchFamily="18" charset="0"/>
                            </a:rPr>
                            <m:t>𝑚</m:t>
                          </m:r>
                        </m:sub>
                        <m:sup>
                          <m:r>
                            <a:rPr lang="en-US" b="0" i="1">
                              <a:latin typeface="Cambria Math" panose="02040503050406030204" pitchFamily="18" charset="0"/>
                            </a:rPr>
                            <m:t>𝐾</m:t>
                          </m:r>
                          <m:r>
                            <a:rPr lang="en-US" b="0" i="1">
                              <a:latin typeface="Cambria Math" panose="02040503050406030204" pitchFamily="18" charset="0"/>
                            </a:rPr>
                            <m:t>−1</m:t>
                          </m:r>
                        </m:sup>
                        <m:e>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r>
                                <a:rPr lang="en-US" b="0" i="1">
                                  <a:latin typeface="Cambria Math" panose="02040503050406030204" pitchFamily="18" charset="0"/>
                                </a:rPr>
                                <m:t>−1</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𝑘</m:t>
                              </m:r>
                            </m:sub>
                          </m:sSub>
                        </m:e>
                      </m:nary>
                      <m:r>
                        <a:rPr lang="en-US" b="0" i="1">
                          <a:latin typeface="Cambria Math" panose="02040503050406030204" pitchFamily="18" charset="0"/>
                        </a:rPr>
                        <m:t>&lt;</m:t>
                      </m:r>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𝑚</m:t>
                          </m:r>
                          <m:r>
                            <a:rPr lang="en-US" b="0" i="1">
                              <a:latin typeface="Cambria Math" panose="02040503050406030204" pitchFamily="18" charset="0"/>
                            </a:rPr>
                            <m:t>−1</m:t>
                          </m:r>
                        </m:sub>
                      </m:sSub>
                    </m:oMath>
                  </m:oMathPara>
                </a14:m>
                <a:br>
                  <a:rPr lang="en-US"/>
                </a:br>
                <a:endParaRPr lang="en-US"/>
              </a:p>
              <a:p>
                <a:pPr/>
                <a:br>
                  <a:rPr lang="en-US"/>
                </a:br>
                <a:r>
                  <a:rPr lang="en-US"/>
                  <a:t>What we’re left with is</a:t>
                </a:r>
                <a:br>
                  <a:rPr lang="en-US"/>
                </a:br>
                <a14:m>
                  <m:oMathPara xmlns:m="http://schemas.openxmlformats.org/officeDocument/2006/math">
                    <m:oMathParaPr>
                      <m:jc m:val="centerGroup"/>
                    </m:oMathParaPr>
                    <m:oMath xmlns:m="http://schemas.openxmlformats.org/officeDocument/2006/math">
                      <m:r>
                        <a:rPr lang="en-US" b="0" i="1">
                          <a:latin typeface="Cambria Math" panose="02040503050406030204" pitchFamily="18" charset="0"/>
                        </a:rPr>
                        <m:t>𝑟</m:t>
                      </m:r>
                      <m:r>
                        <a:rPr lang="en-US" b="0" i="1">
                          <a:latin typeface="Cambria Math" panose="02040503050406030204" pitchFamily="18" charset="0"/>
                        </a:rPr>
                        <m:t>≤</m:t>
                      </m:r>
                      <m:r>
                        <a:rPr lang="en-US" b="0" i="1">
                          <a:latin typeface="Cambria Math" panose="02040503050406030204" pitchFamily="18" charset="0"/>
                        </a:rPr>
                        <m:t>𝑙</m:t>
                      </m:r>
                      <m:r>
                        <a:rPr lang="en-US" b="0" i="1">
                          <a:latin typeface="Cambria Math" panose="02040503050406030204" pitchFamily="18" charset="0"/>
                        </a:rPr>
                        <m:t>−</m:t>
                      </m:r>
                      <m:r>
                        <a:rPr lang="en-US" b="0" i="1">
                          <a:latin typeface="Cambria Math" panose="02040503050406030204" pitchFamily="18" charset="0"/>
                        </a:rPr>
                        <m:t>𝐻</m:t>
                      </m:r>
                      <m:d>
                        <m:dPr>
                          <m:ctrlPr>
                            <a:rPr lang="en-US" b="0" i="1">
                              <a:latin typeface="Cambria Math" panose="02040503050406030204" pitchFamily="18" charset="0"/>
                            </a:rPr>
                          </m:ctrlPr>
                        </m:dPr>
                        <m:e>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1</m:t>
                              </m:r>
                            </m:sub>
                            <m:sup>
                              <m:r>
                                <a:rPr lang="en-US" b="0" i="1">
                                  <a:latin typeface="Cambria Math" panose="02040503050406030204" pitchFamily="18" charset="0"/>
                                </a:rPr>
                                <m:t>′</m:t>
                              </m:r>
                            </m:sup>
                          </m:sSubSup>
                          <m:r>
                            <a:rPr lang="en-US" b="0" i="1">
                              <a:latin typeface="Cambria Math" panose="02040503050406030204" pitchFamily="18" charset="0"/>
                            </a:rPr>
                            <m:t>,…,</m:t>
                          </m:r>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𝐿</m:t>
                              </m:r>
                            </m:sub>
                            <m:sup>
                              <m:r>
                                <a:rPr lang="en-US" b="0" i="1">
                                  <a:latin typeface="Cambria Math" panose="02040503050406030204" pitchFamily="18" charset="0"/>
                                </a:rPr>
                                <m:t>′</m:t>
                              </m:r>
                            </m:sup>
                          </m:sSubSup>
                        </m:e>
                      </m:d>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𝑚</m:t>
                          </m:r>
                          <m:r>
                            <a:rPr lang="en-US" b="0" i="1">
                              <a:latin typeface="Cambria Math" panose="02040503050406030204" pitchFamily="18" charset="0"/>
                            </a:rPr>
                            <m:t>−1</m:t>
                          </m:r>
                        </m:sub>
                      </m:sSub>
                      <m:r>
                        <a:rPr lang="en-US" b="0" i="1">
                          <a:latin typeface="Cambria Math" panose="02040503050406030204" pitchFamily="18" charset="0"/>
                        </a:rPr>
                        <m:t> </m:t>
                      </m:r>
                    </m:oMath>
                  </m:oMathPara>
                </a14:m>
                <a:endParaRPr lang="en-US"/>
              </a:p>
            </p:txBody>
          </p:sp>
        </mc:Choice>
        <mc:Fallback xmlns="">
          <p:sp>
            <p:nvSpPr>
              <p:cNvPr id="2" name="TextBox 1">
                <a:extLst>
                  <a:ext uri="{FF2B5EF4-FFF2-40B4-BE49-F238E27FC236}">
                    <a16:creationId xmlns:a16="http://schemas.microsoft.com/office/drawing/2014/main" id="{A8218D4C-45D6-8A1B-AB93-C34D06A19A4D}"/>
                  </a:ext>
                </a:extLst>
              </p:cNvPr>
              <p:cNvSpPr txBox="1">
                <a:spLocks noRot="1" noChangeAspect="1" noMove="1" noResize="1" noEditPoints="1" noAdjustHandles="1" noChangeArrowheads="1" noChangeShapeType="1" noTextEdit="1"/>
              </p:cNvSpPr>
              <p:nvPr/>
            </p:nvSpPr>
            <p:spPr>
              <a:xfrm>
                <a:off x="479502" y="477384"/>
                <a:ext cx="11530361" cy="5785430"/>
              </a:xfrm>
              <a:prstGeom prst="rect">
                <a:avLst/>
              </a:prstGeom>
              <a:blipFill>
                <a:blip r:embed="rId3"/>
                <a:stretch>
                  <a:fillRect l="-476" t="-527"/>
                </a:stretch>
              </a:blipFill>
            </p:spPr>
            <p:txBody>
              <a:bodyPr/>
              <a:lstStyle/>
              <a:p>
                <a:r>
                  <a:rPr lang="en-US">
                    <a:noFill/>
                  </a:rPr>
                  <a:t> </a:t>
                </a:r>
              </a:p>
            </p:txBody>
          </p:sp>
        </mc:Fallback>
      </mc:AlternateContent>
    </p:spTree>
    <p:extLst>
      <p:ext uri="{BB962C8B-B14F-4D97-AF65-F5344CB8AC3E}">
        <p14:creationId xmlns:p14="http://schemas.microsoft.com/office/powerpoint/2010/main" val="363218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BA6E03C4-B290-D10A-A308-A3F9434E581F}"/>
                  </a:ext>
                </a:extLst>
              </p:cNvPr>
              <p:cNvSpPr txBox="1"/>
              <p:nvPr/>
            </p:nvSpPr>
            <p:spPr>
              <a:xfrm>
                <a:off x="479502" y="535259"/>
                <a:ext cx="11530361" cy="3139321"/>
              </a:xfrm>
              <a:prstGeom prst="rect">
                <a:avLst/>
              </a:prstGeom>
              <a:noFill/>
            </p:spPr>
            <p:txBody>
              <a:bodyPr wrap="square" rtlCol="0">
                <a:spAutoFit/>
              </a:bodyPr>
              <a:lstStyle/>
              <a:p>
                <a:r>
                  <a:rPr lang="en-US"/>
                  <a:t>Now let’s first assume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r>
                      <a:rPr lang="en-US" b="0" i="1">
                        <a:latin typeface="Cambria Math" panose="02040503050406030204" pitchFamily="18" charset="0"/>
                      </a:rPr>
                      <m:t>≥1/2</m:t>
                    </m:r>
                  </m:oMath>
                </a14:m>
                <a:r>
                  <a:rPr lang="en-US"/>
                  <a:t>. Then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𝑛</m:t>
                        </m:r>
                      </m:e>
                      <m:sub>
                        <m:r>
                          <a:rPr lang="en-US" b="0" i="1">
                            <a:latin typeface="Cambria Math" panose="02040503050406030204" pitchFamily="18" charset="0"/>
                          </a:rPr>
                          <m:t>1</m:t>
                        </m:r>
                      </m:sub>
                    </m:sSub>
                    <m:r>
                      <a:rPr lang="en-US" b="0" i="1">
                        <a:latin typeface="Cambria Math" panose="02040503050406030204" pitchFamily="18" charset="0"/>
                      </a:rPr>
                      <m:t>=1</m:t>
                    </m:r>
                  </m:oMath>
                </a14:m>
                <a:r>
                  <a:rPr lang="en-US"/>
                  <a:t>. If we take </a:t>
                </a:r>
                <a14:m>
                  <m:oMath xmlns:m="http://schemas.openxmlformats.org/officeDocument/2006/math">
                    <m:r>
                      <a:rPr lang="en-US" b="0" i="1">
                        <a:latin typeface="Cambria Math" panose="02040503050406030204" pitchFamily="18" charset="0"/>
                      </a:rPr>
                      <m:t>𝑙</m:t>
                    </m:r>
                    <m:r>
                      <a:rPr lang="en-US" b="0" i="1">
                        <a:latin typeface="Cambria Math" panose="02040503050406030204" pitchFamily="18" charset="0"/>
                      </a:rPr>
                      <m:t>=1</m:t>
                    </m:r>
                  </m:oMath>
                </a14:m>
                <a:r>
                  <a:rPr lang="en-US"/>
                  <a:t>, we have  </a:t>
                </a:r>
                <a14:m>
                  <m:oMath xmlns:m="http://schemas.openxmlformats.org/officeDocument/2006/math">
                    <m:r>
                      <a:rPr lang="en-US" b="0" i="1">
                        <a:latin typeface="Cambria Math" panose="02040503050406030204" pitchFamily="18" charset="0"/>
                      </a:rPr>
                      <m:t>𝑟</m:t>
                    </m:r>
                    <m:r>
                      <a:rPr lang="en-US" b="0" i="1">
                        <a:latin typeface="Cambria Math" panose="02040503050406030204" pitchFamily="18" charset="0"/>
                      </a:rPr>
                      <m:t>≤1−</m:t>
                    </m:r>
                    <m:r>
                      <a:rPr lang="en-US" b="0" i="1">
                        <a:latin typeface="Cambria Math" panose="02040503050406030204" pitchFamily="18" charset="0"/>
                        <a:ea typeface="Cambria Math" panose="02040503050406030204" pitchFamily="18" charset="0"/>
                      </a:rPr>
                      <m:t>ℋ</m:t>
                    </m:r>
                    <m:d>
                      <m:dPr>
                        <m:ctrlPr>
                          <a:rPr lang="en-US" b="0" i="1">
                            <a:latin typeface="Cambria Math" panose="02040503050406030204" pitchFamily="18" charset="0"/>
                            <a:ea typeface="Cambria Math" panose="02040503050406030204" pitchFamily="18" charset="0"/>
                          </a:rPr>
                        </m:ctrlPr>
                      </m:dPr>
                      <m:e>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𝑝</m:t>
                            </m:r>
                          </m:e>
                          <m:sub>
                            <m:r>
                              <a:rPr lang="en-US" b="0" i="1">
                                <a:latin typeface="Cambria Math" panose="02040503050406030204" pitchFamily="18" charset="0"/>
                                <a:ea typeface="Cambria Math" panose="02040503050406030204" pitchFamily="18" charset="0"/>
                              </a:rPr>
                              <m:t>1</m:t>
                            </m:r>
                          </m:sub>
                        </m:sSub>
                      </m:e>
                    </m:d>
                    <m:r>
                      <a:rPr lang="en-US" b="0" i="1">
                        <a:latin typeface="Cambria Math" panose="02040503050406030204" pitchFamily="18" charset="0"/>
                        <a:ea typeface="Cambria Math" panose="02040503050406030204" pitchFamily="18" charset="0"/>
                      </a:rPr>
                      <m:t>+</m:t>
                    </m:r>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𝑚</m:t>
                        </m:r>
                        <m:r>
                          <a:rPr lang="en-US" b="0" i="1">
                            <a:latin typeface="Cambria Math" panose="02040503050406030204" pitchFamily="18" charset="0"/>
                            <a:ea typeface="Cambria Math" panose="02040503050406030204" pitchFamily="18" charset="0"/>
                          </a:rPr>
                          <m:t>−1</m:t>
                        </m:r>
                      </m:sub>
                    </m:sSub>
                  </m:oMath>
                </a14:m>
                <a:r>
                  <a:rPr lang="en-US"/>
                  <a:t>. </a:t>
                </a:r>
              </a:p>
              <a:p>
                <a:endParaRPr lang="en-US"/>
              </a:p>
              <a:p>
                <a:r>
                  <a:rPr lang="en-US"/>
                  <a:t>Now since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𝑚</m:t>
                        </m:r>
                        <m:r>
                          <a:rPr lang="en-US" b="0" i="1">
                            <a:latin typeface="Cambria Math" panose="02040503050406030204" pitchFamily="18" charset="0"/>
                          </a:rPr>
                          <m:t>−1</m:t>
                        </m:r>
                      </m:sub>
                    </m:sSub>
                    <m:r>
                      <a:rPr lang="en-US" b="0" i="1">
                        <a:latin typeface="Cambria Math" panose="02040503050406030204" pitchFamily="18" charset="0"/>
                      </a:rPr>
                      <m:t>≤1−</m:t>
                    </m:r>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oMath>
                </a14:m>
                <a:r>
                  <a:rPr lang="en-US"/>
                  <a:t>, we have </a:t>
                </a:r>
                <a14:m>
                  <m:oMath xmlns:m="http://schemas.openxmlformats.org/officeDocument/2006/math">
                    <m:r>
                      <a:rPr lang="en-US" b="0" i="1">
                        <a:latin typeface="Cambria Math" panose="02040503050406030204" pitchFamily="18" charset="0"/>
                      </a:rPr>
                      <m:t>𝑟</m:t>
                    </m:r>
                    <m:r>
                      <a:rPr lang="en-US" b="0" i="1">
                        <a:latin typeface="Cambria Math" panose="02040503050406030204" pitchFamily="18" charset="0"/>
                      </a:rPr>
                      <m:t>≤2−</m:t>
                    </m:r>
                    <m:r>
                      <a:rPr lang="en-US" b="0" i="1">
                        <a:latin typeface="Cambria Math" panose="02040503050406030204" pitchFamily="18" charset="0"/>
                        <a:ea typeface="Cambria Math" panose="02040503050406030204" pitchFamily="18" charset="0"/>
                      </a:rPr>
                      <m:t>ℋ</m:t>
                    </m:r>
                    <m:d>
                      <m:dPr>
                        <m:ctrlPr>
                          <a:rPr lang="en-US" b="0" i="1">
                            <a:latin typeface="Cambria Math" panose="02040503050406030204" pitchFamily="18" charset="0"/>
                            <a:ea typeface="Cambria Math" panose="02040503050406030204" pitchFamily="18" charset="0"/>
                          </a:rPr>
                        </m:ctrlPr>
                      </m:dPr>
                      <m:e>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𝑝</m:t>
                            </m:r>
                          </m:e>
                          <m:sub>
                            <m:r>
                              <a:rPr lang="en-US" b="0" i="1">
                                <a:latin typeface="Cambria Math" panose="02040503050406030204" pitchFamily="18" charset="0"/>
                                <a:ea typeface="Cambria Math" panose="02040503050406030204" pitchFamily="18" charset="0"/>
                              </a:rPr>
                              <m:t>1</m:t>
                            </m:r>
                          </m:sub>
                        </m:sSub>
                      </m:e>
                    </m:d>
                    <m:r>
                      <a:rPr lang="en-US" b="0" i="1">
                        <a:latin typeface="Cambria Math" panose="02040503050406030204" pitchFamily="18" charset="0"/>
                        <a:ea typeface="Cambria Math" panose="02040503050406030204" pitchFamily="18" charset="0"/>
                      </a:rPr>
                      <m:t>−</m:t>
                    </m:r>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𝑝</m:t>
                        </m:r>
                      </m:e>
                      <m:sub>
                        <m:r>
                          <a:rPr lang="en-US" b="0" i="1">
                            <a:latin typeface="Cambria Math" panose="02040503050406030204" pitchFamily="18" charset="0"/>
                            <a:ea typeface="Cambria Math" panose="02040503050406030204" pitchFamily="18" charset="0"/>
                          </a:rPr>
                          <m:t>1</m:t>
                        </m:r>
                      </m:sub>
                    </m:sSub>
                  </m:oMath>
                </a14:m>
                <a:r>
                  <a:rPr lang="en-US"/>
                  <a:t>. </a:t>
                </a:r>
              </a:p>
              <a:p>
                <a:endParaRPr lang="en-US"/>
              </a:p>
              <a:p>
                <a:r>
                  <a:rPr lang="en-US"/>
                  <a:t>Now when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r>
                      <a:rPr lang="en-US" b="0" i="1">
                        <a:latin typeface="Cambria Math" panose="02040503050406030204" pitchFamily="18" charset="0"/>
                      </a:rPr>
                      <m:t>=1/2</m:t>
                    </m:r>
                  </m:oMath>
                </a14:m>
                <a:r>
                  <a:rPr lang="en-US"/>
                  <a:t> or when</a:t>
                </a:r>
                <a:r>
                  <a:rPr lang="en-US" b="0"/>
                  <a:t>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r>
                      <a:rPr lang="en-US" b="0" i="1">
                        <a:latin typeface="Cambria Math" panose="02040503050406030204" pitchFamily="18" charset="0"/>
                      </a:rPr>
                      <m:t>=1</m:t>
                    </m:r>
                  </m:oMath>
                </a14:m>
                <a:r>
                  <a:rPr lang="en-US"/>
                  <a:t>, we have </a:t>
                </a:r>
                <a14:m>
                  <m:oMath xmlns:m="http://schemas.openxmlformats.org/officeDocument/2006/math">
                    <m:r>
                      <a:rPr lang="en-US" b="0" i="1">
                        <a:latin typeface="Cambria Math" panose="02040503050406030204" pitchFamily="18" charset="0"/>
                      </a:rPr>
                      <m:t>2−</m:t>
                    </m:r>
                    <m:r>
                      <a:rPr lang="en-US" b="0" i="1">
                        <a:latin typeface="Cambria Math" panose="02040503050406030204" pitchFamily="18" charset="0"/>
                        <a:ea typeface="Cambria Math" panose="02040503050406030204" pitchFamily="18" charset="0"/>
                      </a:rPr>
                      <m:t>ℋ</m:t>
                    </m:r>
                    <m:d>
                      <m:dPr>
                        <m:ctrlPr>
                          <a:rPr lang="en-US" b="0" i="1">
                            <a:latin typeface="Cambria Math" panose="02040503050406030204" pitchFamily="18" charset="0"/>
                            <a:ea typeface="Cambria Math" panose="02040503050406030204" pitchFamily="18" charset="0"/>
                          </a:rPr>
                        </m:ctrlPr>
                      </m:dPr>
                      <m:e>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𝑝</m:t>
                            </m:r>
                          </m:e>
                          <m:sub>
                            <m:r>
                              <a:rPr lang="en-US" b="0" i="1">
                                <a:latin typeface="Cambria Math" panose="02040503050406030204" pitchFamily="18" charset="0"/>
                                <a:ea typeface="Cambria Math" panose="02040503050406030204" pitchFamily="18" charset="0"/>
                              </a:rPr>
                              <m:t>1</m:t>
                            </m:r>
                          </m:sub>
                        </m:sSub>
                      </m:e>
                    </m:d>
                    <m:r>
                      <a:rPr lang="en-US" b="0" i="1">
                        <a:latin typeface="Cambria Math" panose="02040503050406030204" pitchFamily="18" charset="0"/>
                        <a:ea typeface="Cambria Math" panose="02040503050406030204" pitchFamily="18" charset="0"/>
                      </a:rPr>
                      <m:t>−</m:t>
                    </m:r>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𝑝</m:t>
                        </m:r>
                      </m:e>
                      <m:sub>
                        <m:r>
                          <a:rPr lang="en-US" b="0" i="1">
                            <a:latin typeface="Cambria Math" panose="02040503050406030204" pitchFamily="18" charset="0"/>
                            <a:ea typeface="Cambria Math" panose="02040503050406030204" pitchFamily="18" charset="0"/>
                          </a:rPr>
                          <m:t>1</m:t>
                        </m:r>
                      </m:sub>
                    </m:sSub>
                    <m:r>
                      <a:rPr lang="en-US" b="0" i="1">
                        <a:latin typeface="Cambria Math" panose="02040503050406030204" pitchFamily="18" charset="0"/>
                        <a:ea typeface="Cambria Math" panose="02040503050406030204" pitchFamily="18" charset="0"/>
                      </a:rPr>
                      <m:t>≤</m:t>
                    </m:r>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𝑝</m:t>
                        </m:r>
                      </m:e>
                      <m:sub>
                        <m:r>
                          <a:rPr lang="en-US" b="0" i="1">
                            <a:latin typeface="Cambria Math" panose="02040503050406030204" pitchFamily="18" charset="0"/>
                            <a:ea typeface="Cambria Math" panose="02040503050406030204" pitchFamily="18" charset="0"/>
                          </a:rPr>
                          <m:t>1</m:t>
                        </m:r>
                      </m:sub>
                    </m:sSub>
                  </m:oMath>
                </a14:m>
                <a:r>
                  <a:rPr lang="en-US"/>
                  <a:t>. By convextity, this inequality must hold for all values of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oMath>
                </a14:m>
                <a:r>
                  <a:rPr lang="en-US"/>
                  <a:t> in between. </a:t>
                </a:r>
              </a:p>
              <a:p>
                <a:endParaRPr lang="en-US"/>
              </a:p>
              <a:p>
                <a:r>
                  <a:rPr lang="en-US"/>
                  <a:t>See trivially that if </a:t>
                </a:r>
                <a14:m>
                  <m:oMath xmlns:m="http://schemas.openxmlformats.org/officeDocument/2006/math">
                    <m:r>
                      <a:rPr lang="en-US" b="0" i="1">
                        <a:latin typeface="Cambria Math" panose="02040503050406030204" pitchFamily="18" charset="0"/>
                      </a:rPr>
                      <m:t>𝑟</m:t>
                    </m:r>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oMath>
                </a14:m>
                <a:r>
                  <a:rPr lang="en-US"/>
                  <a:t> then </a:t>
                </a:r>
                <a14:m>
                  <m:oMath xmlns:m="http://schemas.openxmlformats.org/officeDocument/2006/math">
                    <m:r>
                      <a:rPr lang="en-US" b="0" i="1">
                        <a:latin typeface="Cambria Math" panose="02040503050406030204" pitchFamily="18" charset="0"/>
                      </a:rPr>
                      <m:t>𝑟</m:t>
                    </m:r>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r>
                      <a:rPr lang="en-US" b="0" i="1">
                        <a:latin typeface="Cambria Math" panose="02040503050406030204" pitchFamily="18" charset="0"/>
                      </a:rPr>
                      <m:t>+</m:t>
                    </m:r>
                    <m:r>
                      <a:rPr lang="en-US" b="0" i="1">
                        <a:latin typeface="Cambria Math" panose="02040503050406030204" pitchFamily="18" charset="0"/>
                        <a:ea typeface="Cambria Math" panose="02040503050406030204" pitchFamily="18" charset="0"/>
                      </a:rPr>
                      <m:t>𝜎</m:t>
                    </m:r>
                  </m:oMath>
                </a14:m>
                <a:endParaRPr lang="en-US"/>
              </a:p>
              <a:p>
                <a:endParaRPr lang="en-US"/>
              </a:p>
              <a:p>
                <a:r>
                  <a:rPr lang="en-US"/>
                  <a:t>Thus we’ve proven the result for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r>
                      <a:rPr lang="en-US" b="0" i="1">
                        <a:latin typeface="Cambria Math" panose="02040503050406030204" pitchFamily="18" charset="0"/>
                      </a:rPr>
                      <m:t>≥1/2</m:t>
                    </m:r>
                  </m:oMath>
                </a14:m>
                <a:r>
                  <a:rPr lang="en-US"/>
                  <a:t>.</a:t>
                </a:r>
              </a:p>
              <a:p>
                <a:endParaRPr lang="en-US"/>
              </a:p>
            </p:txBody>
          </p:sp>
        </mc:Choice>
        <mc:Fallback>
          <p:sp>
            <p:nvSpPr>
              <p:cNvPr id="2" name="TextBox 1">
                <a:extLst>
                  <a:ext uri="{FF2B5EF4-FFF2-40B4-BE49-F238E27FC236}">
                    <a16:creationId xmlns:a16="http://schemas.microsoft.com/office/drawing/2014/main" id="{BA6E03C4-B290-D10A-A308-A3F9434E581F}"/>
                  </a:ext>
                </a:extLst>
              </p:cNvPr>
              <p:cNvSpPr txBox="1">
                <a:spLocks noRot="1" noChangeAspect="1" noMove="1" noResize="1" noEditPoints="1" noAdjustHandles="1" noChangeArrowheads="1" noChangeShapeType="1" noTextEdit="1"/>
              </p:cNvSpPr>
              <p:nvPr/>
            </p:nvSpPr>
            <p:spPr>
              <a:xfrm>
                <a:off x="479502" y="535259"/>
                <a:ext cx="11530361" cy="3139321"/>
              </a:xfrm>
              <a:prstGeom prst="rect">
                <a:avLst/>
              </a:prstGeom>
              <a:blipFill>
                <a:blip r:embed="rId2"/>
                <a:stretch>
                  <a:fillRect l="-440" t="-1210"/>
                </a:stretch>
              </a:blipFill>
            </p:spPr>
            <p:txBody>
              <a:bodyPr/>
              <a:lstStyle/>
              <a:p>
                <a:r>
                  <a:rPr>
                    <a:noFill/>
                  </a:rPr>
                  <a:t> </a:t>
                </a:r>
              </a:p>
            </p:txBody>
          </p:sp>
        </mc:Fallback>
      </mc:AlternateContent>
    </p:spTree>
    <p:extLst>
      <p:ext uri="{BB962C8B-B14F-4D97-AF65-F5344CB8AC3E}">
        <p14:creationId xmlns:p14="http://schemas.microsoft.com/office/powerpoint/2010/main" val="167985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5320A3-799E-94D2-BE6D-754A7E9EB408}"/>
              </a:ext>
            </a:extLst>
          </p:cNvPr>
          <p:cNvSpPr txBox="1"/>
          <p:nvPr/>
        </p:nvSpPr>
        <p:spPr>
          <a:xfrm>
            <a:off x="330819" y="306659"/>
            <a:ext cx="11530361" cy="523220"/>
          </a:xfrm>
          <a:prstGeom prst="rect">
            <a:avLst/>
          </a:prstGeom>
          <a:noFill/>
        </p:spPr>
        <p:txBody>
          <a:bodyPr wrap="square" rtlCol="0">
            <a:spAutoFit/>
          </a:bodyPr>
          <a:lstStyle/>
          <a:p>
            <a:r>
              <a:rPr lang="en-US" sz="2800" b="1" i="1"/>
              <a:t>The Sibling Property: An Equivalence of Huffman Code</a:t>
            </a:r>
            <a:endParaRPr lang="ar-AE" sz="2800" i="1"/>
          </a:p>
        </p:txBody>
      </p:sp>
      <p:sp>
        <p:nvSpPr>
          <p:cNvPr id="7" name="TextBox 6">
            <a:extLst>
              <a:ext uri="{FF2B5EF4-FFF2-40B4-BE49-F238E27FC236}">
                <a16:creationId xmlns:a16="http://schemas.microsoft.com/office/drawing/2014/main" id="{CC711790-E7AC-CC73-103C-D0F28A95D9FE}"/>
              </a:ext>
            </a:extLst>
          </p:cNvPr>
          <p:cNvSpPr txBox="1"/>
          <p:nvPr/>
        </p:nvSpPr>
        <p:spPr>
          <a:xfrm>
            <a:off x="330818" y="829879"/>
            <a:ext cx="11530361" cy="1679755"/>
          </a:xfrm>
          <a:prstGeom prst="rect">
            <a:avLst/>
          </a:prstGeom>
          <a:noFill/>
        </p:spPr>
        <p:txBody>
          <a:bodyPr wrap="square">
            <a:spAutoFit/>
          </a:bodyPr>
          <a:lstStyle/>
          <a:p>
            <a:pPr>
              <a:lnSpc>
                <a:spcPct val="200000"/>
              </a:lnSpc>
            </a:pPr>
            <a:r>
              <a:rPr lang="en-US" b="1"/>
              <a:t>Recall:</a:t>
            </a:r>
          </a:p>
          <a:p>
            <a:pPr marL="342900" indent="-342900">
              <a:lnSpc>
                <a:spcPct val="200000"/>
              </a:lnSpc>
              <a:buFont typeface="+mj-lt"/>
              <a:buAutoNum type="arabicParenR"/>
            </a:pPr>
            <a:r>
              <a:rPr lang="en-US"/>
              <a:t>Every binary prefix code (e.g., binary Huffman code) can be represented as a binary code tree.</a:t>
            </a:r>
          </a:p>
          <a:p>
            <a:pPr marL="342900" indent="-342900">
              <a:lnSpc>
                <a:spcPct val="200000"/>
              </a:lnSpc>
              <a:buFont typeface="+mj-lt"/>
              <a:buAutoNum type="arabicParenR"/>
            </a:pPr>
            <a:r>
              <a:rPr lang="en-US"/>
              <a:t>Huffman code is optimal in encoding single strings.</a:t>
            </a:r>
          </a:p>
        </p:txBody>
      </p:sp>
      <p:grpSp>
        <p:nvGrpSpPr>
          <p:cNvPr id="112" name="Group 111">
            <a:extLst>
              <a:ext uri="{FF2B5EF4-FFF2-40B4-BE49-F238E27FC236}">
                <a16:creationId xmlns:a16="http://schemas.microsoft.com/office/drawing/2014/main" id="{11E3EC42-9445-CD49-4E57-5A89D1221633}"/>
              </a:ext>
            </a:extLst>
          </p:cNvPr>
          <p:cNvGrpSpPr/>
          <p:nvPr/>
        </p:nvGrpSpPr>
        <p:grpSpPr>
          <a:xfrm>
            <a:off x="2712638" y="2853916"/>
            <a:ext cx="6766720" cy="3326605"/>
            <a:chOff x="134540" y="1476210"/>
            <a:chExt cx="6766720" cy="3326605"/>
          </a:xfrm>
        </p:grpSpPr>
        <p:sp>
          <p:nvSpPr>
            <p:cNvPr id="8" name="Rectangle 7">
              <a:extLst>
                <a:ext uri="{FF2B5EF4-FFF2-40B4-BE49-F238E27FC236}">
                  <a16:creationId xmlns:a16="http://schemas.microsoft.com/office/drawing/2014/main" id="{7A14B19B-BB0C-E2C2-4B7C-C7C74B5CC237}"/>
                </a:ext>
              </a:extLst>
            </p:cNvPr>
            <p:cNvSpPr/>
            <p:nvPr/>
          </p:nvSpPr>
          <p:spPr>
            <a:xfrm>
              <a:off x="3073400" y="147621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Root</a:t>
              </a:r>
            </a:p>
          </p:txBody>
        </p:sp>
        <p:grpSp>
          <p:nvGrpSpPr>
            <p:cNvPr id="73" name="Group 72">
              <a:extLst>
                <a:ext uri="{FF2B5EF4-FFF2-40B4-BE49-F238E27FC236}">
                  <a16:creationId xmlns:a16="http://schemas.microsoft.com/office/drawing/2014/main" id="{546D4FAF-D8CF-5A88-1BEC-4AF7034A7560}"/>
                </a:ext>
              </a:extLst>
            </p:cNvPr>
            <p:cNvGrpSpPr/>
            <p:nvPr/>
          </p:nvGrpSpPr>
          <p:grpSpPr>
            <a:xfrm>
              <a:off x="134540" y="1844510"/>
              <a:ext cx="6766720" cy="2958305"/>
              <a:chOff x="134540" y="1844510"/>
              <a:chExt cx="6766720" cy="2958305"/>
            </a:xfrm>
          </p:grpSpPr>
          <p:grpSp>
            <p:nvGrpSpPr>
              <p:cNvPr id="11" name="Group 10">
                <a:extLst>
                  <a:ext uri="{FF2B5EF4-FFF2-40B4-BE49-F238E27FC236}">
                    <a16:creationId xmlns:a16="http://schemas.microsoft.com/office/drawing/2014/main" id="{B895D221-9F3F-34E7-95FD-A9EC42381DF6}"/>
                  </a:ext>
                </a:extLst>
              </p:cNvPr>
              <p:cNvGrpSpPr/>
              <p:nvPr/>
            </p:nvGrpSpPr>
            <p:grpSpPr>
              <a:xfrm>
                <a:off x="1603375" y="2490841"/>
                <a:ext cx="3829050" cy="368300"/>
                <a:chOff x="1695450" y="2451100"/>
                <a:chExt cx="3829050" cy="368300"/>
              </a:xfrm>
            </p:grpSpPr>
            <p:sp>
              <p:nvSpPr>
                <p:cNvPr id="9" name="Rectangle 8">
                  <a:extLst>
                    <a:ext uri="{FF2B5EF4-FFF2-40B4-BE49-F238E27FC236}">
                      <a16:creationId xmlns:a16="http://schemas.microsoft.com/office/drawing/2014/main" id="{70EF4E77-D0FB-B251-8ECA-828CDC40E799}"/>
                    </a:ext>
                  </a:extLst>
                </p:cNvPr>
                <p:cNvSpPr/>
                <p:nvPr/>
              </p:nvSpPr>
              <p:spPr>
                <a:xfrm>
                  <a:off x="1695450" y="245110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0.6</a:t>
                  </a:r>
                </a:p>
              </p:txBody>
            </p:sp>
            <p:sp>
              <p:nvSpPr>
                <p:cNvPr id="10" name="Rectangle 9">
                  <a:extLst>
                    <a:ext uri="{FF2B5EF4-FFF2-40B4-BE49-F238E27FC236}">
                      <a16:creationId xmlns:a16="http://schemas.microsoft.com/office/drawing/2014/main" id="{21FF98EE-C122-95EA-ECE3-73FFDD22F0B7}"/>
                    </a:ext>
                  </a:extLst>
                </p:cNvPr>
                <p:cNvSpPr/>
                <p:nvPr/>
              </p:nvSpPr>
              <p:spPr>
                <a:xfrm>
                  <a:off x="4635500" y="245110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0.4</a:t>
                  </a:r>
                </a:p>
              </p:txBody>
            </p:sp>
          </p:grpSp>
          <p:cxnSp>
            <p:nvCxnSpPr>
              <p:cNvPr id="13" name="Straight Connector 12">
                <a:extLst>
                  <a:ext uri="{FF2B5EF4-FFF2-40B4-BE49-F238E27FC236}">
                    <a16:creationId xmlns:a16="http://schemas.microsoft.com/office/drawing/2014/main" id="{5154AB1A-FD7C-28FF-B551-07D34FAE8D02}"/>
                  </a:ext>
                </a:extLst>
              </p:cNvPr>
              <p:cNvCxnSpPr>
                <a:stCxn id="8" idx="2"/>
                <a:endCxn id="9" idx="0"/>
              </p:cNvCxnSpPr>
              <p:nvPr/>
            </p:nvCxnSpPr>
            <p:spPr>
              <a:xfrm flipH="1">
                <a:off x="2047875" y="1844510"/>
                <a:ext cx="1470025" cy="646331"/>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a:extLst>
                  <a:ext uri="{FF2B5EF4-FFF2-40B4-BE49-F238E27FC236}">
                    <a16:creationId xmlns:a16="http://schemas.microsoft.com/office/drawing/2014/main" id="{46B7A9A1-834A-0110-A226-ADCBD22C6F58}"/>
                  </a:ext>
                </a:extLst>
              </p:cNvPr>
              <p:cNvCxnSpPr>
                <a:stCxn id="8" idx="2"/>
                <a:endCxn id="10" idx="0"/>
              </p:cNvCxnSpPr>
              <p:nvPr/>
            </p:nvCxnSpPr>
            <p:spPr>
              <a:xfrm>
                <a:off x="3517900" y="1844510"/>
                <a:ext cx="1470025" cy="646331"/>
              </a:xfrm>
              <a:prstGeom prst="line">
                <a:avLst/>
              </a:prstGeom>
            </p:spPr>
            <p:style>
              <a:lnRef idx="2">
                <a:schemeClr val="dk1"/>
              </a:lnRef>
              <a:fillRef idx="0">
                <a:schemeClr val="dk1"/>
              </a:fillRef>
              <a:effectRef idx="1">
                <a:schemeClr val="dk1"/>
              </a:effectRef>
              <a:fontRef idx="minor">
                <a:schemeClr val="tx1"/>
              </a:fontRef>
            </p:style>
          </p:cxnSp>
          <p:sp>
            <p:nvSpPr>
              <p:cNvPr id="16" name="TextBox 15">
                <a:extLst>
                  <a:ext uri="{FF2B5EF4-FFF2-40B4-BE49-F238E27FC236}">
                    <a16:creationId xmlns:a16="http://schemas.microsoft.com/office/drawing/2014/main" id="{CB9A85E0-E026-F973-F712-2652E6303D3B}"/>
                  </a:ext>
                </a:extLst>
              </p:cNvPr>
              <p:cNvSpPr txBox="1"/>
              <p:nvPr/>
            </p:nvSpPr>
            <p:spPr>
              <a:xfrm>
                <a:off x="2411413" y="1844510"/>
                <a:ext cx="247650" cy="369332"/>
              </a:xfrm>
              <a:prstGeom prst="rect">
                <a:avLst/>
              </a:prstGeom>
              <a:noFill/>
            </p:spPr>
            <p:txBody>
              <a:bodyPr wrap="square" rtlCol="0">
                <a:spAutoFit/>
              </a:bodyPr>
              <a:lstStyle/>
              <a:p>
                <a:r>
                  <a:rPr lang="en-US"/>
                  <a:t>0</a:t>
                </a:r>
              </a:p>
            </p:txBody>
          </p:sp>
          <p:sp>
            <p:nvSpPr>
              <p:cNvPr id="17" name="TextBox 16">
                <a:extLst>
                  <a:ext uri="{FF2B5EF4-FFF2-40B4-BE49-F238E27FC236}">
                    <a16:creationId xmlns:a16="http://schemas.microsoft.com/office/drawing/2014/main" id="{3D458731-4CC0-8A4B-5154-11D789335827}"/>
                  </a:ext>
                </a:extLst>
              </p:cNvPr>
              <p:cNvSpPr txBox="1"/>
              <p:nvPr/>
            </p:nvSpPr>
            <p:spPr>
              <a:xfrm>
                <a:off x="4283075" y="1844510"/>
                <a:ext cx="247650" cy="369332"/>
              </a:xfrm>
              <a:prstGeom prst="rect">
                <a:avLst/>
              </a:prstGeom>
              <a:noFill/>
            </p:spPr>
            <p:txBody>
              <a:bodyPr wrap="square" rtlCol="0">
                <a:spAutoFit/>
              </a:bodyPr>
              <a:lstStyle/>
              <a:p>
                <a:r>
                  <a:rPr lang="en-US"/>
                  <a:t>1</a:t>
                </a:r>
              </a:p>
            </p:txBody>
          </p:sp>
          <p:grpSp>
            <p:nvGrpSpPr>
              <p:cNvPr id="21" name="Group 20">
                <a:extLst>
                  <a:ext uri="{FF2B5EF4-FFF2-40B4-BE49-F238E27FC236}">
                    <a16:creationId xmlns:a16="http://schemas.microsoft.com/office/drawing/2014/main" id="{0B52A5EB-1E3C-4814-AFD3-34CE53BBBBE2}"/>
                  </a:ext>
                </a:extLst>
              </p:cNvPr>
              <p:cNvGrpSpPr/>
              <p:nvPr/>
            </p:nvGrpSpPr>
            <p:grpSpPr>
              <a:xfrm>
                <a:off x="754856" y="3505472"/>
                <a:ext cx="2586038" cy="368300"/>
                <a:chOff x="714375" y="3554360"/>
                <a:chExt cx="2586038" cy="368300"/>
              </a:xfrm>
            </p:grpSpPr>
            <p:sp>
              <p:nvSpPr>
                <p:cNvPr id="18" name="Rectangle 17">
                  <a:extLst>
                    <a:ext uri="{FF2B5EF4-FFF2-40B4-BE49-F238E27FC236}">
                      <a16:creationId xmlns:a16="http://schemas.microsoft.com/office/drawing/2014/main" id="{6021463B-330B-01E0-E742-C9DE38388A29}"/>
                    </a:ext>
                  </a:extLst>
                </p:cNvPr>
                <p:cNvSpPr/>
                <p:nvPr/>
              </p:nvSpPr>
              <p:spPr>
                <a:xfrm>
                  <a:off x="714375"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0.3</a:t>
                  </a:r>
                </a:p>
              </p:txBody>
            </p:sp>
            <p:sp>
              <p:nvSpPr>
                <p:cNvPr id="19" name="Rectangle 18">
                  <a:extLst>
                    <a:ext uri="{FF2B5EF4-FFF2-40B4-BE49-F238E27FC236}">
                      <a16:creationId xmlns:a16="http://schemas.microsoft.com/office/drawing/2014/main" id="{DB94A905-79E8-EF94-DC05-9FD59C14753D}"/>
                    </a:ext>
                  </a:extLst>
                </p:cNvPr>
                <p:cNvSpPr/>
                <p:nvPr/>
              </p:nvSpPr>
              <p:spPr>
                <a:xfrm>
                  <a:off x="2411413"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0.3</a:t>
                  </a:r>
                </a:p>
              </p:txBody>
            </p:sp>
          </p:grpSp>
          <p:grpSp>
            <p:nvGrpSpPr>
              <p:cNvPr id="23" name="Group 22">
                <a:extLst>
                  <a:ext uri="{FF2B5EF4-FFF2-40B4-BE49-F238E27FC236}">
                    <a16:creationId xmlns:a16="http://schemas.microsoft.com/office/drawing/2014/main" id="{AD0BE1E4-7E35-A56C-317B-40B55C768289}"/>
                  </a:ext>
                </a:extLst>
              </p:cNvPr>
              <p:cNvGrpSpPr/>
              <p:nvPr/>
            </p:nvGrpSpPr>
            <p:grpSpPr>
              <a:xfrm>
                <a:off x="3694906" y="3505472"/>
                <a:ext cx="2586038" cy="368300"/>
                <a:chOff x="714375" y="3554360"/>
                <a:chExt cx="2586038" cy="368300"/>
              </a:xfrm>
            </p:grpSpPr>
            <p:sp>
              <p:nvSpPr>
                <p:cNvPr id="24" name="Rectangle 23">
                  <a:extLst>
                    <a:ext uri="{FF2B5EF4-FFF2-40B4-BE49-F238E27FC236}">
                      <a16:creationId xmlns:a16="http://schemas.microsoft.com/office/drawing/2014/main" id="{92D8D456-F211-3209-90B8-24B7F3887A78}"/>
                    </a:ext>
                  </a:extLst>
                </p:cNvPr>
                <p:cNvSpPr/>
                <p:nvPr/>
              </p:nvSpPr>
              <p:spPr>
                <a:xfrm>
                  <a:off x="714375"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0.2</a:t>
                  </a:r>
                </a:p>
              </p:txBody>
            </p:sp>
            <p:sp>
              <p:nvSpPr>
                <p:cNvPr id="25" name="Rectangle 24">
                  <a:extLst>
                    <a:ext uri="{FF2B5EF4-FFF2-40B4-BE49-F238E27FC236}">
                      <a16:creationId xmlns:a16="http://schemas.microsoft.com/office/drawing/2014/main" id="{3BECAFC1-2422-08B6-705F-3F44530E5832}"/>
                    </a:ext>
                  </a:extLst>
                </p:cNvPr>
                <p:cNvSpPr/>
                <p:nvPr/>
              </p:nvSpPr>
              <p:spPr>
                <a:xfrm>
                  <a:off x="2411413"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0.2</a:t>
                  </a:r>
                </a:p>
              </p:txBody>
            </p:sp>
          </p:grpSp>
          <p:cxnSp>
            <p:nvCxnSpPr>
              <p:cNvPr id="27" name="Straight Connector 26">
                <a:extLst>
                  <a:ext uri="{FF2B5EF4-FFF2-40B4-BE49-F238E27FC236}">
                    <a16:creationId xmlns:a16="http://schemas.microsoft.com/office/drawing/2014/main" id="{04E55940-6F28-3187-23F3-549EB2815E98}"/>
                  </a:ext>
                </a:extLst>
              </p:cNvPr>
              <p:cNvCxnSpPr>
                <a:stCxn id="9" idx="2"/>
                <a:endCxn id="18" idx="0"/>
              </p:cNvCxnSpPr>
              <p:nvPr/>
            </p:nvCxnSpPr>
            <p:spPr>
              <a:xfrm flipH="1">
                <a:off x="1199356"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E1FE252B-EDB2-CA85-FB43-3155F7DD1EA9}"/>
                  </a:ext>
                </a:extLst>
              </p:cNvPr>
              <p:cNvCxnSpPr>
                <a:cxnSpLocks/>
                <a:stCxn id="9" idx="2"/>
                <a:endCxn id="19" idx="0"/>
              </p:cNvCxnSpPr>
              <p:nvPr/>
            </p:nvCxnSpPr>
            <p:spPr>
              <a:xfrm>
                <a:off x="2047875"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E55299A0-3815-C79B-98DC-A11F1683353C}"/>
                  </a:ext>
                </a:extLst>
              </p:cNvPr>
              <p:cNvCxnSpPr>
                <a:cxnSpLocks/>
                <a:stCxn id="10" idx="2"/>
                <a:endCxn id="24" idx="0"/>
              </p:cNvCxnSpPr>
              <p:nvPr/>
            </p:nvCxnSpPr>
            <p:spPr>
              <a:xfrm flipH="1">
                <a:off x="4139406"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0074DD61-2A30-1E9F-B401-AE4317ABC691}"/>
                  </a:ext>
                </a:extLst>
              </p:cNvPr>
              <p:cNvCxnSpPr>
                <a:cxnSpLocks/>
                <a:stCxn id="10" idx="2"/>
                <a:endCxn id="25" idx="0"/>
              </p:cNvCxnSpPr>
              <p:nvPr/>
            </p:nvCxnSpPr>
            <p:spPr>
              <a:xfrm>
                <a:off x="4987925"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557324FA-11AB-1EB7-718E-1E1B2997C9BB}"/>
                  </a:ext>
                </a:extLst>
              </p:cNvPr>
              <p:cNvSpPr txBox="1"/>
              <p:nvPr/>
            </p:nvSpPr>
            <p:spPr>
              <a:xfrm>
                <a:off x="1199356" y="2859141"/>
                <a:ext cx="247650" cy="369332"/>
              </a:xfrm>
              <a:prstGeom prst="rect">
                <a:avLst/>
              </a:prstGeom>
              <a:noFill/>
            </p:spPr>
            <p:txBody>
              <a:bodyPr wrap="square" rtlCol="0">
                <a:spAutoFit/>
              </a:bodyPr>
              <a:lstStyle/>
              <a:p>
                <a:r>
                  <a:rPr lang="en-US"/>
                  <a:t>0</a:t>
                </a:r>
              </a:p>
            </p:txBody>
          </p:sp>
          <p:sp>
            <p:nvSpPr>
              <p:cNvPr id="39" name="TextBox 38">
                <a:extLst>
                  <a:ext uri="{FF2B5EF4-FFF2-40B4-BE49-F238E27FC236}">
                    <a16:creationId xmlns:a16="http://schemas.microsoft.com/office/drawing/2014/main" id="{DE656B3D-7F34-E3C0-0FA7-C99C41560092}"/>
                  </a:ext>
                </a:extLst>
              </p:cNvPr>
              <p:cNvSpPr txBox="1"/>
              <p:nvPr/>
            </p:nvSpPr>
            <p:spPr>
              <a:xfrm>
                <a:off x="2728516" y="2859141"/>
                <a:ext cx="247650" cy="369332"/>
              </a:xfrm>
              <a:prstGeom prst="rect">
                <a:avLst/>
              </a:prstGeom>
              <a:noFill/>
            </p:spPr>
            <p:txBody>
              <a:bodyPr wrap="square" rtlCol="0">
                <a:spAutoFit/>
              </a:bodyPr>
              <a:lstStyle/>
              <a:p>
                <a:r>
                  <a:rPr lang="en-US"/>
                  <a:t>1</a:t>
                </a:r>
              </a:p>
            </p:txBody>
          </p:sp>
          <p:sp>
            <p:nvSpPr>
              <p:cNvPr id="40" name="TextBox 39">
                <a:extLst>
                  <a:ext uri="{FF2B5EF4-FFF2-40B4-BE49-F238E27FC236}">
                    <a16:creationId xmlns:a16="http://schemas.microsoft.com/office/drawing/2014/main" id="{2BFEA386-DF98-8E47-48BC-4C435DE51638}"/>
                  </a:ext>
                </a:extLst>
              </p:cNvPr>
              <p:cNvSpPr txBox="1"/>
              <p:nvPr/>
            </p:nvSpPr>
            <p:spPr>
              <a:xfrm>
                <a:off x="4127698" y="2858625"/>
                <a:ext cx="247650" cy="369332"/>
              </a:xfrm>
              <a:prstGeom prst="rect">
                <a:avLst/>
              </a:prstGeom>
              <a:noFill/>
            </p:spPr>
            <p:txBody>
              <a:bodyPr wrap="square" rtlCol="0">
                <a:spAutoFit/>
              </a:bodyPr>
              <a:lstStyle/>
              <a:p>
                <a:r>
                  <a:rPr lang="en-US"/>
                  <a:t>0</a:t>
                </a:r>
              </a:p>
            </p:txBody>
          </p:sp>
          <p:sp>
            <p:nvSpPr>
              <p:cNvPr id="41" name="TextBox 40">
                <a:extLst>
                  <a:ext uri="{FF2B5EF4-FFF2-40B4-BE49-F238E27FC236}">
                    <a16:creationId xmlns:a16="http://schemas.microsoft.com/office/drawing/2014/main" id="{F8B14E7B-A814-8D93-CC4A-8B0592C5AD50}"/>
                  </a:ext>
                </a:extLst>
              </p:cNvPr>
              <p:cNvSpPr txBox="1"/>
              <p:nvPr/>
            </p:nvSpPr>
            <p:spPr>
              <a:xfrm>
                <a:off x="5656858" y="2858625"/>
                <a:ext cx="247650" cy="369332"/>
              </a:xfrm>
              <a:prstGeom prst="rect">
                <a:avLst/>
              </a:prstGeom>
              <a:noFill/>
            </p:spPr>
            <p:txBody>
              <a:bodyPr wrap="square" rtlCol="0">
                <a:spAutoFit/>
              </a:bodyPr>
              <a:lstStyle/>
              <a:p>
                <a:r>
                  <a:rPr lang="en-US"/>
                  <a:t>1</a:t>
                </a:r>
              </a:p>
            </p:txBody>
          </p:sp>
          <p:cxnSp>
            <p:nvCxnSpPr>
              <p:cNvPr id="50" name="Straight Connector 49">
                <a:extLst>
                  <a:ext uri="{FF2B5EF4-FFF2-40B4-BE49-F238E27FC236}">
                    <a16:creationId xmlns:a16="http://schemas.microsoft.com/office/drawing/2014/main" id="{E6231920-6DAB-E7D7-5771-0B0AB83AE12E}"/>
                  </a:ext>
                </a:extLst>
              </p:cNvPr>
              <p:cNvCxnSpPr>
                <a:cxnSpLocks/>
                <a:stCxn id="18" idx="2"/>
              </p:cNvCxnSpPr>
              <p:nvPr/>
            </p:nvCxnSpPr>
            <p:spPr>
              <a:xfrm flipH="1">
                <a:off x="579040" y="3873772"/>
                <a:ext cx="620316"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2FB80AB4-5722-2BBE-29D1-12320997F60A}"/>
                  </a:ext>
                </a:extLst>
              </p:cNvPr>
              <p:cNvCxnSpPr>
                <a:cxnSpLocks/>
                <a:stCxn id="18" idx="2"/>
              </p:cNvCxnSpPr>
              <p:nvPr/>
            </p:nvCxnSpPr>
            <p:spPr>
              <a:xfrm>
                <a:off x="1199356" y="3873772"/>
                <a:ext cx="620315"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4" name="Straight Connector 53">
                <a:extLst>
                  <a:ext uri="{FF2B5EF4-FFF2-40B4-BE49-F238E27FC236}">
                    <a16:creationId xmlns:a16="http://schemas.microsoft.com/office/drawing/2014/main" id="{49DA647F-C4B5-B8CF-3F31-7FA36AFCF7F9}"/>
                  </a:ext>
                </a:extLst>
              </p:cNvPr>
              <p:cNvCxnSpPr>
                <a:cxnSpLocks/>
                <a:stCxn id="25" idx="2"/>
              </p:cNvCxnSpPr>
              <p:nvPr/>
            </p:nvCxnSpPr>
            <p:spPr>
              <a:xfrm flipH="1">
                <a:off x="5216128" y="3873772"/>
                <a:ext cx="620316"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7" name="Straight Connector 56">
                <a:extLst>
                  <a:ext uri="{FF2B5EF4-FFF2-40B4-BE49-F238E27FC236}">
                    <a16:creationId xmlns:a16="http://schemas.microsoft.com/office/drawing/2014/main" id="{39850E9F-39AA-4F1C-13F4-6520D02F6362}"/>
                  </a:ext>
                </a:extLst>
              </p:cNvPr>
              <p:cNvCxnSpPr>
                <a:cxnSpLocks/>
                <a:stCxn id="25" idx="2"/>
              </p:cNvCxnSpPr>
              <p:nvPr/>
            </p:nvCxnSpPr>
            <p:spPr>
              <a:xfrm>
                <a:off x="5836444" y="3873772"/>
                <a:ext cx="620315"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nvGrpSpPr>
              <p:cNvPr id="62" name="Group 61">
                <a:extLst>
                  <a:ext uri="{FF2B5EF4-FFF2-40B4-BE49-F238E27FC236}">
                    <a16:creationId xmlns:a16="http://schemas.microsoft.com/office/drawing/2014/main" id="{EB8CF0DC-75FC-3821-F21C-C34C922E6ADB}"/>
                  </a:ext>
                </a:extLst>
              </p:cNvPr>
              <p:cNvGrpSpPr/>
              <p:nvPr/>
            </p:nvGrpSpPr>
            <p:grpSpPr>
              <a:xfrm>
                <a:off x="503535" y="3965847"/>
                <a:ext cx="1414561" cy="369332"/>
                <a:chOff x="503535" y="3965847"/>
                <a:chExt cx="1414561" cy="369332"/>
              </a:xfrm>
            </p:grpSpPr>
            <p:sp>
              <p:nvSpPr>
                <p:cNvPr id="60" name="TextBox 59">
                  <a:extLst>
                    <a:ext uri="{FF2B5EF4-FFF2-40B4-BE49-F238E27FC236}">
                      <a16:creationId xmlns:a16="http://schemas.microsoft.com/office/drawing/2014/main" id="{27CD2653-4FC5-C4EA-1B49-333DDB04A8B1}"/>
                    </a:ext>
                  </a:extLst>
                </p:cNvPr>
                <p:cNvSpPr txBox="1"/>
                <p:nvPr/>
              </p:nvSpPr>
              <p:spPr>
                <a:xfrm>
                  <a:off x="503535" y="3965847"/>
                  <a:ext cx="247650" cy="369332"/>
                </a:xfrm>
                <a:prstGeom prst="rect">
                  <a:avLst/>
                </a:prstGeom>
                <a:noFill/>
              </p:spPr>
              <p:txBody>
                <a:bodyPr wrap="square" rtlCol="0">
                  <a:spAutoFit/>
                </a:bodyPr>
                <a:lstStyle/>
                <a:p>
                  <a:r>
                    <a:rPr lang="en-US"/>
                    <a:t>0</a:t>
                  </a:r>
                </a:p>
              </p:txBody>
            </p:sp>
            <p:sp>
              <p:nvSpPr>
                <p:cNvPr id="61" name="TextBox 60">
                  <a:extLst>
                    <a:ext uri="{FF2B5EF4-FFF2-40B4-BE49-F238E27FC236}">
                      <a16:creationId xmlns:a16="http://schemas.microsoft.com/office/drawing/2014/main" id="{33D3288A-7696-8769-E790-635156A11320}"/>
                    </a:ext>
                  </a:extLst>
                </p:cNvPr>
                <p:cNvSpPr txBox="1"/>
                <p:nvPr/>
              </p:nvSpPr>
              <p:spPr>
                <a:xfrm>
                  <a:off x="1670446" y="3965847"/>
                  <a:ext cx="247650" cy="369332"/>
                </a:xfrm>
                <a:prstGeom prst="rect">
                  <a:avLst/>
                </a:prstGeom>
                <a:noFill/>
              </p:spPr>
              <p:txBody>
                <a:bodyPr wrap="square" rtlCol="0">
                  <a:spAutoFit/>
                </a:bodyPr>
                <a:lstStyle/>
                <a:p>
                  <a:r>
                    <a:rPr lang="en-US"/>
                    <a:t>1</a:t>
                  </a:r>
                </a:p>
              </p:txBody>
            </p:sp>
          </p:grpSp>
          <p:grpSp>
            <p:nvGrpSpPr>
              <p:cNvPr id="63" name="Group 62">
                <a:extLst>
                  <a:ext uri="{FF2B5EF4-FFF2-40B4-BE49-F238E27FC236}">
                    <a16:creationId xmlns:a16="http://schemas.microsoft.com/office/drawing/2014/main" id="{A3F3D0FB-E25C-CCEE-2CF9-5BE21B0EFD01}"/>
                  </a:ext>
                </a:extLst>
              </p:cNvPr>
              <p:cNvGrpSpPr/>
              <p:nvPr/>
            </p:nvGrpSpPr>
            <p:grpSpPr>
              <a:xfrm>
                <a:off x="5129163" y="4017435"/>
                <a:ext cx="1414561" cy="369332"/>
                <a:chOff x="503535" y="3965847"/>
                <a:chExt cx="1414561" cy="369332"/>
              </a:xfrm>
            </p:grpSpPr>
            <p:sp>
              <p:nvSpPr>
                <p:cNvPr id="64" name="TextBox 63">
                  <a:extLst>
                    <a:ext uri="{FF2B5EF4-FFF2-40B4-BE49-F238E27FC236}">
                      <a16:creationId xmlns:a16="http://schemas.microsoft.com/office/drawing/2014/main" id="{BB0E4D06-FD03-EFCE-0945-6CCBE836EE34}"/>
                    </a:ext>
                  </a:extLst>
                </p:cNvPr>
                <p:cNvSpPr txBox="1"/>
                <p:nvPr/>
              </p:nvSpPr>
              <p:spPr>
                <a:xfrm>
                  <a:off x="503535" y="3965847"/>
                  <a:ext cx="247650" cy="369332"/>
                </a:xfrm>
                <a:prstGeom prst="rect">
                  <a:avLst/>
                </a:prstGeom>
                <a:noFill/>
              </p:spPr>
              <p:txBody>
                <a:bodyPr wrap="square" rtlCol="0">
                  <a:spAutoFit/>
                </a:bodyPr>
                <a:lstStyle/>
                <a:p>
                  <a:r>
                    <a:rPr lang="en-US"/>
                    <a:t>0</a:t>
                  </a:r>
                </a:p>
              </p:txBody>
            </p:sp>
            <p:sp>
              <p:nvSpPr>
                <p:cNvPr id="65" name="TextBox 64">
                  <a:extLst>
                    <a:ext uri="{FF2B5EF4-FFF2-40B4-BE49-F238E27FC236}">
                      <a16:creationId xmlns:a16="http://schemas.microsoft.com/office/drawing/2014/main" id="{D8745141-6927-3F1A-EAB3-A04D5ECDB523}"/>
                    </a:ext>
                  </a:extLst>
                </p:cNvPr>
                <p:cNvSpPr txBox="1"/>
                <p:nvPr/>
              </p:nvSpPr>
              <p:spPr>
                <a:xfrm>
                  <a:off x="1670446" y="3965847"/>
                  <a:ext cx="247650" cy="369332"/>
                </a:xfrm>
                <a:prstGeom prst="rect">
                  <a:avLst/>
                </a:prstGeom>
                <a:noFill/>
              </p:spPr>
              <p:txBody>
                <a:bodyPr wrap="square" rtlCol="0">
                  <a:spAutoFit/>
                </a:bodyPr>
                <a:lstStyle/>
                <a:p>
                  <a:r>
                    <a:rPr lang="en-US"/>
                    <a:t>1</a:t>
                  </a:r>
                </a:p>
              </p:txBody>
            </p:sp>
          </p:grpSp>
          <p:grpSp>
            <p:nvGrpSpPr>
              <p:cNvPr id="69" name="Group 68">
                <a:extLst>
                  <a:ext uri="{FF2B5EF4-FFF2-40B4-BE49-F238E27FC236}">
                    <a16:creationId xmlns:a16="http://schemas.microsoft.com/office/drawing/2014/main" id="{92D55418-8EFA-4613-5E15-E3089B1DE2DE}"/>
                  </a:ext>
                </a:extLst>
              </p:cNvPr>
              <p:cNvGrpSpPr/>
              <p:nvPr/>
            </p:nvGrpSpPr>
            <p:grpSpPr>
              <a:xfrm>
                <a:off x="134540" y="4429321"/>
                <a:ext cx="2129632" cy="371763"/>
                <a:chOff x="134540" y="4429321"/>
                <a:chExt cx="2129632" cy="371763"/>
              </a:xfrm>
            </p:grpSpPr>
            <p:sp>
              <p:nvSpPr>
                <p:cNvPr id="67" name="Rectangle 66">
                  <a:extLst>
                    <a:ext uri="{FF2B5EF4-FFF2-40B4-BE49-F238E27FC236}">
                      <a16:creationId xmlns:a16="http://schemas.microsoft.com/office/drawing/2014/main" id="{FA98BF98-2091-4A17-2A55-D280FF4288EB}"/>
                    </a:ext>
                  </a:extLst>
                </p:cNvPr>
                <p:cNvSpPr/>
                <p:nvPr/>
              </p:nvSpPr>
              <p:spPr>
                <a:xfrm>
                  <a:off x="134540" y="4429321"/>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0.15</a:t>
                  </a:r>
                </a:p>
              </p:txBody>
            </p:sp>
            <p:sp>
              <p:nvSpPr>
                <p:cNvPr id="68" name="Rectangle 67">
                  <a:extLst>
                    <a:ext uri="{FF2B5EF4-FFF2-40B4-BE49-F238E27FC236}">
                      <a16:creationId xmlns:a16="http://schemas.microsoft.com/office/drawing/2014/main" id="{8E8DC43A-3E74-DFC7-15CC-15AA28F479BE}"/>
                    </a:ext>
                  </a:extLst>
                </p:cNvPr>
                <p:cNvSpPr/>
                <p:nvPr/>
              </p:nvSpPr>
              <p:spPr>
                <a:xfrm>
                  <a:off x="1375172" y="4432784"/>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0.15</a:t>
                  </a:r>
                </a:p>
              </p:txBody>
            </p:sp>
          </p:grpSp>
          <p:grpSp>
            <p:nvGrpSpPr>
              <p:cNvPr id="70" name="Group 69">
                <a:extLst>
                  <a:ext uri="{FF2B5EF4-FFF2-40B4-BE49-F238E27FC236}">
                    <a16:creationId xmlns:a16="http://schemas.microsoft.com/office/drawing/2014/main" id="{9B66910D-36EE-E95B-4237-4827ED065ACD}"/>
                  </a:ext>
                </a:extLst>
              </p:cNvPr>
              <p:cNvGrpSpPr/>
              <p:nvPr/>
            </p:nvGrpSpPr>
            <p:grpSpPr>
              <a:xfrm>
                <a:off x="4771628" y="4431052"/>
                <a:ext cx="2129632" cy="371763"/>
                <a:chOff x="134540" y="4429321"/>
                <a:chExt cx="2129632" cy="371763"/>
              </a:xfrm>
            </p:grpSpPr>
            <p:sp>
              <p:nvSpPr>
                <p:cNvPr id="71" name="Rectangle 70">
                  <a:extLst>
                    <a:ext uri="{FF2B5EF4-FFF2-40B4-BE49-F238E27FC236}">
                      <a16:creationId xmlns:a16="http://schemas.microsoft.com/office/drawing/2014/main" id="{5D55101F-E42C-2E73-EFE6-E0CF48FADE01}"/>
                    </a:ext>
                  </a:extLst>
                </p:cNvPr>
                <p:cNvSpPr/>
                <p:nvPr/>
              </p:nvSpPr>
              <p:spPr>
                <a:xfrm>
                  <a:off x="134540" y="4429321"/>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0.15</a:t>
                  </a:r>
                </a:p>
              </p:txBody>
            </p:sp>
            <p:sp>
              <p:nvSpPr>
                <p:cNvPr id="72" name="Rectangle 71">
                  <a:extLst>
                    <a:ext uri="{FF2B5EF4-FFF2-40B4-BE49-F238E27FC236}">
                      <a16:creationId xmlns:a16="http://schemas.microsoft.com/office/drawing/2014/main" id="{FD09E9D3-BBBD-FFF3-F4EE-32990F406072}"/>
                    </a:ext>
                  </a:extLst>
                </p:cNvPr>
                <p:cNvSpPr/>
                <p:nvPr/>
              </p:nvSpPr>
              <p:spPr>
                <a:xfrm>
                  <a:off x="1375172" y="4432784"/>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0.05</a:t>
                  </a:r>
                </a:p>
              </p:txBody>
            </p:sp>
          </p:grpSp>
        </p:grpSp>
      </p:grpSp>
      <p:sp>
        <p:nvSpPr>
          <p:cNvPr id="113" name="TextBox 112">
            <a:extLst>
              <a:ext uri="{FF2B5EF4-FFF2-40B4-BE49-F238E27FC236}">
                <a16:creationId xmlns:a16="http://schemas.microsoft.com/office/drawing/2014/main" id="{BA862369-D719-1ECD-156D-05E040779A98}"/>
              </a:ext>
            </a:extLst>
          </p:cNvPr>
          <p:cNvSpPr txBox="1"/>
          <p:nvPr/>
        </p:nvSpPr>
        <p:spPr>
          <a:xfrm>
            <a:off x="330818" y="3252280"/>
            <a:ext cx="4003673" cy="369332"/>
          </a:xfrm>
          <a:prstGeom prst="rect">
            <a:avLst/>
          </a:prstGeom>
          <a:noFill/>
        </p:spPr>
        <p:txBody>
          <a:bodyPr wrap="square" rtlCol="0">
            <a:spAutoFit/>
          </a:bodyPr>
          <a:lstStyle/>
          <a:p>
            <a:r>
              <a:rPr lang="en-US">
                <a:solidFill>
                  <a:srgbClr val="FF0000"/>
                </a:solidFill>
              </a:rPr>
              <a:t>Is this code tree a Huffman code tree?</a:t>
            </a:r>
          </a:p>
        </p:txBody>
      </p:sp>
    </p:spTree>
    <p:extLst>
      <p:ext uri="{BB962C8B-B14F-4D97-AF65-F5344CB8AC3E}">
        <p14:creationId xmlns:p14="http://schemas.microsoft.com/office/powerpoint/2010/main" val="203112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6A5841B9-97D4-7E28-17A8-E4D431B1FB73}"/>
                  </a:ext>
                </a:extLst>
              </p:cNvPr>
              <p:cNvSpPr txBox="1"/>
              <p:nvPr/>
            </p:nvSpPr>
            <p:spPr>
              <a:xfrm>
                <a:off x="479502" y="535259"/>
                <a:ext cx="11530361" cy="4775474"/>
              </a:xfrm>
              <a:prstGeom prst="rect">
                <a:avLst/>
              </a:prstGeom>
              <a:noFill/>
            </p:spPr>
            <p:txBody>
              <a:bodyPr wrap="square" rtlCol="0">
                <a:spAutoFit/>
              </a:bodyPr>
              <a:lstStyle/>
              <a:p>
                <a:r>
                  <a:rPr lang="en-US"/>
                  <a:t>Now suppose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r>
                      <a:rPr lang="en-US" b="0" i="1">
                        <a:latin typeface="Cambria Math" panose="02040503050406030204" pitchFamily="18" charset="0"/>
                      </a:rPr>
                      <m:t>&lt;1/2</m:t>
                    </m:r>
                  </m:oMath>
                </a14:m>
                <a:r>
                  <a:rPr lang="en-US"/>
                  <a:t>. We’ll take </a:t>
                </a:r>
                <a14:m>
                  <m:oMath xmlns:m="http://schemas.openxmlformats.org/officeDocument/2006/math">
                    <m:r>
                      <a:rPr lang="en-US" b="0" i="1">
                        <a:latin typeface="Cambria Math" panose="02040503050406030204" pitchFamily="18" charset="0"/>
                      </a:rPr>
                      <m:t>𝑙</m:t>
                    </m:r>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𝑛</m:t>
                        </m:r>
                      </m:e>
                      <m:sub>
                        <m:r>
                          <a:rPr lang="en-US" b="0" i="1">
                            <a:latin typeface="Cambria Math" panose="02040503050406030204" pitchFamily="18" charset="0"/>
                          </a:rPr>
                          <m:t>1</m:t>
                        </m:r>
                      </m:sub>
                    </m:sSub>
                  </m:oMath>
                </a14:m>
                <a:r>
                  <a:rPr lang="en-US"/>
                  <a:t>. We clearly have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r>
                          <a:rPr lang="en-US" b="0" i="1">
                            <a:latin typeface="Cambria Math" panose="02040503050406030204" pitchFamily="18" charset="0"/>
                          </a:rPr>
                          <m:t>𝑚</m:t>
                        </m:r>
                        <m:r>
                          <a:rPr lang="en-US" b="0" i="1">
                            <a:latin typeface="Cambria Math" panose="02040503050406030204" pitchFamily="18" charset="0"/>
                          </a:rPr>
                          <m:t>−1</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oMath>
                </a14:m>
                <a:r>
                  <a:rPr lang="en-US"/>
                  <a:t>.</a:t>
                </a:r>
              </a:p>
              <a:p>
                <a:endParaRPr lang="en-US"/>
              </a:p>
              <a:p>
                <a:r>
                  <a:rPr lang="en-US"/>
                  <a:t>The </a:t>
                </a:r>
                <a14:m>
                  <m:oMath xmlns:m="http://schemas.openxmlformats.org/officeDocument/2006/math">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1</m:t>
                        </m:r>
                      </m:sub>
                      <m:sup>
                        <m:r>
                          <a:rPr lang="en-US" b="0" i="1">
                            <a:latin typeface="Cambria Math" panose="02040503050406030204" pitchFamily="18" charset="0"/>
                          </a:rPr>
                          <m:t>′</m:t>
                        </m:r>
                      </m:sup>
                    </m:sSubSup>
                    <m:r>
                      <a:rPr lang="en-US" b="0" i="1">
                        <a:latin typeface="Cambria Math" panose="02040503050406030204" pitchFamily="18" charset="0"/>
                      </a:rPr>
                      <m:t>,…,</m:t>
                    </m:r>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𝐿</m:t>
                        </m:r>
                      </m:sub>
                      <m:sup>
                        <m:r>
                          <a:rPr lang="en-US" b="0" i="1">
                            <a:latin typeface="Cambria Math" panose="02040503050406030204" pitchFamily="18" charset="0"/>
                          </a:rPr>
                          <m:t>′</m:t>
                        </m:r>
                      </m:sup>
                    </m:sSubSup>
                  </m:oMath>
                </a14:m>
                <a:r>
                  <a:rPr lang="en-US"/>
                  <a:t> can be ordered such that </a:t>
                </a:r>
                <a14:m>
                  <m:oMath xmlns:m="http://schemas.openxmlformats.org/officeDocument/2006/math">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1</m:t>
                        </m:r>
                      </m:sub>
                      <m:sup>
                        <m:r>
                          <a:rPr lang="en-US" b="0" i="1">
                            <a:latin typeface="Cambria Math" panose="02040503050406030204" pitchFamily="18" charset="0"/>
                          </a:rPr>
                          <m:t>′</m:t>
                        </m:r>
                      </m:sup>
                    </m:sSubSup>
                    <m:r>
                      <a:rPr lang="en-US" b="0" i="1">
                        <a:latin typeface="Cambria Math" panose="02040503050406030204" pitchFamily="18" charset="0"/>
                      </a:rPr>
                      <m:t>≥</m:t>
                    </m:r>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2</m:t>
                        </m:r>
                      </m:sub>
                      <m:sup>
                        <m:r>
                          <a:rPr lang="en-US" b="0" i="1">
                            <a:latin typeface="Cambria Math" panose="02040503050406030204" pitchFamily="18" charset="0"/>
                          </a:rPr>
                          <m:t>′</m:t>
                        </m:r>
                      </m:sup>
                    </m:sSubSup>
                    <m:r>
                      <a:rPr lang="en-US" b="0" i="1">
                        <a:latin typeface="Cambria Math" panose="02040503050406030204" pitchFamily="18" charset="0"/>
                      </a:rPr>
                      <m:t>≥…≥</m:t>
                    </m:r>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𝐿</m:t>
                        </m:r>
                      </m:sub>
                      <m:sup>
                        <m:r>
                          <a:rPr lang="en-US" b="0" i="1">
                            <a:latin typeface="Cambria Math" panose="02040503050406030204" pitchFamily="18" charset="0"/>
                          </a:rPr>
                          <m:t>′</m:t>
                        </m:r>
                      </m:sup>
                    </m:sSubSup>
                    <m:r>
                      <a:rPr lang="en-US" b="0" i="1">
                        <a:latin typeface="Cambria Math" panose="02040503050406030204" pitchFamily="18" charset="0"/>
                      </a:rPr>
                      <m:t>≥</m:t>
                    </m:r>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1</m:t>
                        </m:r>
                      </m:sub>
                      <m:sup>
                        <m:r>
                          <a:rPr lang="en-US" b="0" i="1">
                            <a:latin typeface="Cambria Math" panose="02040503050406030204" pitchFamily="18" charset="0"/>
                          </a:rPr>
                          <m:t>′</m:t>
                        </m:r>
                      </m:sup>
                    </m:sSubSup>
                    <m:r>
                      <a:rPr lang="en-US" b="0" i="1">
                        <a:latin typeface="Cambria Math" panose="02040503050406030204" pitchFamily="18" charset="0"/>
                      </a:rPr>
                      <m:t>/2</m:t>
                    </m:r>
                  </m:oMath>
                </a14:m>
                <a:r>
                  <a:rPr lang="en-US"/>
                  <a:t>. </a:t>
                </a:r>
              </a:p>
              <a:p>
                <a:endParaRPr lang="en-US"/>
              </a:p>
              <a:p>
                <a:r>
                  <a:rPr lang="en-US"/>
                  <a:t>To minimize the upper bound on </a:t>
                </a:r>
                <a14:m>
                  <m:oMath xmlns:m="http://schemas.openxmlformats.org/officeDocument/2006/math">
                    <m:r>
                      <a:rPr lang="en-US" b="0" i="1">
                        <a:latin typeface="Cambria Math" panose="02040503050406030204" pitchFamily="18" charset="0"/>
                      </a:rPr>
                      <m:t>𝑟</m:t>
                    </m:r>
                  </m:oMath>
                </a14:m>
                <a:r>
                  <a:rPr lang="en-US"/>
                  <a:t>, we need to minimize </a:t>
                </a:r>
                <a14:m>
                  <m:oMath xmlns:m="http://schemas.openxmlformats.org/officeDocument/2006/math">
                    <m:r>
                      <a:rPr lang="en-US" b="0" i="1">
                        <a:latin typeface="Cambria Math" panose="02040503050406030204" pitchFamily="18" charset="0"/>
                      </a:rPr>
                      <m:t>𝐻</m:t>
                    </m:r>
                    <m:d>
                      <m:dPr>
                        <m:ctrlPr>
                          <a:rPr lang="en-US" b="0" i="1">
                            <a:latin typeface="Cambria Math" panose="02040503050406030204" pitchFamily="18" charset="0"/>
                          </a:rPr>
                        </m:ctrlPr>
                      </m:dPr>
                      <m:e>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1</m:t>
                            </m:r>
                          </m:sub>
                          <m:sup>
                            <m:r>
                              <a:rPr lang="en-US" b="0" i="1">
                                <a:latin typeface="Cambria Math" panose="02040503050406030204" pitchFamily="18" charset="0"/>
                              </a:rPr>
                              <m:t>′</m:t>
                            </m:r>
                          </m:sup>
                        </m:sSubSup>
                        <m:r>
                          <a:rPr lang="en-US" b="0" i="1">
                            <a:latin typeface="Cambria Math" panose="02040503050406030204" pitchFamily="18" charset="0"/>
                          </a:rPr>
                          <m:t>,…,</m:t>
                        </m:r>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𝐿</m:t>
                            </m:r>
                          </m:sub>
                          <m:sup>
                            <m:r>
                              <a:rPr lang="en-US" b="0" i="1">
                                <a:latin typeface="Cambria Math" panose="02040503050406030204" pitchFamily="18" charset="0"/>
                              </a:rPr>
                              <m:t>′</m:t>
                            </m:r>
                          </m:sup>
                        </m:sSubSup>
                      </m:e>
                    </m:d>
                  </m:oMath>
                </a14:m>
                <a:r>
                  <a:rPr lang="en-US"/>
                  <a:t>. This minimum must occur at the extreme value of </a:t>
                </a:r>
                <a14:m>
                  <m:oMath xmlns:m="http://schemas.openxmlformats.org/officeDocument/2006/math">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1</m:t>
                        </m:r>
                      </m:sub>
                      <m:sup>
                        <m:r>
                          <a:rPr lang="en-US" b="0" i="1">
                            <a:latin typeface="Cambria Math" panose="02040503050406030204" pitchFamily="18" charset="0"/>
                          </a:rPr>
                          <m:t>′</m:t>
                        </m:r>
                      </m:sup>
                    </m:sSubSup>
                    <m:r>
                      <a:rPr lang="en-US" b="0" i="1">
                        <a:latin typeface="Cambria Math" panose="02040503050406030204" pitchFamily="18" charset="0"/>
                      </a:rPr>
                      <m:t>, …, </m:t>
                    </m:r>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𝐿</m:t>
                        </m:r>
                      </m:sub>
                      <m:sup>
                        <m:r>
                          <a:rPr lang="en-US" b="0" i="1">
                            <a:latin typeface="Cambria Math" panose="02040503050406030204" pitchFamily="18" charset="0"/>
                          </a:rPr>
                          <m:t>′</m:t>
                        </m:r>
                      </m:sup>
                    </m:sSubSup>
                  </m:oMath>
                </a14:m>
                <a:r>
                  <a:rPr lang="en-US"/>
                  <a:t>. Particularly, for some </a:t>
                </a:r>
                <a14:m>
                  <m:oMath xmlns:m="http://schemas.openxmlformats.org/officeDocument/2006/math">
                    <m:r>
                      <a:rPr lang="en-US" b="0" i="0">
                        <a:latin typeface="Cambria Math" panose="02040503050406030204" pitchFamily="18" charset="0"/>
                      </a:rPr>
                      <m:t>1≤</m:t>
                    </m:r>
                    <m:r>
                      <a:rPr lang="en-US" b="0" i="1">
                        <a:latin typeface="Cambria Math" panose="02040503050406030204" pitchFamily="18" charset="0"/>
                      </a:rPr>
                      <m:t>𝑡</m:t>
                    </m:r>
                    <m:r>
                      <a:rPr lang="en-US" b="0" i="1">
                        <a:latin typeface="Cambria Math" panose="02040503050406030204" pitchFamily="18" charset="0"/>
                      </a:rPr>
                      <m:t>≤</m:t>
                    </m:r>
                    <m:r>
                      <a:rPr lang="en-US" b="0" i="1">
                        <a:latin typeface="Cambria Math" panose="02040503050406030204" pitchFamily="18" charset="0"/>
                      </a:rPr>
                      <m:t>𝐿</m:t>
                    </m:r>
                  </m:oMath>
                </a14:m>
                <a:r>
                  <a:rPr lang="en-US"/>
                  <a:t>, </a:t>
                </a:r>
                <a14:m>
                  <m:oMath xmlns:m="http://schemas.openxmlformats.org/officeDocument/2006/math">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𝑖</m:t>
                        </m:r>
                      </m:sub>
                      <m:sup>
                        <m:r>
                          <a:rPr lang="en-US" b="0" i="1">
                            <a:latin typeface="Cambria Math" panose="02040503050406030204" pitchFamily="18" charset="0"/>
                          </a:rPr>
                          <m:t>′</m:t>
                        </m:r>
                      </m:sup>
                    </m:sSubSup>
                    <m:r>
                      <a:rPr lang="en-US" b="0" i="1">
                        <a:latin typeface="Cambria Math" panose="02040503050406030204" pitchFamily="18" charset="0"/>
                      </a:rPr>
                      <m:t>=</m:t>
                    </m:r>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1</m:t>
                        </m:r>
                      </m:sub>
                      <m:sup>
                        <m:r>
                          <a:rPr lang="en-US" b="0" i="1">
                            <a:latin typeface="Cambria Math" panose="02040503050406030204" pitchFamily="18" charset="0"/>
                          </a:rPr>
                          <m:t>′</m:t>
                        </m:r>
                      </m:sup>
                    </m:sSubSup>
                  </m:oMath>
                </a14:m>
                <a:r>
                  <a:rPr lang="en-US"/>
                  <a:t> for </a:t>
                </a:r>
                <a14:m>
                  <m:oMath xmlns:m="http://schemas.openxmlformats.org/officeDocument/2006/math">
                    <m:r>
                      <a:rPr lang="en-US" b="0" i="1">
                        <a:latin typeface="Cambria Math" panose="02040503050406030204" pitchFamily="18" charset="0"/>
                      </a:rPr>
                      <m:t>𝑖</m:t>
                    </m:r>
                    <m:r>
                      <a:rPr lang="en-US" b="0" i="1">
                        <a:latin typeface="Cambria Math" panose="02040503050406030204" pitchFamily="18" charset="0"/>
                      </a:rPr>
                      <m:t>≤</m:t>
                    </m:r>
                    <m:r>
                      <a:rPr lang="en-US" b="0" i="1">
                        <a:latin typeface="Cambria Math" panose="02040503050406030204" pitchFamily="18" charset="0"/>
                      </a:rPr>
                      <m:t>𝑡</m:t>
                    </m:r>
                  </m:oMath>
                </a14:m>
                <a:r>
                  <a:rPr lang="en-US"/>
                  <a:t> and </a:t>
                </a:r>
                <a14:m>
                  <m:oMath xmlns:m="http://schemas.openxmlformats.org/officeDocument/2006/math">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𝑖</m:t>
                        </m:r>
                      </m:sub>
                      <m:sup>
                        <m:r>
                          <a:rPr lang="en-US" b="0" i="1">
                            <a:latin typeface="Cambria Math" panose="02040503050406030204" pitchFamily="18" charset="0"/>
                          </a:rPr>
                          <m:t>′</m:t>
                        </m:r>
                      </m:sup>
                    </m:sSubSup>
                    <m:r>
                      <a:rPr lang="en-US" b="0" i="1">
                        <a:latin typeface="Cambria Math" panose="02040503050406030204" pitchFamily="18" charset="0"/>
                      </a:rPr>
                      <m:t>=</m:t>
                    </m:r>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1</m:t>
                        </m:r>
                      </m:sub>
                      <m:sup>
                        <m:r>
                          <a:rPr lang="en-US" b="0" i="1">
                            <a:latin typeface="Cambria Math" panose="02040503050406030204" pitchFamily="18" charset="0"/>
                          </a:rPr>
                          <m:t>′</m:t>
                        </m:r>
                      </m:sup>
                    </m:sSubSup>
                    <m:r>
                      <a:rPr lang="en-US" b="0" i="1">
                        <a:latin typeface="Cambria Math" panose="02040503050406030204" pitchFamily="18" charset="0"/>
                      </a:rPr>
                      <m:t>/2</m:t>
                    </m:r>
                  </m:oMath>
                </a14:m>
                <a:r>
                  <a:rPr lang="en-US"/>
                  <a:t> for </a:t>
                </a:r>
                <a14:m>
                  <m:oMath xmlns:m="http://schemas.openxmlformats.org/officeDocument/2006/math">
                    <m:r>
                      <a:rPr lang="en-US" b="0" i="1">
                        <a:latin typeface="Cambria Math" panose="02040503050406030204" pitchFamily="18" charset="0"/>
                      </a:rPr>
                      <m:t>𝑖</m:t>
                    </m:r>
                    <m:r>
                      <a:rPr lang="en-US" b="0" i="1">
                        <a:latin typeface="Cambria Math" panose="02040503050406030204" pitchFamily="18" charset="0"/>
                      </a:rPr>
                      <m:t>&gt;</m:t>
                    </m:r>
                    <m:r>
                      <a:rPr lang="en-US" b="0" i="1">
                        <a:latin typeface="Cambria Math" panose="02040503050406030204" pitchFamily="18" charset="0"/>
                      </a:rPr>
                      <m:t>𝑡</m:t>
                    </m:r>
                  </m:oMath>
                </a14:m>
                <a:r>
                  <a:rPr lang="en-US"/>
                  <a:t>. For any given </a:t>
                </a:r>
                <a14:m>
                  <m:oMath xmlns:m="http://schemas.openxmlformats.org/officeDocument/2006/math">
                    <m:r>
                      <a:rPr lang="en-US" b="0" i="1">
                        <a:latin typeface="Cambria Math" panose="02040503050406030204" pitchFamily="18" charset="0"/>
                      </a:rPr>
                      <m:t>𝑡</m:t>
                    </m:r>
                  </m:oMath>
                </a14:m>
                <a:r>
                  <a:rPr lang="en-US"/>
                  <a:t>, </a:t>
                </a:r>
                <a:br>
                  <a:rPr lang="en-US"/>
                </a:br>
                <a:r>
                  <a:rPr lang="en-US"/>
                  <a:t> </a:t>
                </a:r>
                <a14:m>
                  <m:oMath xmlns:m="http://schemas.openxmlformats.org/officeDocument/2006/math">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1</m:t>
                        </m:r>
                      </m:sub>
                      <m:sup>
                        <m:r>
                          <a:rPr lang="en-US" b="0" i="1">
                            <a:latin typeface="Cambria Math" panose="02040503050406030204" pitchFamily="18" charset="0"/>
                          </a:rPr>
                          <m:t>′</m:t>
                        </m:r>
                      </m:sup>
                    </m:sSubSup>
                    <m:r>
                      <a:rPr lang="en-US" b="0" i="1">
                        <a:latin typeface="Cambria Math" panose="02040503050406030204" pitchFamily="18" charset="0"/>
                      </a:rPr>
                      <m:t>=2/(</m:t>
                    </m:r>
                    <m:r>
                      <a:rPr lang="en-US" b="0" i="1">
                        <a:latin typeface="Cambria Math" panose="02040503050406030204" pitchFamily="18" charset="0"/>
                      </a:rPr>
                      <m:t>𝐿</m:t>
                    </m:r>
                    <m:r>
                      <a:rPr lang="en-US" b="0" i="1">
                        <a:latin typeface="Cambria Math" panose="02040503050406030204" pitchFamily="18" charset="0"/>
                      </a:rPr>
                      <m:t>+</m:t>
                    </m:r>
                    <m:r>
                      <a:rPr lang="en-US" b="0" i="1">
                        <a:latin typeface="Cambria Math" panose="02040503050406030204" pitchFamily="18" charset="0"/>
                      </a:rPr>
                      <m:t>𝑡</m:t>
                    </m:r>
                    <m:r>
                      <a:rPr lang="en-US" b="0" i="1">
                        <a:latin typeface="Cambria Math" panose="02040503050406030204" pitchFamily="18" charset="0"/>
                      </a:rPr>
                      <m:t>)</m:t>
                    </m:r>
                  </m:oMath>
                </a14:m>
                <a:r>
                  <a:rPr lang="en-US"/>
                  <a:t> </a:t>
                </a:r>
              </a:p>
              <a:p>
                <a:endParaRPr lang="en-US"/>
              </a:p>
              <a:p>
                <a:pPr/>
                <a:r>
                  <a:rPr lang="en-US"/>
                  <a:t>Thus the minimum value of </a:t>
                </a:r>
                <a14:m>
                  <m:oMath xmlns:m="http://schemas.openxmlformats.org/officeDocument/2006/math">
                    <m:r>
                      <a:rPr lang="en-US" b="0" i="1">
                        <a:latin typeface="Cambria Math" panose="02040503050406030204" pitchFamily="18" charset="0"/>
                      </a:rPr>
                      <m:t>𝐻</m:t>
                    </m:r>
                    <m:d>
                      <m:dPr>
                        <m:ctrlPr>
                          <a:rPr lang="en-US" b="0" i="1">
                            <a:latin typeface="Cambria Math" panose="02040503050406030204" pitchFamily="18" charset="0"/>
                          </a:rPr>
                        </m:ctrlPr>
                      </m:dPr>
                      <m:e>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1</m:t>
                            </m:r>
                          </m:sub>
                          <m:sup>
                            <m:r>
                              <a:rPr lang="en-US" b="0" i="1">
                                <a:latin typeface="Cambria Math" panose="02040503050406030204" pitchFamily="18" charset="0"/>
                              </a:rPr>
                              <m:t>′</m:t>
                            </m:r>
                          </m:sup>
                        </m:sSubSup>
                        <m:r>
                          <a:rPr lang="en-US" b="0" i="1">
                            <a:latin typeface="Cambria Math" panose="02040503050406030204" pitchFamily="18" charset="0"/>
                          </a:rPr>
                          <m:t>,…,</m:t>
                        </m:r>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𝐿</m:t>
                            </m:r>
                          </m:sub>
                          <m:sup>
                            <m:r>
                              <a:rPr lang="en-US" b="0" i="1">
                                <a:latin typeface="Cambria Math" panose="02040503050406030204" pitchFamily="18" charset="0"/>
                              </a:rPr>
                              <m:t>′</m:t>
                            </m:r>
                          </m:sup>
                        </m:sSubSup>
                      </m:e>
                    </m:d>
                  </m:oMath>
                </a14:m>
                <a:r>
                  <a:rPr lang="en-US"/>
                  <a:t> is given by</a:t>
                </a:r>
                <a:br>
                  <a:rPr lang="en-US"/>
                </a:br>
                <a:br>
                  <a:rPr lang="en-US"/>
                </a:br>
                <a14:m>
                  <m:oMathPara xmlns:m="http://schemas.openxmlformats.org/officeDocument/2006/math">
                    <m:oMathParaPr>
                      <m:jc m:val="centerGroup"/>
                    </m:oMathParaPr>
                    <m:oMath xmlns:m="http://schemas.openxmlformats.org/officeDocument/2006/math">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i="0">
                                  <a:latin typeface="Cambria Math" panose="02040503050406030204" pitchFamily="18" charset="0"/>
                                </a:rPr>
                                <m:t>min</m:t>
                              </m:r>
                            </m:e>
                            <m:lim>
                              <m:r>
                                <a:rPr lang="en-US" b="0" i="1">
                                  <a:latin typeface="Cambria Math" panose="02040503050406030204" pitchFamily="18" charset="0"/>
                                </a:rPr>
                                <m:t>1 ≤ </m:t>
                              </m:r>
                              <m:r>
                                <a:rPr lang="en-US" b="0" i="1">
                                  <a:latin typeface="Cambria Math" panose="02040503050406030204" pitchFamily="18" charset="0"/>
                                </a:rPr>
                                <m:t>𝑡</m:t>
                              </m:r>
                              <m:r>
                                <a:rPr lang="en-US" b="0" i="1">
                                  <a:latin typeface="Cambria Math" panose="02040503050406030204" pitchFamily="18" charset="0"/>
                                </a:rPr>
                                <m:t> ≤ </m:t>
                              </m:r>
                              <m:r>
                                <a:rPr lang="en-US" b="0" i="1">
                                  <a:latin typeface="Cambria Math" panose="02040503050406030204" pitchFamily="18" charset="0"/>
                                </a:rPr>
                                <m:t>𝐿</m:t>
                              </m:r>
                            </m:lim>
                          </m:limLow>
                        </m:fName>
                        <m:e>
                          <m:d>
                            <m:dPr>
                              <m:begChr m:val="["/>
                              <m:endChr m:val="]"/>
                              <m:ctrlPr>
                                <a:rPr lang="en-US" i="1">
                                  <a:latin typeface="Cambria Math" panose="02040503050406030204" pitchFamily="18" charset="0"/>
                                </a:rPr>
                              </m:ctrlPr>
                            </m:dPr>
                            <m:e>
                              <m:r>
                                <a:rPr lang="en-US" b="0" i="1">
                                  <a:latin typeface="Cambria Math" panose="02040503050406030204" pitchFamily="18" charset="0"/>
                                </a:rPr>
                                <m:t>−</m:t>
                              </m:r>
                              <m:func>
                                <m:funcPr>
                                  <m:ctrlPr>
                                    <a:rPr lang="en-US" b="0" i="1">
                                      <a:latin typeface="Cambria Math" panose="02040503050406030204" pitchFamily="18" charset="0"/>
                                    </a:rPr>
                                  </m:ctrlPr>
                                </m:funcPr>
                                <m:fName>
                                  <m:r>
                                    <m:rPr>
                                      <m:sty m:val="p"/>
                                    </m:rPr>
                                    <a:rPr lang="en-US" b="0" i="0">
                                      <a:latin typeface="Cambria Math" panose="02040503050406030204" pitchFamily="18" charset="0"/>
                                    </a:rPr>
                                    <m:t>log</m:t>
                                  </m:r>
                                </m:fName>
                                <m:e>
                                  <m:f>
                                    <m:fPr>
                                      <m:ctrlPr>
                                        <a:rPr lang="en-US" b="0" i="1">
                                          <a:latin typeface="Cambria Math" panose="02040503050406030204" pitchFamily="18" charset="0"/>
                                        </a:rPr>
                                      </m:ctrlPr>
                                    </m:fPr>
                                    <m:num>
                                      <m:r>
                                        <a:rPr lang="en-US" b="0" i="1">
                                          <a:latin typeface="Cambria Math" panose="02040503050406030204" pitchFamily="18" charset="0"/>
                                        </a:rPr>
                                        <m:t>2</m:t>
                                      </m:r>
                                    </m:num>
                                    <m:den>
                                      <m:r>
                                        <a:rPr lang="en-US" b="0" i="1">
                                          <a:latin typeface="Cambria Math" panose="02040503050406030204" pitchFamily="18" charset="0"/>
                                        </a:rPr>
                                        <m:t>𝐿</m:t>
                                      </m:r>
                                      <m:r>
                                        <a:rPr lang="en-US" b="0" i="1">
                                          <a:latin typeface="Cambria Math" panose="02040503050406030204" pitchFamily="18" charset="0"/>
                                        </a:rPr>
                                        <m:t>+</m:t>
                                      </m:r>
                                      <m:r>
                                        <a:rPr lang="en-US" b="0" i="1">
                                          <a:latin typeface="Cambria Math" panose="02040503050406030204" pitchFamily="18" charset="0"/>
                                        </a:rPr>
                                        <m:t>𝑡</m:t>
                                      </m:r>
                                    </m:den>
                                  </m:f>
                                </m:e>
                              </m:func>
                              <m:r>
                                <a:rPr lang="en-US" b="0" i="1">
                                  <a:latin typeface="Cambria Math" panose="02040503050406030204" pitchFamily="18" charset="0"/>
                                </a:rPr>
                                <m:t>+</m:t>
                              </m:r>
                              <m:f>
                                <m:fPr>
                                  <m:ctrlPr>
                                    <a:rPr lang="en-US" b="0" i="1">
                                      <a:latin typeface="Cambria Math" panose="02040503050406030204" pitchFamily="18" charset="0"/>
                                    </a:rPr>
                                  </m:ctrlPr>
                                </m:fPr>
                                <m:num>
                                  <m:r>
                                    <a:rPr lang="en-US" b="0" i="1">
                                      <a:latin typeface="Cambria Math" panose="02040503050406030204" pitchFamily="18" charset="0"/>
                                    </a:rPr>
                                    <m:t>𝐿</m:t>
                                  </m:r>
                                  <m:r>
                                    <a:rPr lang="en-US" b="0" i="1">
                                      <a:latin typeface="Cambria Math" panose="02040503050406030204" pitchFamily="18" charset="0"/>
                                    </a:rPr>
                                    <m:t>−</m:t>
                                  </m:r>
                                  <m:r>
                                    <a:rPr lang="en-US" b="0" i="1">
                                      <a:latin typeface="Cambria Math" panose="02040503050406030204" pitchFamily="18" charset="0"/>
                                    </a:rPr>
                                    <m:t>𝑡</m:t>
                                  </m:r>
                                </m:num>
                                <m:den>
                                  <m:r>
                                    <a:rPr lang="en-US" b="0" i="1">
                                      <a:latin typeface="Cambria Math" panose="02040503050406030204" pitchFamily="18" charset="0"/>
                                    </a:rPr>
                                    <m:t>𝐿</m:t>
                                  </m:r>
                                  <m:r>
                                    <a:rPr lang="en-US" b="0" i="1">
                                      <a:latin typeface="Cambria Math" panose="02040503050406030204" pitchFamily="18" charset="0"/>
                                    </a:rPr>
                                    <m:t>+</m:t>
                                  </m:r>
                                  <m:r>
                                    <a:rPr lang="en-US" b="0" i="1">
                                      <a:latin typeface="Cambria Math" panose="02040503050406030204" pitchFamily="18" charset="0"/>
                                    </a:rPr>
                                    <m:t>𝑡</m:t>
                                  </m:r>
                                </m:den>
                              </m:f>
                            </m:e>
                          </m:d>
                        </m:e>
                      </m:func>
                    </m:oMath>
                  </m:oMathPara>
                </a14:m>
                <a:endParaRPr lang="en-US"/>
              </a:p>
              <a:p>
                <a:endParaRPr lang="en-US"/>
              </a:p>
              <a:p>
                <a:r>
                  <a:rPr lang="en-US"/>
                  <a:t>Solving this yields that minimum value of the entropy is </a:t>
                </a:r>
                <a14:m>
                  <m:oMath xmlns:m="http://schemas.openxmlformats.org/officeDocument/2006/math">
                    <m:r>
                      <a:rPr lang="en-US" b="0" i="1">
                        <a:latin typeface="Cambria Math" panose="02040503050406030204" pitchFamily="18" charset="0"/>
                      </a:rPr>
                      <m:t>𝑙</m:t>
                    </m:r>
                    <m:r>
                      <a:rPr lang="en-US" b="0" i="1">
                        <a:latin typeface="Cambria Math" panose="02040503050406030204" pitchFamily="18" charset="0"/>
                      </a:rPr>
                      <m:t>−</m:t>
                    </m:r>
                    <m:r>
                      <a:rPr lang="en-US" b="0" i="1">
                        <a:latin typeface="Cambria Math" panose="02040503050406030204" pitchFamily="18" charset="0"/>
                        <a:ea typeface="Cambria Math" panose="02040503050406030204" pitchFamily="18" charset="0"/>
                      </a:rPr>
                      <m:t>𝜎</m:t>
                    </m:r>
                  </m:oMath>
                </a14:m>
                <a:r>
                  <a:rPr lang="en-US"/>
                  <a:t> where </a:t>
                </a:r>
                <a14:m>
                  <m:oMath xmlns:m="http://schemas.openxmlformats.org/officeDocument/2006/math">
                    <m:r>
                      <a:rPr lang="en-US" b="0" i="1">
                        <a:latin typeface="Cambria Math" panose="02040503050406030204" pitchFamily="18" charset="0"/>
                        <a:ea typeface="Cambria Math" panose="02040503050406030204" pitchFamily="18" charset="0"/>
                      </a:rPr>
                      <m:t>𝜎</m:t>
                    </m:r>
                    <m:r>
                      <a:rPr lang="en-US" b="0" i="1">
                        <a:latin typeface="Cambria Math" panose="02040503050406030204" pitchFamily="18" charset="0"/>
                        <a:ea typeface="Cambria Math" panose="02040503050406030204" pitchFamily="18" charset="0"/>
                      </a:rPr>
                      <m:t>=1−</m:t>
                    </m:r>
                    <m:func>
                      <m:funcPr>
                        <m:ctrlPr>
                          <a:rPr lang="en-US" b="0" i="1">
                            <a:latin typeface="Cambria Math" panose="02040503050406030204" pitchFamily="18" charset="0"/>
                            <a:ea typeface="Cambria Math" panose="02040503050406030204" pitchFamily="18" charset="0"/>
                          </a:rPr>
                        </m:ctrlPr>
                      </m:funcPr>
                      <m:fName>
                        <m:sSub>
                          <m:sSubPr>
                            <m:ctrlPr>
                              <a:rPr lang="en-US" b="0" i="1">
                                <a:latin typeface="Cambria Math" panose="02040503050406030204" pitchFamily="18" charset="0"/>
                                <a:ea typeface="Cambria Math" panose="02040503050406030204" pitchFamily="18" charset="0"/>
                              </a:rPr>
                            </m:ctrlPr>
                          </m:sSubPr>
                          <m:e>
                            <m:r>
                              <m:rPr>
                                <m:sty m:val="p"/>
                              </m:rPr>
                              <a:rPr lang="en-US" b="0" i="0">
                                <a:latin typeface="Cambria Math" panose="02040503050406030204" pitchFamily="18" charset="0"/>
                                <a:ea typeface="Cambria Math" panose="02040503050406030204" pitchFamily="18" charset="0"/>
                              </a:rPr>
                              <m:t>log</m:t>
                            </m:r>
                          </m:e>
                          <m:sub>
                            <m:r>
                              <a:rPr lang="en-US" b="0" i="1">
                                <a:latin typeface="Cambria Math" panose="02040503050406030204" pitchFamily="18" charset="0"/>
                                <a:ea typeface="Cambria Math" panose="02040503050406030204" pitchFamily="18" charset="0"/>
                              </a:rPr>
                              <m:t>2</m:t>
                            </m:r>
                          </m:sub>
                        </m:sSub>
                      </m:fName>
                      <m:e>
                        <m:r>
                          <a:rPr lang="en-US" b="0" i="1">
                            <a:latin typeface="Cambria Math" panose="02040503050406030204" pitchFamily="18" charset="0"/>
                            <a:ea typeface="Cambria Math" panose="02040503050406030204" pitchFamily="18" charset="0"/>
                          </a:rPr>
                          <m:t>𝑒</m:t>
                        </m:r>
                      </m:e>
                    </m:func>
                    <m:r>
                      <a:rPr lang="en-US" b="0" i="1">
                        <a:latin typeface="Cambria Math" panose="02040503050406030204" pitchFamily="18" charset="0"/>
                        <a:ea typeface="Cambria Math" panose="02040503050406030204" pitchFamily="18" charset="0"/>
                      </a:rPr>
                      <m:t>+</m:t>
                    </m:r>
                    <m:func>
                      <m:funcPr>
                        <m:ctrlPr>
                          <a:rPr lang="en-US" b="0" i="1">
                            <a:latin typeface="Cambria Math" panose="02040503050406030204" pitchFamily="18" charset="0"/>
                            <a:ea typeface="Cambria Math" panose="02040503050406030204" pitchFamily="18" charset="0"/>
                          </a:rPr>
                        </m:ctrlPr>
                      </m:funcPr>
                      <m:fName>
                        <m:sSub>
                          <m:sSubPr>
                            <m:ctrlPr>
                              <a:rPr lang="en-US" b="0" i="1">
                                <a:latin typeface="Cambria Math" panose="02040503050406030204" pitchFamily="18" charset="0"/>
                                <a:ea typeface="Cambria Math" panose="02040503050406030204" pitchFamily="18" charset="0"/>
                              </a:rPr>
                            </m:ctrlPr>
                          </m:sSubPr>
                          <m:e>
                            <m:r>
                              <m:rPr>
                                <m:sty m:val="p"/>
                              </m:rPr>
                              <a:rPr lang="en-US" b="0" i="0">
                                <a:latin typeface="Cambria Math" panose="02040503050406030204" pitchFamily="18" charset="0"/>
                                <a:ea typeface="Cambria Math" panose="02040503050406030204" pitchFamily="18" charset="0"/>
                              </a:rPr>
                              <m:t>log</m:t>
                            </m:r>
                          </m:e>
                          <m:sub>
                            <m:r>
                              <a:rPr lang="en-US" b="0" i="1">
                                <a:latin typeface="Cambria Math" panose="02040503050406030204" pitchFamily="18" charset="0"/>
                                <a:ea typeface="Cambria Math" panose="02040503050406030204" pitchFamily="18" charset="0"/>
                              </a:rPr>
                              <m:t>2</m:t>
                            </m:r>
                          </m:sub>
                        </m:sSub>
                      </m:fName>
                      <m:e>
                        <m:func>
                          <m:funcPr>
                            <m:ctrlPr>
                              <a:rPr lang="en-US" b="0" i="1">
                                <a:latin typeface="Cambria Math" panose="02040503050406030204" pitchFamily="18" charset="0"/>
                                <a:ea typeface="Cambria Math" panose="02040503050406030204" pitchFamily="18" charset="0"/>
                              </a:rPr>
                            </m:ctrlPr>
                          </m:funcPr>
                          <m:fName>
                            <m:sSub>
                              <m:sSubPr>
                                <m:ctrlPr>
                                  <a:rPr lang="en-US" b="0" i="1">
                                    <a:latin typeface="Cambria Math" panose="02040503050406030204" pitchFamily="18" charset="0"/>
                                    <a:ea typeface="Cambria Math" panose="02040503050406030204" pitchFamily="18" charset="0"/>
                                  </a:rPr>
                                </m:ctrlPr>
                              </m:sSubPr>
                              <m:e>
                                <m:r>
                                  <m:rPr>
                                    <m:sty m:val="p"/>
                                  </m:rPr>
                                  <a:rPr lang="en-US" b="0" i="0">
                                    <a:latin typeface="Cambria Math" panose="02040503050406030204" pitchFamily="18" charset="0"/>
                                    <a:ea typeface="Cambria Math" panose="02040503050406030204" pitchFamily="18" charset="0"/>
                                  </a:rPr>
                                  <m:t>log</m:t>
                                </m:r>
                              </m:e>
                              <m:sub>
                                <m:r>
                                  <a:rPr lang="en-US" b="0" i="1">
                                    <a:latin typeface="Cambria Math" panose="02040503050406030204" pitchFamily="18" charset="0"/>
                                    <a:ea typeface="Cambria Math" panose="02040503050406030204" pitchFamily="18" charset="0"/>
                                  </a:rPr>
                                  <m:t>2</m:t>
                                </m:r>
                              </m:sub>
                            </m:sSub>
                          </m:fName>
                          <m:e>
                            <m:r>
                              <a:rPr lang="en-US" b="0" i="1">
                                <a:latin typeface="Cambria Math" panose="02040503050406030204" pitchFamily="18" charset="0"/>
                                <a:ea typeface="Cambria Math" panose="02040503050406030204" pitchFamily="18" charset="0"/>
                              </a:rPr>
                              <m:t>𝑒</m:t>
                            </m:r>
                          </m:e>
                        </m:func>
                      </m:e>
                    </m:func>
                  </m:oMath>
                </a14:m>
                <a:r>
                  <a:rPr lang="en-US"/>
                  <a:t>. Substituting this back into the inequality </a:t>
                </a:r>
                <a14:m>
                  <m:oMath xmlns:m="http://schemas.openxmlformats.org/officeDocument/2006/math">
                    <m:r>
                      <a:rPr lang="en-US" b="0" i="1">
                        <a:latin typeface="Cambria Math" panose="02040503050406030204" pitchFamily="18" charset="0"/>
                      </a:rPr>
                      <m:t>𝑟</m:t>
                    </m:r>
                    <m:r>
                      <a:rPr lang="en-US" b="0" i="1">
                        <a:latin typeface="Cambria Math" panose="02040503050406030204" pitchFamily="18" charset="0"/>
                      </a:rPr>
                      <m:t>≤</m:t>
                    </m:r>
                    <m:r>
                      <a:rPr lang="en-US" b="0" i="1">
                        <a:latin typeface="Cambria Math" panose="02040503050406030204" pitchFamily="18" charset="0"/>
                      </a:rPr>
                      <m:t>𝑙</m:t>
                    </m:r>
                    <m:r>
                      <a:rPr lang="en-US" b="0" i="1">
                        <a:latin typeface="Cambria Math" panose="02040503050406030204" pitchFamily="18" charset="0"/>
                      </a:rPr>
                      <m:t>−</m:t>
                    </m:r>
                    <m:r>
                      <a:rPr lang="en-US" b="0" i="1">
                        <a:latin typeface="Cambria Math" panose="02040503050406030204" pitchFamily="18" charset="0"/>
                      </a:rPr>
                      <m:t>𝐻</m:t>
                    </m:r>
                    <m:d>
                      <m:dPr>
                        <m:ctrlPr>
                          <a:rPr lang="en-US" b="0" i="1">
                            <a:latin typeface="Cambria Math" panose="02040503050406030204" pitchFamily="18" charset="0"/>
                          </a:rPr>
                        </m:ctrlPr>
                      </m:dPr>
                      <m:e>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1</m:t>
                            </m:r>
                          </m:sub>
                          <m:sup>
                            <m:r>
                              <a:rPr lang="en-US" b="0" i="1">
                                <a:latin typeface="Cambria Math" panose="02040503050406030204" pitchFamily="18" charset="0"/>
                              </a:rPr>
                              <m:t>′</m:t>
                            </m:r>
                          </m:sup>
                        </m:sSubSup>
                        <m:r>
                          <a:rPr lang="en-US" b="0" i="1">
                            <a:latin typeface="Cambria Math" panose="02040503050406030204" pitchFamily="18" charset="0"/>
                          </a:rPr>
                          <m:t>,…,</m:t>
                        </m:r>
                        <m:sSubSup>
                          <m:sSubSupPr>
                            <m:ctrlPr>
                              <a:rPr lang="en-US" b="0" i="1">
                                <a:latin typeface="Cambria Math" panose="02040503050406030204" pitchFamily="18" charset="0"/>
                              </a:rPr>
                            </m:ctrlPr>
                          </m:sSubSupPr>
                          <m:e>
                            <m:r>
                              <a:rPr lang="en-US" b="0" i="1">
                                <a:latin typeface="Cambria Math" panose="02040503050406030204" pitchFamily="18" charset="0"/>
                              </a:rPr>
                              <m:t>𝑞</m:t>
                            </m:r>
                          </m:e>
                          <m:sub>
                            <m:r>
                              <a:rPr lang="en-US" b="0" i="1">
                                <a:latin typeface="Cambria Math" panose="02040503050406030204" pitchFamily="18" charset="0"/>
                              </a:rPr>
                              <m:t>𝐿</m:t>
                            </m:r>
                          </m:sub>
                          <m:sup>
                            <m:r>
                              <a:rPr lang="en-US" b="0" i="1">
                                <a:latin typeface="Cambria Math" panose="02040503050406030204" pitchFamily="18" charset="0"/>
                              </a:rPr>
                              <m:t>′</m:t>
                            </m:r>
                          </m:sup>
                        </m:sSubSup>
                      </m:e>
                    </m:d>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oMath>
                </a14:m>
                <a:r>
                  <a:rPr lang="en-US"/>
                  <a:t> we get </a:t>
                </a:r>
                <a14:m>
                  <m:oMath xmlns:m="http://schemas.openxmlformats.org/officeDocument/2006/math">
                    <m:r>
                      <a:rPr lang="en-US" b="0" i="1">
                        <a:latin typeface="Cambria Math" panose="02040503050406030204" pitchFamily="18" charset="0"/>
                      </a:rPr>
                      <m:t>𝑟</m:t>
                    </m:r>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𝑝</m:t>
                        </m:r>
                      </m:e>
                      <m:sub>
                        <m:r>
                          <a:rPr lang="en-US" b="0" i="1">
                            <a:latin typeface="Cambria Math" panose="02040503050406030204" pitchFamily="18" charset="0"/>
                          </a:rPr>
                          <m:t>1</m:t>
                        </m:r>
                      </m:sub>
                    </m:sSub>
                    <m:r>
                      <a:rPr lang="en-US" b="0" i="1">
                        <a:latin typeface="Cambria Math" panose="02040503050406030204" pitchFamily="18" charset="0"/>
                      </a:rPr>
                      <m:t>+</m:t>
                    </m:r>
                    <m:r>
                      <a:rPr lang="en-US" b="0" i="1">
                        <a:latin typeface="Cambria Math" panose="02040503050406030204" pitchFamily="18" charset="0"/>
                        <a:ea typeface="Cambria Math" panose="02040503050406030204" pitchFamily="18" charset="0"/>
                      </a:rPr>
                      <m:t>𝜎</m:t>
                    </m:r>
                  </m:oMath>
                </a14:m>
                <a:r>
                  <a:rPr lang="en-US"/>
                  <a:t>. </a:t>
                </a:r>
              </a:p>
              <a:p>
                <a:endParaRPr lang="en-US"/>
              </a:p>
              <a:p>
                <a:r>
                  <a:rPr lang="en-US"/>
                  <a:t>This concludes the proof.</a:t>
                </a:r>
              </a:p>
            </p:txBody>
          </p:sp>
        </mc:Choice>
        <mc:Fallback xmlns="">
          <p:sp>
            <p:nvSpPr>
              <p:cNvPr id="2" name="TextBox 1">
                <a:extLst>
                  <a:ext uri="{FF2B5EF4-FFF2-40B4-BE49-F238E27FC236}">
                    <a16:creationId xmlns:a16="http://schemas.microsoft.com/office/drawing/2014/main" id="{6A5841B9-97D4-7E28-17A8-E4D431B1FB73}"/>
                  </a:ext>
                </a:extLst>
              </p:cNvPr>
              <p:cNvSpPr txBox="1">
                <a:spLocks noRot="1" noChangeAspect="1" noMove="1" noResize="1" noEditPoints="1" noAdjustHandles="1" noChangeArrowheads="1" noChangeShapeType="1" noTextEdit="1"/>
              </p:cNvSpPr>
              <p:nvPr/>
            </p:nvSpPr>
            <p:spPr>
              <a:xfrm>
                <a:off x="479502" y="535259"/>
                <a:ext cx="11530361" cy="4775474"/>
              </a:xfrm>
              <a:prstGeom prst="rect">
                <a:avLst/>
              </a:prstGeom>
              <a:blipFill>
                <a:blip r:embed="rId2"/>
                <a:stretch>
                  <a:fillRect l="-476" t="-766" b="-1149"/>
                </a:stretch>
              </a:blipFill>
            </p:spPr>
            <p:txBody>
              <a:bodyPr/>
              <a:lstStyle/>
              <a:p>
                <a:r>
                  <a:rPr lang="en-US">
                    <a:noFill/>
                  </a:rPr>
                  <a:t> </a:t>
                </a:r>
              </a:p>
            </p:txBody>
          </p:sp>
        </mc:Fallback>
      </mc:AlternateContent>
    </p:spTree>
    <p:extLst>
      <p:ext uri="{BB962C8B-B14F-4D97-AF65-F5344CB8AC3E}">
        <p14:creationId xmlns:p14="http://schemas.microsoft.com/office/powerpoint/2010/main" val="1658723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40E4F2-624F-1C00-9721-618803828974}"/>
              </a:ext>
            </a:extLst>
          </p:cNvPr>
          <p:cNvSpPr/>
          <p:nvPr/>
        </p:nvSpPr>
        <p:spPr>
          <a:xfrm>
            <a:off x="370390" y="535259"/>
            <a:ext cx="10857053" cy="66850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01CAE9AA-3E60-9C43-9A40-CABEE98413D0}"/>
                  </a:ext>
                </a:extLst>
              </p:cNvPr>
              <p:cNvSpPr txBox="1"/>
              <p:nvPr/>
            </p:nvSpPr>
            <p:spPr>
              <a:xfrm>
                <a:off x="479502" y="535259"/>
                <a:ext cx="11530361" cy="4524315"/>
              </a:xfrm>
              <a:prstGeom prst="rect">
                <a:avLst/>
              </a:prstGeom>
              <a:noFill/>
            </p:spPr>
            <p:txBody>
              <a:bodyPr wrap="square" rtlCol="0">
                <a:spAutoFit/>
              </a:bodyPr>
              <a:lstStyle/>
              <a:p>
                <a:r>
                  <a:rPr lang="en-US" b="1"/>
                  <a:t>Claim: </a:t>
                </a:r>
                <a:r>
                  <a:rPr lang="en-US"/>
                  <a:t>For every finite discrete source, there exists a prefix code with an unused codeword of length 2 and redundancy </a:t>
                </a:r>
                <a14:m>
                  <m:oMath xmlns:m="http://schemas.openxmlformats.org/officeDocument/2006/math">
                    <m:r>
                      <a:rPr lang="en-US" b="0" i="1">
                        <a:latin typeface="Cambria Math" panose="02040503050406030204" pitchFamily="18" charset="0"/>
                      </a:rPr>
                      <m:t>𝑟</m:t>
                    </m:r>
                    <m:r>
                      <a:rPr lang="en-US" b="0" i="1">
                        <a:latin typeface="Cambria Math" panose="02040503050406030204" pitchFamily="18" charset="0"/>
                      </a:rPr>
                      <m:t>≤1</m:t>
                    </m:r>
                  </m:oMath>
                </a14:m>
                <a:endParaRPr lang="en-US" b="1"/>
              </a:p>
              <a:p>
                <a:endParaRPr lang="en-US" b="1"/>
              </a:p>
              <a:p>
                <a:r>
                  <a:rPr lang="en-US"/>
                  <a:t>The first step is to construct the Huffman code for the source.</a:t>
                </a:r>
              </a:p>
              <a:p>
                <a:endParaRPr lang="en-US"/>
              </a:p>
              <a:p>
                <a:r>
                  <a:rPr lang="en-US"/>
                  <a:t>Then take the less probable node at level one (WLOG assume it to be node two) and push it down to level two. It’s sibling will be a reserved codeword. See that every codeword stemming from node two will be lengthened by one.</a:t>
                </a:r>
              </a:p>
              <a:p>
                <a:endParaRPr lang="en-US"/>
              </a:p>
              <a:p>
                <a:r>
                  <a:rPr lang="en-US"/>
                  <a:t>Let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1</m:t>
                        </m:r>
                      </m:sub>
                    </m:sSub>
                  </m:oMath>
                </a14:m>
                <a:r>
                  <a:rPr lang="en-US"/>
                  <a:t> and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sub>
                    </m:sSub>
                  </m:oMath>
                </a14:m>
                <a:r>
                  <a:rPr lang="en-US"/>
                  <a:t> denote the probabilities of the original level-one nodes with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1</m:t>
                        </m:r>
                      </m:sub>
                    </m:sSub>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sub>
                    </m:sSub>
                  </m:oMath>
                </a14:m>
                <a:r>
                  <a:rPr lang="en-US"/>
                  <a:t>. If </a:t>
                </a:r>
                <a14:m>
                  <m:oMath xmlns:m="http://schemas.openxmlformats.org/officeDocument/2006/math">
                    <m:r>
                      <a:rPr lang="en-US" b="0" i="1">
                        <a:latin typeface="Cambria Math" panose="02040503050406030204" pitchFamily="18" charset="0"/>
                      </a:rPr>
                      <m:t>𝑟</m:t>
                    </m:r>
                  </m:oMath>
                </a14:m>
                <a:r>
                  <a:rPr lang="en-US"/>
                  <a:t> is the redundancy of the original code and </a:t>
                </a:r>
                <a14:m>
                  <m:oMath xmlns:m="http://schemas.openxmlformats.org/officeDocument/2006/math">
                    <m:sSup>
                      <m:sSupPr>
                        <m:ctrlPr>
                          <a:rPr lang="en-US" b="0" i="1">
                            <a:latin typeface="Cambria Math" panose="02040503050406030204" pitchFamily="18" charset="0"/>
                          </a:rPr>
                        </m:ctrlPr>
                      </m:sSupPr>
                      <m:e>
                        <m:r>
                          <a:rPr lang="en-US" b="0" i="1">
                            <a:latin typeface="Cambria Math" panose="02040503050406030204" pitchFamily="18" charset="0"/>
                          </a:rPr>
                          <m:t>𝑟</m:t>
                        </m:r>
                      </m:e>
                      <m:sup>
                        <m:r>
                          <a:rPr lang="en-US" b="0" i="1">
                            <a:latin typeface="Cambria Math" panose="02040503050406030204" pitchFamily="18" charset="0"/>
                          </a:rPr>
                          <m:t>′</m:t>
                        </m:r>
                      </m:sup>
                    </m:sSup>
                  </m:oMath>
                </a14:m>
                <a:r>
                  <a:rPr lang="en-US"/>
                  <a:t> is the redundancy of the new code, we have that </a:t>
                </a:r>
                <a14:m>
                  <m:oMath xmlns:m="http://schemas.openxmlformats.org/officeDocument/2006/math">
                    <m:sSup>
                      <m:sSupPr>
                        <m:ctrlPr>
                          <a:rPr lang="en-US" b="0" i="1">
                            <a:latin typeface="Cambria Math" panose="02040503050406030204" pitchFamily="18" charset="0"/>
                          </a:rPr>
                        </m:ctrlPr>
                      </m:sSupPr>
                      <m:e>
                        <m:r>
                          <a:rPr lang="en-US" b="0" i="1">
                            <a:latin typeface="Cambria Math" panose="02040503050406030204" pitchFamily="18" charset="0"/>
                          </a:rPr>
                          <m:t>𝑟</m:t>
                        </m:r>
                      </m:e>
                      <m:sup>
                        <m:r>
                          <a:rPr lang="en-US" b="0" i="1">
                            <a:latin typeface="Cambria Math" panose="02040503050406030204" pitchFamily="18" charset="0"/>
                          </a:rPr>
                          <m:t>′</m:t>
                        </m:r>
                      </m:sup>
                    </m:sSup>
                    <m:r>
                      <a:rPr lang="en-US" b="0" i="1">
                        <a:latin typeface="Cambria Math" panose="02040503050406030204" pitchFamily="18" charset="0"/>
                      </a:rPr>
                      <m:t>=</m:t>
                    </m:r>
                    <m:r>
                      <a:rPr lang="en-US" b="0" i="1">
                        <a:latin typeface="Cambria Math" panose="02040503050406030204" pitchFamily="18" charset="0"/>
                      </a:rPr>
                      <m:t>𝑟</m:t>
                    </m:r>
                    <m:r>
                      <a:rPr lang="en-US" b="0" i="1">
                        <a:latin typeface="Cambria Math" panose="02040503050406030204" pitchFamily="18" charset="0"/>
                      </a:rPr>
                      <m:t>+</m:t>
                    </m:r>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sub>
                    </m:sSub>
                  </m:oMath>
                </a14:m>
                <a:r>
                  <a:rPr lang="en-US"/>
                  <a:t>.</a:t>
                </a:r>
              </a:p>
              <a:p>
                <a:endParaRPr lang="en-US"/>
              </a:p>
              <a:p>
                <a:pPr/>
                <a:r>
                  <a:rPr lang="en-US"/>
                  <a:t>From the bound on redundancy we have</a:t>
                </a:r>
                <a:br>
                  <a:rPr lang="en-US"/>
                </a:br>
                <a14:m>
                  <m:oMathPara xmlns:m="http://schemas.openxmlformats.org/officeDocument/2006/math">
                    <m:oMathParaPr>
                      <m:jc m:val="centerGroup"/>
                    </m:oMathParaPr>
                    <m:oMath xmlns:m="http://schemas.openxmlformats.org/officeDocument/2006/math">
                      <m:r>
                        <a:rPr lang="en-US" b="0" i="1">
                          <a:latin typeface="Cambria Math" panose="02040503050406030204" pitchFamily="18" charset="0"/>
                        </a:rPr>
                        <m:t>𝑟</m:t>
                      </m:r>
                      <m:r>
                        <a:rPr lang="en-US" b="0" i="1">
                          <a:latin typeface="Cambria Math" panose="02040503050406030204" pitchFamily="18" charset="0"/>
                        </a:rPr>
                        <m:t>≤1−</m:t>
                      </m:r>
                      <m:r>
                        <a:rPr lang="en-US" b="0" i="1">
                          <a:latin typeface="Cambria Math" panose="02040503050406030204" pitchFamily="18" charset="0"/>
                          <a:ea typeface="Cambria Math" panose="02040503050406030204" pitchFamily="18" charset="0"/>
                        </a:rPr>
                        <m:t>ℋ</m:t>
                      </m:r>
                      <m:d>
                        <m:dPr>
                          <m:ctrlPr>
                            <a:rPr lang="en-US" b="0" i="1">
                              <a:latin typeface="Cambria Math" panose="02040503050406030204" pitchFamily="18" charset="0"/>
                              <a:ea typeface="Cambria Math" panose="02040503050406030204" pitchFamily="18" charset="0"/>
                            </a:rPr>
                          </m:ctrlPr>
                        </m:dPr>
                        <m:e>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sub>
                          </m:sSub>
                        </m:e>
                      </m:d>
                      <m:r>
                        <a:rPr lang="en-US" b="0" i="1">
                          <a:latin typeface="Cambria Math" panose="02040503050406030204" pitchFamily="18" charset="0"/>
                          <a:ea typeface="Cambria Math" panose="02040503050406030204" pitchFamily="18" charset="0"/>
                        </a:rPr>
                        <m:t>+</m:t>
                      </m:r>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sub>
                      </m:sSub>
                    </m:oMath>
                    <m:oMath xmlns:m="http://schemas.openxmlformats.org/officeDocument/2006/math">
                      <m:r>
                        <a:rPr lang="en-US" b="0" i="1">
                          <a:latin typeface="Cambria Math" panose="02040503050406030204" pitchFamily="18" charset="0"/>
                        </a:rPr>
                        <m:t>𝑟</m:t>
                      </m:r>
                      <m:r>
                        <a:rPr lang="en-US" b="0" i="1">
                          <a:latin typeface="Cambria Math" panose="02040503050406030204" pitchFamily="18" charset="0"/>
                        </a:rPr>
                        <m:t>′≤1−</m:t>
                      </m:r>
                      <m:r>
                        <a:rPr lang="en-US" b="0" i="1">
                          <a:latin typeface="Cambria Math" panose="02040503050406030204" pitchFamily="18" charset="0"/>
                          <a:ea typeface="Cambria Math" panose="02040503050406030204" pitchFamily="18" charset="0"/>
                        </a:rPr>
                        <m:t>ℋ</m:t>
                      </m:r>
                      <m:d>
                        <m:dPr>
                          <m:ctrlPr>
                            <a:rPr lang="en-US" b="0" i="1">
                              <a:latin typeface="Cambria Math" panose="02040503050406030204" pitchFamily="18" charset="0"/>
                              <a:ea typeface="Cambria Math" panose="02040503050406030204" pitchFamily="18" charset="0"/>
                            </a:rPr>
                          </m:ctrlPr>
                        </m:dPr>
                        <m:e>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sub>
                          </m:sSub>
                        </m:e>
                      </m:d>
                      <m:r>
                        <a:rPr lang="en-US" b="0" i="1">
                          <a:latin typeface="Cambria Math" panose="02040503050406030204" pitchFamily="18" charset="0"/>
                          <a:ea typeface="Cambria Math" panose="02040503050406030204" pitchFamily="18" charset="0"/>
                        </a:rPr>
                        <m:t>+</m:t>
                      </m:r>
                      <m:sSub>
                        <m:sSubPr>
                          <m:ctrlPr>
                            <a:rPr lang="en-US" b="0" i="1">
                              <a:latin typeface="Cambria Math" panose="02040503050406030204" pitchFamily="18" charset="0"/>
                              <a:ea typeface="Cambria Math" panose="02040503050406030204" pitchFamily="18" charset="0"/>
                            </a:rPr>
                          </m:ctrlPr>
                        </m:sSubPr>
                        <m:e>
                          <m:r>
                            <a:rPr lang="en-US" b="0" i="1">
                              <a:latin typeface="Cambria Math" panose="02040503050406030204" pitchFamily="18" charset="0"/>
                              <a:ea typeface="Cambria Math" panose="02040503050406030204" pitchFamily="18" charset="0"/>
                            </a:rPr>
                            <m:t>2</m:t>
                          </m:r>
                          <m:r>
                            <a:rPr lang="en-US" b="0" i="1">
                              <a:latin typeface="Cambria Math" panose="02040503050406030204" pitchFamily="18" charset="0"/>
                              <a:ea typeface="Cambria Math" panose="02040503050406030204" pitchFamily="18" charset="0"/>
                            </a:rPr>
                            <m:t>𝑞</m:t>
                          </m:r>
                        </m:e>
                        <m:sub>
                          <m:r>
                            <a:rPr lang="en-US" b="0" i="1">
                              <a:latin typeface="Cambria Math" panose="02040503050406030204" pitchFamily="18" charset="0"/>
                              <a:ea typeface="Cambria Math" panose="02040503050406030204" pitchFamily="18" charset="0"/>
                            </a:rPr>
                            <m:t>2</m:t>
                          </m:r>
                        </m:sub>
                      </m:sSub>
                    </m:oMath>
                  </m:oMathPara>
                </a14:m>
                <a:endParaRPr lang="en-US"/>
              </a:p>
              <a:p>
                <a:endParaRPr lang="en-US"/>
              </a:p>
              <a:p>
                <a:r>
                  <a:rPr lang="en-US"/>
                  <a:t>Since we must have </a:t>
                </a:r>
                <a14:m>
                  <m:oMath xmlns:m="http://schemas.openxmlformats.org/officeDocument/2006/math">
                    <m:sSub>
                      <m:sSubPr>
                        <m:ctrlPr>
                          <a:rPr lang="en-US" b="0" i="1">
                            <a:latin typeface="Cambria Math" panose="02040503050406030204" pitchFamily="18" charset="0"/>
                          </a:rPr>
                        </m:ctrlPr>
                      </m:sSubPr>
                      <m:e>
                        <m:r>
                          <a:rPr lang="en-US" b="0" i="1">
                            <a:latin typeface="Cambria Math" panose="02040503050406030204" pitchFamily="18" charset="0"/>
                          </a:rPr>
                          <m:t>𝑞</m:t>
                        </m:r>
                      </m:e>
                      <m:sub>
                        <m:r>
                          <a:rPr lang="en-US" b="0" i="1">
                            <a:latin typeface="Cambria Math" panose="02040503050406030204" pitchFamily="18" charset="0"/>
                          </a:rPr>
                          <m:t>2</m:t>
                        </m:r>
                      </m:sub>
                    </m:sSub>
                    <m:r>
                      <a:rPr lang="en-US" b="0" i="1">
                        <a:latin typeface="Cambria Math" panose="02040503050406030204" pitchFamily="18" charset="0"/>
                      </a:rPr>
                      <m:t>≤1/2</m:t>
                    </m:r>
                  </m:oMath>
                </a14:m>
                <a:r>
                  <a:rPr lang="en-US"/>
                  <a:t>, it follows that </a:t>
                </a:r>
                <a14:m>
                  <m:oMath xmlns:m="http://schemas.openxmlformats.org/officeDocument/2006/math">
                    <m:sSup>
                      <m:sSupPr>
                        <m:ctrlPr>
                          <a:rPr lang="en-US" b="0" i="1">
                            <a:latin typeface="Cambria Math" panose="02040503050406030204" pitchFamily="18" charset="0"/>
                          </a:rPr>
                        </m:ctrlPr>
                      </m:sSupPr>
                      <m:e>
                        <m:r>
                          <a:rPr lang="en-US" b="0" i="1">
                            <a:latin typeface="Cambria Math" panose="02040503050406030204" pitchFamily="18" charset="0"/>
                          </a:rPr>
                          <m:t>𝑟</m:t>
                        </m:r>
                      </m:e>
                      <m:sup>
                        <m:r>
                          <a:rPr lang="en-US" b="0" i="1">
                            <a:latin typeface="Cambria Math" panose="02040503050406030204" pitchFamily="18" charset="0"/>
                          </a:rPr>
                          <m:t>′</m:t>
                        </m:r>
                      </m:sup>
                    </m:sSup>
                    <m:r>
                      <a:rPr lang="en-US" b="0" i="1">
                        <a:latin typeface="Cambria Math" panose="02040503050406030204" pitchFamily="18" charset="0"/>
                      </a:rPr>
                      <m:t>≤1</m:t>
                    </m:r>
                  </m:oMath>
                </a14:m>
                <a:r>
                  <a:rPr lang="en-US"/>
                  <a:t>.</a:t>
                </a:r>
              </a:p>
            </p:txBody>
          </p:sp>
        </mc:Choice>
        <mc:Fallback xmlns="">
          <p:sp>
            <p:nvSpPr>
              <p:cNvPr id="2" name="TextBox 1">
                <a:extLst>
                  <a:ext uri="{FF2B5EF4-FFF2-40B4-BE49-F238E27FC236}">
                    <a16:creationId xmlns:a16="http://schemas.microsoft.com/office/drawing/2014/main" id="{01CAE9AA-3E60-9C43-9A40-CABEE98413D0}"/>
                  </a:ext>
                </a:extLst>
              </p:cNvPr>
              <p:cNvSpPr txBox="1">
                <a:spLocks noRot="1" noChangeAspect="1" noMove="1" noResize="1" noEditPoints="1" noAdjustHandles="1" noChangeArrowheads="1" noChangeShapeType="1" noTextEdit="1"/>
              </p:cNvSpPr>
              <p:nvPr/>
            </p:nvSpPr>
            <p:spPr>
              <a:xfrm>
                <a:off x="479502" y="535259"/>
                <a:ext cx="11530361" cy="4524315"/>
              </a:xfrm>
              <a:prstGeom prst="rect">
                <a:avLst/>
              </a:prstGeom>
              <a:blipFill>
                <a:blip r:embed="rId2"/>
                <a:stretch>
                  <a:fillRect l="-476" t="-809" r="-53" b="-1213"/>
                </a:stretch>
              </a:blipFill>
            </p:spPr>
            <p:txBody>
              <a:bodyPr/>
              <a:lstStyle/>
              <a:p>
                <a:r>
                  <a:rPr lang="en-US">
                    <a:noFill/>
                  </a:rPr>
                  <a:t> </a:t>
                </a:r>
              </a:p>
            </p:txBody>
          </p:sp>
        </mc:Fallback>
      </mc:AlternateContent>
    </p:spTree>
    <p:extLst>
      <p:ext uri="{BB962C8B-B14F-4D97-AF65-F5344CB8AC3E}">
        <p14:creationId xmlns:p14="http://schemas.microsoft.com/office/powerpoint/2010/main" val="27254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70D8B8-D2F1-5DC0-757F-22BC58855CE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C13D122-23E1-A4FE-805A-F12A7CBFAD47}"/>
              </a:ext>
            </a:extLst>
          </p:cNvPr>
          <p:cNvSpPr txBox="1"/>
          <p:nvPr/>
        </p:nvSpPr>
        <p:spPr>
          <a:xfrm>
            <a:off x="330819" y="306659"/>
            <a:ext cx="11530361" cy="523220"/>
          </a:xfrm>
          <a:prstGeom prst="rect">
            <a:avLst/>
          </a:prstGeom>
          <a:noFill/>
        </p:spPr>
        <p:txBody>
          <a:bodyPr wrap="square" rtlCol="0">
            <a:spAutoFit/>
          </a:bodyPr>
          <a:lstStyle/>
          <a:p>
            <a:r>
              <a:rPr lang="en-US" sz="2800" b="1" i="1"/>
              <a:t>The Sibling Property: An Equivalence of Huffman Code</a:t>
            </a:r>
            <a:endParaRPr lang="ar-AE" sz="2800" i="1"/>
          </a:p>
        </p:txBody>
      </p:sp>
      <p:sp>
        <p:nvSpPr>
          <p:cNvPr id="7" name="TextBox 6">
            <a:extLst>
              <a:ext uri="{FF2B5EF4-FFF2-40B4-BE49-F238E27FC236}">
                <a16:creationId xmlns:a16="http://schemas.microsoft.com/office/drawing/2014/main" id="{13455FFC-63FE-DF80-2EC2-B9E56211A98E}"/>
              </a:ext>
            </a:extLst>
          </p:cNvPr>
          <p:cNvSpPr txBox="1"/>
          <p:nvPr/>
        </p:nvSpPr>
        <p:spPr>
          <a:xfrm>
            <a:off x="330818" y="829879"/>
            <a:ext cx="11530361" cy="1679755"/>
          </a:xfrm>
          <a:prstGeom prst="rect">
            <a:avLst/>
          </a:prstGeom>
          <a:noFill/>
        </p:spPr>
        <p:txBody>
          <a:bodyPr wrap="square">
            <a:spAutoFit/>
          </a:bodyPr>
          <a:lstStyle/>
          <a:p>
            <a:pPr>
              <a:lnSpc>
                <a:spcPct val="200000"/>
              </a:lnSpc>
            </a:pPr>
            <a:r>
              <a:rPr lang="en-US" b="1"/>
              <a:t>Definition: </a:t>
            </a:r>
            <a:r>
              <a:rPr lang="en-US" b="1" i="1"/>
              <a:t>(The Sibling Property</a:t>
            </a:r>
            <a:r>
              <a:rPr lang="en-US" b="1"/>
              <a:t>)</a:t>
            </a:r>
          </a:p>
          <a:p>
            <a:pPr>
              <a:lnSpc>
                <a:spcPct val="200000"/>
              </a:lnSpc>
            </a:pPr>
            <a:r>
              <a:rPr lang="en-US"/>
              <a:t>We say a binary code tree has the </a:t>
            </a:r>
            <a:r>
              <a:rPr lang="en-US" b="1"/>
              <a:t>sibling property</a:t>
            </a:r>
            <a:r>
              <a:rPr lang="en-US"/>
              <a:t> if each non-root node has a sibling, and all non-root nodes can be listed in order of non-increasing probability such that each node is adjacent to its sibling.</a:t>
            </a:r>
          </a:p>
        </p:txBody>
      </p:sp>
      <p:grpSp>
        <p:nvGrpSpPr>
          <p:cNvPr id="112" name="Group 111">
            <a:extLst>
              <a:ext uri="{FF2B5EF4-FFF2-40B4-BE49-F238E27FC236}">
                <a16:creationId xmlns:a16="http://schemas.microsoft.com/office/drawing/2014/main" id="{BD98FDAA-0FB1-10E3-213C-9C691A9C7762}"/>
              </a:ext>
            </a:extLst>
          </p:cNvPr>
          <p:cNvGrpSpPr/>
          <p:nvPr/>
        </p:nvGrpSpPr>
        <p:grpSpPr>
          <a:xfrm>
            <a:off x="2712638" y="2853916"/>
            <a:ext cx="6766720" cy="3326605"/>
            <a:chOff x="134540" y="1476210"/>
            <a:chExt cx="6766720" cy="3326605"/>
          </a:xfrm>
        </p:grpSpPr>
        <p:sp>
          <p:nvSpPr>
            <p:cNvPr id="8" name="Rectangle 7">
              <a:extLst>
                <a:ext uri="{FF2B5EF4-FFF2-40B4-BE49-F238E27FC236}">
                  <a16:creationId xmlns:a16="http://schemas.microsoft.com/office/drawing/2014/main" id="{54601485-D35F-C96F-F7EE-03574D56BEC3}"/>
                </a:ext>
              </a:extLst>
            </p:cNvPr>
            <p:cNvSpPr/>
            <p:nvPr/>
          </p:nvSpPr>
          <p:spPr>
            <a:xfrm>
              <a:off x="3073400" y="147621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Root</a:t>
              </a:r>
            </a:p>
          </p:txBody>
        </p:sp>
        <p:grpSp>
          <p:nvGrpSpPr>
            <p:cNvPr id="73" name="Group 72">
              <a:extLst>
                <a:ext uri="{FF2B5EF4-FFF2-40B4-BE49-F238E27FC236}">
                  <a16:creationId xmlns:a16="http://schemas.microsoft.com/office/drawing/2014/main" id="{57BE71AE-B2BE-44D1-C6FC-D5F4D67EA311}"/>
                </a:ext>
              </a:extLst>
            </p:cNvPr>
            <p:cNvGrpSpPr/>
            <p:nvPr/>
          </p:nvGrpSpPr>
          <p:grpSpPr>
            <a:xfrm>
              <a:off x="134540" y="1844510"/>
              <a:ext cx="6766720" cy="2958305"/>
              <a:chOff x="134540" y="1844510"/>
              <a:chExt cx="6766720" cy="2958305"/>
            </a:xfrm>
          </p:grpSpPr>
          <p:grpSp>
            <p:nvGrpSpPr>
              <p:cNvPr id="11" name="Group 10">
                <a:extLst>
                  <a:ext uri="{FF2B5EF4-FFF2-40B4-BE49-F238E27FC236}">
                    <a16:creationId xmlns:a16="http://schemas.microsoft.com/office/drawing/2014/main" id="{51F74D32-6F36-7EC8-006B-C723E50F7855}"/>
                  </a:ext>
                </a:extLst>
              </p:cNvPr>
              <p:cNvGrpSpPr/>
              <p:nvPr/>
            </p:nvGrpSpPr>
            <p:grpSpPr>
              <a:xfrm>
                <a:off x="1603375" y="2490841"/>
                <a:ext cx="3829050" cy="368300"/>
                <a:chOff x="1695450" y="2451100"/>
                <a:chExt cx="3829050" cy="368300"/>
              </a:xfrm>
            </p:grpSpPr>
            <p:sp>
              <p:nvSpPr>
                <p:cNvPr id="9" name="Rectangle 8">
                  <a:extLst>
                    <a:ext uri="{FF2B5EF4-FFF2-40B4-BE49-F238E27FC236}">
                      <a16:creationId xmlns:a16="http://schemas.microsoft.com/office/drawing/2014/main" id="{DF078A23-F246-92D1-06C3-3D20F60D3980}"/>
                    </a:ext>
                  </a:extLst>
                </p:cNvPr>
                <p:cNvSpPr/>
                <p:nvPr/>
              </p:nvSpPr>
              <p:spPr>
                <a:xfrm>
                  <a:off x="1695450" y="245110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 0.6</a:t>
                  </a:r>
                </a:p>
              </p:txBody>
            </p:sp>
            <p:sp>
              <p:nvSpPr>
                <p:cNvPr id="10" name="Rectangle 9">
                  <a:extLst>
                    <a:ext uri="{FF2B5EF4-FFF2-40B4-BE49-F238E27FC236}">
                      <a16:creationId xmlns:a16="http://schemas.microsoft.com/office/drawing/2014/main" id="{2955608D-5BA6-AAC2-5042-93E190ACD2E3}"/>
                    </a:ext>
                  </a:extLst>
                </p:cNvPr>
                <p:cNvSpPr/>
                <p:nvPr/>
              </p:nvSpPr>
              <p:spPr>
                <a:xfrm>
                  <a:off x="4635500" y="245110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B: 0.4</a:t>
                  </a:r>
                </a:p>
              </p:txBody>
            </p:sp>
          </p:grpSp>
          <p:cxnSp>
            <p:nvCxnSpPr>
              <p:cNvPr id="13" name="Straight Connector 12">
                <a:extLst>
                  <a:ext uri="{FF2B5EF4-FFF2-40B4-BE49-F238E27FC236}">
                    <a16:creationId xmlns:a16="http://schemas.microsoft.com/office/drawing/2014/main" id="{93009C1C-AAFE-85EC-AB6D-43977C3FDFEB}"/>
                  </a:ext>
                </a:extLst>
              </p:cNvPr>
              <p:cNvCxnSpPr>
                <a:stCxn id="8" idx="2"/>
                <a:endCxn id="9" idx="0"/>
              </p:cNvCxnSpPr>
              <p:nvPr/>
            </p:nvCxnSpPr>
            <p:spPr>
              <a:xfrm flipH="1">
                <a:off x="2047875" y="1844510"/>
                <a:ext cx="1470025" cy="646331"/>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a:extLst>
                  <a:ext uri="{FF2B5EF4-FFF2-40B4-BE49-F238E27FC236}">
                    <a16:creationId xmlns:a16="http://schemas.microsoft.com/office/drawing/2014/main" id="{90310FA1-2B0A-F9A5-0F05-F2E2F6379A07}"/>
                  </a:ext>
                </a:extLst>
              </p:cNvPr>
              <p:cNvCxnSpPr>
                <a:stCxn id="8" idx="2"/>
                <a:endCxn id="10" idx="0"/>
              </p:cNvCxnSpPr>
              <p:nvPr/>
            </p:nvCxnSpPr>
            <p:spPr>
              <a:xfrm>
                <a:off x="3517900" y="1844510"/>
                <a:ext cx="1470025" cy="646331"/>
              </a:xfrm>
              <a:prstGeom prst="line">
                <a:avLst/>
              </a:prstGeom>
            </p:spPr>
            <p:style>
              <a:lnRef idx="2">
                <a:schemeClr val="dk1"/>
              </a:lnRef>
              <a:fillRef idx="0">
                <a:schemeClr val="dk1"/>
              </a:fillRef>
              <a:effectRef idx="1">
                <a:schemeClr val="dk1"/>
              </a:effectRef>
              <a:fontRef idx="minor">
                <a:schemeClr val="tx1"/>
              </a:fontRef>
            </p:style>
          </p:cxnSp>
          <p:sp>
            <p:nvSpPr>
              <p:cNvPr id="16" name="TextBox 15">
                <a:extLst>
                  <a:ext uri="{FF2B5EF4-FFF2-40B4-BE49-F238E27FC236}">
                    <a16:creationId xmlns:a16="http://schemas.microsoft.com/office/drawing/2014/main" id="{B71F9D99-3954-8533-CD0F-0500F1D22E59}"/>
                  </a:ext>
                </a:extLst>
              </p:cNvPr>
              <p:cNvSpPr txBox="1"/>
              <p:nvPr/>
            </p:nvSpPr>
            <p:spPr>
              <a:xfrm>
                <a:off x="2411413" y="1844510"/>
                <a:ext cx="247650" cy="369332"/>
              </a:xfrm>
              <a:prstGeom prst="rect">
                <a:avLst/>
              </a:prstGeom>
              <a:noFill/>
            </p:spPr>
            <p:txBody>
              <a:bodyPr wrap="square" rtlCol="0">
                <a:spAutoFit/>
              </a:bodyPr>
              <a:lstStyle/>
              <a:p>
                <a:r>
                  <a:rPr lang="en-US"/>
                  <a:t>0</a:t>
                </a:r>
              </a:p>
            </p:txBody>
          </p:sp>
          <p:sp>
            <p:nvSpPr>
              <p:cNvPr id="17" name="TextBox 16">
                <a:extLst>
                  <a:ext uri="{FF2B5EF4-FFF2-40B4-BE49-F238E27FC236}">
                    <a16:creationId xmlns:a16="http://schemas.microsoft.com/office/drawing/2014/main" id="{115C51C7-AD2B-3DC8-9D6F-1C12F98E61CE}"/>
                  </a:ext>
                </a:extLst>
              </p:cNvPr>
              <p:cNvSpPr txBox="1"/>
              <p:nvPr/>
            </p:nvSpPr>
            <p:spPr>
              <a:xfrm>
                <a:off x="4283075" y="1844510"/>
                <a:ext cx="247650" cy="369332"/>
              </a:xfrm>
              <a:prstGeom prst="rect">
                <a:avLst/>
              </a:prstGeom>
              <a:noFill/>
            </p:spPr>
            <p:txBody>
              <a:bodyPr wrap="square" rtlCol="0">
                <a:spAutoFit/>
              </a:bodyPr>
              <a:lstStyle/>
              <a:p>
                <a:r>
                  <a:rPr lang="en-US"/>
                  <a:t>1</a:t>
                </a:r>
              </a:p>
            </p:txBody>
          </p:sp>
          <p:grpSp>
            <p:nvGrpSpPr>
              <p:cNvPr id="21" name="Group 20">
                <a:extLst>
                  <a:ext uri="{FF2B5EF4-FFF2-40B4-BE49-F238E27FC236}">
                    <a16:creationId xmlns:a16="http://schemas.microsoft.com/office/drawing/2014/main" id="{04FD2A61-E068-D086-D5EB-BD2E9FFDE0B5}"/>
                  </a:ext>
                </a:extLst>
              </p:cNvPr>
              <p:cNvGrpSpPr/>
              <p:nvPr/>
            </p:nvGrpSpPr>
            <p:grpSpPr>
              <a:xfrm>
                <a:off x="754856" y="3505472"/>
                <a:ext cx="2586038" cy="368300"/>
                <a:chOff x="714375" y="3554360"/>
                <a:chExt cx="2586038" cy="368300"/>
              </a:xfrm>
            </p:grpSpPr>
            <p:sp>
              <p:nvSpPr>
                <p:cNvPr id="18" name="Rectangle 17">
                  <a:extLst>
                    <a:ext uri="{FF2B5EF4-FFF2-40B4-BE49-F238E27FC236}">
                      <a16:creationId xmlns:a16="http://schemas.microsoft.com/office/drawing/2014/main" id="{16D00E22-E62F-827A-C934-700B7764C2F0}"/>
                    </a:ext>
                  </a:extLst>
                </p:cNvPr>
                <p:cNvSpPr/>
                <p:nvPr/>
              </p:nvSpPr>
              <p:spPr>
                <a:xfrm>
                  <a:off x="714375"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 0.3</a:t>
                  </a:r>
                </a:p>
              </p:txBody>
            </p:sp>
            <p:sp>
              <p:nvSpPr>
                <p:cNvPr id="19" name="Rectangle 18">
                  <a:extLst>
                    <a:ext uri="{FF2B5EF4-FFF2-40B4-BE49-F238E27FC236}">
                      <a16:creationId xmlns:a16="http://schemas.microsoft.com/office/drawing/2014/main" id="{520E5BA6-FAB6-2C3C-842D-63C45AE2A310}"/>
                    </a:ext>
                  </a:extLst>
                </p:cNvPr>
                <p:cNvSpPr/>
                <p:nvPr/>
              </p:nvSpPr>
              <p:spPr>
                <a:xfrm>
                  <a:off x="2411413"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D: 0.3</a:t>
                  </a:r>
                </a:p>
              </p:txBody>
            </p:sp>
          </p:grpSp>
          <p:grpSp>
            <p:nvGrpSpPr>
              <p:cNvPr id="23" name="Group 22">
                <a:extLst>
                  <a:ext uri="{FF2B5EF4-FFF2-40B4-BE49-F238E27FC236}">
                    <a16:creationId xmlns:a16="http://schemas.microsoft.com/office/drawing/2014/main" id="{2C7B7E32-72E1-72F7-0749-C27C3F26BA89}"/>
                  </a:ext>
                </a:extLst>
              </p:cNvPr>
              <p:cNvGrpSpPr/>
              <p:nvPr/>
            </p:nvGrpSpPr>
            <p:grpSpPr>
              <a:xfrm>
                <a:off x="3694906" y="3505472"/>
                <a:ext cx="2586038" cy="368300"/>
                <a:chOff x="714375" y="3554360"/>
                <a:chExt cx="2586038" cy="368300"/>
              </a:xfrm>
            </p:grpSpPr>
            <p:sp>
              <p:nvSpPr>
                <p:cNvPr id="24" name="Rectangle 23">
                  <a:extLst>
                    <a:ext uri="{FF2B5EF4-FFF2-40B4-BE49-F238E27FC236}">
                      <a16:creationId xmlns:a16="http://schemas.microsoft.com/office/drawing/2014/main" id="{CAA368B1-7B85-3C75-048C-389C89CEF453}"/>
                    </a:ext>
                  </a:extLst>
                </p:cNvPr>
                <p:cNvSpPr/>
                <p:nvPr/>
              </p:nvSpPr>
              <p:spPr>
                <a:xfrm>
                  <a:off x="714375"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E: 0.2</a:t>
                  </a:r>
                </a:p>
              </p:txBody>
            </p:sp>
            <p:sp>
              <p:nvSpPr>
                <p:cNvPr id="25" name="Rectangle 24">
                  <a:extLst>
                    <a:ext uri="{FF2B5EF4-FFF2-40B4-BE49-F238E27FC236}">
                      <a16:creationId xmlns:a16="http://schemas.microsoft.com/office/drawing/2014/main" id="{85D4C5A6-91D1-99D8-685D-1891ECC13DF6}"/>
                    </a:ext>
                  </a:extLst>
                </p:cNvPr>
                <p:cNvSpPr/>
                <p:nvPr/>
              </p:nvSpPr>
              <p:spPr>
                <a:xfrm>
                  <a:off x="2411413"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 0.2</a:t>
                  </a:r>
                </a:p>
              </p:txBody>
            </p:sp>
          </p:grpSp>
          <p:cxnSp>
            <p:nvCxnSpPr>
              <p:cNvPr id="27" name="Straight Connector 26">
                <a:extLst>
                  <a:ext uri="{FF2B5EF4-FFF2-40B4-BE49-F238E27FC236}">
                    <a16:creationId xmlns:a16="http://schemas.microsoft.com/office/drawing/2014/main" id="{5059E596-7F19-76FF-F8ED-E8E0559B8EC8}"/>
                  </a:ext>
                </a:extLst>
              </p:cNvPr>
              <p:cNvCxnSpPr>
                <a:stCxn id="9" idx="2"/>
                <a:endCxn id="18" idx="0"/>
              </p:cNvCxnSpPr>
              <p:nvPr/>
            </p:nvCxnSpPr>
            <p:spPr>
              <a:xfrm flipH="1">
                <a:off x="1199356"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445B861D-4028-8D3C-FAA4-FDBDA1D8B1D3}"/>
                  </a:ext>
                </a:extLst>
              </p:cNvPr>
              <p:cNvCxnSpPr>
                <a:cxnSpLocks/>
                <a:stCxn id="9" idx="2"/>
                <a:endCxn id="19" idx="0"/>
              </p:cNvCxnSpPr>
              <p:nvPr/>
            </p:nvCxnSpPr>
            <p:spPr>
              <a:xfrm>
                <a:off x="2047875"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2D47CD41-0513-7D8A-9C67-56DC76555A71}"/>
                  </a:ext>
                </a:extLst>
              </p:cNvPr>
              <p:cNvCxnSpPr>
                <a:cxnSpLocks/>
                <a:stCxn id="10" idx="2"/>
                <a:endCxn id="24" idx="0"/>
              </p:cNvCxnSpPr>
              <p:nvPr/>
            </p:nvCxnSpPr>
            <p:spPr>
              <a:xfrm flipH="1">
                <a:off x="4139406"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424C3467-3254-545E-73D2-FFAB4B066ED5}"/>
                  </a:ext>
                </a:extLst>
              </p:cNvPr>
              <p:cNvCxnSpPr>
                <a:cxnSpLocks/>
                <a:stCxn id="10" idx="2"/>
                <a:endCxn id="25" idx="0"/>
              </p:cNvCxnSpPr>
              <p:nvPr/>
            </p:nvCxnSpPr>
            <p:spPr>
              <a:xfrm>
                <a:off x="4987925"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EF17A53C-3D4A-8366-987B-7E678FC091E1}"/>
                  </a:ext>
                </a:extLst>
              </p:cNvPr>
              <p:cNvSpPr txBox="1"/>
              <p:nvPr/>
            </p:nvSpPr>
            <p:spPr>
              <a:xfrm>
                <a:off x="1199356" y="2859141"/>
                <a:ext cx="247650" cy="369332"/>
              </a:xfrm>
              <a:prstGeom prst="rect">
                <a:avLst/>
              </a:prstGeom>
              <a:noFill/>
            </p:spPr>
            <p:txBody>
              <a:bodyPr wrap="square" rtlCol="0">
                <a:spAutoFit/>
              </a:bodyPr>
              <a:lstStyle/>
              <a:p>
                <a:r>
                  <a:rPr lang="en-US"/>
                  <a:t>0</a:t>
                </a:r>
              </a:p>
            </p:txBody>
          </p:sp>
          <p:sp>
            <p:nvSpPr>
              <p:cNvPr id="39" name="TextBox 38">
                <a:extLst>
                  <a:ext uri="{FF2B5EF4-FFF2-40B4-BE49-F238E27FC236}">
                    <a16:creationId xmlns:a16="http://schemas.microsoft.com/office/drawing/2014/main" id="{0A737668-8A17-578A-8F43-AD1CC5ADD356}"/>
                  </a:ext>
                </a:extLst>
              </p:cNvPr>
              <p:cNvSpPr txBox="1"/>
              <p:nvPr/>
            </p:nvSpPr>
            <p:spPr>
              <a:xfrm>
                <a:off x="2728516" y="2859141"/>
                <a:ext cx="247650" cy="369332"/>
              </a:xfrm>
              <a:prstGeom prst="rect">
                <a:avLst/>
              </a:prstGeom>
              <a:noFill/>
            </p:spPr>
            <p:txBody>
              <a:bodyPr wrap="square" rtlCol="0">
                <a:spAutoFit/>
              </a:bodyPr>
              <a:lstStyle/>
              <a:p>
                <a:r>
                  <a:rPr lang="en-US"/>
                  <a:t>1</a:t>
                </a:r>
              </a:p>
            </p:txBody>
          </p:sp>
          <p:sp>
            <p:nvSpPr>
              <p:cNvPr id="40" name="TextBox 39">
                <a:extLst>
                  <a:ext uri="{FF2B5EF4-FFF2-40B4-BE49-F238E27FC236}">
                    <a16:creationId xmlns:a16="http://schemas.microsoft.com/office/drawing/2014/main" id="{00A3C9E6-D3BD-93D1-F725-BCD14C6968EB}"/>
                  </a:ext>
                </a:extLst>
              </p:cNvPr>
              <p:cNvSpPr txBox="1"/>
              <p:nvPr/>
            </p:nvSpPr>
            <p:spPr>
              <a:xfrm>
                <a:off x="4127698" y="2858625"/>
                <a:ext cx="247650" cy="369332"/>
              </a:xfrm>
              <a:prstGeom prst="rect">
                <a:avLst/>
              </a:prstGeom>
              <a:noFill/>
            </p:spPr>
            <p:txBody>
              <a:bodyPr wrap="square" rtlCol="0">
                <a:spAutoFit/>
              </a:bodyPr>
              <a:lstStyle/>
              <a:p>
                <a:r>
                  <a:rPr lang="en-US"/>
                  <a:t>0</a:t>
                </a:r>
              </a:p>
            </p:txBody>
          </p:sp>
          <p:sp>
            <p:nvSpPr>
              <p:cNvPr id="41" name="TextBox 40">
                <a:extLst>
                  <a:ext uri="{FF2B5EF4-FFF2-40B4-BE49-F238E27FC236}">
                    <a16:creationId xmlns:a16="http://schemas.microsoft.com/office/drawing/2014/main" id="{D4D0752B-E3F0-E6EB-C2B7-018869BAFCD9}"/>
                  </a:ext>
                </a:extLst>
              </p:cNvPr>
              <p:cNvSpPr txBox="1"/>
              <p:nvPr/>
            </p:nvSpPr>
            <p:spPr>
              <a:xfrm>
                <a:off x="5656858" y="2858625"/>
                <a:ext cx="247650" cy="369332"/>
              </a:xfrm>
              <a:prstGeom prst="rect">
                <a:avLst/>
              </a:prstGeom>
              <a:noFill/>
            </p:spPr>
            <p:txBody>
              <a:bodyPr wrap="square" rtlCol="0">
                <a:spAutoFit/>
              </a:bodyPr>
              <a:lstStyle/>
              <a:p>
                <a:r>
                  <a:rPr lang="en-US"/>
                  <a:t>1</a:t>
                </a:r>
              </a:p>
            </p:txBody>
          </p:sp>
          <p:cxnSp>
            <p:nvCxnSpPr>
              <p:cNvPr id="50" name="Straight Connector 49">
                <a:extLst>
                  <a:ext uri="{FF2B5EF4-FFF2-40B4-BE49-F238E27FC236}">
                    <a16:creationId xmlns:a16="http://schemas.microsoft.com/office/drawing/2014/main" id="{7E740252-E1D5-D407-6DCE-694B737FEC0E}"/>
                  </a:ext>
                </a:extLst>
              </p:cNvPr>
              <p:cNvCxnSpPr>
                <a:cxnSpLocks/>
                <a:stCxn id="18" idx="2"/>
              </p:cNvCxnSpPr>
              <p:nvPr/>
            </p:nvCxnSpPr>
            <p:spPr>
              <a:xfrm flipH="1">
                <a:off x="579040" y="3873772"/>
                <a:ext cx="620316"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A103EB2D-4410-44C5-C244-5EE2A0D17E0F}"/>
                  </a:ext>
                </a:extLst>
              </p:cNvPr>
              <p:cNvCxnSpPr>
                <a:cxnSpLocks/>
                <a:stCxn id="18" idx="2"/>
              </p:cNvCxnSpPr>
              <p:nvPr/>
            </p:nvCxnSpPr>
            <p:spPr>
              <a:xfrm>
                <a:off x="1199356" y="3873772"/>
                <a:ext cx="620315"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4" name="Straight Connector 53">
                <a:extLst>
                  <a:ext uri="{FF2B5EF4-FFF2-40B4-BE49-F238E27FC236}">
                    <a16:creationId xmlns:a16="http://schemas.microsoft.com/office/drawing/2014/main" id="{5D069D19-67ED-6480-EE21-B8F255BF9337}"/>
                  </a:ext>
                </a:extLst>
              </p:cNvPr>
              <p:cNvCxnSpPr>
                <a:cxnSpLocks/>
                <a:stCxn id="25" idx="2"/>
              </p:cNvCxnSpPr>
              <p:nvPr/>
            </p:nvCxnSpPr>
            <p:spPr>
              <a:xfrm flipH="1">
                <a:off x="5216128" y="3873772"/>
                <a:ext cx="620316"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7" name="Straight Connector 56">
                <a:extLst>
                  <a:ext uri="{FF2B5EF4-FFF2-40B4-BE49-F238E27FC236}">
                    <a16:creationId xmlns:a16="http://schemas.microsoft.com/office/drawing/2014/main" id="{CF8E04DD-7AD1-DA23-15AF-0FF05CFF268B}"/>
                  </a:ext>
                </a:extLst>
              </p:cNvPr>
              <p:cNvCxnSpPr>
                <a:cxnSpLocks/>
                <a:stCxn id="25" idx="2"/>
              </p:cNvCxnSpPr>
              <p:nvPr/>
            </p:nvCxnSpPr>
            <p:spPr>
              <a:xfrm>
                <a:off x="5836444" y="3873772"/>
                <a:ext cx="620315"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nvGrpSpPr>
              <p:cNvPr id="62" name="Group 61">
                <a:extLst>
                  <a:ext uri="{FF2B5EF4-FFF2-40B4-BE49-F238E27FC236}">
                    <a16:creationId xmlns:a16="http://schemas.microsoft.com/office/drawing/2014/main" id="{F25C73E0-BF28-65DE-C553-87A6E3C89FA7}"/>
                  </a:ext>
                </a:extLst>
              </p:cNvPr>
              <p:cNvGrpSpPr/>
              <p:nvPr/>
            </p:nvGrpSpPr>
            <p:grpSpPr>
              <a:xfrm>
                <a:off x="503535" y="3965847"/>
                <a:ext cx="1414561" cy="369332"/>
                <a:chOff x="503535" y="3965847"/>
                <a:chExt cx="1414561" cy="369332"/>
              </a:xfrm>
            </p:grpSpPr>
            <p:sp>
              <p:nvSpPr>
                <p:cNvPr id="60" name="TextBox 59">
                  <a:extLst>
                    <a:ext uri="{FF2B5EF4-FFF2-40B4-BE49-F238E27FC236}">
                      <a16:creationId xmlns:a16="http://schemas.microsoft.com/office/drawing/2014/main" id="{D7114D85-4608-F1DD-0484-51E3121DC4B9}"/>
                    </a:ext>
                  </a:extLst>
                </p:cNvPr>
                <p:cNvSpPr txBox="1"/>
                <p:nvPr/>
              </p:nvSpPr>
              <p:spPr>
                <a:xfrm>
                  <a:off x="503535" y="3965847"/>
                  <a:ext cx="247650" cy="369332"/>
                </a:xfrm>
                <a:prstGeom prst="rect">
                  <a:avLst/>
                </a:prstGeom>
                <a:noFill/>
              </p:spPr>
              <p:txBody>
                <a:bodyPr wrap="square" rtlCol="0">
                  <a:spAutoFit/>
                </a:bodyPr>
                <a:lstStyle/>
                <a:p>
                  <a:r>
                    <a:rPr lang="en-US"/>
                    <a:t>0</a:t>
                  </a:r>
                </a:p>
              </p:txBody>
            </p:sp>
            <p:sp>
              <p:nvSpPr>
                <p:cNvPr id="61" name="TextBox 60">
                  <a:extLst>
                    <a:ext uri="{FF2B5EF4-FFF2-40B4-BE49-F238E27FC236}">
                      <a16:creationId xmlns:a16="http://schemas.microsoft.com/office/drawing/2014/main" id="{5C06744C-9305-3757-8058-1EFF312C053F}"/>
                    </a:ext>
                  </a:extLst>
                </p:cNvPr>
                <p:cNvSpPr txBox="1"/>
                <p:nvPr/>
              </p:nvSpPr>
              <p:spPr>
                <a:xfrm>
                  <a:off x="1670446" y="3965847"/>
                  <a:ext cx="247650" cy="369332"/>
                </a:xfrm>
                <a:prstGeom prst="rect">
                  <a:avLst/>
                </a:prstGeom>
                <a:noFill/>
              </p:spPr>
              <p:txBody>
                <a:bodyPr wrap="square" rtlCol="0">
                  <a:spAutoFit/>
                </a:bodyPr>
                <a:lstStyle/>
                <a:p>
                  <a:r>
                    <a:rPr lang="en-US"/>
                    <a:t>1</a:t>
                  </a:r>
                </a:p>
              </p:txBody>
            </p:sp>
          </p:grpSp>
          <p:grpSp>
            <p:nvGrpSpPr>
              <p:cNvPr id="63" name="Group 62">
                <a:extLst>
                  <a:ext uri="{FF2B5EF4-FFF2-40B4-BE49-F238E27FC236}">
                    <a16:creationId xmlns:a16="http://schemas.microsoft.com/office/drawing/2014/main" id="{56797A48-BF4A-55EE-B6F8-014C4DA6C3EC}"/>
                  </a:ext>
                </a:extLst>
              </p:cNvPr>
              <p:cNvGrpSpPr/>
              <p:nvPr/>
            </p:nvGrpSpPr>
            <p:grpSpPr>
              <a:xfrm>
                <a:off x="5129163" y="4017435"/>
                <a:ext cx="1414561" cy="369332"/>
                <a:chOff x="503535" y="3965847"/>
                <a:chExt cx="1414561" cy="369332"/>
              </a:xfrm>
            </p:grpSpPr>
            <p:sp>
              <p:nvSpPr>
                <p:cNvPr id="64" name="TextBox 63">
                  <a:extLst>
                    <a:ext uri="{FF2B5EF4-FFF2-40B4-BE49-F238E27FC236}">
                      <a16:creationId xmlns:a16="http://schemas.microsoft.com/office/drawing/2014/main" id="{A834E037-35BF-7B1E-AA2B-C5A536B21EF5}"/>
                    </a:ext>
                  </a:extLst>
                </p:cNvPr>
                <p:cNvSpPr txBox="1"/>
                <p:nvPr/>
              </p:nvSpPr>
              <p:spPr>
                <a:xfrm>
                  <a:off x="503535" y="3965847"/>
                  <a:ext cx="247650" cy="369332"/>
                </a:xfrm>
                <a:prstGeom prst="rect">
                  <a:avLst/>
                </a:prstGeom>
                <a:noFill/>
              </p:spPr>
              <p:txBody>
                <a:bodyPr wrap="square" rtlCol="0">
                  <a:spAutoFit/>
                </a:bodyPr>
                <a:lstStyle/>
                <a:p>
                  <a:r>
                    <a:rPr lang="en-US"/>
                    <a:t>0</a:t>
                  </a:r>
                </a:p>
              </p:txBody>
            </p:sp>
            <p:sp>
              <p:nvSpPr>
                <p:cNvPr id="65" name="TextBox 64">
                  <a:extLst>
                    <a:ext uri="{FF2B5EF4-FFF2-40B4-BE49-F238E27FC236}">
                      <a16:creationId xmlns:a16="http://schemas.microsoft.com/office/drawing/2014/main" id="{72407790-FE90-EBA7-3171-EDA28C3AA774}"/>
                    </a:ext>
                  </a:extLst>
                </p:cNvPr>
                <p:cNvSpPr txBox="1"/>
                <p:nvPr/>
              </p:nvSpPr>
              <p:spPr>
                <a:xfrm>
                  <a:off x="1670446" y="3965847"/>
                  <a:ext cx="247650" cy="369332"/>
                </a:xfrm>
                <a:prstGeom prst="rect">
                  <a:avLst/>
                </a:prstGeom>
                <a:noFill/>
              </p:spPr>
              <p:txBody>
                <a:bodyPr wrap="square" rtlCol="0">
                  <a:spAutoFit/>
                </a:bodyPr>
                <a:lstStyle/>
                <a:p>
                  <a:r>
                    <a:rPr lang="en-US"/>
                    <a:t>1</a:t>
                  </a:r>
                </a:p>
              </p:txBody>
            </p:sp>
          </p:grpSp>
          <p:grpSp>
            <p:nvGrpSpPr>
              <p:cNvPr id="69" name="Group 68">
                <a:extLst>
                  <a:ext uri="{FF2B5EF4-FFF2-40B4-BE49-F238E27FC236}">
                    <a16:creationId xmlns:a16="http://schemas.microsoft.com/office/drawing/2014/main" id="{8E566572-7333-3550-72BE-7D595BBA9D98}"/>
                  </a:ext>
                </a:extLst>
              </p:cNvPr>
              <p:cNvGrpSpPr/>
              <p:nvPr/>
            </p:nvGrpSpPr>
            <p:grpSpPr>
              <a:xfrm>
                <a:off x="134540" y="4429321"/>
                <a:ext cx="2129632" cy="371763"/>
                <a:chOff x="134540" y="4429321"/>
                <a:chExt cx="2129632" cy="371763"/>
              </a:xfrm>
            </p:grpSpPr>
            <p:sp>
              <p:nvSpPr>
                <p:cNvPr id="67" name="Rectangle 66">
                  <a:extLst>
                    <a:ext uri="{FF2B5EF4-FFF2-40B4-BE49-F238E27FC236}">
                      <a16:creationId xmlns:a16="http://schemas.microsoft.com/office/drawing/2014/main" id="{7D40B0AE-E742-1746-6B21-AF7E49EE328B}"/>
                    </a:ext>
                  </a:extLst>
                </p:cNvPr>
                <p:cNvSpPr/>
                <p:nvPr/>
              </p:nvSpPr>
              <p:spPr>
                <a:xfrm>
                  <a:off x="134540" y="4429321"/>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 0.15</a:t>
                  </a:r>
                </a:p>
              </p:txBody>
            </p:sp>
            <p:sp>
              <p:nvSpPr>
                <p:cNvPr id="68" name="Rectangle 67">
                  <a:extLst>
                    <a:ext uri="{FF2B5EF4-FFF2-40B4-BE49-F238E27FC236}">
                      <a16:creationId xmlns:a16="http://schemas.microsoft.com/office/drawing/2014/main" id="{A22BFCF8-2641-F6CE-B2F2-5BE3A59D3F01}"/>
                    </a:ext>
                  </a:extLst>
                </p:cNvPr>
                <p:cNvSpPr/>
                <p:nvPr/>
              </p:nvSpPr>
              <p:spPr>
                <a:xfrm>
                  <a:off x="1375172" y="4432784"/>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H: 0.15</a:t>
                  </a:r>
                </a:p>
              </p:txBody>
            </p:sp>
          </p:grpSp>
          <p:grpSp>
            <p:nvGrpSpPr>
              <p:cNvPr id="70" name="Group 69">
                <a:extLst>
                  <a:ext uri="{FF2B5EF4-FFF2-40B4-BE49-F238E27FC236}">
                    <a16:creationId xmlns:a16="http://schemas.microsoft.com/office/drawing/2014/main" id="{0CE102B7-3E98-0027-C36A-50B25F4ACE78}"/>
                  </a:ext>
                </a:extLst>
              </p:cNvPr>
              <p:cNvGrpSpPr/>
              <p:nvPr/>
            </p:nvGrpSpPr>
            <p:grpSpPr>
              <a:xfrm>
                <a:off x="4771628" y="4431052"/>
                <a:ext cx="2129632" cy="371763"/>
                <a:chOff x="134540" y="4429321"/>
                <a:chExt cx="2129632" cy="371763"/>
              </a:xfrm>
            </p:grpSpPr>
            <p:sp>
              <p:nvSpPr>
                <p:cNvPr id="71" name="Rectangle 70">
                  <a:extLst>
                    <a:ext uri="{FF2B5EF4-FFF2-40B4-BE49-F238E27FC236}">
                      <a16:creationId xmlns:a16="http://schemas.microsoft.com/office/drawing/2014/main" id="{E593DBCF-CD5F-8751-D6F7-D4ED535B07F8}"/>
                    </a:ext>
                  </a:extLst>
                </p:cNvPr>
                <p:cNvSpPr/>
                <p:nvPr/>
              </p:nvSpPr>
              <p:spPr>
                <a:xfrm>
                  <a:off x="134540" y="4429321"/>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I: 0.15</a:t>
                  </a:r>
                </a:p>
              </p:txBody>
            </p:sp>
            <p:sp>
              <p:nvSpPr>
                <p:cNvPr id="72" name="Rectangle 71">
                  <a:extLst>
                    <a:ext uri="{FF2B5EF4-FFF2-40B4-BE49-F238E27FC236}">
                      <a16:creationId xmlns:a16="http://schemas.microsoft.com/office/drawing/2014/main" id="{AC690D1C-C9E9-590D-892D-F5B6843F7D4D}"/>
                    </a:ext>
                  </a:extLst>
                </p:cNvPr>
                <p:cNvSpPr/>
                <p:nvPr/>
              </p:nvSpPr>
              <p:spPr>
                <a:xfrm>
                  <a:off x="1375172" y="4432784"/>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J: 0.05</a:t>
                  </a:r>
                </a:p>
              </p:txBody>
            </p:sp>
          </p:grpSp>
        </p:grpSp>
      </p:grpSp>
      <p:sp>
        <p:nvSpPr>
          <p:cNvPr id="3" name="TextBox 2">
            <a:extLst>
              <a:ext uri="{FF2B5EF4-FFF2-40B4-BE49-F238E27FC236}">
                <a16:creationId xmlns:a16="http://schemas.microsoft.com/office/drawing/2014/main" id="{8228472E-0593-3C7B-E26E-49E6D423E68E}"/>
              </a:ext>
            </a:extLst>
          </p:cNvPr>
          <p:cNvSpPr txBox="1"/>
          <p:nvPr/>
        </p:nvSpPr>
        <p:spPr>
          <a:xfrm>
            <a:off x="10064750" y="2717800"/>
            <a:ext cx="848519" cy="3833541"/>
          </a:xfrm>
          <a:prstGeom prst="rect">
            <a:avLst/>
          </a:prstGeom>
          <a:noFill/>
        </p:spPr>
        <p:txBody>
          <a:bodyPr wrap="square" rtlCol="0">
            <a:spAutoFit/>
          </a:bodyPr>
          <a:lstStyle/>
          <a:p>
            <a:endParaRPr lang="en-US"/>
          </a:p>
        </p:txBody>
      </p:sp>
      <p:graphicFrame>
        <p:nvGraphicFramePr>
          <p:cNvPr id="5" name="Table 4">
            <a:extLst>
              <a:ext uri="{FF2B5EF4-FFF2-40B4-BE49-F238E27FC236}">
                <a16:creationId xmlns:a16="http://schemas.microsoft.com/office/drawing/2014/main" id="{13DC8C81-1CD7-719C-09DA-CE23DF08B30F}"/>
              </a:ext>
            </a:extLst>
          </p:cNvPr>
          <p:cNvGraphicFramePr>
            <a:graphicFrameLocks noGrp="1"/>
          </p:cNvGraphicFramePr>
          <p:nvPr/>
        </p:nvGraphicFramePr>
        <p:xfrm>
          <a:off x="9937919" y="2472101"/>
          <a:ext cx="2180210" cy="4079240"/>
        </p:xfrm>
        <a:graphic>
          <a:graphicData uri="http://schemas.openxmlformats.org/drawingml/2006/table">
            <a:tbl>
              <a:tblPr firstRow="1" bandRow="1">
                <a:tableStyleId>{5C22544A-7EE6-4342-B048-85BDC9FD1C3A}</a:tableStyleId>
              </a:tblPr>
              <a:tblGrid>
                <a:gridCol w="840892">
                  <a:extLst>
                    <a:ext uri="{9D8B030D-6E8A-4147-A177-3AD203B41FA5}">
                      <a16:colId xmlns:a16="http://schemas.microsoft.com/office/drawing/2014/main" val="1296333985"/>
                    </a:ext>
                  </a:extLst>
                </a:gridCol>
                <a:gridCol w="1339318">
                  <a:extLst>
                    <a:ext uri="{9D8B030D-6E8A-4147-A177-3AD203B41FA5}">
                      <a16:colId xmlns:a16="http://schemas.microsoft.com/office/drawing/2014/main" val="3084121534"/>
                    </a:ext>
                  </a:extLst>
                </a:gridCol>
              </a:tblGrid>
              <a:tr h="370840">
                <a:tc>
                  <a:txBody>
                    <a:bodyPr/>
                    <a:lstStyle/>
                    <a:p>
                      <a:pPr algn="ctr"/>
                      <a:r>
                        <a:rPr lang="en-US" altLang="zh-CN"/>
                        <a:t>Node</a:t>
                      </a:r>
                      <a:endParaRPr lang="en-US"/>
                    </a:p>
                  </a:txBody>
                  <a:tcPr/>
                </a:tc>
                <a:tc>
                  <a:txBody>
                    <a:bodyPr/>
                    <a:lstStyle/>
                    <a:p>
                      <a:pPr algn="ctr"/>
                      <a:r>
                        <a:rPr lang="en-US"/>
                        <a:t>Probability</a:t>
                      </a:r>
                    </a:p>
                  </a:txBody>
                  <a:tcPr/>
                </a:tc>
                <a:extLst>
                  <a:ext uri="{0D108BD9-81ED-4DB2-BD59-A6C34878D82A}">
                    <a16:rowId xmlns:a16="http://schemas.microsoft.com/office/drawing/2014/main" val="1789435657"/>
                  </a:ext>
                </a:extLst>
              </a:tr>
              <a:tr h="370840">
                <a:tc>
                  <a:txBody>
                    <a:bodyPr/>
                    <a:lstStyle/>
                    <a:p>
                      <a:pPr algn="ctr"/>
                      <a:r>
                        <a:rPr lang="en-US"/>
                        <a:t>A</a:t>
                      </a:r>
                    </a:p>
                  </a:txBody>
                  <a:tcPr/>
                </a:tc>
                <a:tc>
                  <a:txBody>
                    <a:bodyPr/>
                    <a:lstStyle/>
                    <a:p>
                      <a:pPr algn="ctr"/>
                      <a:r>
                        <a:rPr lang="en-US"/>
                        <a:t>0.6</a:t>
                      </a:r>
                    </a:p>
                  </a:txBody>
                  <a:tcPr/>
                </a:tc>
                <a:extLst>
                  <a:ext uri="{0D108BD9-81ED-4DB2-BD59-A6C34878D82A}">
                    <a16:rowId xmlns:a16="http://schemas.microsoft.com/office/drawing/2014/main" val="1098776517"/>
                  </a:ext>
                </a:extLst>
              </a:tr>
              <a:tr h="370840">
                <a:tc>
                  <a:txBody>
                    <a:bodyPr/>
                    <a:lstStyle/>
                    <a:p>
                      <a:pPr algn="ctr"/>
                      <a:r>
                        <a:rPr lang="en-US"/>
                        <a:t>B</a:t>
                      </a:r>
                    </a:p>
                  </a:txBody>
                  <a:tcPr/>
                </a:tc>
                <a:tc>
                  <a:txBody>
                    <a:bodyPr/>
                    <a:lstStyle/>
                    <a:p>
                      <a:pPr algn="ctr"/>
                      <a:r>
                        <a:rPr lang="en-US"/>
                        <a:t>0.4</a:t>
                      </a:r>
                    </a:p>
                  </a:txBody>
                  <a:tcPr/>
                </a:tc>
                <a:extLst>
                  <a:ext uri="{0D108BD9-81ED-4DB2-BD59-A6C34878D82A}">
                    <a16:rowId xmlns:a16="http://schemas.microsoft.com/office/drawing/2014/main" val="1607019669"/>
                  </a:ext>
                </a:extLst>
              </a:tr>
              <a:tr h="370840">
                <a:tc>
                  <a:txBody>
                    <a:bodyPr/>
                    <a:lstStyle/>
                    <a:p>
                      <a:pPr algn="ctr"/>
                      <a:r>
                        <a:rPr lang="en-US"/>
                        <a:t>C</a:t>
                      </a:r>
                    </a:p>
                  </a:txBody>
                  <a:tcPr/>
                </a:tc>
                <a:tc>
                  <a:txBody>
                    <a:bodyPr/>
                    <a:lstStyle/>
                    <a:p>
                      <a:pPr algn="ctr"/>
                      <a:r>
                        <a:rPr lang="en-US"/>
                        <a:t>0.3</a:t>
                      </a:r>
                    </a:p>
                  </a:txBody>
                  <a:tcPr/>
                </a:tc>
                <a:extLst>
                  <a:ext uri="{0D108BD9-81ED-4DB2-BD59-A6C34878D82A}">
                    <a16:rowId xmlns:a16="http://schemas.microsoft.com/office/drawing/2014/main" val="801773538"/>
                  </a:ext>
                </a:extLst>
              </a:tr>
              <a:tr h="370840">
                <a:tc>
                  <a:txBody>
                    <a:bodyPr/>
                    <a:lstStyle/>
                    <a:p>
                      <a:pPr algn="ctr"/>
                      <a:r>
                        <a:rPr lang="en-US"/>
                        <a:t>D</a:t>
                      </a:r>
                    </a:p>
                  </a:txBody>
                  <a:tcPr/>
                </a:tc>
                <a:tc>
                  <a:txBody>
                    <a:bodyPr/>
                    <a:lstStyle/>
                    <a:p>
                      <a:pPr algn="ctr"/>
                      <a:r>
                        <a:rPr lang="en-US"/>
                        <a:t>0.3</a:t>
                      </a:r>
                    </a:p>
                  </a:txBody>
                  <a:tcPr/>
                </a:tc>
                <a:extLst>
                  <a:ext uri="{0D108BD9-81ED-4DB2-BD59-A6C34878D82A}">
                    <a16:rowId xmlns:a16="http://schemas.microsoft.com/office/drawing/2014/main" val="3134274088"/>
                  </a:ext>
                </a:extLst>
              </a:tr>
              <a:tr h="370840">
                <a:tc>
                  <a:txBody>
                    <a:bodyPr/>
                    <a:lstStyle/>
                    <a:p>
                      <a:pPr algn="ctr"/>
                      <a:r>
                        <a:rPr lang="en-US"/>
                        <a:t>E</a:t>
                      </a:r>
                    </a:p>
                  </a:txBody>
                  <a:tcPr/>
                </a:tc>
                <a:tc>
                  <a:txBody>
                    <a:bodyPr/>
                    <a:lstStyle/>
                    <a:p>
                      <a:pPr algn="ctr"/>
                      <a:r>
                        <a:rPr lang="en-US"/>
                        <a:t>0.2</a:t>
                      </a:r>
                    </a:p>
                  </a:txBody>
                  <a:tcPr/>
                </a:tc>
                <a:extLst>
                  <a:ext uri="{0D108BD9-81ED-4DB2-BD59-A6C34878D82A}">
                    <a16:rowId xmlns:a16="http://schemas.microsoft.com/office/drawing/2014/main" val="2738848359"/>
                  </a:ext>
                </a:extLst>
              </a:tr>
              <a:tr h="370840">
                <a:tc>
                  <a:txBody>
                    <a:bodyPr/>
                    <a:lstStyle/>
                    <a:p>
                      <a:pPr algn="ctr"/>
                      <a:r>
                        <a:rPr lang="en-US"/>
                        <a:t>F</a:t>
                      </a:r>
                    </a:p>
                  </a:txBody>
                  <a:tcPr/>
                </a:tc>
                <a:tc>
                  <a:txBody>
                    <a:bodyPr/>
                    <a:lstStyle/>
                    <a:p>
                      <a:pPr algn="ctr"/>
                      <a:r>
                        <a:rPr lang="en-US"/>
                        <a:t>0.2</a:t>
                      </a:r>
                    </a:p>
                  </a:txBody>
                  <a:tcPr/>
                </a:tc>
                <a:extLst>
                  <a:ext uri="{0D108BD9-81ED-4DB2-BD59-A6C34878D82A}">
                    <a16:rowId xmlns:a16="http://schemas.microsoft.com/office/drawing/2014/main" val="745121330"/>
                  </a:ext>
                </a:extLst>
              </a:tr>
              <a:tr h="370840">
                <a:tc>
                  <a:txBody>
                    <a:bodyPr/>
                    <a:lstStyle/>
                    <a:p>
                      <a:pPr algn="ctr"/>
                      <a:r>
                        <a:rPr lang="en-US"/>
                        <a:t>G</a:t>
                      </a:r>
                    </a:p>
                  </a:txBody>
                  <a:tcPr/>
                </a:tc>
                <a:tc>
                  <a:txBody>
                    <a:bodyPr/>
                    <a:lstStyle/>
                    <a:p>
                      <a:pPr algn="ctr"/>
                      <a:r>
                        <a:rPr lang="en-US"/>
                        <a:t>0.15</a:t>
                      </a:r>
                    </a:p>
                  </a:txBody>
                  <a:tcPr/>
                </a:tc>
                <a:extLst>
                  <a:ext uri="{0D108BD9-81ED-4DB2-BD59-A6C34878D82A}">
                    <a16:rowId xmlns:a16="http://schemas.microsoft.com/office/drawing/2014/main" val="189349396"/>
                  </a:ext>
                </a:extLst>
              </a:tr>
              <a:tr h="370840">
                <a:tc>
                  <a:txBody>
                    <a:bodyPr/>
                    <a:lstStyle/>
                    <a:p>
                      <a:pPr algn="ctr"/>
                      <a:r>
                        <a:rPr lang="en-US"/>
                        <a:t>H</a:t>
                      </a:r>
                    </a:p>
                  </a:txBody>
                  <a:tcPr/>
                </a:tc>
                <a:tc>
                  <a:txBody>
                    <a:bodyPr/>
                    <a:lstStyle/>
                    <a:p>
                      <a:pPr algn="ctr"/>
                      <a:r>
                        <a:rPr lang="en-US"/>
                        <a:t>0.15</a:t>
                      </a:r>
                    </a:p>
                  </a:txBody>
                  <a:tcPr/>
                </a:tc>
                <a:extLst>
                  <a:ext uri="{0D108BD9-81ED-4DB2-BD59-A6C34878D82A}">
                    <a16:rowId xmlns:a16="http://schemas.microsoft.com/office/drawing/2014/main" val="1776224755"/>
                  </a:ext>
                </a:extLst>
              </a:tr>
              <a:tr h="370840">
                <a:tc>
                  <a:txBody>
                    <a:bodyPr/>
                    <a:lstStyle/>
                    <a:p>
                      <a:pPr algn="ctr"/>
                      <a:r>
                        <a:rPr lang="en-US"/>
                        <a:t>I</a:t>
                      </a:r>
                    </a:p>
                  </a:txBody>
                  <a:tcPr/>
                </a:tc>
                <a:tc>
                  <a:txBody>
                    <a:bodyPr/>
                    <a:lstStyle/>
                    <a:p>
                      <a:pPr algn="ctr"/>
                      <a:r>
                        <a:rPr lang="en-US"/>
                        <a:t>0.15</a:t>
                      </a:r>
                    </a:p>
                  </a:txBody>
                  <a:tcPr/>
                </a:tc>
                <a:extLst>
                  <a:ext uri="{0D108BD9-81ED-4DB2-BD59-A6C34878D82A}">
                    <a16:rowId xmlns:a16="http://schemas.microsoft.com/office/drawing/2014/main" val="375709204"/>
                  </a:ext>
                </a:extLst>
              </a:tr>
              <a:tr h="370840">
                <a:tc>
                  <a:txBody>
                    <a:bodyPr/>
                    <a:lstStyle/>
                    <a:p>
                      <a:pPr algn="ctr"/>
                      <a:r>
                        <a:rPr lang="en-US"/>
                        <a:t>J</a:t>
                      </a:r>
                    </a:p>
                  </a:txBody>
                  <a:tcPr/>
                </a:tc>
                <a:tc>
                  <a:txBody>
                    <a:bodyPr/>
                    <a:lstStyle/>
                    <a:p>
                      <a:pPr algn="ctr"/>
                      <a:r>
                        <a:rPr lang="en-US"/>
                        <a:t>0.05</a:t>
                      </a:r>
                    </a:p>
                  </a:txBody>
                  <a:tcPr/>
                </a:tc>
                <a:extLst>
                  <a:ext uri="{0D108BD9-81ED-4DB2-BD59-A6C34878D82A}">
                    <a16:rowId xmlns:a16="http://schemas.microsoft.com/office/drawing/2014/main" val="3134417857"/>
                  </a:ext>
                </a:extLst>
              </a:tr>
            </a:tbl>
          </a:graphicData>
        </a:graphic>
      </p:graphicFrame>
      <p:grpSp>
        <p:nvGrpSpPr>
          <p:cNvPr id="26" name="Group 25">
            <a:extLst>
              <a:ext uri="{FF2B5EF4-FFF2-40B4-BE49-F238E27FC236}">
                <a16:creationId xmlns:a16="http://schemas.microsoft.com/office/drawing/2014/main" id="{8B0C6FAF-4398-040B-53BD-30AE830D160A}"/>
              </a:ext>
            </a:extLst>
          </p:cNvPr>
          <p:cNvGrpSpPr/>
          <p:nvPr/>
        </p:nvGrpSpPr>
        <p:grpSpPr>
          <a:xfrm>
            <a:off x="9699168" y="3003717"/>
            <a:ext cx="238751" cy="3369683"/>
            <a:chOff x="9699168" y="3003717"/>
            <a:chExt cx="238751" cy="3369683"/>
          </a:xfrm>
        </p:grpSpPr>
        <p:sp>
          <p:nvSpPr>
            <p:cNvPr id="6" name="Left Brace 5">
              <a:extLst>
                <a:ext uri="{FF2B5EF4-FFF2-40B4-BE49-F238E27FC236}">
                  <a16:creationId xmlns:a16="http://schemas.microsoft.com/office/drawing/2014/main" id="{32F708D3-C744-0DC6-8A09-DF92A7B8F546}"/>
                </a:ext>
              </a:extLst>
            </p:cNvPr>
            <p:cNvSpPr/>
            <p:nvPr/>
          </p:nvSpPr>
          <p:spPr>
            <a:xfrm>
              <a:off x="9699168" y="3003717"/>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Left Brace 11">
              <a:extLst>
                <a:ext uri="{FF2B5EF4-FFF2-40B4-BE49-F238E27FC236}">
                  <a16:creationId xmlns:a16="http://schemas.microsoft.com/office/drawing/2014/main" id="{91536FBC-3B73-0242-6659-54D5B9A1CB0A}"/>
                </a:ext>
              </a:extLst>
            </p:cNvPr>
            <p:cNvSpPr/>
            <p:nvPr/>
          </p:nvSpPr>
          <p:spPr>
            <a:xfrm>
              <a:off x="9711699" y="3762184"/>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Left Brace 13">
              <a:extLst>
                <a:ext uri="{FF2B5EF4-FFF2-40B4-BE49-F238E27FC236}">
                  <a16:creationId xmlns:a16="http://schemas.microsoft.com/office/drawing/2014/main" id="{BB6E3247-04DE-7D6E-0A06-76ACB2762DCD}"/>
                </a:ext>
              </a:extLst>
            </p:cNvPr>
            <p:cNvSpPr/>
            <p:nvPr/>
          </p:nvSpPr>
          <p:spPr>
            <a:xfrm>
              <a:off x="9711699" y="4487032"/>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Left Brace 19">
              <a:extLst>
                <a:ext uri="{FF2B5EF4-FFF2-40B4-BE49-F238E27FC236}">
                  <a16:creationId xmlns:a16="http://schemas.microsoft.com/office/drawing/2014/main" id="{9A556611-B648-E001-55C1-313570952994}"/>
                </a:ext>
              </a:extLst>
            </p:cNvPr>
            <p:cNvSpPr/>
            <p:nvPr/>
          </p:nvSpPr>
          <p:spPr>
            <a:xfrm>
              <a:off x="9711699" y="5212807"/>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Left Brace 21">
              <a:extLst>
                <a:ext uri="{FF2B5EF4-FFF2-40B4-BE49-F238E27FC236}">
                  <a16:creationId xmlns:a16="http://schemas.microsoft.com/office/drawing/2014/main" id="{7BBCC7E8-23F1-0229-A903-3C1611C36E5B}"/>
                </a:ext>
              </a:extLst>
            </p:cNvPr>
            <p:cNvSpPr/>
            <p:nvPr/>
          </p:nvSpPr>
          <p:spPr>
            <a:xfrm>
              <a:off x="9711699" y="5977254"/>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24802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95CC05-1E40-AF56-0BC8-7BB612204CB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863F57B-BCCA-90E5-746A-B45EAC1205FF}"/>
              </a:ext>
            </a:extLst>
          </p:cNvPr>
          <p:cNvSpPr txBox="1"/>
          <p:nvPr/>
        </p:nvSpPr>
        <p:spPr>
          <a:xfrm>
            <a:off x="330819" y="306659"/>
            <a:ext cx="11530361" cy="523220"/>
          </a:xfrm>
          <a:prstGeom prst="rect">
            <a:avLst/>
          </a:prstGeom>
          <a:noFill/>
        </p:spPr>
        <p:txBody>
          <a:bodyPr wrap="square" rtlCol="0">
            <a:spAutoFit/>
          </a:bodyPr>
          <a:lstStyle/>
          <a:p>
            <a:r>
              <a:rPr lang="en-US" sz="2800" b="1" i="1"/>
              <a:t>The Sibling Property: An Equivalence of Huffman Code</a:t>
            </a:r>
            <a:endParaRPr lang="ar-AE" sz="2800" i="1"/>
          </a:p>
        </p:txBody>
      </p:sp>
      <p:grpSp>
        <p:nvGrpSpPr>
          <p:cNvPr id="29" name="Group 28">
            <a:extLst>
              <a:ext uri="{FF2B5EF4-FFF2-40B4-BE49-F238E27FC236}">
                <a16:creationId xmlns:a16="http://schemas.microsoft.com/office/drawing/2014/main" id="{45CF9D7B-EA60-B173-CE9D-DFCB37C2FE29}"/>
              </a:ext>
            </a:extLst>
          </p:cNvPr>
          <p:cNvGrpSpPr/>
          <p:nvPr/>
        </p:nvGrpSpPr>
        <p:grpSpPr>
          <a:xfrm>
            <a:off x="1648132" y="1139623"/>
            <a:ext cx="8895732" cy="1322196"/>
            <a:chOff x="330818" y="972708"/>
            <a:chExt cx="8895732" cy="1322196"/>
          </a:xfrm>
        </p:grpSpPr>
        <p:sp>
          <p:nvSpPr>
            <p:cNvPr id="4" name="Rectangle 3">
              <a:extLst>
                <a:ext uri="{FF2B5EF4-FFF2-40B4-BE49-F238E27FC236}">
                  <a16:creationId xmlns:a16="http://schemas.microsoft.com/office/drawing/2014/main" id="{8EBB23CE-E148-96E8-3EAB-B6525915F59A}"/>
                </a:ext>
              </a:extLst>
            </p:cNvPr>
            <p:cNvSpPr/>
            <p:nvPr/>
          </p:nvSpPr>
          <p:spPr>
            <a:xfrm>
              <a:off x="330818" y="990600"/>
              <a:ext cx="8895732" cy="1304304"/>
            </a:xfrm>
            <a:prstGeom prst="rect">
              <a:avLst/>
            </a:prstGeom>
            <a:solidFill>
              <a:schemeClr val="tx2">
                <a:lumMod val="25000"/>
                <a:lumOff val="75000"/>
              </a:schemeClr>
            </a:solidFill>
            <a:ln>
              <a:solidFill>
                <a:schemeClr val="tx2">
                  <a:lumMod val="25000"/>
                  <a:lumOff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highlight>
                  <a:srgbClr val="00FFFF"/>
                </a:highlight>
              </a:endParaRPr>
            </a:p>
          </p:txBody>
        </p:sp>
        <p:sp>
          <p:nvSpPr>
            <p:cNvPr id="7" name="TextBox 6">
              <a:extLst>
                <a:ext uri="{FF2B5EF4-FFF2-40B4-BE49-F238E27FC236}">
                  <a16:creationId xmlns:a16="http://schemas.microsoft.com/office/drawing/2014/main" id="{0EC2E901-6E71-882D-8081-00C07ED90825}"/>
                </a:ext>
              </a:extLst>
            </p:cNvPr>
            <p:cNvSpPr txBox="1"/>
            <p:nvPr/>
          </p:nvSpPr>
          <p:spPr>
            <a:xfrm>
              <a:off x="330818" y="972708"/>
              <a:ext cx="8895732" cy="1125757"/>
            </a:xfrm>
            <a:prstGeom prst="rect">
              <a:avLst/>
            </a:prstGeom>
            <a:noFill/>
          </p:spPr>
          <p:txBody>
            <a:bodyPr wrap="square">
              <a:spAutoFit/>
            </a:bodyPr>
            <a:lstStyle/>
            <a:p>
              <a:pPr>
                <a:lnSpc>
                  <a:spcPct val="200000"/>
                </a:lnSpc>
              </a:pPr>
              <a:r>
                <a:rPr lang="en-US" b="1"/>
                <a:t>Theorem:</a:t>
              </a:r>
            </a:p>
            <a:p>
              <a:pPr>
                <a:lnSpc>
                  <a:spcPct val="200000"/>
                </a:lnSpc>
              </a:pPr>
              <a:r>
                <a:rPr lang="en-US"/>
                <a:t>A binary prefix code is a Huffman code if and only if the code tree has the sibling property.</a:t>
              </a:r>
            </a:p>
          </p:txBody>
        </p:sp>
      </p:grpSp>
      <p:grpSp>
        <p:nvGrpSpPr>
          <p:cNvPr id="112" name="Group 111">
            <a:extLst>
              <a:ext uri="{FF2B5EF4-FFF2-40B4-BE49-F238E27FC236}">
                <a16:creationId xmlns:a16="http://schemas.microsoft.com/office/drawing/2014/main" id="{DCBD8266-43DC-847D-0149-0ACA5B0EAD26}"/>
              </a:ext>
            </a:extLst>
          </p:cNvPr>
          <p:cNvGrpSpPr/>
          <p:nvPr/>
        </p:nvGrpSpPr>
        <p:grpSpPr>
          <a:xfrm>
            <a:off x="2712638" y="2853916"/>
            <a:ext cx="6766720" cy="3326605"/>
            <a:chOff x="134540" y="1476210"/>
            <a:chExt cx="6766720" cy="3326605"/>
          </a:xfrm>
        </p:grpSpPr>
        <p:sp>
          <p:nvSpPr>
            <p:cNvPr id="8" name="Rectangle 7">
              <a:extLst>
                <a:ext uri="{FF2B5EF4-FFF2-40B4-BE49-F238E27FC236}">
                  <a16:creationId xmlns:a16="http://schemas.microsoft.com/office/drawing/2014/main" id="{7F464FA2-177C-888C-10CA-AA2AE84F380E}"/>
                </a:ext>
              </a:extLst>
            </p:cNvPr>
            <p:cNvSpPr/>
            <p:nvPr/>
          </p:nvSpPr>
          <p:spPr>
            <a:xfrm>
              <a:off x="3073400" y="147621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Root</a:t>
              </a:r>
            </a:p>
          </p:txBody>
        </p:sp>
        <p:grpSp>
          <p:nvGrpSpPr>
            <p:cNvPr id="73" name="Group 72">
              <a:extLst>
                <a:ext uri="{FF2B5EF4-FFF2-40B4-BE49-F238E27FC236}">
                  <a16:creationId xmlns:a16="http://schemas.microsoft.com/office/drawing/2014/main" id="{08900DFD-C3FA-6F99-1201-635EFDEDF55A}"/>
                </a:ext>
              </a:extLst>
            </p:cNvPr>
            <p:cNvGrpSpPr/>
            <p:nvPr/>
          </p:nvGrpSpPr>
          <p:grpSpPr>
            <a:xfrm>
              <a:off x="134540" y="1844510"/>
              <a:ext cx="6766720" cy="2958305"/>
              <a:chOff x="134540" y="1844510"/>
              <a:chExt cx="6766720" cy="2958305"/>
            </a:xfrm>
          </p:grpSpPr>
          <p:grpSp>
            <p:nvGrpSpPr>
              <p:cNvPr id="11" name="Group 10">
                <a:extLst>
                  <a:ext uri="{FF2B5EF4-FFF2-40B4-BE49-F238E27FC236}">
                    <a16:creationId xmlns:a16="http://schemas.microsoft.com/office/drawing/2014/main" id="{9670FD05-ECF5-A0B9-C566-7B4061100ABA}"/>
                  </a:ext>
                </a:extLst>
              </p:cNvPr>
              <p:cNvGrpSpPr/>
              <p:nvPr/>
            </p:nvGrpSpPr>
            <p:grpSpPr>
              <a:xfrm>
                <a:off x="1603375" y="2490841"/>
                <a:ext cx="3829050" cy="368300"/>
                <a:chOff x="1695450" y="2451100"/>
                <a:chExt cx="3829050" cy="368300"/>
              </a:xfrm>
            </p:grpSpPr>
            <p:sp>
              <p:nvSpPr>
                <p:cNvPr id="9" name="Rectangle 8">
                  <a:extLst>
                    <a:ext uri="{FF2B5EF4-FFF2-40B4-BE49-F238E27FC236}">
                      <a16:creationId xmlns:a16="http://schemas.microsoft.com/office/drawing/2014/main" id="{BCED3470-4C70-C6B3-4A02-2E541300B859}"/>
                    </a:ext>
                  </a:extLst>
                </p:cNvPr>
                <p:cNvSpPr/>
                <p:nvPr/>
              </p:nvSpPr>
              <p:spPr>
                <a:xfrm>
                  <a:off x="1695450" y="245110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A: 0.6</a:t>
                  </a:r>
                </a:p>
              </p:txBody>
            </p:sp>
            <p:sp>
              <p:nvSpPr>
                <p:cNvPr id="10" name="Rectangle 9">
                  <a:extLst>
                    <a:ext uri="{FF2B5EF4-FFF2-40B4-BE49-F238E27FC236}">
                      <a16:creationId xmlns:a16="http://schemas.microsoft.com/office/drawing/2014/main" id="{65A31388-C506-4F4F-F234-71DEA3073FD5}"/>
                    </a:ext>
                  </a:extLst>
                </p:cNvPr>
                <p:cNvSpPr/>
                <p:nvPr/>
              </p:nvSpPr>
              <p:spPr>
                <a:xfrm>
                  <a:off x="4635500" y="245110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B: 0.4</a:t>
                  </a:r>
                </a:p>
              </p:txBody>
            </p:sp>
          </p:grpSp>
          <p:cxnSp>
            <p:nvCxnSpPr>
              <p:cNvPr id="13" name="Straight Connector 12">
                <a:extLst>
                  <a:ext uri="{FF2B5EF4-FFF2-40B4-BE49-F238E27FC236}">
                    <a16:creationId xmlns:a16="http://schemas.microsoft.com/office/drawing/2014/main" id="{2FE9DC2A-97ED-47BC-F979-E8A223CB56E7}"/>
                  </a:ext>
                </a:extLst>
              </p:cNvPr>
              <p:cNvCxnSpPr>
                <a:stCxn id="8" idx="2"/>
                <a:endCxn id="9" idx="0"/>
              </p:cNvCxnSpPr>
              <p:nvPr/>
            </p:nvCxnSpPr>
            <p:spPr>
              <a:xfrm flipH="1">
                <a:off x="2047875" y="1844510"/>
                <a:ext cx="1470025" cy="646331"/>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a:extLst>
                  <a:ext uri="{FF2B5EF4-FFF2-40B4-BE49-F238E27FC236}">
                    <a16:creationId xmlns:a16="http://schemas.microsoft.com/office/drawing/2014/main" id="{AF02FF3A-D71E-6881-752D-E85C68110B55}"/>
                  </a:ext>
                </a:extLst>
              </p:cNvPr>
              <p:cNvCxnSpPr>
                <a:stCxn id="8" idx="2"/>
                <a:endCxn id="10" idx="0"/>
              </p:cNvCxnSpPr>
              <p:nvPr/>
            </p:nvCxnSpPr>
            <p:spPr>
              <a:xfrm>
                <a:off x="3517900" y="1844510"/>
                <a:ext cx="1470025" cy="646331"/>
              </a:xfrm>
              <a:prstGeom prst="line">
                <a:avLst/>
              </a:prstGeom>
            </p:spPr>
            <p:style>
              <a:lnRef idx="2">
                <a:schemeClr val="dk1"/>
              </a:lnRef>
              <a:fillRef idx="0">
                <a:schemeClr val="dk1"/>
              </a:fillRef>
              <a:effectRef idx="1">
                <a:schemeClr val="dk1"/>
              </a:effectRef>
              <a:fontRef idx="minor">
                <a:schemeClr val="tx1"/>
              </a:fontRef>
            </p:style>
          </p:cxnSp>
          <p:sp>
            <p:nvSpPr>
              <p:cNvPr id="16" name="TextBox 15">
                <a:extLst>
                  <a:ext uri="{FF2B5EF4-FFF2-40B4-BE49-F238E27FC236}">
                    <a16:creationId xmlns:a16="http://schemas.microsoft.com/office/drawing/2014/main" id="{8FCD4061-7C59-37C0-283B-4A2B6FE77CF5}"/>
                  </a:ext>
                </a:extLst>
              </p:cNvPr>
              <p:cNvSpPr txBox="1"/>
              <p:nvPr/>
            </p:nvSpPr>
            <p:spPr>
              <a:xfrm>
                <a:off x="2411413" y="1844510"/>
                <a:ext cx="247650" cy="369332"/>
              </a:xfrm>
              <a:prstGeom prst="rect">
                <a:avLst/>
              </a:prstGeom>
              <a:noFill/>
            </p:spPr>
            <p:txBody>
              <a:bodyPr wrap="square" rtlCol="0">
                <a:spAutoFit/>
              </a:bodyPr>
              <a:lstStyle/>
              <a:p>
                <a:r>
                  <a:rPr lang="en-US"/>
                  <a:t>0</a:t>
                </a:r>
              </a:p>
            </p:txBody>
          </p:sp>
          <p:sp>
            <p:nvSpPr>
              <p:cNvPr id="17" name="TextBox 16">
                <a:extLst>
                  <a:ext uri="{FF2B5EF4-FFF2-40B4-BE49-F238E27FC236}">
                    <a16:creationId xmlns:a16="http://schemas.microsoft.com/office/drawing/2014/main" id="{243E2137-3EA5-696E-A92C-DE8A1F121055}"/>
                  </a:ext>
                </a:extLst>
              </p:cNvPr>
              <p:cNvSpPr txBox="1"/>
              <p:nvPr/>
            </p:nvSpPr>
            <p:spPr>
              <a:xfrm>
                <a:off x="4283075" y="1844510"/>
                <a:ext cx="247650" cy="369332"/>
              </a:xfrm>
              <a:prstGeom prst="rect">
                <a:avLst/>
              </a:prstGeom>
              <a:noFill/>
            </p:spPr>
            <p:txBody>
              <a:bodyPr wrap="square" rtlCol="0">
                <a:spAutoFit/>
              </a:bodyPr>
              <a:lstStyle/>
              <a:p>
                <a:r>
                  <a:rPr lang="en-US"/>
                  <a:t>1</a:t>
                </a:r>
              </a:p>
            </p:txBody>
          </p:sp>
          <p:grpSp>
            <p:nvGrpSpPr>
              <p:cNvPr id="21" name="Group 20">
                <a:extLst>
                  <a:ext uri="{FF2B5EF4-FFF2-40B4-BE49-F238E27FC236}">
                    <a16:creationId xmlns:a16="http://schemas.microsoft.com/office/drawing/2014/main" id="{B35D7D44-B000-6473-2377-9E1C36F2BEB9}"/>
                  </a:ext>
                </a:extLst>
              </p:cNvPr>
              <p:cNvGrpSpPr/>
              <p:nvPr/>
            </p:nvGrpSpPr>
            <p:grpSpPr>
              <a:xfrm>
                <a:off x="754856" y="3505472"/>
                <a:ext cx="2586038" cy="368300"/>
                <a:chOff x="714375" y="3554360"/>
                <a:chExt cx="2586038" cy="368300"/>
              </a:xfrm>
            </p:grpSpPr>
            <p:sp>
              <p:nvSpPr>
                <p:cNvPr id="18" name="Rectangle 17">
                  <a:extLst>
                    <a:ext uri="{FF2B5EF4-FFF2-40B4-BE49-F238E27FC236}">
                      <a16:creationId xmlns:a16="http://schemas.microsoft.com/office/drawing/2014/main" id="{94D07EB0-190D-E6A6-58EC-589E4810459F}"/>
                    </a:ext>
                  </a:extLst>
                </p:cNvPr>
                <p:cNvSpPr/>
                <p:nvPr/>
              </p:nvSpPr>
              <p:spPr>
                <a:xfrm>
                  <a:off x="714375"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C: 0.3</a:t>
                  </a:r>
                </a:p>
              </p:txBody>
            </p:sp>
            <p:sp>
              <p:nvSpPr>
                <p:cNvPr id="19" name="Rectangle 18">
                  <a:extLst>
                    <a:ext uri="{FF2B5EF4-FFF2-40B4-BE49-F238E27FC236}">
                      <a16:creationId xmlns:a16="http://schemas.microsoft.com/office/drawing/2014/main" id="{3FBD2061-1D29-B997-37B1-19835420274B}"/>
                    </a:ext>
                  </a:extLst>
                </p:cNvPr>
                <p:cNvSpPr/>
                <p:nvPr/>
              </p:nvSpPr>
              <p:spPr>
                <a:xfrm>
                  <a:off x="2411413"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D: 0.3</a:t>
                  </a:r>
                </a:p>
              </p:txBody>
            </p:sp>
          </p:grpSp>
          <p:grpSp>
            <p:nvGrpSpPr>
              <p:cNvPr id="23" name="Group 22">
                <a:extLst>
                  <a:ext uri="{FF2B5EF4-FFF2-40B4-BE49-F238E27FC236}">
                    <a16:creationId xmlns:a16="http://schemas.microsoft.com/office/drawing/2014/main" id="{1FB9DC97-EF14-B225-A5C6-24D1E07EB898}"/>
                  </a:ext>
                </a:extLst>
              </p:cNvPr>
              <p:cNvGrpSpPr/>
              <p:nvPr/>
            </p:nvGrpSpPr>
            <p:grpSpPr>
              <a:xfrm>
                <a:off x="3694906" y="3505472"/>
                <a:ext cx="2586038" cy="368300"/>
                <a:chOff x="714375" y="3554360"/>
                <a:chExt cx="2586038" cy="368300"/>
              </a:xfrm>
            </p:grpSpPr>
            <p:sp>
              <p:nvSpPr>
                <p:cNvPr id="24" name="Rectangle 23">
                  <a:extLst>
                    <a:ext uri="{FF2B5EF4-FFF2-40B4-BE49-F238E27FC236}">
                      <a16:creationId xmlns:a16="http://schemas.microsoft.com/office/drawing/2014/main" id="{09FA9D5D-83C7-7F58-629B-660A6DA62FD1}"/>
                    </a:ext>
                  </a:extLst>
                </p:cNvPr>
                <p:cNvSpPr/>
                <p:nvPr/>
              </p:nvSpPr>
              <p:spPr>
                <a:xfrm>
                  <a:off x="714375"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E: 0.2</a:t>
                  </a:r>
                </a:p>
              </p:txBody>
            </p:sp>
            <p:sp>
              <p:nvSpPr>
                <p:cNvPr id="25" name="Rectangle 24">
                  <a:extLst>
                    <a:ext uri="{FF2B5EF4-FFF2-40B4-BE49-F238E27FC236}">
                      <a16:creationId xmlns:a16="http://schemas.microsoft.com/office/drawing/2014/main" id="{1D0F27F6-AFDF-425E-40DE-552A6921B4CA}"/>
                    </a:ext>
                  </a:extLst>
                </p:cNvPr>
                <p:cNvSpPr/>
                <p:nvPr/>
              </p:nvSpPr>
              <p:spPr>
                <a:xfrm>
                  <a:off x="2411413"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F: 0.2</a:t>
                  </a:r>
                </a:p>
              </p:txBody>
            </p:sp>
          </p:grpSp>
          <p:cxnSp>
            <p:nvCxnSpPr>
              <p:cNvPr id="27" name="Straight Connector 26">
                <a:extLst>
                  <a:ext uri="{FF2B5EF4-FFF2-40B4-BE49-F238E27FC236}">
                    <a16:creationId xmlns:a16="http://schemas.microsoft.com/office/drawing/2014/main" id="{6D5C7FA1-E585-A97A-D0DE-4EBE797D0390}"/>
                  </a:ext>
                </a:extLst>
              </p:cNvPr>
              <p:cNvCxnSpPr>
                <a:stCxn id="9" idx="2"/>
                <a:endCxn id="18" idx="0"/>
              </p:cNvCxnSpPr>
              <p:nvPr/>
            </p:nvCxnSpPr>
            <p:spPr>
              <a:xfrm flipH="1">
                <a:off x="1199356"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B29D653D-FCCE-79C1-3631-175D392FFE9A}"/>
                  </a:ext>
                </a:extLst>
              </p:cNvPr>
              <p:cNvCxnSpPr>
                <a:cxnSpLocks/>
                <a:stCxn id="9" idx="2"/>
                <a:endCxn id="19" idx="0"/>
              </p:cNvCxnSpPr>
              <p:nvPr/>
            </p:nvCxnSpPr>
            <p:spPr>
              <a:xfrm>
                <a:off x="2047875"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1FD78BE5-1847-E166-6484-74D8DBBE948D}"/>
                  </a:ext>
                </a:extLst>
              </p:cNvPr>
              <p:cNvCxnSpPr>
                <a:cxnSpLocks/>
                <a:stCxn id="10" idx="2"/>
                <a:endCxn id="24" idx="0"/>
              </p:cNvCxnSpPr>
              <p:nvPr/>
            </p:nvCxnSpPr>
            <p:spPr>
              <a:xfrm flipH="1">
                <a:off x="4139406"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36C35080-BBAC-EFEE-81FE-A5864EA75E1F}"/>
                  </a:ext>
                </a:extLst>
              </p:cNvPr>
              <p:cNvCxnSpPr>
                <a:cxnSpLocks/>
                <a:stCxn id="10" idx="2"/>
                <a:endCxn id="25" idx="0"/>
              </p:cNvCxnSpPr>
              <p:nvPr/>
            </p:nvCxnSpPr>
            <p:spPr>
              <a:xfrm>
                <a:off x="4987925"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17664558-1DBB-6B4C-A1D6-6F9D3DF6677D}"/>
                  </a:ext>
                </a:extLst>
              </p:cNvPr>
              <p:cNvSpPr txBox="1"/>
              <p:nvPr/>
            </p:nvSpPr>
            <p:spPr>
              <a:xfrm>
                <a:off x="1199356" y="2859141"/>
                <a:ext cx="247650" cy="369332"/>
              </a:xfrm>
              <a:prstGeom prst="rect">
                <a:avLst/>
              </a:prstGeom>
              <a:noFill/>
            </p:spPr>
            <p:txBody>
              <a:bodyPr wrap="square" rtlCol="0">
                <a:spAutoFit/>
              </a:bodyPr>
              <a:lstStyle/>
              <a:p>
                <a:r>
                  <a:rPr lang="en-US"/>
                  <a:t>0</a:t>
                </a:r>
              </a:p>
            </p:txBody>
          </p:sp>
          <p:sp>
            <p:nvSpPr>
              <p:cNvPr id="39" name="TextBox 38">
                <a:extLst>
                  <a:ext uri="{FF2B5EF4-FFF2-40B4-BE49-F238E27FC236}">
                    <a16:creationId xmlns:a16="http://schemas.microsoft.com/office/drawing/2014/main" id="{E137712B-B051-9ED4-DF08-051A7376166A}"/>
                  </a:ext>
                </a:extLst>
              </p:cNvPr>
              <p:cNvSpPr txBox="1"/>
              <p:nvPr/>
            </p:nvSpPr>
            <p:spPr>
              <a:xfrm>
                <a:off x="2728516" y="2859141"/>
                <a:ext cx="247650" cy="369332"/>
              </a:xfrm>
              <a:prstGeom prst="rect">
                <a:avLst/>
              </a:prstGeom>
              <a:noFill/>
            </p:spPr>
            <p:txBody>
              <a:bodyPr wrap="square" rtlCol="0">
                <a:spAutoFit/>
              </a:bodyPr>
              <a:lstStyle/>
              <a:p>
                <a:r>
                  <a:rPr lang="en-US"/>
                  <a:t>1</a:t>
                </a:r>
              </a:p>
            </p:txBody>
          </p:sp>
          <p:sp>
            <p:nvSpPr>
              <p:cNvPr id="40" name="TextBox 39">
                <a:extLst>
                  <a:ext uri="{FF2B5EF4-FFF2-40B4-BE49-F238E27FC236}">
                    <a16:creationId xmlns:a16="http://schemas.microsoft.com/office/drawing/2014/main" id="{84D7443D-9C32-0023-103A-87EF48E51E86}"/>
                  </a:ext>
                </a:extLst>
              </p:cNvPr>
              <p:cNvSpPr txBox="1"/>
              <p:nvPr/>
            </p:nvSpPr>
            <p:spPr>
              <a:xfrm>
                <a:off x="4127698" y="2858625"/>
                <a:ext cx="247650" cy="369332"/>
              </a:xfrm>
              <a:prstGeom prst="rect">
                <a:avLst/>
              </a:prstGeom>
              <a:noFill/>
            </p:spPr>
            <p:txBody>
              <a:bodyPr wrap="square" rtlCol="0">
                <a:spAutoFit/>
              </a:bodyPr>
              <a:lstStyle/>
              <a:p>
                <a:r>
                  <a:rPr lang="en-US"/>
                  <a:t>0</a:t>
                </a:r>
              </a:p>
            </p:txBody>
          </p:sp>
          <p:sp>
            <p:nvSpPr>
              <p:cNvPr id="41" name="TextBox 40">
                <a:extLst>
                  <a:ext uri="{FF2B5EF4-FFF2-40B4-BE49-F238E27FC236}">
                    <a16:creationId xmlns:a16="http://schemas.microsoft.com/office/drawing/2014/main" id="{7F7290F2-301D-D4AA-23E7-57F79B9102DB}"/>
                  </a:ext>
                </a:extLst>
              </p:cNvPr>
              <p:cNvSpPr txBox="1"/>
              <p:nvPr/>
            </p:nvSpPr>
            <p:spPr>
              <a:xfrm>
                <a:off x="5656858" y="2858625"/>
                <a:ext cx="247650" cy="369332"/>
              </a:xfrm>
              <a:prstGeom prst="rect">
                <a:avLst/>
              </a:prstGeom>
              <a:noFill/>
            </p:spPr>
            <p:txBody>
              <a:bodyPr wrap="square" rtlCol="0">
                <a:spAutoFit/>
              </a:bodyPr>
              <a:lstStyle/>
              <a:p>
                <a:r>
                  <a:rPr lang="en-US"/>
                  <a:t>1</a:t>
                </a:r>
              </a:p>
            </p:txBody>
          </p:sp>
          <p:cxnSp>
            <p:nvCxnSpPr>
              <p:cNvPr id="50" name="Straight Connector 49">
                <a:extLst>
                  <a:ext uri="{FF2B5EF4-FFF2-40B4-BE49-F238E27FC236}">
                    <a16:creationId xmlns:a16="http://schemas.microsoft.com/office/drawing/2014/main" id="{2445F12E-7E03-6A5B-3CE0-84F77781FD22}"/>
                  </a:ext>
                </a:extLst>
              </p:cNvPr>
              <p:cNvCxnSpPr>
                <a:cxnSpLocks/>
                <a:stCxn id="18" idx="2"/>
              </p:cNvCxnSpPr>
              <p:nvPr/>
            </p:nvCxnSpPr>
            <p:spPr>
              <a:xfrm flipH="1">
                <a:off x="579040" y="3873772"/>
                <a:ext cx="620316"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19057276-9F4C-37BD-42AA-86F6919720BA}"/>
                  </a:ext>
                </a:extLst>
              </p:cNvPr>
              <p:cNvCxnSpPr>
                <a:cxnSpLocks/>
                <a:stCxn id="18" idx="2"/>
              </p:cNvCxnSpPr>
              <p:nvPr/>
            </p:nvCxnSpPr>
            <p:spPr>
              <a:xfrm>
                <a:off x="1199356" y="3873772"/>
                <a:ext cx="620315"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4" name="Straight Connector 53">
                <a:extLst>
                  <a:ext uri="{FF2B5EF4-FFF2-40B4-BE49-F238E27FC236}">
                    <a16:creationId xmlns:a16="http://schemas.microsoft.com/office/drawing/2014/main" id="{B857237A-741D-F21D-6887-66C45EE3D5C7}"/>
                  </a:ext>
                </a:extLst>
              </p:cNvPr>
              <p:cNvCxnSpPr>
                <a:cxnSpLocks/>
                <a:stCxn id="25" idx="2"/>
              </p:cNvCxnSpPr>
              <p:nvPr/>
            </p:nvCxnSpPr>
            <p:spPr>
              <a:xfrm flipH="1">
                <a:off x="5216128" y="3873772"/>
                <a:ext cx="620316"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7" name="Straight Connector 56">
                <a:extLst>
                  <a:ext uri="{FF2B5EF4-FFF2-40B4-BE49-F238E27FC236}">
                    <a16:creationId xmlns:a16="http://schemas.microsoft.com/office/drawing/2014/main" id="{6F5D98FC-9146-D426-59A1-2692884B19A7}"/>
                  </a:ext>
                </a:extLst>
              </p:cNvPr>
              <p:cNvCxnSpPr>
                <a:cxnSpLocks/>
                <a:stCxn id="25" idx="2"/>
              </p:cNvCxnSpPr>
              <p:nvPr/>
            </p:nvCxnSpPr>
            <p:spPr>
              <a:xfrm>
                <a:off x="5836444" y="3873772"/>
                <a:ext cx="620315"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nvGrpSpPr>
              <p:cNvPr id="62" name="Group 61">
                <a:extLst>
                  <a:ext uri="{FF2B5EF4-FFF2-40B4-BE49-F238E27FC236}">
                    <a16:creationId xmlns:a16="http://schemas.microsoft.com/office/drawing/2014/main" id="{332BE541-0F8D-3D21-E179-B4FEE7D8357C}"/>
                  </a:ext>
                </a:extLst>
              </p:cNvPr>
              <p:cNvGrpSpPr/>
              <p:nvPr/>
            </p:nvGrpSpPr>
            <p:grpSpPr>
              <a:xfrm>
                <a:off x="503535" y="3965847"/>
                <a:ext cx="1414561" cy="369332"/>
                <a:chOff x="503535" y="3965847"/>
                <a:chExt cx="1414561" cy="369332"/>
              </a:xfrm>
            </p:grpSpPr>
            <p:sp>
              <p:nvSpPr>
                <p:cNvPr id="60" name="TextBox 59">
                  <a:extLst>
                    <a:ext uri="{FF2B5EF4-FFF2-40B4-BE49-F238E27FC236}">
                      <a16:creationId xmlns:a16="http://schemas.microsoft.com/office/drawing/2014/main" id="{74137AF2-3905-EEAD-ABC9-232826827905}"/>
                    </a:ext>
                  </a:extLst>
                </p:cNvPr>
                <p:cNvSpPr txBox="1"/>
                <p:nvPr/>
              </p:nvSpPr>
              <p:spPr>
                <a:xfrm>
                  <a:off x="503535" y="3965847"/>
                  <a:ext cx="247650" cy="369332"/>
                </a:xfrm>
                <a:prstGeom prst="rect">
                  <a:avLst/>
                </a:prstGeom>
                <a:noFill/>
              </p:spPr>
              <p:txBody>
                <a:bodyPr wrap="square" rtlCol="0">
                  <a:spAutoFit/>
                </a:bodyPr>
                <a:lstStyle/>
                <a:p>
                  <a:r>
                    <a:rPr lang="en-US"/>
                    <a:t>0</a:t>
                  </a:r>
                </a:p>
              </p:txBody>
            </p:sp>
            <p:sp>
              <p:nvSpPr>
                <p:cNvPr id="61" name="TextBox 60">
                  <a:extLst>
                    <a:ext uri="{FF2B5EF4-FFF2-40B4-BE49-F238E27FC236}">
                      <a16:creationId xmlns:a16="http://schemas.microsoft.com/office/drawing/2014/main" id="{D085AC0D-44D8-2074-642C-10B89FE34587}"/>
                    </a:ext>
                  </a:extLst>
                </p:cNvPr>
                <p:cNvSpPr txBox="1"/>
                <p:nvPr/>
              </p:nvSpPr>
              <p:spPr>
                <a:xfrm>
                  <a:off x="1670446" y="3965847"/>
                  <a:ext cx="247650" cy="369332"/>
                </a:xfrm>
                <a:prstGeom prst="rect">
                  <a:avLst/>
                </a:prstGeom>
                <a:noFill/>
              </p:spPr>
              <p:txBody>
                <a:bodyPr wrap="square" rtlCol="0">
                  <a:spAutoFit/>
                </a:bodyPr>
                <a:lstStyle/>
                <a:p>
                  <a:r>
                    <a:rPr lang="en-US"/>
                    <a:t>1</a:t>
                  </a:r>
                </a:p>
              </p:txBody>
            </p:sp>
          </p:grpSp>
          <p:grpSp>
            <p:nvGrpSpPr>
              <p:cNvPr id="63" name="Group 62">
                <a:extLst>
                  <a:ext uri="{FF2B5EF4-FFF2-40B4-BE49-F238E27FC236}">
                    <a16:creationId xmlns:a16="http://schemas.microsoft.com/office/drawing/2014/main" id="{64971898-1E19-C25D-1977-EA8E057CEBB7}"/>
                  </a:ext>
                </a:extLst>
              </p:cNvPr>
              <p:cNvGrpSpPr/>
              <p:nvPr/>
            </p:nvGrpSpPr>
            <p:grpSpPr>
              <a:xfrm>
                <a:off x="5129163" y="4017435"/>
                <a:ext cx="1414561" cy="369332"/>
                <a:chOff x="503535" y="3965847"/>
                <a:chExt cx="1414561" cy="369332"/>
              </a:xfrm>
            </p:grpSpPr>
            <p:sp>
              <p:nvSpPr>
                <p:cNvPr id="64" name="TextBox 63">
                  <a:extLst>
                    <a:ext uri="{FF2B5EF4-FFF2-40B4-BE49-F238E27FC236}">
                      <a16:creationId xmlns:a16="http://schemas.microsoft.com/office/drawing/2014/main" id="{524CE617-B54E-0162-DCCE-236A32C094CE}"/>
                    </a:ext>
                  </a:extLst>
                </p:cNvPr>
                <p:cNvSpPr txBox="1"/>
                <p:nvPr/>
              </p:nvSpPr>
              <p:spPr>
                <a:xfrm>
                  <a:off x="503535" y="3965847"/>
                  <a:ext cx="247650" cy="369332"/>
                </a:xfrm>
                <a:prstGeom prst="rect">
                  <a:avLst/>
                </a:prstGeom>
                <a:noFill/>
              </p:spPr>
              <p:txBody>
                <a:bodyPr wrap="square" rtlCol="0">
                  <a:spAutoFit/>
                </a:bodyPr>
                <a:lstStyle/>
                <a:p>
                  <a:r>
                    <a:rPr lang="en-US"/>
                    <a:t>0</a:t>
                  </a:r>
                </a:p>
              </p:txBody>
            </p:sp>
            <p:sp>
              <p:nvSpPr>
                <p:cNvPr id="65" name="TextBox 64">
                  <a:extLst>
                    <a:ext uri="{FF2B5EF4-FFF2-40B4-BE49-F238E27FC236}">
                      <a16:creationId xmlns:a16="http://schemas.microsoft.com/office/drawing/2014/main" id="{F64CC841-449C-D8E2-B8CB-E28371AF07F5}"/>
                    </a:ext>
                  </a:extLst>
                </p:cNvPr>
                <p:cNvSpPr txBox="1"/>
                <p:nvPr/>
              </p:nvSpPr>
              <p:spPr>
                <a:xfrm>
                  <a:off x="1670446" y="3965847"/>
                  <a:ext cx="247650" cy="369332"/>
                </a:xfrm>
                <a:prstGeom prst="rect">
                  <a:avLst/>
                </a:prstGeom>
                <a:noFill/>
              </p:spPr>
              <p:txBody>
                <a:bodyPr wrap="square" rtlCol="0">
                  <a:spAutoFit/>
                </a:bodyPr>
                <a:lstStyle/>
                <a:p>
                  <a:r>
                    <a:rPr lang="en-US"/>
                    <a:t>1</a:t>
                  </a:r>
                </a:p>
              </p:txBody>
            </p:sp>
          </p:grpSp>
          <p:grpSp>
            <p:nvGrpSpPr>
              <p:cNvPr id="69" name="Group 68">
                <a:extLst>
                  <a:ext uri="{FF2B5EF4-FFF2-40B4-BE49-F238E27FC236}">
                    <a16:creationId xmlns:a16="http://schemas.microsoft.com/office/drawing/2014/main" id="{29D49FA0-0D99-67AC-6B58-A69BA0E1B918}"/>
                  </a:ext>
                </a:extLst>
              </p:cNvPr>
              <p:cNvGrpSpPr/>
              <p:nvPr/>
            </p:nvGrpSpPr>
            <p:grpSpPr>
              <a:xfrm>
                <a:off x="134540" y="4429321"/>
                <a:ext cx="2129632" cy="371763"/>
                <a:chOff x="134540" y="4429321"/>
                <a:chExt cx="2129632" cy="371763"/>
              </a:xfrm>
            </p:grpSpPr>
            <p:sp>
              <p:nvSpPr>
                <p:cNvPr id="67" name="Rectangle 66">
                  <a:extLst>
                    <a:ext uri="{FF2B5EF4-FFF2-40B4-BE49-F238E27FC236}">
                      <a16:creationId xmlns:a16="http://schemas.microsoft.com/office/drawing/2014/main" id="{6AC0DDF0-E749-4F5A-3247-437E47AD6EB4}"/>
                    </a:ext>
                  </a:extLst>
                </p:cNvPr>
                <p:cNvSpPr/>
                <p:nvPr/>
              </p:nvSpPr>
              <p:spPr>
                <a:xfrm>
                  <a:off x="134540" y="4429321"/>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G: 0.15</a:t>
                  </a:r>
                </a:p>
              </p:txBody>
            </p:sp>
            <p:sp>
              <p:nvSpPr>
                <p:cNvPr id="68" name="Rectangle 67">
                  <a:extLst>
                    <a:ext uri="{FF2B5EF4-FFF2-40B4-BE49-F238E27FC236}">
                      <a16:creationId xmlns:a16="http://schemas.microsoft.com/office/drawing/2014/main" id="{5E752AB8-A4F0-1004-29B1-FCA635A7D0DA}"/>
                    </a:ext>
                  </a:extLst>
                </p:cNvPr>
                <p:cNvSpPr/>
                <p:nvPr/>
              </p:nvSpPr>
              <p:spPr>
                <a:xfrm>
                  <a:off x="1375172" y="4432784"/>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H: 0.15</a:t>
                  </a:r>
                </a:p>
              </p:txBody>
            </p:sp>
          </p:grpSp>
          <p:grpSp>
            <p:nvGrpSpPr>
              <p:cNvPr id="70" name="Group 69">
                <a:extLst>
                  <a:ext uri="{FF2B5EF4-FFF2-40B4-BE49-F238E27FC236}">
                    <a16:creationId xmlns:a16="http://schemas.microsoft.com/office/drawing/2014/main" id="{E97BB783-2EF5-499E-8541-508490B97E2B}"/>
                  </a:ext>
                </a:extLst>
              </p:cNvPr>
              <p:cNvGrpSpPr/>
              <p:nvPr/>
            </p:nvGrpSpPr>
            <p:grpSpPr>
              <a:xfrm>
                <a:off x="4771628" y="4431052"/>
                <a:ext cx="2129632" cy="371763"/>
                <a:chOff x="134540" y="4429321"/>
                <a:chExt cx="2129632" cy="371763"/>
              </a:xfrm>
            </p:grpSpPr>
            <p:sp>
              <p:nvSpPr>
                <p:cNvPr id="71" name="Rectangle 70">
                  <a:extLst>
                    <a:ext uri="{FF2B5EF4-FFF2-40B4-BE49-F238E27FC236}">
                      <a16:creationId xmlns:a16="http://schemas.microsoft.com/office/drawing/2014/main" id="{30F21251-BF23-70CC-0205-C00693608CCA}"/>
                    </a:ext>
                  </a:extLst>
                </p:cNvPr>
                <p:cNvSpPr/>
                <p:nvPr/>
              </p:nvSpPr>
              <p:spPr>
                <a:xfrm>
                  <a:off x="134540" y="4429321"/>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I: 0.15</a:t>
                  </a:r>
                </a:p>
              </p:txBody>
            </p:sp>
            <p:sp>
              <p:nvSpPr>
                <p:cNvPr id="72" name="Rectangle 71">
                  <a:extLst>
                    <a:ext uri="{FF2B5EF4-FFF2-40B4-BE49-F238E27FC236}">
                      <a16:creationId xmlns:a16="http://schemas.microsoft.com/office/drawing/2014/main" id="{4DC72196-8F6D-5353-5B6F-4F7B9BD7D540}"/>
                    </a:ext>
                  </a:extLst>
                </p:cNvPr>
                <p:cNvSpPr/>
                <p:nvPr/>
              </p:nvSpPr>
              <p:spPr>
                <a:xfrm>
                  <a:off x="1375172" y="4432784"/>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J: 0.05</a:t>
                  </a:r>
                </a:p>
              </p:txBody>
            </p:sp>
          </p:grpSp>
        </p:grpSp>
      </p:grpSp>
      <p:sp>
        <p:nvSpPr>
          <p:cNvPr id="3" name="TextBox 2">
            <a:extLst>
              <a:ext uri="{FF2B5EF4-FFF2-40B4-BE49-F238E27FC236}">
                <a16:creationId xmlns:a16="http://schemas.microsoft.com/office/drawing/2014/main" id="{C1DAAC59-4896-B59F-5E01-1374FC874BAD}"/>
              </a:ext>
            </a:extLst>
          </p:cNvPr>
          <p:cNvSpPr txBox="1"/>
          <p:nvPr/>
        </p:nvSpPr>
        <p:spPr>
          <a:xfrm>
            <a:off x="10064750" y="2717800"/>
            <a:ext cx="848519" cy="3833541"/>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2724173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B097F8-0CA7-B33C-810E-86340498E97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AA76EF1-D537-2408-621A-8F34D12005B7}"/>
              </a:ext>
            </a:extLst>
          </p:cNvPr>
          <p:cNvSpPr txBox="1"/>
          <p:nvPr/>
        </p:nvSpPr>
        <p:spPr>
          <a:xfrm>
            <a:off x="330819" y="306659"/>
            <a:ext cx="11530361" cy="523220"/>
          </a:xfrm>
          <a:prstGeom prst="rect">
            <a:avLst/>
          </a:prstGeom>
          <a:noFill/>
        </p:spPr>
        <p:txBody>
          <a:bodyPr wrap="square" rtlCol="0">
            <a:spAutoFit/>
          </a:bodyPr>
          <a:lstStyle/>
          <a:p>
            <a:r>
              <a:rPr lang="en-US" sz="2800" b="1" i="1"/>
              <a:t>The Sibling Property: An Equivalence of Huffman Code</a:t>
            </a:r>
            <a:endParaRPr lang="ar-AE" sz="2800" i="1"/>
          </a:p>
        </p:txBody>
      </p:sp>
      <p:grpSp>
        <p:nvGrpSpPr>
          <p:cNvPr id="112" name="Group 111">
            <a:extLst>
              <a:ext uri="{FF2B5EF4-FFF2-40B4-BE49-F238E27FC236}">
                <a16:creationId xmlns:a16="http://schemas.microsoft.com/office/drawing/2014/main" id="{85E7DA78-8C85-3445-23E2-F67F8F8F584B}"/>
              </a:ext>
            </a:extLst>
          </p:cNvPr>
          <p:cNvGrpSpPr/>
          <p:nvPr/>
        </p:nvGrpSpPr>
        <p:grpSpPr>
          <a:xfrm>
            <a:off x="8116488" y="4949395"/>
            <a:ext cx="4012012" cy="1843358"/>
            <a:chOff x="134540" y="1476210"/>
            <a:chExt cx="6766720" cy="3326605"/>
          </a:xfrm>
        </p:grpSpPr>
        <p:sp>
          <p:nvSpPr>
            <p:cNvPr id="8" name="Rectangle 7">
              <a:extLst>
                <a:ext uri="{FF2B5EF4-FFF2-40B4-BE49-F238E27FC236}">
                  <a16:creationId xmlns:a16="http://schemas.microsoft.com/office/drawing/2014/main" id="{D8CF061A-9D24-2FC2-FD52-79A3CBFE229C}"/>
                </a:ext>
              </a:extLst>
            </p:cNvPr>
            <p:cNvSpPr/>
            <p:nvPr/>
          </p:nvSpPr>
          <p:spPr>
            <a:xfrm>
              <a:off x="3073400" y="147621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Root</a:t>
              </a:r>
            </a:p>
          </p:txBody>
        </p:sp>
        <p:grpSp>
          <p:nvGrpSpPr>
            <p:cNvPr id="73" name="Group 72">
              <a:extLst>
                <a:ext uri="{FF2B5EF4-FFF2-40B4-BE49-F238E27FC236}">
                  <a16:creationId xmlns:a16="http://schemas.microsoft.com/office/drawing/2014/main" id="{3204D7BC-6D2B-C0FB-30A8-8395A5F54840}"/>
                </a:ext>
              </a:extLst>
            </p:cNvPr>
            <p:cNvGrpSpPr/>
            <p:nvPr/>
          </p:nvGrpSpPr>
          <p:grpSpPr>
            <a:xfrm>
              <a:off x="134540" y="1844510"/>
              <a:ext cx="6766720" cy="2958305"/>
              <a:chOff x="134540" y="1844510"/>
              <a:chExt cx="6766720" cy="2958305"/>
            </a:xfrm>
          </p:grpSpPr>
          <p:grpSp>
            <p:nvGrpSpPr>
              <p:cNvPr id="11" name="Group 10">
                <a:extLst>
                  <a:ext uri="{FF2B5EF4-FFF2-40B4-BE49-F238E27FC236}">
                    <a16:creationId xmlns:a16="http://schemas.microsoft.com/office/drawing/2014/main" id="{13CA55EE-E210-8CE9-F6D3-772F88DA503D}"/>
                  </a:ext>
                </a:extLst>
              </p:cNvPr>
              <p:cNvGrpSpPr/>
              <p:nvPr/>
            </p:nvGrpSpPr>
            <p:grpSpPr>
              <a:xfrm>
                <a:off x="1603375" y="2490841"/>
                <a:ext cx="3829050" cy="368300"/>
                <a:chOff x="1695450" y="2451100"/>
                <a:chExt cx="3829050" cy="368300"/>
              </a:xfrm>
            </p:grpSpPr>
            <p:sp>
              <p:nvSpPr>
                <p:cNvPr id="9" name="Rectangle 8">
                  <a:extLst>
                    <a:ext uri="{FF2B5EF4-FFF2-40B4-BE49-F238E27FC236}">
                      <a16:creationId xmlns:a16="http://schemas.microsoft.com/office/drawing/2014/main" id="{5FB83EFF-147D-7224-29A9-FF4469A27DDD}"/>
                    </a:ext>
                  </a:extLst>
                </p:cNvPr>
                <p:cNvSpPr/>
                <p:nvPr/>
              </p:nvSpPr>
              <p:spPr>
                <a:xfrm>
                  <a:off x="1695450" y="245110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A: 0.6</a:t>
                  </a:r>
                </a:p>
              </p:txBody>
            </p:sp>
            <p:sp>
              <p:nvSpPr>
                <p:cNvPr id="10" name="Rectangle 9">
                  <a:extLst>
                    <a:ext uri="{FF2B5EF4-FFF2-40B4-BE49-F238E27FC236}">
                      <a16:creationId xmlns:a16="http://schemas.microsoft.com/office/drawing/2014/main" id="{3562EA5D-A30A-9161-52F0-1057030F895F}"/>
                    </a:ext>
                  </a:extLst>
                </p:cNvPr>
                <p:cNvSpPr/>
                <p:nvPr/>
              </p:nvSpPr>
              <p:spPr>
                <a:xfrm>
                  <a:off x="4635500" y="245110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B: 0.4</a:t>
                  </a:r>
                </a:p>
              </p:txBody>
            </p:sp>
          </p:grpSp>
          <p:cxnSp>
            <p:nvCxnSpPr>
              <p:cNvPr id="13" name="Straight Connector 12">
                <a:extLst>
                  <a:ext uri="{FF2B5EF4-FFF2-40B4-BE49-F238E27FC236}">
                    <a16:creationId xmlns:a16="http://schemas.microsoft.com/office/drawing/2014/main" id="{EBD2419F-1868-52B6-BD3E-CE567F0F7171}"/>
                  </a:ext>
                </a:extLst>
              </p:cNvPr>
              <p:cNvCxnSpPr>
                <a:stCxn id="8" idx="2"/>
                <a:endCxn id="9" idx="0"/>
              </p:cNvCxnSpPr>
              <p:nvPr/>
            </p:nvCxnSpPr>
            <p:spPr>
              <a:xfrm flipH="1">
                <a:off x="2047875" y="1844510"/>
                <a:ext cx="1470025" cy="646331"/>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a:extLst>
                  <a:ext uri="{FF2B5EF4-FFF2-40B4-BE49-F238E27FC236}">
                    <a16:creationId xmlns:a16="http://schemas.microsoft.com/office/drawing/2014/main" id="{69D3E4BE-A94E-D2F1-8F6C-69849FCF9FBA}"/>
                  </a:ext>
                </a:extLst>
              </p:cNvPr>
              <p:cNvCxnSpPr>
                <a:stCxn id="8" idx="2"/>
                <a:endCxn id="10" idx="0"/>
              </p:cNvCxnSpPr>
              <p:nvPr/>
            </p:nvCxnSpPr>
            <p:spPr>
              <a:xfrm>
                <a:off x="3517900" y="1844510"/>
                <a:ext cx="1470025" cy="646331"/>
              </a:xfrm>
              <a:prstGeom prst="line">
                <a:avLst/>
              </a:prstGeom>
            </p:spPr>
            <p:style>
              <a:lnRef idx="2">
                <a:schemeClr val="dk1"/>
              </a:lnRef>
              <a:fillRef idx="0">
                <a:schemeClr val="dk1"/>
              </a:fillRef>
              <a:effectRef idx="1">
                <a:schemeClr val="dk1"/>
              </a:effectRef>
              <a:fontRef idx="minor">
                <a:schemeClr val="tx1"/>
              </a:fontRef>
            </p:style>
          </p:cxnSp>
          <p:sp>
            <p:nvSpPr>
              <p:cNvPr id="16" name="TextBox 15">
                <a:extLst>
                  <a:ext uri="{FF2B5EF4-FFF2-40B4-BE49-F238E27FC236}">
                    <a16:creationId xmlns:a16="http://schemas.microsoft.com/office/drawing/2014/main" id="{83347287-730A-B4B9-BAFB-E7D1A0377FC3}"/>
                  </a:ext>
                </a:extLst>
              </p:cNvPr>
              <p:cNvSpPr txBox="1"/>
              <p:nvPr/>
            </p:nvSpPr>
            <p:spPr>
              <a:xfrm>
                <a:off x="2411413" y="1844510"/>
                <a:ext cx="247651" cy="388800"/>
              </a:xfrm>
              <a:prstGeom prst="rect">
                <a:avLst/>
              </a:prstGeom>
              <a:noFill/>
            </p:spPr>
            <p:txBody>
              <a:bodyPr wrap="square" rtlCol="0">
                <a:spAutoFit/>
              </a:bodyPr>
              <a:lstStyle/>
              <a:p>
                <a:r>
                  <a:rPr lang="en-US" sz="800"/>
                  <a:t>0</a:t>
                </a:r>
              </a:p>
            </p:txBody>
          </p:sp>
          <p:sp>
            <p:nvSpPr>
              <p:cNvPr id="17" name="TextBox 16">
                <a:extLst>
                  <a:ext uri="{FF2B5EF4-FFF2-40B4-BE49-F238E27FC236}">
                    <a16:creationId xmlns:a16="http://schemas.microsoft.com/office/drawing/2014/main" id="{644B8800-E567-5142-06C3-57625C637172}"/>
                  </a:ext>
                </a:extLst>
              </p:cNvPr>
              <p:cNvSpPr txBox="1"/>
              <p:nvPr/>
            </p:nvSpPr>
            <p:spPr>
              <a:xfrm>
                <a:off x="4283075" y="1844510"/>
                <a:ext cx="247651" cy="388800"/>
              </a:xfrm>
              <a:prstGeom prst="rect">
                <a:avLst/>
              </a:prstGeom>
              <a:noFill/>
            </p:spPr>
            <p:txBody>
              <a:bodyPr wrap="square" rtlCol="0">
                <a:spAutoFit/>
              </a:bodyPr>
              <a:lstStyle/>
              <a:p>
                <a:r>
                  <a:rPr lang="en-US" sz="800"/>
                  <a:t>1</a:t>
                </a:r>
              </a:p>
            </p:txBody>
          </p:sp>
          <p:grpSp>
            <p:nvGrpSpPr>
              <p:cNvPr id="21" name="Group 20">
                <a:extLst>
                  <a:ext uri="{FF2B5EF4-FFF2-40B4-BE49-F238E27FC236}">
                    <a16:creationId xmlns:a16="http://schemas.microsoft.com/office/drawing/2014/main" id="{9FEB81D4-AFB0-7489-6004-DCBD6162CA1E}"/>
                  </a:ext>
                </a:extLst>
              </p:cNvPr>
              <p:cNvGrpSpPr/>
              <p:nvPr/>
            </p:nvGrpSpPr>
            <p:grpSpPr>
              <a:xfrm>
                <a:off x="754856" y="3505472"/>
                <a:ext cx="2586038" cy="368300"/>
                <a:chOff x="714375" y="3554360"/>
                <a:chExt cx="2586038" cy="368300"/>
              </a:xfrm>
            </p:grpSpPr>
            <p:sp>
              <p:nvSpPr>
                <p:cNvPr id="18" name="Rectangle 17">
                  <a:extLst>
                    <a:ext uri="{FF2B5EF4-FFF2-40B4-BE49-F238E27FC236}">
                      <a16:creationId xmlns:a16="http://schemas.microsoft.com/office/drawing/2014/main" id="{813B3736-244A-FA20-209B-AFDC0E2BCA7C}"/>
                    </a:ext>
                  </a:extLst>
                </p:cNvPr>
                <p:cNvSpPr/>
                <p:nvPr/>
              </p:nvSpPr>
              <p:spPr>
                <a:xfrm>
                  <a:off x="714375"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C: 0.3</a:t>
                  </a:r>
                </a:p>
              </p:txBody>
            </p:sp>
            <p:sp>
              <p:nvSpPr>
                <p:cNvPr id="19" name="Rectangle 18">
                  <a:extLst>
                    <a:ext uri="{FF2B5EF4-FFF2-40B4-BE49-F238E27FC236}">
                      <a16:creationId xmlns:a16="http://schemas.microsoft.com/office/drawing/2014/main" id="{FEEA05F8-3D81-1C66-D206-6EC62F354038}"/>
                    </a:ext>
                  </a:extLst>
                </p:cNvPr>
                <p:cNvSpPr/>
                <p:nvPr/>
              </p:nvSpPr>
              <p:spPr>
                <a:xfrm>
                  <a:off x="2411413"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D: 0.3</a:t>
                  </a:r>
                </a:p>
              </p:txBody>
            </p:sp>
          </p:grpSp>
          <p:grpSp>
            <p:nvGrpSpPr>
              <p:cNvPr id="23" name="Group 22">
                <a:extLst>
                  <a:ext uri="{FF2B5EF4-FFF2-40B4-BE49-F238E27FC236}">
                    <a16:creationId xmlns:a16="http://schemas.microsoft.com/office/drawing/2014/main" id="{A78B6670-BE85-7B51-053E-D721CE67E0EA}"/>
                  </a:ext>
                </a:extLst>
              </p:cNvPr>
              <p:cNvGrpSpPr/>
              <p:nvPr/>
            </p:nvGrpSpPr>
            <p:grpSpPr>
              <a:xfrm>
                <a:off x="3694906" y="3505472"/>
                <a:ext cx="2586038" cy="368300"/>
                <a:chOff x="714375" y="3554360"/>
                <a:chExt cx="2586038" cy="368300"/>
              </a:xfrm>
            </p:grpSpPr>
            <p:sp>
              <p:nvSpPr>
                <p:cNvPr id="24" name="Rectangle 23">
                  <a:extLst>
                    <a:ext uri="{FF2B5EF4-FFF2-40B4-BE49-F238E27FC236}">
                      <a16:creationId xmlns:a16="http://schemas.microsoft.com/office/drawing/2014/main" id="{A273D26E-CF3B-8FA1-3608-AD3494E68591}"/>
                    </a:ext>
                  </a:extLst>
                </p:cNvPr>
                <p:cNvSpPr/>
                <p:nvPr/>
              </p:nvSpPr>
              <p:spPr>
                <a:xfrm>
                  <a:off x="714375"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E: 0.2</a:t>
                  </a:r>
                </a:p>
              </p:txBody>
            </p:sp>
            <p:sp>
              <p:nvSpPr>
                <p:cNvPr id="25" name="Rectangle 24">
                  <a:extLst>
                    <a:ext uri="{FF2B5EF4-FFF2-40B4-BE49-F238E27FC236}">
                      <a16:creationId xmlns:a16="http://schemas.microsoft.com/office/drawing/2014/main" id="{164A5693-C9A5-001C-5370-B7F4CCF22C86}"/>
                    </a:ext>
                  </a:extLst>
                </p:cNvPr>
                <p:cNvSpPr/>
                <p:nvPr/>
              </p:nvSpPr>
              <p:spPr>
                <a:xfrm>
                  <a:off x="2411413"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F: 0.2</a:t>
                  </a:r>
                </a:p>
              </p:txBody>
            </p:sp>
          </p:grpSp>
          <p:cxnSp>
            <p:nvCxnSpPr>
              <p:cNvPr id="27" name="Straight Connector 26">
                <a:extLst>
                  <a:ext uri="{FF2B5EF4-FFF2-40B4-BE49-F238E27FC236}">
                    <a16:creationId xmlns:a16="http://schemas.microsoft.com/office/drawing/2014/main" id="{7D6071A3-BAE2-0601-71F8-67F58A09E2E7}"/>
                  </a:ext>
                </a:extLst>
              </p:cNvPr>
              <p:cNvCxnSpPr>
                <a:stCxn id="9" idx="2"/>
                <a:endCxn id="18" idx="0"/>
              </p:cNvCxnSpPr>
              <p:nvPr/>
            </p:nvCxnSpPr>
            <p:spPr>
              <a:xfrm flipH="1">
                <a:off x="1199356"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2333965B-6113-0DFE-897B-D7A769C39D01}"/>
                  </a:ext>
                </a:extLst>
              </p:cNvPr>
              <p:cNvCxnSpPr>
                <a:cxnSpLocks/>
                <a:stCxn id="9" idx="2"/>
                <a:endCxn id="19" idx="0"/>
              </p:cNvCxnSpPr>
              <p:nvPr/>
            </p:nvCxnSpPr>
            <p:spPr>
              <a:xfrm>
                <a:off x="2047875"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AC22A10E-9793-0826-D1A3-AC2BB4FE1593}"/>
                  </a:ext>
                </a:extLst>
              </p:cNvPr>
              <p:cNvCxnSpPr>
                <a:cxnSpLocks/>
                <a:stCxn id="10" idx="2"/>
                <a:endCxn id="24" idx="0"/>
              </p:cNvCxnSpPr>
              <p:nvPr/>
            </p:nvCxnSpPr>
            <p:spPr>
              <a:xfrm flipH="1">
                <a:off x="4139406"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7F661B60-921E-18D6-9989-12779294B481}"/>
                  </a:ext>
                </a:extLst>
              </p:cNvPr>
              <p:cNvCxnSpPr>
                <a:cxnSpLocks/>
                <a:stCxn id="10" idx="2"/>
                <a:endCxn id="25" idx="0"/>
              </p:cNvCxnSpPr>
              <p:nvPr/>
            </p:nvCxnSpPr>
            <p:spPr>
              <a:xfrm>
                <a:off x="4987925"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114019CF-9DAD-9F10-F88A-5ED103BC8E2D}"/>
                  </a:ext>
                </a:extLst>
              </p:cNvPr>
              <p:cNvSpPr txBox="1"/>
              <p:nvPr/>
            </p:nvSpPr>
            <p:spPr>
              <a:xfrm>
                <a:off x="1199356" y="2859141"/>
                <a:ext cx="247651" cy="388800"/>
              </a:xfrm>
              <a:prstGeom prst="rect">
                <a:avLst/>
              </a:prstGeom>
              <a:noFill/>
            </p:spPr>
            <p:txBody>
              <a:bodyPr wrap="square" rtlCol="0">
                <a:spAutoFit/>
              </a:bodyPr>
              <a:lstStyle/>
              <a:p>
                <a:r>
                  <a:rPr lang="en-US" sz="800"/>
                  <a:t>0</a:t>
                </a:r>
              </a:p>
            </p:txBody>
          </p:sp>
          <p:sp>
            <p:nvSpPr>
              <p:cNvPr id="39" name="TextBox 38">
                <a:extLst>
                  <a:ext uri="{FF2B5EF4-FFF2-40B4-BE49-F238E27FC236}">
                    <a16:creationId xmlns:a16="http://schemas.microsoft.com/office/drawing/2014/main" id="{6DC8FB6D-27CB-34B7-B9EA-6CCBF9AEC94D}"/>
                  </a:ext>
                </a:extLst>
              </p:cNvPr>
              <p:cNvSpPr txBox="1"/>
              <p:nvPr/>
            </p:nvSpPr>
            <p:spPr>
              <a:xfrm>
                <a:off x="2728515" y="2859141"/>
                <a:ext cx="247651" cy="388800"/>
              </a:xfrm>
              <a:prstGeom prst="rect">
                <a:avLst/>
              </a:prstGeom>
              <a:noFill/>
            </p:spPr>
            <p:txBody>
              <a:bodyPr wrap="square" rtlCol="0">
                <a:spAutoFit/>
              </a:bodyPr>
              <a:lstStyle/>
              <a:p>
                <a:r>
                  <a:rPr lang="en-US" sz="800"/>
                  <a:t>1</a:t>
                </a:r>
              </a:p>
            </p:txBody>
          </p:sp>
          <p:sp>
            <p:nvSpPr>
              <p:cNvPr id="40" name="TextBox 39">
                <a:extLst>
                  <a:ext uri="{FF2B5EF4-FFF2-40B4-BE49-F238E27FC236}">
                    <a16:creationId xmlns:a16="http://schemas.microsoft.com/office/drawing/2014/main" id="{D0CA0436-D4FF-688C-6EC8-833C3EBCDE08}"/>
                  </a:ext>
                </a:extLst>
              </p:cNvPr>
              <p:cNvSpPr txBox="1"/>
              <p:nvPr/>
            </p:nvSpPr>
            <p:spPr>
              <a:xfrm>
                <a:off x="4127697" y="2858625"/>
                <a:ext cx="247651" cy="388800"/>
              </a:xfrm>
              <a:prstGeom prst="rect">
                <a:avLst/>
              </a:prstGeom>
              <a:noFill/>
            </p:spPr>
            <p:txBody>
              <a:bodyPr wrap="square" rtlCol="0">
                <a:spAutoFit/>
              </a:bodyPr>
              <a:lstStyle/>
              <a:p>
                <a:r>
                  <a:rPr lang="en-US" sz="800"/>
                  <a:t>0</a:t>
                </a:r>
              </a:p>
            </p:txBody>
          </p:sp>
          <p:sp>
            <p:nvSpPr>
              <p:cNvPr id="41" name="TextBox 40">
                <a:extLst>
                  <a:ext uri="{FF2B5EF4-FFF2-40B4-BE49-F238E27FC236}">
                    <a16:creationId xmlns:a16="http://schemas.microsoft.com/office/drawing/2014/main" id="{1D242615-E56E-054D-391A-59883F901E86}"/>
                  </a:ext>
                </a:extLst>
              </p:cNvPr>
              <p:cNvSpPr txBox="1"/>
              <p:nvPr/>
            </p:nvSpPr>
            <p:spPr>
              <a:xfrm>
                <a:off x="5656859" y="2858625"/>
                <a:ext cx="247651" cy="388800"/>
              </a:xfrm>
              <a:prstGeom prst="rect">
                <a:avLst/>
              </a:prstGeom>
              <a:noFill/>
            </p:spPr>
            <p:txBody>
              <a:bodyPr wrap="square" rtlCol="0">
                <a:spAutoFit/>
              </a:bodyPr>
              <a:lstStyle/>
              <a:p>
                <a:r>
                  <a:rPr lang="en-US" sz="800"/>
                  <a:t>1</a:t>
                </a:r>
              </a:p>
            </p:txBody>
          </p:sp>
          <p:cxnSp>
            <p:nvCxnSpPr>
              <p:cNvPr id="50" name="Straight Connector 49">
                <a:extLst>
                  <a:ext uri="{FF2B5EF4-FFF2-40B4-BE49-F238E27FC236}">
                    <a16:creationId xmlns:a16="http://schemas.microsoft.com/office/drawing/2014/main" id="{8F75BC3B-0DA7-F481-4339-57BAC12D1EE6}"/>
                  </a:ext>
                </a:extLst>
              </p:cNvPr>
              <p:cNvCxnSpPr>
                <a:cxnSpLocks/>
                <a:stCxn id="18" idx="2"/>
              </p:cNvCxnSpPr>
              <p:nvPr/>
            </p:nvCxnSpPr>
            <p:spPr>
              <a:xfrm flipH="1">
                <a:off x="579040" y="3873772"/>
                <a:ext cx="620316"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51C7ACED-8CA6-F39B-D487-5FB9B0F2E0C0}"/>
                  </a:ext>
                </a:extLst>
              </p:cNvPr>
              <p:cNvCxnSpPr>
                <a:cxnSpLocks/>
                <a:stCxn id="18" idx="2"/>
              </p:cNvCxnSpPr>
              <p:nvPr/>
            </p:nvCxnSpPr>
            <p:spPr>
              <a:xfrm>
                <a:off x="1199356" y="3873772"/>
                <a:ext cx="620315"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4" name="Straight Connector 53">
                <a:extLst>
                  <a:ext uri="{FF2B5EF4-FFF2-40B4-BE49-F238E27FC236}">
                    <a16:creationId xmlns:a16="http://schemas.microsoft.com/office/drawing/2014/main" id="{88E7FEAE-26CC-2A6C-8510-904577F63EC2}"/>
                  </a:ext>
                </a:extLst>
              </p:cNvPr>
              <p:cNvCxnSpPr>
                <a:cxnSpLocks/>
                <a:stCxn id="25" idx="2"/>
              </p:cNvCxnSpPr>
              <p:nvPr/>
            </p:nvCxnSpPr>
            <p:spPr>
              <a:xfrm flipH="1">
                <a:off x="5216128" y="3873772"/>
                <a:ext cx="620316"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7" name="Straight Connector 56">
                <a:extLst>
                  <a:ext uri="{FF2B5EF4-FFF2-40B4-BE49-F238E27FC236}">
                    <a16:creationId xmlns:a16="http://schemas.microsoft.com/office/drawing/2014/main" id="{C64D13F3-B188-C56C-677C-057A4CE2EADD}"/>
                  </a:ext>
                </a:extLst>
              </p:cNvPr>
              <p:cNvCxnSpPr>
                <a:cxnSpLocks/>
                <a:stCxn id="25" idx="2"/>
              </p:cNvCxnSpPr>
              <p:nvPr/>
            </p:nvCxnSpPr>
            <p:spPr>
              <a:xfrm>
                <a:off x="5836444" y="3873772"/>
                <a:ext cx="620315"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nvGrpSpPr>
              <p:cNvPr id="62" name="Group 61">
                <a:extLst>
                  <a:ext uri="{FF2B5EF4-FFF2-40B4-BE49-F238E27FC236}">
                    <a16:creationId xmlns:a16="http://schemas.microsoft.com/office/drawing/2014/main" id="{6EA12601-6830-48F7-FAA7-AC2483DFAFEC}"/>
                  </a:ext>
                </a:extLst>
              </p:cNvPr>
              <p:cNvGrpSpPr/>
              <p:nvPr/>
            </p:nvGrpSpPr>
            <p:grpSpPr>
              <a:xfrm>
                <a:off x="503535" y="3965847"/>
                <a:ext cx="1414561" cy="388801"/>
                <a:chOff x="503535" y="3965847"/>
                <a:chExt cx="1414561" cy="388801"/>
              </a:xfrm>
            </p:grpSpPr>
            <p:sp>
              <p:nvSpPr>
                <p:cNvPr id="60" name="TextBox 59">
                  <a:extLst>
                    <a:ext uri="{FF2B5EF4-FFF2-40B4-BE49-F238E27FC236}">
                      <a16:creationId xmlns:a16="http://schemas.microsoft.com/office/drawing/2014/main" id="{6D8EA2AC-2587-7BAF-D389-ECE753350A75}"/>
                    </a:ext>
                  </a:extLst>
                </p:cNvPr>
                <p:cNvSpPr txBox="1"/>
                <p:nvPr/>
              </p:nvSpPr>
              <p:spPr>
                <a:xfrm>
                  <a:off x="503535" y="3965847"/>
                  <a:ext cx="247651" cy="388801"/>
                </a:xfrm>
                <a:prstGeom prst="rect">
                  <a:avLst/>
                </a:prstGeom>
                <a:noFill/>
              </p:spPr>
              <p:txBody>
                <a:bodyPr wrap="square" rtlCol="0">
                  <a:spAutoFit/>
                </a:bodyPr>
                <a:lstStyle/>
                <a:p>
                  <a:r>
                    <a:rPr lang="en-US" sz="800"/>
                    <a:t>0</a:t>
                  </a:r>
                </a:p>
              </p:txBody>
            </p:sp>
            <p:sp>
              <p:nvSpPr>
                <p:cNvPr id="61" name="TextBox 60">
                  <a:extLst>
                    <a:ext uri="{FF2B5EF4-FFF2-40B4-BE49-F238E27FC236}">
                      <a16:creationId xmlns:a16="http://schemas.microsoft.com/office/drawing/2014/main" id="{0C21D537-4D9B-75E3-65B5-62F620D6D759}"/>
                    </a:ext>
                  </a:extLst>
                </p:cNvPr>
                <p:cNvSpPr txBox="1"/>
                <p:nvPr/>
              </p:nvSpPr>
              <p:spPr>
                <a:xfrm>
                  <a:off x="1670445" y="3965847"/>
                  <a:ext cx="247651" cy="388799"/>
                </a:xfrm>
                <a:prstGeom prst="rect">
                  <a:avLst/>
                </a:prstGeom>
                <a:noFill/>
              </p:spPr>
              <p:txBody>
                <a:bodyPr wrap="square" rtlCol="0">
                  <a:spAutoFit/>
                </a:bodyPr>
                <a:lstStyle/>
                <a:p>
                  <a:r>
                    <a:rPr lang="en-US" sz="800"/>
                    <a:t>1</a:t>
                  </a:r>
                </a:p>
              </p:txBody>
            </p:sp>
          </p:grpSp>
          <p:grpSp>
            <p:nvGrpSpPr>
              <p:cNvPr id="63" name="Group 62">
                <a:extLst>
                  <a:ext uri="{FF2B5EF4-FFF2-40B4-BE49-F238E27FC236}">
                    <a16:creationId xmlns:a16="http://schemas.microsoft.com/office/drawing/2014/main" id="{0B1BE27A-B0EE-47FA-8FE8-CB057502B26C}"/>
                  </a:ext>
                </a:extLst>
              </p:cNvPr>
              <p:cNvGrpSpPr/>
              <p:nvPr/>
            </p:nvGrpSpPr>
            <p:grpSpPr>
              <a:xfrm>
                <a:off x="5129163" y="4017435"/>
                <a:ext cx="1414561" cy="388801"/>
                <a:chOff x="503535" y="3965847"/>
                <a:chExt cx="1414561" cy="388801"/>
              </a:xfrm>
            </p:grpSpPr>
            <p:sp>
              <p:nvSpPr>
                <p:cNvPr id="64" name="TextBox 63">
                  <a:extLst>
                    <a:ext uri="{FF2B5EF4-FFF2-40B4-BE49-F238E27FC236}">
                      <a16:creationId xmlns:a16="http://schemas.microsoft.com/office/drawing/2014/main" id="{EBFA6C97-C9F3-B140-A32F-9E4EAE3E3F37}"/>
                    </a:ext>
                  </a:extLst>
                </p:cNvPr>
                <p:cNvSpPr txBox="1"/>
                <p:nvPr/>
              </p:nvSpPr>
              <p:spPr>
                <a:xfrm>
                  <a:off x="503535" y="3965847"/>
                  <a:ext cx="247651" cy="388801"/>
                </a:xfrm>
                <a:prstGeom prst="rect">
                  <a:avLst/>
                </a:prstGeom>
                <a:noFill/>
              </p:spPr>
              <p:txBody>
                <a:bodyPr wrap="square" rtlCol="0">
                  <a:spAutoFit/>
                </a:bodyPr>
                <a:lstStyle/>
                <a:p>
                  <a:r>
                    <a:rPr lang="en-US" sz="800"/>
                    <a:t>0</a:t>
                  </a:r>
                </a:p>
              </p:txBody>
            </p:sp>
            <p:sp>
              <p:nvSpPr>
                <p:cNvPr id="65" name="TextBox 64">
                  <a:extLst>
                    <a:ext uri="{FF2B5EF4-FFF2-40B4-BE49-F238E27FC236}">
                      <a16:creationId xmlns:a16="http://schemas.microsoft.com/office/drawing/2014/main" id="{0B573A03-9A52-5770-3A6B-2104D6C6FB3F}"/>
                    </a:ext>
                  </a:extLst>
                </p:cNvPr>
                <p:cNvSpPr txBox="1"/>
                <p:nvPr/>
              </p:nvSpPr>
              <p:spPr>
                <a:xfrm>
                  <a:off x="1670445" y="3965847"/>
                  <a:ext cx="247651" cy="388799"/>
                </a:xfrm>
                <a:prstGeom prst="rect">
                  <a:avLst/>
                </a:prstGeom>
                <a:noFill/>
              </p:spPr>
              <p:txBody>
                <a:bodyPr wrap="square" rtlCol="0">
                  <a:spAutoFit/>
                </a:bodyPr>
                <a:lstStyle/>
                <a:p>
                  <a:r>
                    <a:rPr lang="en-US" sz="800"/>
                    <a:t>1</a:t>
                  </a:r>
                </a:p>
              </p:txBody>
            </p:sp>
          </p:grpSp>
          <p:grpSp>
            <p:nvGrpSpPr>
              <p:cNvPr id="69" name="Group 68">
                <a:extLst>
                  <a:ext uri="{FF2B5EF4-FFF2-40B4-BE49-F238E27FC236}">
                    <a16:creationId xmlns:a16="http://schemas.microsoft.com/office/drawing/2014/main" id="{176BE7F2-E450-0DC7-A360-6FB5330F687A}"/>
                  </a:ext>
                </a:extLst>
              </p:cNvPr>
              <p:cNvGrpSpPr/>
              <p:nvPr/>
            </p:nvGrpSpPr>
            <p:grpSpPr>
              <a:xfrm>
                <a:off x="134540" y="4429321"/>
                <a:ext cx="2129632" cy="371763"/>
                <a:chOff x="134540" y="4429321"/>
                <a:chExt cx="2129632" cy="371763"/>
              </a:xfrm>
            </p:grpSpPr>
            <p:sp>
              <p:nvSpPr>
                <p:cNvPr id="67" name="Rectangle 66">
                  <a:extLst>
                    <a:ext uri="{FF2B5EF4-FFF2-40B4-BE49-F238E27FC236}">
                      <a16:creationId xmlns:a16="http://schemas.microsoft.com/office/drawing/2014/main" id="{18A46F92-1A2E-B61D-EE33-FCF996C470FD}"/>
                    </a:ext>
                  </a:extLst>
                </p:cNvPr>
                <p:cNvSpPr/>
                <p:nvPr/>
              </p:nvSpPr>
              <p:spPr>
                <a:xfrm>
                  <a:off x="134540" y="4429321"/>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G: 0.15</a:t>
                  </a:r>
                </a:p>
              </p:txBody>
            </p:sp>
            <p:sp>
              <p:nvSpPr>
                <p:cNvPr id="68" name="Rectangle 67">
                  <a:extLst>
                    <a:ext uri="{FF2B5EF4-FFF2-40B4-BE49-F238E27FC236}">
                      <a16:creationId xmlns:a16="http://schemas.microsoft.com/office/drawing/2014/main" id="{68C2534F-07B0-C612-604A-BF3BC0624877}"/>
                    </a:ext>
                  </a:extLst>
                </p:cNvPr>
                <p:cNvSpPr/>
                <p:nvPr/>
              </p:nvSpPr>
              <p:spPr>
                <a:xfrm>
                  <a:off x="1375172" y="4432784"/>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H: 0.15</a:t>
                  </a:r>
                </a:p>
              </p:txBody>
            </p:sp>
          </p:grpSp>
          <p:grpSp>
            <p:nvGrpSpPr>
              <p:cNvPr id="70" name="Group 69">
                <a:extLst>
                  <a:ext uri="{FF2B5EF4-FFF2-40B4-BE49-F238E27FC236}">
                    <a16:creationId xmlns:a16="http://schemas.microsoft.com/office/drawing/2014/main" id="{699C27E8-BC19-EE66-3719-ACEC131502CC}"/>
                  </a:ext>
                </a:extLst>
              </p:cNvPr>
              <p:cNvGrpSpPr/>
              <p:nvPr/>
            </p:nvGrpSpPr>
            <p:grpSpPr>
              <a:xfrm>
                <a:off x="4771628" y="4431052"/>
                <a:ext cx="2129632" cy="371763"/>
                <a:chOff x="134540" y="4429321"/>
                <a:chExt cx="2129632" cy="371763"/>
              </a:xfrm>
            </p:grpSpPr>
            <p:sp>
              <p:nvSpPr>
                <p:cNvPr id="71" name="Rectangle 70">
                  <a:extLst>
                    <a:ext uri="{FF2B5EF4-FFF2-40B4-BE49-F238E27FC236}">
                      <a16:creationId xmlns:a16="http://schemas.microsoft.com/office/drawing/2014/main" id="{FA95AF93-251A-F45C-E8F0-51861F3D54B2}"/>
                    </a:ext>
                  </a:extLst>
                </p:cNvPr>
                <p:cNvSpPr/>
                <p:nvPr/>
              </p:nvSpPr>
              <p:spPr>
                <a:xfrm>
                  <a:off x="134540" y="4429321"/>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I: 0.15</a:t>
                  </a:r>
                </a:p>
              </p:txBody>
            </p:sp>
            <p:sp>
              <p:nvSpPr>
                <p:cNvPr id="72" name="Rectangle 71">
                  <a:extLst>
                    <a:ext uri="{FF2B5EF4-FFF2-40B4-BE49-F238E27FC236}">
                      <a16:creationId xmlns:a16="http://schemas.microsoft.com/office/drawing/2014/main" id="{A54831B2-9AC0-44B6-1789-A6968DD79519}"/>
                    </a:ext>
                  </a:extLst>
                </p:cNvPr>
                <p:cNvSpPr/>
                <p:nvPr/>
              </p:nvSpPr>
              <p:spPr>
                <a:xfrm>
                  <a:off x="1375172" y="4432784"/>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J: 0.05</a:t>
                  </a:r>
                </a:p>
              </p:txBody>
            </p:sp>
          </p:grpSp>
        </p:grpSp>
      </p:grpSp>
      <p:sp>
        <p:nvSpPr>
          <p:cNvPr id="3" name="TextBox 2">
            <a:extLst>
              <a:ext uri="{FF2B5EF4-FFF2-40B4-BE49-F238E27FC236}">
                <a16:creationId xmlns:a16="http://schemas.microsoft.com/office/drawing/2014/main" id="{9EBF7C13-B461-0967-A069-9ABE04599C43}"/>
              </a:ext>
            </a:extLst>
          </p:cNvPr>
          <p:cNvSpPr txBox="1"/>
          <p:nvPr/>
        </p:nvSpPr>
        <p:spPr>
          <a:xfrm>
            <a:off x="10064750" y="2717800"/>
            <a:ext cx="848519" cy="3833541"/>
          </a:xfrm>
          <a:prstGeom prst="rect">
            <a:avLst/>
          </a:prstGeom>
          <a:noFill/>
        </p:spPr>
        <p:txBody>
          <a:bodyPr wrap="square" rtlCol="0">
            <a:spAutoFit/>
          </a:bodyPr>
          <a:lstStyle/>
          <a:p>
            <a:endParaRPr lang="en-US"/>
          </a:p>
        </p:txBody>
      </p:sp>
      <p:sp>
        <p:nvSpPr>
          <p:cNvPr id="5" name="TextBox 4">
            <a:extLst>
              <a:ext uri="{FF2B5EF4-FFF2-40B4-BE49-F238E27FC236}">
                <a16:creationId xmlns:a16="http://schemas.microsoft.com/office/drawing/2014/main" id="{30C0EB87-9407-CEDA-04CC-4CBCDECE800D}"/>
              </a:ext>
            </a:extLst>
          </p:cNvPr>
          <p:cNvSpPr txBox="1"/>
          <p:nvPr/>
        </p:nvSpPr>
        <p:spPr>
          <a:xfrm>
            <a:off x="330820" y="841083"/>
            <a:ext cx="9323646" cy="3341749"/>
          </a:xfrm>
          <a:prstGeom prst="rect">
            <a:avLst/>
          </a:prstGeom>
          <a:noFill/>
        </p:spPr>
        <p:txBody>
          <a:bodyPr wrap="square">
            <a:spAutoFit/>
          </a:bodyPr>
          <a:lstStyle/>
          <a:p>
            <a:pPr>
              <a:lnSpc>
                <a:spcPct val="200000"/>
              </a:lnSpc>
            </a:pPr>
            <a:r>
              <a:rPr lang="en-US" b="1"/>
              <a:t>Sketch of Proof:</a:t>
            </a:r>
          </a:p>
          <a:p>
            <a:pPr>
              <a:lnSpc>
                <a:spcPct val="200000"/>
              </a:lnSpc>
            </a:pPr>
            <a:r>
              <a:rPr lang="en-US"/>
              <a:t>(IF) Suppose the sibling property holds. Then the last 2 elements in the list must be leaves and siblings. Remove the 2 nodes from the tree. The probability of the parent node is the sum of the probabilities of the 2 removed nodes. The sibling property still holds in the trimmed tree. By iterating the above steps, we are doing exactly the same thing as we implement the Huffman code. Therefore, sibling property implies Huffman.</a:t>
            </a:r>
          </a:p>
        </p:txBody>
      </p:sp>
      <p:graphicFrame>
        <p:nvGraphicFramePr>
          <p:cNvPr id="6" name="Table 5">
            <a:extLst>
              <a:ext uri="{FF2B5EF4-FFF2-40B4-BE49-F238E27FC236}">
                <a16:creationId xmlns:a16="http://schemas.microsoft.com/office/drawing/2014/main" id="{B0E436BD-B956-10D0-C004-1FFDCEF763A7}"/>
              </a:ext>
            </a:extLst>
          </p:cNvPr>
          <p:cNvGraphicFramePr>
            <a:graphicFrameLocks noGrp="1"/>
          </p:cNvGraphicFramePr>
          <p:nvPr/>
        </p:nvGraphicFramePr>
        <p:xfrm>
          <a:off x="9948290" y="512006"/>
          <a:ext cx="2180210" cy="4079240"/>
        </p:xfrm>
        <a:graphic>
          <a:graphicData uri="http://schemas.openxmlformats.org/drawingml/2006/table">
            <a:tbl>
              <a:tblPr firstRow="1" bandRow="1">
                <a:tableStyleId>{5C22544A-7EE6-4342-B048-85BDC9FD1C3A}</a:tableStyleId>
              </a:tblPr>
              <a:tblGrid>
                <a:gridCol w="840892">
                  <a:extLst>
                    <a:ext uri="{9D8B030D-6E8A-4147-A177-3AD203B41FA5}">
                      <a16:colId xmlns:a16="http://schemas.microsoft.com/office/drawing/2014/main" val="1296333985"/>
                    </a:ext>
                  </a:extLst>
                </a:gridCol>
                <a:gridCol w="1339318">
                  <a:extLst>
                    <a:ext uri="{9D8B030D-6E8A-4147-A177-3AD203B41FA5}">
                      <a16:colId xmlns:a16="http://schemas.microsoft.com/office/drawing/2014/main" val="3084121534"/>
                    </a:ext>
                  </a:extLst>
                </a:gridCol>
              </a:tblGrid>
              <a:tr h="370840">
                <a:tc>
                  <a:txBody>
                    <a:bodyPr/>
                    <a:lstStyle/>
                    <a:p>
                      <a:pPr algn="ctr"/>
                      <a:r>
                        <a:rPr lang="en-US" altLang="zh-CN"/>
                        <a:t>Node</a:t>
                      </a:r>
                      <a:endParaRPr lang="en-US"/>
                    </a:p>
                  </a:txBody>
                  <a:tcPr/>
                </a:tc>
                <a:tc>
                  <a:txBody>
                    <a:bodyPr/>
                    <a:lstStyle/>
                    <a:p>
                      <a:pPr algn="ctr"/>
                      <a:r>
                        <a:rPr lang="en-US"/>
                        <a:t>Probability</a:t>
                      </a:r>
                    </a:p>
                  </a:txBody>
                  <a:tcPr/>
                </a:tc>
                <a:extLst>
                  <a:ext uri="{0D108BD9-81ED-4DB2-BD59-A6C34878D82A}">
                    <a16:rowId xmlns:a16="http://schemas.microsoft.com/office/drawing/2014/main" val="1789435657"/>
                  </a:ext>
                </a:extLst>
              </a:tr>
              <a:tr h="370840">
                <a:tc>
                  <a:txBody>
                    <a:bodyPr/>
                    <a:lstStyle/>
                    <a:p>
                      <a:pPr algn="ctr"/>
                      <a:r>
                        <a:rPr lang="en-US"/>
                        <a:t>A</a:t>
                      </a:r>
                    </a:p>
                  </a:txBody>
                  <a:tcPr/>
                </a:tc>
                <a:tc>
                  <a:txBody>
                    <a:bodyPr/>
                    <a:lstStyle/>
                    <a:p>
                      <a:pPr algn="ctr"/>
                      <a:r>
                        <a:rPr lang="en-US"/>
                        <a:t>0.6</a:t>
                      </a:r>
                    </a:p>
                  </a:txBody>
                  <a:tcPr/>
                </a:tc>
                <a:extLst>
                  <a:ext uri="{0D108BD9-81ED-4DB2-BD59-A6C34878D82A}">
                    <a16:rowId xmlns:a16="http://schemas.microsoft.com/office/drawing/2014/main" val="1098776517"/>
                  </a:ext>
                </a:extLst>
              </a:tr>
              <a:tr h="370840">
                <a:tc>
                  <a:txBody>
                    <a:bodyPr/>
                    <a:lstStyle/>
                    <a:p>
                      <a:pPr algn="ctr"/>
                      <a:r>
                        <a:rPr lang="en-US"/>
                        <a:t>B</a:t>
                      </a:r>
                    </a:p>
                  </a:txBody>
                  <a:tcPr/>
                </a:tc>
                <a:tc>
                  <a:txBody>
                    <a:bodyPr/>
                    <a:lstStyle/>
                    <a:p>
                      <a:pPr algn="ctr"/>
                      <a:r>
                        <a:rPr lang="en-US"/>
                        <a:t>0.4</a:t>
                      </a:r>
                    </a:p>
                  </a:txBody>
                  <a:tcPr/>
                </a:tc>
                <a:extLst>
                  <a:ext uri="{0D108BD9-81ED-4DB2-BD59-A6C34878D82A}">
                    <a16:rowId xmlns:a16="http://schemas.microsoft.com/office/drawing/2014/main" val="1607019669"/>
                  </a:ext>
                </a:extLst>
              </a:tr>
              <a:tr h="370840">
                <a:tc>
                  <a:txBody>
                    <a:bodyPr/>
                    <a:lstStyle/>
                    <a:p>
                      <a:pPr algn="ctr"/>
                      <a:r>
                        <a:rPr lang="en-US"/>
                        <a:t>C</a:t>
                      </a:r>
                    </a:p>
                  </a:txBody>
                  <a:tcPr/>
                </a:tc>
                <a:tc>
                  <a:txBody>
                    <a:bodyPr/>
                    <a:lstStyle/>
                    <a:p>
                      <a:pPr algn="ctr"/>
                      <a:r>
                        <a:rPr lang="en-US"/>
                        <a:t>0.3</a:t>
                      </a:r>
                    </a:p>
                  </a:txBody>
                  <a:tcPr/>
                </a:tc>
                <a:extLst>
                  <a:ext uri="{0D108BD9-81ED-4DB2-BD59-A6C34878D82A}">
                    <a16:rowId xmlns:a16="http://schemas.microsoft.com/office/drawing/2014/main" val="801773538"/>
                  </a:ext>
                </a:extLst>
              </a:tr>
              <a:tr h="370840">
                <a:tc>
                  <a:txBody>
                    <a:bodyPr/>
                    <a:lstStyle/>
                    <a:p>
                      <a:pPr algn="ctr"/>
                      <a:r>
                        <a:rPr lang="en-US"/>
                        <a:t>D</a:t>
                      </a:r>
                    </a:p>
                  </a:txBody>
                  <a:tcPr/>
                </a:tc>
                <a:tc>
                  <a:txBody>
                    <a:bodyPr/>
                    <a:lstStyle/>
                    <a:p>
                      <a:pPr algn="ctr"/>
                      <a:r>
                        <a:rPr lang="en-US"/>
                        <a:t>0.3</a:t>
                      </a:r>
                    </a:p>
                  </a:txBody>
                  <a:tcPr/>
                </a:tc>
                <a:extLst>
                  <a:ext uri="{0D108BD9-81ED-4DB2-BD59-A6C34878D82A}">
                    <a16:rowId xmlns:a16="http://schemas.microsoft.com/office/drawing/2014/main" val="3134274088"/>
                  </a:ext>
                </a:extLst>
              </a:tr>
              <a:tr h="370840">
                <a:tc>
                  <a:txBody>
                    <a:bodyPr/>
                    <a:lstStyle/>
                    <a:p>
                      <a:pPr algn="ctr"/>
                      <a:r>
                        <a:rPr lang="en-US"/>
                        <a:t>E</a:t>
                      </a:r>
                    </a:p>
                  </a:txBody>
                  <a:tcPr/>
                </a:tc>
                <a:tc>
                  <a:txBody>
                    <a:bodyPr/>
                    <a:lstStyle/>
                    <a:p>
                      <a:pPr algn="ctr"/>
                      <a:r>
                        <a:rPr lang="en-US"/>
                        <a:t>0.2</a:t>
                      </a:r>
                    </a:p>
                  </a:txBody>
                  <a:tcPr/>
                </a:tc>
                <a:extLst>
                  <a:ext uri="{0D108BD9-81ED-4DB2-BD59-A6C34878D82A}">
                    <a16:rowId xmlns:a16="http://schemas.microsoft.com/office/drawing/2014/main" val="2738848359"/>
                  </a:ext>
                </a:extLst>
              </a:tr>
              <a:tr h="370840">
                <a:tc>
                  <a:txBody>
                    <a:bodyPr/>
                    <a:lstStyle/>
                    <a:p>
                      <a:pPr algn="ctr"/>
                      <a:r>
                        <a:rPr lang="en-US"/>
                        <a:t>F</a:t>
                      </a:r>
                    </a:p>
                  </a:txBody>
                  <a:tcPr/>
                </a:tc>
                <a:tc>
                  <a:txBody>
                    <a:bodyPr/>
                    <a:lstStyle/>
                    <a:p>
                      <a:pPr algn="ctr"/>
                      <a:r>
                        <a:rPr lang="en-US"/>
                        <a:t>0.2</a:t>
                      </a:r>
                    </a:p>
                  </a:txBody>
                  <a:tcPr/>
                </a:tc>
                <a:extLst>
                  <a:ext uri="{0D108BD9-81ED-4DB2-BD59-A6C34878D82A}">
                    <a16:rowId xmlns:a16="http://schemas.microsoft.com/office/drawing/2014/main" val="745121330"/>
                  </a:ext>
                </a:extLst>
              </a:tr>
              <a:tr h="370840">
                <a:tc>
                  <a:txBody>
                    <a:bodyPr/>
                    <a:lstStyle/>
                    <a:p>
                      <a:pPr algn="ctr"/>
                      <a:r>
                        <a:rPr lang="en-US"/>
                        <a:t>G</a:t>
                      </a:r>
                    </a:p>
                  </a:txBody>
                  <a:tcPr/>
                </a:tc>
                <a:tc>
                  <a:txBody>
                    <a:bodyPr/>
                    <a:lstStyle/>
                    <a:p>
                      <a:pPr algn="ctr"/>
                      <a:r>
                        <a:rPr lang="en-US"/>
                        <a:t>0.15</a:t>
                      </a:r>
                    </a:p>
                  </a:txBody>
                  <a:tcPr/>
                </a:tc>
                <a:extLst>
                  <a:ext uri="{0D108BD9-81ED-4DB2-BD59-A6C34878D82A}">
                    <a16:rowId xmlns:a16="http://schemas.microsoft.com/office/drawing/2014/main" val="189349396"/>
                  </a:ext>
                </a:extLst>
              </a:tr>
              <a:tr h="370840">
                <a:tc>
                  <a:txBody>
                    <a:bodyPr/>
                    <a:lstStyle/>
                    <a:p>
                      <a:pPr algn="ctr"/>
                      <a:r>
                        <a:rPr lang="en-US"/>
                        <a:t>H</a:t>
                      </a:r>
                    </a:p>
                  </a:txBody>
                  <a:tcPr/>
                </a:tc>
                <a:tc>
                  <a:txBody>
                    <a:bodyPr/>
                    <a:lstStyle/>
                    <a:p>
                      <a:pPr algn="ctr"/>
                      <a:r>
                        <a:rPr lang="en-US"/>
                        <a:t>0.15</a:t>
                      </a:r>
                    </a:p>
                  </a:txBody>
                  <a:tcPr/>
                </a:tc>
                <a:extLst>
                  <a:ext uri="{0D108BD9-81ED-4DB2-BD59-A6C34878D82A}">
                    <a16:rowId xmlns:a16="http://schemas.microsoft.com/office/drawing/2014/main" val="1776224755"/>
                  </a:ext>
                </a:extLst>
              </a:tr>
              <a:tr h="370840">
                <a:tc>
                  <a:txBody>
                    <a:bodyPr/>
                    <a:lstStyle/>
                    <a:p>
                      <a:pPr algn="ctr"/>
                      <a:r>
                        <a:rPr lang="en-US"/>
                        <a:t>I</a:t>
                      </a:r>
                    </a:p>
                  </a:txBody>
                  <a:tcPr/>
                </a:tc>
                <a:tc>
                  <a:txBody>
                    <a:bodyPr/>
                    <a:lstStyle/>
                    <a:p>
                      <a:pPr algn="ctr"/>
                      <a:r>
                        <a:rPr lang="en-US"/>
                        <a:t>0.15</a:t>
                      </a:r>
                    </a:p>
                  </a:txBody>
                  <a:tcPr/>
                </a:tc>
                <a:extLst>
                  <a:ext uri="{0D108BD9-81ED-4DB2-BD59-A6C34878D82A}">
                    <a16:rowId xmlns:a16="http://schemas.microsoft.com/office/drawing/2014/main" val="375709204"/>
                  </a:ext>
                </a:extLst>
              </a:tr>
              <a:tr h="370840">
                <a:tc>
                  <a:txBody>
                    <a:bodyPr/>
                    <a:lstStyle/>
                    <a:p>
                      <a:pPr algn="ctr"/>
                      <a:r>
                        <a:rPr lang="en-US"/>
                        <a:t>J</a:t>
                      </a:r>
                    </a:p>
                  </a:txBody>
                  <a:tcPr/>
                </a:tc>
                <a:tc>
                  <a:txBody>
                    <a:bodyPr/>
                    <a:lstStyle/>
                    <a:p>
                      <a:pPr algn="ctr"/>
                      <a:r>
                        <a:rPr lang="en-US"/>
                        <a:t>0.05</a:t>
                      </a:r>
                    </a:p>
                  </a:txBody>
                  <a:tcPr/>
                </a:tc>
                <a:extLst>
                  <a:ext uri="{0D108BD9-81ED-4DB2-BD59-A6C34878D82A}">
                    <a16:rowId xmlns:a16="http://schemas.microsoft.com/office/drawing/2014/main" val="3134417857"/>
                  </a:ext>
                </a:extLst>
              </a:tr>
            </a:tbl>
          </a:graphicData>
        </a:graphic>
      </p:graphicFrame>
      <p:grpSp>
        <p:nvGrpSpPr>
          <p:cNvPr id="32" name="Group 31">
            <a:extLst>
              <a:ext uri="{FF2B5EF4-FFF2-40B4-BE49-F238E27FC236}">
                <a16:creationId xmlns:a16="http://schemas.microsoft.com/office/drawing/2014/main" id="{2BDEE54A-94C4-4476-1C9B-91300C9C7047}"/>
              </a:ext>
            </a:extLst>
          </p:cNvPr>
          <p:cNvGrpSpPr/>
          <p:nvPr/>
        </p:nvGrpSpPr>
        <p:grpSpPr>
          <a:xfrm>
            <a:off x="9709539" y="1043622"/>
            <a:ext cx="238751" cy="3369683"/>
            <a:chOff x="9709539" y="1043622"/>
            <a:chExt cx="238751" cy="3369683"/>
          </a:xfrm>
        </p:grpSpPr>
        <p:sp>
          <p:nvSpPr>
            <p:cNvPr id="14" name="Left Brace 13">
              <a:extLst>
                <a:ext uri="{FF2B5EF4-FFF2-40B4-BE49-F238E27FC236}">
                  <a16:creationId xmlns:a16="http://schemas.microsoft.com/office/drawing/2014/main" id="{D9CC9210-64F0-4194-1F5F-FBC6E66C27C0}"/>
                </a:ext>
              </a:extLst>
            </p:cNvPr>
            <p:cNvSpPr/>
            <p:nvPr/>
          </p:nvSpPr>
          <p:spPr>
            <a:xfrm>
              <a:off x="9709539" y="1043622"/>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Left Brace 19">
              <a:extLst>
                <a:ext uri="{FF2B5EF4-FFF2-40B4-BE49-F238E27FC236}">
                  <a16:creationId xmlns:a16="http://schemas.microsoft.com/office/drawing/2014/main" id="{746BBE82-278B-E361-181B-1C6669D8A4FC}"/>
                </a:ext>
              </a:extLst>
            </p:cNvPr>
            <p:cNvSpPr/>
            <p:nvPr/>
          </p:nvSpPr>
          <p:spPr>
            <a:xfrm>
              <a:off x="9722070" y="1802089"/>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Left Brace 21">
              <a:extLst>
                <a:ext uri="{FF2B5EF4-FFF2-40B4-BE49-F238E27FC236}">
                  <a16:creationId xmlns:a16="http://schemas.microsoft.com/office/drawing/2014/main" id="{326D149E-1DCC-EE58-01C1-72AFFFA6156C}"/>
                </a:ext>
              </a:extLst>
            </p:cNvPr>
            <p:cNvSpPr/>
            <p:nvPr/>
          </p:nvSpPr>
          <p:spPr>
            <a:xfrm>
              <a:off x="9722070" y="2526937"/>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Left Brace 25">
              <a:extLst>
                <a:ext uri="{FF2B5EF4-FFF2-40B4-BE49-F238E27FC236}">
                  <a16:creationId xmlns:a16="http://schemas.microsoft.com/office/drawing/2014/main" id="{DD84B5BC-386A-D82F-EF8B-26E8793D870A}"/>
                </a:ext>
              </a:extLst>
            </p:cNvPr>
            <p:cNvSpPr/>
            <p:nvPr/>
          </p:nvSpPr>
          <p:spPr>
            <a:xfrm>
              <a:off x="9722070" y="3252712"/>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Left Brace 29">
              <a:extLst>
                <a:ext uri="{FF2B5EF4-FFF2-40B4-BE49-F238E27FC236}">
                  <a16:creationId xmlns:a16="http://schemas.microsoft.com/office/drawing/2014/main" id="{A083B3E2-53A4-F488-D260-E478CAB26865}"/>
                </a:ext>
              </a:extLst>
            </p:cNvPr>
            <p:cNvSpPr/>
            <p:nvPr/>
          </p:nvSpPr>
          <p:spPr>
            <a:xfrm>
              <a:off x="9722070" y="4017159"/>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123343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E8F536-05CD-7CEE-C32B-002F03B62CC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B0E7F0C-88FE-E221-9BA0-EB283DDA27E4}"/>
              </a:ext>
            </a:extLst>
          </p:cNvPr>
          <p:cNvSpPr txBox="1"/>
          <p:nvPr/>
        </p:nvSpPr>
        <p:spPr>
          <a:xfrm>
            <a:off x="330819" y="306659"/>
            <a:ext cx="11530361" cy="523220"/>
          </a:xfrm>
          <a:prstGeom prst="rect">
            <a:avLst/>
          </a:prstGeom>
          <a:noFill/>
        </p:spPr>
        <p:txBody>
          <a:bodyPr wrap="square" rtlCol="0">
            <a:spAutoFit/>
          </a:bodyPr>
          <a:lstStyle/>
          <a:p>
            <a:r>
              <a:rPr lang="en-US" sz="2800" b="1" i="1"/>
              <a:t>The Sibling Property: An Equivalence of Huffman Code</a:t>
            </a:r>
            <a:endParaRPr lang="ar-AE" sz="2800" i="1"/>
          </a:p>
        </p:txBody>
      </p:sp>
      <p:grpSp>
        <p:nvGrpSpPr>
          <p:cNvPr id="112" name="Group 111">
            <a:extLst>
              <a:ext uri="{FF2B5EF4-FFF2-40B4-BE49-F238E27FC236}">
                <a16:creationId xmlns:a16="http://schemas.microsoft.com/office/drawing/2014/main" id="{C24A3393-6D9B-97C5-989D-93463BF1C768}"/>
              </a:ext>
            </a:extLst>
          </p:cNvPr>
          <p:cNvGrpSpPr/>
          <p:nvPr/>
        </p:nvGrpSpPr>
        <p:grpSpPr>
          <a:xfrm>
            <a:off x="8116488" y="4949395"/>
            <a:ext cx="4012012" cy="1843358"/>
            <a:chOff x="134540" y="1476210"/>
            <a:chExt cx="6766720" cy="3326605"/>
          </a:xfrm>
        </p:grpSpPr>
        <p:sp>
          <p:nvSpPr>
            <p:cNvPr id="8" name="Rectangle 7">
              <a:extLst>
                <a:ext uri="{FF2B5EF4-FFF2-40B4-BE49-F238E27FC236}">
                  <a16:creationId xmlns:a16="http://schemas.microsoft.com/office/drawing/2014/main" id="{81076442-6CDA-BAF0-5FCC-99AFD23DBEF6}"/>
                </a:ext>
              </a:extLst>
            </p:cNvPr>
            <p:cNvSpPr/>
            <p:nvPr/>
          </p:nvSpPr>
          <p:spPr>
            <a:xfrm>
              <a:off x="3073400" y="147621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Root</a:t>
              </a:r>
            </a:p>
          </p:txBody>
        </p:sp>
        <p:grpSp>
          <p:nvGrpSpPr>
            <p:cNvPr id="73" name="Group 72">
              <a:extLst>
                <a:ext uri="{FF2B5EF4-FFF2-40B4-BE49-F238E27FC236}">
                  <a16:creationId xmlns:a16="http://schemas.microsoft.com/office/drawing/2014/main" id="{A5D47CE7-59C9-EF86-42B4-96FB29D1F30C}"/>
                </a:ext>
              </a:extLst>
            </p:cNvPr>
            <p:cNvGrpSpPr/>
            <p:nvPr/>
          </p:nvGrpSpPr>
          <p:grpSpPr>
            <a:xfrm>
              <a:off x="134540" y="1844510"/>
              <a:ext cx="6766720" cy="2958305"/>
              <a:chOff x="134540" y="1844510"/>
              <a:chExt cx="6766720" cy="2958305"/>
            </a:xfrm>
          </p:grpSpPr>
          <p:grpSp>
            <p:nvGrpSpPr>
              <p:cNvPr id="11" name="Group 10">
                <a:extLst>
                  <a:ext uri="{FF2B5EF4-FFF2-40B4-BE49-F238E27FC236}">
                    <a16:creationId xmlns:a16="http://schemas.microsoft.com/office/drawing/2014/main" id="{925D56A4-978B-3BF8-D7AE-5E089C842556}"/>
                  </a:ext>
                </a:extLst>
              </p:cNvPr>
              <p:cNvGrpSpPr/>
              <p:nvPr/>
            </p:nvGrpSpPr>
            <p:grpSpPr>
              <a:xfrm>
                <a:off x="1603375" y="2490841"/>
                <a:ext cx="3829050" cy="368300"/>
                <a:chOff x="1695450" y="2451100"/>
                <a:chExt cx="3829050" cy="368300"/>
              </a:xfrm>
            </p:grpSpPr>
            <p:sp>
              <p:nvSpPr>
                <p:cNvPr id="9" name="Rectangle 8">
                  <a:extLst>
                    <a:ext uri="{FF2B5EF4-FFF2-40B4-BE49-F238E27FC236}">
                      <a16:creationId xmlns:a16="http://schemas.microsoft.com/office/drawing/2014/main" id="{3B89F484-DEDF-2036-E6A8-DFB87FE94A49}"/>
                    </a:ext>
                  </a:extLst>
                </p:cNvPr>
                <p:cNvSpPr/>
                <p:nvPr/>
              </p:nvSpPr>
              <p:spPr>
                <a:xfrm>
                  <a:off x="1695450" y="245110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A: 0.6</a:t>
                  </a:r>
                </a:p>
              </p:txBody>
            </p:sp>
            <p:sp>
              <p:nvSpPr>
                <p:cNvPr id="10" name="Rectangle 9">
                  <a:extLst>
                    <a:ext uri="{FF2B5EF4-FFF2-40B4-BE49-F238E27FC236}">
                      <a16:creationId xmlns:a16="http://schemas.microsoft.com/office/drawing/2014/main" id="{B436ECFF-EE0C-6B1E-2D87-9BB9B2A90B79}"/>
                    </a:ext>
                  </a:extLst>
                </p:cNvPr>
                <p:cNvSpPr/>
                <p:nvPr/>
              </p:nvSpPr>
              <p:spPr>
                <a:xfrm>
                  <a:off x="4635500" y="245110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B: 0.4</a:t>
                  </a:r>
                </a:p>
              </p:txBody>
            </p:sp>
          </p:grpSp>
          <p:cxnSp>
            <p:nvCxnSpPr>
              <p:cNvPr id="13" name="Straight Connector 12">
                <a:extLst>
                  <a:ext uri="{FF2B5EF4-FFF2-40B4-BE49-F238E27FC236}">
                    <a16:creationId xmlns:a16="http://schemas.microsoft.com/office/drawing/2014/main" id="{C33AA63F-6AD1-1EEE-6C9A-92F443B2F993}"/>
                  </a:ext>
                </a:extLst>
              </p:cNvPr>
              <p:cNvCxnSpPr>
                <a:stCxn id="8" idx="2"/>
                <a:endCxn id="9" idx="0"/>
              </p:cNvCxnSpPr>
              <p:nvPr/>
            </p:nvCxnSpPr>
            <p:spPr>
              <a:xfrm flipH="1">
                <a:off x="2047875" y="1844510"/>
                <a:ext cx="1470025" cy="646331"/>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a:extLst>
                  <a:ext uri="{FF2B5EF4-FFF2-40B4-BE49-F238E27FC236}">
                    <a16:creationId xmlns:a16="http://schemas.microsoft.com/office/drawing/2014/main" id="{0B548C98-BF3D-D549-DF1A-1F223C7C5C50}"/>
                  </a:ext>
                </a:extLst>
              </p:cNvPr>
              <p:cNvCxnSpPr>
                <a:stCxn id="8" idx="2"/>
                <a:endCxn id="10" idx="0"/>
              </p:cNvCxnSpPr>
              <p:nvPr/>
            </p:nvCxnSpPr>
            <p:spPr>
              <a:xfrm>
                <a:off x="3517900" y="1844510"/>
                <a:ext cx="1470025" cy="646331"/>
              </a:xfrm>
              <a:prstGeom prst="line">
                <a:avLst/>
              </a:prstGeom>
            </p:spPr>
            <p:style>
              <a:lnRef idx="2">
                <a:schemeClr val="dk1"/>
              </a:lnRef>
              <a:fillRef idx="0">
                <a:schemeClr val="dk1"/>
              </a:fillRef>
              <a:effectRef idx="1">
                <a:schemeClr val="dk1"/>
              </a:effectRef>
              <a:fontRef idx="minor">
                <a:schemeClr val="tx1"/>
              </a:fontRef>
            </p:style>
          </p:cxnSp>
          <p:sp>
            <p:nvSpPr>
              <p:cNvPr id="16" name="TextBox 15">
                <a:extLst>
                  <a:ext uri="{FF2B5EF4-FFF2-40B4-BE49-F238E27FC236}">
                    <a16:creationId xmlns:a16="http://schemas.microsoft.com/office/drawing/2014/main" id="{F0C5F226-506D-7B3A-77B2-22A65DB70E43}"/>
                  </a:ext>
                </a:extLst>
              </p:cNvPr>
              <p:cNvSpPr txBox="1"/>
              <p:nvPr/>
            </p:nvSpPr>
            <p:spPr>
              <a:xfrm>
                <a:off x="2411413" y="1844510"/>
                <a:ext cx="247651" cy="388800"/>
              </a:xfrm>
              <a:prstGeom prst="rect">
                <a:avLst/>
              </a:prstGeom>
              <a:noFill/>
            </p:spPr>
            <p:txBody>
              <a:bodyPr wrap="square" rtlCol="0">
                <a:spAutoFit/>
              </a:bodyPr>
              <a:lstStyle/>
              <a:p>
                <a:r>
                  <a:rPr lang="en-US" sz="800"/>
                  <a:t>0</a:t>
                </a:r>
              </a:p>
            </p:txBody>
          </p:sp>
          <p:sp>
            <p:nvSpPr>
              <p:cNvPr id="17" name="TextBox 16">
                <a:extLst>
                  <a:ext uri="{FF2B5EF4-FFF2-40B4-BE49-F238E27FC236}">
                    <a16:creationId xmlns:a16="http://schemas.microsoft.com/office/drawing/2014/main" id="{2D2DF9D6-A20A-75C5-4C42-065B292BFB05}"/>
                  </a:ext>
                </a:extLst>
              </p:cNvPr>
              <p:cNvSpPr txBox="1"/>
              <p:nvPr/>
            </p:nvSpPr>
            <p:spPr>
              <a:xfrm>
                <a:off x="4283075" y="1844510"/>
                <a:ext cx="247651" cy="388800"/>
              </a:xfrm>
              <a:prstGeom prst="rect">
                <a:avLst/>
              </a:prstGeom>
              <a:noFill/>
            </p:spPr>
            <p:txBody>
              <a:bodyPr wrap="square" rtlCol="0">
                <a:spAutoFit/>
              </a:bodyPr>
              <a:lstStyle/>
              <a:p>
                <a:r>
                  <a:rPr lang="en-US" sz="800"/>
                  <a:t>1</a:t>
                </a:r>
              </a:p>
            </p:txBody>
          </p:sp>
          <p:grpSp>
            <p:nvGrpSpPr>
              <p:cNvPr id="21" name="Group 20">
                <a:extLst>
                  <a:ext uri="{FF2B5EF4-FFF2-40B4-BE49-F238E27FC236}">
                    <a16:creationId xmlns:a16="http://schemas.microsoft.com/office/drawing/2014/main" id="{95F2A651-B38E-C1FA-7B20-DAF0B2F350B6}"/>
                  </a:ext>
                </a:extLst>
              </p:cNvPr>
              <p:cNvGrpSpPr/>
              <p:nvPr/>
            </p:nvGrpSpPr>
            <p:grpSpPr>
              <a:xfrm>
                <a:off x="754856" y="3505472"/>
                <a:ext cx="2586038" cy="368300"/>
                <a:chOff x="714375" y="3554360"/>
                <a:chExt cx="2586038" cy="368300"/>
              </a:xfrm>
            </p:grpSpPr>
            <p:sp>
              <p:nvSpPr>
                <p:cNvPr id="18" name="Rectangle 17">
                  <a:extLst>
                    <a:ext uri="{FF2B5EF4-FFF2-40B4-BE49-F238E27FC236}">
                      <a16:creationId xmlns:a16="http://schemas.microsoft.com/office/drawing/2014/main" id="{C3FFB127-7022-75EE-69CF-AF686957B742}"/>
                    </a:ext>
                  </a:extLst>
                </p:cNvPr>
                <p:cNvSpPr/>
                <p:nvPr/>
              </p:nvSpPr>
              <p:spPr>
                <a:xfrm>
                  <a:off x="714375"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C: 0.3</a:t>
                  </a:r>
                </a:p>
              </p:txBody>
            </p:sp>
            <p:sp>
              <p:nvSpPr>
                <p:cNvPr id="19" name="Rectangle 18">
                  <a:extLst>
                    <a:ext uri="{FF2B5EF4-FFF2-40B4-BE49-F238E27FC236}">
                      <a16:creationId xmlns:a16="http://schemas.microsoft.com/office/drawing/2014/main" id="{A7B1553C-850D-BD8E-4FE4-E54A3F603E90}"/>
                    </a:ext>
                  </a:extLst>
                </p:cNvPr>
                <p:cNvSpPr/>
                <p:nvPr/>
              </p:nvSpPr>
              <p:spPr>
                <a:xfrm>
                  <a:off x="2411413"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D: 0.3</a:t>
                  </a:r>
                </a:p>
              </p:txBody>
            </p:sp>
          </p:grpSp>
          <p:grpSp>
            <p:nvGrpSpPr>
              <p:cNvPr id="23" name="Group 22">
                <a:extLst>
                  <a:ext uri="{FF2B5EF4-FFF2-40B4-BE49-F238E27FC236}">
                    <a16:creationId xmlns:a16="http://schemas.microsoft.com/office/drawing/2014/main" id="{AD759E90-3A65-3B5C-89E0-4D3C2B42FD1A}"/>
                  </a:ext>
                </a:extLst>
              </p:cNvPr>
              <p:cNvGrpSpPr/>
              <p:nvPr/>
            </p:nvGrpSpPr>
            <p:grpSpPr>
              <a:xfrm>
                <a:off x="3694906" y="3505472"/>
                <a:ext cx="2586038" cy="368300"/>
                <a:chOff x="714375" y="3554360"/>
                <a:chExt cx="2586038" cy="368300"/>
              </a:xfrm>
            </p:grpSpPr>
            <p:sp>
              <p:nvSpPr>
                <p:cNvPr id="24" name="Rectangle 23">
                  <a:extLst>
                    <a:ext uri="{FF2B5EF4-FFF2-40B4-BE49-F238E27FC236}">
                      <a16:creationId xmlns:a16="http://schemas.microsoft.com/office/drawing/2014/main" id="{FE9FD7B7-06A8-3F85-12E6-E6D9C087B80F}"/>
                    </a:ext>
                  </a:extLst>
                </p:cNvPr>
                <p:cNvSpPr/>
                <p:nvPr/>
              </p:nvSpPr>
              <p:spPr>
                <a:xfrm>
                  <a:off x="714375"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E: 0.2</a:t>
                  </a:r>
                </a:p>
              </p:txBody>
            </p:sp>
            <p:sp>
              <p:nvSpPr>
                <p:cNvPr id="25" name="Rectangle 24">
                  <a:extLst>
                    <a:ext uri="{FF2B5EF4-FFF2-40B4-BE49-F238E27FC236}">
                      <a16:creationId xmlns:a16="http://schemas.microsoft.com/office/drawing/2014/main" id="{16E1E118-810F-5B27-E62B-F9BB8D7A3831}"/>
                    </a:ext>
                  </a:extLst>
                </p:cNvPr>
                <p:cNvSpPr/>
                <p:nvPr/>
              </p:nvSpPr>
              <p:spPr>
                <a:xfrm>
                  <a:off x="2411413"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F: 0.2</a:t>
                  </a:r>
                </a:p>
              </p:txBody>
            </p:sp>
          </p:grpSp>
          <p:cxnSp>
            <p:nvCxnSpPr>
              <p:cNvPr id="27" name="Straight Connector 26">
                <a:extLst>
                  <a:ext uri="{FF2B5EF4-FFF2-40B4-BE49-F238E27FC236}">
                    <a16:creationId xmlns:a16="http://schemas.microsoft.com/office/drawing/2014/main" id="{2E76FB20-02A5-9F30-73CF-42DB3BD18319}"/>
                  </a:ext>
                </a:extLst>
              </p:cNvPr>
              <p:cNvCxnSpPr>
                <a:stCxn id="9" idx="2"/>
                <a:endCxn id="18" idx="0"/>
              </p:cNvCxnSpPr>
              <p:nvPr/>
            </p:nvCxnSpPr>
            <p:spPr>
              <a:xfrm flipH="1">
                <a:off x="1199356"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678775DE-ED60-CFDA-1BC4-2D323B75D508}"/>
                  </a:ext>
                </a:extLst>
              </p:cNvPr>
              <p:cNvCxnSpPr>
                <a:cxnSpLocks/>
                <a:stCxn id="9" idx="2"/>
                <a:endCxn id="19" idx="0"/>
              </p:cNvCxnSpPr>
              <p:nvPr/>
            </p:nvCxnSpPr>
            <p:spPr>
              <a:xfrm>
                <a:off x="2047875"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F7CF533D-6CF0-FC8A-C8FA-24E36E1DBD08}"/>
                  </a:ext>
                </a:extLst>
              </p:cNvPr>
              <p:cNvCxnSpPr>
                <a:cxnSpLocks/>
                <a:stCxn id="10" idx="2"/>
                <a:endCxn id="24" idx="0"/>
              </p:cNvCxnSpPr>
              <p:nvPr/>
            </p:nvCxnSpPr>
            <p:spPr>
              <a:xfrm flipH="1">
                <a:off x="4139406"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B69DA603-B7B9-26FA-1218-851A6294138C}"/>
                  </a:ext>
                </a:extLst>
              </p:cNvPr>
              <p:cNvCxnSpPr>
                <a:cxnSpLocks/>
                <a:stCxn id="10" idx="2"/>
                <a:endCxn id="25" idx="0"/>
              </p:cNvCxnSpPr>
              <p:nvPr/>
            </p:nvCxnSpPr>
            <p:spPr>
              <a:xfrm>
                <a:off x="4987925"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592454CB-C1EB-927A-0A7F-4D0AB9D4B14F}"/>
                  </a:ext>
                </a:extLst>
              </p:cNvPr>
              <p:cNvSpPr txBox="1"/>
              <p:nvPr/>
            </p:nvSpPr>
            <p:spPr>
              <a:xfrm>
                <a:off x="1199356" y="2859141"/>
                <a:ext cx="247651" cy="388800"/>
              </a:xfrm>
              <a:prstGeom prst="rect">
                <a:avLst/>
              </a:prstGeom>
              <a:noFill/>
            </p:spPr>
            <p:txBody>
              <a:bodyPr wrap="square" rtlCol="0">
                <a:spAutoFit/>
              </a:bodyPr>
              <a:lstStyle/>
              <a:p>
                <a:r>
                  <a:rPr lang="en-US" sz="800"/>
                  <a:t>0</a:t>
                </a:r>
              </a:p>
            </p:txBody>
          </p:sp>
          <p:sp>
            <p:nvSpPr>
              <p:cNvPr id="39" name="TextBox 38">
                <a:extLst>
                  <a:ext uri="{FF2B5EF4-FFF2-40B4-BE49-F238E27FC236}">
                    <a16:creationId xmlns:a16="http://schemas.microsoft.com/office/drawing/2014/main" id="{477C200A-C96F-E37B-1645-06A71097D63D}"/>
                  </a:ext>
                </a:extLst>
              </p:cNvPr>
              <p:cNvSpPr txBox="1"/>
              <p:nvPr/>
            </p:nvSpPr>
            <p:spPr>
              <a:xfrm>
                <a:off x="2728515" y="2859141"/>
                <a:ext cx="247651" cy="388800"/>
              </a:xfrm>
              <a:prstGeom prst="rect">
                <a:avLst/>
              </a:prstGeom>
              <a:noFill/>
            </p:spPr>
            <p:txBody>
              <a:bodyPr wrap="square" rtlCol="0">
                <a:spAutoFit/>
              </a:bodyPr>
              <a:lstStyle/>
              <a:p>
                <a:r>
                  <a:rPr lang="en-US" sz="800"/>
                  <a:t>1</a:t>
                </a:r>
              </a:p>
            </p:txBody>
          </p:sp>
          <p:sp>
            <p:nvSpPr>
              <p:cNvPr id="40" name="TextBox 39">
                <a:extLst>
                  <a:ext uri="{FF2B5EF4-FFF2-40B4-BE49-F238E27FC236}">
                    <a16:creationId xmlns:a16="http://schemas.microsoft.com/office/drawing/2014/main" id="{8481272D-D49F-4FFB-2706-57D725D478A9}"/>
                  </a:ext>
                </a:extLst>
              </p:cNvPr>
              <p:cNvSpPr txBox="1"/>
              <p:nvPr/>
            </p:nvSpPr>
            <p:spPr>
              <a:xfrm>
                <a:off x="4127697" y="2858625"/>
                <a:ext cx="247651" cy="388800"/>
              </a:xfrm>
              <a:prstGeom prst="rect">
                <a:avLst/>
              </a:prstGeom>
              <a:noFill/>
            </p:spPr>
            <p:txBody>
              <a:bodyPr wrap="square" rtlCol="0">
                <a:spAutoFit/>
              </a:bodyPr>
              <a:lstStyle/>
              <a:p>
                <a:r>
                  <a:rPr lang="en-US" sz="800"/>
                  <a:t>0</a:t>
                </a:r>
              </a:p>
            </p:txBody>
          </p:sp>
          <p:sp>
            <p:nvSpPr>
              <p:cNvPr id="41" name="TextBox 40">
                <a:extLst>
                  <a:ext uri="{FF2B5EF4-FFF2-40B4-BE49-F238E27FC236}">
                    <a16:creationId xmlns:a16="http://schemas.microsoft.com/office/drawing/2014/main" id="{1E0231ED-801B-8402-9044-9F8DD9530FDE}"/>
                  </a:ext>
                </a:extLst>
              </p:cNvPr>
              <p:cNvSpPr txBox="1"/>
              <p:nvPr/>
            </p:nvSpPr>
            <p:spPr>
              <a:xfrm>
                <a:off x="5656859" y="2858625"/>
                <a:ext cx="247651" cy="388800"/>
              </a:xfrm>
              <a:prstGeom prst="rect">
                <a:avLst/>
              </a:prstGeom>
              <a:noFill/>
            </p:spPr>
            <p:txBody>
              <a:bodyPr wrap="square" rtlCol="0">
                <a:spAutoFit/>
              </a:bodyPr>
              <a:lstStyle/>
              <a:p>
                <a:r>
                  <a:rPr lang="en-US" sz="800"/>
                  <a:t>1</a:t>
                </a:r>
              </a:p>
            </p:txBody>
          </p:sp>
          <p:cxnSp>
            <p:nvCxnSpPr>
              <p:cNvPr id="50" name="Straight Connector 49">
                <a:extLst>
                  <a:ext uri="{FF2B5EF4-FFF2-40B4-BE49-F238E27FC236}">
                    <a16:creationId xmlns:a16="http://schemas.microsoft.com/office/drawing/2014/main" id="{EE89871A-6A43-F01A-9CDE-5F6C33F57E7A}"/>
                  </a:ext>
                </a:extLst>
              </p:cNvPr>
              <p:cNvCxnSpPr>
                <a:cxnSpLocks/>
                <a:stCxn id="18" idx="2"/>
              </p:cNvCxnSpPr>
              <p:nvPr/>
            </p:nvCxnSpPr>
            <p:spPr>
              <a:xfrm flipH="1">
                <a:off x="579040" y="3873772"/>
                <a:ext cx="620316"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03E3ADFB-7885-E567-D630-F53DACC60F82}"/>
                  </a:ext>
                </a:extLst>
              </p:cNvPr>
              <p:cNvCxnSpPr>
                <a:cxnSpLocks/>
                <a:stCxn id="18" idx="2"/>
              </p:cNvCxnSpPr>
              <p:nvPr/>
            </p:nvCxnSpPr>
            <p:spPr>
              <a:xfrm>
                <a:off x="1199356" y="3873772"/>
                <a:ext cx="620315"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4" name="Straight Connector 53">
                <a:extLst>
                  <a:ext uri="{FF2B5EF4-FFF2-40B4-BE49-F238E27FC236}">
                    <a16:creationId xmlns:a16="http://schemas.microsoft.com/office/drawing/2014/main" id="{2B4FD412-26EF-2807-468B-457DCE8E2AE0}"/>
                  </a:ext>
                </a:extLst>
              </p:cNvPr>
              <p:cNvCxnSpPr>
                <a:cxnSpLocks/>
                <a:stCxn id="25" idx="2"/>
              </p:cNvCxnSpPr>
              <p:nvPr/>
            </p:nvCxnSpPr>
            <p:spPr>
              <a:xfrm flipH="1">
                <a:off x="5216128" y="3873772"/>
                <a:ext cx="620316"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7" name="Straight Connector 56">
                <a:extLst>
                  <a:ext uri="{FF2B5EF4-FFF2-40B4-BE49-F238E27FC236}">
                    <a16:creationId xmlns:a16="http://schemas.microsoft.com/office/drawing/2014/main" id="{03E6E544-65FB-7A5E-AE22-D744F39B845C}"/>
                  </a:ext>
                </a:extLst>
              </p:cNvPr>
              <p:cNvCxnSpPr>
                <a:cxnSpLocks/>
                <a:stCxn id="25" idx="2"/>
              </p:cNvCxnSpPr>
              <p:nvPr/>
            </p:nvCxnSpPr>
            <p:spPr>
              <a:xfrm>
                <a:off x="5836444" y="3873772"/>
                <a:ext cx="620315"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nvGrpSpPr>
              <p:cNvPr id="62" name="Group 61">
                <a:extLst>
                  <a:ext uri="{FF2B5EF4-FFF2-40B4-BE49-F238E27FC236}">
                    <a16:creationId xmlns:a16="http://schemas.microsoft.com/office/drawing/2014/main" id="{948B83EA-1AB4-65C4-351C-9CC01BBA8767}"/>
                  </a:ext>
                </a:extLst>
              </p:cNvPr>
              <p:cNvGrpSpPr/>
              <p:nvPr/>
            </p:nvGrpSpPr>
            <p:grpSpPr>
              <a:xfrm>
                <a:off x="503535" y="3965847"/>
                <a:ext cx="1414561" cy="388801"/>
                <a:chOff x="503535" y="3965847"/>
                <a:chExt cx="1414561" cy="388801"/>
              </a:xfrm>
            </p:grpSpPr>
            <p:sp>
              <p:nvSpPr>
                <p:cNvPr id="60" name="TextBox 59">
                  <a:extLst>
                    <a:ext uri="{FF2B5EF4-FFF2-40B4-BE49-F238E27FC236}">
                      <a16:creationId xmlns:a16="http://schemas.microsoft.com/office/drawing/2014/main" id="{5F65D39D-8B06-04B7-D825-D9D4C727FA9A}"/>
                    </a:ext>
                  </a:extLst>
                </p:cNvPr>
                <p:cNvSpPr txBox="1"/>
                <p:nvPr/>
              </p:nvSpPr>
              <p:spPr>
                <a:xfrm>
                  <a:off x="503535" y="3965847"/>
                  <a:ext cx="247651" cy="388801"/>
                </a:xfrm>
                <a:prstGeom prst="rect">
                  <a:avLst/>
                </a:prstGeom>
                <a:noFill/>
              </p:spPr>
              <p:txBody>
                <a:bodyPr wrap="square" rtlCol="0">
                  <a:spAutoFit/>
                </a:bodyPr>
                <a:lstStyle/>
                <a:p>
                  <a:r>
                    <a:rPr lang="en-US" sz="800"/>
                    <a:t>0</a:t>
                  </a:r>
                </a:p>
              </p:txBody>
            </p:sp>
            <p:sp>
              <p:nvSpPr>
                <p:cNvPr id="61" name="TextBox 60">
                  <a:extLst>
                    <a:ext uri="{FF2B5EF4-FFF2-40B4-BE49-F238E27FC236}">
                      <a16:creationId xmlns:a16="http://schemas.microsoft.com/office/drawing/2014/main" id="{AA506F33-F6CB-0EF3-6727-45BF6B0E8DF1}"/>
                    </a:ext>
                  </a:extLst>
                </p:cNvPr>
                <p:cNvSpPr txBox="1"/>
                <p:nvPr/>
              </p:nvSpPr>
              <p:spPr>
                <a:xfrm>
                  <a:off x="1670445" y="3965847"/>
                  <a:ext cx="247651" cy="388799"/>
                </a:xfrm>
                <a:prstGeom prst="rect">
                  <a:avLst/>
                </a:prstGeom>
                <a:noFill/>
              </p:spPr>
              <p:txBody>
                <a:bodyPr wrap="square" rtlCol="0">
                  <a:spAutoFit/>
                </a:bodyPr>
                <a:lstStyle/>
                <a:p>
                  <a:r>
                    <a:rPr lang="en-US" sz="800"/>
                    <a:t>1</a:t>
                  </a:r>
                </a:p>
              </p:txBody>
            </p:sp>
          </p:grpSp>
          <p:grpSp>
            <p:nvGrpSpPr>
              <p:cNvPr id="63" name="Group 62">
                <a:extLst>
                  <a:ext uri="{FF2B5EF4-FFF2-40B4-BE49-F238E27FC236}">
                    <a16:creationId xmlns:a16="http://schemas.microsoft.com/office/drawing/2014/main" id="{E5E79AFB-81B2-4BE0-50C5-50128400717C}"/>
                  </a:ext>
                </a:extLst>
              </p:cNvPr>
              <p:cNvGrpSpPr/>
              <p:nvPr/>
            </p:nvGrpSpPr>
            <p:grpSpPr>
              <a:xfrm>
                <a:off x="5129163" y="4017435"/>
                <a:ext cx="1414561" cy="388801"/>
                <a:chOff x="503535" y="3965847"/>
                <a:chExt cx="1414561" cy="388801"/>
              </a:xfrm>
            </p:grpSpPr>
            <p:sp>
              <p:nvSpPr>
                <p:cNvPr id="64" name="TextBox 63">
                  <a:extLst>
                    <a:ext uri="{FF2B5EF4-FFF2-40B4-BE49-F238E27FC236}">
                      <a16:creationId xmlns:a16="http://schemas.microsoft.com/office/drawing/2014/main" id="{1D487980-AA5D-478A-AD95-CEBBFBB4C705}"/>
                    </a:ext>
                  </a:extLst>
                </p:cNvPr>
                <p:cNvSpPr txBox="1"/>
                <p:nvPr/>
              </p:nvSpPr>
              <p:spPr>
                <a:xfrm>
                  <a:off x="503535" y="3965847"/>
                  <a:ext cx="247651" cy="388801"/>
                </a:xfrm>
                <a:prstGeom prst="rect">
                  <a:avLst/>
                </a:prstGeom>
                <a:noFill/>
              </p:spPr>
              <p:txBody>
                <a:bodyPr wrap="square" rtlCol="0">
                  <a:spAutoFit/>
                </a:bodyPr>
                <a:lstStyle/>
                <a:p>
                  <a:r>
                    <a:rPr lang="en-US" sz="800"/>
                    <a:t>0</a:t>
                  </a:r>
                </a:p>
              </p:txBody>
            </p:sp>
            <p:sp>
              <p:nvSpPr>
                <p:cNvPr id="65" name="TextBox 64">
                  <a:extLst>
                    <a:ext uri="{FF2B5EF4-FFF2-40B4-BE49-F238E27FC236}">
                      <a16:creationId xmlns:a16="http://schemas.microsoft.com/office/drawing/2014/main" id="{AC17C058-B5BA-0B2C-25DD-3627B58F52B1}"/>
                    </a:ext>
                  </a:extLst>
                </p:cNvPr>
                <p:cNvSpPr txBox="1"/>
                <p:nvPr/>
              </p:nvSpPr>
              <p:spPr>
                <a:xfrm>
                  <a:off x="1670445" y="3965847"/>
                  <a:ext cx="247651" cy="388799"/>
                </a:xfrm>
                <a:prstGeom prst="rect">
                  <a:avLst/>
                </a:prstGeom>
                <a:noFill/>
              </p:spPr>
              <p:txBody>
                <a:bodyPr wrap="square" rtlCol="0">
                  <a:spAutoFit/>
                </a:bodyPr>
                <a:lstStyle/>
                <a:p>
                  <a:r>
                    <a:rPr lang="en-US" sz="800"/>
                    <a:t>1</a:t>
                  </a:r>
                </a:p>
              </p:txBody>
            </p:sp>
          </p:grpSp>
          <p:grpSp>
            <p:nvGrpSpPr>
              <p:cNvPr id="69" name="Group 68">
                <a:extLst>
                  <a:ext uri="{FF2B5EF4-FFF2-40B4-BE49-F238E27FC236}">
                    <a16:creationId xmlns:a16="http://schemas.microsoft.com/office/drawing/2014/main" id="{981A5568-E97C-027B-26F8-93832CCA94D0}"/>
                  </a:ext>
                </a:extLst>
              </p:cNvPr>
              <p:cNvGrpSpPr/>
              <p:nvPr/>
            </p:nvGrpSpPr>
            <p:grpSpPr>
              <a:xfrm>
                <a:off x="134540" y="4429321"/>
                <a:ext cx="2129632" cy="371763"/>
                <a:chOff x="134540" y="4429321"/>
                <a:chExt cx="2129632" cy="371763"/>
              </a:xfrm>
            </p:grpSpPr>
            <p:sp>
              <p:nvSpPr>
                <p:cNvPr id="67" name="Rectangle 66">
                  <a:extLst>
                    <a:ext uri="{FF2B5EF4-FFF2-40B4-BE49-F238E27FC236}">
                      <a16:creationId xmlns:a16="http://schemas.microsoft.com/office/drawing/2014/main" id="{5C93D611-110E-94FB-F89D-260F9826486D}"/>
                    </a:ext>
                  </a:extLst>
                </p:cNvPr>
                <p:cNvSpPr/>
                <p:nvPr/>
              </p:nvSpPr>
              <p:spPr>
                <a:xfrm>
                  <a:off x="134540" y="4429321"/>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G: 0.15</a:t>
                  </a:r>
                </a:p>
              </p:txBody>
            </p:sp>
            <p:sp>
              <p:nvSpPr>
                <p:cNvPr id="68" name="Rectangle 67">
                  <a:extLst>
                    <a:ext uri="{FF2B5EF4-FFF2-40B4-BE49-F238E27FC236}">
                      <a16:creationId xmlns:a16="http://schemas.microsoft.com/office/drawing/2014/main" id="{B9362B60-5FDA-E45E-E02E-DE3FD9610C7A}"/>
                    </a:ext>
                  </a:extLst>
                </p:cNvPr>
                <p:cNvSpPr/>
                <p:nvPr/>
              </p:nvSpPr>
              <p:spPr>
                <a:xfrm>
                  <a:off x="1375172" y="4432784"/>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H: 0.15</a:t>
                  </a:r>
                </a:p>
              </p:txBody>
            </p:sp>
          </p:grpSp>
          <p:grpSp>
            <p:nvGrpSpPr>
              <p:cNvPr id="70" name="Group 69">
                <a:extLst>
                  <a:ext uri="{FF2B5EF4-FFF2-40B4-BE49-F238E27FC236}">
                    <a16:creationId xmlns:a16="http://schemas.microsoft.com/office/drawing/2014/main" id="{1CE3DBDB-A288-DE5D-E910-C6C80A8D72F2}"/>
                  </a:ext>
                </a:extLst>
              </p:cNvPr>
              <p:cNvGrpSpPr/>
              <p:nvPr/>
            </p:nvGrpSpPr>
            <p:grpSpPr>
              <a:xfrm>
                <a:off x="4771628" y="4431052"/>
                <a:ext cx="2129632" cy="371763"/>
                <a:chOff x="134540" y="4429321"/>
                <a:chExt cx="2129632" cy="371763"/>
              </a:xfrm>
            </p:grpSpPr>
            <p:sp>
              <p:nvSpPr>
                <p:cNvPr id="71" name="Rectangle 70">
                  <a:extLst>
                    <a:ext uri="{FF2B5EF4-FFF2-40B4-BE49-F238E27FC236}">
                      <a16:creationId xmlns:a16="http://schemas.microsoft.com/office/drawing/2014/main" id="{AD163157-5BB5-F694-CDAE-461FB238BFD2}"/>
                    </a:ext>
                  </a:extLst>
                </p:cNvPr>
                <p:cNvSpPr/>
                <p:nvPr/>
              </p:nvSpPr>
              <p:spPr>
                <a:xfrm>
                  <a:off x="134540" y="4429321"/>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I: 0.15</a:t>
                  </a:r>
                </a:p>
              </p:txBody>
            </p:sp>
            <p:sp>
              <p:nvSpPr>
                <p:cNvPr id="72" name="Rectangle 71">
                  <a:extLst>
                    <a:ext uri="{FF2B5EF4-FFF2-40B4-BE49-F238E27FC236}">
                      <a16:creationId xmlns:a16="http://schemas.microsoft.com/office/drawing/2014/main" id="{DE3F3062-BA8A-5EBF-0623-90C2F7423733}"/>
                    </a:ext>
                  </a:extLst>
                </p:cNvPr>
                <p:cNvSpPr/>
                <p:nvPr/>
              </p:nvSpPr>
              <p:spPr>
                <a:xfrm>
                  <a:off x="1375172" y="4432784"/>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J: 0.05</a:t>
                  </a:r>
                </a:p>
              </p:txBody>
            </p:sp>
          </p:grpSp>
        </p:grpSp>
      </p:grpSp>
      <p:sp>
        <p:nvSpPr>
          <p:cNvPr id="3" name="TextBox 2">
            <a:extLst>
              <a:ext uri="{FF2B5EF4-FFF2-40B4-BE49-F238E27FC236}">
                <a16:creationId xmlns:a16="http://schemas.microsoft.com/office/drawing/2014/main" id="{51BDA06E-7C0F-6935-84E9-9133F73228F9}"/>
              </a:ext>
            </a:extLst>
          </p:cNvPr>
          <p:cNvSpPr txBox="1"/>
          <p:nvPr/>
        </p:nvSpPr>
        <p:spPr>
          <a:xfrm>
            <a:off x="10064750" y="2717800"/>
            <a:ext cx="848519" cy="3833541"/>
          </a:xfrm>
          <a:prstGeom prst="rect">
            <a:avLst/>
          </a:prstGeom>
          <a:noFill/>
        </p:spPr>
        <p:txBody>
          <a:bodyPr wrap="square" rtlCol="0">
            <a:spAutoFit/>
          </a:bodyPr>
          <a:lstStyle/>
          <a:p>
            <a:endParaRPr lang="en-US"/>
          </a:p>
        </p:txBody>
      </p:sp>
      <p:sp>
        <p:nvSpPr>
          <p:cNvPr id="5" name="TextBox 4">
            <a:extLst>
              <a:ext uri="{FF2B5EF4-FFF2-40B4-BE49-F238E27FC236}">
                <a16:creationId xmlns:a16="http://schemas.microsoft.com/office/drawing/2014/main" id="{D3A34BE2-C080-4690-7793-ADA60DF99FF5}"/>
              </a:ext>
            </a:extLst>
          </p:cNvPr>
          <p:cNvSpPr txBox="1"/>
          <p:nvPr/>
        </p:nvSpPr>
        <p:spPr>
          <a:xfrm>
            <a:off x="330820" y="841083"/>
            <a:ext cx="9323646" cy="2787751"/>
          </a:xfrm>
          <a:prstGeom prst="rect">
            <a:avLst/>
          </a:prstGeom>
          <a:noFill/>
        </p:spPr>
        <p:txBody>
          <a:bodyPr wrap="square">
            <a:spAutoFit/>
          </a:bodyPr>
          <a:lstStyle/>
          <a:p>
            <a:pPr>
              <a:lnSpc>
                <a:spcPct val="200000"/>
              </a:lnSpc>
            </a:pPr>
            <a:r>
              <a:rPr lang="en-US" b="1"/>
              <a:t>Sketch of Proof (Continued):</a:t>
            </a:r>
          </a:p>
          <a:p>
            <a:pPr>
              <a:lnSpc>
                <a:spcPct val="200000"/>
              </a:lnSpc>
            </a:pPr>
            <a:r>
              <a:rPr lang="en-US"/>
              <a:t>(ONLY IF) Suppose a binary code tree is a Huffman code. Consider an empty list. For each “combining” step in Huffman coding, append (in ascending order) the 2 sibling nodes’ probabilities to the list. Also notice that the probability of a parent node is no less than any of its child node’s probability. Hence, the list is monotone.</a:t>
            </a:r>
          </a:p>
        </p:txBody>
      </p:sp>
      <p:graphicFrame>
        <p:nvGraphicFramePr>
          <p:cNvPr id="6" name="Table 5">
            <a:extLst>
              <a:ext uri="{FF2B5EF4-FFF2-40B4-BE49-F238E27FC236}">
                <a16:creationId xmlns:a16="http://schemas.microsoft.com/office/drawing/2014/main" id="{07B21FF2-B8E2-0250-4F51-9154789A0207}"/>
              </a:ext>
            </a:extLst>
          </p:cNvPr>
          <p:cNvGraphicFramePr>
            <a:graphicFrameLocks noGrp="1"/>
          </p:cNvGraphicFramePr>
          <p:nvPr/>
        </p:nvGraphicFramePr>
        <p:xfrm>
          <a:off x="9948290" y="512006"/>
          <a:ext cx="2180210" cy="4079240"/>
        </p:xfrm>
        <a:graphic>
          <a:graphicData uri="http://schemas.openxmlformats.org/drawingml/2006/table">
            <a:tbl>
              <a:tblPr firstRow="1" bandRow="1">
                <a:tableStyleId>{5C22544A-7EE6-4342-B048-85BDC9FD1C3A}</a:tableStyleId>
              </a:tblPr>
              <a:tblGrid>
                <a:gridCol w="840892">
                  <a:extLst>
                    <a:ext uri="{9D8B030D-6E8A-4147-A177-3AD203B41FA5}">
                      <a16:colId xmlns:a16="http://schemas.microsoft.com/office/drawing/2014/main" val="1296333985"/>
                    </a:ext>
                  </a:extLst>
                </a:gridCol>
                <a:gridCol w="1339318">
                  <a:extLst>
                    <a:ext uri="{9D8B030D-6E8A-4147-A177-3AD203B41FA5}">
                      <a16:colId xmlns:a16="http://schemas.microsoft.com/office/drawing/2014/main" val="3084121534"/>
                    </a:ext>
                  </a:extLst>
                </a:gridCol>
              </a:tblGrid>
              <a:tr h="370840">
                <a:tc>
                  <a:txBody>
                    <a:bodyPr/>
                    <a:lstStyle/>
                    <a:p>
                      <a:pPr algn="ctr"/>
                      <a:r>
                        <a:rPr lang="en-US" altLang="zh-CN"/>
                        <a:t>Node</a:t>
                      </a:r>
                      <a:endParaRPr lang="en-US"/>
                    </a:p>
                  </a:txBody>
                  <a:tcPr/>
                </a:tc>
                <a:tc>
                  <a:txBody>
                    <a:bodyPr/>
                    <a:lstStyle/>
                    <a:p>
                      <a:pPr algn="ctr"/>
                      <a:r>
                        <a:rPr lang="en-US"/>
                        <a:t>Probability</a:t>
                      </a:r>
                    </a:p>
                  </a:txBody>
                  <a:tcPr/>
                </a:tc>
                <a:extLst>
                  <a:ext uri="{0D108BD9-81ED-4DB2-BD59-A6C34878D82A}">
                    <a16:rowId xmlns:a16="http://schemas.microsoft.com/office/drawing/2014/main" val="1789435657"/>
                  </a:ext>
                </a:extLst>
              </a:tr>
              <a:tr h="370840">
                <a:tc>
                  <a:txBody>
                    <a:bodyPr/>
                    <a:lstStyle/>
                    <a:p>
                      <a:pPr algn="ctr"/>
                      <a:r>
                        <a:rPr lang="en-US"/>
                        <a:t>A</a:t>
                      </a:r>
                    </a:p>
                  </a:txBody>
                  <a:tcPr/>
                </a:tc>
                <a:tc>
                  <a:txBody>
                    <a:bodyPr/>
                    <a:lstStyle/>
                    <a:p>
                      <a:pPr algn="ctr"/>
                      <a:r>
                        <a:rPr lang="en-US"/>
                        <a:t>0.6</a:t>
                      </a:r>
                    </a:p>
                  </a:txBody>
                  <a:tcPr/>
                </a:tc>
                <a:extLst>
                  <a:ext uri="{0D108BD9-81ED-4DB2-BD59-A6C34878D82A}">
                    <a16:rowId xmlns:a16="http://schemas.microsoft.com/office/drawing/2014/main" val="1098776517"/>
                  </a:ext>
                </a:extLst>
              </a:tr>
              <a:tr h="370840">
                <a:tc>
                  <a:txBody>
                    <a:bodyPr/>
                    <a:lstStyle/>
                    <a:p>
                      <a:pPr algn="ctr"/>
                      <a:r>
                        <a:rPr lang="en-US"/>
                        <a:t>B</a:t>
                      </a:r>
                    </a:p>
                  </a:txBody>
                  <a:tcPr/>
                </a:tc>
                <a:tc>
                  <a:txBody>
                    <a:bodyPr/>
                    <a:lstStyle/>
                    <a:p>
                      <a:pPr algn="ctr"/>
                      <a:r>
                        <a:rPr lang="en-US"/>
                        <a:t>0.4</a:t>
                      </a:r>
                    </a:p>
                  </a:txBody>
                  <a:tcPr/>
                </a:tc>
                <a:extLst>
                  <a:ext uri="{0D108BD9-81ED-4DB2-BD59-A6C34878D82A}">
                    <a16:rowId xmlns:a16="http://schemas.microsoft.com/office/drawing/2014/main" val="1607019669"/>
                  </a:ext>
                </a:extLst>
              </a:tr>
              <a:tr h="370840">
                <a:tc>
                  <a:txBody>
                    <a:bodyPr/>
                    <a:lstStyle/>
                    <a:p>
                      <a:pPr algn="ctr"/>
                      <a:r>
                        <a:rPr lang="en-US"/>
                        <a:t>C</a:t>
                      </a:r>
                    </a:p>
                  </a:txBody>
                  <a:tcPr/>
                </a:tc>
                <a:tc>
                  <a:txBody>
                    <a:bodyPr/>
                    <a:lstStyle/>
                    <a:p>
                      <a:pPr algn="ctr"/>
                      <a:r>
                        <a:rPr lang="en-US"/>
                        <a:t>0.3</a:t>
                      </a:r>
                    </a:p>
                  </a:txBody>
                  <a:tcPr/>
                </a:tc>
                <a:extLst>
                  <a:ext uri="{0D108BD9-81ED-4DB2-BD59-A6C34878D82A}">
                    <a16:rowId xmlns:a16="http://schemas.microsoft.com/office/drawing/2014/main" val="801773538"/>
                  </a:ext>
                </a:extLst>
              </a:tr>
              <a:tr h="370840">
                <a:tc>
                  <a:txBody>
                    <a:bodyPr/>
                    <a:lstStyle/>
                    <a:p>
                      <a:pPr algn="ctr"/>
                      <a:r>
                        <a:rPr lang="en-US"/>
                        <a:t>D</a:t>
                      </a:r>
                    </a:p>
                  </a:txBody>
                  <a:tcPr/>
                </a:tc>
                <a:tc>
                  <a:txBody>
                    <a:bodyPr/>
                    <a:lstStyle/>
                    <a:p>
                      <a:pPr algn="ctr"/>
                      <a:r>
                        <a:rPr lang="en-US"/>
                        <a:t>0.3</a:t>
                      </a:r>
                    </a:p>
                  </a:txBody>
                  <a:tcPr/>
                </a:tc>
                <a:extLst>
                  <a:ext uri="{0D108BD9-81ED-4DB2-BD59-A6C34878D82A}">
                    <a16:rowId xmlns:a16="http://schemas.microsoft.com/office/drawing/2014/main" val="3134274088"/>
                  </a:ext>
                </a:extLst>
              </a:tr>
              <a:tr h="370840">
                <a:tc>
                  <a:txBody>
                    <a:bodyPr/>
                    <a:lstStyle/>
                    <a:p>
                      <a:pPr algn="ctr"/>
                      <a:r>
                        <a:rPr lang="en-US"/>
                        <a:t>E</a:t>
                      </a:r>
                    </a:p>
                  </a:txBody>
                  <a:tcPr/>
                </a:tc>
                <a:tc>
                  <a:txBody>
                    <a:bodyPr/>
                    <a:lstStyle/>
                    <a:p>
                      <a:pPr algn="ctr"/>
                      <a:r>
                        <a:rPr lang="en-US"/>
                        <a:t>0.2</a:t>
                      </a:r>
                    </a:p>
                  </a:txBody>
                  <a:tcPr/>
                </a:tc>
                <a:extLst>
                  <a:ext uri="{0D108BD9-81ED-4DB2-BD59-A6C34878D82A}">
                    <a16:rowId xmlns:a16="http://schemas.microsoft.com/office/drawing/2014/main" val="2738848359"/>
                  </a:ext>
                </a:extLst>
              </a:tr>
              <a:tr h="370840">
                <a:tc>
                  <a:txBody>
                    <a:bodyPr/>
                    <a:lstStyle/>
                    <a:p>
                      <a:pPr algn="ctr"/>
                      <a:r>
                        <a:rPr lang="en-US"/>
                        <a:t>F</a:t>
                      </a:r>
                    </a:p>
                  </a:txBody>
                  <a:tcPr/>
                </a:tc>
                <a:tc>
                  <a:txBody>
                    <a:bodyPr/>
                    <a:lstStyle/>
                    <a:p>
                      <a:pPr algn="ctr"/>
                      <a:r>
                        <a:rPr lang="en-US"/>
                        <a:t>0.2</a:t>
                      </a:r>
                    </a:p>
                  </a:txBody>
                  <a:tcPr/>
                </a:tc>
                <a:extLst>
                  <a:ext uri="{0D108BD9-81ED-4DB2-BD59-A6C34878D82A}">
                    <a16:rowId xmlns:a16="http://schemas.microsoft.com/office/drawing/2014/main" val="745121330"/>
                  </a:ext>
                </a:extLst>
              </a:tr>
              <a:tr h="370840">
                <a:tc>
                  <a:txBody>
                    <a:bodyPr/>
                    <a:lstStyle/>
                    <a:p>
                      <a:pPr algn="ctr"/>
                      <a:r>
                        <a:rPr lang="en-US"/>
                        <a:t>G</a:t>
                      </a:r>
                    </a:p>
                  </a:txBody>
                  <a:tcPr/>
                </a:tc>
                <a:tc>
                  <a:txBody>
                    <a:bodyPr/>
                    <a:lstStyle/>
                    <a:p>
                      <a:pPr algn="ctr"/>
                      <a:r>
                        <a:rPr lang="en-US"/>
                        <a:t>0.15</a:t>
                      </a:r>
                    </a:p>
                  </a:txBody>
                  <a:tcPr/>
                </a:tc>
                <a:extLst>
                  <a:ext uri="{0D108BD9-81ED-4DB2-BD59-A6C34878D82A}">
                    <a16:rowId xmlns:a16="http://schemas.microsoft.com/office/drawing/2014/main" val="189349396"/>
                  </a:ext>
                </a:extLst>
              </a:tr>
              <a:tr h="370840">
                <a:tc>
                  <a:txBody>
                    <a:bodyPr/>
                    <a:lstStyle/>
                    <a:p>
                      <a:pPr algn="ctr"/>
                      <a:r>
                        <a:rPr lang="en-US"/>
                        <a:t>H</a:t>
                      </a:r>
                    </a:p>
                  </a:txBody>
                  <a:tcPr/>
                </a:tc>
                <a:tc>
                  <a:txBody>
                    <a:bodyPr/>
                    <a:lstStyle/>
                    <a:p>
                      <a:pPr algn="ctr"/>
                      <a:r>
                        <a:rPr lang="en-US"/>
                        <a:t>0.15</a:t>
                      </a:r>
                    </a:p>
                  </a:txBody>
                  <a:tcPr/>
                </a:tc>
                <a:extLst>
                  <a:ext uri="{0D108BD9-81ED-4DB2-BD59-A6C34878D82A}">
                    <a16:rowId xmlns:a16="http://schemas.microsoft.com/office/drawing/2014/main" val="1776224755"/>
                  </a:ext>
                </a:extLst>
              </a:tr>
              <a:tr h="370840">
                <a:tc>
                  <a:txBody>
                    <a:bodyPr/>
                    <a:lstStyle/>
                    <a:p>
                      <a:pPr algn="ctr"/>
                      <a:r>
                        <a:rPr lang="en-US"/>
                        <a:t>I</a:t>
                      </a:r>
                    </a:p>
                  </a:txBody>
                  <a:tcPr/>
                </a:tc>
                <a:tc>
                  <a:txBody>
                    <a:bodyPr/>
                    <a:lstStyle/>
                    <a:p>
                      <a:pPr algn="ctr"/>
                      <a:r>
                        <a:rPr lang="en-US"/>
                        <a:t>0.15</a:t>
                      </a:r>
                    </a:p>
                  </a:txBody>
                  <a:tcPr/>
                </a:tc>
                <a:extLst>
                  <a:ext uri="{0D108BD9-81ED-4DB2-BD59-A6C34878D82A}">
                    <a16:rowId xmlns:a16="http://schemas.microsoft.com/office/drawing/2014/main" val="375709204"/>
                  </a:ext>
                </a:extLst>
              </a:tr>
              <a:tr h="370840">
                <a:tc>
                  <a:txBody>
                    <a:bodyPr/>
                    <a:lstStyle/>
                    <a:p>
                      <a:pPr algn="ctr"/>
                      <a:r>
                        <a:rPr lang="en-US"/>
                        <a:t>J</a:t>
                      </a:r>
                    </a:p>
                  </a:txBody>
                  <a:tcPr/>
                </a:tc>
                <a:tc>
                  <a:txBody>
                    <a:bodyPr/>
                    <a:lstStyle/>
                    <a:p>
                      <a:pPr algn="ctr"/>
                      <a:r>
                        <a:rPr lang="en-US"/>
                        <a:t>0.05</a:t>
                      </a:r>
                    </a:p>
                  </a:txBody>
                  <a:tcPr/>
                </a:tc>
                <a:extLst>
                  <a:ext uri="{0D108BD9-81ED-4DB2-BD59-A6C34878D82A}">
                    <a16:rowId xmlns:a16="http://schemas.microsoft.com/office/drawing/2014/main" val="3134417857"/>
                  </a:ext>
                </a:extLst>
              </a:tr>
            </a:tbl>
          </a:graphicData>
        </a:graphic>
      </p:graphicFrame>
      <p:grpSp>
        <p:nvGrpSpPr>
          <p:cNvPr id="32" name="Group 31">
            <a:extLst>
              <a:ext uri="{FF2B5EF4-FFF2-40B4-BE49-F238E27FC236}">
                <a16:creationId xmlns:a16="http://schemas.microsoft.com/office/drawing/2014/main" id="{36CD9552-C90D-D6C5-19AA-F3D1D5334ACB}"/>
              </a:ext>
            </a:extLst>
          </p:cNvPr>
          <p:cNvGrpSpPr/>
          <p:nvPr/>
        </p:nvGrpSpPr>
        <p:grpSpPr>
          <a:xfrm>
            <a:off x="9709539" y="1043622"/>
            <a:ext cx="238751" cy="3369683"/>
            <a:chOff x="9709539" y="1043622"/>
            <a:chExt cx="238751" cy="3369683"/>
          </a:xfrm>
        </p:grpSpPr>
        <p:sp>
          <p:nvSpPr>
            <p:cNvPr id="14" name="Left Brace 13">
              <a:extLst>
                <a:ext uri="{FF2B5EF4-FFF2-40B4-BE49-F238E27FC236}">
                  <a16:creationId xmlns:a16="http://schemas.microsoft.com/office/drawing/2014/main" id="{6B94CE66-57BC-6277-CBD4-17FE118BDE94}"/>
                </a:ext>
              </a:extLst>
            </p:cNvPr>
            <p:cNvSpPr/>
            <p:nvPr/>
          </p:nvSpPr>
          <p:spPr>
            <a:xfrm>
              <a:off x="9709539" y="1043622"/>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Left Brace 19">
              <a:extLst>
                <a:ext uri="{FF2B5EF4-FFF2-40B4-BE49-F238E27FC236}">
                  <a16:creationId xmlns:a16="http://schemas.microsoft.com/office/drawing/2014/main" id="{26EF19AB-219F-E479-AEA3-F9580ED8B873}"/>
                </a:ext>
              </a:extLst>
            </p:cNvPr>
            <p:cNvSpPr/>
            <p:nvPr/>
          </p:nvSpPr>
          <p:spPr>
            <a:xfrm>
              <a:off x="9722070" y="1802089"/>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Left Brace 21">
              <a:extLst>
                <a:ext uri="{FF2B5EF4-FFF2-40B4-BE49-F238E27FC236}">
                  <a16:creationId xmlns:a16="http://schemas.microsoft.com/office/drawing/2014/main" id="{3CBA5CE1-BBC6-F0BC-CBC2-172BA97E9B71}"/>
                </a:ext>
              </a:extLst>
            </p:cNvPr>
            <p:cNvSpPr/>
            <p:nvPr/>
          </p:nvSpPr>
          <p:spPr>
            <a:xfrm>
              <a:off x="9722070" y="2526937"/>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Left Brace 25">
              <a:extLst>
                <a:ext uri="{FF2B5EF4-FFF2-40B4-BE49-F238E27FC236}">
                  <a16:creationId xmlns:a16="http://schemas.microsoft.com/office/drawing/2014/main" id="{614E7516-C7D8-EDC6-355C-9BFC111B299E}"/>
                </a:ext>
              </a:extLst>
            </p:cNvPr>
            <p:cNvSpPr/>
            <p:nvPr/>
          </p:nvSpPr>
          <p:spPr>
            <a:xfrm>
              <a:off x="9722070" y="3252712"/>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Left Brace 29">
              <a:extLst>
                <a:ext uri="{FF2B5EF4-FFF2-40B4-BE49-F238E27FC236}">
                  <a16:creationId xmlns:a16="http://schemas.microsoft.com/office/drawing/2014/main" id="{5BEC4A27-7A7C-FF43-CF9E-F09AA2A82B00}"/>
                </a:ext>
              </a:extLst>
            </p:cNvPr>
            <p:cNvSpPr/>
            <p:nvPr/>
          </p:nvSpPr>
          <p:spPr>
            <a:xfrm>
              <a:off x="9722070" y="4017159"/>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80868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40B323-4B11-CFB6-E9B9-198217B27C8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D486F78-0AC4-066A-5D0C-516E5F10D24E}"/>
              </a:ext>
            </a:extLst>
          </p:cNvPr>
          <p:cNvSpPr/>
          <p:nvPr/>
        </p:nvSpPr>
        <p:spPr>
          <a:xfrm>
            <a:off x="330746" y="1058916"/>
            <a:ext cx="8895732" cy="1442986"/>
          </a:xfrm>
          <a:prstGeom prst="rect">
            <a:avLst/>
          </a:prstGeom>
          <a:solidFill>
            <a:schemeClr val="tx2">
              <a:lumMod val="25000"/>
              <a:lumOff val="75000"/>
            </a:schemeClr>
          </a:solidFill>
          <a:ln>
            <a:solidFill>
              <a:schemeClr val="tx2">
                <a:lumMod val="25000"/>
                <a:lumOff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highlight>
                <a:srgbClr val="00FFFF"/>
              </a:highlight>
            </a:endParaRPr>
          </a:p>
        </p:txBody>
      </p:sp>
      <p:sp>
        <p:nvSpPr>
          <p:cNvPr id="2" name="TextBox 1">
            <a:extLst>
              <a:ext uri="{FF2B5EF4-FFF2-40B4-BE49-F238E27FC236}">
                <a16:creationId xmlns:a16="http://schemas.microsoft.com/office/drawing/2014/main" id="{514F7361-0754-B9DE-6636-807BA4EAFC49}"/>
              </a:ext>
            </a:extLst>
          </p:cNvPr>
          <p:cNvSpPr txBox="1"/>
          <p:nvPr/>
        </p:nvSpPr>
        <p:spPr>
          <a:xfrm>
            <a:off x="330819" y="306659"/>
            <a:ext cx="11530361" cy="523220"/>
          </a:xfrm>
          <a:prstGeom prst="rect">
            <a:avLst/>
          </a:prstGeom>
          <a:noFill/>
        </p:spPr>
        <p:txBody>
          <a:bodyPr wrap="square" rtlCol="0">
            <a:spAutoFit/>
          </a:bodyPr>
          <a:lstStyle/>
          <a:p>
            <a:r>
              <a:rPr lang="en-US" sz="2800" b="1" i="1"/>
              <a:t>The Sibling Property: An Equivalence of Huffman Code</a:t>
            </a:r>
            <a:endParaRPr lang="ar-AE" sz="2800" i="1"/>
          </a:p>
        </p:txBody>
      </p:sp>
      <p:grpSp>
        <p:nvGrpSpPr>
          <p:cNvPr id="112" name="Group 111">
            <a:extLst>
              <a:ext uri="{FF2B5EF4-FFF2-40B4-BE49-F238E27FC236}">
                <a16:creationId xmlns:a16="http://schemas.microsoft.com/office/drawing/2014/main" id="{DA69C3CE-8F4F-C244-5010-F06631DC8AF9}"/>
              </a:ext>
            </a:extLst>
          </p:cNvPr>
          <p:cNvGrpSpPr/>
          <p:nvPr/>
        </p:nvGrpSpPr>
        <p:grpSpPr>
          <a:xfrm>
            <a:off x="8116488" y="4949395"/>
            <a:ext cx="4012012" cy="1843358"/>
            <a:chOff x="134540" y="1476210"/>
            <a:chExt cx="6766720" cy="3326605"/>
          </a:xfrm>
        </p:grpSpPr>
        <p:sp>
          <p:nvSpPr>
            <p:cNvPr id="8" name="Rectangle 7">
              <a:extLst>
                <a:ext uri="{FF2B5EF4-FFF2-40B4-BE49-F238E27FC236}">
                  <a16:creationId xmlns:a16="http://schemas.microsoft.com/office/drawing/2014/main" id="{D1CA49A2-D203-FE0A-BE33-AD70CD7705A8}"/>
                </a:ext>
              </a:extLst>
            </p:cNvPr>
            <p:cNvSpPr/>
            <p:nvPr/>
          </p:nvSpPr>
          <p:spPr>
            <a:xfrm>
              <a:off x="3073400" y="147621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Root</a:t>
              </a:r>
            </a:p>
          </p:txBody>
        </p:sp>
        <p:grpSp>
          <p:nvGrpSpPr>
            <p:cNvPr id="73" name="Group 72">
              <a:extLst>
                <a:ext uri="{FF2B5EF4-FFF2-40B4-BE49-F238E27FC236}">
                  <a16:creationId xmlns:a16="http://schemas.microsoft.com/office/drawing/2014/main" id="{B6E5EA82-82BD-6D11-9A9F-9E311B7764D6}"/>
                </a:ext>
              </a:extLst>
            </p:cNvPr>
            <p:cNvGrpSpPr/>
            <p:nvPr/>
          </p:nvGrpSpPr>
          <p:grpSpPr>
            <a:xfrm>
              <a:off x="134540" y="1844510"/>
              <a:ext cx="6766720" cy="2958305"/>
              <a:chOff x="134540" y="1844510"/>
              <a:chExt cx="6766720" cy="2958305"/>
            </a:xfrm>
          </p:grpSpPr>
          <p:grpSp>
            <p:nvGrpSpPr>
              <p:cNvPr id="11" name="Group 10">
                <a:extLst>
                  <a:ext uri="{FF2B5EF4-FFF2-40B4-BE49-F238E27FC236}">
                    <a16:creationId xmlns:a16="http://schemas.microsoft.com/office/drawing/2014/main" id="{5B4B5A4F-C0BF-FF1D-A276-DC5AEEAD5C4E}"/>
                  </a:ext>
                </a:extLst>
              </p:cNvPr>
              <p:cNvGrpSpPr/>
              <p:nvPr/>
            </p:nvGrpSpPr>
            <p:grpSpPr>
              <a:xfrm>
                <a:off x="1603375" y="2490841"/>
                <a:ext cx="3829050" cy="368300"/>
                <a:chOff x="1695450" y="2451100"/>
                <a:chExt cx="3829050" cy="368300"/>
              </a:xfrm>
            </p:grpSpPr>
            <p:sp>
              <p:nvSpPr>
                <p:cNvPr id="9" name="Rectangle 8">
                  <a:extLst>
                    <a:ext uri="{FF2B5EF4-FFF2-40B4-BE49-F238E27FC236}">
                      <a16:creationId xmlns:a16="http://schemas.microsoft.com/office/drawing/2014/main" id="{78B93266-8F0D-2815-8514-A2AFB0ADDFFC}"/>
                    </a:ext>
                  </a:extLst>
                </p:cNvPr>
                <p:cNvSpPr/>
                <p:nvPr/>
              </p:nvSpPr>
              <p:spPr>
                <a:xfrm>
                  <a:off x="1695450" y="245110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A: 0.6</a:t>
                  </a:r>
                </a:p>
              </p:txBody>
            </p:sp>
            <p:sp>
              <p:nvSpPr>
                <p:cNvPr id="10" name="Rectangle 9">
                  <a:extLst>
                    <a:ext uri="{FF2B5EF4-FFF2-40B4-BE49-F238E27FC236}">
                      <a16:creationId xmlns:a16="http://schemas.microsoft.com/office/drawing/2014/main" id="{BFE75ABE-0D3C-EEBE-90D1-ECAA8C5405DE}"/>
                    </a:ext>
                  </a:extLst>
                </p:cNvPr>
                <p:cNvSpPr/>
                <p:nvPr/>
              </p:nvSpPr>
              <p:spPr>
                <a:xfrm>
                  <a:off x="4635500" y="245110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B: 0.4</a:t>
                  </a:r>
                </a:p>
              </p:txBody>
            </p:sp>
          </p:grpSp>
          <p:cxnSp>
            <p:nvCxnSpPr>
              <p:cNvPr id="13" name="Straight Connector 12">
                <a:extLst>
                  <a:ext uri="{FF2B5EF4-FFF2-40B4-BE49-F238E27FC236}">
                    <a16:creationId xmlns:a16="http://schemas.microsoft.com/office/drawing/2014/main" id="{A20F6926-52F8-523A-F84E-5FD5D5FD60BF}"/>
                  </a:ext>
                </a:extLst>
              </p:cNvPr>
              <p:cNvCxnSpPr>
                <a:stCxn id="8" idx="2"/>
                <a:endCxn id="9" idx="0"/>
              </p:cNvCxnSpPr>
              <p:nvPr/>
            </p:nvCxnSpPr>
            <p:spPr>
              <a:xfrm flipH="1">
                <a:off x="2047875" y="1844510"/>
                <a:ext cx="1470025" cy="646331"/>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a:extLst>
                  <a:ext uri="{FF2B5EF4-FFF2-40B4-BE49-F238E27FC236}">
                    <a16:creationId xmlns:a16="http://schemas.microsoft.com/office/drawing/2014/main" id="{2871B283-78A2-DCB6-E1FD-C0D10F2C43ED}"/>
                  </a:ext>
                </a:extLst>
              </p:cNvPr>
              <p:cNvCxnSpPr>
                <a:stCxn id="8" idx="2"/>
                <a:endCxn id="10" idx="0"/>
              </p:cNvCxnSpPr>
              <p:nvPr/>
            </p:nvCxnSpPr>
            <p:spPr>
              <a:xfrm>
                <a:off x="3517900" y="1844510"/>
                <a:ext cx="1470025" cy="646331"/>
              </a:xfrm>
              <a:prstGeom prst="line">
                <a:avLst/>
              </a:prstGeom>
            </p:spPr>
            <p:style>
              <a:lnRef idx="2">
                <a:schemeClr val="dk1"/>
              </a:lnRef>
              <a:fillRef idx="0">
                <a:schemeClr val="dk1"/>
              </a:fillRef>
              <a:effectRef idx="1">
                <a:schemeClr val="dk1"/>
              </a:effectRef>
              <a:fontRef idx="minor">
                <a:schemeClr val="tx1"/>
              </a:fontRef>
            </p:style>
          </p:cxnSp>
          <p:sp>
            <p:nvSpPr>
              <p:cNvPr id="16" name="TextBox 15">
                <a:extLst>
                  <a:ext uri="{FF2B5EF4-FFF2-40B4-BE49-F238E27FC236}">
                    <a16:creationId xmlns:a16="http://schemas.microsoft.com/office/drawing/2014/main" id="{A54254F1-9E03-D71B-79BA-C36120E787A7}"/>
                  </a:ext>
                </a:extLst>
              </p:cNvPr>
              <p:cNvSpPr txBox="1"/>
              <p:nvPr/>
            </p:nvSpPr>
            <p:spPr>
              <a:xfrm>
                <a:off x="2411413" y="1844510"/>
                <a:ext cx="247651" cy="388800"/>
              </a:xfrm>
              <a:prstGeom prst="rect">
                <a:avLst/>
              </a:prstGeom>
              <a:noFill/>
            </p:spPr>
            <p:txBody>
              <a:bodyPr wrap="square" rtlCol="0">
                <a:spAutoFit/>
              </a:bodyPr>
              <a:lstStyle/>
              <a:p>
                <a:r>
                  <a:rPr lang="en-US" sz="800"/>
                  <a:t>0</a:t>
                </a:r>
              </a:p>
            </p:txBody>
          </p:sp>
          <p:sp>
            <p:nvSpPr>
              <p:cNvPr id="17" name="TextBox 16">
                <a:extLst>
                  <a:ext uri="{FF2B5EF4-FFF2-40B4-BE49-F238E27FC236}">
                    <a16:creationId xmlns:a16="http://schemas.microsoft.com/office/drawing/2014/main" id="{C21BEFD7-6F31-8F06-2497-499B29D0563C}"/>
                  </a:ext>
                </a:extLst>
              </p:cNvPr>
              <p:cNvSpPr txBox="1"/>
              <p:nvPr/>
            </p:nvSpPr>
            <p:spPr>
              <a:xfrm>
                <a:off x="4283075" y="1844510"/>
                <a:ext cx="247651" cy="388800"/>
              </a:xfrm>
              <a:prstGeom prst="rect">
                <a:avLst/>
              </a:prstGeom>
              <a:noFill/>
            </p:spPr>
            <p:txBody>
              <a:bodyPr wrap="square" rtlCol="0">
                <a:spAutoFit/>
              </a:bodyPr>
              <a:lstStyle/>
              <a:p>
                <a:r>
                  <a:rPr lang="en-US" sz="800"/>
                  <a:t>1</a:t>
                </a:r>
              </a:p>
            </p:txBody>
          </p:sp>
          <p:grpSp>
            <p:nvGrpSpPr>
              <p:cNvPr id="21" name="Group 20">
                <a:extLst>
                  <a:ext uri="{FF2B5EF4-FFF2-40B4-BE49-F238E27FC236}">
                    <a16:creationId xmlns:a16="http://schemas.microsoft.com/office/drawing/2014/main" id="{AD9F8A60-D1FA-623D-42E1-E2B1449F6086}"/>
                  </a:ext>
                </a:extLst>
              </p:cNvPr>
              <p:cNvGrpSpPr/>
              <p:nvPr/>
            </p:nvGrpSpPr>
            <p:grpSpPr>
              <a:xfrm>
                <a:off x="754856" y="3505472"/>
                <a:ext cx="2586038" cy="368300"/>
                <a:chOff x="714375" y="3554360"/>
                <a:chExt cx="2586038" cy="368300"/>
              </a:xfrm>
            </p:grpSpPr>
            <p:sp>
              <p:nvSpPr>
                <p:cNvPr id="18" name="Rectangle 17">
                  <a:extLst>
                    <a:ext uri="{FF2B5EF4-FFF2-40B4-BE49-F238E27FC236}">
                      <a16:creationId xmlns:a16="http://schemas.microsoft.com/office/drawing/2014/main" id="{7488F264-0693-A58D-847C-88310F3A83FD}"/>
                    </a:ext>
                  </a:extLst>
                </p:cNvPr>
                <p:cNvSpPr/>
                <p:nvPr/>
              </p:nvSpPr>
              <p:spPr>
                <a:xfrm>
                  <a:off x="714375"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C: 0.3</a:t>
                  </a:r>
                </a:p>
              </p:txBody>
            </p:sp>
            <p:sp>
              <p:nvSpPr>
                <p:cNvPr id="19" name="Rectangle 18">
                  <a:extLst>
                    <a:ext uri="{FF2B5EF4-FFF2-40B4-BE49-F238E27FC236}">
                      <a16:creationId xmlns:a16="http://schemas.microsoft.com/office/drawing/2014/main" id="{03FF5982-1D95-36C5-B155-3244A274FFD8}"/>
                    </a:ext>
                  </a:extLst>
                </p:cNvPr>
                <p:cNvSpPr/>
                <p:nvPr/>
              </p:nvSpPr>
              <p:spPr>
                <a:xfrm>
                  <a:off x="2411413"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D: 0.3</a:t>
                  </a:r>
                </a:p>
              </p:txBody>
            </p:sp>
          </p:grpSp>
          <p:grpSp>
            <p:nvGrpSpPr>
              <p:cNvPr id="23" name="Group 22">
                <a:extLst>
                  <a:ext uri="{FF2B5EF4-FFF2-40B4-BE49-F238E27FC236}">
                    <a16:creationId xmlns:a16="http://schemas.microsoft.com/office/drawing/2014/main" id="{B2289570-3C3B-9294-16E1-3EF2EA4F55B0}"/>
                  </a:ext>
                </a:extLst>
              </p:cNvPr>
              <p:cNvGrpSpPr/>
              <p:nvPr/>
            </p:nvGrpSpPr>
            <p:grpSpPr>
              <a:xfrm>
                <a:off x="3694906" y="3505472"/>
                <a:ext cx="2586038" cy="368300"/>
                <a:chOff x="714375" y="3554360"/>
                <a:chExt cx="2586038" cy="368300"/>
              </a:xfrm>
            </p:grpSpPr>
            <p:sp>
              <p:nvSpPr>
                <p:cNvPr id="24" name="Rectangle 23">
                  <a:extLst>
                    <a:ext uri="{FF2B5EF4-FFF2-40B4-BE49-F238E27FC236}">
                      <a16:creationId xmlns:a16="http://schemas.microsoft.com/office/drawing/2014/main" id="{DBCC4011-9944-3A2A-8CB0-C0A308C8CB17}"/>
                    </a:ext>
                  </a:extLst>
                </p:cNvPr>
                <p:cNvSpPr/>
                <p:nvPr/>
              </p:nvSpPr>
              <p:spPr>
                <a:xfrm>
                  <a:off x="714375"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E: 0.2</a:t>
                  </a:r>
                </a:p>
              </p:txBody>
            </p:sp>
            <p:sp>
              <p:nvSpPr>
                <p:cNvPr id="25" name="Rectangle 24">
                  <a:extLst>
                    <a:ext uri="{FF2B5EF4-FFF2-40B4-BE49-F238E27FC236}">
                      <a16:creationId xmlns:a16="http://schemas.microsoft.com/office/drawing/2014/main" id="{0637C29F-04BE-278C-75E4-B917448E5AB5}"/>
                    </a:ext>
                  </a:extLst>
                </p:cNvPr>
                <p:cNvSpPr/>
                <p:nvPr/>
              </p:nvSpPr>
              <p:spPr>
                <a:xfrm>
                  <a:off x="2411413" y="3554360"/>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F: 0.2</a:t>
                  </a:r>
                </a:p>
              </p:txBody>
            </p:sp>
          </p:grpSp>
          <p:cxnSp>
            <p:nvCxnSpPr>
              <p:cNvPr id="27" name="Straight Connector 26">
                <a:extLst>
                  <a:ext uri="{FF2B5EF4-FFF2-40B4-BE49-F238E27FC236}">
                    <a16:creationId xmlns:a16="http://schemas.microsoft.com/office/drawing/2014/main" id="{E30D0B57-E318-824F-B62A-C976D70A82C8}"/>
                  </a:ext>
                </a:extLst>
              </p:cNvPr>
              <p:cNvCxnSpPr>
                <a:stCxn id="9" idx="2"/>
                <a:endCxn id="18" idx="0"/>
              </p:cNvCxnSpPr>
              <p:nvPr/>
            </p:nvCxnSpPr>
            <p:spPr>
              <a:xfrm flipH="1">
                <a:off x="1199356"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372D6796-607F-BCBF-B413-30400F6B8481}"/>
                  </a:ext>
                </a:extLst>
              </p:cNvPr>
              <p:cNvCxnSpPr>
                <a:cxnSpLocks/>
                <a:stCxn id="9" idx="2"/>
                <a:endCxn id="19" idx="0"/>
              </p:cNvCxnSpPr>
              <p:nvPr/>
            </p:nvCxnSpPr>
            <p:spPr>
              <a:xfrm>
                <a:off x="2047875"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6AEFA725-4FD9-2F55-399A-1DA2E944A1A8}"/>
                  </a:ext>
                </a:extLst>
              </p:cNvPr>
              <p:cNvCxnSpPr>
                <a:cxnSpLocks/>
                <a:stCxn id="10" idx="2"/>
                <a:endCxn id="24" idx="0"/>
              </p:cNvCxnSpPr>
              <p:nvPr/>
            </p:nvCxnSpPr>
            <p:spPr>
              <a:xfrm flipH="1">
                <a:off x="4139406"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E39F0120-5991-C7F3-7C79-162B0F727266}"/>
                  </a:ext>
                </a:extLst>
              </p:cNvPr>
              <p:cNvCxnSpPr>
                <a:cxnSpLocks/>
                <a:stCxn id="10" idx="2"/>
                <a:endCxn id="25" idx="0"/>
              </p:cNvCxnSpPr>
              <p:nvPr/>
            </p:nvCxnSpPr>
            <p:spPr>
              <a:xfrm>
                <a:off x="4987925" y="2859141"/>
                <a:ext cx="848519" cy="6463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29277584-8048-541F-3508-3558AFA34BC8}"/>
                  </a:ext>
                </a:extLst>
              </p:cNvPr>
              <p:cNvSpPr txBox="1"/>
              <p:nvPr/>
            </p:nvSpPr>
            <p:spPr>
              <a:xfrm>
                <a:off x="1199356" y="2859141"/>
                <a:ext cx="247651" cy="388800"/>
              </a:xfrm>
              <a:prstGeom prst="rect">
                <a:avLst/>
              </a:prstGeom>
              <a:noFill/>
            </p:spPr>
            <p:txBody>
              <a:bodyPr wrap="square" rtlCol="0">
                <a:spAutoFit/>
              </a:bodyPr>
              <a:lstStyle/>
              <a:p>
                <a:r>
                  <a:rPr lang="en-US" sz="800"/>
                  <a:t>0</a:t>
                </a:r>
              </a:p>
            </p:txBody>
          </p:sp>
          <p:sp>
            <p:nvSpPr>
              <p:cNvPr id="39" name="TextBox 38">
                <a:extLst>
                  <a:ext uri="{FF2B5EF4-FFF2-40B4-BE49-F238E27FC236}">
                    <a16:creationId xmlns:a16="http://schemas.microsoft.com/office/drawing/2014/main" id="{5D68016D-EEC1-A7E8-B745-EA12082E3B8D}"/>
                  </a:ext>
                </a:extLst>
              </p:cNvPr>
              <p:cNvSpPr txBox="1"/>
              <p:nvPr/>
            </p:nvSpPr>
            <p:spPr>
              <a:xfrm>
                <a:off x="2728515" y="2859141"/>
                <a:ext cx="247651" cy="388800"/>
              </a:xfrm>
              <a:prstGeom prst="rect">
                <a:avLst/>
              </a:prstGeom>
              <a:noFill/>
            </p:spPr>
            <p:txBody>
              <a:bodyPr wrap="square" rtlCol="0">
                <a:spAutoFit/>
              </a:bodyPr>
              <a:lstStyle/>
              <a:p>
                <a:r>
                  <a:rPr lang="en-US" sz="800"/>
                  <a:t>1</a:t>
                </a:r>
              </a:p>
            </p:txBody>
          </p:sp>
          <p:sp>
            <p:nvSpPr>
              <p:cNvPr id="40" name="TextBox 39">
                <a:extLst>
                  <a:ext uri="{FF2B5EF4-FFF2-40B4-BE49-F238E27FC236}">
                    <a16:creationId xmlns:a16="http://schemas.microsoft.com/office/drawing/2014/main" id="{F88A93FC-198D-5F3F-EF93-DCC3813E7346}"/>
                  </a:ext>
                </a:extLst>
              </p:cNvPr>
              <p:cNvSpPr txBox="1"/>
              <p:nvPr/>
            </p:nvSpPr>
            <p:spPr>
              <a:xfrm>
                <a:off x="4127697" y="2858625"/>
                <a:ext cx="247651" cy="388800"/>
              </a:xfrm>
              <a:prstGeom prst="rect">
                <a:avLst/>
              </a:prstGeom>
              <a:noFill/>
            </p:spPr>
            <p:txBody>
              <a:bodyPr wrap="square" rtlCol="0">
                <a:spAutoFit/>
              </a:bodyPr>
              <a:lstStyle/>
              <a:p>
                <a:r>
                  <a:rPr lang="en-US" sz="800"/>
                  <a:t>0</a:t>
                </a:r>
              </a:p>
            </p:txBody>
          </p:sp>
          <p:sp>
            <p:nvSpPr>
              <p:cNvPr id="41" name="TextBox 40">
                <a:extLst>
                  <a:ext uri="{FF2B5EF4-FFF2-40B4-BE49-F238E27FC236}">
                    <a16:creationId xmlns:a16="http://schemas.microsoft.com/office/drawing/2014/main" id="{C26380E3-C7D9-8F35-D47A-5122235FC366}"/>
                  </a:ext>
                </a:extLst>
              </p:cNvPr>
              <p:cNvSpPr txBox="1"/>
              <p:nvPr/>
            </p:nvSpPr>
            <p:spPr>
              <a:xfrm>
                <a:off x="5656859" y="2858625"/>
                <a:ext cx="247651" cy="388800"/>
              </a:xfrm>
              <a:prstGeom prst="rect">
                <a:avLst/>
              </a:prstGeom>
              <a:noFill/>
            </p:spPr>
            <p:txBody>
              <a:bodyPr wrap="square" rtlCol="0">
                <a:spAutoFit/>
              </a:bodyPr>
              <a:lstStyle/>
              <a:p>
                <a:r>
                  <a:rPr lang="en-US" sz="800"/>
                  <a:t>1</a:t>
                </a:r>
              </a:p>
            </p:txBody>
          </p:sp>
          <p:cxnSp>
            <p:nvCxnSpPr>
              <p:cNvPr id="50" name="Straight Connector 49">
                <a:extLst>
                  <a:ext uri="{FF2B5EF4-FFF2-40B4-BE49-F238E27FC236}">
                    <a16:creationId xmlns:a16="http://schemas.microsoft.com/office/drawing/2014/main" id="{C88A14EE-78A7-E768-D08A-58F4ADC134CB}"/>
                  </a:ext>
                </a:extLst>
              </p:cNvPr>
              <p:cNvCxnSpPr>
                <a:cxnSpLocks/>
                <a:stCxn id="18" idx="2"/>
              </p:cNvCxnSpPr>
              <p:nvPr/>
            </p:nvCxnSpPr>
            <p:spPr>
              <a:xfrm flipH="1">
                <a:off x="579040" y="3873772"/>
                <a:ext cx="620316"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AC8B7A2C-892E-890A-958E-4AEEB66B9B57}"/>
                  </a:ext>
                </a:extLst>
              </p:cNvPr>
              <p:cNvCxnSpPr>
                <a:cxnSpLocks/>
                <a:stCxn id="18" idx="2"/>
              </p:cNvCxnSpPr>
              <p:nvPr/>
            </p:nvCxnSpPr>
            <p:spPr>
              <a:xfrm>
                <a:off x="1199356" y="3873772"/>
                <a:ext cx="620315"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4" name="Straight Connector 53">
                <a:extLst>
                  <a:ext uri="{FF2B5EF4-FFF2-40B4-BE49-F238E27FC236}">
                    <a16:creationId xmlns:a16="http://schemas.microsoft.com/office/drawing/2014/main" id="{82D78E5E-D44E-D8C0-1A0B-02E7D8037A70}"/>
                  </a:ext>
                </a:extLst>
              </p:cNvPr>
              <p:cNvCxnSpPr>
                <a:cxnSpLocks/>
                <a:stCxn id="25" idx="2"/>
              </p:cNvCxnSpPr>
              <p:nvPr/>
            </p:nvCxnSpPr>
            <p:spPr>
              <a:xfrm flipH="1">
                <a:off x="5216128" y="3873772"/>
                <a:ext cx="620316"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7" name="Straight Connector 56">
                <a:extLst>
                  <a:ext uri="{FF2B5EF4-FFF2-40B4-BE49-F238E27FC236}">
                    <a16:creationId xmlns:a16="http://schemas.microsoft.com/office/drawing/2014/main" id="{E0D7BC64-B75C-5B8F-5B16-FBBA62F368B0}"/>
                  </a:ext>
                </a:extLst>
              </p:cNvPr>
              <p:cNvCxnSpPr>
                <a:cxnSpLocks/>
                <a:stCxn id="25" idx="2"/>
              </p:cNvCxnSpPr>
              <p:nvPr/>
            </p:nvCxnSpPr>
            <p:spPr>
              <a:xfrm>
                <a:off x="5836444" y="3873772"/>
                <a:ext cx="620315" cy="55348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nvGrpSpPr>
              <p:cNvPr id="62" name="Group 61">
                <a:extLst>
                  <a:ext uri="{FF2B5EF4-FFF2-40B4-BE49-F238E27FC236}">
                    <a16:creationId xmlns:a16="http://schemas.microsoft.com/office/drawing/2014/main" id="{8EEB150B-E742-1E27-2290-8A60212A9735}"/>
                  </a:ext>
                </a:extLst>
              </p:cNvPr>
              <p:cNvGrpSpPr/>
              <p:nvPr/>
            </p:nvGrpSpPr>
            <p:grpSpPr>
              <a:xfrm>
                <a:off x="503535" y="3965847"/>
                <a:ext cx="1414561" cy="388801"/>
                <a:chOff x="503535" y="3965847"/>
                <a:chExt cx="1414561" cy="388801"/>
              </a:xfrm>
            </p:grpSpPr>
            <p:sp>
              <p:nvSpPr>
                <p:cNvPr id="60" name="TextBox 59">
                  <a:extLst>
                    <a:ext uri="{FF2B5EF4-FFF2-40B4-BE49-F238E27FC236}">
                      <a16:creationId xmlns:a16="http://schemas.microsoft.com/office/drawing/2014/main" id="{F8D948AE-3DE0-D266-EECA-C75C3740BEB2}"/>
                    </a:ext>
                  </a:extLst>
                </p:cNvPr>
                <p:cNvSpPr txBox="1"/>
                <p:nvPr/>
              </p:nvSpPr>
              <p:spPr>
                <a:xfrm>
                  <a:off x="503535" y="3965847"/>
                  <a:ext cx="247651" cy="388801"/>
                </a:xfrm>
                <a:prstGeom prst="rect">
                  <a:avLst/>
                </a:prstGeom>
                <a:noFill/>
              </p:spPr>
              <p:txBody>
                <a:bodyPr wrap="square" rtlCol="0">
                  <a:spAutoFit/>
                </a:bodyPr>
                <a:lstStyle/>
                <a:p>
                  <a:r>
                    <a:rPr lang="en-US" sz="800"/>
                    <a:t>0</a:t>
                  </a:r>
                </a:p>
              </p:txBody>
            </p:sp>
            <p:sp>
              <p:nvSpPr>
                <p:cNvPr id="61" name="TextBox 60">
                  <a:extLst>
                    <a:ext uri="{FF2B5EF4-FFF2-40B4-BE49-F238E27FC236}">
                      <a16:creationId xmlns:a16="http://schemas.microsoft.com/office/drawing/2014/main" id="{3AFFD637-A68F-F139-F5A4-64BFC259C72C}"/>
                    </a:ext>
                  </a:extLst>
                </p:cNvPr>
                <p:cNvSpPr txBox="1"/>
                <p:nvPr/>
              </p:nvSpPr>
              <p:spPr>
                <a:xfrm>
                  <a:off x="1670445" y="3965847"/>
                  <a:ext cx="247651" cy="388799"/>
                </a:xfrm>
                <a:prstGeom prst="rect">
                  <a:avLst/>
                </a:prstGeom>
                <a:noFill/>
              </p:spPr>
              <p:txBody>
                <a:bodyPr wrap="square" rtlCol="0">
                  <a:spAutoFit/>
                </a:bodyPr>
                <a:lstStyle/>
                <a:p>
                  <a:r>
                    <a:rPr lang="en-US" sz="800"/>
                    <a:t>1</a:t>
                  </a:r>
                </a:p>
              </p:txBody>
            </p:sp>
          </p:grpSp>
          <p:grpSp>
            <p:nvGrpSpPr>
              <p:cNvPr id="63" name="Group 62">
                <a:extLst>
                  <a:ext uri="{FF2B5EF4-FFF2-40B4-BE49-F238E27FC236}">
                    <a16:creationId xmlns:a16="http://schemas.microsoft.com/office/drawing/2014/main" id="{4EEC2D24-078E-3CA9-BC1A-2C95F6F59B78}"/>
                  </a:ext>
                </a:extLst>
              </p:cNvPr>
              <p:cNvGrpSpPr/>
              <p:nvPr/>
            </p:nvGrpSpPr>
            <p:grpSpPr>
              <a:xfrm>
                <a:off x="5129163" y="4017435"/>
                <a:ext cx="1414561" cy="388801"/>
                <a:chOff x="503535" y="3965847"/>
                <a:chExt cx="1414561" cy="388801"/>
              </a:xfrm>
            </p:grpSpPr>
            <p:sp>
              <p:nvSpPr>
                <p:cNvPr id="64" name="TextBox 63">
                  <a:extLst>
                    <a:ext uri="{FF2B5EF4-FFF2-40B4-BE49-F238E27FC236}">
                      <a16:creationId xmlns:a16="http://schemas.microsoft.com/office/drawing/2014/main" id="{2630D4DB-3518-5132-59B3-44509A17EF47}"/>
                    </a:ext>
                  </a:extLst>
                </p:cNvPr>
                <p:cNvSpPr txBox="1"/>
                <p:nvPr/>
              </p:nvSpPr>
              <p:spPr>
                <a:xfrm>
                  <a:off x="503535" y="3965847"/>
                  <a:ext cx="247651" cy="388801"/>
                </a:xfrm>
                <a:prstGeom prst="rect">
                  <a:avLst/>
                </a:prstGeom>
                <a:noFill/>
              </p:spPr>
              <p:txBody>
                <a:bodyPr wrap="square" rtlCol="0">
                  <a:spAutoFit/>
                </a:bodyPr>
                <a:lstStyle/>
                <a:p>
                  <a:r>
                    <a:rPr lang="en-US" sz="800"/>
                    <a:t>0</a:t>
                  </a:r>
                </a:p>
              </p:txBody>
            </p:sp>
            <p:sp>
              <p:nvSpPr>
                <p:cNvPr id="65" name="TextBox 64">
                  <a:extLst>
                    <a:ext uri="{FF2B5EF4-FFF2-40B4-BE49-F238E27FC236}">
                      <a16:creationId xmlns:a16="http://schemas.microsoft.com/office/drawing/2014/main" id="{870DE995-CE4C-1AA0-F641-FEC683339E48}"/>
                    </a:ext>
                  </a:extLst>
                </p:cNvPr>
                <p:cNvSpPr txBox="1"/>
                <p:nvPr/>
              </p:nvSpPr>
              <p:spPr>
                <a:xfrm>
                  <a:off x="1670445" y="3965847"/>
                  <a:ext cx="247651" cy="388799"/>
                </a:xfrm>
                <a:prstGeom prst="rect">
                  <a:avLst/>
                </a:prstGeom>
                <a:noFill/>
              </p:spPr>
              <p:txBody>
                <a:bodyPr wrap="square" rtlCol="0">
                  <a:spAutoFit/>
                </a:bodyPr>
                <a:lstStyle/>
                <a:p>
                  <a:r>
                    <a:rPr lang="en-US" sz="800"/>
                    <a:t>1</a:t>
                  </a:r>
                </a:p>
              </p:txBody>
            </p:sp>
          </p:grpSp>
          <p:grpSp>
            <p:nvGrpSpPr>
              <p:cNvPr id="69" name="Group 68">
                <a:extLst>
                  <a:ext uri="{FF2B5EF4-FFF2-40B4-BE49-F238E27FC236}">
                    <a16:creationId xmlns:a16="http://schemas.microsoft.com/office/drawing/2014/main" id="{BB45702A-F4F8-A3C6-8C28-578673F1DAE9}"/>
                  </a:ext>
                </a:extLst>
              </p:cNvPr>
              <p:cNvGrpSpPr/>
              <p:nvPr/>
            </p:nvGrpSpPr>
            <p:grpSpPr>
              <a:xfrm>
                <a:off x="134540" y="4429321"/>
                <a:ext cx="2129632" cy="371763"/>
                <a:chOff x="134540" y="4429321"/>
                <a:chExt cx="2129632" cy="371763"/>
              </a:xfrm>
            </p:grpSpPr>
            <p:sp>
              <p:nvSpPr>
                <p:cNvPr id="67" name="Rectangle 66">
                  <a:extLst>
                    <a:ext uri="{FF2B5EF4-FFF2-40B4-BE49-F238E27FC236}">
                      <a16:creationId xmlns:a16="http://schemas.microsoft.com/office/drawing/2014/main" id="{0B224451-8695-FC63-2033-535405F3085D}"/>
                    </a:ext>
                  </a:extLst>
                </p:cNvPr>
                <p:cNvSpPr/>
                <p:nvPr/>
              </p:nvSpPr>
              <p:spPr>
                <a:xfrm>
                  <a:off x="134540" y="4429321"/>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G: 0.15</a:t>
                  </a:r>
                </a:p>
              </p:txBody>
            </p:sp>
            <p:sp>
              <p:nvSpPr>
                <p:cNvPr id="68" name="Rectangle 67">
                  <a:extLst>
                    <a:ext uri="{FF2B5EF4-FFF2-40B4-BE49-F238E27FC236}">
                      <a16:creationId xmlns:a16="http://schemas.microsoft.com/office/drawing/2014/main" id="{831D29FC-5AC1-3298-F5BF-9B3B8FFC4500}"/>
                    </a:ext>
                  </a:extLst>
                </p:cNvPr>
                <p:cNvSpPr/>
                <p:nvPr/>
              </p:nvSpPr>
              <p:spPr>
                <a:xfrm>
                  <a:off x="1375172" y="4432784"/>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H: 0.15</a:t>
                  </a:r>
                </a:p>
              </p:txBody>
            </p:sp>
          </p:grpSp>
          <p:grpSp>
            <p:nvGrpSpPr>
              <p:cNvPr id="70" name="Group 69">
                <a:extLst>
                  <a:ext uri="{FF2B5EF4-FFF2-40B4-BE49-F238E27FC236}">
                    <a16:creationId xmlns:a16="http://schemas.microsoft.com/office/drawing/2014/main" id="{ADE343D8-DA66-9F96-2192-3E5060DC56FF}"/>
                  </a:ext>
                </a:extLst>
              </p:cNvPr>
              <p:cNvGrpSpPr/>
              <p:nvPr/>
            </p:nvGrpSpPr>
            <p:grpSpPr>
              <a:xfrm>
                <a:off x="4771628" y="4431052"/>
                <a:ext cx="2129632" cy="371763"/>
                <a:chOff x="134540" y="4429321"/>
                <a:chExt cx="2129632" cy="371763"/>
              </a:xfrm>
            </p:grpSpPr>
            <p:sp>
              <p:nvSpPr>
                <p:cNvPr id="71" name="Rectangle 70">
                  <a:extLst>
                    <a:ext uri="{FF2B5EF4-FFF2-40B4-BE49-F238E27FC236}">
                      <a16:creationId xmlns:a16="http://schemas.microsoft.com/office/drawing/2014/main" id="{7E2DC3E4-FD77-F394-6FB0-F1A49DE1DE02}"/>
                    </a:ext>
                  </a:extLst>
                </p:cNvPr>
                <p:cNvSpPr/>
                <p:nvPr/>
              </p:nvSpPr>
              <p:spPr>
                <a:xfrm>
                  <a:off x="134540" y="4429321"/>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I: 0.15</a:t>
                  </a:r>
                </a:p>
              </p:txBody>
            </p:sp>
            <p:sp>
              <p:nvSpPr>
                <p:cNvPr id="72" name="Rectangle 71">
                  <a:extLst>
                    <a:ext uri="{FF2B5EF4-FFF2-40B4-BE49-F238E27FC236}">
                      <a16:creationId xmlns:a16="http://schemas.microsoft.com/office/drawing/2014/main" id="{D1B70EE4-B073-FD19-804A-EDCC49B1B760}"/>
                    </a:ext>
                  </a:extLst>
                </p:cNvPr>
                <p:cNvSpPr/>
                <p:nvPr/>
              </p:nvSpPr>
              <p:spPr>
                <a:xfrm>
                  <a:off x="1375172" y="4432784"/>
                  <a:ext cx="889000" cy="3683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800">
                      <a:solidFill>
                        <a:schemeClr val="tx1"/>
                      </a:solidFill>
                    </a:rPr>
                    <a:t>J: 0.05</a:t>
                  </a:r>
                </a:p>
              </p:txBody>
            </p:sp>
          </p:grpSp>
        </p:grpSp>
      </p:grpSp>
      <p:sp>
        <p:nvSpPr>
          <p:cNvPr id="3" name="TextBox 2">
            <a:extLst>
              <a:ext uri="{FF2B5EF4-FFF2-40B4-BE49-F238E27FC236}">
                <a16:creationId xmlns:a16="http://schemas.microsoft.com/office/drawing/2014/main" id="{DCBBDA9A-C7E2-7C1E-9B90-AE68F8EA22EA}"/>
              </a:ext>
            </a:extLst>
          </p:cNvPr>
          <p:cNvSpPr txBox="1"/>
          <p:nvPr/>
        </p:nvSpPr>
        <p:spPr>
          <a:xfrm>
            <a:off x="10064750" y="2717800"/>
            <a:ext cx="848519" cy="3833541"/>
          </a:xfrm>
          <a:prstGeom prst="rect">
            <a:avLst/>
          </a:prstGeom>
          <a:noFill/>
        </p:spPr>
        <p:txBody>
          <a:bodyPr wrap="square" rtlCol="0">
            <a:spAutoFit/>
          </a:bodyPr>
          <a:lstStyle/>
          <a:p>
            <a:endParaRPr lang="en-US"/>
          </a:p>
        </p:txBody>
      </p:sp>
      <p:sp>
        <p:nvSpPr>
          <p:cNvPr id="5" name="TextBox 4">
            <a:extLst>
              <a:ext uri="{FF2B5EF4-FFF2-40B4-BE49-F238E27FC236}">
                <a16:creationId xmlns:a16="http://schemas.microsoft.com/office/drawing/2014/main" id="{74E737E2-C898-6F54-7FB0-BB17D61CBCBC}"/>
              </a:ext>
            </a:extLst>
          </p:cNvPr>
          <p:cNvSpPr txBox="1"/>
          <p:nvPr/>
        </p:nvSpPr>
        <p:spPr>
          <a:xfrm>
            <a:off x="330820" y="841083"/>
            <a:ext cx="9323646" cy="5003742"/>
          </a:xfrm>
          <a:prstGeom prst="rect">
            <a:avLst/>
          </a:prstGeom>
          <a:noFill/>
        </p:spPr>
        <p:txBody>
          <a:bodyPr wrap="square">
            <a:spAutoFit/>
          </a:bodyPr>
          <a:lstStyle/>
          <a:p>
            <a:pPr lvl="1">
              <a:lnSpc>
                <a:spcPct val="200000"/>
              </a:lnSpc>
            </a:pPr>
            <a:r>
              <a:rPr lang="en-US" b="1"/>
              <a:t>An Enhanced Corollary:</a:t>
            </a:r>
          </a:p>
          <a:p>
            <a:pPr lvl="1">
              <a:lnSpc>
                <a:spcPct val="200000"/>
              </a:lnSpc>
            </a:pPr>
            <a:r>
              <a:rPr lang="en-US"/>
              <a:t>A binary prefix code is an </a:t>
            </a:r>
            <a:r>
              <a:rPr lang="en-US" b="1"/>
              <a:t>ordered Huffman code </a:t>
            </a:r>
            <a:r>
              <a:rPr lang="en-US"/>
              <a:t>if and only if the code tree is </a:t>
            </a:r>
            <a:r>
              <a:rPr lang="en-US" b="1"/>
              <a:t>lexicographically ordered</a:t>
            </a:r>
            <a:r>
              <a:rPr lang="en-US"/>
              <a:t>.</a:t>
            </a:r>
          </a:p>
          <a:p>
            <a:pPr>
              <a:lnSpc>
                <a:spcPct val="200000"/>
              </a:lnSpc>
            </a:pPr>
            <a:endParaRPr lang="en-US"/>
          </a:p>
          <a:p>
            <a:pPr>
              <a:lnSpc>
                <a:spcPct val="200000"/>
              </a:lnSpc>
            </a:pPr>
            <a:r>
              <a:rPr lang="en-US" b="1"/>
              <a:t>Definition:</a:t>
            </a:r>
          </a:p>
          <a:p>
            <a:pPr>
              <a:lnSpc>
                <a:spcPct val="200000"/>
              </a:lnSpc>
            </a:pPr>
            <a:r>
              <a:rPr lang="en-US"/>
              <a:t>A Huffman code is </a:t>
            </a:r>
            <a:r>
              <a:rPr lang="en-US" i="1"/>
              <a:t>ordered</a:t>
            </a:r>
            <a:r>
              <a:rPr lang="en-US"/>
              <a:t> if every sibling pairs have 0 assigned to the more possible node.</a:t>
            </a:r>
          </a:p>
          <a:p>
            <a:pPr>
              <a:lnSpc>
                <a:spcPct val="200000"/>
              </a:lnSpc>
            </a:pPr>
            <a:r>
              <a:rPr lang="en-US"/>
              <a:t>A code tree is </a:t>
            </a:r>
            <a:r>
              <a:rPr lang="en-US" i="1"/>
              <a:t>lexicographically ordered </a:t>
            </a:r>
            <a:r>
              <a:rPr lang="en-US"/>
              <a:t>if the probability of every lower-level node is no less than the probability of every higher-level node, and the probabilities of nodes at the same level are non-increasing in the binary number corresponding to their paths.</a:t>
            </a:r>
          </a:p>
        </p:txBody>
      </p:sp>
      <p:graphicFrame>
        <p:nvGraphicFramePr>
          <p:cNvPr id="6" name="Table 5">
            <a:extLst>
              <a:ext uri="{FF2B5EF4-FFF2-40B4-BE49-F238E27FC236}">
                <a16:creationId xmlns:a16="http://schemas.microsoft.com/office/drawing/2014/main" id="{E14486E7-18EC-C9E9-FA60-D80479DDB69F}"/>
              </a:ext>
            </a:extLst>
          </p:cNvPr>
          <p:cNvGraphicFramePr>
            <a:graphicFrameLocks noGrp="1"/>
          </p:cNvGraphicFramePr>
          <p:nvPr/>
        </p:nvGraphicFramePr>
        <p:xfrm>
          <a:off x="9948290" y="512006"/>
          <a:ext cx="2180210" cy="4079240"/>
        </p:xfrm>
        <a:graphic>
          <a:graphicData uri="http://schemas.openxmlformats.org/drawingml/2006/table">
            <a:tbl>
              <a:tblPr firstRow="1" bandRow="1">
                <a:tableStyleId>{5C22544A-7EE6-4342-B048-85BDC9FD1C3A}</a:tableStyleId>
              </a:tblPr>
              <a:tblGrid>
                <a:gridCol w="840892">
                  <a:extLst>
                    <a:ext uri="{9D8B030D-6E8A-4147-A177-3AD203B41FA5}">
                      <a16:colId xmlns:a16="http://schemas.microsoft.com/office/drawing/2014/main" val="1296333985"/>
                    </a:ext>
                  </a:extLst>
                </a:gridCol>
                <a:gridCol w="1339318">
                  <a:extLst>
                    <a:ext uri="{9D8B030D-6E8A-4147-A177-3AD203B41FA5}">
                      <a16:colId xmlns:a16="http://schemas.microsoft.com/office/drawing/2014/main" val="3084121534"/>
                    </a:ext>
                  </a:extLst>
                </a:gridCol>
              </a:tblGrid>
              <a:tr h="370840">
                <a:tc>
                  <a:txBody>
                    <a:bodyPr/>
                    <a:lstStyle/>
                    <a:p>
                      <a:pPr algn="ctr"/>
                      <a:r>
                        <a:rPr lang="en-US" altLang="zh-CN"/>
                        <a:t>Node</a:t>
                      </a:r>
                      <a:endParaRPr lang="en-US"/>
                    </a:p>
                  </a:txBody>
                  <a:tcPr/>
                </a:tc>
                <a:tc>
                  <a:txBody>
                    <a:bodyPr/>
                    <a:lstStyle/>
                    <a:p>
                      <a:pPr algn="ctr"/>
                      <a:r>
                        <a:rPr lang="en-US"/>
                        <a:t>Probability</a:t>
                      </a:r>
                    </a:p>
                  </a:txBody>
                  <a:tcPr/>
                </a:tc>
                <a:extLst>
                  <a:ext uri="{0D108BD9-81ED-4DB2-BD59-A6C34878D82A}">
                    <a16:rowId xmlns:a16="http://schemas.microsoft.com/office/drawing/2014/main" val="1789435657"/>
                  </a:ext>
                </a:extLst>
              </a:tr>
              <a:tr h="370840">
                <a:tc>
                  <a:txBody>
                    <a:bodyPr/>
                    <a:lstStyle/>
                    <a:p>
                      <a:pPr algn="ctr"/>
                      <a:r>
                        <a:rPr lang="en-US"/>
                        <a:t>A</a:t>
                      </a:r>
                    </a:p>
                  </a:txBody>
                  <a:tcPr/>
                </a:tc>
                <a:tc>
                  <a:txBody>
                    <a:bodyPr/>
                    <a:lstStyle/>
                    <a:p>
                      <a:pPr algn="ctr"/>
                      <a:r>
                        <a:rPr lang="en-US"/>
                        <a:t>0.6</a:t>
                      </a:r>
                    </a:p>
                  </a:txBody>
                  <a:tcPr/>
                </a:tc>
                <a:extLst>
                  <a:ext uri="{0D108BD9-81ED-4DB2-BD59-A6C34878D82A}">
                    <a16:rowId xmlns:a16="http://schemas.microsoft.com/office/drawing/2014/main" val="1098776517"/>
                  </a:ext>
                </a:extLst>
              </a:tr>
              <a:tr h="370840">
                <a:tc>
                  <a:txBody>
                    <a:bodyPr/>
                    <a:lstStyle/>
                    <a:p>
                      <a:pPr algn="ctr"/>
                      <a:r>
                        <a:rPr lang="en-US"/>
                        <a:t>B</a:t>
                      </a:r>
                    </a:p>
                  </a:txBody>
                  <a:tcPr/>
                </a:tc>
                <a:tc>
                  <a:txBody>
                    <a:bodyPr/>
                    <a:lstStyle/>
                    <a:p>
                      <a:pPr algn="ctr"/>
                      <a:r>
                        <a:rPr lang="en-US"/>
                        <a:t>0.4</a:t>
                      </a:r>
                    </a:p>
                  </a:txBody>
                  <a:tcPr/>
                </a:tc>
                <a:extLst>
                  <a:ext uri="{0D108BD9-81ED-4DB2-BD59-A6C34878D82A}">
                    <a16:rowId xmlns:a16="http://schemas.microsoft.com/office/drawing/2014/main" val="1607019669"/>
                  </a:ext>
                </a:extLst>
              </a:tr>
              <a:tr h="370840">
                <a:tc>
                  <a:txBody>
                    <a:bodyPr/>
                    <a:lstStyle/>
                    <a:p>
                      <a:pPr algn="ctr"/>
                      <a:r>
                        <a:rPr lang="en-US"/>
                        <a:t>C</a:t>
                      </a:r>
                    </a:p>
                  </a:txBody>
                  <a:tcPr/>
                </a:tc>
                <a:tc>
                  <a:txBody>
                    <a:bodyPr/>
                    <a:lstStyle/>
                    <a:p>
                      <a:pPr algn="ctr"/>
                      <a:r>
                        <a:rPr lang="en-US"/>
                        <a:t>0.3</a:t>
                      </a:r>
                    </a:p>
                  </a:txBody>
                  <a:tcPr/>
                </a:tc>
                <a:extLst>
                  <a:ext uri="{0D108BD9-81ED-4DB2-BD59-A6C34878D82A}">
                    <a16:rowId xmlns:a16="http://schemas.microsoft.com/office/drawing/2014/main" val="801773538"/>
                  </a:ext>
                </a:extLst>
              </a:tr>
              <a:tr h="370840">
                <a:tc>
                  <a:txBody>
                    <a:bodyPr/>
                    <a:lstStyle/>
                    <a:p>
                      <a:pPr algn="ctr"/>
                      <a:r>
                        <a:rPr lang="en-US"/>
                        <a:t>D</a:t>
                      </a:r>
                    </a:p>
                  </a:txBody>
                  <a:tcPr/>
                </a:tc>
                <a:tc>
                  <a:txBody>
                    <a:bodyPr/>
                    <a:lstStyle/>
                    <a:p>
                      <a:pPr algn="ctr"/>
                      <a:r>
                        <a:rPr lang="en-US"/>
                        <a:t>0.3</a:t>
                      </a:r>
                    </a:p>
                  </a:txBody>
                  <a:tcPr/>
                </a:tc>
                <a:extLst>
                  <a:ext uri="{0D108BD9-81ED-4DB2-BD59-A6C34878D82A}">
                    <a16:rowId xmlns:a16="http://schemas.microsoft.com/office/drawing/2014/main" val="3134274088"/>
                  </a:ext>
                </a:extLst>
              </a:tr>
              <a:tr h="370840">
                <a:tc>
                  <a:txBody>
                    <a:bodyPr/>
                    <a:lstStyle/>
                    <a:p>
                      <a:pPr algn="ctr"/>
                      <a:r>
                        <a:rPr lang="en-US"/>
                        <a:t>E</a:t>
                      </a:r>
                    </a:p>
                  </a:txBody>
                  <a:tcPr/>
                </a:tc>
                <a:tc>
                  <a:txBody>
                    <a:bodyPr/>
                    <a:lstStyle/>
                    <a:p>
                      <a:pPr algn="ctr"/>
                      <a:r>
                        <a:rPr lang="en-US"/>
                        <a:t>0.2</a:t>
                      </a:r>
                    </a:p>
                  </a:txBody>
                  <a:tcPr/>
                </a:tc>
                <a:extLst>
                  <a:ext uri="{0D108BD9-81ED-4DB2-BD59-A6C34878D82A}">
                    <a16:rowId xmlns:a16="http://schemas.microsoft.com/office/drawing/2014/main" val="2738848359"/>
                  </a:ext>
                </a:extLst>
              </a:tr>
              <a:tr h="370840">
                <a:tc>
                  <a:txBody>
                    <a:bodyPr/>
                    <a:lstStyle/>
                    <a:p>
                      <a:pPr algn="ctr"/>
                      <a:r>
                        <a:rPr lang="en-US"/>
                        <a:t>F</a:t>
                      </a:r>
                    </a:p>
                  </a:txBody>
                  <a:tcPr/>
                </a:tc>
                <a:tc>
                  <a:txBody>
                    <a:bodyPr/>
                    <a:lstStyle/>
                    <a:p>
                      <a:pPr algn="ctr"/>
                      <a:r>
                        <a:rPr lang="en-US"/>
                        <a:t>0.2</a:t>
                      </a:r>
                    </a:p>
                  </a:txBody>
                  <a:tcPr/>
                </a:tc>
                <a:extLst>
                  <a:ext uri="{0D108BD9-81ED-4DB2-BD59-A6C34878D82A}">
                    <a16:rowId xmlns:a16="http://schemas.microsoft.com/office/drawing/2014/main" val="745121330"/>
                  </a:ext>
                </a:extLst>
              </a:tr>
              <a:tr h="370840">
                <a:tc>
                  <a:txBody>
                    <a:bodyPr/>
                    <a:lstStyle/>
                    <a:p>
                      <a:pPr algn="ctr"/>
                      <a:r>
                        <a:rPr lang="en-US"/>
                        <a:t>G</a:t>
                      </a:r>
                    </a:p>
                  </a:txBody>
                  <a:tcPr/>
                </a:tc>
                <a:tc>
                  <a:txBody>
                    <a:bodyPr/>
                    <a:lstStyle/>
                    <a:p>
                      <a:pPr algn="ctr"/>
                      <a:r>
                        <a:rPr lang="en-US"/>
                        <a:t>0.15</a:t>
                      </a:r>
                    </a:p>
                  </a:txBody>
                  <a:tcPr/>
                </a:tc>
                <a:extLst>
                  <a:ext uri="{0D108BD9-81ED-4DB2-BD59-A6C34878D82A}">
                    <a16:rowId xmlns:a16="http://schemas.microsoft.com/office/drawing/2014/main" val="189349396"/>
                  </a:ext>
                </a:extLst>
              </a:tr>
              <a:tr h="370840">
                <a:tc>
                  <a:txBody>
                    <a:bodyPr/>
                    <a:lstStyle/>
                    <a:p>
                      <a:pPr algn="ctr"/>
                      <a:r>
                        <a:rPr lang="en-US"/>
                        <a:t>H</a:t>
                      </a:r>
                    </a:p>
                  </a:txBody>
                  <a:tcPr/>
                </a:tc>
                <a:tc>
                  <a:txBody>
                    <a:bodyPr/>
                    <a:lstStyle/>
                    <a:p>
                      <a:pPr algn="ctr"/>
                      <a:r>
                        <a:rPr lang="en-US"/>
                        <a:t>0.15</a:t>
                      </a:r>
                    </a:p>
                  </a:txBody>
                  <a:tcPr/>
                </a:tc>
                <a:extLst>
                  <a:ext uri="{0D108BD9-81ED-4DB2-BD59-A6C34878D82A}">
                    <a16:rowId xmlns:a16="http://schemas.microsoft.com/office/drawing/2014/main" val="1776224755"/>
                  </a:ext>
                </a:extLst>
              </a:tr>
              <a:tr h="370840">
                <a:tc>
                  <a:txBody>
                    <a:bodyPr/>
                    <a:lstStyle/>
                    <a:p>
                      <a:pPr algn="ctr"/>
                      <a:r>
                        <a:rPr lang="en-US"/>
                        <a:t>I</a:t>
                      </a:r>
                    </a:p>
                  </a:txBody>
                  <a:tcPr/>
                </a:tc>
                <a:tc>
                  <a:txBody>
                    <a:bodyPr/>
                    <a:lstStyle/>
                    <a:p>
                      <a:pPr algn="ctr"/>
                      <a:r>
                        <a:rPr lang="en-US"/>
                        <a:t>0.15</a:t>
                      </a:r>
                    </a:p>
                  </a:txBody>
                  <a:tcPr/>
                </a:tc>
                <a:extLst>
                  <a:ext uri="{0D108BD9-81ED-4DB2-BD59-A6C34878D82A}">
                    <a16:rowId xmlns:a16="http://schemas.microsoft.com/office/drawing/2014/main" val="375709204"/>
                  </a:ext>
                </a:extLst>
              </a:tr>
              <a:tr h="370840">
                <a:tc>
                  <a:txBody>
                    <a:bodyPr/>
                    <a:lstStyle/>
                    <a:p>
                      <a:pPr algn="ctr"/>
                      <a:r>
                        <a:rPr lang="en-US"/>
                        <a:t>J</a:t>
                      </a:r>
                    </a:p>
                  </a:txBody>
                  <a:tcPr/>
                </a:tc>
                <a:tc>
                  <a:txBody>
                    <a:bodyPr/>
                    <a:lstStyle/>
                    <a:p>
                      <a:pPr algn="ctr"/>
                      <a:r>
                        <a:rPr lang="en-US"/>
                        <a:t>0.05</a:t>
                      </a:r>
                    </a:p>
                  </a:txBody>
                  <a:tcPr/>
                </a:tc>
                <a:extLst>
                  <a:ext uri="{0D108BD9-81ED-4DB2-BD59-A6C34878D82A}">
                    <a16:rowId xmlns:a16="http://schemas.microsoft.com/office/drawing/2014/main" val="3134417857"/>
                  </a:ext>
                </a:extLst>
              </a:tr>
            </a:tbl>
          </a:graphicData>
        </a:graphic>
      </p:graphicFrame>
      <p:grpSp>
        <p:nvGrpSpPr>
          <p:cNvPr id="32" name="Group 31">
            <a:extLst>
              <a:ext uri="{FF2B5EF4-FFF2-40B4-BE49-F238E27FC236}">
                <a16:creationId xmlns:a16="http://schemas.microsoft.com/office/drawing/2014/main" id="{B8F9E701-B587-E4F5-F229-3B29ADCCAFD6}"/>
              </a:ext>
            </a:extLst>
          </p:cNvPr>
          <p:cNvGrpSpPr/>
          <p:nvPr/>
        </p:nvGrpSpPr>
        <p:grpSpPr>
          <a:xfrm>
            <a:off x="9709539" y="1043622"/>
            <a:ext cx="238751" cy="3369683"/>
            <a:chOff x="9709539" y="1043622"/>
            <a:chExt cx="238751" cy="3369683"/>
          </a:xfrm>
        </p:grpSpPr>
        <p:sp>
          <p:nvSpPr>
            <p:cNvPr id="14" name="Left Brace 13">
              <a:extLst>
                <a:ext uri="{FF2B5EF4-FFF2-40B4-BE49-F238E27FC236}">
                  <a16:creationId xmlns:a16="http://schemas.microsoft.com/office/drawing/2014/main" id="{B5B2CF4F-0091-D442-4183-D7BE37DC0763}"/>
                </a:ext>
              </a:extLst>
            </p:cNvPr>
            <p:cNvSpPr/>
            <p:nvPr/>
          </p:nvSpPr>
          <p:spPr>
            <a:xfrm>
              <a:off x="9709539" y="1043622"/>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Left Brace 19">
              <a:extLst>
                <a:ext uri="{FF2B5EF4-FFF2-40B4-BE49-F238E27FC236}">
                  <a16:creationId xmlns:a16="http://schemas.microsoft.com/office/drawing/2014/main" id="{482C0C7A-F537-071D-486B-0C072D3EA0DB}"/>
                </a:ext>
              </a:extLst>
            </p:cNvPr>
            <p:cNvSpPr/>
            <p:nvPr/>
          </p:nvSpPr>
          <p:spPr>
            <a:xfrm>
              <a:off x="9722070" y="1802089"/>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Left Brace 21">
              <a:extLst>
                <a:ext uri="{FF2B5EF4-FFF2-40B4-BE49-F238E27FC236}">
                  <a16:creationId xmlns:a16="http://schemas.microsoft.com/office/drawing/2014/main" id="{2B370972-6D38-3B63-31D3-18053FCB8017}"/>
                </a:ext>
              </a:extLst>
            </p:cNvPr>
            <p:cNvSpPr/>
            <p:nvPr/>
          </p:nvSpPr>
          <p:spPr>
            <a:xfrm>
              <a:off x="9722070" y="2526937"/>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Left Brace 25">
              <a:extLst>
                <a:ext uri="{FF2B5EF4-FFF2-40B4-BE49-F238E27FC236}">
                  <a16:creationId xmlns:a16="http://schemas.microsoft.com/office/drawing/2014/main" id="{9F487B35-6F8A-92A9-3BC9-11610E353A99}"/>
                </a:ext>
              </a:extLst>
            </p:cNvPr>
            <p:cNvSpPr/>
            <p:nvPr/>
          </p:nvSpPr>
          <p:spPr>
            <a:xfrm>
              <a:off x="9722070" y="3252712"/>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Left Brace 29">
              <a:extLst>
                <a:ext uri="{FF2B5EF4-FFF2-40B4-BE49-F238E27FC236}">
                  <a16:creationId xmlns:a16="http://schemas.microsoft.com/office/drawing/2014/main" id="{0B732566-58E9-64D5-564D-FB6D26A82C7B}"/>
                </a:ext>
              </a:extLst>
            </p:cNvPr>
            <p:cNvSpPr/>
            <p:nvPr/>
          </p:nvSpPr>
          <p:spPr>
            <a:xfrm>
              <a:off x="9722070" y="4017159"/>
              <a:ext cx="226220" cy="396146"/>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804847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FC467D-0C7E-1C8C-E5BA-8BAD6121F52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7375C09-83D1-A983-EFD3-B4123E87D519}"/>
              </a:ext>
            </a:extLst>
          </p:cNvPr>
          <p:cNvSpPr txBox="1"/>
          <p:nvPr/>
        </p:nvSpPr>
        <p:spPr>
          <a:xfrm>
            <a:off x="330819" y="306659"/>
            <a:ext cx="11530361" cy="523220"/>
          </a:xfrm>
          <a:prstGeom prst="rect">
            <a:avLst/>
          </a:prstGeom>
          <a:noFill/>
        </p:spPr>
        <p:txBody>
          <a:bodyPr wrap="square" rtlCol="0">
            <a:spAutoFit/>
          </a:bodyPr>
          <a:lstStyle/>
          <a:p>
            <a:r>
              <a:rPr lang="en-US" sz="2800" b="1" i="1"/>
              <a:t>Adaptive Huffman Coding: Estimating Varying Statistics</a:t>
            </a:r>
            <a:endParaRPr lang="ar-AE" sz="2800" i="1"/>
          </a:p>
        </p:txBody>
      </p:sp>
      <p:sp>
        <p:nvSpPr>
          <p:cNvPr id="7" name="TextBox 6">
            <a:extLst>
              <a:ext uri="{FF2B5EF4-FFF2-40B4-BE49-F238E27FC236}">
                <a16:creationId xmlns:a16="http://schemas.microsoft.com/office/drawing/2014/main" id="{ACE613EF-59DA-0E6A-4D5E-C72A62ABEC27}"/>
              </a:ext>
            </a:extLst>
          </p:cNvPr>
          <p:cNvSpPr txBox="1"/>
          <p:nvPr/>
        </p:nvSpPr>
        <p:spPr>
          <a:xfrm>
            <a:off x="330818" y="829879"/>
            <a:ext cx="11530361" cy="2787751"/>
          </a:xfrm>
          <a:prstGeom prst="rect">
            <a:avLst/>
          </a:prstGeom>
          <a:noFill/>
        </p:spPr>
        <p:txBody>
          <a:bodyPr wrap="square">
            <a:spAutoFit/>
          </a:bodyPr>
          <a:lstStyle/>
          <a:p>
            <a:pPr>
              <a:lnSpc>
                <a:spcPct val="200000"/>
              </a:lnSpc>
            </a:pPr>
            <a:r>
              <a:rPr lang="en-US" b="1"/>
              <a:t>Recall:</a:t>
            </a:r>
          </a:p>
          <a:p>
            <a:pPr marL="342900" indent="-342900">
              <a:lnSpc>
                <a:spcPct val="200000"/>
              </a:lnSpc>
              <a:buFont typeface="+mj-lt"/>
              <a:buAutoNum type="arabicParenR"/>
            </a:pPr>
            <a:r>
              <a:rPr lang="en-US"/>
              <a:t>Huffman code needs a probability mass function, which is usually not available in real-world implementations.</a:t>
            </a:r>
          </a:p>
          <a:p>
            <a:pPr marL="342900" indent="-342900">
              <a:lnSpc>
                <a:spcPct val="200000"/>
              </a:lnSpc>
              <a:buFont typeface="+mj-lt"/>
              <a:buAutoNum type="arabicParenR"/>
            </a:pPr>
            <a:r>
              <a:rPr lang="en-US"/>
              <a:t>Statistics of a stream of source code can change.</a:t>
            </a:r>
          </a:p>
          <a:p>
            <a:pPr marL="342900" indent="-342900">
              <a:lnSpc>
                <a:spcPct val="200000"/>
              </a:lnSpc>
              <a:buFont typeface="+mj-lt"/>
              <a:buAutoNum type="arabicParenR"/>
            </a:pPr>
            <a:r>
              <a:rPr lang="en-US"/>
              <a:t>Huffman coding is optimal for the *current* estimation.</a:t>
            </a:r>
          </a:p>
          <a:p>
            <a:pPr marL="342900" indent="-342900">
              <a:lnSpc>
                <a:spcPct val="200000"/>
              </a:lnSpc>
              <a:buFont typeface="+mj-lt"/>
              <a:buAutoNum type="arabicParenR"/>
            </a:pPr>
            <a:r>
              <a:rPr lang="en-US"/>
              <a:t>It is computationally costly to re-compute Huffman code for every source update in the stream</a:t>
            </a:r>
          </a:p>
        </p:txBody>
      </p:sp>
      <p:pic>
        <p:nvPicPr>
          <p:cNvPr id="4" name="Picture 3">
            <a:extLst>
              <a:ext uri="{FF2B5EF4-FFF2-40B4-BE49-F238E27FC236}">
                <a16:creationId xmlns:a16="http://schemas.microsoft.com/office/drawing/2014/main" id="{520A885D-8B8C-F450-F26C-3B2051443646}"/>
              </a:ext>
            </a:extLst>
          </p:cNvPr>
          <p:cNvPicPr>
            <a:picLocks noChangeAspect="1"/>
          </p:cNvPicPr>
          <p:nvPr/>
        </p:nvPicPr>
        <p:blipFill>
          <a:blip r:embed="rId2"/>
          <a:stretch>
            <a:fillRect/>
          </a:stretch>
        </p:blipFill>
        <p:spPr>
          <a:xfrm>
            <a:off x="1293628" y="5426705"/>
            <a:ext cx="9604740" cy="1431295"/>
          </a:xfrm>
          <a:prstGeom prst="rect">
            <a:avLst/>
          </a:prstGeom>
        </p:spPr>
      </p:pic>
      <p:sp>
        <p:nvSpPr>
          <p:cNvPr id="5" name="TextBox 4">
            <a:extLst>
              <a:ext uri="{FF2B5EF4-FFF2-40B4-BE49-F238E27FC236}">
                <a16:creationId xmlns:a16="http://schemas.microsoft.com/office/drawing/2014/main" id="{4CB9CCAA-33A5-DADD-175A-8BC8753A486B}"/>
              </a:ext>
            </a:extLst>
          </p:cNvPr>
          <p:cNvSpPr txBox="1"/>
          <p:nvPr/>
        </p:nvSpPr>
        <p:spPr>
          <a:xfrm>
            <a:off x="1849642" y="4226891"/>
            <a:ext cx="8492711" cy="369332"/>
          </a:xfrm>
          <a:prstGeom prst="rect">
            <a:avLst/>
          </a:prstGeom>
          <a:noFill/>
        </p:spPr>
        <p:txBody>
          <a:bodyPr wrap="square" rtlCol="0">
            <a:spAutoFit/>
          </a:bodyPr>
          <a:lstStyle/>
          <a:p>
            <a:pPr algn="ctr"/>
            <a:r>
              <a:rPr lang="en-US">
                <a:solidFill>
                  <a:srgbClr val="FF0000"/>
                </a:solidFill>
              </a:rPr>
              <a:t>We want to efficiently adjust the Huffman code according to the source statistics.</a:t>
            </a:r>
          </a:p>
        </p:txBody>
      </p:sp>
    </p:spTree>
    <p:extLst>
      <p:ext uri="{BB962C8B-B14F-4D97-AF65-F5344CB8AC3E}">
        <p14:creationId xmlns:p14="http://schemas.microsoft.com/office/powerpoint/2010/main" val="4109632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5AF4E0-B5DB-59A5-59E2-948C53218BF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3E3484E-42AF-835B-0FDD-CB3D7C78A01C}"/>
              </a:ext>
            </a:extLst>
          </p:cNvPr>
          <p:cNvSpPr txBox="1"/>
          <p:nvPr/>
        </p:nvSpPr>
        <p:spPr>
          <a:xfrm>
            <a:off x="330819" y="306659"/>
            <a:ext cx="11530361" cy="523220"/>
          </a:xfrm>
          <a:prstGeom prst="rect">
            <a:avLst/>
          </a:prstGeom>
          <a:noFill/>
        </p:spPr>
        <p:txBody>
          <a:bodyPr wrap="square" rtlCol="0">
            <a:spAutoFit/>
          </a:bodyPr>
          <a:lstStyle/>
          <a:p>
            <a:r>
              <a:rPr lang="en-US" sz="2800" b="1" i="1"/>
              <a:t>Adaptive Huffman Coding: Estimating Varying Statistics</a:t>
            </a:r>
            <a:endParaRPr lang="ar-AE" sz="2800" i="1"/>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3A3536E0-FDEF-7FD7-1A2C-F22F9A00F923}"/>
                  </a:ext>
                </a:extLst>
              </p:cNvPr>
              <p:cNvSpPr txBox="1"/>
              <p:nvPr/>
            </p:nvSpPr>
            <p:spPr>
              <a:xfrm>
                <a:off x="330818" y="829879"/>
                <a:ext cx="11530361" cy="3895746"/>
              </a:xfrm>
              <a:prstGeom prst="rect">
                <a:avLst/>
              </a:prstGeom>
              <a:noFill/>
            </p:spPr>
            <p:txBody>
              <a:bodyPr wrap="square">
                <a:spAutoFit/>
              </a:bodyPr>
              <a:lstStyle/>
              <a:p>
                <a:pPr>
                  <a:lnSpc>
                    <a:spcPct val="200000"/>
                  </a:lnSpc>
                </a:pPr>
                <a:r>
                  <a:rPr lang="en-US" altLang="zh-CN" b="1"/>
                  <a:t>Algorithm Flow:</a:t>
                </a:r>
              </a:p>
              <a:p>
                <a:pPr marL="342900" indent="-342900">
                  <a:lnSpc>
                    <a:spcPct val="200000"/>
                  </a:lnSpc>
                  <a:buFont typeface="+mj-lt"/>
                  <a:buAutoNum type="arabicParenR"/>
                </a:pPr>
                <a:r>
                  <a:rPr lang="en-US"/>
                  <a:t>Use counting instead of frequency to estimate the probability mass.</a:t>
                </a:r>
              </a:p>
              <a:p>
                <a:pPr marL="342900" indent="-342900">
                  <a:lnSpc>
                    <a:spcPct val="200000"/>
                  </a:lnSpc>
                  <a:buFont typeface="+mj-lt"/>
                  <a:buAutoNum type="arabicParenR"/>
                </a:pPr>
                <a:r>
                  <a:rPr lang="en-US"/>
                  <a:t>Hyper-parameters </a:t>
                </a:r>
                <a14:m>
                  <m:oMath xmlns:m="http://schemas.openxmlformats.org/officeDocument/2006/math">
                    <m:d>
                      <m:dPr>
                        <m:ctrlPr>
                          <a:rPr lang="en-US" b="0" i="1" smtClean="0">
                            <a:latin typeface="Cambria Math" panose="02040503050406030204" pitchFamily="18" charset="0"/>
                          </a:rPr>
                        </m:ctrlPr>
                      </m:dPr>
                      <m:e>
                        <m:r>
                          <a:rPr lang="en-US" b="0" i="1" smtClean="0">
                            <a:latin typeface="Cambria Math" panose="02040503050406030204" pitchFamily="18" charset="0"/>
                          </a:rPr>
                          <m:t>𝑁</m:t>
                        </m:r>
                        <m:r>
                          <a:rPr lang="en-US" b="0" i="1" smtClean="0">
                            <a:latin typeface="Cambria Math" panose="02040503050406030204" pitchFamily="18" charset="0"/>
                          </a:rPr>
                          <m:t>,</m:t>
                        </m:r>
                        <m:r>
                          <a:rPr lang="en-US" b="0" i="1" smtClean="0">
                            <a:latin typeface="Cambria Math" panose="02040503050406030204" pitchFamily="18" charset="0"/>
                          </a:rPr>
                          <m:t>𝛼</m:t>
                        </m:r>
                      </m:e>
                    </m:d>
                    <m:r>
                      <a:rPr lang="en-US" b="0" i="1" smtClean="0">
                        <a:latin typeface="Cambria Math" panose="02040503050406030204" pitchFamily="18" charset="0"/>
                      </a:rPr>
                      <m:t>∈</m:t>
                    </m:r>
                    <m:r>
                      <a:rPr lang="en-US" b="0" i="1" smtClean="0">
                        <a:latin typeface="Cambria Math" panose="02040503050406030204" pitchFamily="18" charset="0"/>
                      </a:rPr>
                      <m:t>ℕ</m:t>
                    </m:r>
                    <m:r>
                      <a:rPr lang="en-US" b="0" i="1" smtClean="0">
                        <a:latin typeface="Cambria Math" panose="02040503050406030204" pitchFamily="18" charset="0"/>
                      </a:rPr>
                      <m:t>×(0,1)</m:t>
                    </m:r>
                  </m:oMath>
                </a14:m>
                <a:r>
                  <a:rPr lang="en-US"/>
                  <a:t>: multiply each counter with </a:t>
                </a:r>
                <a14:m>
                  <m:oMath xmlns:m="http://schemas.openxmlformats.org/officeDocument/2006/math">
                    <m:r>
                      <a:rPr lang="en-US" b="0" i="1" smtClean="0">
                        <a:latin typeface="Cambria Math" panose="02040503050406030204" pitchFamily="18" charset="0"/>
                      </a:rPr>
                      <m:t>𝛼</m:t>
                    </m:r>
                  </m:oMath>
                </a14:m>
                <a:r>
                  <a:rPr lang="en-US"/>
                  <a:t> after every </a:t>
                </a:r>
                <a14:m>
                  <m:oMath xmlns:m="http://schemas.openxmlformats.org/officeDocument/2006/math">
                    <m:r>
                      <a:rPr lang="en-US" b="0" i="1" smtClean="0">
                        <a:latin typeface="Cambria Math" panose="02040503050406030204" pitchFamily="18" charset="0"/>
                      </a:rPr>
                      <m:t>𝑁</m:t>
                    </m:r>
                  </m:oMath>
                </a14:m>
                <a:r>
                  <a:rPr lang="en-US"/>
                  <a:t> source input. They control how fast the code “learns” and “forgets”.</a:t>
                </a:r>
              </a:p>
              <a:p>
                <a:pPr marL="342900" indent="-342900">
                  <a:lnSpc>
                    <a:spcPct val="200000"/>
                  </a:lnSpc>
                  <a:buFont typeface="+mj-lt"/>
                  <a:buAutoNum type="arabicParenR"/>
                </a:pPr>
                <a:r>
                  <a:rPr lang="en-US"/>
                  <a:t>Data structures: store siblings together; use pointers to indicate the code tree’s structure.</a:t>
                </a:r>
              </a:p>
              <a:p>
                <a:pPr marL="342900" indent="-342900">
                  <a:lnSpc>
                    <a:spcPct val="200000"/>
                  </a:lnSpc>
                  <a:buFont typeface="+mj-lt"/>
                  <a:buAutoNum type="arabicParenR"/>
                </a:pPr>
                <a:r>
                  <a:rPr lang="en-US"/>
                  <a:t>Update rules: compare and/or swapping between siblings after updating counters by the source input. Instead of re-computing the Huffman code tree, we manipulate the data structure to reduce computational cost.</a:t>
                </a:r>
              </a:p>
            </p:txBody>
          </p:sp>
        </mc:Choice>
        <mc:Fallback xmlns="">
          <p:sp>
            <p:nvSpPr>
              <p:cNvPr id="7" name="TextBox 6">
                <a:extLst>
                  <a:ext uri="{FF2B5EF4-FFF2-40B4-BE49-F238E27FC236}">
                    <a16:creationId xmlns:a16="http://schemas.microsoft.com/office/drawing/2014/main" id="{3A3536E0-FDEF-7FD7-1A2C-F22F9A00F923}"/>
                  </a:ext>
                </a:extLst>
              </p:cNvPr>
              <p:cNvSpPr txBox="1">
                <a:spLocks noRot="1" noChangeAspect="1" noMove="1" noResize="1" noEditPoints="1" noAdjustHandles="1" noChangeArrowheads="1" noChangeShapeType="1" noTextEdit="1"/>
              </p:cNvSpPr>
              <p:nvPr/>
            </p:nvSpPr>
            <p:spPr>
              <a:xfrm>
                <a:off x="330818" y="829879"/>
                <a:ext cx="11530361" cy="3895746"/>
              </a:xfrm>
              <a:prstGeom prst="rect">
                <a:avLst/>
              </a:prstGeom>
              <a:blipFill>
                <a:blip r:embed="rId2"/>
                <a:stretch>
                  <a:fillRect l="-423" r="-423" b="-1565"/>
                </a:stretch>
              </a:blipFill>
            </p:spPr>
            <p:txBody>
              <a:bodyPr/>
              <a:lstStyle/>
              <a:p>
                <a:r>
                  <a:rPr lang="en-US">
                    <a:noFill/>
                  </a:rPr>
                  <a:t> </a:t>
                </a:r>
              </a:p>
            </p:txBody>
          </p:sp>
        </mc:Fallback>
      </mc:AlternateContent>
    </p:spTree>
    <p:extLst>
      <p:ext uri="{BB962C8B-B14F-4D97-AF65-F5344CB8AC3E}">
        <p14:creationId xmlns:p14="http://schemas.microsoft.com/office/powerpoint/2010/main" val="1447136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2442</Words>
  <Application>Microsoft Macintosh PowerPoint</Application>
  <PresentationFormat>Widescreen</PresentationFormat>
  <Paragraphs>445</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Aptos</vt:lpstr>
      <vt:lpstr>Aptos Display</vt:lpstr>
      <vt:lpstr>Arial</vt:lpstr>
      <vt:lpstr>Cambria Math</vt:lpstr>
      <vt:lpstr>Office Theme</vt:lpstr>
      <vt:lpstr>Variations on Theme by Huffman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Choudhary, Rutvik</dc:creator>
  <cp:lastModifiedBy>Choudhary, Rutvik</cp:lastModifiedBy>
  <cp:revision>2</cp:revision>
  <dcterms:created xsi:type="dcterms:W3CDTF">2024-10-06T21:55:48Z</dcterms:created>
  <dcterms:modified xsi:type="dcterms:W3CDTF">2024-10-08T23:03:34Z</dcterms:modified>
</cp:coreProperties>
</file>