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2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DB94D-A669-4168-BB58-5DD888AF947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B97CA-1E4B-4260-98CD-376250ED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2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B97CA-1E4B-4260-98CD-376250EDA4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7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0937-1A3E-877D-7C45-F6247D21D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2523C-F8DA-6851-7A87-AE4931DF9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7077E-2E44-9BB1-B3BB-BC5D2D71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8E8-E8C1-4CCF-9747-EC224624F48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BA71F-8625-8B26-9946-CA804E46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CCC8C-E85B-9DDA-6E9C-7ABFFC4F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270-821F-4E04-B5F3-7CEF9742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AF17-8CB8-6129-A24C-EDB54AA8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0F8F5-F3D5-B13E-1AE2-D71FD2C1A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CF4CC-34D1-CD6E-338F-7D82479B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8E8-E8C1-4CCF-9747-EC224624F48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2DEE2-7B9D-48A4-C1B7-6D818ED5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AF7B-032F-7738-3272-B79427CC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270-821F-4E04-B5F3-7CEF9742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4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DA6AB-8383-C3E3-F9EC-CF8813997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A4086-F113-54A1-6B65-B78A07785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456E6-4B0F-1AE6-2A74-46F6BD9B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8E8-E8C1-4CCF-9747-EC224624F48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36FB2-ABBC-2D6F-49F5-DD18A52E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8049-FF60-CF65-F9AE-BF9B80F5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270-821F-4E04-B5F3-7CEF9742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7E82-7E6F-6E45-6126-E5F76E4B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000BA-C419-23D1-3FA2-356BB1F8A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09C81-D07D-4B55-9240-788AE3D8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8E8-E8C1-4CCF-9747-EC224624F48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8FDB2-8DE1-B988-70A3-1A304DDC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D8FE3-2DB8-C86F-5A9F-622A328D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270-821F-4E04-B5F3-7CEF9742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1B11-6846-0FC9-407C-D7B9F334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E34EE-9EA7-419B-E4E7-E521A9411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39F58-89CF-15A5-0F7A-0809DDAE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8E8-E8C1-4CCF-9747-EC224624F48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3B4EB-2FF1-2E7B-E3A7-1E132BEA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4478-6B8D-8A89-BFB4-2B9A69AF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270-821F-4E04-B5F3-7CEF9742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8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FC58-04DA-85CE-57D7-CE6862AB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FB856-1CCD-965E-C54B-DADA153A1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CD70-749D-99E6-640C-0C115AEBE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096DC-052A-D902-31E8-40ACF3BB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8E8-E8C1-4CCF-9747-EC224624F48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CE7C4-2921-4865-C3C2-26068ED6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8E3E5-7D80-57B7-EDBF-830FB7FF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270-821F-4E04-B5F3-7CEF9742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B661-D923-1ADF-40B9-EB0B8DC7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EA96-0F45-B9C7-6B09-015F86E48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42D78-87D4-1FF3-CF4D-56FE59DC3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8974B-8203-4057-1494-0ADFAA57E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3E5D1-5EC4-17D1-BAEC-D25CD8D2E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DCF96-5A53-2731-7E29-8DA28B53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8E8-E8C1-4CCF-9747-EC224624F48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B159D-CD57-8DC8-941E-78194CF6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86222-72F0-3F8C-A9E5-4C0BBB66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270-821F-4E04-B5F3-7CEF9742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3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AA62D-F61F-8760-8E68-F229AEBF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811C2-99AB-5C07-564F-83F53C9F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8E8-E8C1-4CCF-9747-EC224624F48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0CBB6-8B62-8C3B-CD30-61855FE0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2BFED-5C8B-A37E-9468-439C132A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270-821F-4E04-B5F3-7CEF9742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7B1B6-FC00-2042-D348-E239DBCC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8E8-E8C1-4CCF-9747-EC224624F48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EF4E7-9138-88E5-234C-D163CE05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42DE2-C12B-B42B-242C-38C5BDAD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270-821F-4E04-B5F3-7CEF9742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CFE4-E9C5-77F7-4FB0-9041AB84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3B9C1-82A9-C347-ACF3-CBD3BFCD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D3D8A-1D0F-9C0E-C40E-2241B1E6B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65D23-2A3C-9AA0-2581-2648CE60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8E8-E8C1-4CCF-9747-EC224624F48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51186-AA42-9641-2542-FEFCEBE7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F8098-D039-4423-6656-606EC77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270-821F-4E04-B5F3-7CEF9742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866E-8F51-CBE9-4D1B-9EDC37EF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7FAE7-4C51-724F-321C-44F9C2E60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E3B3B-47F1-1943-D9DA-DF558A67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4188E-AF3E-0AC0-E5B0-91C932DD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8E8-E8C1-4CCF-9747-EC224624F48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0B3E5-C994-7AF6-2A2A-1171E785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63CA7-CA01-470B-54EC-5E0C04AF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270-821F-4E04-B5F3-7CEF9742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6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69401-EA79-2944-BC7F-98333722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F0A8A-588D-FFAB-B8D3-32C3265E2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3735D-05C6-7E2A-8D96-71B98DBE1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468E8-E8C1-4CCF-9747-EC224624F48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B3FFF-02C2-0EA3-E401-1D0510AE1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D0359-B29C-6547-C2FD-6F169A012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3270-821F-4E04-B5F3-7CEF9742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1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hyperlink" Target="https://www.cs.cmu.edu/~aarti/Class/10704/lec17-feedback_contCh.pdf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cmu.edu/~aarti/Class/10704/lec17-feedback_contCh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aarti/Class/10704/lec17-feedback_contCh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cmu.edu/~aarti/Class/10704/lec17-feedback_contCh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F241-81E8-5946-0ACF-E6A3723BD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Recitation Nov 9,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5407E-5199-0015-C8F1-6975B29A8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r>
              <a:rPr lang="en-US" dirty="0"/>
              <a:t>Cover and Thomas</a:t>
            </a:r>
          </a:p>
          <a:p>
            <a:r>
              <a:rPr lang="en-US" dirty="0"/>
              <a:t>Lecture Material from Aarti Singh</a:t>
            </a:r>
          </a:p>
        </p:txBody>
      </p:sp>
    </p:spTree>
    <p:extLst>
      <p:ext uri="{BB962C8B-B14F-4D97-AF65-F5344CB8AC3E}">
        <p14:creationId xmlns:p14="http://schemas.microsoft.com/office/powerpoint/2010/main" val="152883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13EF6-AD51-F12C-B07A-56CD5087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Thomas and Cover Problem 7.33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F92623-E458-ED93-7A68-1D241CC78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061" y="1675227"/>
            <a:ext cx="1004387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16F4D-1BE4-1AE2-B68E-817DC1A5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2237AF-CF84-9B0F-6F36-219232B7F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461" y="1730767"/>
            <a:ext cx="10905066" cy="2835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802BC2-BDF1-AC1A-E5BA-28FD09E19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27"/>
          <a:stretch/>
        </p:blipFill>
        <p:spPr>
          <a:xfrm>
            <a:off x="1001402" y="4831830"/>
            <a:ext cx="10189196" cy="18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A6F795-6DC9-D07E-B2DB-7A1A0BF59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54" y="3040380"/>
            <a:ext cx="12119771" cy="77478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B725139-7588-580E-D70C-7EBFCECA18C2}"/>
              </a:ext>
            </a:extLst>
          </p:cNvPr>
          <p:cNvSpPr txBox="1">
            <a:spLocks/>
          </p:cNvSpPr>
          <p:nvPr/>
        </p:nvSpPr>
        <p:spPr>
          <a:xfrm>
            <a:off x="0" y="643467"/>
            <a:ext cx="12192000" cy="73655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Solution cont.</a:t>
            </a:r>
          </a:p>
        </p:txBody>
      </p:sp>
    </p:spTree>
    <p:extLst>
      <p:ext uri="{BB962C8B-B14F-4D97-AF65-F5344CB8AC3E}">
        <p14:creationId xmlns:p14="http://schemas.microsoft.com/office/powerpoint/2010/main" val="118480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7B76-0CB9-6E91-9A5B-E4BF8DBD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82" y="1116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Joint Source-Channel Coding Theorem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1FD4C4-A134-56E1-4FF6-40C54C76F166}"/>
              </a:ext>
            </a:extLst>
          </p:cNvPr>
          <p:cNvGrpSpPr/>
          <p:nvPr/>
        </p:nvGrpSpPr>
        <p:grpSpPr>
          <a:xfrm>
            <a:off x="256023" y="1265725"/>
            <a:ext cx="11351206" cy="2163275"/>
            <a:chOff x="206928" y="1753300"/>
            <a:chExt cx="11351206" cy="2163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C5FE6B-60CC-21FB-0250-85D18A9797CD}"/>
                </a:ext>
              </a:extLst>
            </p:cNvPr>
            <p:cNvSpPr/>
            <p:nvPr/>
          </p:nvSpPr>
          <p:spPr>
            <a:xfrm>
              <a:off x="1442174" y="2396358"/>
              <a:ext cx="1534228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Compress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A49AF5-C13D-9CD2-F01B-1F6DB3916326}"/>
                </a:ext>
              </a:extLst>
            </p:cNvPr>
            <p:cNvSpPr/>
            <p:nvPr/>
          </p:nvSpPr>
          <p:spPr>
            <a:xfrm>
              <a:off x="3423374" y="2396358"/>
              <a:ext cx="1534228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Encode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26A12B-FD1F-A599-31A7-58E25C59B5D8}"/>
                </a:ext>
              </a:extLst>
            </p:cNvPr>
            <p:cNvSpPr/>
            <p:nvPr/>
          </p:nvSpPr>
          <p:spPr>
            <a:xfrm>
              <a:off x="5404574" y="2396358"/>
              <a:ext cx="1534228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Channel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29F16B-FDFA-B3C5-99A5-2AD8527B7B71}"/>
                </a:ext>
              </a:extLst>
            </p:cNvPr>
            <p:cNvSpPr/>
            <p:nvPr/>
          </p:nvSpPr>
          <p:spPr>
            <a:xfrm>
              <a:off x="7385774" y="2380548"/>
              <a:ext cx="1534228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F00A0A-CCB7-20CF-1CDF-D2646268CDDB}"/>
                </a:ext>
              </a:extLst>
            </p:cNvPr>
            <p:cNvSpPr/>
            <p:nvPr/>
          </p:nvSpPr>
          <p:spPr>
            <a:xfrm>
              <a:off x="9366974" y="2396358"/>
              <a:ext cx="1534228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Decompress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692E6F4-33AA-0B47-CD4E-21286994B0A0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705745" y="2853558"/>
              <a:ext cx="73642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8CDBA4-F01F-73C6-3754-E71064142D7F}"/>
                </a:ext>
              </a:extLst>
            </p:cNvPr>
            <p:cNvSpPr txBox="1"/>
            <p:nvPr/>
          </p:nvSpPr>
          <p:spPr>
            <a:xfrm>
              <a:off x="206928" y="2380548"/>
              <a:ext cx="82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Source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FEED6F0-79F4-AC24-9B17-D34BCC0D8804}"/>
                    </a:ext>
                  </a:extLst>
                </p:cNvPr>
                <p:cNvSpPr txBox="1"/>
                <p:nvPr/>
              </p:nvSpPr>
              <p:spPr>
                <a:xfrm>
                  <a:off x="225860" y="3547243"/>
                  <a:ext cx="2202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FEED6F0-79F4-AC24-9B17-D34BCC0D8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60" y="3547243"/>
                  <a:ext cx="2202205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73204B1-8599-63F3-C57E-541DE12BDE85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2976402" y="2853558"/>
              <a:ext cx="44697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5ECC8AB-4B99-4626-735C-EC9196A2E90E}"/>
                </a:ext>
              </a:extLst>
            </p:cNvPr>
            <p:cNvCxnSpPr>
              <a:cxnSpLocks/>
            </p:cNvCxnSpPr>
            <p:nvPr/>
          </p:nvCxnSpPr>
          <p:spPr>
            <a:xfrm>
              <a:off x="4957602" y="2853558"/>
              <a:ext cx="44697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7C4A69C-9BFB-97DC-BB05-280BFE6A6C58}"/>
                </a:ext>
              </a:extLst>
            </p:cNvPr>
            <p:cNvCxnSpPr>
              <a:cxnSpLocks/>
            </p:cNvCxnSpPr>
            <p:nvPr/>
          </p:nvCxnSpPr>
          <p:spPr>
            <a:xfrm>
              <a:off x="6938802" y="2852429"/>
              <a:ext cx="44697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E81E7AD-73E6-D10F-A262-48222C4D6008}"/>
                </a:ext>
              </a:extLst>
            </p:cNvPr>
            <p:cNvCxnSpPr>
              <a:cxnSpLocks/>
            </p:cNvCxnSpPr>
            <p:nvPr/>
          </p:nvCxnSpPr>
          <p:spPr>
            <a:xfrm>
              <a:off x="8920002" y="2862445"/>
              <a:ext cx="44697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5C08055-3FDB-DDE0-2195-EE66184330E4}"/>
                    </a:ext>
                  </a:extLst>
                </p:cNvPr>
                <p:cNvSpPr txBox="1"/>
                <p:nvPr/>
              </p:nvSpPr>
              <p:spPr>
                <a:xfrm>
                  <a:off x="2992954" y="2308490"/>
                  <a:ext cx="466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5C08055-3FDB-DDE0-2195-EE6618433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2954" y="2308490"/>
                  <a:ext cx="46621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DD31FB0-858B-EDDE-7E35-26F97E82B9A4}"/>
                    </a:ext>
                  </a:extLst>
                </p:cNvPr>
                <p:cNvSpPr txBox="1"/>
                <p:nvPr/>
              </p:nvSpPr>
              <p:spPr>
                <a:xfrm>
                  <a:off x="3765910" y="3547243"/>
                  <a:ext cx="22483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DD31FB0-858B-EDDE-7E35-26F97E82B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910" y="3547243"/>
                  <a:ext cx="224837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94CED56-A72C-10F6-0F4F-052ABE375A45}"/>
                    </a:ext>
                  </a:extLst>
                </p:cNvPr>
                <p:cNvSpPr txBox="1"/>
                <p:nvPr/>
              </p:nvSpPr>
              <p:spPr>
                <a:xfrm>
                  <a:off x="6487767" y="3547243"/>
                  <a:ext cx="22474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94CED56-A72C-10F6-0F4F-052ABE375A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767" y="3547243"/>
                  <a:ext cx="224741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5271E02-89C0-E72C-B57C-533F838FE18C}"/>
                    </a:ext>
                  </a:extLst>
                </p:cNvPr>
                <p:cNvSpPr txBox="1"/>
                <p:nvPr/>
              </p:nvSpPr>
              <p:spPr>
                <a:xfrm>
                  <a:off x="8965937" y="2218237"/>
                  <a:ext cx="466218" cy="376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5271E02-89C0-E72C-B57C-533F838FE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5937" y="2218237"/>
                  <a:ext cx="466218" cy="376770"/>
                </a:xfrm>
                <a:prstGeom prst="rect">
                  <a:avLst/>
                </a:prstGeom>
                <a:blipFill>
                  <a:blip r:embed="rId6"/>
                  <a:stretch>
                    <a:fillRect t="-1613" r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0109DD-4A6F-3516-9E9D-15C718C0C1A6}"/>
                    </a:ext>
                  </a:extLst>
                </p:cNvPr>
                <p:cNvSpPr txBox="1"/>
                <p:nvPr/>
              </p:nvSpPr>
              <p:spPr>
                <a:xfrm>
                  <a:off x="11188802" y="2255626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0109DD-4A6F-3516-9E9D-15C718C0C1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8802" y="2255626"/>
                  <a:ext cx="369332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557" r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E0BE4F0-4928-1BBD-FC21-97A2F90EC51F}"/>
                </a:ext>
              </a:extLst>
            </p:cNvPr>
            <p:cNvCxnSpPr>
              <a:cxnSpLocks/>
            </p:cNvCxnSpPr>
            <p:nvPr/>
          </p:nvCxnSpPr>
          <p:spPr>
            <a:xfrm>
              <a:off x="10901202" y="2852429"/>
              <a:ext cx="550277" cy="1001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BDB65C-EC73-ECF3-7BFF-4AE7A0185E2C}"/>
                    </a:ext>
                  </a:extLst>
                </p:cNvPr>
                <p:cNvSpPr txBox="1"/>
                <p:nvPr/>
              </p:nvSpPr>
              <p:spPr>
                <a:xfrm>
                  <a:off x="1949729" y="1773808"/>
                  <a:ext cx="4783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BDB65C-EC73-ECF3-7BFF-4AE7A0185E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729" y="1773808"/>
                  <a:ext cx="47833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A068A65-4F2A-B726-3999-FBF818FCDA26}"/>
                    </a:ext>
                  </a:extLst>
                </p:cNvPr>
                <p:cNvSpPr txBox="1"/>
                <p:nvPr/>
              </p:nvSpPr>
              <p:spPr>
                <a:xfrm>
                  <a:off x="4039241" y="1772370"/>
                  <a:ext cx="478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A068A65-4F2A-B726-3999-FBF818FCD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9241" y="1772370"/>
                  <a:ext cx="47808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3F5E8B5-B44E-F101-E526-11B065DFC133}"/>
                    </a:ext>
                  </a:extLst>
                </p:cNvPr>
                <p:cNvSpPr txBox="1"/>
                <p:nvPr/>
              </p:nvSpPr>
              <p:spPr>
                <a:xfrm>
                  <a:off x="7913720" y="1754770"/>
                  <a:ext cx="4824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3F5E8B5-B44E-F101-E526-11B065DFC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3720" y="1754770"/>
                  <a:ext cx="48244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691B816-5B01-9C60-8CDD-78D2290AE3FA}"/>
                    </a:ext>
                  </a:extLst>
                </p:cNvPr>
                <p:cNvSpPr txBox="1"/>
                <p:nvPr/>
              </p:nvSpPr>
              <p:spPr>
                <a:xfrm>
                  <a:off x="9894920" y="1753300"/>
                  <a:ext cx="4826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691B816-5B01-9C60-8CDD-78D2290AE3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4920" y="1753300"/>
                  <a:ext cx="48269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767F6086-2B4E-61D2-F2CC-E2D08E1D7DD8}"/>
              </a:ext>
            </a:extLst>
          </p:cNvPr>
          <p:cNvSpPr txBox="1">
            <a:spLocks/>
          </p:cNvSpPr>
          <p:nvPr/>
        </p:nvSpPr>
        <p:spPr>
          <a:xfrm>
            <a:off x="559078" y="4036801"/>
            <a:ext cx="4147934" cy="651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Source Coding Theorem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AE7F875-3165-2F74-AC41-17783CDBE887}"/>
              </a:ext>
            </a:extLst>
          </p:cNvPr>
          <p:cNvSpPr txBox="1">
            <a:spLocks/>
          </p:cNvSpPr>
          <p:nvPr/>
        </p:nvSpPr>
        <p:spPr>
          <a:xfrm>
            <a:off x="6536862" y="4034818"/>
            <a:ext cx="4321377" cy="651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Channel Coding Theorem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207D53-B0BD-EAC3-E7F3-6C9CD41B5A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840" y="5094656"/>
            <a:ext cx="3553273" cy="8075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A84830A-C49F-C2EF-AA48-3F1FB5B8B5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2051" y="4937024"/>
            <a:ext cx="5734092" cy="9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9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0941-16B1-E358-D568-A9EEFF66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Joint Source-Channel Coding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0D7320-64EC-23A4-CFD4-99336D05FD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22683"/>
                <a:ext cx="10515600" cy="20542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≡ seconds it takes the source to generate one symbol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≡ seconds it takes the channel to transmit one bit</a:t>
                </a:r>
              </a:p>
              <a:p>
                <a:r>
                  <a:rPr lang="en-US" dirty="0"/>
                  <a:t>It must be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(no growing queue)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0D7320-64EC-23A4-CFD4-99336D05F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22683"/>
                <a:ext cx="10515600" cy="2054279"/>
              </a:xfrm>
              <a:blipFill>
                <a:blip r:embed="rId2"/>
                <a:stretch>
                  <a:fillRect l="-1043" t="-4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203A049-403C-B85C-5D70-295B3D966C30}"/>
              </a:ext>
            </a:extLst>
          </p:cNvPr>
          <p:cNvSpPr txBox="1"/>
          <p:nvPr/>
        </p:nvSpPr>
        <p:spPr>
          <a:xfrm>
            <a:off x="9827755" y="6548087"/>
            <a:ext cx="23642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lec17-feedback_contCh.pdf (cmu.edu)</a:t>
            </a:r>
            <a:endParaRPr lang="en-US" sz="11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0432CB-8E19-71B9-57B0-1BFB09E79BA6}"/>
              </a:ext>
            </a:extLst>
          </p:cNvPr>
          <p:cNvGrpSpPr/>
          <p:nvPr/>
        </p:nvGrpSpPr>
        <p:grpSpPr>
          <a:xfrm>
            <a:off x="256023" y="1265725"/>
            <a:ext cx="11351206" cy="2163275"/>
            <a:chOff x="206928" y="1753300"/>
            <a:chExt cx="11351206" cy="2163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255D26-F2DD-9B8A-36D7-F9DEB9E072EC}"/>
                </a:ext>
              </a:extLst>
            </p:cNvPr>
            <p:cNvSpPr/>
            <p:nvPr/>
          </p:nvSpPr>
          <p:spPr>
            <a:xfrm>
              <a:off x="1442174" y="2396358"/>
              <a:ext cx="1534228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Compress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1FD223-DAB5-37A5-06EA-7421CBCE7A6C}"/>
                </a:ext>
              </a:extLst>
            </p:cNvPr>
            <p:cNvSpPr/>
            <p:nvPr/>
          </p:nvSpPr>
          <p:spPr>
            <a:xfrm>
              <a:off x="3423374" y="2396358"/>
              <a:ext cx="1534228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3DCE2A-1B44-235A-EB42-2FE44D4B6B14}"/>
                </a:ext>
              </a:extLst>
            </p:cNvPr>
            <p:cNvSpPr/>
            <p:nvPr/>
          </p:nvSpPr>
          <p:spPr>
            <a:xfrm>
              <a:off x="5404574" y="2396358"/>
              <a:ext cx="1534228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Channel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6AEB43-2B82-071A-F6BA-F4C7DF9C863F}"/>
                </a:ext>
              </a:extLst>
            </p:cNvPr>
            <p:cNvSpPr/>
            <p:nvPr/>
          </p:nvSpPr>
          <p:spPr>
            <a:xfrm>
              <a:off x="7385774" y="2380548"/>
              <a:ext cx="1534228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5ADBB4-1B08-D25A-7DAE-B039C141FD59}"/>
                </a:ext>
              </a:extLst>
            </p:cNvPr>
            <p:cNvSpPr/>
            <p:nvPr/>
          </p:nvSpPr>
          <p:spPr>
            <a:xfrm>
              <a:off x="9366974" y="2396358"/>
              <a:ext cx="1534228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Decompress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8EB7C49-4917-9F49-DB17-179DAE044082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705745" y="2853558"/>
              <a:ext cx="73642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D1FA2A-9B57-7055-42D0-AFA2C892DF73}"/>
                </a:ext>
              </a:extLst>
            </p:cNvPr>
            <p:cNvSpPr txBox="1"/>
            <p:nvPr/>
          </p:nvSpPr>
          <p:spPr>
            <a:xfrm>
              <a:off x="206928" y="2380548"/>
              <a:ext cx="82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Source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B1A0D07-CA01-1074-BF93-9C869596DBA4}"/>
                    </a:ext>
                  </a:extLst>
                </p:cNvPr>
                <p:cNvSpPr txBox="1"/>
                <p:nvPr/>
              </p:nvSpPr>
              <p:spPr>
                <a:xfrm>
                  <a:off x="225860" y="3547243"/>
                  <a:ext cx="2202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B1A0D07-CA01-1074-BF93-9C869596DB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60" y="3547243"/>
                  <a:ext cx="220220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B2685A8-2825-A69F-3533-9517E3D27312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2976402" y="2853558"/>
              <a:ext cx="44697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A3031C-E316-DA26-7842-A9F5616EEA86}"/>
                </a:ext>
              </a:extLst>
            </p:cNvPr>
            <p:cNvCxnSpPr>
              <a:cxnSpLocks/>
            </p:cNvCxnSpPr>
            <p:nvPr/>
          </p:nvCxnSpPr>
          <p:spPr>
            <a:xfrm>
              <a:off x="4957602" y="2853558"/>
              <a:ext cx="44697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E510012-4D1A-E3B6-FDF9-3F896FB25B0B}"/>
                </a:ext>
              </a:extLst>
            </p:cNvPr>
            <p:cNvCxnSpPr>
              <a:cxnSpLocks/>
            </p:cNvCxnSpPr>
            <p:nvPr/>
          </p:nvCxnSpPr>
          <p:spPr>
            <a:xfrm>
              <a:off x="6938802" y="2852429"/>
              <a:ext cx="44697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BB4E5C8-0B61-8C7E-AF45-648342BF838D}"/>
                </a:ext>
              </a:extLst>
            </p:cNvPr>
            <p:cNvCxnSpPr>
              <a:cxnSpLocks/>
            </p:cNvCxnSpPr>
            <p:nvPr/>
          </p:nvCxnSpPr>
          <p:spPr>
            <a:xfrm>
              <a:off x="8920002" y="2862445"/>
              <a:ext cx="44697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6729E0B-61FF-D08D-CABF-BFF8139A556A}"/>
                    </a:ext>
                  </a:extLst>
                </p:cNvPr>
                <p:cNvSpPr txBox="1"/>
                <p:nvPr/>
              </p:nvSpPr>
              <p:spPr>
                <a:xfrm>
                  <a:off x="2992954" y="2308490"/>
                  <a:ext cx="466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6729E0B-61FF-D08D-CABF-BFF8139A55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2954" y="2308490"/>
                  <a:ext cx="46621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7972117-89CC-0B6E-8B98-883DBD25A0A1}"/>
                    </a:ext>
                  </a:extLst>
                </p:cNvPr>
                <p:cNvSpPr txBox="1"/>
                <p:nvPr/>
              </p:nvSpPr>
              <p:spPr>
                <a:xfrm>
                  <a:off x="3765910" y="3547243"/>
                  <a:ext cx="22483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7972117-89CC-0B6E-8B98-883DBD25A0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910" y="3547243"/>
                  <a:ext cx="224837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EDD31CE-B011-D50E-6C24-5575288F166E}"/>
                    </a:ext>
                  </a:extLst>
                </p:cNvPr>
                <p:cNvSpPr txBox="1"/>
                <p:nvPr/>
              </p:nvSpPr>
              <p:spPr>
                <a:xfrm>
                  <a:off x="6487767" y="3547243"/>
                  <a:ext cx="22474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EDD31CE-B011-D50E-6C24-5575288F16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767" y="3547243"/>
                  <a:ext cx="224741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3ACE03A-05F2-B0A4-34E1-D4818F5F17DF}"/>
                    </a:ext>
                  </a:extLst>
                </p:cNvPr>
                <p:cNvSpPr txBox="1"/>
                <p:nvPr/>
              </p:nvSpPr>
              <p:spPr>
                <a:xfrm>
                  <a:off x="8965937" y="2218237"/>
                  <a:ext cx="466218" cy="376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3ACE03A-05F2-B0A4-34E1-D4818F5F17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5937" y="2218237"/>
                  <a:ext cx="466218" cy="376770"/>
                </a:xfrm>
                <a:prstGeom prst="rect">
                  <a:avLst/>
                </a:prstGeom>
                <a:blipFill>
                  <a:blip r:embed="rId8"/>
                  <a:stretch>
                    <a:fillRect t="-1613" r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AFAB58A-BF45-446B-73DD-C0D3CB35F158}"/>
                    </a:ext>
                  </a:extLst>
                </p:cNvPr>
                <p:cNvSpPr txBox="1"/>
                <p:nvPr/>
              </p:nvSpPr>
              <p:spPr>
                <a:xfrm>
                  <a:off x="11188802" y="2255626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AFAB58A-BF45-446B-73DD-C0D3CB35F1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8802" y="2255626"/>
                  <a:ext cx="369332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6557" r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91CC1FF-49C2-34DE-5EA2-055A017290A1}"/>
                </a:ext>
              </a:extLst>
            </p:cNvPr>
            <p:cNvCxnSpPr>
              <a:cxnSpLocks/>
            </p:cNvCxnSpPr>
            <p:nvPr/>
          </p:nvCxnSpPr>
          <p:spPr>
            <a:xfrm>
              <a:off x="10901202" y="2852429"/>
              <a:ext cx="550277" cy="1001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FA68D87-CBAA-5761-362F-DAC31D9E3712}"/>
                    </a:ext>
                  </a:extLst>
                </p:cNvPr>
                <p:cNvSpPr txBox="1"/>
                <p:nvPr/>
              </p:nvSpPr>
              <p:spPr>
                <a:xfrm>
                  <a:off x="1949729" y="1773808"/>
                  <a:ext cx="4783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FA68D87-CBAA-5761-362F-DAC31D9E3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729" y="1773808"/>
                  <a:ext cx="47833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8D8568C-5C2B-A963-B72D-C899A7EBB322}"/>
                    </a:ext>
                  </a:extLst>
                </p:cNvPr>
                <p:cNvSpPr txBox="1"/>
                <p:nvPr/>
              </p:nvSpPr>
              <p:spPr>
                <a:xfrm>
                  <a:off x="4039241" y="1772370"/>
                  <a:ext cx="478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8D8568C-5C2B-A963-B72D-C899A7EBB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9241" y="1772370"/>
                  <a:ext cx="478080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5006A7-5C20-5466-A7AB-4602A3DDAC37}"/>
                    </a:ext>
                  </a:extLst>
                </p:cNvPr>
                <p:cNvSpPr txBox="1"/>
                <p:nvPr/>
              </p:nvSpPr>
              <p:spPr>
                <a:xfrm>
                  <a:off x="7913720" y="1754770"/>
                  <a:ext cx="4824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5006A7-5C20-5466-A7AB-4602A3DDAC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3720" y="1754770"/>
                  <a:ext cx="482440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6B20F85-BFA2-1C5B-5300-177D32E4B837}"/>
                    </a:ext>
                  </a:extLst>
                </p:cNvPr>
                <p:cNvSpPr txBox="1"/>
                <p:nvPr/>
              </p:nvSpPr>
              <p:spPr>
                <a:xfrm>
                  <a:off x="9894920" y="1753300"/>
                  <a:ext cx="4826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6B20F85-BFA2-1C5B-5300-177D32E4B8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4920" y="1753300"/>
                  <a:ext cx="48269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063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9178-9F04-3F6E-62C4-79C05C52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Source-Channel Coding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F17742-72DF-0D75-2494-B2BB51731C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96629"/>
                <a:ext cx="10515600" cy="248033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 : bits of information per second generated by the source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: maximum number of bits of information per second transmittable by the channel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F17742-72DF-0D75-2494-B2BB51731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96629"/>
                <a:ext cx="10515600" cy="2480334"/>
              </a:xfrm>
              <a:blipFill>
                <a:blip r:embed="rId2"/>
                <a:stretch>
                  <a:fillRect l="-812" t="-3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C0D17D9-3C11-E661-5768-12B53B1CB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6" y="1917072"/>
            <a:ext cx="10903447" cy="1244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B17CFD-3752-37AE-0AAA-95E926E4BC9A}"/>
              </a:ext>
            </a:extLst>
          </p:cNvPr>
          <p:cNvSpPr txBox="1"/>
          <p:nvPr/>
        </p:nvSpPr>
        <p:spPr>
          <a:xfrm>
            <a:off x="9827755" y="6560361"/>
            <a:ext cx="23642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lec17-feedback_contCh.pdf (cmu.edu)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9290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0D37-C887-0E6A-7543-0F99DEB4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en-US" dirty="0"/>
              <a:t>Proof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3C5C86-9CF7-763F-C12A-A820FF42A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491" y="1214393"/>
            <a:ext cx="11335018" cy="51482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B3632F-CD1C-FE97-F60F-087D1BC2A537}"/>
              </a:ext>
            </a:extLst>
          </p:cNvPr>
          <p:cNvSpPr txBox="1"/>
          <p:nvPr/>
        </p:nvSpPr>
        <p:spPr>
          <a:xfrm>
            <a:off x="9827755" y="6548087"/>
            <a:ext cx="23642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lec17-feedback_contCh.pdf (cmu.edu)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3878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4494-AD0A-8655-0FEE-9AE5178D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018"/>
            <a:ext cx="10515600" cy="800888"/>
          </a:xfrm>
        </p:spPr>
        <p:txBody>
          <a:bodyPr/>
          <a:lstStyle/>
          <a:p>
            <a:pPr algn="ctr"/>
            <a:r>
              <a:rPr lang="en-US" dirty="0"/>
              <a:t>Proof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913432-815A-F98C-ECBB-BB3C534E6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414" y="981906"/>
            <a:ext cx="11118815" cy="42589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1437FB-88BE-E3D8-2837-7F72EC31C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73" y="5356224"/>
            <a:ext cx="7127429" cy="1371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B99D6F-9777-40E3-1797-14E537A0FC21}"/>
              </a:ext>
            </a:extLst>
          </p:cNvPr>
          <p:cNvSpPr txBox="1"/>
          <p:nvPr/>
        </p:nvSpPr>
        <p:spPr>
          <a:xfrm>
            <a:off x="9827755" y="6548087"/>
            <a:ext cx="23642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lec17-feedback_contCh.pdf (cmu.edu)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3526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225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Recitation Nov 9, 2022</vt:lpstr>
      <vt:lpstr>Thomas and Cover Problem 7.33</vt:lpstr>
      <vt:lpstr>Solution</vt:lpstr>
      <vt:lpstr>PowerPoint Presentation</vt:lpstr>
      <vt:lpstr>Joint Source-Channel Coding Theorem</vt:lpstr>
      <vt:lpstr>Joint Source-Channel Coding Theorem</vt:lpstr>
      <vt:lpstr>Joint Source-Channel Coding Theorem</vt:lpstr>
      <vt:lpstr>Proof</vt:lpstr>
      <vt:lpstr>Proof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Nov 9, 2022</dc:title>
  <dc:creator>Rebecca G</dc:creator>
  <cp:lastModifiedBy>Rebecca G</cp:lastModifiedBy>
  <cp:revision>5</cp:revision>
  <dcterms:created xsi:type="dcterms:W3CDTF">2022-11-08T16:11:42Z</dcterms:created>
  <dcterms:modified xsi:type="dcterms:W3CDTF">2022-11-08T23:11:12Z</dcterms:modified>
</cp:coreProperties>
</file>