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344" r:id="rId2"/>
    <p:sldId id="353" r:id="rId3"/>
    <p:sldId id="354" r:id="rId4"/>
    <p:sldId id="355" r:id="rId5"/>
    <p:sldId id="356" r:id="rId6"/>
    <p:sldId id="346" r:id="rId7"/>
    <p:sldId id="347" r:id="rId8"/>
    <p:sldId id="348" r:id="rId9"/>
    <p:sldId id="349" r:id="rId10"/>
    <p:sldId id="350" r:id="rId11"/>
    <p:sldId id="351" r:id="rId12"/>
    <p:sldId id="35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k Marschoun" initials="PM" lastIdx="1" clrIdx="0">
    <p:extLst>
      <p:ext uri="{19B8F6BF-5375-455C-9EA6-DF929625EA0E}">
        <p15:presenceInfo xmlns:p15="http://schemas.microsoft.com/office/powerpoint/2012/main" userId="94e395ed754f07bf" providerId="Windows Live"/>
      </p:ext>
    </p:extLst>
  </p:cmAuthor>
  <p:cmAuthor id="2" name="Nicol, David Malcolm" initials="DN" lastIdx="1" clrIdx="1">
    <p:extLst>
      <p:ext uri="{19B8F6BF-5375-455C-9EA6-DF929625EA0E}">
        <p15:presenceInfo xmlns:p15="http://schemas.microsoft.com/office/powerpoint/2012/main" userId="S::dmnicol@illinois.edu::a11aa1ce-69c6-4d10-ad38-760ed38031f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E1A2"/>
    <a:srgbClr val="13294A"/>
    <a:srgbClr val="FF5F05"/>
    <a:srgbClr val="13294B"/>
    <a:srgbClr val="C84113"/>
    <a:srgbClr val="3B6C35"/>
    <a:srgbClr val="4B868E"/>
    <a:srgbClr val="FBB24D"/>
    <a:srgbClr val="F050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89" autoAdjust="0"/>
    <p:restoredTop sz="95685" autoAdjust="0"/>
  </p:normalViewPr>
  <p:slideViewPr>
    <p:cSldViewPr snapToGrid="0">
      <p:cViewPr varScale="1">
        <p:scale>
          <a:sx n="121" d="100"/>
          <a:sy n="121" d="100"/>
        </p:scale>
        <p:origin x="1192"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96" d="100"/>
          <a:sy n="96" d="100"/>
        </p:scale>
        <p:origin x="4328"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E1E9AA-346A-B3D9-794E-D00029D397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F56AFA-A4B7-7466-6AF7-3B946230D3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E4678F-55F8-4A98-B438-1921114C3F78}" type="datetimeFigureOut">
              <a:rPr lang="en-US" smtClean="0"/>
              <a:t>10/20/26</a:t>
            </a:fld>
            <a:endParaRPr lang="en-US"/>
          </a:p>
        </p:txBody>
      </p:sp>
      <p:sp>
        <p:nvSpPr>
          <p:cNvPr id="4" name="Footer Placeholder 3">
            <a:extLst>
              <a:ext uri="{FF2B5EF4-FFF2-40B4-BE49-F238E27FC236}">
                <a16:creationId xmlns:a16="http://schemas.microsoft.com/office/drawing/2014/main" id="{30ABE0AD-401D-551F-84BA-B7639FBB7E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A98A03-EC06-4230-C305-6B238739231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6E4B95-DB27-469E-87AB-81525EE3E583}" type="slidenum">
              <a:rPr lang="en-US" smtClean="0"/>
              <a:t>‹#›</a:t>
            </a:fld>
            <a:endParaRPr lang="en-US"/>
          </a:p>
        </p:txBody>
      </p:sp>
    </p:spTree>
    <p:extLst>
      <p:ext uri="{BB962C8B-B14F-4D97-AF65-F5344CB8AC3E}">
        <p14:creationId xmlns:p14="http://schemas.microsoft.com/office/powerpoint/2010/main" val="2171617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C260D9-9A89-466D-AB9E-AB8EEEC5B27F}" type="datetimeFigureOut">
              <a:rPr lang="en-US" smtClean="0"/>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6F0D5-1438-4C96-931F-854E0BFC2CD2}" type="slidenum">
              <a:rPr lang="en-US" smtClean="0"/>
              <a:t>‹#›</a:t>
            </a:fld>
            <a:endParaRPr lang="en-US"/>
          </a:p>
        </p:txBody>
      </p:sp>
    </p:spTree>
    <p:extLst>
      <p:ext uri="{BB962C8B-B14F-4D97-AF65-F5344CB8AC3E}">
        <p14:creationId xmlns:p14="http://schemas.microsoft.com/office/powerpoint/2010/main" val="158747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Accent">
            <a:extLst>
              <a:ext uri="{FF2B5EF4-FFF2-40B4-BE49-F238E27FC236}">
                <a16:creationId xmlns:a16="http://schemas.microsoft.com/office/drawing/2014/main" id="{A4CD8BB7-0ED5-85FC-E344-1C112A4EBA76}"/>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6C5F9852-BDFC-7251-F9A8-98DEA10266ED}"/>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12" name="Department/unit name placeholder">
            <a:extLst>
              <a:ext uri="{FF2B5EF4-FFF2-40B4-BE49-F238E27FC236}">
                <a16:creationId xmlns:a16="http://schemas.microsoft.com/office/drawing/2014/main" id="{497620D0-FD2F-C1C0-438F-BA156FAA85AB}"/>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8" name="Date Placeholder">
            <a:extLst>
              <a:ext uri="{FF2B5EF4-FFF2-40B4-BE49-F238E27FC236}">
                <a16:creationId xmlns:a16="http://schemas.microsoft.com/office/drawing/2014/main" id="{D3A57C1C-6F1A-1705-E0D4-BE50DA86250D}"/>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4210019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1" name="Title Accent">
            <a:extLst>
              <a:ext uri="{FF2B5EF4-FFF2-40B4-BE49-F238E27FC236}">
                <a16:creationId xmlns:a16="http://schemas.microsoft.com/office/drawing/2014/main" id="{774D0FFC-1870-3AC0-2920-9F9EA3F5B374}"/>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967BB4B5-6DC9-4239-4EE4-8B3B8C0683DB}"/>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9" name="Department/unit name placeholder">
            <a:extLst>
              <a:ext uri="{FF2B5EF4-FFF2-40B4-BE49-F238E27FC236}">
                <a16:creationId xmlns:a16="http://schemas.microsoft.com/office/drawing/2014/main" id="{9CCA8B6C-53BF-DD2E-3863-4C111973577F}"/>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10" name="Date Placeholder">
            <a:extLst>
              <a:ext uri="{FF2B5EF4-FFF2-40B4-BE49-F238E27FC236}">
                <a16:creationId xmlns:a16="http://schemas.microsoft.com/office/drawing/2014/main" id="{609F09B9-AFB9-1195-67C0-6A06E8B36166}"/>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227539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5" name="Background">
            <a:extLst>
              <a:ext uri="{FF2B5EF4-FFF2-40B4-BE49-F238E27FC236}">
                <a16:creationId xmlns:a16="http://schemas.microsoft.com/office/drawing/2014/main" id="{5C2C3DC9-CBAF-E0AA-9E07-BE81DC638CD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2306" y="1388"/>
            <a:ext cx="12169853" cy="6856612"/>
          </a:xfrm>
          <a:prstGeom prst="rect">
            <a:avLst/>
          </a:prstGeom>
        </p:spPr>
      </p:pic>
      <p:sp>
        <p:nvSpPr>
          <p:cNvPr id="8" name="Title 6">
            <a:extLst>
              <a:ext uri="{FF2B5EF4-FFF2-40B4-BE49-F238E27FC236}">
                <a16:creationId xmlns:a16="http://schemas.microsoft.com/office/drawing/2014/main" id="{7BC0581F-68FE-3796-A22D-5418171CE351}"/>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4" name="Department/Unit name Placeholder">
            <a:extLst>
              <a:ext uri="{FF2B5EF4-FFF2-40B4-BE49-F238E27FC236}">
                <a16:creationId xmlns:a16="http://schemas.microsoft.com/office/drawing/2014/main" id="{3E44D2A3-C965-C633-19E4-D7543644A742}"/>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A11F428D-6D39-7B6D-AFE8-65D4134A9969}"/>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2488190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68582E55-19DE-D3A6-A102-BEE797FEFA7B}"/>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5" name="Department/Name Placeholder">
            <a:extLst>
              <a:ext uri="{FF2B5EF4-FFF2-40B4-BE49-F238E27FC236}">
                <a16:creationId xmlns:a16="http://schemas.microsoft.com/office/drawing/2014/main" id="{87E33E8E-94EC-D6F0-814A-4EDAFDEC863F}"/>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53FE06C4-A829-23E6-0677-AB297591F4CC}"/>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4142582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11" name="Title Accent">
            <a:extLst>
              <a:ext uri="{FF2B5EF4-FFF2-40B4-BE49-F238E27FC236}">
                <a16:creationId xmlns:a16="http://schemas.microsoft.com/office/drawing/2014/main" id="{BBEA2DE4-2385-495C-A616-BF4D8C4AE721}"/>
              </a:ext>
              <a:ext uri="{C183D7F6-B498-43B3-948B-1728B52AA6E4}">
                <adec:decorative xmlns:adec="http://schemas.microsoft.com/office/drawing/2017/decorative" val="1"/>
              </a:ext>
            </a:extLst>
          </p:cNvPr>
          <p:cNvSpPr/>
          <p:nvPr userDrawn="1"/>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Title Placeholder">
            <a:extLst>
              <a:ext uri="{FF2B5EF4-FFF2-40B4-BE49-F238E27FC236}">
                <a16:creationId xmlns:a16="http://schemas.microsoft.com/office/drawing/2014/main" id="{4A50B919-1C53-82C7-0ADF-4D7B6064495F}"/>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24" name="Subtitle Placeholder">
            <a:extLst>
              <a:ext uri="{FF2B5EF4-FFF2-40B4-BE49-F238E27FC236}">
                <a16:creationId xmlns:a16="http://schemas.microsoft.com/office/drawing/2014/main" id="{E14BE4D4-A7FC-9557-3271-D4088C04E79B}"/>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32" name="Department/unit name Placeholder">
            <a:extLst>
              <a:ext uri="{FF2B5EF4-FFF2-40B4-BE49-F238E27FC236}">
                <a16:creationId xmlns:a16="http://schemas.microsoft.com/office/drawing/2014/main" id="{5CA5320C-70CA-7F64-3D32-B994D01BD608}"/>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6" name="Slide Number Placeholder">
            <a:extLst>
              <a:ext uri="{FF2B5EF4-FFF2-40B4-BE49-F238E27FC236}">
                <a16:creationId xmlns:a16="http://schemas.microsoft.com/office/drawing/2014/main" id="{2D0D6A88-2FF4-ED2F-DB76-9BB2C9C00F37}"/>
              </a:ext>
              <a:ext uri="{C183D7F6-B498-43B3-948B-1728B52AA6E4}">
                <adec:decorative xmlns:adec="http://schemas.microsoft.com/office/drawing/2017/decorative" val="1"/>
              </a:ext>
            </a:extLst>
          </p:cNvPr>
          <p:cNvSpPr>
            <a:spLocks noGrp="1"/>
          </p:cNvSpPr>
          <p:nvPr>
            <p:ph type="sldNum" sz="quarter" idx="14"/>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768845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9022AEE9-9854-64A4-8425-2C701E7B8A64}"/>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9" name="Subtitle Placeholder">
            <a:extLst>
              <a:ext uri="{FF2B5EF4-FFF2-40B4-BE49-F238E27FC236}">
                <a16:creationId xmlns:a16="http://schemas.microsoft.com/office/drawing/2014/main" id="{06092AA5-D5FE-2CF4-EDF1-CED258F3F20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1A96EBAC-4595-0697-28AB-2D8283139385}"/>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3" name="Slide Number Placeholder">
            <a:extLst>
              <a:ext uri="{FF2B5EF4-FFF2-40B4-BE49-F238E27FC236}">
                <a16:creationId xmlns:a16="http://schemas.microsoft.com/office/drawing/2014/main" id="{B004C974-18EE-90F8-50C2-6B74362B7EB0}"/>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012731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DB230F21-1FBA-D776-0144-95076DA261C2}"/>
              </a:ext>
            </a:extLst>
          </p:cNvPr>
          <p:cNvSpPr>
            <a:spLocks noGrp="1"/>
          </p:cNvSpPr>
          <p:nvPr>
            <p:ph type="title" hasCustomPrompt="1"/>
          </p:nvPr>
        </p:nvSpPr>
        <p:spPr>
          <a:xfrm>
            <a:off x="1627542" y="1832610"/>
            <a:ext cx="9470733" cy="1325563"/>
          </a:xfrm>
        </p:spPr>
        <p:txBody>
          <a:bodyPr>
            <a:normAutofit/>
          </a:bodyPr>
          <a:lstStyle>
            <a:lvl1pPr>
              <a:defRPr sz="8000">
                <a:solidFill>
                  <a:srgbClr val="002060"/>
                </a:solidFill>
              </a:defRPr>
            </a:lvl1pPr>
          </a:lstStyle>
          <a:p>
            <a:r>
              <a:rPr lang="en-US" dirty="0"/>
              <a:t>HEADING</a:t>
            </a:r>
          </a:p>
        </p:txBody>
      </p:sp>
      <p:sp>
        <p:nvSpPr>
          <p:cNvPr id="3" name="Slide Number Placeholder">
            <a:extLst>
              <a:ext uri="{FF2B5EF4-FFF2-40B4-BE49-F238E27FC236}">
                <a16:creationId xmlns:a16="http://schemas.microsoft.com/office/drawing/2014/main" id="{45E21822-BD18-9D54-B62B-8E5D54BCF3BE}"/>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2" name="Footer background">
            <a:extLst>
              <a:ext uri="{FF2B5EF4-FFF2-40B4-BE49-F238E27FC236}">
                <a16:creationId xmlns:a16="http://schemas.microsoft.com/office/drawing/2014/main" id="{821C561A-593E-301C-B500-CFB0D9532A71}"/>
              </a:ext>
              <a:ext uri="{C183D7F6-B498-43B3-948B-1728B52AA6E4}">
                <adec:decorative xmlns:adec="http://schemas.microsoft.com/office/drawing/2017/decorative" val="1"/>
              </a:ext>
            </a:extLst>
          </p:cNvPr>
          <p:cNvSpPr/>
          <p:nvPr userDrawn="1"/>
        </p:nvSpPr>
        <p:spPr>
          <a:xfrm>
            <a:off x="-14944" y="6273996"/>
            <a:ext cx="12289770"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dirty="0">
                <a:solidFill>
                  <a:schemeClr val="bg1"/>
                </a:solidFill>
              </a:rPr>
              <a:t>DEPT OF ECE</a:t>
            </a:r>
          </a:p>
        </p:txBody>
      </p:sp>
      <p:sp>
        <p:nvSpPr>
          <p:cNvPr id="4" name="Rectangle 3">
            <a:extLst>
              <a:ext uri="{FF2B5EF4-FFF2-40B4-BE49-F238E27FC236}">
                <a16:creationId xmlns:a16="http://schemas.microsoft.com/office/drawing/2014/main" id="{0649E958-07C5-7AB3-98F4-60F566978C67}"/>
              </a:ext>
            </a:extLst>
          </p:cNvPr>
          <p:cNvSpPr/>
          <p:nvPr userDrawn="1"/>
        </p:nvSpPr>
        <p:spPr>
          <a:xfrm>
            <a:off x="1320800" y="1832610"/>
            <a:ext cx="177800" cy="1325563"/>
          </a:xfrm>
          <a:prstGeom prst="rect">
            <a:avLst/>
          </a:prstGeom>
          <a:solidFill>
            <a:schemeClr val="bg2"/>
          </a:solidFill>
          <a:ln>
            <a:solidFill>
              <a:srgbClr val="1329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133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4">
    <p:spTree>
      <p:nvGrpSpPr>
        <p:cNvPr id="1" name=""/>
        <p:cNvGrpSpPr/>
        <p:nvPr/>
      </p:nvGrpSpPr>
      <p:grpSpPr>
        <a:xfrm>
          <a:off x="0" y="0"/>
          <a:ext cx="0" cy="0"/>
          <a:chOff x="0" y="0"/>
          <a:chExt cx="0" cy="0"/>
        </a:xfrm>
      </p:grpSpPr>
      <p:sp>
        <p:nvSpPr>
          <p:cNvPr id="7" name="Title Placeholder">
            <a:extLst>
              <a:ext uri="{FF2B5EF4-FFF2-40B4-BE49-F238E27FC236}">
                <a16:creationId xmlns:a16="http://schemas.microsoft.com/office/drawing/2014/main" id="{C8C38F5E-9BC0-719F-02FF-D9B0010B4E12}"/>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8" name="Subtitle Placeholder">
            <a:extLst>
              <a:ext uri="{FF2B5EF4-FFF2-40B4-BE49-F238E27FC236}">
                <a16:creationId xmlns:a16="http://schemas.microsoft.com/office/drawing/2014/main" id="{93DA8837-8538-EC91-4522-8F7D0204BE3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C3874A56-F068-73F4-0F8E-2728FC25B40F}"/>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FD4F4EDB-DDC3-8969-B1D8-C97542C1EFDC}"/>
              </a:ext>
              <a:ext uri="{C183D7F6-B498-43B3-948B-1728B52AA6E4}">
                <adec:decorative xmlns:adec="http://schemas.microsoft.com/office/drawing/2017/decorative" val="1"/>
              </a:ext>
            </a:extLst>
          </p:cNvPr>
          <p:cNvSpPr>
            <a:spLocks noGrp="1"/>
          </p:cNvSpPr>
          <p:nvPr>
            <p:ph type="sldNum" sz="quarter" idx="16"/>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096736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4" name="Title Placeholder">
            <a:extLst>
              <a:ext uri="{FF2B5EF4-FFF2-40B4-BE49-F238E27FC236}">
                <a16:creationId xmlns:a16="http://schemas.microsoft.com/office/drawing/2014/main" id="{F7E785B2-7E34-E0D4-0458-2031C02479F1}"/>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4" name="Department/Unit name Placeholder">
            <a:extLst>
              <a:ext uri="{FF2B5EF4-FFF2-40B4-BE49-F238E27FC236}">
                <a16:creationId xmlns:a16="http://schemas.microsoft.com/office/drawing/2014/main" id="{43F3769A-076E-8C78-317D-5BCB57976EF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10" name="Slide Number Placeholder">
            <a:extLst>
              <a:ext uri="{FF2B5EF4-FFF2-40B4-BE49-F238E27FC236}">
                <a16:creationId xmlns:a16="http://schemas.microsoft.com/office/drawing/2014/main" id="{576D1151-1586-A4CD-17CD-700A8ECAB74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296970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1E358E9E-D14A-D868-718C-3F41147F1E52}"/>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2" name="Department/Unit name Placeholder">
            <a:extLst>
              <a:ext uri="{FF2B5EF4-FFF2-40B4-BE49-F238E27FC236}">
                <a16:creationId xmlns:a16="http://schemas.microsoft.com/office/drawing/2014/main" id="{5A4D42FD-F2CE-B461-42FC-B7365425E02A}"/>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3" name="Slide Number Placeholder">
            <a:extLst>
              <a:ext uri="{FF2B5EF4-FFF2-40B4-BE49-F238E27FC236}">
                <a16:creationId xmlns:a16="http://schemas.microsoft.com/office/drawing/2014/main" id="{0C86609E-3488-AC7D-5BCD-1999D3DF71D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385533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7" name="Footer background">
            <a:extLst>
              <a:ext uri="{FF2B5EF4-FFF2-40B4-BE49-F238E27FC236}">
                <a16:creationId xmlns:a16="http://schemas.microsoft.com/office/drawing/2014/main" id="{0D56C456-94C5-4B92-7452-76C649BE7F41}"/>
              </a:ext>
              <a:ext uri="{C183D7F6-B498-43B3-948B-1728B52AA6E4}">
                <adec:decorative xmlns:adec="http://schemas.microsoft.com/office/drawing/2017/decorative" val="1"/>
              </a:ext>
            </a:extLst>
          </p:cNvPr>
          <p:cNvSpPr/>
          <p:nvPr userDrawn="1"/>
        </p:nvSpPr>
        <p:spPr>
          <a:xfrm>
            <a:off x="-14944" y="6273996"/>
            <a:ext cx="12289770"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dirty="0">
                <a:solidFill>
                  <a:schemeClr val="bg1"/>
                </a:solidFill>
              </a:rPr>
              <a:t>DEPT OF ECE</a:t>
            </a:r>
          </a:p>
        </p:txBody>
      </p:sp>
      <p:sp>
        <p:nvSpPr>
          <p:cNvPr id="4" name="Title Accent">
            <a:extLst>
              <a:ext uri="{FF2B5EF4-FFF2-40B4-BE49-F238E27FC236}">
                <a16:creationId xmlns:a16="http://schemas.microsoft.com/office/drawing/2014/main" id="{D0364173-A96F-9FE3-06E5-5B39DC86E4E6}"/>
              </a:ext>
              <a:ext uri="{C183D7F6-B498-43B3-948B-1728B52AA6E4}">
                <adec:decorative xmlns:adec="http://schemas.microsoft.com/office/drawing/2017/decorative" val="1"/>
              </a:ext>
            </a:extLst>
          </p:cNvPr>
          <p:cNvSpPr/>
          <p:nvPr userDrawn="1"/>
        </p:nvSpPr>
        <p:spPr>
          <a:xfrm rot="5400000">
            <a:off x="258483" y="547964"/>
            <a:ext cx="664135" cy="123825"/>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F2F5268-A885-7E39-998A-D50E2D26FA32}"/>
              </a:ext>
            </a:extLst>
          </p:cNvPr>
          <p:cNvSpPr>
            <a:spLocks noGrp="1"/>
          </p:cNvSpPr>
          <p:nvPr>
            <p:ph type="title" hasCustomPrompt="1"/>
          </p:nvPr>
        </p:nvSpPr>
        <p:spPr>
          <a:xfrm>
            <a:off x="652463" y="276575"/>
            <a:ext cx="10370190" cy="665367"/>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0" name="Text Placeholder 1">
            <a:extLst>
              <a:ext uri="{FF2B5EF4-FFF2-40B4-BE49-F238E27FC236}">
                <a16:creationId xmlns:a16="http://schemas.microsoft.com/office/drawing/2014/main" id="{5F48C7DE-94AB-9076-4335-F5D9A305B38D}"/>
              </a:ext>
            </a:extLst>
          </p:cNvPr>
          <p:cNvSpPr>
            <a:spLocks noGrp="1"/>
          </p:cNvSpPr>
          <p:nvPr>
            <p:ph type="body" sz="quarter" idx="20"/>
          </p:nvPr>
        </p:nvSpPr>
        <p:spPr>
          <a:xfrm>
            <a:off x="652463" y="1795749"/>
            <a:ext cx="10370190" cy="4120309"/>
          </a:xfrm>
        </p:spPr>
        <p:txBody>
          <a:bodyPr>
            <a:normAutofit/>
          </a:bodyPr>
          <a:lstStyle>
            <a:lvl1pPr marL="0" indent="0">
              <a:buNone/>
              <a:defRPr sz="2000">
                <a:solidFill>
                  <a:schemeClr val="tx2"/>
                </a:solidFill>
              </a:defRPr>
            </a:lvl1pPr>
          </a:lstStyle>
          <a:p>
            <a:pPr lvl="0"/>
            <a:r>
              <a:rPr lang="en-US" dirty="0"/>
              <a:t>Click to edit Master text styles</a:t>
            </a:r>
          </a:p>
        </p:txBody>
      </p:sp>
      <p:sp>
        <p:nvSpPr>
          <p:cNvPr id="9" name="Slide Number Placeholder">
            <a:extLst>
              <a:ext uri="{FF2B5EF4-FFF2-40B4-BE49-F238E27FC236}">
                <a16:creationId xmlns:a16="http://schemas.microsoft.com/office/drawing/2014/main" id="{08AAFB27-B643-3132-E0CD-89C471BF4A88}"/>
              </a:ext>
              <a:ext uri="{C183D7F6-B498-43B3-948B-1728B52AA6E4}">
                <adec:decorative xmlns:adec="http://schemas.microsoft.com/office/drawing/2017/decorative" val="1"/>
              </a:ext>
            </a:extLst>
          </p:cNvPr>
          <p:cNvSpPr>
            <a:spLocks noGrp="1"/>
          </p:cNvSpPr>
          <p:nvPr>
            <p:ph type="sldNum" sz="quarter" idx="17"/>
          </p:nvPr>
        </p:nvSpPr>
        <p:spPr>
          <a:xfrm>
            <a:off x="8610600" y="6356350"/>
            <a:ext cx="2743200" cy="365125"/>
          </a:xfrm>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532151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80743D9-A6A8-DB12-6B2E-147C03806805}"/>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ing">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1913536"/>
            <a:ext cx="10370191"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688805"/>
            <a:ext cx="10370190" cy="963149"/>
          </a:xfrm>
        </p:spPr>
        <p:txBody>
          <a:bodyPr>
            <a:normAutofit/>
          </a:bodyPr>
          <a:lstStyle>
            <a:lvl1pPr marL="0" indent="0">
              <a:buNone/>
              <a:defRPr sz="2000">
                <a:solidFill>
                  <a:schemeClr val="tx2"/>
                </a:solidFill>
              </a:defRPr>
            </a:lvl1pPr>
          </a:lstStyle>
          <a:p>
            <a:pPr lvl="0"/>
            <a:r>
              <a:rPr lang="en-US" dirty="0"/>
              <a:t>Click to edit Master text styles</a:t>
            </a:r>
          </a:p>
        </p:txBody>
      </p:sp>
      <p:sp>
        <p:nvSpPr>
          <p:cNvPr id="21" name="Subheading 2">
            <a:extLst>
              <a:ext uri="{FF2B5EF4-FFF2-40B4-BE49-F238E27FC236}">
                <a16:creationId xmlns:a16="http://schemas.microsoft.com/office/drawing/2014/main" id="{2D3D518F-FED5-7E25-12CE-FCBE9431A5C8}"/>
              </a:ext>
            </a:extLst>
          </p:cNvPr>
          <p:cNvSpPr>
            <a:spLocks noGrp="1"/>
          </p:cNvSpPr>
          <p:nvPr>
            <p:ph type="body" sz="quarter" idx="21" hasCustomPrompt="1"/>
          </p:nvPr>
        </p:nvSpPr>
        <p:spPr>
          <a:xfrm>
            <a:off x="654228" y="3957788"/>
            <a:ext cx="10370191"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2">
            <a:extLst>
              <a:ext uri="{FF2B5EF4-FFF2-40B4-BE49-F238E27FC236}">
                <a16:creationId xmlns:a16="http://schemas.microsoft.com/office/drawing/2014/main" id="{A9071244-DD24-D83B-A3BC-DF4D85E0872F}"/>
              </a:ext>
            </a:extLst>
          </p:cNvPr>
          <p:cNvSpPr>
            <a:spLocks noGrp="1"/>
          </p:cNvSpPr>
          <p:nvPr>
            <p:ph type="body" sz="quarter" idx="22"/>
          </p:nvPr>
        </p:nvSpPr>
        <p:spPr>
          <a:xfrm>
            <a:off x="652463" y="4733057"/>
            <a:ext cx="10370190" cy="96314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name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097004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sp>
        <p:nvSpPr>
          <p:cNvPr id="23" name="Title accent">
            <a:extLst>
              <a:ext uri="{FF2B5EF4-FFF2-40B4-BE49-F238E27FC236}">
                <a16:creationId xmlns:a16="http://schemas.microsoft.com/office/drawing/2014/main" id="{115AD324-E2E1-9400-B6BC-49D0C5F6A834}"/>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71844C4-2CEE-3AA9-FDAD-BAF322CBDD11}"/>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25" name="Subhead Placeholder - left">
            <a:extLst>
              <a:ext uri="{FF2B5EF4-FFF2-40B4-BE49-F238E27FC236}">
                <a16:creationId xmlns:a16="http://schemas.microsoft.com/office/drawing/2014/main" id="{4F21266B-E068-C84F-857F-629382CE951B}"/>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8" name="Text Placeholder - left">
            <a:extLst>
              <a:ext uri="{FF2B5EF4-FFF2-40B4-BE49-F238E27FC236}">
                <a16:creationId xmlns:a16="http://schemas.microsoft.com/office/drawing/2014/main" id="{E378921D-C904-2C44-DAD3-10FCD0515514}"/>
              </a:ext>
            </a:extLst>
          </p:cNvPr>
          <p:cNvSpPr>
            <a:spLocks noGrp="1"/>
          </p:cNvSpPr>
          <p:nvPr>
            <p:ph type="body" sz="quarter" idx="22" hasCustomPrompt="1"/>
          </p:nvPr>
        </p:nvSpPr>
        <p:spPr>
          <a:xfrm>
            <a:off x="651081" y="2774950"/>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Subhead Placeholder - right">
            <a:extLst>
              <a:ext uri="{FF2B5EF4-FFF2-40B4-BE49-F238E27FC236}">
                <a16:creationId xmlns:a16="http://schemas.microsoft.com/office/drawing/2014/main" id="{EEBD4F98-6476-56B5-5D6A-FDFCA46BF70F}"/>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30" name="Text Placeholder -right">
            <a:extLst>
              <a:ext uri="{FF2B5EF4-FFF2-40B4-BE49-F238E27FC236}">
                <a16:creationId xmlns:a16="http://schemas.microsoft.com/office/drawing/2014/main" id="{E6AC3C03-BBBE-A121-29AB-D885327950BE}"/>
              </a:ext>
            </a:extLst>
          </p:cNvPr>
          <p:cNvSpPr>
            <a:spLocks noGrp="1"/>
          </p:cNvSpPr>
          <p:nvPr>
            <p:ph type="body" sz="quarter" idx="23" hasCustomPrompt="1"/>
          </p:nvPr>
        </p:nvSpPr>
        <p:spPr>
          <a:xfrm>
            <a:off x="6144855" y="2774797"/>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epartment/unit name Placeholder">
            <a:extLst>
              <a:ext uri="{FF2B5EF4-FFF2-40B4-BE49-F238E27FC236}">
                <a16:creationId xmlns:a16="http://schemas.microsoft.com/office/drawing/2014/main" id="{447F6171-D545-B452-563D-EFB2AE96669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163101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E00EE44-1662-6C19-8EEE-4473520AD683}"/>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EC33744-A502-FBC7-B1D3-73DF0C333BF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 Placeholder - left">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14" name="Subhead Placeholder - right">
            <a:extLst>
              <a:ext uri="{FF2B5EF4-FFF2-40B4-BE49-F238E27FC236}">
                <a16:creationId xmlns:a16="http://schemas.microsoft.com/office/drawing/2014/main" id="{224424D1-87E7-3962-19AA-DA17D1EABB17}"/>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15" name="Text Placeholder 2">
            <a:extLst>
              <a:ext uri="{FF2B5EF4-FFF2-40B4-BE49-F238E27FC236}">
                <a16:creationId xmlns:a16="http://schemas.microsoft.com/office/drawing/2014/main" id="{7629D8EC-3306-885D-34FB-A593175BDA59}"/>
              </a:ext>
            </a:extLst>
          </p:cNvPr>
          <p:cNvSpPr>
            <a:spLocks noGrp="1"/>
          </p:cNvSpPr>
          <p:nvPr>
            <p:ph type="body" sz="quarter" idx="22"/>
          </p:nvPr>
        </p:nvSpPr>
        <p:spPr>
          <a:xfrm>
            <a:off x="6146237"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epartment/Unit name Placeholder">
            <a:extLst>
              <a:ext uri="{FF2B5EF4-FFF2-40B4-BE49-F238E27FC236}">
                <a16:creationId xmlns:a16="http://schemas.microsoft.com/office/drawing/2014/main" id="{78C65027-A687-41F0-E627-6C9CA6C8D0A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468254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6BB2015-0086-DF08-8A25-8A0616C8BB6A}"/>
              </a:ext>
            </a:extLst>
          </p:cNvPr>
          <p:cNvSpPr>
            <a:spLocks noGrp="1"/>
          </p:cNvSpPr>
          <p:nvPr>
            <p:ph type="title" hasCustomPrompt="1"/>
          </p:nvPr>
        </p:nvSpPr>
        <p:spPr>
          <a:xfrm>
            <a:off x="3051180" y="1291652"/>
            <a:ext cx="6189488" cy="807792"/>
          </a:xfrm>
        </p:spPr>
        <p:txBody>
          <a:bodyPr>
            <a:normAutofit/>
          </a:bodyPr>
          <a:lstStyle>
            <a:lvl1pPr algn="ct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Large Quote</a:t>
            </a:r>
          </a:p>
        </p:txBody>
      </p:sp>
      <p:sp>
        <p:nvSpPr>
          <p:cNvPr id="12" name="Quote 1 - left">
            <a:extLst>
              <a:ext uri="{FF2B5EF4-FFF2-40B4-BE49-F238E27FC236}">
                <a16:creationId xmlns:a16="http://schemas.microsoft.com/office/drawing/2014/main" id="{74CB6488-2929-62E5-C898-745037E06918}"/>
              </a:ext>
              <a:ext uri="{C183D7F6-B498-43B3-948B-1728B52AA6E4}">
                <adec:decorative xmlns:adec="http://schemas.microsoft.com/office/drawing/2017/decorative" val="1"/>
              </a:ext>
            </a:extLst>
          </p:cNvPr>
          <p:cNvSpPr txBox="1">
            <a:spLocks/>
          </p:cNvSpPr>
          <p:nvPr userDrawn="1"/>
        </p:nvSpPr>
        <p:spPr>
          <a:xfrm>
            <a:off x="2273810" y="1167968"/>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3" name="Quote 1 - right">
            <a:extLst>
              <a:ext uri="{FF2B5EF4-FFF2-40B4-BE49-F238E27FC236}">
                <a16:creationId xmlns:a16="http://schemas.microsoft.com/office/drawing/2014/main" id="{91174DFB-BAA6-41D2-C5C4-B438E22AB41F}"/>
              </a:ext>
              <a:ext uri="{C183D7F6-B498-43B3-948B-1728B52AA6E4}">
                <adec:decorative xmlns:adec="http://schemas.microsoft.com/office/drawing/2017/decorative" val="1"/>
              </a:ext>
            </a:extLst>
          </p:cNvPr>
          <p:cNvSpPr txBox="1">
            <a:spLocks/>
          </p:cNvSpPr>
          <p:nvPr userDrawn="1"/>
        </p:nvSpPr>
        <p:spPr>
          <a:xfrm>
            <a:off x="9140821" y="1185256"/>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7" name="Attribution 1 Placeholder">
            <a:extLst>
              <a:ext uri="{FF2B5EF4-FFF2-40B4-BE49-F238E27FC236}">
                <a16:creationId xmlns:a16="http://schemas.microsoft.com/office/drawing/2014/main" id="{2A25C115-1C3A-AC3A-C7C7-570E85027B6A}"/>
              </a:ext>
            </a:extLst>
          </p:cNvPr>
          <p:cNvSpPr>
            <a:spLocks noGrp="1"/>
          </p:cNvSpPr>
          <p:nvPr>
            <p:ph type="body" sz="quarter" idx="20" hasCustomPrompt="1"/>
          </p:nvPr>
        </p:nvSpPr>
        <p:spPr>
          <a:xfrm>
            <a:off x="7127193" y="2116732"/>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7" name="Quote 2 - left">
            <a:extLst>
              <a:ext uri="{FF2B5EF4-FFF2-40B4-BE49-F238E27FC236}">
                <a16:creationId xmlns:a16="http://schemas.microsoft.com/office/drawing/2014/main" id="{007BC3EA-75CF-5946-828D-DEFAF530E77B}"/>
              </a:ext>
              <a:ext uri="{C183D7F6-B498-43B3-948B-1728B52AA6E4}">
                <adec:decorative xmlns:adec="http://schemas.microsoft.com/office/drawing/2017/decorative" val="1"/>
              </a:ext>
            </a:extLst>
          </p:cNvPr>
          <p:cNvSpPr txBox="1">
            <a:spLocks/>
          </p:cNvSpPr>
          <p:nvPr userDrawn="1"/>
        </p:nvSpPr>
        <p:spPr>
          <a:xfrm>
            <a:off x="2273810" y="3477024"/>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rgbClr val="FF5F05"/>
                </a:solidFill>
              </a:rPr>
              <a:t>“</a:t>
            </a:r>
          </a:p>
        </p:txBody>
      </p:sp>
      <p:sp>
        <p:nvSpPr>
          <p:cNvPr id="8" name="Quote 2 - right">
            <a:extLst>
              <a:ext uri="{FF2B5EF4-FFF2-40B4-BE49-F238E27FC236}">
                <a16:creationId xmlns:a16="http://schemas.microsoft.com/office/drawing/2014/main" id="{254A594E-C5D9-FA57-D21E-EAA6B5CB7529}"/>
              </a:ext>
              <a:ext uri="{C183D7F6-B498-43B3-948B-1728B52AA6E4}">
                <adec:decorative xmlns:adec="http://schemas.microsoft.com/office/drawing/2017/decorative" val="1"/>
              </a:ext>
            </a:extLst>
          </p:cNvPr>
          <p:cNvSpPr txBox="1">
            <a:spLocks/>
          </p:cNvSpPr>
          <p:nvPr userDrawn="1"/>
        </p:nvSpPr>
        <p:spPr>
          <a:xfrm>
            <a:off x="9088267" y="3494312"/>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9" name="Long Quote Placeholder">
            <a:extLst>
              <a:ext uri="{FF2B5EF4-FFF2-40B4-BE49-F238E27FC236}">
                <a16:creationId xmlns:a16="http://schemas.microsoft.com/office/drawing/2014/main" id="{C6593C7D-5AD9-BC2C-0070-B0B3F7287B22}"/>
              </a:ext>
            </a:extLst>
          </p:cNvPr>
          <p:cNvSpPr>
            <a:spLocks noGrp="1"/>
          </p:cNvSpPr>
          <p:nvPr>
            <p:ph type="body" sz="quarter" idx="21" hasCustomPrompt="1"/>
          </p:nvPr>
        </p:nvSpPr>
        <p:spPr>
          <a:xfrm>
            <a:off x="3060741" y="3501730"/>
            <a:ext cx="6179926" cy="1507248"/>
          </a:xfrm>
        </p:spPr>
        <p:txBody>
          <a:bodyPr anchor="ctr">
            <a:normAutofit/>
          </a:bodyPr>
          <a:lstStyle>
            <a:lvl1pPr marL="0" indent="0" algn="ctr">
              <a:lnSpc>
                <a:spcPct val="70000"/>
              </a:lnSpc>
              <a:buNone/>
              <a:defRPr sz="2400">
                <a:solidFill>
                  <a:schemeClr val="tx2"/>
                </a:solidFill>
                <a:latin typeface="+mn-lt"/>
              </a:defRPr>
            </a:lvl1pPr>
          </a:lstStyle>
          <a:p>
            <a:pPr lvl="0"/>
            <a:r>
              <a:rPr lang="en-US" dirty="0"/>
              <a:t>Long Paragraph Quote </a:t>
            </a:r>
          </a:p>
        </p:txBody>
      </p:sp>
      <p:sp>
        <p:nvSpPr>
          <p:cNvPr id="20" name="Long Quote attribution Placeholder">
            <a:extLst>
              <a:ext uri="{FF2B5EF4-FFF2-40B4-BE49-F238E27FC236}">
                <a16:creationId xmlns:a16="http://schemas.microsoft.com/office/drawing/2014/main" id="{D808D8CD-BCBE-F257-3C6F-64185F7ABD10}"/>
              </a:ext>
            </a:extLst>
          </p:cNvPr>
          <p:cNvSpPr>
            <a:spLocks noGrp="1"/>
          </p:cNvSpPr>
          <p:nvPr>
            <p:ph type="body" sz="quarter" idx="22" hasCustomPrompt="1"/>
          </p:nvPr>
        </p:nvSpPr>
        <p:spPr>
          <a:xfrm>
            <a:off x="7127193" y="5065124"/>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475528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Slide 1">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06AA2EA-F5CC-A830-112E-D187F5411352}"/>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1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552273"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547558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547381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197693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Slide 2">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67464D1-DDEC-4858-9CA3-246D12B35BF7}"/>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 Placeholder 1">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422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65246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6282203"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65246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65069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6280438"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264825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Slide 3">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4B32AFE-F932-DF9D-9DB7-1815DFD5D41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2717104"/>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904003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Slide 4">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5372" y="277803"/>
            <a:ext cx="516232" cy="745668"/>
          </a:xfrm>
          <a:prstGeom prst="rect">
            <a:avLst/>
          </a:prstGeom>
        </p:spPr>
      </p:pic>
      <p:sp>
        <p:nvSpPr>
          <p:cNvPr id="3" name="Title 1">
            <a:extLst>
              <a:ext uri="{FF2B5EF4-FFF2-40B4-BE49-F238E27FC236}">
                <a16:creationId xmlns:a16="http://schemas.microsoft.com/office/drawing/2014/main" id="{3C361099-F3C8-7FD3-FE7D-BDB8984BD628}"/>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ing">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2463" y="2717104"/>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0698"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28396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5715208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Slide 5">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Title Placeholder">
            <a:extLst>
              <a:ext uri="{FF2B5EF4-FFF2-40B4-BE49-F238E27FC236}">
                <a16:creationId xmlns:a16="http://schemas.microsoft.com/office/drawing/2014/main" id="{119C3D1A-1767-F64F-CCEA-FD8AB56C8873}"/>
              </a:ext>
            </a:extLst>
          </p:cNvPr>
          <p:cNvSpPr>
            <a:spLocks noGrp="1"/>
          </p:cNvSpPr>
          <p:nvPr>
            <p:ph type="body" sz="quarter" idx="18" hasCustomPrompt="1"/>
          </p:nvPr>
        </p:nvSpPr>
        <p:spPr>
          <a:xfrm>
            <a:off x="654228" y="277803"/>
            <a:ext cx="10370191" cy="1189820"/>
          </a:xfrm>
        </p:spPr>
        <p:txBody>
          <a:bodyPr anchor="ctr" anchorCtr="0">
            <a:normAutofit/>
          </a:bodyPr>
          <a:lstStyle>
            <a:lvl1pPr marL="0" marR="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sz="3200">
                <a:solidFill>
                  <a:schemeClr val="tx2"/>
                </a:solidFill>
                <a:latin typeface="+mj-lt"/>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50698" y="1578560"/>
            <a:ext cx="10371957" cy="3875254"/>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4689" y="5590340"/>
            <a:ext cx="10367965" cy="612588"/>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405389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Slide 6">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7D02BED8-DBC4-0252-E92E-234AE9D9F15C}"/>
              </a:ext>
            </a:extLst>
          </p:cNvPr>
          <p:cNvSpPr>
            <a:spLocks noGrp="1"/>
          </p:cNvSpPr>
          <p:nvPr>
            <p:ph type="body" sz="quarter" idx="19" hasCustomPrompt="1"/>
          </p:nvPr>
        </p:nvSpPr>
        <p:spPr>
          <a:xfrm>
            <a:off x="7679104" y="2391179"/>
            <a:ext cx="4187900" cy="764799"/>
          </a:xfrm>
        </p:spPr>
        <p:txBody>
          <a:bodyPr anchor="ctr">
            <a:normAutofit/>
          </a:bodyPr>
          <a:lstStyle>
            <a:lvl1pPr marL="0" indent="0" algn="l">
              <a:lnSpc>
                <a:spcPct val="70000"/>
              </a:lnSpc>
              <a:buNone/>
              <a:defRPr sz="3000">
                <a:solidFill>
                  <a:schemeClr val="bg1"/>
                </a:solidFill>
                <a:latin typeface="+mj-lt"/>
              </a:defRPr>
            </a:lvl1pPr>
          </a:lstStyle>
          <a:p>
            <a:pPr lvl="0"/>
            <a:r>
              <a:rPr lang="en-US" dirty="0"/>
              <a:t>Subhead</a:t>
            </a:r>
          </a:p>
        </p:txBody>
      </p:sp>
      <p:sp>
        <p:nvSpPr>
          <p:cNvPr id="15" name="Text Placeholder">
            <a:extLst>
              <a:ext uri="{FF2B5EF4-FFF2-40B4-BE49-F238E27FC236}">
                <a16:creationId xmlns:a16="http://schemas.microsoft.com/office/drawing/2014/main" id="{A877C0E9-AC67-8A06-EFD9-3C48FB86AFCA}"/>
              </a:ext>
            </a:extLst>
          </p:cNvPr>
          <p:cNvSpPr>
            <a:spLocks noGrp="1"/>
          </p:cNvSpPr>
          <p:nvPr>
            <p:ph type="body" sz="quarter" idx="20"/>
          </p:nvPr>
        </p:nvSpPr>
        <p:spPr>
          <a:xfrm>
            <a:off x="7677339" y="3166449"/>
            <a:ext cx="4187900" cy="1267660"/>
          </a:xfrm>
        </p:spPr>
        <p:txBody>
          <a:bodyPr>
            <a:normAutofit/>
          </a:bodyPr>
          <a:lstStyle>
            <a:lvl1pPr marL="0" indent="0">
              <a:buNone/>
              <a:defRPr sz="2000">
                <a:solidFill>
                  <a:schemeClr val="bg1"/>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177869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Slide 7">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9FFDD080-4638-6791-3E4F-BA329002E2BF}"/>
              </a:ext>
            </a:extLst>
          </p:cNvPr>
          <p:cNvSpPr>
            <a:spLocks noGrp="1"/>
          </p:cNvSpPr>
          <p:nvPr>
            <p:ph type="body" sz="quarter" idx="19" hasCustomPrompt="1"/>
          </p:nvPr>
        </p:nvSpPr>
        <p:spPr>
          <a:xfrm>
            <a:off x="2248247" y="4070491"/>
            <a:ext cx="7695506" cy="764799"/>
          </a:xfrm>
        </p:spPr>
        <p:txBody>
          <a:bodyPr anchor="ctr">
            <a:normAutofit/>
          </a:bodyPr>
          <a:lstStyle>
            <a:lvl1pPr marL="0" indent="0" algn="ctr">
              <a:lnSpc>
                <a:spcPct val="70000"/>
              </a:lnSpc>
              <a:buNone/>
              <a:defRPr sz="3000">
                <a:solidFill>
                  <a:schemeClr val="bg1"/>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2248247" y="4980067"/>
            <a:ext cx="7695506" cy="612588"/>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076425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ph Slide 1">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9"/>
          </a:xfrm>
          <a:prstGeom prst="rect">
            <a:avLst/>
          </a:prstGeom>
        </p:spPr>
      </p:pic>
      <p:sp>
        <p:nvSpPr>
          <p:cNvPr id="3" name="Title 1">
            <a:extLst>
              <a:ext uri="{FF2B5EF4-FFF2-40B4-BE49-F238E27FC236}">
                <a16:creationId xmlns:a16="http://schemas.microsoft.com/office/drawing/2014/main" id="{BDA352AF-0D0B-CA5B-F6AB-E8E707C2BCFB}"/>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5" name="Chart Placeholder">
            <a:extLst>
              <a:ext uri="{FF2B5EF4-FFF2-40B4-BE49-F238E27FC236}">
                <a16:creationId xmlns:a16="http://schemas.microsoft.com/office/drawing/2014/main" id="{A294C2DE-00CB-57AC-36E4-F1BD262706DC}"/>
              </a:ext>
            </a:extLst>
          </p:cNvPr>
          <p:cNvSpPr>
            <a:spLocks noGrp="1"/>
          </p:cNvSpPr>
          <p:nvPr>
            <p:ph type="chart" sz="quarter" idx="19"/>
          </p:nvPr>
        </p:nvSpPr>
        <p:spPr>
          <a:xfrm>
            <a:off x="1430338" y="1747838"/>
            <a:ext cx="9134475" cy="4360862"/>
          </a:xfrm>
        </p:spPr>
        <p:txBody>
          <a:bodyPr/>
          <a:lstStyle/>
          <a:p>
            <a:r>
              <a:rPr lang="en-US"/>
              <a:t>Click icon to add chart</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3">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9629472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FF63E5-FDDB-6B44-048F-EF43D6670A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3" y="0"/>
            <a:ext cx="12187066" cy="6858000"/>
          </a:xfrm>
          <a:prstGeom prst="rect">
            <a:avLst/>
          </a:prstGeom>
        </p:spPr>
      </p:pic>
      <p:sp>
        <p:nvSpPr>
          <p:cNvPr id="7" name="Title Placeholder">
            <a:extLst>
              <a:ext uri="{FF2B5EF4-FFF2-40B4-BE49-F238E27FC236}">
                <a16:creationId xmlns:a16="http://schemas.microsoft.com/office/drawing/2014/main" id="{33DE6DDB-A415-6C63-7353-2B6BB41D589A}"/>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0" name="Title Underscore">
            <a:extLst>
              <a:ext uri="{FF2B5EF4-FFF2-40B4-BE49-F238E27FC236}">
                <a16:creationId xmlns:a16="http://schemas.microsoft.com/office/drawing/2014/main" id="{EE499929-DC2D-46B3-A28E-229CC329ABAD}"/>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Text Placeholder 1">
            <a:extLst>
              <a:ext uri="{FF2B5EF4-FFF2-40B4-BE49-F238E27FC236}">
                <a16:creationId xmlns:a16="http://schemas.microsoft.com/office/drawing/2014/main" id="{20D3AEAA-8383-5B38-DD49-CF2D2E42B2FD}"/>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lvl="0"/>
            <a:r>
              <a:rPr lang="en-US" dirty="0"/>
              <a:t>Questions/Contact/Information</a:t>
            </a:r>
          </a:p>
        </p:txBody>
      </p:sp>
      <p:sp>
        <p:nvSpPr>
          <p:cNvPr id="11" name="Text Placeholder 2">
            <a:extLst>
              <a:ext uri="{FF2B5EF4-FFF2-40B4-BE49-F238E27FC236}">
                <a16:creationId xmlns:a16="http://schemas.microsoft.com/office/drawing/2014/main" id="{F650F580-D423-6DBC-88B2-B37D4EB87AF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6" name="Department/Unit name Placeholder">
            <a:extLst>
              <a:ext uri="{FF2B5EF4-FFF2-40B4-BE49-F238E27FC236}">
                <a16:creationId xmlns:a16="http://schemas.microsoft.com/office/drawing/2014/main" id="{D09D9943-0FAE-E4DE-E4FE-0B3F8F5513E0}"/>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BC285FAE-FC3C-B139-BFE4-13B46455285B}"/>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8643200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9AC6FB-79B2-8934-E612-EC987EF3231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17" name="Title Placeholder">
            <a:extLst>
              <a:ext uri="{FF2B5EF4-FFF2-40B4-BE49-F238E27FC236}">
                <a16:creationId xmlns:a16="http://schemas.microsoft.com/office/drawing/2014/main" id="{9E07F9AC-4E7E-9623-9170-90BDADFA2A74}"/>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2" name="Title Underscore">
            <a:extLst>
              <a:ext uri="{FF2B5EF4-FFF2-40B4-BE49-F238E27FC236}">
                <a16:creationId xmlns:a16="http://schemas.microsoft.com/office/drawing/2014/main" id="{58F4D01E-94DA-4F0B-8E13-618D11B2DCE2}"/>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9" name="Text Placeholder 1">
            <a:extLst>
              <a:ext uri="{FF2B5EF4-FFF2-40B4-BE49-F238E27FC236}">
                <a16:creationId xmlns:a16="http://schemas.microsoft.com/office/drawing/2014/main" id="{645B5409-DDAC-5BBA-E785-37F723B5630A}"/>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t>Questions/Contact/Information</a:t>
            </a:r>
          </a:p>
        </p:txBody>
      </p:sp>
      <p:sp>
        <p:nvSpPr>
          <p:cNvPr id="21" name="Text Placeholder 2">
            <a:extLst>
              <a:ext uri="{FF2B5EF4-FFF2-40B4-BE49-F238E27FC236}">
                <a16:creationId xmlns:a16="http://schemas.microsoft.com/office/drawing/2014/main" id="{2982A2E9-6729-F459-2EB4-38593EB1846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13" name="Department/Unit name Placeholder">
            <a:extLst>
              <a:ext uri="{FF2B5EF4-FFF2-40B4-BE49-F238E27FC236}">
                <a16:creationId xmlns:a16="http://schemas.microsoft.com/office/drawing/2014/main" id="{EC420C19-0C40-EAE2-AA9D-5101B4FF164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6" name="Slide Number Placeholder">
            <a:extLst>
              <a:ext uri="{FF2B5EF4-FFF2-40B4-BE49-F238E27FC236}">
                <a16:creationId xmlns:a16="http://schemas.microsoft.com/office/drawing/2014/main" id="{1DAF599E-70A8-5E76-56CB-CA69217C103F}"/>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887641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Art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F629A3-552F-E006-13D5-0CE1F4DDF8A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Tree>
    <p:extLst>
      <p:ext uri="{BB962C8B-B14F-4D97-AF65-F5344CB8AC3E}">
        <p14:creationId xmlns:p14="http://schemas.microsoft.com/office/powerpoint/2010/main" val="2036048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Art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460F61-2344-C760-857E-55ED7348C7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Tree>
    <p:extLst>
      <p:ext uri="{BB962C8B-B14F-4D97-AF65-F5344CB8AC3E}">
        <p14:creationId xmlns:p14="http://schemas.microsoft.com/office/powerpoint/2010/main" val="27322106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Art 3">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D10096E1-7AA4-3695-82F5-7DAD7028D39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694"/>
            <a:ext cx="12189533" cy="6856612"/>
          </a:xfrm>
          <a:prstGeom prst="rect">
            <a:avLst/>
          </a:prstGeom>
        </p:spPr>
      </p:pic>
    </p:spTree>
    <p:extLst>
      <p:ext uri="{BB962C8B-B14F-4D97-AF65-F5344CB8AC3E}">
        <p14:creationId xmlns:p14="http://schemas.microsoft.com/office/powerpoint/2010/main" val="30692953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Art 4">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0135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E08955-08BB-4699-BDD8-1E3D7EEFD864}"/>
              </a:ext>
            </a:extLst>
          </p:cNvPr>
          <p:cNvSpPr>
            <a:spLocks noGrp="1"/>
          </p:cNvSpPr>
          <p:nvPr>
            <p:ph type="title"/>
          </p:nvPr>
        </p:nvSpPr>
        <p:spPr>
          <a:xfrm>
            <a:off x="838200" y="365126"/>
            <a:ext cx="10515600" cy="738118"/>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AA3B2E1F-8BE8-6F6E-A1F6-527F51B3D0B0}"/>
              </a:ext>
            </a:extLst>
          </p:cNvPr>
          <p:cNvSpPr>
            <a:spLocks noGrp="1"/>
          </p:cNvSpPr>
          <p:nvPr>
            <p:ph type="body" idx="1"/>
          </p:nvPr>
        </p:nvSpPr>
        <p:spPr>
          <a:xfrm>
            <a:off x="838200" y="138830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a:extLst>
              <a:ext uri="{FF2B5EF4-FFF2-40B4-BE49-F238E27FC236}">
                <a16:creationId xmlns:a16="http://schemas.microsoft.com/office/drawing/2014/main" id="{EB605B6C-A108-B529-76C2-7C90E4E90D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mj-lt"/>
              </a:defRPr>
            </a:lvl1p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2578492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50" r:id="rId5"/>
    <p:sldLayoutId id="2147483663" r:id="rId6"/>
    <p:sldLayoutId id="2147483664" r:id="rId7"/>
    <p:sldLayoutId id="2147483665" r:id="rId8"/>
    <p:sldLayoutId id="2147483651" r:id="rId9"/>
    <p:sldLayoutId id="2147483666" r:id="rId10"/>
    <p:sldLayoutId id="2147483681" r:id="rId11"/>
    <p:sldLayoutId id="2147483671" r:id="rId12"/>
    <p:sldLayoutId id="2147483652" r:id="rId13"/>
    <p:sldLayoutId id="2147483670" r:id="rId14"/>
    <p:sldLayoutId id="2147483653" r:id="rId15"/>
    <p:sldLayoutId id="2147483672" r:id="rId16"/>
    <p:sldLayoutId id="2147483673" r:id="rId17"/>
    <p:sldLayoutId id="2147483675" r:id="rId18"/>
    <p:sldLayoutId id="2147483676" r:id="rId19"/>
    <p:sldLayoutId id="2147483677" r:id="rId20"/>
    <p:sldLayoutId id="2147483678" r:id="rId21"/>
    <p:sldLayoutId id="2147483679" r:id="rId22"/>
    <p:sldLayoutId id="2147483680" r:id="rId23"/>
    <p:sldLayoutId id="2147483655" r:id="rId24"/>
    <p:sldLayoutId id="2147483654" r:id="rId25"/>
    <p:sldLayoutId id="2147483656" r:id="rId26"/>
    <p:sldLayoutId id="2147483657" r:id="rId27"/>
    <p:sldLayoutId id="2147483667" r:id="rId28"/>
    <p:sldLayoutId id="2147483668" r:id="rId29"/>
  </p:sldLayoutIdLst>
  <p:hf hdr="0" ft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hyperlink" Target="https://archive.math.arizona.edu/jwatkins/normal-table.pdf"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076F1-8163-EB6F-16CB-3B957D63C7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CBDAF-A542-030F-224C-CA884E2EBF47}"/>
              </a:ext>
            </a:extLst>
          </p:cNvPr>
          <p:cNvSpPr>
            <a:spLocks noGrp="1"/>
          </p:cNvSpPr>
          <p:nvPr>
            <p:ph type="title"/>
          </p:nvPr>
        </p:nvSpPr>
        <p:spPr/>
        <p:txBody>
          <a:bodyPr>
            <a:normAutofit/>
          </a:bodyPr>
          <a:lstStyle/>
          <a:p>
            <a:r>
              <a:rPr lang="en-US" dirty="0"/>
              <a:t>Midterm #2 Prep</a:t>
            </a:r>
          </a:p>
        </p:txBody>
      </p:sp>
      <p:sp>
        <p:nvSpPr>
          <p:cNvPr id="3" name="Slide Number Placeholder 2">
            <a:extLst>
              <a:ext uri="{FF2B5EF4-FFF2-40B4-BE49-F238E27FC236}">
                <a16:creationId xmlns:a16="http://schemas.microsoft.com/office/drawing/2014/main" id="{5DE8A8FB-186A-FC3B-FB88-9C2326E7BB9F}"/>
              </a:ext>
            </a:extLst>
          </p:cNvPr>
          <p:cNvSpPr>
            <a:spLocks noGrp="1"/>
          </p:cNvSpPr>
          <p:nvPr>
            <p:ph type="sldNum" sz="quarter" idx="17"/>
          </p:nvPr>
        </p:nvSpPr>
        <p:spPr/>
        <p:txBody>
          <a:bodyPr/>
          <a:lstStyle/>
          <a:p>
            <a:fld id="{86134D44-37F0-44A1-8A08-E9432A030C07}" type="slidenum">
              <a:rPr lang="en-US" smtClean="0"/>
              <a:pPr/>
              <a:t>1</a:t>
            </a:fld>
            <a:endParaRPr lang="en-US" dirty="0"/>
          </a:p>
        </p:txBody>
      </p:sp>
    </p:spTree>
    <p:extLst>
      <p:ext uri="{BB962C8B-B14F-4D97-AF65-F5344CB8AC3E}">
        <p14:creationId xmlns:p14="http://schemas.microsoft.com/office/powerpoint/2010/main" val="2587966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A05A6-15F9-3E4A-2A55-CEB9E8869F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8237BD-931F-D5E9-A2D6-B7F5906AD628}"/>
              </a:ext>
            </a:extLst>
          </p:cNvPr>
          <p:cNvSpPr>
            <a:spLocks noGrp="1"/>
          </p:cNvSpPr>
          <p:nvPr>
            <p:ph type="title"/>
          </p:nvPr>
        </p:nvSpPr>
        <p:spPr/>
        <p:txBody>
          <a:bodyPr/>
          <a:lstStyle/>
          <a:p>
            <a:r>
              <a:rPr lang="en-US" dirty="0"/>
              <a:t>Quiz Answers</a:t>
            </a:r>
          </a:p>
        </p:txBody>
      </p:sp>
      <p:sp>
        <p:nvSpPr>
          <p:cNvPr id="3" name="Text Placeholder 2">
            <a:extLst>
              <a:ext uri="{FF2B5EF4-FFF2-40B4-BE49-F238E27FC236}">
                <a16:creationId xmlns:a16="http://schemas.microsoft.com/office/drawing/2014/main" id="{0FA9E3BD-96B3-2804-E5E1-4492139B338B}"/>
              </a:ext>
            </a:extLst>
          </p:cNvPr>
          <p:cNvSpPr>
            <a:spLocks noGrp="1"/>
          </p:cNvSpPr>
          <p:nvPr>
            <p:ph type="body" sz="quarter" idx="20"/>
          </p:nvPr>
        </p:nvSpPr>
        <p:spPr>
          <a:xfrm>
            <a:off x="482342" y="1136530"/>
            <a:ext cx="10370190" cy="4892130"/>
          </a:xfrm>
        </p:spPr>
        <p:txBody>
          <a:bodyPr>
            <a:normAutofit lnSpcReduction="10000"/>
          </a:bodyPr>
          <a:lstStyle/>
          <a:p>
            <a:r>
              <a:rPr lang="en-US"/>
              <a:t>1. What is Little's Law? (choose one)</a:t>
            </a:r>
          </a:p>
          <a:p>
            <a:r>
              <a:rPr lang="en-US"/>
              <a:t>   a</a:t>
            </a:r>
            <a:r>
              <a:rPr lang="en-US">
                <a:solidFill>
                  <a:schemeClr val="bg1">
                    <a:lumMod val="85000"/>
                  </a:schemeClr>
                </a:solidFill>
              </a:rPr>
              <a:t>) Mean time in system equals arrival rate times mean service time</a:t>
            </a:r>
          </a:p>
          <a:p>
            <a:r>
              <a:rPr lang="en-US"/>
              <a:t>   b) Mean number in system equals arrival rate times mean time in system</a:t>
            </a:r>
          </a:p>
          <a:p>
            <a:r>
              <a:rPr lang="en-US"/>
              <a:t>   c) </a:t>
            </a:r>
            <a:r>
              <a:rPr lang="en-US">
                <a:solidFill>
                  <a:schemeClr val="bg1">
                    <a:lumMod val="85000"/>
                  </a:schemeClr>
                </a:solidFill>
              </a:rPr>
              <a:t>Mean number in queue equals arrival rate times mean time in system</a:t>
            </a:r>
          </a:p>
          <a:p>
            <a:r>
              <a:rPr lang="en-US"/>
              <a:t>2. If the arrival rate to a queue is A and the mean service time is S,</a:t>
            </a:r>
          </a:p>
          <a:p>
            <a:r>
              <a:rPr lang="en-US"/>
              <a:t>   then the long-term probability that the queue has at least one job present is </a:t>
            </a:r>
          </a:p>
          <a:p>
            <a:r>
              <a:rPr lang="en-US"/>
              <a:t>   (choose one)</a:t>
            </a:r>
          </a:p>
          <a:p>
            <a:r>
              <a:rPr lang="en-US"/>
              <a:t>   a) A x S</a:t>
            </a:r>
          </a:p>
          <a:p>
            <a:r>
              <a:rPr lang="en-US"/>
              <a:t>   </a:t>
            </a:r>
            <a:r>
              <a:rPr lang="en-US">
                <a:solidFill>
                  <a:schemeClr val="bg1">
                    <a:lumMod val="85000"/>
                  </a:schemeClr>
                </a:solidFill>
              </a:rPr>
              <a:t>b) A/S</a:t>
            </a:r>
          </a:p>
          <a:p>
            <a:r>
              <a:rPr lang="en-US"/>
              <a:t>   </a:t>
            </a:r>
            <a:r>
              <a:rPr lang="en-US">
                <a:solidFill>
                  <a:schemeClr val="bg1">
                    <a:lumMod val="85000"/>
                  </a:schemeClr>
                </a:solidFill>
              </a:rPr>
              <a:t>c) S/A</a:t>
            </a:r>
          </a:p>
          <a:p>
            <a:r>
              <a:rPr lang="en-US" i="1"/>
              <a:t>The probability that the queue has at least one job present is always equal to the server utilization, which is the arrival rate A divided by the service rate 1/S = A x S   </a:t>
            </a:r>
            <a:br>
              <a:rPr lang="en-US"/>
            </a:br>
            <a:br>
              <a:rPr lang="en-US"/>
            </a:br>
            <a:endParaRPr lang="en-US"/>
          </a:p>
          <a:p>
            <a:endParaRPr lang="en-US" dirty="0"/>
          </a:p>
        </p:txBody>
      </p:sp>
      <p:sp>
        <p:nvSpPr>
          <p:cNvPr id="4" name="Slide Number Placeholder 3">
            <a:extLst>
              <a:ext uri="{FF2B5EF4-FFF2-40B4-BE49-F238E27FC236}">
                <a16:creationId xmlns:a16="http://schemas.microsoft.com/office/drawing/2014/main" id="{E5727E76-56E9-3701-C7C1-7514704A5BCE}"/>
              </a:ext>
            </a:extLst>
          </p:cNvPr>
          <p:cNvSpPr>
            <a:spLocks noGrp="1"/>
          </p:cNvSpPr>
          <p:nvPr>
            <p:ph type="sldNum" sz="quarter" idx="17"/>
          </p:nvPr>
        </p:nvSpPr>
        <p:spPr/>
        <p:txBody>
          <a:bodyPr/>
          <a:lstStyle/>
          <a:p>
            <a:fld id="{86134D44-37F0-44A1-8A08-E9432A030C07}" type="slidenum">
              <a:rPr lang="en-US" smtClean="0"/>
              <a:pPr/>
              <a:t>2</a:t>
            </a:fld>
            <a:endParaRPr lang="en-US" dirty="0"/>
          </a:p>
        </p:txBody>
      </p:sp>
    </p:spTree>
    <p:extLst>
      <p:ext uri="{BB962C8B-B14F-4D97-AF65-F5344CB8AC3E}">
        <p14:creationId xmlns:p14="http://schemas.microsoft.com/office/powerpoint/2010/main" val="2522559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E28CB-240C-1A5F-2967-A71668CCEF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12953D-56F3-4BCA-BA07-055201806F5D}"/>
              </a:ext>
            </a:extLst>
          </p:cNvPr>
          <p:cNvSpPr>
            <a:spLocks noGrp="1"/>
          </p:cNvSpPr>
          <p:nvPr>
            <p:ph type="title"/>
          </p:nvPr>
        </p:nvSpPr>
        <p:spPr/>
        <p:txBody>
          <a:bodyPr/>
          <a:lstStyle/>
          <a:p>
            <a:r>
              <a:rPr lang="en-US" dirty="0"/>
              <a:t>Quiz Answers</a:t>
            </a:r>
          </a:p>
        </p:txBody>
      </p:sp>
      <p:sp>
        <p:nvSpPr>
          <p:cNvPr id="3" name="Text Placeholder 2">
            <a:extLst>
              <a:ext uri="{FF2B5EF4-FFF2-40B4-BE49-F238E27FC236}">
                <a16:creationId xmlns:a16="http://schemas.microsoft.com/office/drawing/2014/main" id="{A0AEEA4E-8F9B-043F-45CD-3E26324F2929}"/>
              </a:ext>
            </a:extLst>
          </p:cNvPr>
          <p:cNvSpPr>
            <a:spLocks noGrp="1"/>
          </p:cNvSpPr>
          <p:nvPr>
            <p:ph type="body" sz="quarter" idx="20"/>
          </p:nvPr>
        </p:nvSpPr>
        <p:spPr>
          <a:xfrm>
            <a:off x="482342" y="1136530"/>
            <a:ext cx="10370190" cy="4892130"/>
          </a:xfrm>
        </p:spPr>
        <p:txBody>
          <a:bodyPr>
            <a:normAutofit fontScale="85000" lnSpcReduction="10000"/>
          </a:bodyPr>
          <a:lstStyle/>
          <a:p>
            <a:r>
              <a:rPr lang="en-US"/>
              <a:t>3. Suppose you have some simulation output and have constructed a confidence interval for your favorite </a:t>
            </a:r>
          </a:p>
          <a:p>
            <a:r>
              <a:rPr lang="en-US"/>
              <a:t> confidence level that has half-width H, and sample mean m based on 100 replications.   We want the ratio</a:t>
            </a:r>
          </a:p>
          <a:p>
            <a:r>
              <a:rPr lang="en-US"/>
              <a:t> of the half-width to sample mean ( H/m ) to be no larger than 0.01, and with 100 replications</a:t>
            </a:r>
          </a:p>
          <a:p>
            <a:r>
              <a:rPr lang="en-US"/>
              <a:t> we have H/m = 0.05.   Assuming that as we increase the number of replications that the sample</a:t>
            </a:r>
          </a:p>
          <a:p>
            <a:r>
              <a:rPr lang="en-US"/>
              <a:t> mean and sample variance do not change very much, how many MORE replications will we need to</a:t>
            </a:r>
          </a:p>
          <a:p>
            <a:r>
              <a:rPr lang="en-US"/>
              <a:t> do to reach our goal of H/m = 0.01 ?</a:t>
            </a:r>
          </a:p>
          <a:p>
            <a:r>
              <a:rPr lang="en-US"/>
              <a:t>  </a:t>
            </a:r>
            <a:r>
              <a:rPr lang="en-US">
                <a:solidFill>
                  <a:schemeClr val="bg1">
                    <a:lumMod val="85000"/>
                  </a:schemeClr>
                </a:solidFill>
              </a:rPr>
              <a:t>a) 100</a:t>
            </a:r>
          </a:p>
          <a:p>
            <a:r>
              <a:rPr lang="en-US">
                <a:solidFill>
                  <a:schemeClr val="bg1">
                    <a:lumMod val="85000"/>
                  </a:schemeClr>
                </a:solidFill>
              </a:rPr>
              <a:t>  b) 900</a:t>
            </a:r>
          </a:p>
          <a:p>
            <a:r>
              <a:rPr lang="en-US">
                <a:solidFill>
                  <a:schemeClr val="bg1">
                    <a:lumMod val="85000"/>
                  </a:schemeClr>
                </a:solidFill>
              </a:rPr>
              <a:t>  c) 1900</a:t>
            </a:r>
          </a:p>
          <a:p>
            <a:r>
              <a:rPr lang="en-US"/>
              <a:t>  d) 2400</a:t>
            </a:r>
          </a:p>
          <a:p>
            <a:r>
              <a:rPr lang="en-US">
                <a:solidFill>
                  <a:schemeClr val="bg1">
                    <a:lumMod val="85000"/>
                  </a:schemeClr>
                </a:solidFill>
              </a:rPr>
              <a:t>  e) 12400</a:t>
            </a:r>
          </a:p>
          <a:p>
            <a:r>
              <a:rPr lang="en-US"/>
              <a:t> </a:t>
            </a:r>
          </a:p>
          <a:p>
            <a:br>
              <a:rPr lang="en-US"/>
            </a:br>
            <a:br>
              <a:rPr lang="en-US"/>
            </a:br>
            <a:endParaRPr lang="en-US"/>
          </a:p>
          <a:p>
            <a:endParaRPr lang="en-US" dirty="0"/>
          </a:p>
        </p:txBody>
      </p:sp>
      <p:sp>
        <p:nvSpPr>
          <p:cNvPr id="4" name="Slide Number Placeholder 3">
            <a:extLst>
              <a:ext uri="{FF2B5EF4-FFF2-40B4-BE49-F238E27FC236}">
                <a16:creationId xmlns:a16="http://schemas.microsoft.com/office/drawing/2014/main" id="{4C6186CB-76EB-FEAC-9305-41068227AE65}"/>
              </a:ext>
            </a:extLst>
          </p:cNvPr>
          <p:cNvSpPr>
            <a:spLocks noGrp="1"/>
          </p:cNvSpPr>
          <p:nvPr>
            <p:ph type="sldNum" sz="quarter" idx="17"/>
          </p:nvPr>
        </p:nvSpPr>
        <p:spPr/>
        <p:txBody>
          <a:bodyPr/>
          <a:lstStyle/>
          <a:p>
            <a:fld id="{86134D44-37F0-44A1-8A08-E9432A030C07}" type="slidenum">
              <a:rPr lang="en-US" smtClean="0"/>
              <a:pPr/>
              <a:t>3</a:t>
            </a:fld>
            <a:endParaRPr lang="en-US" dirty="0"/>
          </a:p>
        </p:txBody>
      </p:sp>
    </p:spTree>
    <p:extLst>
      <p:ext uri="{BB962C8B-B14F-4D97-AF65-F5344CB8AC3E}">
        <p14:creationId xmlns:p14="http://schemas.microsoft.com/office/powerpoint/2010/main" val="1691756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9226A-D4D1-5E91-32D6-E39E54CE8E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97A4B-5B85-62DF-D76C-5C937876FA09}"/>
              </a:ext>
            </a:extLst>
          </p:cNvPr>
          <p:cNvSpPr>
            <a:spLocks noGrp="1"/>
          </p:cNvSpPr>
          <p:nvPr>
            <p:ph type="title"/>
          </p:nvPr>
        </p:nvSpPr>
        <p:spPr/>
        <p:txBody>
          <a:bodyPr/>
          <a:lstStyle/>
          <a:p>
            <a:r>
              <a:rPr lang="en-US" dirty="0"/>
              <a:t>Quiz Answers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853F73D8-98CC-1950-4658-1A83E7BA3C83}"/>
                  </a:ext>
                </a:extLst>
              </p:cNvPr>
              <p:cNvSpPr>
                <a:spLocks noGrp="1"/>
              </p:cNvSpPr>
              <p:nvPr>
                <p:ph type="body" sz="quarter" idx="20"/>
              </p:nvPr>
            </p:nvSpPr>
            <p:spPr>
              <a:xfrm>
                <a:off x="482342" y="1136530"/>
                <a:ext cx="10370190" cy="4892130"/>
              </a:xfrm>
            </p:spPr>
            <p:txBody>
              <a:bodyPr>
                <a:normAutofit/>
              </a:bodyPr>
              <a:lstStyle/>
              <a:p>
                <a:r>
                  <a:rPr lang="en-US" i="1">
                    <a:solidFill>
                      <a:schemeClr val="tx1"/>
                    </a:solidFill>
                  </a:rPr>
                  <a:t>The</a:t>
                </a:r>
                <a:r>
                  <a:rPr lang="en-US" i="1">
                    <a:solidFill>
                      <a:schemeClr val="bg1">
                        <a:lumMod val="85000"/>
                      </a:schemeClr>
                    </a:solidFill>
                  </a:rPr>
                  <a:t> </a:t>
                </a:r>
                <a:r>
                  <a:rPr lang="en-US" i="1">
                    <a:solidFill>
                      <a:schemeClr val="tx1"/>
                    </a:solidFill>
                  </a:rPr>
                  <a:t>confidence interval is </a:t>
                </a:r>
              </a:p>
              <a:p>
                <a:pPr/>
                <a14:m>
                  <m:oMathPara xmlns:m="http://schemas.openxmlformats.org/officeDocument/2006/math">
                    <m:oMath>
                      <m:r>
                        <a:rPr lang="en-US" b="0" i="1">
                          <a:solidFill>
                            <a:schemeClr val="tx1"/>
                          </a:solidFill>
                          <a:latin typeface="Cambria Math" panose="02040503050406030204" pitchFamily="18" charset="0"/>
                        </a:rPr>
                        <m:t>𝑚</m:t>
                      </m:r>
                      <m:r>
                        <a:rPr lang="en-US" b="0" i="1">
                          <a:solidFill>
                            <a:schemeClr val="tx1"/>
                          </a:solidFill>
                          <a:latin typeface="Cambria Math" panose="02040503050406030204" pitchFamily="18" charset="0"/>
                        </a:rPr>
                        <m:t>±</m:t>
                      </m:r>
                      <m:sSub>
                        <m:sSubPr>
                          <m:ctrlPr>
                            <a:rPr lang="en-US" b="0" i="1">
                              <a:solidFill>
                                <a:schemeClr val="tx1"/>
                              </a:solidFill>
                              <a:latin typeface="Cambria Math" panose="02040503050406030204" pitchFamily="18" charset="0"/>
                            </a:rPr>
                          </m:ctrlPr>
                        </m:sSubPr>
                        <m:e>
                          <m:r>
                            <a:rPr lang="en-US" b="0" i="1">
                              <a:solidFill>
                                <a:schemeClr val="tx1"/>
                              </a:solidFill>
                              <a:latin typeface="Cambria Math" panose="02040503050406030204" pitchFamily="18" charset="0"/>
                            </a:rPr>
                            <m:t>𝑡</m:t>
                          </m:r>
                        </m:e>
                        <m:sub>
                          <m:d>
                            <m:dPr>
                              <m:ctrlPr>
                                <a:rPr lang="en-US" b="0" i="1">
                                  <a:solidFill>
                                    <a:schemeClr val="tx1"/>
                                  </a:solidFill>
                                  <a:latin typeface="Cambria Math" panose="02040503050406030204" pitchFamily="18" charset="0"/>
                                </a:rPr>
                              </m:ctrlPr>
                            </m:dPr>
                            <m:e>
                              <m:r>
                                <a:rPr lang="en-US" b="0" i="1">
                                  <a:solidFill>
                                    <a:schemeClr val="tx1"/>
                                  </a:solidFill>
                                  <a:latin typeface="Cambria Math" panose="02040503050406030204" pitchFamily="18" charset="0"/>
                                </a:rPr>
                                <m:t>1−</m:t>
                              </m:r>
                              <m:r>
                                <a:rPr lang="en-US" b="0" i="1">
                                  <a:solidFill>
                                    <a:schemeClr val="tx1"/>
                                  </a:solidFill>
                                  <a:latin typeface="Cambria Math" panose="02040503050406030204" pitchFamily="18" charset="0"/>
                                </a:rPr>
                                <m:t>𝛼</m:t>
                              </m:r>
                            </m:e>
                          </m:d>
                          <m:r>
                            <a:rPr lang="en-US" b="0" i="1">
                              <a:solidFill>
                                <a:schemeClr val="tx1"/>
                              </a:solidFill>
                              <a:latin typeface="Cambria Math" panose="02040503050406030204" pitchFamily="18" charset="0"/>
                            </a:rPr>
                            <m:t>,100</m:t>
                          </m:r>
                        </m:sub>
                      </m:sSub>
                      <m:f>
                        <m:fPr>
                          <m:ctrlPr>
                            <a:rPr lang="en-US" b="0" i="1">
                              <a:solidFill>
                                <a:schemeClr val="tx1"/>
                              </a:solidFill>
                              <a:latin typeface="Cambria Math" panose="02040503050406030204" pitchFamily="18" charset="0"/>
                            </a:rPr>
                          </m:ctrlPr>
                        </m:fPr>
                        <m:num>
                          <m:r>
                            <a:rPr lang="en-US" b="0" i="1">
                              <a:solidFill>
                                <a:schemeClr val="tx1"/>
                              </a:solidFill>
                              <a:latin typeface="Cambria Math" panose="02040503050406030204" pitchFamily="18" charset="0"/>
                            </a:rPr>
                            <m:t>𝑠</m:t>
                          </m:r>
                        </m:num>
                        <m:den>
                          <m:rad>
                            <m:radPr>
                              <m:degHide m:val="on"/>
                              <m:ctrlPr>
                                <a:rPr lang="en-US" b="0" i="1">
                                  <a:solidFill>
                                    <a:schemeClr val="tx1"/>
                                  </a:solidFill>
                                  <a:latin typeface="Cambria Math" panose="02040503050406030204" pitchFamily="18" charset="0"/>
                                </a:rPr>
                              </m:ctrlPr>
                            </m:radPr>
                            <m:deg/>
                            <m:e>
                              <m:r>
                                <a:rPr lang="en-US" b="0" i="1">
                                  <a:solidFill>
                                    <a:schemeClr val="tx1"/>
                                  </a:solidFill>
                                  <a:latin typeface="Cambria Math" panose="02040503050406030204" pitchFamily="18" charset="0"/>
                                </a:rPr>
                                <m:t>100</m:t>
                              </m:r>
                            </m:e>
                          </m:rad>
                        </m:den>
                      </m:f>
                      <m:r>
                        <a:rPr lang="en-US" b="0" i="1">
                          <a:solidFill>
                            <a:schemeClr val="tx1"/>
                          </a:solidFill>
                          <a:latin typeface="Cambria Math" panose="02040503050406030204" pitchFamily="18" charset="0"/>
                        </a:rPr>
                        <m:t>=</m:t>
                      </m:r>
                      <m:r>
                        <a:rPr lang="en-US" b="0" i="1">
                          <a:solidFill>
                            <a:schemeClr val="tx1"/>
                          </a:solidFill>
                          <a:latin typeface="Cambria Math" panose="02040503050406030204" pitchFamily="18" charset="0"/>
                        </a:rPr>
                        <m:t>𝑚</m:t>
                      </m:r>
                      <m:r>
                        <a:rPr lang="en-US" b="0" i="1">
                          <a:solidFill>
                            <a:schemeClr val="tx1"/>
                          </a:solidFill>
                          <a:latin typeface="Cambria Math" panose="02040503050406030204" pitchFamily="18" charset="0"/>
                        </a:rPr>
                        <m:t>±</m:t>
                      </m:r>
                      <m:sSub>
                        <m:sSubPr>
                          <m:ctrlPr>
                            <a:rPr lang="en-US" b="0" i="1">
                              <a:solidFill>
                                <a:schemeClr val="tx1"/>
                              </a:solidFill>
                              <a:latin typeface="Cambria Math" panose="02040503050406030204" pitchFamily="18" charset="0"/>
                            </a:rPr>
                          </m:ctrlPr>
                        </m:sSubPr>
                        <m:e>
                          <m:r>
                            <a:rPr lang="en-US" b="0" i="1">
                              <a:solidFill>
                                <a:schemeClr val="tx1"/>
                              </a:solidFill>
                              <a:latin typeface="Cambria Math" panose="02040503050406030204" pitchFamily="18" charset="0"/>
                            </a:rPr>
                            <m:t>𝑧</m:t>
                          </m:r>
                        </m:e>
                        <m:sub>
                          <m:d>
                            <m:dPr>
                              <m:ctrlPr>
                                <a:rPr lang="en-US" b="0" i="1">
                                  <a:solidFill>
                                    <a:schemeClr val="tx1"/>
                                  </a:solidFill>
                                  <a:latin typeface="Cambria Math" panose="02040503050406030204" pitchFamily="18" charset="0"/>
                                </a:rPr>
                              </m:ctrlPr>
                            </m:dPr>
                            <m:e>
                              <m:r>
                                <a:rPr lang="en-US" b="0" i="1">
                                  <a:solidFill>
                                    <a:schemeClr val="tx1"/>
                                  </a:solidFill>
                                  <a:latin typeface="Cambria Math" panose="02040503050406030204" pitchFamily="18" charset="0"/>
                                </a:rPr>
                                <m:t>1−</m:t>
                              </m:r>
                              <m:r>
                                <a:rPr lang="en-US" b="0" i="1">
                                  <a:solidFill>
                                    <a:schemeClr val="tx1"/>
                                  </a:solidFill>
                                  <a:latin typeface="Cambria Math" panose="02040503050406030204" pitchFamily="18" charset="0"/>
                                </a:rPr>
                                <m:t>𝛼</m:t>
                              </m:r>
                            </m:e>
                          </m:d>
                        </m:sub>
                      </m:sSub>
                      <m:f>
                        <m:fPr>
                          <m:ctrlPr>
                            <a:rPr lang="en-US" b="0" i="1">
                              <a:solidFill>
                                <a:schemeClr val="tx1"/>
                              </a:solidFill>
                              <a:latin typeface="Cambria Math" panose="02040503050406030204" pitchFamily="18" charset="0"/>
                            </a:rPr>
                          </m:ctrlPr>
                        </m:fPr>
                        <m:num>
                          <m:r>
                            <a:rPr lang="en-US" b="0" i="1">
                              <a:solidFill>
                                <a:schemeClr val="tx1"/>
                              </a:solidFill>
                              <a:latin typeface="Cambria Math" panose="02040503050406030204" pitchFamily="18" charset="0"/>
                            </a:rPr>
                            <m:t>𝑠</m:t>
                          </m:r>
                        </m:num>
                        <m:den>
                          <m:rad>
                            <m:radPr>
                              <m:degHide m:val="on"/>
                              <m:ctrlPr>
                                <a:rPr lang="en-US" b="0" i="1">
                                  <a:solidFill>
                                    <a:schemeClr val="tx1"/>
                                  </a:solidFill>
                                  <a:latin typeface="Cambria Math" panose="02040503050406030204" pitchFamily="18" charset="0"/>
                                </a:rPr>
                              </m:ctrlPr>
                            </m:radPr>
                            <m:deg/>
                            <m:e>
                              <m:r>
                                <a:rPr lang="en-US" b="0" i="1">
                                  <a:solidFill>
                                    <a:schemeClr val="tx1"/>
                                  </a:solidFill>
                                  <a:latin typeface="Cambria Math" panose="02040503050406030204" pitchFamily="18" charset="0"/>
                                </a:rPr>
                                <m:t>100</m:t>
                              </m:r>
                            </m:e>
                          </m:rad>
                        </m:den>
                      </m:f>
                    </m:oMath>
                  </m:oMathPara>
                </a14:m>
                <a:br>
                  <a:rPr lang="en-US" i="1"/>
                </a:br>
                <a:r>
                  <a:rPr lang="en-US" i="1"/>
                  <a:t>because with 100 replications the t statistic is essentially identical to the standard normal.</a:t>
                </a:r>
              </a:p>
              <a:p>
                <a:r>
                  <a:rPr lang="en-US" i="1"/>
                  <a:t>We are given that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𝑧</m:t>
                            </m:r>
                          </m:e>
                          <m:sub>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𝛼</m:t>
                                </m:r>
                              </m:e>
                            </m:d>
                          </m:sub>
                        </m:sSub>
                        <m:f>
                          <m:fPr>
                            <m:ctrlPr>
                              <a:rPr lang="en-US" i="1">
                                <a:latin typeface="Cambria Math" panose="02040503050406030204" pitchFamily="18" charset="0"/>
                              </a:rPr>
                            </m:ctrlPr>
                          </m:fPr>
                          <m:num>
                            <m:r>
                              <a:rPr lang="en-US" i="1">
                                <a:latin typeface="Cambria Math" panose="02040503050406030204" pitchFamily="18" charset="0"/>
                              </a:rPr>
                              <m:t>𝑠</m:t>
                            </m:r>
                          </m:num>
                          <m:den>
                            <m:rad>
                              <m:radPr>
                                <m:degHide m:val="on"/>
                                <m:ctrlPr>
                                  <a:rPr lang="en-US" i="1">
                                    <a:latin typeface="Cambria Math" panose="02040503050406030204" pitchFamily="18" charset="0"/>
                                  </a:rPr>
                                </m:ctrlPr>
                              </m:radPr>
                              <m:deg/>
                              <m:e>
                                <m:r>
                                  <a:rPr lang="en-US" i="1">
                                    <a:latin typeface="Cambria Math" panose="02040503050406030204" pitchFamily="18" charset="0"/>
                                  </a:rPr>
                                  <m:t>100</m:t>
                                </m:r>
                              </m:e>
                            </m:rad>
                          </m:den>
                        </m:f>
                      </m:num>
                      <m:den>
                        <m:r>
                          <a:rPr lang="en-US" i="1">
                            <a:latin typeface="Cambria Math" panose="02040503050406030204" pitchFamily="18" charset="0"/>
                          </a:rPr>
                          <m:t>𝑚</m:t>
                        </m:r>
                      </m:den>
                    </m:f>
                    <m:r>
                      <a:rPr lang="en-US" i="1">
                        <a:latin typeface="Cambria Math" panose="02040503050406030204" pitchFamily="18" charset="0"/>
                      </a:rPr>
                      <m:t>=0.05</m:t>
                    </m:r>
                    <m:r>
                      <a:rPr lang="en-US" b="0" i="1">
                        <a:latin typeface="Cambria Math" panose="02040503050406030204" pitchFamily="18" charset="0"/>
                      </a:rPr>
                      <m:t>, </m:t>
                    </m:r>
                  </m:oMath>
                </a14:m>
                <a:r>
                  <a:rPr lang="en-US" i="1"/>
                  <a:t>and wish to find Y such that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𝑧</m:t>
                            </m:r>
                          </m:e>
                          <m:sub>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𝛼</m:t>
                                </m:r>
                              </m:e>
                            </m:d>
                          </m:sub>
                        </m:sSub>
                        <m:f>
                          <m:fPr>
                            <m:ctrlPr>
                              <a:rPr lang="en-US" i="1">
                                <a:latin typeface="Cambria Math" panose="02040503050406030204" pitchFamily="18" charset="0"/>
                              </a:rPr>
                            </m:ctrlPr>
                          </m:fPr>
                          <m:num>
                            <m:r>
                              <a:rPr lang="en-US" i="1">
                                <a:latin typeface="Cambria Math" panose="02040503050406030204" pitchFamily="18" charset="0"/>
                              </a:rPr>
                              <m:t>𝑠</m:t>
                            </m:r>
                          </m:num>
                          <m:den>
                            <m:rad>
                              <m:radPr>
                                <m:degHide m:val="on"/>
                                <m:ctrlPr>
                                  <a:rPr lang="en-US" i="1">
                                    <a:latin typeface="Cambria Math" panose="02040503050406030204" pitchFamily="18" charset="0"/>
                                  </a:rPr>
                                </m:ctrlPr>
                              </m:radPr>
                              <m:deg/>
                              <m:e>
                                <m:r>
                                  <a:rPr lang="en-US" i="1">
                                    <a:latin typeface="Cambria Math" panose="02040503050406030204" pitchFamily="18" charset="0"/>
                                  </a:rPr>
                                  <m:t>100+</m:t>
                                </m:r>
                                <m:r>
                                  <a:rPr lang="en-US" i="1">
                                    <a:latin typeface="Cambria Math" panose="02040503050406030204" pitchFamily="18" charset="0"/>
                                  </a:rPr>
                                  <m:t>𝑌</m:t>
                                </m:r>
                              </m:e>
                            </m:rad>
                          </m:den>
                        </m:f>
                      </m:num>
                      <m:den>
                        <m:r>
                          <a:rPr lang="en-US" i="1">
                            <a:latin typeface="Cambria Math" panose="02040503050406030204" pitchFamily="18" charset="0"/>
                          </a:rPr>
                          <m:t>𝑚</m:t>
                        </m:r>
                      </m:den>
                    </m:f>
                    <m:r>
                      <a:rPr lang="en-US" i="1">
                        <a:latin typeface="Cambria Math" panose="02040503050406030204" pitchFamily="18" charset="0"/>
                      </a:rPr>
                      <m:t>=0.01</m:t>
                    </m:r>
                  </m:oMath>
                </a14:m>
                <a:endParaRPr lang="en-US" i="1"/>
              </a:p>
              <a:p>
                <a:r>
                  <a:rPr lang="en-US" i="1"/>
                  <a:t>Re-arranging each equation to equal m and equate we get</a:t>
                </a:r>
              </a:p>
              <a:p>
                <a:pPr/>
                <a14:m>
                  <m:oMathPara xmlns:m="http://schemas.openxmlformats.org/officeDocument/2006/math">
                    <m:o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𝑧</m:t>
                              </m:r>
                            </m:e>
                            <m:sub>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𝛼</m:t>
                                  </m:r>
                                </m:e>
                              </m:d>
                            </m:sub>
                          </m:sSub>
                          <m:f>
                            <m:fPr>
                              <m:ctrlPr>
                                <a:rPr lang="en-US" i="1">
                                  <a:latin typeface="Cambria Math" panose="02040503050406030204" pitchFamily="18" charset="0"/>
                                </a:rPr>
                              </m:ctrlPr>
                            </m:fPr>
                            <m:num>
                              <m:r>
                                <a:rPr lang="en-US" i="1">
                                  <a:latin typeface="Cambria Math" panose="02040503050406030204" pitchFamily="18" charset="0"/>
                                </a:rPr>
                                <m:t>𝑠</m:t>
                              </m:r>
                            </m:num>
                            <m:den>
                              <m:r>
                                <a:rPr lang="en-US" i="1">
                                  <a:latin typeface="Cambria Math" panose="02040503050406030204" pitchFamily="18" charset="0"/>
                                </a:rPr>
                                <m:t>10</m:t>
                              </m:r>
                            </m:den>
                          </m:f>
                        </m:num>
                        <m:den>
                          <m:r>
                            <a:rPr lang="en-US" i="1">
                              <a:latin typeface="Cambria Math" panose="02040503050406030204" pitchFamily="18" charset="0"/>
                            </a:rPr>
                            <m:t>0.05</m:t>
                          </m:r>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𝑧</m:t>
                              </m:r>
                            </m:e>
                            <m:sub>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𝛼</m:t>
                                  </m:r>
                                </m:e>
                              </m:d>
                            </m:sub>
                          </m:sSub>
                          <m:f>
                            <m:fPr>
                              <m:ctrlPr>
                                <a:rPr lang="en-US" i="1">
                                  <a:latin typeface="Cambria Math" panose="02040503050406030204" pitchFamily="18" charset="0"/>
                                </a:rPr>
                              </m:ctrlPr>
                            </m:fPr>
                            <m:num>
                              <m:r>
                                <a:rPr lang="en-US" i="1">
                                  <a:latin typeface="Cambria Math" panose="02040503050406030204" pitchFamily="18" charset="0"/>
                                </a:rPr>
                                <m:t>𝑠</m:t>
                              </m:r>
                            </m:num>
                            <m:den>
                              <m:rad>
                                <m:radPr>
                                  <m:degHide m:val="on"/>
                                  <m:ctrlPr>
                                    <a:rPr lang="en-US" i="1">
                                      <a:latin typeface="Cambria Math" panose="02040503050406030204" pitchFamily="18" charset="0"/>
                                    </a:rPr>
                                  </m:ctrlPr>
                                </m:radPr>
                                <m:deg/>
                                <m:e>
                                  <m:r>
                                    <a:rPr lang="en-US" i="1">
                                      <a:latin typeface="Cambria Math" panose="02040503050406030204" pitchFamily="18" charset="0"/>
                                    </a:rPr>
                                    <m:t>100+</m:t>
                                  </m:r>
                                  <m:r>
                                    <a:rPr lang="en-US" i="1">
                                      <a:latin typeface="Cambria Math" panose="02040503050406030204" pitchFamily="18" charset="0"/>
                                    </a:rPr>
                                    <m:t>𝑌</m:t>
                                  </m:r>
                                </m:e>
                              </m:rad>
                            </m:den>
                          </m:f>
                        </m:num>
                        <m:den>
                          <m:r>
                            <a:rPr lang="en-US" i="1">
                              <a:latin typeface="Cambria Math" panose="02040503050406030204" pitchFamily="18" charset="0"/>
                            </a:rPr>
                            <m:t>0.01</m:t>
                          </m:r>
                        </m:den>
                      </m:f>
                    </m:oMath>
                  </m:oMathPara>
                </a14:m>
                <a:endParaRPr lang="en-US" i="1"/>
              </a:p>
              <a:p>
                <a:r>
                  <a:rPr lang="en-US" i="1" dirty="0"/>
                  <a:t>We can eliminate the z and s terms to get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0.05⋅10</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0.01⋅</m:t>
                        </m:r>
                        <m:rad>
                          <m:radPr>
                            <m:degHide m:val="on"/>
                            <m:ctrlPr>
                              <a:rPr lang="en-US" i="1">
                                <a:latin typeface="Cambria Math" panose="02040503050406030204" pitchFamily="18" charset="0"/>
                              </a:rPr>
                            </m:ctrlPr>
                          </m:radPr>
                          <m:deg/>
                          <m:e>
                            <m:r>
                              <a:rPr lang="en-US" i="1">
                                <a:latin typeface="Cambria Math" panose="02040503050406030204" pitchFamily="18" charset="0"/>
                              </a:rPr>
                              <m:t>100+</m:t>
                            </m:r>
                            <m:r>
                              <a:rPr lang="en-US" i="1">
                                <a:latin typeface="Cambria Math" panose="02040503050406030204" pitchFamily="18" charset="0"/>
                              </a:rPr>
                              <m:t>𝑌</m:t>
                            </m:r>
                          </m:e>
                        </m:rad>
                      </m:den>
                    </m:f>
                  </m:oMath>
                </a14:m>
                <a:r>
                  <a:rPr lang="en-US" i="1" dirty="0"/>
                  <a:t> </a:t>
                </a:r>
              </a:p>
              <a:p>
                <a:r>
                  <a:rPr lang="en-US" i="1" dirty="0"/>
                  <a:t>Which leads to </a:t>
                </a:r>
                <a14:m>
                  <m:oMath xmlns:m="http://schemas.openxmlformats.org/officeDocument/2006/math">
                    <m:r>
                      <a:rPr lang="en-US" i="1">
                        <a:latin typeface="Cambria Math" panose="02040503050406030204" pitchFamily="18" charset="0"/>
                      </a:rPr>
                      <m:t>50=</m:t>
                    </m:r>
                    <m:rad>
                      <m:radPr>
                        <m:degHide m:val="on"/>
                        <m:ctrlPr>
                          <a:rPr lang="en-US" i="1">
                            <a:latin typeface="Cambria Math" panose="02040503050406030204" pitchFamily="18" charset="0"/>
                          </a:rPr>
                        </m:ctrlPr>
                      </m:radPr>
                      <m:deg/>
                      <m:e>
                        <m:r>
                          <a:rPr lang="en-US" i="1">
                            <a:latin typeface="Cambria Math" panose="02040503050406030204" pitchFamily="18" charset="0"/>
                          </a:rPr>
                          <m:t>100+</m:t>
                        </m:r>
                        <m:r>
                          <a:rPr lang="en-US" i="1">
                            <a:latin typeface="Cambria Math" panose="02040503050406030204" pitchFamily="18" charset="0"/>
                          </a:rPr>
                          <m:t>𝑌</m:t>
                        </m:r>
                      </m:e>
                    </m:rad>
                  </m:oMath>
                </a14:m>
                <a:r>
                  <a:rPr lang="en-US" i="1" dirty="0"/>
                  <a:t> and the solution  </a:t>
                </a:r>
                <a:r>
                  <a:rPr lang="en-US" i="1"/>
                  <a:t>Y = 2400 .</a:t>
                </a:r>
              </a:p>
              <a:p>
                <a:endParaRPr lang="en-US" dirty="0"/>
              </a:p>
            </p:txBody>
          </p:sp>
        </mc:Choice>
        <mc:Fallback xmlns="">
          <p:sp>
            <p:nvSpPr>
              <p:cNvPr id="3" name="Text Placeholder 2">
                <a:extLst>
                  <a:ext uri="{FF2B5EF4-FFF2-40B4-BE49-F238E27FC236}">
                    <a16:creationId xmlns:a16="http://schemas.microsoft.com/office/drawing/2014/main" id="{853F73D8-98CC-1950-4658-1A83E7BA3C83}"/>
                  </a:ext>
                </a:extLst>
              </p:cNvPr>
              <p:cNvSpPr>
                <a:spLocks noGrp="1" noRot="1" noChangeAspect="1" noMove="1" noResize="1" noEditPoints="1" noAdjustHandles="1" noChangeArrowheads="1" noChangeShapeType="1" noTextEdit="1"/>
              </p:cNvSpPr>
              <p:nvPr>
                <p:ph type="body" sz="quarter" idx="20"/>
              </p:nvPr>
            </p:nvSpPr>
            <p:spPr>
              <a:xfrm>
                <a:off x="482342" y="1136530"/>
                <a:ext cx="10370190" cy="4892130"/>
              </a:xfrm>
              <a:blipFill>
                <a:blip r:embed="rId2"/>
                <a:stretch>
                  <a:fillRect l="-489" t="-129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AA441CB-2C61-A0F7-62B3-270968A2722F}"/>
              </a:ext>
            </a:extLst>
          </p:cNvPr>
          <p:cNvSpPr>
            <a:spLocks noGrp="1"/>
          </p:cNvSpPr>
          <p:nvPr>
            <p:ph type="sldNum" sz="quarter" idx="17"/>
          </p:nvPr>
        </p:nvSpPr>
        <p:spPr/>
        <p:txBody>
          <a:bodyPr/>
          <a:lstStyle/>
          <a:p>
            <a:fld id="{86134D44-37F0-44A1-8A08-E9432A030C07}" type="slidenum">
              <a:rPr lang="en-US" smtClean="0"/>
              <a:pPr/>
              <a:t>4</a:t>
            </a:fld>
            <a:endParaRPr lang="en-US" dirty="0"/>
          </a:p>
        </p:txBody>
      </p:sp>
    </p:spTree>
    <p:extLst>
      <p:ext uri="{BB962C8B-B14F-4D97-AF65-F5344CB8AC3E}">
        <p14:creationId xmlns:p14="http://schemas.microsoft.com/office/powerpoint/2010/main" val="353358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8EB69-3641-3339-2747-994C8B750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C88B07-F88E-0662-CAA4-B7334EB1AADB}"/>
              </a:ext>
            </a:extLst>
          </p:cNvPr>
          <p:cNvSpPr>
            <a:spLocks noGrp="1"/>
          </p:cNvSpPr>
          <p:nvPr>
            <p:ph type="title"/>
          </p:nvPr>
        </p:nvSpPr>
        <p:spPr/>
        <p:txBody>
          <a:bodyPr/>
          <a:lstStyle/>
          <a:p>
            <a:r>
              <a:rPr lang="en-US" dirty="0"/>
              <a:t>Quiz Answers</a:t>
            </a:r>
          </a:p>
        </p:txBody>
      </p:sp>
      <p:sp>
        <p:nvSpPr>
          <p:cNvPr id="3" name="Text Placeholder 2">
            <a:extLst>
              <a:ext uri="{FF2B5EF4-FFF2-40B4-BE49-F238E27FC236}">
                <a16:creationId xmlns:a16="http://schemas.microsoft.com/office/drawing/2014/main" id="{90A2B613-2FE5-8517-79FD-0D02D59AEEC9}"/>
              </a:ext>
            </a:extLst>
          </p:cNvPr>
          <p:cNvSpPr>
            <a:spLocks noGrp="1"/>
          </p:cNvSpPr>
          <p:nvPr>
            <p:ph type="body" sz="quarter" idx="20"/>
          </p:nvPr>
        </p:nvSpPr>
        <p:spPr>
          <a:xfrm>
            <a:off x="482342" y="1136530"/>
            <a:ext cx="10370190" cy="4892130"/>
          </a:xfrm>
        </p:spPr>
        <p:txBody>
          <a:bodyPr>
            <a:normAutofit/>
          </a:bodyPr>
          <a:lstStyle/>
          <a:p>
            <a:r>
              <a:rPr lang="en-US"/>
              <a:t>4. I want to develop a simulation model that estimates the probability of a network dropping more than 10% of its packets, under a long period of heavy load.</a:t>
            </a:r>
          </a:p>
          <a:p>
            <a:r>
              <a:rPr lang="en-US"/>
              <a:t>    </a:t>
            </a:r>
            <a:r>
              <a:rPr lang="en-US" b="1"/>
              <a:t>T</a:t>
            </a:r>
            <a:r>
              <a:rPr lang="en-US"/>
              <a:t>/</a:t>
            </a:r>
            <a:r>
              <a:rPr lang="en-US">
                <a:solidFill>
                  <a:schemeClr val="bg1">
                    <a:lumMod val="85000"/>
                  </a:schemeClr>
                </a:solidFill>
              </a:rPr>
              <a:t>F</a:t>
            </a:r>
            <a:r>
              <a:rPr lang="en-US"/>
              <a:t> A non-terminating simulation would be suitable for this model</a:t>
            </a:r>
          </a:p>
          <a:p>
            <a:r>
              <a:rPr lang="en-US" dirty="0"/>
              <a:t>The emphasis here is on ‘long period’ and the metric measured during it.</a:t>
            </a:r>
          </a:p>
          <a:p>
            <a:endParaRPr lang="en-US" dirty="0"/>
          </a:p>
          <a:p>
            <a:r>
              <a:rPr lang="en-US"/>
              <a:t>5.  I want to develop a simulation model that estimates the probability that emergency communications fail </a:t>
            </a:r>
          </a:p>
          <a:p>
            <a:r>
              <a:rPr lang="en-US"/>
              <a:t>     during a critical event.</a:t>
            </a:r>
          </a:p>
          <a:p>
            <a:r>
              <a:rPr lang="en-US"/>
              <a:t>    </a:t>
            </a:r>
            <a:r>
              <a:rPr lang="en-US">
                <a:solidFill>
                  <a:schemeClr val="bg1">
                    <a:lumMod val="85000"/>
                  </a:schemeClr>
                </a:solidFill>
              </a:rPr>
              <a:t>T</a:t>
            </a:r>
            <a:r>
              <a:rPr lang="en-US"/>
              <a:t>/</a:t>
            </a:r>
            <a:r>
              <a:rPr lang="en-US" b="1"/>
              <a:t>F</a:t>
            </a:r>
            <a:r>
              <a:rPr lang="en-US"/>
              <a:t> A non-terminating simulation would be suitable for this model</a:t>
            </a:r>
          </a:p>
          <a:p>
            <a:r>
              <a:rPr lang="en-US"/>
              <a:t>The simulation will terminate either when the communication systems fail or when the mission time during which the communiation system might fail is fully simulated.</a:t>
            </a:r>
            <a:br>
              <a:rPr lang="en-US"/>
            </a:br>
            <a:endParaRPr lang="en-US" dirty="0"/>
          </a:p>
        </p:txBody>
      </p:sp>
      <p:sp>
        <p:nvSpPr>
          <p:cNvPr id="4" name="Slide Number Placeholder 3">
            <a:extLst>
              <a:ext uri="{FF2B5EF4-FFF2-40B4-BE49-F238E27FC236}">
                <a16:creationId xmlns:a16="http://schemas.microsoft.com/office/drawing/2014/main" id="{AD1A216F-5856-DD30-E85B-53A333732A22}"/>
              </a:ext>
            </a:extLst>
          </p:cNvPr>
          <p:cNvSpPr>
            <a:spLocks noGrp="1"/>
          </p:cNvSpPr>
          <p:nvPr>
            <p:ph type="sldNum" sz="quarter" idx="17"/>
          </p:nvPr>
        </p:nvSpPr>
        <p:spPr/>
        <p:txBody>
          <a:bodyPr/>
          <a:lstStyle/>
          <a:p>
            <a:fld id="{86134D44-37F0-44A1-8A08-E9432A030C07}" type="slidenum">
              <a:rPr lang="en-US" smtClean="0"/>
              <a:pPr/>
              <a:t>5</a:t>
            </a:fld>
            <a:endParaRPr lang="en-US" dirty="0"/>
          </a:p>
        </p:txBody>
      </p:sp>
    </p:spTree>
    <p:extLst>
      <p:ext uri="{BB962C8B-B14F-4D97-AF65-F5344CB8AC3E}">
        <p14:creationId xmlns:p14="http://schemas.microsoft.com/office/powerpoint/2010/main" val="3489455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D2D59-E283-9413-9DD2-47DD80DBE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C50C3-C0AC-170B-5933-15BE7CB12711}"/>
              </a:ext>
            </a:extLst>
          </p:cNvPr>
          <p:cNvSpPr>
            <a:spLocks noGrp="1"/>
          </p:cNvSpPr>
          <p:nvPr>
            <p:ph type="title"/>
          </p:nvPr>
        </p:nvSpPr>
        <p:spPr/>
        <p:txBody>
          <a:bodyPr/>
          <a:lstStyle/>
          <a:p>
            <a:r>
              <a:rPr lang="en-US" dirty="0"/>
              <a:t>Class Problem Answers</a:t>
            </a:r>
          </a:p>
        </p:txBody>
      </p:sp>
      <p:sp>
        <p:nvSpPr>
          <p:cNvPr id="3" name="Text Placeholder 2">
            <a:extLst>
              <a:ext uri="{FF2B5EF4-FFF2-40B4-BE49-F238E27FC236}">
                <a16:creationId xmlns:a16="http://schemas.microsoft.com/office/drawing/2014/main" id="{39BCB5A4-0EAD-0C11-0A78-ECADE6E957AF}"/>
              </a:ext>
            </a:extLst>
          </p:cNvPr>
          <p:cNvSpPr>
            <a:spLocks noGrp="1"/>
          </p:cNvSpPr>
          <p:nvPr>
            <p:ph type="body" sz="quarter" idx="20"/>
          </p:nvPr>
        </p:nvSpPr>
        <p:spPr>
          <a:xfrm>
            <a:off x="482342" y="1136530"/>
            <a:ext cx="10370190" cy="4892130"/>
          </a:xfrm>
        </p:spPr>
        <p:txBody>
          <a:bodyPr/>
          <a:lstStyle/>
          <a:p>
            <a:r>
              <a:rPr lang="en-US"/>
              <a:t>1. A table of CDF values for a Normal distribution can be found at</a:t>
            </a:r>
          </a:p>
          <a:p>
            <a:r>
              <a:rPr lang="en-US">
                <a:hlinkClick r:id="rId2"/>
              </a:rPr>
              <a:t>https://archive.math.arizona.edu/jwatkins/normal-table.pdf</a:t>
            </a:r>
            <a:endParaRPr lang="en-US"/>
          </a:p>
          <a:p>
            <a:r>
              <a:rPr lang="en-US"/>
              <a:t>Use this to identify the critical threshold for an 80% confidence interval</a:t>
            </a:r>
          </a:p>
          <a:p>
            <a:r>
              <a:rPr lang="en-US"/>
              <a:t> constructed using 100 data elements from a Gaussian distribution.</a:t>
            </a:r>
          </a:p>
          <a:p>
            <a:r>
              <a:rPr lang="en-US"/>
              <a:t>80% is the amount of probability under the curve between two critical values.   The CDF F(-x) gives the area under the pdf curve to the left of -x, which we need to be 10% because we need the area under the pdf curve to the right of 1-CDF(x) to give the amount of probability under the curve for values z &gt; x.   So we search the normal table for the table en</a:t>
            </a:r>
          </a:p>
          <a:p>
            <a:endParaRPr lang="en-US" dirty="0"/>
          </a:p>
        </p:txBody>
      </p:sp>
      <p:sp>
        <p:nvSpPr>
          <p:cNvPr id="4" name="Slide Number Placeholder 3">
            <a:extLst>
              <a:ext uri="{FF2B5EF4-FFF2-40B4-BE49-F238E27FC236}">
                <a16:creationId xmlns:a16="http://schemas.microsoft.com/office/drawing/2014/main" id="{DF5015BE-5A5A-C617-BCFB-41C7E0FE71A0}"/>
              </a:ext>
            </a:extLst>
          </p:cNvPr>
          <p:cNvSpPr>
            <a:spLocks noGrp="1"/>
          </p:cNvSpPr>
          <p:nvPr>
            <p:ph type="sldNum" sz="quarter" idx="17"/>
          </p:nvPr>
        </p:nvSpPr>
        <p:spPr/>
        <p:txBody>
          <a:bodyPr/>
          <a:lstStyle/>
          <a:p>
            <a:fld id="{86134D44-37F0-44A1-8A08-E9432A030C07}" type="slidenum">
              <a:rPr lang="en-US" smtClean="0"/>
              <a:pPr/>
              <a:t>6</a:t>
            </a:fld>
            <a:endParaRPr lang="en-US" dirty="0"/>
          </a:p>
        </p:txBody>
      </p:sp>
    </p:spTree>
    <p:extLst>
      <p:ext uri="{BB962C8B-B14F-4D97-AF65-F5344CB8AC3E}">
        <p14:creationId xmlns:p14="http://schemas.microsoft.com/office/powerpoint/2010/main" val="2821422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2C3AE-EA0C-291D-48D7-3F47C17CDC0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9EF62D5-3A6A-A0FC-F93C-E10A6AE48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6925" y="861238"/>
            <a:ext cx="5987898" cy="4860233"/>
          </a:xfrm>
          <a:prstGeom prst="rect">
            <a:avLst/>
          </a:prstGeom>
        </p:spPr>
      </p:pic>
      <p:sp>
        <p:nvSpPr>
          <p:cNvPr id="2" name="Title 1">
            <a:extLst>
              <a:ext uri="{FF2B5EF4-FFF2-40B4-BE49-F238E27FC236}">
                <a16:creationId xmlns:a16="http://schemas.microsoft.com/office/drawing/2014/main" id="{B4231969-CFD8-FF25-4961-E910D0A16C64}"/>
              </a:ext>
            </a:extLst>
          </p:cNvPr>
          <p:cNvSpPr>
            <a:spLocks noGrp="1"/>
          </p:cNvSpPr>
          <p:nvPr>
            <p:ph type="title"/>
          </p:nvPr>
        </p:nvSpPr>
        <p:spPr/>
        <p:txBody>
          <a:bodyPr/>
          <a:lstStyle/>
          <a:p>
            <a:r>
              <a:rPr lang="en-US" dirty="0"/>
              <a:t>Quiz Answers</a:t>
            </a:r>
          </a:p>
        </p:txBody>
      </p:sp>
      <p:sp>
        <p:nvSpPr>
          <p:cNvPr id="3" name="Text Placeholder 2">
            <a:extLst>
              <a:ext uri="{FF2B5EF4-FFF2-40B4-BE49-F238E27FC236}">
                <a16:creationId xmlns:a16="http://schemas.microsoft.com/office/drawing/2014/main" id="{FD92D061-38CC-9F2A-6BB3-E057706C862A}"/>
              </a:ext>
            </a:extLst>
          </p:cNvPr>
          <p:cNvSpPr>
            <a:spLocks noGrp="1"/>
          </p:cNvSpPr>
          <p:nvPr>
            <p:ph type="body" sz="quarter" idx="20"/>
          </p:nvPr>
        </p:nvSpPr>
        <p:spPr>
          <a:xfrm>
            <a:off x="482342" y="1136529"/>
            <a:ext cx="5110384" cy="3754447"/>
          </a:xfrm>
        </p:spPr>
        <p:txBody>
          <a:bodyPr/>
          <a:lstStyle/>
          <a:p>
            <a:pPr marL="342900" indent="-342900">
              <a:buFont typeface="Arial" panose="020B0604020202020204" pitchFamily="34" charset="0"/>
              <a:buChar char="•"/>
            </a:pPr>
            <a:r>
              <a:rPr lang="en-US" dirty="0"/>
              <a:t>With 100 replications we can use Z critical thresholds rather than T critical thresholds</a:t>
            </a:r>
          </a:p>
          <a:p>
            <a:pPr marL="1028700" lvl="1" indent="-342900"/>
            <a:r>
              <a:rPr lang="en-US" dirty="0"/>
              <a:t>Essentially the same</a:t>
            </a:r>
          </a:p>
          <a:p>
            <a:pPr marL="342900" indent="-342900">
              <a:buFont typeface="Arial" panose="020B0604020202020204" pitchFamily="34" charset="0"/>
              <a:buChar char="•"/>
            </a:pPr>
            <a:r>
              <a:rPr lang="en-US" dirty="0"/>
              <a:t>Find entry closest to 0.1, critical threshold is -1.28, symmetry says other critical threshold is 1.28</a:t>
            </a:r>
            <a:endParaRPr lang="en-US"/>
          </a:p>
          <a:p>
            <a:endParaRPr lang="en-US" dirty="0"/>
          </a:p>
        </p:txBody>
      </p:sp>
      <p:sp>
        <p:nvSpPr>
          <p:cNvPr id="4" name="Slide Number Placeholder 3">
            <a:extLst>
              <a:ext uri="{FF2B5EF4-FFF2-40B4-BE49-F238E27FC236}">
                <a16:creationId xmlns:a16="http://schemas.microsoft.com/office/drawing/2014/main" id="{933F4945-0B93-72DA-A884-23FF17A4BBF9}"/>
              </a:ext>
            </a:extLst>
          </p:cNvPr>
          <p:cNvSpPr>
            <a:spLocks noGrp="1"/>
          </p:cNvSpPr>
          <p:nvPr>
            <p:ph type="sldNum" sz="quarter" idx="17"/>
          </p:nvPr>
        </p:nvSpPr>
        <p:spPr/>
        <p:txBody>
          <a:bodyPr/>
          <a:lstStyle/>
          <a:p>
            <a:fld id="{86134D44-37F0-44A1-8A08-E9432A030C07}" type="slidenum">
              <a:rPr lang="en-US" smtClean="0"/>
              <a:pPr/>
              <a:t>7</a:t>
            </a:fld>
            <a:endParaRPr lang="en-US" dirty="0"/>
          </a:p>
        </p:txBody>
      </p:sp>
      <p:sp>
        <p:nvSpPr>
          <p:cNvPr id="7" name="Oval 6">
            <a:extLst>
              <a:ext uri="{FF2B5EF4-FFF2-40B4-BE49-F238E27FC236}">
                <a16:creationId xmlns:a16="http://schemas.microsoft.com/office/drawing/2014/main" id="{522DDA36-409E-5B18-FD6E-78941D7ED34B}"/>
              </a:ext>
            </a:extLst>
          </p:cNvPr>
          <p:cNvSpPr/>
          <p:nvPr/>
        </p:nvSpPr>
        <p:spPr>
          <a:xfrm>
            <a:off x="10228521" y="5295014"/>
            <a:ext cx="648586" cy="1382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E28822CB-FB7E-B6F5-4C0D-7C798DBD8BC8}"/>
              </a:ext>
            </a:extLst>
          </p:cNvPr>
          <p:cNvSpPr/>
          <p:nvPr/>
        </p:nvSpPr>
        <p:spPr>
          <a:xfrm>
            <a:off x="5826925" y="5295014"/>
            <a:ext cx="332638" cy="138224"/>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8E3172F9-6CB8-69F0-CC18-61381EAA0FDB}"/>
              </a:ext>
            </a:extLst>
          </p:cNvPr>
          <p:cNvSpPr/>
          <p:nvPr/>
        </p:nvSpPr>
        <p:spPr>
          <a:xfrm rot="5400000">
            <a:off x="10317383" y="1623811"/>
            <a:ext cx="332638" cy="138224"/>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39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B5FDD-B3EB-3818-0160-2906B130AA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CF1538-8054-D441-5B40-FF1376D68C23}"/>
              </a:ext>
            </a:extLst>
          </p:cNvPr>
          <p:cNvSpPr>
            <a:spLocks noGrp="1"/>
          </p:cNvSpPr>
          <p:nvPr>
            <p:ph type="title"/>
          </p:nvPr>
        </p:nvSpPr>
        <p:spPr/>
        <p:txBody>
          <a:bodyPr/>
          <a:lstStyle/>
          <a:p>
            <a:r>
              <a:rPr lang="en-US" dirty="0"/>
              <a:t>Class Problem Answers</a:t>
            </a:r>
          </a:p>
        </p:txBody>
      </p:sp>
      <p:sp>
        <p:nvSpPr>
          <p:cNvPr id="3" name="Text Placeholder 2">
            <a:extLst>
              <a:ext uri="{FF2B5EF4-FFF2-40B4-BE49-F238E27FC236}">
                <a16:creationId xmlns:a16="http://schemas.microsoft.com/office/drawing/2014/main" id="{B98BA777-8747-D84B-F1DA-9359B3C23AD7}"/>
              </a:ext>
            </a:extLst>
          </p:cNvPr>
          <p:cNvSpPr>
            <a:spLocks noGrp="1"/>
          </p:cNvSpPr>
          <p:nvPr>
            <p:ph type="body" sz="quarter" idx="20"/>
          </p:nvPr>
        </p:nvSpPr>
        <p:spPr>
          <a:xfrm>
            <a:off x="482342" y="1136530"/>
            <a:ext cx="10370190" cy="4892130"/>
          </a:xfrm>
        </p:spPr>
        <p:txBody>
          <a:bodyPr/>
          <a:lstStyle/>
          <a:p>
            <a:r>
              <a:rPr lang="en-US"/>
              <a:t>2. Imagine a queueing system that limits the number of jobs in the system to no more than K.</a:t>
            </a:r>
          </a:p>
          <a:p>
            <a:r>
              <a:rPr lang="en-US"/>
              <a:t>   What impact does this have on Little's Law?</a:t>
            </a:r>
          </a:p>
          <a:p>
            <a:endParaRPr lang="en-US"/>
          </a:p>
          <a:p>
            <a:endParaRPr lang="en-US"/>
          </a:p>
          <a:p>
            <a:endParaRPr lang="en-US" dirty="0"/>
          </a:p>
        </p:txBody>
      </p:sp>
      <p:sp>
        <p:nvSpPr>
          <p:cNvPr id="4" name="Slide Number Placeholder 3">
            <a:extLst>
              <a:ext uri="{FF2B5EF4-FFF2-40B4-BE49-F238E27FC236}">
                <a16:creationId xmlns:a16="http://schemas.microsoft.com/office/drawing/2014/main" id="{88747029-F3FD-19AE-FCCC-C3D8FB0A672D}"/>
              </a:ext>
            </a:extLst>
          </p:cNvPr>
          <p:cNvSpPr>
            <a:spLocks noGrp="1"/>
          </p:cNvSpPr>
          <p:nvPr>
            <p:ph type="sldNum" sz="quarter" idx="17"/>
          </p:nvPr>
        </p:nvSpPr>
        <p:spPr/>
        <p:txBody>
          <a:bodyPr/>
          <a:lstStyle/>
          <a:p>
            <a:fld id="{86134D44-37F0-44A1-8A08-E9432A030C07}" type="slidenum">
              <a:rPr lang="en-US" smtClean="0"/>
              <a:pPr/>
              <a:t>8</a:t>
            </a:fld>
            <a:endParaRPr lang="en-US" dirty="0"/>
          </a:p>
        </p:txBody>
      </p:sp>
    </p:spTree>
    <p:extLst>
      <p:ext uri="{BB962C8B-B14F-4D97-AF65-F5344CB8AC3E}">
        <p14:creationId xmlns:p14="http://schemas.microsoft.com/office/powerpoint/2010/main" val="1354116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D4A87-F256-42C3-CECB-DA47ECA8A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FA168-028F-3A91-17C2-B3C75258837A}"/>
              </a:ext>
            </a:extLst>
          </p:cNvPr>
          <p:cNvSpPr>
            <a:spLocks noGrp="1"/>
          </p:cNvSpPr>
          <p:nvPr>
            <p:ph type="title"/>
          </p:nvPr>
        </p:nvSpPr>
        <p:spPr/>
        <p:txBody>
          <a:bodyPr/>
          <a:lstStyle/>
          <a:p>
            <a:r>
              <a:rPr lang="en-US" dirty="0"/>
              <a:t>Quiz Answers</a:t>
            </a:r>
          </a:p>
        </p:txBody>
      </p:sp>
      <p:sp>
        <p:nvSpPr>
          <p:cNvPr id="3" name="Text Placeholder 2">
            <a:extLst>
              <a:ext uri="{FF2B5EF4-FFF2-40B4-BE49-F238E27FC236}">
                <a16:creationId xmlns:a16="http://schemas.microsoft.com/office/drawing/2014/main" id="{BC201515-ACD7-A2F2-73D5-189B47E82E03}"/>
              </a:ext>
            </a:extLst>
          </p:cNvPr>
          <p:cNvSpPr>
            <a:spLocks noGrp="1"/>
          </p:cNvSpPr>
          <p:nvPr>
            <p:ph type="body" sz="quarter" idx="20"/>
          </p:nvPr>
        </p:nvSpPr>
        <p:spPr>
          <a:xfrm>
            <a:off x="482342" y="1136530"/>
            <a:ext cx="10370190" cy="4892130"/>
          </a:xfrm>
        </p:spPr>
        <p:txBody>
          <a:bodyPr/>
          <a:lstStyle/>
          <a:p>
            <a:endParaRPr lang="en-US"/>
          </a:p>
          <a:p>
            <a:endParaRPr lang="en-US"/>
          </a:p>
          <a:p>
            <a:endParaRPr lang="en-US" dirty="0"/>
          </a:p>
        </p:txBody>
      </p:sp>
      <p:sp>
        <p:nvSpPr>
          <p:cNvPr id="4" name="Slide Number Placeholder 3">
            <a:extLst>
              <a:ext uri="{FF2B5EF4-FFF2-40B4-BE49-F238E27FC236}">
                <a16:creationId xmlns:a16="http://schemas.microsoft.com/office/drawing/2014/main" id="{F2F34BA4-FF3B-4D7D-D2BE-5BA2E495746E}"/>
              </a:ext>
            </a:extLst>
          </p:cNvPr>
          <p:cNvSpPr>
            <a:spLocks noGrp="1"/>
          </p:cNvSpPr>
          <p:nvPr>
            <p:ph type="sldNum" sz="quarter" idx="17"/>
          </p:nvPr>
        </p:nvSpPr>
        <p:spPr/>
        <p:txBody>
          <a:bodyPr/>
          <a:lstStyle/>
          <a:p>
            <a:fld id="{86134D44-37F0-44A1-8A08-E9432A030C07}" type="slidenum">
              <a:rPr lang="en-US" smtClean="0"/>
              <a:pPr/>
              <a:t>9</a:t>
            </a:fld>
            <a:endParaRPr lang="en-US" dirty="0"/>
          </a:p>
        </p:txBody>
      </p:sp>
      <p:sp>
        <p:nvSpPr>
          <p:cNvPr id="5" name="Rectangle 31">
            <a:extLst>
              <a:ext uri="{FF2B5EF4-FFF2-40B4-BE49-F238E27FC236}">
                <a16:creationId xmlns:a16="http://schemas.microsoft.com/office/drawing/2014/main" id="{9CB44A01-A6AE-A10E-562F-3B02F3BD0C7D}"/>
              </a:ext>
            </a:extLst>
          </p:cNvPr>
          <p:cNvSpPr>
            <a:spLocks noChangeArrowheads="1"/>
          </p:cNvSpPr>
          <p:nvPr/>
        </p:nvSpPr>
        <p:spPr bwMode="auto">
          <a:xfrm>
            <a:off x="8616950" y="1941974"/>
            <a:ext cx="3243262" cy="468313"/>
          </a:xfrm>
          <a:prstGeom prst="rect">
            <a:avLst/>
          </a:prstGeom>
          <a:solidFill>
            <a:srgbClr val="00FF29"/>
          </a:solidFill>
          <a:ln w="12700">
            <a:solidFill>
              <a:schemeClr val="tx1"/>
            </a:solidFill>
            <a:miter lim="800000"/>
            <a:headEnd/>
            <a:tailEnd/>
          </a:ln>
        </p:spPr>
        <p:txBody>
          <a:bodyPr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6" name="Rectangle 3">
            <a:extLst>
              <a:ext uri="{FF2B5EF4-FFF2-40B4-BE49-F238E27FC236}">
                <a16:creationId xmlns:a16="http://schemas.microsoft.com/office/drawing/2014/main" id="{1D5AC47A-01D8-4A0A-39E4-33B3A16D9B82}"/>
              </a:ext>
            </a:extLst>
          </p:cNvPr>
          <p:cNvSpPr txBox="1">
            <a:spLocks noChangeArrowheads="1"/>
          </p:cNvSpPr>
          <p:nvPr/>
        </p:nvSpPr>
        <p:spPr>
          <a:xfrm>
            <a:off x="3232075" y="769939"/>
            <a:ext cx="8382000" cy="2778125"/>
          </a:xfrm>
          <a:prstGeom prst="rect">
            <a:avLst/>
          </a:prstGeom>
          <a:noFill/>
        </p:spPr>
        <p:txBody>
          <a:bodyPr lIns="85725" tIns="41275" rIns="85725" bIns="41275"/>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600">
                <a:ea typeface="ＭＳ Ｐゴシック" panose="020B0600070205080204" pitchFamily="34" charset="-128"/>
              </a:rPr>
              <a:t>Sketch of proof (of steady-state case):</a:t>
            </a:r>
          </a:p>
          <a:p>
            <a:pPr lvl="1"/>
            <a:r>
              <a:rPr lang="en-US" altLang="en-US" sz="1600">
                <a:ea typeface="ＭＳ Ｐゴシック" panose="020B0600070205080204" pitchFamily="34" charset="-128"/>
              </a:rPr>
              <a:t>During a long interval, arrivals </a:t>
            </a:r>
            <a:r>
              <a:rPr lang="en-US" altLang="en-US" sz="1600">
                <a:ea typeface="ＭＳ Ｐゴシック" panose="020B0600070205080204" pitchFamily="34" charset="-128"/>
                <a:sym typeface="Symbol" pitchFamily="2" charset="2"/>
              </a:rPr>
              <a:t></a:t>
            </a:r>
            <a:r>
              <a:rPr lang="en-US" altLang="en-US" sz="1600">
                <a:ea typeface="ＭＳ Ｐゴシック" panose="020B0600070205080204" pitchFamily="34" charset="-128"/>
              </a:rPr>
              <a:t> departures (else no stability)</a:t>
            </a:r>
          </a:p>
          <a:p>
            <a:pPr lvl="1"/>
            <a:r>
              <a:rPr lang="en-US" altLang="en-US" sz="1600">
                <a:ea typeface="ＭＳ Ｐゴシック" panose="020B0600070205080204" pitchFamily="34" charset="-128"/>
              </a:rPr>
              <a:t>Area under the curve is total job time units</a:t>
            </a:r>
          </a:p>
          <a:p>
            <a:pPr lvl="1"/>
            <a:r>
              <a:rPr lang="en-US" altLang="en-US" sz="1600">
                <a:ea typeface="ＭＳ Ｐゴシック" panose="020B0600070205080204" pitchFamily="34" charset="-128"/>
              </a:rPr>
              <a:t>Mean queue length  N    is average curve height (area/time)</a:t>
            </a:r>
          </a:p>
          <a:p>
            <a:pPr lvl="1"/>
            <a:r>
              <a:rPr lang="en-US" altLang="en-US" sz="1600">
                <a:ea typeface="ＭＳ Ｐゴシック" panose="020B0600070205080204" pitchFamily="34" charset="-128"/>
              </a:rPr>
              <a:t>Mean time in system W  is area/arrivals</a:t>
            </a:r>
          </a:p>
          <a:p>
            <a:pPr lvl="1"/>
            <a:r>
              <a:rPr lang="en-US" altLang="en-US" sz="1600">
                <a:ea typeface="ＭＳ Ｐゴシック" panose="020B0600070205080204" pitchFamily="34" charset="-128"/>
              </a:rPr>
              <a:t>Mean arrival rate is arrivals/time</a:t>
            </a:r>
          </a:p>
          <a:p>
            <a:r>
              <a:rPr lang="en-US" altLang="en-US" sz="1600">
                <a:ea typeface="ＭＳ Ｐゴシック" panose="020B0600070205080204" pitchFamily="34" charset="-128"/>
              </a:rPr>
              <a:t>A very general result:</a:t>
            </a:r>
          </a:p>
          <a:p>
            <a:pPr lvl="1"/>
            <a:r>
              <a:rPr lang="en-US" altLang="en-US" sz="1600">
                <a:ea typeface="ＭＳ Ｐゴシック" panose="020B0600070205080204" pitchFamily="34" charset="-128"/>
              </a:rPr>
              <a:t>No assumptions about arrival or service processes</a:t>
            </a:r>
          </a:p>
          <a:p>
            <a:pPr lvl="1"/>
            <a:r>
              <a:rPr lang="en-US" altLang="en-US" sz="1600">
                <a:ea typeface="ＭＳ Ｐゴシック" panose="020B0600070205080204" pitchFamily="34" charset="-128"/>
              </a:rPr>
              <a:t>Holds for any queueing discipline (simply charge the area differently)</a:t>
            </a:r>
          </a:p>
        </p:txBody>
      </p:sp>
      <p:pic>
        <p:nvPicPr>
          <p:cNvPr id="9" name="Picture 9" descr="scratch">
            <a:extLst>
              <a:ext uri="{FF2B5EF4-FFF2-40B4-BE49-F238E27FC236}">
                <a16:creationId xmlns:a16="http://schemas.microsoft.com/office/drawing/2014/main" id="{7F42AA19-F164-EF78-3B24-EFC21DD26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1075" y="3604087"/>
            <a:ext cx="2608262"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scratch">
            <a:extLst>
              <a:ext uri="{FF2B5EF4-FFF2-40B4-BE49-F238E27FC236}">
                <a16:creationId xmlns:a16="http://schemas.microsoft.com/office/drawing/2014/main" id="{3602C226-2B26-7031-B981-243579B94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7862" y="3734262"/>
            <a:ext cx="495300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1">
            <a:extLst>
              <a:ext uri="{FF2B5EF4-FFF2-40B4-BE49-F238E27FC236}">
                <a16:creationId xmlns:a16="http://schemas.microsoft.com/office/drawing/2014/main" id="{7DBB0CDF-802A-6315-C224-C71B535CBF9D}"/>
              </a:ext>
            </a:extLst>
          </p:cNvPr>
          <p:cNvSpPr>
            <a:spLocks noChangeArrowheads="1"/>
          </p:cNvSpPr>
          <p:nvPr/>
        </p:nvSpPr>
        <p:spPr bwMode="auto">
          <a:xfrm>
            <a:off x="4227512" y="5064587"/>
            <a:ext cx="1212850" cy="285750"/>
          </a:xfrm>
          <a:prstGeom prst="rect">
            <a:avLst/>
          </a:prstGeom>
          <a:solidFill>
            <a:schemeClr val="accent1"/>
          </a:solidFill>
          <a:ln w="12700">
            <a:solidFill>
              <a:schemeClr val="tx1"/>
            </a:solidFill>
            <a:miter lim="800000"/>
            <a:headEnd/>
            <a:tailEnd/>
          </a:ln>
        </p:spPr>
        <p:txBody>
          <a:bodyPr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 name="Rectangle 12">
            <a:extLst>
              <a:ext uri="{FF2B5EF4-FFF2-40B4-BE49-F238E27FC236}">
                <a16:creationId xmlns:a16="http://schemas.microsoft.com/office/drawing/2014/main" id="{F8BED215-8AD3-4FDA-BAA9-4AEBB8024918}"/>
              </a:ext>
            </a:extLst>
          </p:cNvPr>
          <p:cNvSpPr>
            <a:spLocks noChangeArrowheads="1"/>
          </p:cNvSpPr>
          <p:nvPr/>
        </p:nvSpPr>
        <p:spPr bwMode="auto">
          <a:xfrm>
            <a:off x="9274175" y="4550237"/>
            <a:ext cx="342900" cy="1041400"/>
          </a:xfrm>
          <a:prstGeom prst="rect">
            <a:avLst/>
          </a:prstGeom>
          <a:solidFill>
            <a:schemeClr val="accent1"/>
          </a:solidFill>
          <a:ln w="12700">
            <a:solidFill>
              <a:schemeClr val="tx1"/>
            </a:solidFill>
            <a:miter lim="800000"/>
            <a:headEnd/>
            <a:tailEnd/>
          </a:ln>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 name="Rectangle 13">
            <a:extLst>
              <a:ext uri="{FF2B5EF4-FFF2-40B4-BE49-F238E27FC236}">
                <a16:creationId xmlns:a16="http://schemas.microsoft.com/office/drawing/2014/main" id="{32627423-0A21-7331-BE5D-059862628D7E}"/>
              </a:ext>
            </a:extLst>
          </p:cNvPr>
          <p:cNvSpPr>
            <a:spLocks noChangeArrowheads="1"/>
          </p:cNvSpPr>
          <p:nvPr/>
        </p:nvSpPr>
        <p:spPr bwMode="auto">
          <a:xfrm>
            <a:off x="4605337" y="4767724"/>
            <a:ext cx="1373188" cy="296863"/>
          </a:xfrm>
          <a:prstGeom prst="rect">
            <a:avLst/>
          </a:prstGeom>
          <a:solidFill>
            <a:srgbClr val="063DE8"/>
          </a:solidFill>
          <a:ln w="12700">
            <a:solidFill>
              <a:schemeClr val="tx1"/>
            </a:solidFill>
            <a:miter lim="800000"/>
            <a:headEnd/>
            <a:tailEnd/>
          </a:ln>
        </p:spPr>
        <p:txBody>
          <a:bodyPr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 name="Rectangle 14">
            <a:extLst>
              <a:ext uri="{FF2B5EF4-FFF2-40B4-BE49-F238E27FC236}">
                <a16:creationId xmlns:a16="http://schemas.microsoft.com/office/drawing/2014/main" id="{EBBCB212-E3C6-2186-FD81-C73356A314D0}"/>
              </a:ext>
            </a:extLst>
          </p:cNvPr>
          <p:cNvSpPr>
            <a:spLocks noChangeArrowheads="1"/>
          </p:cNvSpPr>
          <p:nvPr/>
        </p:nvSpPr>
        <p:spPr bwMode="auto">
          <a:xfrm>
            <a:off x="9709150" y="4389899"/>
            <a:ext cx="365125" cy="1201738"/>
          </a:xfrm>
          <a:prstGeom prst="rect">
            <a:avLst/>
          </a:prstGeom>
          <a:solidFill>
            <a:srgbClr val="063DE8"/>
          </a:solidFill>
          <a:ln w="12700">
            <a:solidFill>
              <a:schemeClr val="tx1"/>
            </a:solidFill>
            <a:miter lim="800000"/>
            <a:headEnd/>
            <a:tailEnd/>
          </a:ln>
        </p:spPr>
        <p:txBody>
          <a:bodyPr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 name="Rectangle 15">
            <a:extLst>
              <a:ext uri="{FF2B5EF4-FFF2-40B4-BE49-F238E27FC236}">
                <a16:creationId xmlns:a16="http://schemas.microsoft.com/office/drawing/2014/main" id="{2DC819E2-66C3-97B2-A7F1-6ABC315BFD68}"/>
              </a:ext>
            </a:extLst>
          </p:cNvPr>
          <p:cNvSpPr>
            <a:spLocks noChangeArrowheads="1"/>
          </p:cNvSpPr>
          <p:nvPr/>
        </p:nvSpPr>
        <p:spPr bwMode="auto">
          <a:xfrm>
            <a:off x="5062537" y="4504199"/>
            <a:ext cx="366713" cy="252413"/>
          </a:xfrm>
          <a:prstGeom prst="rect">
            <a:avLst/>
          </a:prstGeom>
          <a:solidFill>
            <a:srgbClr val="FC0128"/>
          </a:solidFill>
          <a:ln w="12700">
            <a:solidFill>
              <a:schemeClr val="tx1"/>
            </a:solidFill>
            <a:miter lim="800000"/>
            <a:headEnd/>
            <a:tailEnd/>
          </a:ln>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 name="Rectangle 16">
            <a:extLst>
              <a:ext uri="{FF2B5EF4-FFF2-40B4-BE49-F238E27FC236}">
                <a16:creationId xmlns:a16="http://schemas.microsoft.com/office/drawing/2014/main" id="{A4EE1C7B-298D-D4B1-056F-B81FF13FD35E}"/>
              </a:ext>
            </a:extLst>
          </p:cNvPr>
          <p:cNvSpPr>
            <a:spLocks noChangeArrowheads="1"/>
          </p:cNvSpPr>
          <p:nvPr/>
        </p:nvSpPr>
        <p:spPr bwMode="auto">
          <a:xfrm>
            <a:off x="5421312" y="5067762"/>
            <a:ext cx="1614488" cy="274637"/>
          </a:xfrm>
          <a:prstGeom prst="rect">
            <a:avLst/>
          </a:prstGeom>
          <a:solidFill>
            <a:srgbClr val="FC0128"/>
          </a:solidFill>
          <a:ln w="12700">
            <a:solidFill>
              <a:schemeClr val="tx1"/>
            </a:solidFill>
            <a:miter lim="800000"/>
            <a:headEnd/>
            <a:tailEnd/>
          </a:ln>
        </p:spPr>
        <p:txBody>
          <a:bodyPr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 name="Rectangle 17">
            <a:extLst>
              <a:ext uri="{FF2B5EF4-FFF2-40B4-BE49-F238E27FC236}">
                <a16:creationId xmlns:a16="http://schemas.microsoft.com/office/drawing/2014/main" id="{0F44253A-B660-F474-8D03-464E1C673AF1}"/>
              </a:ext>
            </a:extLst>
          </p:cNvPr>
          <p:cNvSpPr>
            <a:spLocks noChangeArrowheads="1"/>
          </p:cNvSpPr>
          <p:nvPr/>
        </p:nvSpPr>
        <p:spPr bwMode="auto">
          <a:xfrm>
            <a:off x="10156825" y="3854912"/>
            <a:ext cx="331787" cy="1751012"/>
          </a:xfrm>
          <a:prstGeom prst="rect">
            <a:avLst/>
          </a:prstGeom>
          <a:solidFill>
            <a:srgbClr val="FC0128"/>
          </a:solidFill>
          <a:ln w="12700">
            <a:solidFill>
              <a:schemeClr val="tx1"/>
            </a:solidFill>
            <a:miter lim="800000"/>
            <a:headEnd/>
            <a:tailEnd/>
          </a:ln>
        </p:spPr>
        <p:txBody>
          <a:bodyPr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 name="Text Box 18">
            <a:extLst>
              <a:ext uri="{FF2B5EF4-FFF2-40B4-BE49-F238E27FC236}">
                <a16:creationId xmlns:a16="http://schemas.microsoft.com/office/drawing/2014/main" id="{01FD885A-C68F-7FC2-5168-069C73FB5A6F}"/>
              </a:ext>
            </a:extLst>
          </p:cNvPr>
          <p:cNvSpPr txBox="1">
            <a:spLocks noChangeArrowheads="1"/>
          </p:cNvSpPr>
          <p:nvPr/>
        </p:nvSpPr>
        <p:spPr bwMode="auto">
          <a:xfrm>
            <a:off x="8893175" y="1948324"/>
            <a:ext cx="8318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jobs x time</a:t>
            </a:r>
          </a:p>
        </p:txBody>
      </p:sp>
      <p:sp>
        <p:nvSpPr>
          <p:cNvPr id="19" name="Text Box 19">
            <a:extLst>
              <a:ext uri="{FF2B5EF4-FFF2-40B4-BE49-F238E27FC236}">
                <a16:creationId xmlns:a16="http://schemas.microsoft.com/office/drawing/2014/main" id="{82A2618C-0B8C-311B-4DD5-DECAC58EBABA}"/>
              </a:ext>
            </a:extLst>
          </p:cNvPr>
          <p:cNvSpPr txBox="1">
            <a:spLocks noChangeArrowheads="1"/>
          </p:cNvSpPr>
          <p:nvPr/>
        </p:nvSpPr>
        <p:spPr bwMode="auto">
          <a:xfrm>
            <a:off x="10875962" y="1965787"/>
            <a:ext cx="8318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jobs x time</a:t>
            </a:r>
          </a:p>
        </p:txBody>
      </p:sp>
      <p:sp>
        <p:nvSpPr>
          <p:cNvPr id="20" name="Line 20">
            <a:extLst>
              <a:ext uri="{FF2B5EF4-FFF2-40B4-BE49-F238E27FC236}">
                <a16:creationId xmlns:a16="http://schemas.microsoft.com/office/drawing/2014/main" id="{A912723E-E6B6-56E4-D597-9227ABE70041}"/>
              </a:ext>
            </a:extLst>
          </p:cNvPr>
          <p:cNvSpPr>
            <a:spLocks noChangeShapeType="1"/>
          </p:cNvSpPr>
          <p:nvPr/>
        </p:nvSpPr>
        <p:spPr bwMode="auto">
          <a:xfrm>
            <a:off x="8793162" y="2181687"/>
            <a:ext cx="1016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21" name="Line 21">
            <a:extLst>
              <a:ext uri="{FF2B5EF4-FFF2-40B4-BE49-F238E27FC236}">
                <a16:creationId xmlns:a16="http://schemas.microsoft.com/office/drawing/2014/main" id="{56305F6B-B363-AA38-981D-974501365A23}"/>
              </a:ext>
            </a:extLst>
          </p:cNvPr>
          <p:cNvSpPr>
            <a:spLocks noChangeShapeType="1"/>
          </p:cNvSpPr>
          <p:nvPr/>
        </p:nvSpPr>
        <p:spPr bwMode="auto">
          <a:xfrm>
            <a:off x="10777537" y="2183274"/>
            <a:ext cx="1016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spAutoFit/>
          </a:bodyPr>
          <a:lstStyle/>
          <a:p>
            <a:endParaRPr lang="en-US"/>
          </a:p>
        </p:txBody>
      </p:sp>
      <p:sp>
        <p:nvSpPr>
          <p:cNvPr id="22" name="Text Box 22">
            <a:extLst>
              <a:ext uri="{FF2B5EF4-FFF2-40B4-BE49-F238E27FC236}">
                <a16:creationId xmlns:a16="http://schemas.microsoft.com/office/drawing/2014/main" id="{F9A0DD02-EEAF-9808-E444-03CBFB08B812}"/>
              </a:ext>
            </a:extLst>
          </p:cNvPr>
          <p:cNvSpPr txBox="1">
            <a:spLocks noChangeArrowheads="1"/>
          </p:cNvSpPr>
          <p:nvPr/>
        </p:nvSpPr>
        <p:spPr bwMode="auto">
          <a:xfrm>
            <a:off x="9063037" y="2145174"/>
            <a:ext cx="4508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time</a:t>
            </a:r>
          </a:p>
        </p:txBody>
      </p:sp>
      <p:sp>
        <p:nvSpPr>
          <p:cNvPr id="23" name="Text Box 23">
            <a:extLst>
              <a:ext uri="{FF2B5EF4-FFF2-40B4-BE49-F238E27FC236}">
                <a16:creationId xmlns:a16="http://schemas.microsoft.com/office/drawing/2014/main" id="{606F23D5-AA67-C263-2009-F6B4F6CA70C6}"/>
              </a:ext>
            </a:extLst>
          </p:cNvPr>
          <p:cNvSpPr txBox="1">
            <a:spLocks noChangeArrowheads="1"/>
          </p:cNvSpPr>
          <p:nvPr/>
        </p:nvSpPr>
        <p:spPr bwMode="auto">
          <a:xfrm>
            <a:off x="11099800" y="2138824"/>
            <a:ext cx="4254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jobs</a:t>
            </a:r>
          </a:p>
        </p:txBody>
      </p:sp>
      <p:sp>
        <p:nvSpPr>
          <p:cNvPr id="24" name="Text Box 24">
            <a:extLst>
              <a:ext uri="{FF2B5EF4-FFF2-40B4-BE49-F238E27FC236}">
                <a16:creationId xmlns:a16="http://schemas.microsoft.com/office/drawing/2014/main" id="{6F74E497-C758-7B1A-F6D6-1284999C4AF5}"/>
              </a:ext>
            </a:extLst>
          </p:cNvPr>
          <p:cNvSpPr txBox="1">
            <a:spLocks noChangeArrowheads="1"/>
          </p:cNvSpPr>
          <p:nvPr/>
        </p:nvSpPr>
        <p:spPr bwMode="auto">
          <a:xfrm>
            <a:off x="8601075" y="2446800"/>
            <a:ext cx="1492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Avg number in system</a:t>
            </a:r>
          </a:p>
        </p:txBody>
      </p:sp>
      <p:sp>
        <p:nvSpPr>
          <p:cNvPr id="25" name="Text Box 25">
            <a:extLst>
              <a:ext uri="{FF2B5EF4-FFF2-40B4-BE49-F238E27FC236}">
                <a16:creationId xmlns:a16="http://schemas.microsoft.com/office/drawing/2014/main" id="{03A065C1-1970-7AC6-AAB4-971C31BDA025}"/>
              </a:ext>
            </a:extLst>
          </p:cNvPr>
          <p:cNvSpPr txBox="1">
            <a:spLocks noChangeArrowheads="1"/>
          </p:cNvSpPr>
          <p:nvPr/>
        </p:nvSpPr>
        <p:spPr bwMode="auto">
          <a:xfrm>
            <a:off x="10691929" y="2442036"/>
            <a:ext cx="13017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Avg time in system</a:t>
            </a:r>
            <a:endParaRPr lang="en-US" altLang="en-US"/>
          </a:p>
        </p:txBody>
      </p:sp>
      <p:sp>
        <p:nvSpPr>
          <p:cNvPr id="26" name="Text Box 26">
            <a:extLst>
              <a:ext uri="{FF2B5EF4-FFF2-40B4-BE49-F238E27FC236}">
                <a16:creationId xmlns:a16="http://schemas.microsoft.com/office/drawing/2014/main" id="{2214A9F9-7909-F75E-0B9F-E1571D068EDF}"/>
              </a:ext>
            </a:extLst>
          </p:cNvPr>
          <p:cNvSpPr txBox="1">
            <a:spLocks noChangeArrowheads="1"/>
          </p:cNvSpPr>
          <p:nvPr/>
        </p:nvSpPr>
        <p:spPr bwMode="auto">
          <a:xfrm>
            <a:off x="10080625" y="1975312"/>
            <a:ext cx="4254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jobs</a:t>
            </a:r>
          </a:p>
        </p:txBody>
      </p:sp>
      <p:sp>
        <p:nvSpPr>
          <p:cNvPr id="27" name="Line 27">
            <a:extLst>
              <a:ext uri="{FF2B5EF4-FFF2-40B4-BE49-F238E27FC236}">
                <a16:creationId xmlns:a16="http://schemas.microsoft.com/office/drawing/2014/main" id="{7F39BFA7-7DA4-1E70-FF2B-D1F4C92C4472}"/>
              </a:ext>
            </a:extLst>
          </p:cNvPr>
          <p:cNvSpPr>
            <a:spLocks noChangeShapeType="1"/>
          </p:cNvSpPr>
          <p:nvPr/>
        </p:nvSpPr>
        <p:spPr bwMode="auto">
          <a:xfrm flipV="1">
            <a:off x="10147300" y="2197562"/>
            <a:ext cx="312737" cy="47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endParaRPr lang="en-US"/>
          </a:p>
        </p:txBody>
      </p:sp>
      <p:sp>
        <p:nvSpPr>
          <p:cNvPr id="28" name="Text Box 28">
            <a:extLst>
              <a:ext uri="{FF2B5EF4-FFF2-40B4-BE49-F238E27FC236}">
                <a16:creationId xmlns:a16="http://schemas.microsoft.com/office/drawing/2014/main" id="{413D65E4-B7C7-AAEF-DDE2-79AC50758B7D}"/>
              </a:ext>
            </a:extLst>
          </p:cNvPr>
          <p:cNvSpPr txBox="1">
            <a:spLocks noChangeArrowheads="1"/>
          </p:cNvSpPr>
          <p:nvPr/>
        </p:nvSpPr>
        <p:spPr bwMode="auto">
          <a:xfrm>
            <a:off x="10099675" y="2189624"/>
            <a:ext cx="4508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time</a:t>
            </a:r>
          </a:p>
        </p:txBody>
      </p:sp>
      <p:sp>
        <p:nvSpPr>
          <p:cNvPr id="29" name="Text Box 29">
            <a:extLst>
              <a:ext uri="{FF2B5EF4-FFF2-40B4-BE49-F238E27FC236}">
                <a16:creationId xmlns:a16="http://schemas.microsoft.com/office/drawing/2014/main" id="{840E46C1-0D1D-8E57-E87F-7E364E127812}"/>
              </a:ext>
            </a:extLst>
          </p:cNvPr>
          <p:cNvSpPr txBox="1">
            <a:spLocks noChangeArrowheads="1"/>
          </p:cNvSpPr>
          <p:nvPr/>
        </p:nvSpPr>
        <p:spPr bwMode="auto">
          <a:xfrm>
            <a:off x="10520362" y="2032462"/>
            <a:ext cx="266700"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a:t>x</a:t>
            </a:r>
          </a:p>
        </p:txBody>
      </p:sp>
      <p:sp>
        <p:nvSpPr>
          <p:cNvPr id="30" name="Text Box 30">
            <a:extLst>
              <a:ext uri="{FF2B5EF4-FFF2-40B4-BE49-F238E27FC236}">
                <a16:creationId xmlns:a16="http://schemas.microsoft.com/office/drawing/2014/main" id="{FBC3DE5A-5205-24B0-2006-05A3CEABC1D8}"/>
              </a:ext>
            </a:extLst>
          </p:cNvPr>
          <p:cNvSpPr txBox="1">
            <a:spLocks noChangeArrowheads="1"/>
          </p:cNvSpPr>
          <p:nvPr/>
        </p:nvSpPr>
        <p:spPr bwMode="auto">
          <a:xfrm>
            <a:off x="10010775" y="1529224"/>
            <a:ext cx="552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sz="1000"/>
              <a:t>arrival</a:t>
            </a:r>
          </a:p>
          <a:p>
            <a:pPr algn="ctr"/>
            <a:r>
              <a:rPr lang="en-US" altLang="en-US" sz="1000"/>
              <a:t>rate</a:t>
            </a:r>
          </a:p>
        </p:txBody>
      </p:sp>
      <p:sp>
        <p:nvSpPr>
          <p:cNvPr id="31" name="Text Box 32">
            <a:extLst>
              <a:ext uri="{FF2B5EF4-FFF2-40B4-BE49-F238E27FC236}">
                <a16:creationId xmlns:a16="http://schemas.microsoft.com/office/drawing/2014/main" id="{332835E9-999A-2B71-C853-8096D9694A25}"/>
              </a:ext>
            </a:extLst>
          </p:cNvPr>
          <p:cNvSpPr txBox="1">
            <a:spLocks noChangeArrowheads="1"/>
          </p:cNvSpPr>
          <p:nvPr/>
        </p:nvSpPr>
        <p:spPr bwMode="auto">
          <a:xfrm>
            <a:off x="9869487" y="2054687"/>
            <a:ext cx="280988"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a:t>=</a:t>
            </a:r>
          </a:p>
        </p:txBody>
      </p:sp>
      <p:sp>
        <p:nvSpPr>
          <p:cNvPr id="32" name="Text Box 33">
            <a:extLst>
              <a:ext uri="{FF2B5EF4-FFF2-40B4-BE49-F238E27FC236}">
                <a16:creationId xmlns:a16="http://schemas.microsoft.com/office/drawing/2014/main" id="{2E3C5A31-589A-9F9C-4294-80407AA5A655}"/>
              </a:ext>
            </a:extLst>
          </p:cNvPr>
          <p:cNvSpPr txBox="1">
            <a:spLocks noChangeArrowheads="1"/>
          </p:cNvSpPr>
          <p:nvPr/>
        </p:nvSpPr>
        <p:spPr bwMode="auto">
          <a:xfrm>
            <a:off x="7551737" y="1327612"/>
            <a:ext cx="10826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sz="1300">
                <a:solidFill>
                  <a:schemeClr val="tx1"/>
                </a:solidFill>
                <a:latin typeface="Arial" panose="020B0604020202020204" pitchFamily="34" charset="0"/>
                <a:ea typeface="ＭＳ Ｐゴシック" panose="020B0600070205080204" pitchFamily="34" charset="-128"/>
              </a:defRPr>
            </a:lvl1pPr>
            <a:lvl2pPr marL="742950" indent="-285750">
              <a:defRPr sz="1300">
                <a:solidFill>
                  <a:schemeClr val="tx1"/>
                </a:solidFill>
                <a:latin typeface="Arial" panose="020B0604020202020204" pitchFamily="34" charset="0"/>
                <a:ea typeface="ＭＳ Ｐゴシック" panose="020B0600070205080204" pitchFamily="34" charset="-128"/>
              </a:defRPr>
            </a:lvl2pPr>
            <a:lvl3pPr marL="1143000" indent="-228600">
              <a:defRPr sz="1300">
                <a:solidFill>
                  <a:schemeClr val="tx1"/>
                </a:solidFill>
                <a:latin typeface="Arial" panose="020B0604020202020204" pitchFamily="34" charset="0"/>
                <a:ea typeface="ＭＳ Ｐゴシック" panose="020B0600070205080204" pitchFamily="34" charset="-128"/>
              </a:defRPr>
            </a:lvl3pPr>
            <a:lvl4pPr marL="1600200" indent="-228600">
              <a:defRPr sz="1300">
                <a:solidFill>
                  <a:schemeClr val="tx1"/>
                </a:solidFill>
                <a:latin typeface="Arial" panose="020B0604020202020204" pitchFamily="34" charset="0"/>
                <a:ea typeface="ＭＳ Ｐゴシック" panose="020B0600070205080204" pitchFamily="34" charset="-128"/>
              </a:defRPr>
            </a:lvl4pPr>
            <a:lvl5pPr marL="2057400" indent="-228600">
              <a:defRPr sz="13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lgn="ctr"/>
            <a:r>
              <a:rPr lang="en-US" altLang="en-US"/>
              <a:t>(jobs x time)</a:t>
            </a:r>
          </a:p>
        </p:txBody>
      </p:sp>
      <p:sp>
        <p:nvSpPr>
          <p:cNvPr id="33" name="TextBox 32">
            <a:extLst>
              <a:ext uri="{FF2B5EF4-FFF2-40B4-BE49-F238E27FC236}">
                <a16:creationId xmlns:a16="http://schemas.microsoft.com/office/drawing/2014/main" id="{3FCEB229-E748-C8BB-FF76-14A3A70D413F}"/>
              </a:ext>
            </a:extLst>
          </p:cNvPr>
          <p:cNvSpPr txBox="1"/>
          <p:nvPr/>
        </p:nvSpPr>
        <p:spPr>
          <a:xfrm>
            <a:off x="939417" y="1433458"/>
            <a:ext cx="1102866" cy="369332"/>
          </a:xfrm>
          <a:prstGeom prst="rect">
            <a:avLst/>
          </a:prstGeom>
          <a:noFill/>
        </p:spPr>
        <p:txBody>
          <a:bodyPr wrap="none" lIns="0" tIns="0" rIns="0" bIns="0" rtlCol="0">
            <a:spAutoFit/>
          </a:bodyPr>
          <a:lstStyle/>
          <a:p>
            <a:pPr algn="l"/>
            <a:r>
              <a:rPr lang="en-US" sz="2400" i="1">
                <a:latin typeface="Cambria Math" panose="02040503050406030204" pitchFamily="18" charset="0"/>
              </a:rPr>
              <a:t>N = </a:t>
            </a:r>
            <a:r>
              <a:rPr lang="en-US" sz="2400" i="1">
                <a:latin typeface="Symbol" pitchFamily="2" charset="2"/>
              </a:rPr>
              <a:t>l </a:t>
            </a:r>
            <a:r>
              <a:rPr lang="en-US" sz="2400" i="1">
                <a:latin typeface="Cambria Math" panose="02040503050406030204" pitchFamily="18" charset="0"/>
              </a:rPr>
              <a:t>W</a:t>
            </a:r>
          </a:p>
        </p:txBody>
      </p:sp>
    </p:spTree>
    <p:extLst>
      <p:ext uri="{BB962C8B-B14F-4D97-AF65-F5344CB8AC3E}">
        <p14:creationId xmlns:p14="http://schemas.microsoft.com/office/powerpoint/2010/main" val="2272400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600F9-4D96-334D-7F62-8972636CE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437393-A286-42F7-C10A-17A743B78CF6}"/>
              </a:ext>
            </a:extLst>
          </p:cNvPr>
          <p:cNvSpPr>
            <a:spLocks noGrp="1"/>
          </p:cNvSpPr>
          <p:nvPr>
            <p:ph type="title"/>
          </p:nvPr>
        </p:nvSpPr>
        <p:spPr/>
        <p:txBody>
          <a:bodyPr/>
          <a:lstStyle/>
          <a:p>
            <a:r>
              <a:rPr lang="en-US" dirty="0"/>
              <a:t>Things to Know</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A13028A-612C-07A9-DF23-4F549C45BA68}"/>
                  </a:ext>
                </a:extLst>
              </p:cNvPr>
              <p:cNvSpPr>
                <a:spLocks noGrp="1"/>
              </p:cNvSpPr>
              <p:nvPr>
                <p:ph type="body" sz="quarter" idx="20"/>
              </p:nvPr>
            </p:nvSpPr>
            <p:spPr>
              <a:xfrm>
                <a:off x="482342" y="1136530"/>
                <a:ext cx="10370190" cy="4892130"/>
              </a:xfrm>
            </p:spPr>
            <p:txBody>
              <a:bodyPr>
                <a:normAutofit/>
              </a:bodyPr>
              <a:lstStyle/>
              <a:p>
                <a:pPr marL="342900" indent="-342900">
                  <a:buFont typeface="Arial" panose="020B0604020202020204" pitchFamily="34" charset="0"/>
                  <a:buChar char="•"/>
                </a:pPr>
                <a:r>
                  <a:rPr lang="en-US" sz="1800"/>
                  <a:t>Characterization of a Discrete Time Markov Chain</a:t>
                </a:r>
              </a:p>
              <a:p>
                <a:pPr marL="1028700" lvl="1" indent="-342900"/>
                <a:r>
                  <a:rPr lang="en-US" sz="1800"/>
                  <a:t>What distinguishes it among other stochastic processes?  Hint: treatment of time, so-called memoryless property</a:t>
                </a:r>
              </a:p>
              <a:p>
                <a:pPr marL="342900" indent="-342900">
                  <a:buFont typeface="Arial" panose="020B0604020202020204" pitchFamily="34" charset="0"/>
                  <a:buChar char="•"/>
                </a:pPr>
                <a:r>
                  <a:rPr lang="en-US" sz="1800"/>
                  <a:t>Relationship between graphical description of DTMC and transition probability matrix</a:t>
                </a:r>
              </a:p>
              <a:p>
                <a:pPr marL="1028700" lvl="1" indent="-342900"/>
                <a:r>
                  <a:rPr lang="en-US" sz="1800"/>
                  <a:t>E.g., give you one, ask for the other</a:t>
                </a:r>
              </a:p>
              <a:p>
                <a:pPr marL="342900" indent="-342900">
                  <a:buFont typeface="Arial" panose="020B0604020202020204" pitchFamily="34" charset="0"/>
                  <a:buChar char="•"/>
                </a:pPr>
                <a:r>
                  <a:rPr lang="en-US" sz="1800"/>
                  <a:t>Mechanics of DTMC, e.g., given state occupany probability matrix and transition matrix, questions about state occupany probabilities after multiple steps</a:t>
                </a:r>
              </a:p>
              <a:p>
                <a:pPr marL="342900" indent="-342900">
                  <a:buFont typeface="Arial" panose="020B0604020202020204" pitchFamily="34" charset="0"/>
                  <a:buChar char="•"/>
                </a:pPr>
                <a:r>
                  <a:rPr lang="en-US" sz="1800"/>
                  <a:t>Meaning of DTMC equilibrium state probabilities</a:t>
                </a:r>
              </a:p>
              <a:p>
                <a:pPr marL="342900" indent="-342900">
                  <a:buFont typeface="Arial" panose="020B0604020202020204" pitchFamily="34" charset="0"/>
                  <a:buChar char="•"/>
                </a:pPr>
                <a:r>
                  <a:rPr lang="en-US" sz="1800"/>
                  <a:t>Equations expressing DTMC equilibrium state probabilities</a:t>
                </a:r>
              </a:p>
              <a:p>
                <a:pPr marL="1028700" lvl="1" indent="-342900"/>
                <a14:m>
                  <m:oMath xmlns:m="http://schemas.openxmlformats.org/officeDocument/2006/math">
                    <m:r>
                      <a:rPr lang="en-US" sz="1800" b="0" i="1">
                        <a:latin typeface="Cambria Math" panose="02040503050406030204" pitchFamily="18" charset="0"/>
                      </a:rPr>
                      <m:t>𝜋</m:t>
                    </m:r>
                    <m:r>
                      <a:rPr lang="en-US" sz="1800" b="0" i="1">
                        <a:latin typeface="Cambria Math" panose="02040503050406030204" pitchFamily="18" charset="0"/>
                      </a:rPr>
                      <m:t>=</m:t>
                    </m:r>
                    <m:r>
                      <a:rPr lang="en-US" sz="1800" b="0" i="1">
                        <a:latin typeface="Cambria Math" panose="02040503050406030204" pitchFamily="18" charset="0"/>
                      </a:rPr>
                      <m:t>𝜋</m:t>
                    </m:r>
                    <m:r>
                      <a:rPr lang="en-US" sz="1800" b="0" i="1">
                        <a:latin typeface="Cambria Math" panose="02040503050406030204" pitchFamily="18" charset="0"/>
                      </a:rPr>
                      <m:t>𝑃</m:t>
                    </m:r>
                  </m:oMath>
                </a14:m>
                <a:r>
                  <a:rPr lang="en-US" sz="1800"/>
                  <a:t> </a:t>
                </a:r>
              </a:p>
              <a:p>
                <a:pPr marL="1028700" lvl="1" indent="-342900"/>
                <a:r>
                  <a:rPr lang="en-US" sz="1800"/>
                  <a:t>Probability flow equations</a:t>
                </a:r>
              </a:p>
              <a:p>
                <a:pPr marL="342900" indent="-342900">
                  <a:buFont typeface="Arial" panose="020B0604020202020204" pitchFamily="34" charset="0"/>
                  <a:buChar char="•"/>
                </a:pPr>
                <a:r>
                  <a:rPr lang="en-US" sz="1800"/>
                  <a:t>Solution methods for computing DTMC equilibrium state probabilities</a:t>
                </a:r>
              </a:p>
              <a:p>
                <a:pPr marL="342900" indent="-342900">
                  <a:buFont typeface="Arial" panose="020B0604020202020204" pitchFamily="34" charset="0"/>
                  <a:buChar char="•"/>
                </a:pPr>
                <a:r>
                  <a:rPr lang="en-US" sz="1800"/>
                  <a:t>Computational considerations in computing transient state occupany probabilities, computational considerations in computing equilibrium state occupany probabilities</a:t>
                </a:r>
              </a:p>
              <a:p>
                <a:pPr marL="342900" indent="-342900">
                  <a:buFont typeface="Arial" panose="020B0604020202020204" pitchFamily="34" charset="0"/>
                  <a:buChar char="•"/>
                </a:pPr>
                <a:endParaRPr lang="en-US"/>
              </a:p>
              <a:p>
                <a:pPr marL="1028700" lvl="1" indent="-342900"/>
                <a:endParaRPr lang="en-US"/>
              </a:p>
              <a:p>
                <a:endParaRPr lang="en-US" dirty="0"/>
              </a:p>
            </p:txBody>
          </p:sp>
        </mc:Choice>
        <mc:Fallback xmlns="">
          <p:sp>
            <p:nvSpPr>
              <p:cNvPr id="3" name="Text Placeholder 2">
                <a:extLst>
                  <a:ext uri="{FF2B5EF4-FFF2-40B4-BE49-F238E27FC236}">
                    <a16:creationId xmlns:a16="http://schemas.microsoft.com/office/drawing/2014/main" id="{9A13028A-612C-07A9-DF23-4F549C45BA68}"/>
                  </a:ext>
                </a:extLst>
              </p:cNvPr>
              <p:cNvSpPr>
                <a:spLocks noGrp="1" noRot="1" noChangeAspect="1" noMove="1" noResize="1" noEditPoints="1" noAdjustHandles="1" noChangeArrowheads="1" noChangeShapeType="1" noTextEdit="1"/>
              </p:cNvSpPr>
              <p:nvPr>
                <p:ph type="body" sz="quarter" idx="20"/>
              </p:nvPr>
            </p:nvSpPr>
            <p:spPr>
              <a:xfrm>
                <a:off x="482342" y="1136530"/>
                <a:ext cx="10370190" cy="4892130"/>
              </a:xfrm>
              <a:blipFill>
                <a:blip r:embed="rId2"/>
                <a:stretch>
                  <a:fillRect l="-244" t="-103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279B114-706B-0B31-3360-BB730489664B}"/>
              </a:ext>
            </a:extLst>
          </p:cNvPr>
          <p:cNvSpPr>
            <a:spLocks noGrp="1"/>
          </p:cNvSpPr>
          <p:nvPr>
            <p:ph type="sldNum" sz="quarter" idx="17"/>
          </p:nvPr>
        </p:nvSpPr>
        <p:spPr/>
        <p:txBody>
          <a:bodyPr/>
          <a:lstStyle/>
          <a:p>
            <a:fld id="{86134D44-37F0-44A1-8A08-E9432A030C07}" type="slidenum">
              <a:rPr lang="en-US" smtClean="0"/>
              <a:pPr/>
              <a:t>10</a:t>
            </a:fld>
            <a:endParaRPr lang="en-US" dirty="0"/>
          </a:p>
        </p:txBody>
      </p:sp>
    </p:spTree>
    <p:extLst>
      <p:ext uri="{BB962C8B-B14F-4D97-AF65-F5344CB8AC3E}">
        <p14:creationId xmlns:p14="http://schemas.microsoft.com/office/powerpoint/2010/main" val="3321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ADAB7-5FFC-B1AE-FB79-A3539A63A5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260C35-6717-9D97-C29C-7A2BF2AD7FED}"/>
              </a:ext>
            </a:extLst>
          </p:cNvPr>
          <p:cNvSpPr>
            <a:spLocks noGrp="1"/>
          </p:cNvSpPr>
          <p:nvPr>
            <p:ph type="title"/>
          </p:nvPr>
        </p:nvSpPr>
        <p:spPr/>
        <p:txBody>
          <a:bodyPr/>
          <a:lstStyle/>
          <a:p>
            <a:r>
              <a:rPr lang="en-US" dirty="0"/>
              <a:t>Things to Know</a:t>
            </a:r>
          </a:p>
        </p:txBody>
      </p:sp>
      <p:sp>
        <p:nvSpPr>
          <p:cNvPr id="3" name="Text Placeholder 2">
            <a:extLst>
              <a:ext uri="{FF2B5EF4-FFF2-40B4-BE49-F238E27FC236}">
                <a16:creationId xmlns:a16="http://schemas.microsoft.com/office/drawing/2014/main" id="{AEDC95CF-759D-8035-F4DA-A07994C0C072}"/>
              </a:ext>
            </a:extLst>
          </p:cNvPr>
          <p:cNvSpPr>
            <a:spLocks noGrp="1"/>
          </p:cNvSpPr>
          <p:nvPr>
            <p:ph type="body" sz="quarter" idx="20"/>
          </p:nvPr>
        </p:nvSpPr>
        <p:spPr>
          <a:xfrm>
            <a:off x="482342" y="1136530"/>
            <a:ext cx="10370190" cy="4892130"/>
          </a:xfrm>
        </p:spPr>
        <p:txBody>
          <a:bodyPr/>
          <a:lstStyle/>
          <a:p>
            <a:pPr marL="342900" indent="-342900">
              <a:buFont typeface="Arial" panose="020B0604020202020204" pitchFamily="34" charset="0"/>
              <a:buChar char="•"/>
            </a:pPr>
            <a:r>
              <a:rPr lang="en-US" sz="1800"/>
              <a:t>Definition / recognition of DTMC state attributes, e.g.,</a:t>
            </a:r>
          </a:p>
          <a:p>
            <a:pPr marL="1028700" lvl="1" indent="-342900"/>
            <a:r>
              <a:rPr lang="en-US" sz="1800"/>
              <a:t>Accessibility, irreducible, periodicity, transient, positive recurrent, null recurrent, ergodic</a:t>
            </a:r>
          </a:p>
          <a:p>
            <a:pPr marL="342900" indent="-342900">
              <a:buFont typeface="Arial" panose="020B0604020202020204" pitchFamily="34" charset="0"/>
              <a:buChar char="•"/>
            </a:pPr>
            <a:r>
              <a:rPr lang="en-US" sz="1800"/>
              <a:t>Mapping of tuple-based expressions of DTMC state to integers, for application of standard equations</a:t>
            </a:r>
          </a:p>
          <a:p>
            <a:pPr marL="342900" indent="-342900">
              <a:buFont typeface="Arial" panose="020B0604020202020204" pitchFamily="34" charset="0"/>
              <a:buChar char="•"/>
            </a:pPr>
            <a:r>
              <a:rPr lang="en-US" sz="1800"/>
              <a:t>Use of state occupancy probability vectors in expressing system level metrics, e.g., mean number in system, job throughput,  probability exactly one of four servers busy in queue with multiple servers, etc.</a:t>
            </a:r>
          </a:p>
          <a:p>
            <a:pPr marL="342900" indent="-342900">
              <a:buFont typeface="Arial" panose="020B0604020202020204" pitchFamily="34" charset="0"/>
              <a:buChar char="•"/>
            </a:pPr>
            <a:r>
              <a:rPr lang="en-US" sz="1800"/>
              <a:t>Meaning of ‘event’ in a discrete-event simulation (DES)</a:t>
            </a:r>
          </a:p>
          <a:p>
            <a:pPr marL="342900" indent="-342900">
              <a:buFont typeface="Arial" panose="020B0604020202020204" pitchFamily="34" charset="0"/>
              <a:buChar char="•"/>
            </a:pPr>
            <a:r>
              <a:rPr lang="en-US" sz="1800"/>
              <a:t>Rationale for using DES as a modeling/solution method</a:t>
            </a:r>
          </a:p>
          <a:p>
            <a:pPr marL="342900" indent="-342900">
              <a:buFont typeface="Arial" panose="020B0604020202020204" pitchFamily="34" charset="0"/>
              <a:buChar char="•"/>
            </a:pPr>
            <a:r>
              <a:rPr lang="en-US" sz="1800"/>
              <a:t>Virtual time expression in DES</a:t>
            </a:r>
          </a:p>
          <a:p>
            <a:pPr lvl="1"/>
            <a:r>
              <a:rPr lang="en-US" sz="1800"/>
              <a:t>Data structures, rationale</a:t>
            </a:r>
          </a:p>
          <a:p>
            <a:pPr marL="342900" indent="-342900">
              <a:buFont typeface="Arial" panose="020B0604020202020204" pitchFamily="34" charset="0"/>
              <a:buChar char="•"/>
            </a:pPr>
            <a:r>
              <a:rPr lang="en-US" sz="1800"/>
              <a:t>Event list management</a:t>
            </a:r>
          </a:p>
          <a:p>
            <a:pPr lvl="1"/>
            <a:r>
              <a:rPr lang="en-US" sz="1800"/>
              <a:t>Data structures, rationales, computational/storage costs</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1028700" lvl="1" indent="-342900"/>
            <a:endParaRPr lang="en-US"/>
          </a:p>
          <a:p>
            <a:endParaRPr lang="en-US" dirty="0"/>
          </a:p>
        </p:txBody>
      </p:sp>
      <p:sp>
        <p:nvSpPr>
          <p:cNvPr id="4" name="Slide Number Placeholder 3">
            <a:extLst>
              <a:ext uri="{FF2B5EF4-FFF2-40B4-BE49-F238E27FC236}">
                <a16:creationId xmlns:a16="http://schemas.microsoft.com/office/drawing/2014/main" id="{F1CCDE35-AFCC-B077-346D-62ACA6C0E322}"/>
              </a:ext>
            </a:extLst>
          </p:cNvPr>
          <p:cNvSpPr>
            <a:spLocks noGrp="1"/>
          </p:cNvSpPr>
          <p:nvPr>
            <p:ph type="sldNum" sz="quarter" idx="17"/>
          </p:nvPr>
        </p:nvSpPr>
        <p:spPr/>
        <p:txBody>
          <a:bodyPr/>
          <a:lstStyle/>
          <a:p>
            <a:fld id="{86134D44-37F0-44A1-8A08-E9432A030C07}" type="slidenum">
              <a:rPr lang="en-US" smtClean="0"/>
              <a:pPr/>
              <a:t>11</a:t>
            </a:fld>
            <a:endParaRPr lang="en-US" dirty="0"/>
          </a:p>
        </p:txBody>
      </p:sp>
    </p:spTree>
    <p:extLst>
      <p:ext uri="{BB962C8B-B14F-4D97-AF65-F5344CB8AC3E}">
        <p14:creationId xmlns:p14="http://schemas.microsoft.com/office/powerpoint/2010/main" val="1959696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3559-4A6C-B5FE-646B-21FB292D75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D1BAC-1299-45EF-2C6F-B52EE26ACE54}"/>
              </a:ext>
            </a:extLst>
          </p:cNvPr>
          <p:cNvSpPr>
            <a:spLocks noGrp="1"/>
          </p:cNvSpPr>
          <p:nvPr>
            <p:ph type="title"/>
          </p:nvPr>
        </p:nvSpPr>
        <p:spPr/>
        <p:txBody>
          <a:bodyPr/>
          <a:lstStyle/>
          <a:p>
            <a:r>
              <a:rPr lang="en-US" dirty="0"/>
              <a:t>Things to Know</a:t>
            </a:r>
          </a:p>
        </p:txBody>
      </p:sp>
      <p:sp>
        <p:nvSpPr>
          <p:cNvPr id="3" name="Text Placeholder 2">
            <a:extLst>
              <a:ext uri="{FF2B5EF4-FFF2-40B4-BE49-F238E27FC236}">
                <a16:creationId xmlns:a16="http://schemas.microsoft.com/office/drawing/2014/main" id="{8627067E-19C1-54B7-BA02-55F5EAE254C0}"/>
              </a:ext>
            </a:extLst>
          </p:cNvPr>
          <p:cNvSpPr>
            <a:spLocks noGrp="1"/>
          </p:cNvSpPr>
          <p:nvPr>
            <p:ph type="body" sz="quarter" idx="20"/>
          </p:nvPr>
        </p:nvSpPr>
        <p:spPr>
          <a:xfrm>
            <a:off x="482342" y="1136530"/>
            <a:ext cx="10370190" cy="4892130"/>
          </a:xfrm>
        </p:spPr>
        <p:txBody>
          <a:bodyPr>
            <a:normAutofit/>
          </a:bodyPr>
          <a:lstStyle/>
          <a:p>
            <a:pPr marL="285750" indent="-285750">
              <a:buFont typeface="Arial" panose="020B0604020202020204" pitchFamily="34" charset="0"/>
              <a:buChar char="•"/>
            </a:pPr>
            <a:r>
              <a:rPr lang="en-US" sz="1800"/>
              <a:t>Event processing logic</a:t>
            </a:r>
          </a:p>
          <a:p>
            <a:pPr marL="1028700" lvl="1" indent="-342900"/>
            <a:r>
              <a:rPr lang="en-US" sz="1800"/>
              <a:t>What typically happens when an event is executed?</a:t>
            </a:r>
          </a:p>
          <a:p>
            <a:pPr marL="342900" indent="-342900">
              <a:buFont typeface="Arial" panose="020B0604020202020204" pitchFamily="34" charset="0"/>
              <a:buChar char="•"/>
            </a:pPr>
            <a:r>
              <a:rPr lang="en-US" sz="1800"/>
              <a:t>In output analysis, relationship between samping distributions and distributions in system being simulated</a:t>
            </a:r>
          </a:p>
          <a:p>
            <a:pPr marL="342900" indent="-342900">
              <a:buFont typeface="Arial" panose="020B0604020202020204" pitchFamily="34" charset="0"/>
              <a:buChar char="•"/>
            </a:pPr>
            <a:r>
              <a:rPr lang="en-US" sz="1800"/>
              <a:t>Definition and meaning of a confidence interval</a:t>
            </a:r>
          </a:p>
          <a:p>
            <a:pPr marL="342900" indent="-342900">
              <a:buFont typeface="Arial" panose="020B0604020202020204" pitchFamily="34" charset="0"/>
              <a:buChar char="•"/>
            </a:pPr>
            <a:r>
              <a:rPr lang="en-US" sz="1800"/>
              <a:t>Definition and construction of standard confidence intervals, jackknifed confidence intervals, bootstrapped confidence intervals</a:t>
            </a:r>
          </a:p>
          <a:p>
            <a:pPr marL="342900" indent="-342900">
              <a:buFont typeface="Arial" panose="020B0604020202020204" pitchFamily="34" charset="0"/>
              <a:buChar char="•"/>
            </a:pPr>
            <a:r>
              <a:rPr lang="en-US" sz="1800"/>
              <a:t>Technical minutae in constructing a confidence interval, e.g.,</a:t>
            </a:r>
          </a:p>
          <a:p>
            <a:pPr marL="1028700" lvl="1" indent="-342900"/>
            <a:r>
              <a:rPr lang="en-US" sz="1800"/>
              <a:t>Sample standard deviation</a:t>
            </a:r>
          </a:p>
          <a:p>
            <a:pPr marL="1028700" lvl="1" indent="-342900"/>
            <a:r>
              <a:rPr lang="en-US" sz="1800"/>
              <a:t>Critical values</a:t>
            </a:r>
          </a:p>
          <a:p>
            <a:pPr marL="1028700" lvl="1" indent="-342900"/>
            <a:r>
              <a:rPr lang="en-US" sz="1800"/>
              <a:t>Number of replications</a:t>
            </a:r>
          </a:p>
          <a:p>
            <a:pPr marL="1028700" lvl="1" indent="-342900"/>
            <a:r>
              <a:rPr lang="en-US" sz="1800"/>
              <a:t>Width</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1028700" lvl="1" indent="-342900"/>
            <a:endParaRPr lang="en-US"/>
          </a:p>
          <a:p>
            <a:endParaRPr lang="en-US" dirty="0"/>
          </a:p>
        </p:txBody>
      </p:sp>
      <p:sp>
        <p:nvSpPr>
          <p:cNvPr id="4" name="Slide Number Placeholder 3">
            <a:extLst>
              <a:ext uri="{FF2B5EF4-FFF2-40B4-BE49-F238E27FC236}">
                <a16:creationId xmlns:a16="http://schemas.microsoft.com/office/drawing/2014/main" id="{D10387DC-6DEE-D7AA-9F13-FA0FBB5DA63D}"/>
              </a:ext>
            </a:extLst>
          </p:cNvPr>
          <p:cNvSpPr>
            <a:spLocks noGrp="1"/>
          </p:cNvSpPr>
          <p:nvPr>
            <p:ph type="sldNum" sz="quarter" idx="17"/>
          </p:nvPr>
        </p:nvSpPr>
        <p:spPr/>
        <p:txBody>
          <a:bodyPr/>
          <a:lstStyle/>
          <a:p>
            <a:fld id="{86134D44-37F0-44A1-8A08-E9432A030C07}" type="slidenum">
              <a:rPr lang="en-US" smtClean="0"/>
              <a:pPr/>
              <a:t>12</a:t>
            </a:fld>
            <a:endParaRPr lang="en-US" dirty="0"/>
          </a:p>
        </p:txBody>
      </p:sp>
    </p:spTree>
    <p:extLst>
      <p:ext uri="{BB962C8B-B14F-4D97-AF65-F5344CB8AC3E}">
        <p14:creationId xmlns:p14="http://schemas.microsoft.com/office/powerpoint/2010/main" val="3857418214"/>
      </p:ext>
    </p:extLst>
  </p:cSld>
  <p:clrMapOvr>
    <a:masterClrMapping/>
  </p:clrMapOvr>
</p:sld>
</file>

<file path=ppt/theme/theme1.xml><?xml version="1.0" encoding="utf-8"?>
<a:theme xmlns:a="http://schemas.openxmlformats.org/drawingml/2006/main" name="Office Theme">
  <a:themeElements>
    <a:clrScheme name="SMB PPT ORANGE">
      <a:dk1>
        <a:srgbClr val="000000"/>
      </a:dk1>
      <a:lt1>
        <a:srgbClr val="FFFFFF"/>
      </a:lt1>
      <a:dk2>
        <a:srgbClr val="13294B"/>
      </a:dk2>
      <a:lt2>
        <a:srgbClr val="FF5F05"/>
      </a:lt2>
      <a:accent1>
        <a:srgbClr val="0071CE"/>
      </a:accent1>
      <a:accent2>
        <a:srgbClr val="FCB316"/>
      </a:accent2>
      <a:accent3>
        <a:srgbClr val="007E8E"/>
      </a:accent3>
      <a:accent4>
        <a:srgbClr val="006230"/>
      </a:accent4>
      <a:accent5>
        <a:srgbClr val="5C0E41"/>
      </a:accent5>
      <a:accent6>
        <a:srgbClr val="7D3E13"/>
      </a:accent6>
      <a:hlink>
        <a:srgbClr val="C84113"/>
      </a:hlink>
      <a:folHlink>
        <a:srgbClr val="2159A6"/>
      </a:folHlink>
    </a:clrScheme>
    <a:fontScheme name="SMB PPT">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0" tIns="0" rIns="0" bIns="0" rtlCol="0">
        <a:spAutoFit/>
      </a:bodyPr>
      <a:lstStyle>
        <a:defPPr algn="l">
          <a:defRPr i="1" smtClean="0">
            <a:latin typeface="Cambria Math" panose="02040503050406030204" pitchFamily="18" charset="0"/>
          </a:defRPr>
        </a:defPPr>
      </a:lstStyle>
    </a:txDef>
  </a:objectDefaults>
  <a:extraClrSchemeLst/>
  <a:extLst>
    <a:ext uri="{05A4C25C-085E-4340-85A3-A5531E510DB2}">
      <thm15:themeFamily xmlns:thm15="http://schemas.microsoft.com/office/thememl/2012/main" name="SMB PowerPoint Template V4" id="{B3CBA2D6-773F-894A-97CE-392945FF435E}" vid="{C086EF9A-8907-304D-A9A1-B52FE47F1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15418</TotalTime>
  <Words>1168</Words>
  <Application>Microsoft Macintosh PowerPoint</Application>
  <PresentationFormat>Widescreen</PresentationFormat>
  <Paragraphs>136</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ＭＳ Ｐゴシック</vt:lpstr>
      <vt:lpstr>Arial</vt:lpstr>
      <vt:lpstr>Calibri</vt:lpstr>
      <vt:lpstr>Cambria Math</vt:lpstr>
      <vt:lpstr>Courier New</vt:lpstr>
      <vt:lpstr>Source Sans Pro</vt:lpstr>
      <vt:lpstr>Source Sans Pro SemiBold</vt:lpstr>
      <vt:lpstr>Symbol</vt:lpstr>
      <vt:lpstr>Office Theme</vt:lpstr>
      <vt:lpstr>Midterm #2 Prep</vt:lpstr>
      <vt:lpstr>Quiz Answers</vt:lpstr>
      <vt:lpstr>Quiz Answers</vt:lpstr>
      <vt:lpstr>Quiz Answers</vt:lpstr>
      <vt:lpstr>Quiz Answers</vt:lpstr>
      <vt:lpstr>Class Problem Answers</vt:lpstr>
      <vt:lpstr>Quiz Answers</vt:lpstr>
      <vt:lpstr>Class Problem Answers</vt:lpstr>
      <vt:lpstr>Quiz Answers</vt:lpstr>
      <vt:lpstr>Things to Know</vt:lpstr>
      <vt:lpstr>Things to Know</vt:lpstr>
      <vt:lpstr>Things to Know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 Bryan</dc:creator>
  <cp:lastModifiedBy>David Nicol</cp:lastModifiedBy>
  <cp:revision>133</cp:revision>
  <dcterms:created xsi:type="dcterms:W3CDTF">2022-06-14T14:37:32Z</dcterms:created>
  <dcterms:modified xsi:type="dcterms:W3CDTF">2026-10-20T13:25:15Z</dcterms:modified>
</cp:coreProperties>
</file>