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30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media/image6.svg" ContentType="image/svg"/>
  <Override PartName="/ppt/notesMasters/notesMaster1.xml" ContentType="application/vnd.openxmlformats-officedocument.presentationml.notesMaster+xml"/>
  <Override PartName="/ppt/slides/slide29.xml" ContentType="application/vnd.openxmlformats-officedocument.presentationml.slide+xml"/>
  <Override PartName="/ppt/slides/slide18.xml" ContentType="application/vnd.openxmlformats-officedocument.presentationml.slide+xml"/>
  <Override PartName="/ppt/slides/slide5.xml" ContentType="application/vnd.openxmlformats-officedocument.presentationml.slide+xml"/>
  <Override PartName="/ppt/slides/slide24.xml" ContentType="application/vnd.openxmlformats-officedocument.presentationml.slide+xml"/>
  <Override PartName="/ppt/slides/slide4.xml" ContentType="application/vnd.openxmlformats-officedocument.presentationml.slide+xml"/>
  <Override PartName="/ppt/slides/slide9.xml" ContentType="application/vnd.openxmlformats-officedocument.presentationml.slide+xml"/>
  <Override PartName="/ppt/slides/slide19.xml" ContentType="application/vnd.openxmlformats-officedocument.presentationml.slide+xml"/>
  <Override PartName="/ppt/slides/slide13.xml" ContentType="application/vnd.openxmlformats-officedocument.presentationml.slide+xml"/>
  <Override PartName="/ppt/slides/slide11.xml" ContentType="application/vnd.openxmlformats-officedocument.presentationml.slide+xml"/>
  <Override PartName="/ppt/slides/slide22.xml" ContentType="application/vnd.openxmlformats-officedocument.presentationml.slide+xml"/>
  <Override PartName="/ppt/slides/slide25.xml" ContentType="application/vnd.openxmlformats-officedocument.presentationml.slide+xml"/>
  <Override PartName="/ppt/slides/slide21.xml" ContentType="application/vnd.openxmlformats-officedocument.presentationml.slide+xml"/>
  <Override PartName="/ppt/slides/slide28.xml" ContentType="application/vnd.openxmlformats-officedocument.presentationml.slide+xml"/>
  <Override PartName="/ppt/slides/slide12.xml" ContentType="application/vnd.openxmlformats-officedocument.presentationml.slide+xml"/>
  <Override PartName="/ppt/slides/slide27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26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16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.xml" ContentType="application/vnd.openxmlformats-officedocument.presentationml.slide+xml"/>
  <Override PartName="/ppt/slides/slide14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</p:sldIdLst>
  <p:sldSz cx="12192000" cy="6858000"/>
  <p:notesSz cx="7772400" cy="100584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slide" Target="slides/slide25.xml"/><Relationship Id="rId29" Type="http://schemas.openxmlformats.org/officeDocument/2006/relationships/slide" Target="slides/slide26.xml"/><Relationship Id="rId30" Type="http://schemas.openxmlformats.org/officeDocument/2006/relationships/slide" Target="slides/slide27.xml"/><Relationship Id="rId31" Type="http://schemas.openxmlformats.org/officeDocument/2006/relationships/slide" Target="slides/slide28.xml"/><Relationship Id="rId32" Type="http://schemas.openxmlformats.org/officeDocument/2006/relationships/slide" Target="slides/slide29.xml"/><Relationship Id="rId33" Type="http://schemas.openxmlformats.org/officeDocument/2006/relationships/slide" Target="slides/slide30.xml"/><Relationship Id="rId34" Type="http://schemas.openxmlformats.org/officeDocument/2006/relationships/slide" Target="slides/slide31.xml"/><Relationship Id="rId35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0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PlaceHolder 1"/>
          <p:cNvSpPr>
            <a:spLocks noGrp="1"/>
          </p:cNvSpPr>
          <p:nvPr>
            <p:ph type="sldImg"/>
          </p:nvPr>
        </p:nvSpPr>
        <p:spPr>
          <a:xfrm>
            <a:off x="0" y="764280"/>
            <a:ext cx="0" cy="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pPr defTabSz="914400">
              <a:lnSpc>
                <a:spcPct val="90000"/>
              </a:lnSpc>
            </a:pPr>
            <a:r>
              <a:rPr lang="en-US" sz="8000" b="0" u="none" strike="noStrike">
                <a:solidFill>
                  <a:srgbClr val="002060"/>
                </a:solidFill>
                <a:effectLst/>
                <a:uFillTx/>
                <a:latin typeface="Source Sans Pro SemiBold"/>
              </a:rPr>
              <a:t>Click to move the slide</a:t>
            </a:r>
            <a:endParaRPr lang="en-US" sz="8000" b="0" u="none" strike="noStrike">
              <a:solidFill>
                <a:srgbClr val="002060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67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69" name="PlaceHolder 4"/>
          <p:cNvSpPr>
            <a:spLocks noGrp="1"/>
          </p:cNvSpPr>
          <p:nvPr>
            <p:ph type="dt" idx="22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0" name="PlaceHolder 5"/>
          <p:cNvSpPr>
            <a:spLocks noGrp="1"/>
          </p:cNvSpPr>
          <p:nvPr>
            <p:ph type="ftr" idx="23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71" name="PlaceHolder 6"/>
          <p:cNvSpPr>
            <a:spLocks noGrp="1"/>
          </p:cNvSpPr>
          <p:nvPr>
            <p:ph type="sldNum" idx="24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A234D75E-A3F6-4F0E-840A-5ADB23EC9CF1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_rels/notesSlide18.xml.rels><?xml version="1.0" encoding="UTF-8"?>
<Relationships xmlns="http://schemas.openxmlformats.org/package/2006/relationships"><Relationship Id="rId1" Type="http://schemas.openxmlformats.org/officeDocument/2006/relationships/slide" Target="../slides/slide18.xml"/><Relationship Id="rId2" Type="http://schemas.openxmlformats.org/officeDocument/2006/relationships/notesMaster" Target="../notesMasters/notesMaster1.xml"/>
</Relationships>
</file>

<file path=ppt/notesSlides/_rels/notesSlide19.xml.rels><?xml version="1.0" encoding="UTF-8"?>
<Relationships xmlns="http://schemas.openxmlformats.org/package/2006/relationships"><Relationship Id="rId1" Type="http://schemas.openxmlformats.org/officeDocument/2006/relationships/slide" Target="../slides/slide19.xml"/><Relationship Id="rId2" Type="http://schemas.openxmlformats.org/officeDocument/2006/relationships/notesMaster" Target="../notesMasters/notesMaster1.xml"/>
</Relationships>
</file>

<file path=ppt/notesSlides/_rels/notesSlide20.xml.rels><?xml version="1.0" encoding="UTF-8"?>
<Relationships xmlns="http://schemas.openxmlformats.org/package/2006/relationships"><Relationship Id="rId1" Type="http://schemas.openxmlformats.org/officeDocument/2006/relationships/slide" Target="../slides/slide20.xml"/><Relationship Id="rId2" Type="http://schemas.openxmlformats.org/officeDocument/2006/relationships/notesMaster" Target="../notesMasters/notesMaster1.xml"/>
</Relationships>
</file>

<file path=ppt/notesSlides/_rels/notesSlide21.xml.rels><?xml version="1.0" encoding="UTF-8"?>
<Relationships xmlns="http://schemas.openxmlformats.org/package/2006/relationships"><Relationship Id="rId1" Type="http://schemas.openxmlformats.org/officeDocument/2006/relationships/slide" Target="../slides/slide21.xml"/><Relationship Id="rId2" Type="http://schemas.openxmlformats.org/officeDocument/2006/relationships/notesMaster" Target="../notesMasters/notesMaster1.xml"/>
</Relationships>
</file>

<file path=ppt/notesSlides/_rels/notesSlide22.xml.rels><?xml version="1.0" encoding="UTF-8"?>
<Relationships xmlns="http://schemas.openxmlformats.org/package/2006/relationships"><Relationship Id="rId1" Type="http://schemas.openxmlformats.org/officeDocument/2006/relationships/slide" Target="../slides/slide22.xml"/><Relationship Id="rId2" Type="http://schemas.openxmlformats.org/officeDocument/2006/relationships/notesMaster" Target="../notesMasters/notesMaster1.xml"/>
</Relationships>
</file>

<file path=ppt/notesSlides/_rels/notesSlide23.xml.rels><?xml version="1.0" encoding="UTF-8"?>
<Relationships xmlns="http://schemas.openxmlformats.org/package/2006/relationships"><Relationship Id="rId1" Type="http://schemas.openxmlformats.org/officeDocument/2006/relationships/slide" Target="../slides/slide23.xml"/><Relationship Id="rId2" Type="http://schemas.openxmlformats.org/officeDocument/2006/relationships/notesMaster" Target="../notesMasters/notesMaster1.xml"/>
</Relationships>
</file>

<file path=ppt/notesSlides/_rels/notesSlide24.xml.rels><?xml version="1.0" encoding="UTF-8"?>
<Relationships xmlns="http://schemas.openxmlformats.org/package/2006/relationships"><Relationship Id="rId1" Type="http://schemas.openxmlformats.org/officeDocument/2006/relationships/slide" Target="../slides/slide24.xml"/><Relationship Id="rId2" Type="http://schemas.openxmlformats.org/officeDocument/2006/relationships/notesMaster" Target="../notesMasters/notesMaster1.xml"/>
</Relationships>
</file>

<file path=ppt/notesSlides/_rels/notesSlide25.xml.rels><?xml version="1.0" encoding="UTF-8"?>
<Relationships xmlns="http://schemas.openxmlformats.org/package/2006/relationships"><Relationship Id="rId1" Type="http://schemas.openxmlformats.org/officeDocument/2006/relationships/slide" Target="../slides/slide25.xml"/><Relationship Id="rId2" Type="http://schemas.openxmlformats.org/officeDocument/2006/relationships/notesMaster" Target="../notesMasters/notesMaster1.xml"/>
</Relationships>
</file>

<file path=ppt/notesSlides/_rels/notesSlide26.xml.rels><?xml version="1.0" encoding="UTF-8"?>
<Relationships xmlns="http://schemas.openxmlformats.org/package/2006/relationships"><Relationship Id="rId1" Type="http://schemas.openxmlformats.org/officeDocument/2006/relationships/slide" Target="../slides/slide26.xml"/><Relationship Id="rId2" Type="http://schemas.openxmlformats.org/officeDocument/2006/relationships/notesMaster" Target="../notesMasters/notesMaster1.xml"/>
</Relationships>
</file>

<file path=ppt/notesSlides/_rels/notesSlide27.xml.rels><?xml version="1.0" encoding="UTF-8"?>
<Relationships xmlns="http://schemas.openxmlformats.org/package/2006/relationships"><Relationship Id="rId1" Type="http://schemas.openxmlformats.org/officeDocument/2006/relationships/slide" Target="../slides/slide27.xml"/><Relationship Id="rId2" Type="http://schemas.openxmlformats.org/officeDocument/2006/relationships/notesMaster" Target="../notesMasters/notesMaster1.xml"/>
</Relationships>
</file>

<file path=ppt/notesSlides/_rels/notesSlide28.xml.rels><?xml version="1.0" encoding="UTF-8"?>
<Relationships xmlns="http://schemas.openxmlformats.org/package/2006/relationships"><Relationship Id="rId1" Type="http://schemas.openxmlformats.org/officeDocument/2006/relationships/slide" Target="../slides/slide28.xml"/><Relationship Id="rId2" Type="http://schemas.openxmlformats.org/officeDocument/2006/relationships/notesMaster" Target="../notesMasters/notesMaster1.xml"/>
</Relationships>
</file>

<file path=ppt/notesSlides/_rels/notesSlide29.xml.rels><?xml version="1.0" encoding="UTF-8"?>
<Relationships xmlns="http://schemas.openxmlformats.org/package/2006/relationships"><Relationship Id="rId1" Type="http://schemas.openxmlformats.org/officeDocument/2006/relationships/slide" Target="../slides/slide29.xml"/><Relationship Id="rId2" Type="http://schemas.openxmlformats.org/officeDocument/2006/relationships/notesMaster" Target="../notesMasters/notesMaster1.xml"/>
</Relationships>
</file>

<file path=ppt/notesSlides/_rels/notesSlide30.xml.rels><?xml version="1.0" encoding="UTF-8"?>
<Relationships xmlns="http://schemas.openxmlformats.org/package/2006/relationships"><Relationship Id="rId1" Type="http://schemas.openxmlformats.org/officeDocument/2006/relationships/slide" Target="../slides/slide30.xml"/><Relationship Id="rId2" Type="http://schemas.openxmlformats.org/officeDocument/2006/relationships/notesMaster" Target="../notesMasters/notesMaster1.xml"/>
</Relationship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7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1AD061F-7BA1-43A4-9F15-590885A79BE1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2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0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2F17941A-0D87-47BC-93C8-DB43A276CB0A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3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F24896D-723C-4F55-99B4-44E0115EB84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6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85F417C-F4BB-4590-B612-B03210CEDDF2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3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39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BF013B0-B831-4D5B-ACB1-29ED6C2B3567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2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19D6FD2-E288-4E40-B6B0-4BE46B5081B3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5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9184CA3-8105-4B12-8F25-227CC4D901E5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4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8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AE424E7-878A-47D7-A6AA-E666A03DA7CE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1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9789F50C-0791-468E-A91D-6F41708A0F70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4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D8543553-FBAF-4842-9884-52050A51B404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7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9061E4B-D1AE-40B2-82F9-83C02D35FD36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0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1756A91-8253-4135-9DEF-E1DC290D998B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3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599F0381-A12D-462A-B785-DFBF424D8BB6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6" name="PlaceHolder 3"/>
          <p:cNvSpPr>
            <a:spLocks noGrp="1"/>
          </p:cNvSpPr>
          <p:nvPr>
            <p:ph type="sldNum" idx="3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2FFA633-97D6-4FA2-835F-42CD1EC10E53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9" name="PlaceHolder 3"/>
          <p:cNvSpPr>
            <a:spLocks noGrp="1"/>
          </p:cNvSpPr>
          <p:nvPr>
            <p:ph type="sldNum" idx="3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0411C8F2-1623-476B-94AC-3FFBEF629A10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2" name="PlaceHolder 3"/>
          <p:cNvSpPr>
            <a:spLocks noGrp="1"/>
          </p:cNvSpPr>
          <p:nvPr>
            <p:ph type="sldNum" idx="4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FE1000FC-A503-4804-B69C-4EEBD91EA0B4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5" name="PlaceHolder 3"/>
          <p:cNvSpPr>
            <a:spLocks noGrp="1"/>
          </p:cNvSpPr>
          <p:nvPr>
            <p:ph type="sldNum" idx="4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6E987A6-17C7-410D-8520-F6E9CA460224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8" name="PlaceHolder 3"/>
          <p:cNvSpPr>
            <a:spLocks noGrp="1"/>
          </p:cNvSpPr>
          <p:nvPr>
            <p:ph type="sldNum" idx="4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86ABA19-86FE-4CEA-B42E-FC29DBA778C6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1" name="PlaceHolder 3"/>
          <p:cNvSpPr>
            <a:spLocks noGrp="1"/>
          </p:cNvSpPr>
          <p:nvPr>
            <p:ph type="sldNum" idx="4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2489B95-5478-43C0-9CAF-37DF2868AF31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4" name="PlaceHolder 3"/>
          <p:cNvSpPr>
            <a:spLocks noGrp="1"/>
          </p:cNvSpPr>
          <p:nvPr>
            <p:ph type="sldNum" idx="4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AE9E75F4-5DCD-411C-9AE8-D323A4B0BE5E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7" name="PlaceHolder 3"/>
          <p:cNvSpPr>
            <a:spLocks noGrp="1"/>
          </p:cNvSpPr>
          <p:nvPr>
            <p:ph type="sldNum" idx="4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4421880-1E07-4CBE-B957-6C45A57A44B6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0" name="PlaceHolder 3"/>
          <p:cNvSpPr>
            <a:spLocks noGrp="1"/>
          </p:cNvSpPr>
          <p:nvPr>
            <p:ph type="sldNum" idx="4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906D16F-DE41-4615-BA62-F617BBEA255C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3" name="PlaceHolder 3"/>
          <p:cNvSpPr>
            <a:spLocks noGrp="1"/>
          </p:cNvSpPr>
          <p:nvPr>
            <p:ph type="sldNum" idx="4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B96ED3F5-3F2F-4BE4-A5EA-1D8A00283D19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6" name="PlaceHolder 3"/>
          <p:cNvSpPr>
            <a:spLocks noGrp="1"/>
          </p:cNvSpPr>
          <p:nvPr>
            <p:ph type="sldNum" idx="4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42824318-185F-408B-8211-C72B7139FB7F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9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9" name="PlaceHolder 3"/>
          <p:cNvSpPr>
            <a:spLocks noGrp="1"/>
          </p:cNvSpPr>
          <p:nvPr>
            <p:ph type="sldNum" idx="4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33086D59-8DC1-4C78-80FE-E25479692D48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2" name="PlaceHolder 3"/>
          <p:cNvSpPr>
            <a:spLocks noGrp="1"/>
          </p:cNvSpPr>
          <p:nvPr>
            <p:ph type="sldNum" idx="5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7815D98C-6F93-43FD-921A-2C9DAEC80610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5" name="PlaceHolder 3"/>
          <p:cNvSpPr>
            <a:spLocks noGrp="1"/>
          </p:cNvSpPr>
          <p:nvPr>
            <p:ph type="sldNum" idx="5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124CFD02-290B-468D-AA2C-1E2AD24502C1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0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08" name="PlaceHolder 3"/>
          <p:cNvSpPr>
            <a:spLocks noGrp="1"/>
          </p:cNvSpPr>
          <p:nvPr>
            <p:ph type="sldNum" idx="5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68878B79-E021-45E6-8288-D89E36DDEE1C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41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\sigma = \sqrt{ \frac{ \sum_{i=1}^n (X_i - \hat{\theta})^2 }{n-1} } 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1" name="PlaceHolder 3"/>
          <p:cNvSpPr>
            <a:spLocks noGrp="1"/>
          </p:cNvSpPr>
          <p:nvPr>
            <p:ph type="sldNum" idx="5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>
              <a:lnSpc>
                <a:spcPct val="100000"/>
              </a:lnSpc>
              <a:buNone/>
              <a:def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</a:pPr>
            <a:fld id="{879843D4-ED2C-4791-96F7-4FF8147FF8A8}" type="slidenum">
              <a:rPr lang="en-US" sz="12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eg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6.svg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95840" y="1832760"/>
            <a:ext cx="95040" cy="3192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3" name="PlaceHolder 1"/>
          <p:cNvSpPr>
            <a:spLocks noGrp="1"/>
          </p:cNvSpPr>
          <p:nvPr>
            <p:ph type="title" hasCustomPrompt="1"/>
          </p:nvPr>
        </p:nvSpPr>
        <p:spPr>
          <a:xfrm>
            <a:off x="3283200" y="1958400"/>
            <a:ext cx="8568720" cy="161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buNone/>
              <a:def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Pr</a:t>
            </a: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es</a:t>
            </a: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e</a:t>
            </a: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nt</a:t>
            </a: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at</a:t>
            </a: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io</a:t>
            </a: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n </a:t>
            </a: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Ti</a:t>
            </a: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tl</a:t>
            </a: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e</a:t>
            </a:r>
            <a:endParaRPr lang="en-US" sz="6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body" hasCustomPrompt="1"/>
          </p:nvPr>
        </p:nvSpPr>
        <p:spPr>
          <a:xfrm>
            <a:off x="3285720" y="3489480"/>
            <a:ext cx="8568720" cy="76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Department/Unit Name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5" name="PlaceHolder 3"/>
          <p:cNvSpPr>
            <a:spLocks noGrp="1"/>
          </p:cNvSpPr>
          <p:nvPr>
            <p:ph type="body" hasCustomPrompt="1"/>
          </p:nvPr>
        </p:nvSpPr>
        <p:spPr>
          <a:xfrm>
            <a:off x="3285720" y="4257360"/>
            <a:ext cx="8568720" cy="76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Date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ransition 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 hasCustomPrompt="1"/>
          </p:nvPr>
        </p:nvSpPr>
        <p:spPr>
          <a:xfrm>
            <a:off x="838080" y="268812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90000"/>
              </a:lnSpc>
              <a:buNone/>
              <a:def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Heading</a:t>
            </a:r>
            <a:endParaRPr lang="en-US" sz="6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DEPARTMENT/UNIT NAME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8" name="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6CE3006-5E35-48CB-8E40-791A78391003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Footer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5120" y="6274080"/>
            <a:ext cx="12289320" cy="612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DEPT OF ECE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258480" y="547920"/>
            <a:ext cx="663840" cy="1234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11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Slide Title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652320" y="1795680"/>
            <a:ext cx="10369800" cy="41198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13" name="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2D26A51-8279-4D81-B8CF-CA6DC8A145D5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280" y="823680"/>
            <a:ext cx="1189440" cy="97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15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118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Slide Title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 type="body" hasCustomPrompt="1"/>
          </p:nvPr>
        </p:nvSpPr>
        <p:spPr>
          <a:xfrm>
            <a:off x="654120" y="1913400"/>
            <a:ext cx="1036980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lt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lt2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 type="body"/>
          </p:nvPr>
        </p:nvSpPr>
        <p:spPr>
          <a:xfrm>
            <a:off x="652320" y="2688840"/>
            <a:ext cx="10369800" cy="96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 type="body" hasCustomPrompt="1"/>
          </p:nvPr>
        </p:nvSpPr>
        <p:spPr>
          <a:xfrm>
            <a:off x="654120" y="3957840"/>
            <a:ext cx="1036980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9" name="PlaceHolder 5"/>
          <p:cNvSpPr>
            <a:spLocks noGrp="1"/>
          </p:cNvSpPr>
          <p:nvPr>
            <p:ph type="body"/>
          </p:nvPr>
        </p:nvSpPr>
        <p:spPr>
          <a:xfrm>
            <a:off x="652320" y="4732920"/>
            <a:ext cx="10369800" cy="962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0" name="Footer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45280"/>
            <a:ext cx="12186720" cy="612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21" name="PlaceHolder 6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DEPT OF ECE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2" name="PlaceHolde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C036CA9-CB7A-490C-A6CD-5AF087B89D36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280" y="823680"/>
            <a:ext cx="1189440" cy="97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24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118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Slide Title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5" name="PlaceHolder 2"/>
          <p:cNvSpPr>
            <a:spLocks noGrp="1"/>
          </p:cNvSpPr>
          <p:nvPr>
            <p:ph type="body" hasCustomPrompt="1"/>
          </p:nvPr>
        </p:nvSpPr>
        <p:spPr>
          <a:xfrm>
            <a:off x="654120" y="2009880"/>
            <a:ext cx="487620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lt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lt2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6" name="PlaceHolder 3"/>
          <p:cNvSpPr>
            <a:spLocks noGrp="1"/>
          </p:cNvSpPr>
          <p:nvPr>
            <p:ph type="body" hasCustomPrompt="1"/>
          </p:nvPr>
        </p:nvSpPr>
        <p:spPr>
          <a:xfrm>
            <a:off x="651240" y="2774880"/>
            <a:ext cx="4876200" cy="2668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Click to add text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Second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</p:txBody>
      </p:sp>
      <p:sp>
        <p:nvSpPr>
          <p:cNvPr id="27" name="PlaceHolder 4"/>
          <p:cNvSpPr>
            <a:spLocks noGrp="1"/>
          </p:cNvSpPr>
          <p:nvPr>
            <p:ph type="body" hasCustomPrompt="1"/>
          </p:nvPr>
        </p:nvSpPr>
        <p:spPr>
          <a:xfrm>
            <a:off x="6148080" y="2009880"/>
            <a:ext cx="487620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8" name="PlaceHolder 5"/>
          <p:cNvSpPr>
            <a:spLocks noGrp="1"/>
          </p:cNvSpPr>
          <p:nvPr>
            <p:ph type="body" hasCustomPrompt="1"/>
          </p:nvPr>
        </p:nvSpPr>
        <p:spPr>
          <a:xfrm>
            <a:off x="6144840" y="2774880"/>
            <a:ext cx="4876200" cy="2668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>
            <a:lvl1pPr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5pPr>
          </a:lstStyle>
          <a:p>
            <a:pPr marL="228600" indent="-228600" algn="l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Click to add text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  <a:p>
            <a:pPr marL="685800" lvl="1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Second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1143000" lvl="2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Third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1600200" lvl="3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Fourth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2057400" lvl="4" indent="-2286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Courier New"/>
              <a:buChar char="o"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Fifth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</p:txBody>
      </p:sp>
      <p:sp>
        <p:nvSpPr>
          <p:cNvPr id="29" name="Footer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45280"/>
            <a:ext cx="12186720" cy="612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30" name="PlaceHolder 6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DEPT OF ECE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31" name="PlaceHolde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3BD7F7A-5479-442D-B484-81369AE06CD5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ontent 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1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280" y="823680"/>
            <a:ext cx="1189440" cy="97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33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118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Slide Title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 type="body" hasCustomPrompt="1"/>
          </p:nvPr>
        </p:nvSpPr>
        <p:spPr>
          <a:xfrm>
            <a:off x="654120" y="2009880"/>
            <a:ext cx="487620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lt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lt2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 type="body"/>
          </p:nvPr>
        </p:nvSpPr>
        <p:spPr>
          <a:xfrm>
            <a:off x="652320" y="2785320"/>
            <a:ext cx="4876200" cy="2154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 type="body" hasCustomPrompt="1"/>
          </p:nvPr>
        </p:nvSpPr>
        <p:spPr>
          <a:xfrm>
            <a:off x="6148080" y="2009880"/>
            <a:ext cx="487620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 type="body"/>
          </p:nvPr>
        </p:nvSpPr>
        <p:spPr>
          <a:xfrm>
            <a:off x="6146280" y="2785320"/>
            <a:ext cx="4876200" cy="2154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38" name="Footer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45280"/>
            <a:ext cx="12186720" cy="612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DEPT OF ECE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40" name="PlaceHolder 7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B2DC296-7FEA-414B-BED3-D0187D734C94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Quote Slide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 hasCustomPrompt="1"/>
          </p:nvPr>
        </p:nvSpPr>
        <p:spPr>
          <a:xfrm>
            <a:off x="3051360" y="1291680"/>
            <a:ext cx="6189120" cy="807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Large Quote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42" name="Quote 1 - lef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73760" y="1167840"/>
            <a:ext cx="1184400" cy="137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9600" b="0" u="none" strike="noStrike">
                <a:solidFill>
                  <a:schemeClr val="lt2"/>
                </a:solidFill>
                <a:effectLst/>
                <a:uFillTx/>
                <a:latin typeface="Source Sans Pro"/>
              </a:rPr>
              <a:t>“</a:t>
            </a:r>
            <a:endParaRPr lang="en-US" sz="9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Quote 1 - righ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140760" y="1185120"/>
            <a:ext cx="1184400" cy="137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9600" b="0" u="none" strike="noStrike">
                <a:solidFill>
                  <a:schemeClr val="lt2"/>
                </a:solidFill>
                <a:effectLst/>
                <a:uFillTx/>
                <a:latin typeface="Source Sans Pro"/>
              </a:rPr>
              <a:t>”</a:t>
            </a:r>
            <a:endParaRPr lang="en-US" sz="9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2"/>
          <p:cNvSpPr>
            <a:spLocks noGrp="1"/>
          </p:cNvSpPr>
          <p:nvPr>
            <p:ph type="body" hasCustomPrompt="1"/>
          </p:nvPr>
        </p:nvSpPr>
        <p:spPr>
          <a:xfrm>
            <a:off x="7127280" y="2116800"/>
            <a:ext cx="2113200" cy="42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r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r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Author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45" name="Quote 2 - lef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273760" y="3476880"/>
            <a:ext cx="1184400" cy="137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9600" b="0" u="none" strike="noStrike">
                <a:solidFill>
                  <a:srgbClr val="FF5F05"/>
                </a:solidFill>
                <a:effectLst/>
                <a:uFillTx/>
                <a:latin typeface="Source Sans Pro"/>
              </a:rPr>
              <a:t>“</a:t>
            </a:r>
            <a:endParaRPr lang="en-US" sz="9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Quote 2 - righ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088200" y="3494160"/>
            <a:ext cx="1184400" cy="1373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9600" b="0" u="none" strike="noStrike">
                <a:solidFill>
                  <a:schemeClr val="lt2"/>
                </a:solidFill>
                <a:effectLst/>
                <a:uFillTx/>
                <a:latin typeface="Source Sans Pro"/>
              </a:rPr>
              <a:t>”</a:t>
            </a:r>
            <a:endParaRPr lang="en-US" sz="9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body" hasCustomPrompt="1"/>
          </p:nvPr>
        </p:nvSpPr>
        <p:spPr>
          <a:xfrm>
            <a:off x="3060720" y="3501720"/>
            <a:ext cx="6179400" cy="1506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ctr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ctr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Long Paragraph Quote 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body" hasCustomPrompt="1"/>
          </p:nvPr>
        </p:nvSpPr>
        <p:spPr>
          <a:xfrm>
            <a:off x="7127280" y="5065200"/>
            <a:ext cx="2113200" cy="4294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r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r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Author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49" name="Footer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45280"/>
            <a:ext cx="12186720" cy="612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50" name="PlaceHolder 5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DEPT OF ECE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51" name="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2D70DBA-2DBC-427C-8C5E-27FDAE1F3E3C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age 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280" y="823680"/>
            <a:ext cx="1189440" cy="97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53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118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Slide Title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54040" y="1786680"/>
            <a:ext cx="4738320" cy="2042640"/>
          </a:xfrm>
          <a:prstGeom prst="rect">
            <a:avLst/>
          </a:prstGeom>
          <a:solidFill>
            <a:schemeClr val="lt1">
              <a:lumMod val="75000"/>
            </a:schemeClr>
          </a:solid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Click icon to add picture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 hasCustomPrompt="1"/>
          </p:nvPr>
        </p:nvSpPr>
        <p:spPr>
          <a:xfrm>
            <a:off x="5477400" y="1786680"/>
            <a:ext cx="554688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lt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lt2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body"/>
          </p:nvPr>
        </p:nvSpPr>
        <p:spPr>
          <a:xfrm>
            <a:off x="5475600" y="2562120"/>
            <a:ext cx="5546880" cy="126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57" name="PlaceHolder 5"/>
          <p:cNvSpPr>
            <a:spLocks noGrp="1"/>
          </p:cNvSpPr>
          <p:nvPr>
            <p:ph type="body"/>
          </p:nvPr>
        </p:nvSpPr>
        <p:spPr>
          <a:xfrm>
            <a:off x="552240" y="3924000"/>
            <a:ext cx="4738320" cy="2042640"/>
          </a:xfrm>
          <a:prstGeom prst="rect">
            <a:avLst/>
          </a:prstGeom>
          <a:solidFill>
            <a:schemeClr val="lt1">
              <a:lumMod val="75000"/>
            </a:schemeClr>
          </a:solid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Click icon to add picture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58" name="PlaceHolder 6"/>
          <p:cNvSpPr>
            <a:spLocks noGrp="1"/>
          </p:cNvSpPr>
          <p:nvPr>
            <p:ph type="body" hasCustomPrompt="1"/>
          </p:nvPr>
        </p:nvSpPr>
        <p:spPr>
          <a:xfrm>
            <a:off x="5475600" y="3924000"/>
            <a:ext cx="554688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59" name="PlaceHolder 7"/>
          <p:cNvSpPr>
            <a:spLocks noGrp="1"/>
          </p:cNvSpPr>
          <p:nvPr>
            <p:ph type="body"/>
          </p:nvPr>
        </p:nvSpPr>
        <p:spPr>
          <a:xfrm>
            <a:off x="5473800" y="4699440"/>
            <a:ext cx="5546880" cy="126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60" name="Footer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45280"/>
            <a:ext cx="12186720" cy="612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61" name="PlaceHolder 8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DEPT OF ECE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62" name="PlaceHolde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D9162AC-1E40-4D6A-9F9B-0839189840DE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age 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280" y="823680"/>
            <a:ext cx="1189440" cy="97920"/>
          </a:xfrm>
          <a:prstGeom prst="rect">
            <a:avLst/>
          </a:prstGeom>
          <a:solidFill>
            <a:srgbClr val="FF5F05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pic>
        <p:nvPicPr>
          <p:cNvPr id="64" name="Block I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114640" y="277920"/>
            <a:ext cx="515880" cy="74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5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118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Slide Title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66" name="PlaceHolder 2"/>
          <p:cNvSpPr>
            <a:spLocks noGrp="1"/>
          </p:cNvSpPr>
          <p:nvPr>
            <p:ph type="body" hasCustomPrompt="1"/>
          </p:nvPr>
        </p:nvSpPr>
        <p:spPr>
          <a:xfrm>
            <a:off x="654120" y="1786680"/>
            <a:ext cx="554688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lt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lt2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652320" y="2562120"/>
            <a:ext cx="5546880" cy="126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6282360" y="1786680"/>
            <a:ext cx="4738320" cy="2042640"/>
          </a:xfrm>
          <a:prstGeom prst="rect">
            <a:avLst/>
          </a:prstGeom>
          <a:solidFill>
            <a:schemeClr val="lt1">
              <a:lumMod val="75000"/>
            </a:schemeClr>
          </a:solid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Click icon to add picture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69" name="PlaceHolder 5"/>
          <p:cNvSpPr>
            <a:spLocks noGrp="1"/>
          </p:cNvSpPr>
          <p:nvPr>
            <p:ph type="body" hasCustomPrompt="1"/>
          </p:nvPr>
        </p:nvSpPr>
        <p:spPr>
          <a:xfrm>
            <a:off x="652320" y="3924000"/>
            <a:ext cx="554688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70" name="PlaceHolder 6"/>
          <p:cNvSpPr>
            <a:spLocks noGrp="1"/>
          </p:cNvSpPr>
          <p:nvPr>
            <p:ph type="body"/>
          </p:nvPr>
        </p:nvSpPr>
        <p:spPr>
          <a:xfrm>
            <a:off x="650520" y="4699440"/>
            <a:ext cx="5546880" cy="126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71" name="PlaceHolder 7"/>
          <p:cNvSpPr>
            <a:spLocks noGrp="1"/>
          </p:cNvSpPr>
          <p:nvPr>
            <p:ph type="body"/>
          </p:nvPr>
        </p:nvSpPr>
        <p:spPr>
          <a:xfrm>
            <a:off x="6280560" y="3924000"/>
            <a:ext cx="4738320" cy="2042640"/>
          </a:xfrm>
          <a:prstGeom prst="rect">
            <a:avLst/>
          </a:prstGeom>
          <a:solidFill>
            <a:schemeClr val="lt1">
              <a:lumMod val="75000"/>
            </a:schemeClr>
          </a:solid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Click icon to add picture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72" name="Footer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45280"/>
            <a:ext cx="12186720" cy="612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73" name="PlaceHolder 8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DEPT OF ECE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74" name="PlaceHolder 9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5D45259-35E6-4CFD-A07A-659714C9867B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age 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Block I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114640" y="277920"/>
            <a:ext cx="515880" cy="74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6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280" y="823680"/>
            <a:ext cx="1189440" cy="97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77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118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Slide Title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554040" y="1786680"/>
            <a:ext cx="4738320" cy="4321800"/>
          </a:xfrm>
          <a:prstGeom prst="rect">
            <a:avLst/>
          </a:prstGeom>
          <a:solidFill>
            <a:schemeClr val="lt1">
              <a:lumMod val="75000"/>
            </a:schemeClr>
          </a:solid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Click icon to add picture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79" name="PlaceHolder 3"/>
          <p:cNvSpPr>
            <a:spLocks noGrp="1"/>
          </p:cNvSpPr>
          <p:nvPr>
            <p:ph type="body" hasCustomPrompt="1"/>
          </p:nvPr>
        </p:nvSpPr>
        <p:spPr>
          <a:xfrm>
            <a:off x="5477400" y="2717280"/>
            <a:ext cx="554688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lt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lt2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80" name="PlaceHolder 4"/>
          <p:cNvSpPr>
            <a:spLocks noGrp="1"/>
          </p:cNvSpPr>
          <p:nvPr>
            <p:ph type="body"/>
          </p:nvPr>
        </p:nvSpPr>
        <p:spPr>
          <a:xfrm>
            <a:off x="5475600" y="3492360"/>
            <a:ext cx="5546880" cy="126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81" name="Footer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45280"/>
            <a:ext cx="12186720" cy="612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82" name="PlaceHolder 5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DEPT OF ECE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83" name="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20333A6-A2F3-4668-8EB8-FF69AE8EE6CF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age 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280" y="823680"/>
            <a:ext cx="1189440" cy="97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pic>
        <p:nvPicPr>
          <p:cNvPr id="85" name="Block I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115360" y="277920"/>
            <a:ext cx="515880" cy="74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6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118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Slide Title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87" name="PlaceHolder 2"/>
          <p:cNvSpPr>
            <a:spLocks noGrp="1"/>
          </p:cNvSpPr>
          <p:nvPr>
            <p:ph type="body" hasCustomPrompt="1"/>
          </p:nvPr>
        </p:nvSpPr>
        <p:spPr>
          <a:xfrm>
            <a:off x="652320" y="2717280"/>
            <a:ext cx="554688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88" name="PlaceHolder 3"/>
          <p:cNvSpPr>
            <a:spLocks noGrp="1"/>
          </p:cNvSpPr>
          <p:nvPr>
            <p:ph type="body"/>
          </p:nvPr>
        </p:nvSpPr>
        <p:spPr>
          <a:xfrm>
            <a:off x="650520" y="3492360"/>
            <a:ext cx="5546880" cy="126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89" name="PlaceHolder 4"/>
          <p:cNvSpPr>
            <a:spLocks noGrp="1"/>
          </p:cNvSpPr>
          <p:nvPr>
            <p:ph type="body"/>
          </p:nvPr>
        </p:nvSpPr>
        <p:spPr>
          <a:xfrm>
            <a:off x="6283800" y="1786680"/>
            <a:ext cx="4738320" cy="4321800"/>
          </a:xfrm>
          <a:prstGeom prst="rect">
            <a:avLst/>
          </a:prstGeom>
          <a:solidFill>
            <a:schemeClr val="lt1">
              <a:lumMod val="75000"/>
            </a:schemeClr>
          </a:solid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Click icon to add picture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90" name="Footer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45280"/>
            <a:ext cx="12186720" cy="612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91" name="PlaceHolder 5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DEPT OF ECE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92" name="PlaceHolder 6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E8C1D78-E4B9-47FE-9915-A3B2A47207F4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895840" y="1832760"/>
            <a:ext cx="95040" cy="31924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94" name="PlaceHolder 1"/>
          <p:cNvSpPr>
            <a:spLocks noGrp="1"/>
          </p:cNvSpPr>
          <p:nvPr>
            <p:ph type="title" hasCustomPrompt="1"/>
          </p:nvPr>
        </p:nvSpPr>
        <p:spPr>
          <a:xfrm>
            <a:off x="3283200" y="1958400"/>
            <a:ext cx="8568720" cy="161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buNone/>
              <a:def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Presentation Title</a:t>
            </a:r>
            <a:endParaRPr lang="en-US" sz="6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95" name="PlaceHolder 2"/>
          <p:cNvSpPr>
            <a:spLocks noGrp="1"/>
          </p:cNvSpPr>
          <p:nvPr>
            <p:ph type="body" hasCustomPrompt="1"/>
          </p:nvPr>
        </p:nvSpPr>
        <p:spPr>
          <a:xfrm>
            <a:off x="3285720" y="3489480"/>
            <a:ext cx="8568720" cy="76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Department/Unit Name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96" name="PlaceHolder 3"/>
          <p:cNvSpPr>
            <a:spLocks noGrp="1"/>
          </p:cNvSpPr>
          <p:nvPr>
            <p:ph type="body" hasCustomPrompt="1"/>
          </p:nvPr>
        </p:nvSpPr>
        <p:spPr>
          <a:xfrm>
            <a:off x="3285720" y="4257360"/>
            <a:ext cx="8568720" cy="7675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Date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age 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280" y="823680"/>
            <a:ext cx="1189440" cy="97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98" name="PlaceHolder 1"/>
          <p:cNvSpPr>
            <a:spLocks noGrp="1"/>
          </p:cNvSpPr>
          <p:nvPr>
            <p:ph type="body" hasCustomPrompt="1"/>
          </p:nvPr>
        </p:nvSpPr>
        <p:spPr>
          <a:xfrm>
            <a:off x="654120" y="277920"/>
            <a:ext cx="10369800" cy="118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Slide Title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pic>
        <p:nvPicPr>
          <p:cNvPr id="99" name="Block I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114640" y="277920"/>
            <a:ext cx="515880" cy="74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0" name="PlaceHolder 2"/>
          <p:cNvSpPr>
            <a:spLocks noGrp="1"/>
          </p:cNvSpPr>
          <p:nvPr>
            <p:ph type="body"/>
          </p:nvPr>
        </p:nvSpPr>
        <p:spPr>
          <a:xfrm>
            <a:off x="650520" y="1578600"/>
            <a:ext cx="10371600" cy="3875040"/>
          </a:xfrm>
          <a:prstGeom prst="rect">
            <a:avLst/>
          </a:prstGeom>
          <a:solidFill>
            <a:schemeClr val="lt1">
              <a:lumMod val="75000"/>
            </a:schemeClr>
          </a:solidFill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Click icon to add picture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54840" y="5590440"/>
            <a:ext cx="10367640" cy="612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02" name="Footer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45280"/>
            <a:ext cx="12186720" cy="612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DEPT OF ECE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04" name="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3A36AB3-5721-4351-B259-72736C055C1A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age 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PlaceHolder 1"/>
          <p:cNvSpPr>
            <a:spLocks noGrp="1"/>
          </p:cNvSpPr>
          <p:nvPr>
            <p:ph type="body" hasCustomPrompt="1"/>
          </p:nvPr>
        </p:nvSpPr>
        <p:spPr>
          <a:xfrm>
            <a:off x="7679160" y="2391120"/>
            <a:ext cx="418752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06" name="PlaceHolder 2"/>
          <p:cNvSpPr>
            <a:spLocks noGrp="1"/>
          </p:cNvSpPr>
          <p:nvPr>
            <p:ph type="body"/>
          </p:nvPr>
        </p:nvSpPr>
        <p:spPr>
          <a:xfrm>
            <a:off x="7677360" y="3166560"/>
            <a:ext cx="4187520" cy="1267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07" name="Footer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45280"/>
            <a:ext cx="12186720" cy="612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108" name="PlaceHolder 3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DEPT OF ECE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09" name="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97FA5DD-C271-4F65-8BA7-CB9D8D42B1F2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Image 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PlaceHolder 1"/>
          <p:cNvSpPr>
            <a:spLocks noGrp="1"/>
          </p:cNvSpPr>
          <p:nvPr>
            <p:ph type="body" hasCustomPrompt="1"/>
          </p:nvPr>
        </p:nvSpPr>
        <p:spPr>
          <a:xfrm>
            <a:off x="2248200" y="4070520"/>
            <a:ext cx="7695000" cy="764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ctr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ctr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Subhead</a:t>
            </a:r>
            <a:endParaRPr lang="en-US" sz="3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11" name="PlaceHolder 2"/>
          <p:cNvSpPr>
            <a:spLocks noGrp="1"/>
          </p:cNvSpPr>
          <p:nvPr>
            <p:ph type="body"/>
          </p:nvPr>
        </p:nvSpPr>
        <p:spPr>
          <a:xfrm>
            <a:off x="2248200" y="4980240"/>
            <a:ext cx="7695000" cy="612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12" name="PlaceHolder 3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DEPARTMENT/UNIT NAME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13" name="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3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C7022BB-45B8-4A53-8902-0064D57B5BE0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Graph 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rot="5400000">
            <a:off x="8280" y="823680"/>
            <a:ext cx="1189440" cy="979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pic>
        <p:nvPicPr>
          <p:cNvPr id="115" name="Block I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11114640" y="277920"/>
            <a:ext cx="515880" cy="745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6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11894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7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Slide Title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1430280" y="1747800"/>
            <a:ext cx="9134280" cy="436068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l" defTabSz="914400">
              <a:lnSpc>
                <a:spcPct val="100000"/>
              </a:lnSpc>
              <a:buNone/>
              <a:tabLst>
                <a:tab pos="0" algn="l"/>
              </a:tabLst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100000"/>
              </a:lnSpc>
              <a:buNone/>
              <a:tabLst>
                <a:tab pos="0" algn="l"/>
              </a:tabLst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Click icon to add chart</a:t>
            </a:r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18" name="Footer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6245280"/>
            <a:ext cx="12186720" cy="612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119" name="PlaceHolder 3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DEPT OF ECE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20" name="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4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5D90152-25B8-4D79-95E0-7053DA794B7D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hank You 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" name="Picture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7920" y="0"/>
            <a:ext cx="1218672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2" name="PlaceHolder 1"/>
          <p:cNvSpPr>
            <a:spLocks noGrp="1"/>
          </p:cNvSpPr>
          <p:nvPr>
            <p:ph type="title" hasCustomPrompt="1"/>
          </p:nvPr>
        </p:nvSpPr>
        <p:spPr>
          <a:xfrm>
            <a:off x="1610640" y="824040"/>
            <a:ext cx="8980920" cy="110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ctr" defTabSz="914400">
              <a:lnSpc>
                <a:spcPct val="90000"/>
              </a:lnSpc>
              <a:buNone/>
              <a:def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Thank You</a:t>
            </a:r>
            <a:endParaRPr lang="en-US" sz="6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23" name="Title Undersc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55800" y="1931040"/>
            <a:ext cx="1275120" cy="1414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124" name="PlaceHolder 2"/>
          <p:cNvSpPr>
            <a:spLocks noGrp="1"/>
          </p:cNvSpPr>
          <p:nvPr>
            <p:ph type="body" hasCustomPrompt="1"/>
          </p:nvPr>
        </p:nvSpPr>
        <p:spPr>
          <a:xfrm>
            <a:off x="1610640" y="2328120"/>
            <a:ext cx="8980920" cy="2201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ctr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Questions/Contact/Information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25" name="PlaceHolder 3"/>
          <p:cNvSpPr>
            <a:spLocks noGrp="1"/>
          </p:cNvSpPr>
          <p:nvPr>
            <p:ph type="body"/>
          </p:nvPr>
        </p:nvSpPr>
        <p:spPr>
          <a:xfrm>
            <a:off x="1610640" y="4952160"/>
            <a:ext cx="8980920" cy="796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26" name="PlaceHolder 4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DEPT OF ECE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27" name="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715B30F-75B1-4F16-9BDB-D5D35FDFB6FC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hank You 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8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1800"/>
            <a:ext cx="12191760" cy="6854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9" name="PlaceHolder 1"/>
          <p:cNvSpPr>
            <a:spLocks noGrp="1"/>
          </p:cNvSpPr>
          <p:nvPr>
            <p:ph type="title" hasCustomPrompt="1"/>
          </p:nvPr>
        </p:nvSpPr>
        <p:spPr>
          <a:xfrm>
            <a:off x="1610640" y="824040"/>
            <a:ext cx="8980920" cy="1106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ctr" defTabSz="914400">
              <a:lnSpc>
                <a:spcPct val="90000"/>
              </a:lnSpc>
              <a:buNone/>
              <a:def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Thank You</a:t>
            </a:r>
            <a:endParaRPr lang="en-US" sz="6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30" name="Title Underscore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5455800" y="1931040"/>
            <a:ext cx="1275120" cy="14148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131" name="PlaceHolder 2"/>
          <p:cNvSpPr>
            <a:spLocks noGrp="1"/>
          </p:cNvSpPr>
          <p:nvPr>
            <p:ph type="body" hasCustomPrompt="1"/>
          </p:nvPr>
        </p:nvSpPr>
        <p:spPr>
          <a:xfrm>
            <a:off x="1610640" y="2328120"/>
            <a:ext cx="8980920" cy="22010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ctr" defTabSz="914400">
              <a:lnSpc>
                <a:spcPct val="15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Questions/Contact/Information</a:t>
            </a:r>
            <a:endParaRPr lang="en-US" sz="3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32" name="PlaceHolder 3"/>
          <p:cNvSpPr>
            <a:spLocks noGrp="1"/>
          </p:cNvSpPr>
          <p:nvPr>
            <p:ph type="body"/>
          </p:nvPr>
        </p:nvSpPr>
        <p:spPr>
          <a:xfrm>
            <a:off x="1610640" y="4952160"/>
            <a:ext cx="8980920" cy="796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0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33" name="PlaceHolder 4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DEPT OF ECE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34" name="PlaceHolder 5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6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A70EDF3-CFC2-4B48-B77E-F353E7B1BD37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losing Art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0" y="1800"/>
            <a:ext cx="12191760" cy="685404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losing Art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6" name="Picture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20" y="0"/>
            <a:ext cx="12186720" cy="685764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losing Art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/>
          <a:stretch/>
        </p:blipFill>
        <p:spPr>
          <a:xfrm>
            <a:off x="2520" y="720"/>
            <a:ext cx="12189240" cy="6856200"/>
          </a:xfrm>
          <a:prstGeom prst="rect">
            <a:avLst/>
          </a:prstGeom>
          <a:noFill/>
          <a:ln w="0">
            <a:noFill/>
          </a:ln>
        </p:spPr>
      </p:pic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Closing Art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2240" y="1440"/>
            <a:ext cx="12169440" cy="6856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39" name="PlaceHolder 1"/>
          <p:cNvSpPr>
            <a:spLocks noGrp="1"/>
          </p:cNvSpPr>
          <p:nvPr>
            <p:ph type="title" hasCustomPrompt="1"/>
          </p:nvPr>
        </p:nvSpPr>
        <p:spPr>
          <a:xfrm>
            <a:off x="0" y="2163600"/>
            <a:ext cx="12189240" cy="161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buNone/>
              <a:def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Presentation Title</a:t>
            </a:r>
            <a:endParaRPr lang="en-US" sz="6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40" name="PlaceHolder 2"/>
          <p:cNvSpPr>
            <a:spLocks noGrp="1"/>
          </p:cNvSpPr>
          <p:nvPr>
            <p:ph type="body" hasCustomPrompt="1"/>
          </p:nvPr>
        </p:nvSpPr>
        <p:spPr>
          <a:xfrm>
            <a:off x="2520" y="3694680"/>
            <a:ext cx="12189240" cy="787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Department/Unit Name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141" name="PlaceHolder 3"/>
          <p:cNvSpPr>
            <a:spLocks noGrp="1"/>
          </p:cNvSpPr>
          <p:nvPr>
            <p:ph type="body" hasCustomPrompt="1"/>
          </p:nvPr>
        </p:nvSpPr>
        <p:spPr>
          <a:xfrm>
            <a:off x="0" y="4500000"/>
            <a:ext cx="12189240" cy="787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Date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 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PlaceHolder 1"/>
          <p:cNvSpPr>
            <a:spLocks noGrp="1"/>
          </p:cNvSpPr>
          <p:nvPr>
            <p:ph type="title" hasCustomPrompt="1"/>
          </p:nvPr>
        </p:nvSpPr>
        <p:spPr>
          <a:xfrm>
            <a:off x="0" y="2163600"/>
            <a:ext cx="12189240" cy="1614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buNone/>
              <a:def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Presentation Title</a:t>
            </a:r>
            <a:endParaRPr lang="en-US" sz="6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43" name="PlaceHolder 2"/>
          <p:cNvSpPr>
            <a:spLocks noGrp="1"/>
          </p:cNvSpPr>
          <p:nvPr>
            <p:ph type="body" hasCustomPrompt="1"/>
          </p:nvPr>
        </p:nvSpPr>
        <p:spPr>
          <a:xfrm>
            <a:off x="2520" y="3694680"/>
            <a:ext cx="12189240" cy="787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Department/Unit Name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144" name="PlaceHolder 3"/>
          <p:cNvSpPr>
            <a:spLocks noGrp="1"/>
          </p:cNvSpPr>
          <p:nvPr>
            <p:ph type="body" hasCustomPrompt="1"/>
          </p:nvPr>
        </p:nvSpPr>
        <p:spPr>
          <a:xfrm>
            <a:off x="0" y="4500000"/>
            <a:ext cx="12189240" cy="7873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ctr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36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Date</a:t>
            </a:r>
            <a:endParaRPr lang="en-US" sz="36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Divider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itle Accent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90680" y="1832760"/>
            <a:ext cx="95040" cy="31924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146" name="PlaceHolder 1"/>
          <p:cNvSpPr>
            <a:spLocks noGrp="1"/>
          </p:cNvSpPr>
          <p:nvPr>
            <p:ph type="title" hasCustomPrompt="1"/>
          </p:nvPr>
        </p:nvSpPr>
        <p:spPr>
          <a:xfrm>
            <a:off x="1627560" y="1832760"/>
            <a:ext cx="947052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8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8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HEADING</a:t>
            </a:r>
            <a:endParaRPr lang="en-US" sz="8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47" name="PlaceHolder 2"/>
          <p:cNvSpPr>
            <a:spLocks noGrp="1"/>
          </p:cNvSpPr>
          <p:nvPr>
            <p:ph type="body"/>
          </p:nvPr>
        </p:nvSpPr>
        <p:spPr>
          <a:xfrm>
            <a:off x="1627560" y="3603240"/>
            <a:ext cx="9470520" cy="142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48" name="PlaceHolder 3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DEPARTMENT/UNIT NAME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49" name="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7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422BAC8-2C56-467D-8D00-83B3B9E1815C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Divider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PlaceHolder 1"/>
          <p:cNvSpPr>
            <a:spLocks noGrp="1"/>
          </p:cNvSpPr>
          <p:nvPr>
            <p:ph type="title" hasCustomPrompt="1"/>
          </p:nvPr>
        </p:nvSpPr>
        <p:spPr>
          <a:xfrm>
            <a:off x="1627560" y="1832760"/>
            <a:ext cx="947052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8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8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HEADING</a:t>
            </a:r>
            <a:endParaRPr lang="en-US" sz="8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51" name="PlaceHolder 2"/>
          <p:cNvSpPr>
            <a:spLocks noGrp="1"/>
          </p:cNvSpPr>
          <p:nvPr>
            <p:ph type="body"/>
          </p:nvPr>
        </p:nvSpPr>
        <p:spPr>
          <a:xfrm>
            <a:off x="1627560" y="3603240"/>
            <a:ext cx="9470520" cy="142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52" name="PlaceHolder 3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DEPARTMENT/UNIT NAME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53" name="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8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8E835EF-E5D3-4F2D-BAF5-BEC15014C51F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Divider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PlaceHolder 1"/>
          <p:cNvSpPr>
            <a:spLocks noGrp="1"/>
          </p:cNvSpPr>
          <p:nvPr>
            <p:ph type="title" hasCustomPrompt="1"/>
          </p:nvPr>
        </p:nvSpPr>
        <p:spPr>
          <a:xfrm>
            <a:off x="1627560" y="1832760"/>
            <a:ext cx="947052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8000" b="0" u="none" strike="noStrike">
                <a:solidFill>
                  <a:srgbClr val="002060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8000" b="0" u="none" strike="noStrike">
                <a:solidFill>
                  <a:srgbClr val="002060"/>
                </a:solidFill>
                <a:effectLst/>
                <a:uFillTx/>
                <a:latin typeface="Source Sans Pro SemiBold"/>
              </a:rPr>
              <a:t>HEADING</a:t>
            </a:r>
            <a:endParaRPr lang="en-US" sz="8000" b="0" u="none" strike="noStrike">
              <a:solidFill>
                <a:srgbClr val="002060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55" name="PlaceHolder 2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19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ECE01C5-0756-442C-B9FA-C6AC371D4DBF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6" name="Footer background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-15120" y="6274080"/>
            <a:ext cx="12289320" cy="61236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pPr defTabSz="914400">
              <a:lnSpc>
                <a:spcPct val="100000"/>
              </a:lnSpc>
            </a:pPr>
            <a:r>
              <a:rPr lang="en-US" sz="14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DEPT OF ECE</a:t>
            </a:r>
            <a:endParaRPr lang="en-US" sz="1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Rectangle 3"/>
          <p:cNvSpPr/>
          <p:nvPr/>
        </p:nvSpPr>
        <p:spPr>
          <a:xfrm>
            <a:off x="1320840" y="1832760"/>
            <a:ext cx="177480" cy="1325160"/>
          </a:xfrm>
          <a:prstGeom prst="rect">
            <a:avLst/>
          </a:prstGeom>
          <a:solidFill>
            <a:schemeClr val="bg2"/>
          </a:solidFill>
          <a:ln>
            <a:solidFill>
              <a:srgbClr val="13294A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158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  <a:defRPr lang="en-US" sz="2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1pPr>
            <a:lvl2pPr lvl="1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2pPr>
            <a:lvl3pPr lvl="2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3pPr>
            <a:lvl4pPr lvl="3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4pPr>
            <a:lvl5pPr lvl="4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5pPr>
            <a:lvl6pPr lvl="5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6pPr>
            <a:lvl7pPr lvl="6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defRPr>
            </a:lvl7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r>
              <a:rPr lang="en-US" sz="2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Click to edit the outline text format</a:t>
            </a:r>
            <a:endParaRPr lang="en-US" sz="28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864000" lvl="1" indent="-324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Second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1296000" lvl="2" indent="-288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Third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1728000" lvl="3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Fourth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2160000" lvl="4" indent="-21600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Fifth Outline Level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2592000" lvl="5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3024000" lvl="6" indent="-216000" algn="l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Section Divider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 hasCustomPrompt="1"/>
          </p:nvPr>
        </p:nvSpPr>
        <p:spPr>
          <a:xfrm>
            <a:off x="1627560" y="1832760"/>
            <a:ext cx="947052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buNone/>
              <a:defRPr lang="en-US" sz="8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buNone/>
            </a:pPr>
            <a:r>
              <a:rPr lang="en-US" sz="8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HEADING</a:t>
            </a:r>
            <a:endParaRPr lang="en-US" sz="8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 type="body"/>
          </p:nvPr>
        </p:nvSpPr>
        <p:spPr>
          <a:xfrm>
            <a:off x="1627560" y="3603240"/>
            <a:ext cx="9470520" cy="14216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2400" b="0" u="none" strike="noStrike">
                <a:solidFill>
                  <a:schemeClr val="lt1"/>
                </a:solidFill>
                <a:effectLst/>
                <a:uFillTx/>
                <a:latin typeface="Source Sans Pro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lt1"/>
                </a:solidFill>
                <a:effectLst/>
                <a:uFillTx/>
                <a:latin typeface="Source Sans Pro"/>
              </a:rPr>
              <a:t>Click to edit Master text styles</a:t>
            </a:r>
            <a:endParaRPr lang="en-US" sz="24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61" name="PlaceHolder 3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DEPARTMENT/UNIT NAME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62" name="PlaceHolder 4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20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EC52B44-C631-4DB8-B4E7-90F148308241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ransition 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 hasCustomPrompt="1"/>
          </p:nvPr>
        </p:nvSpPr>
        <p:spPr>
          <a:xfrm>
            <a:off x="838080" y="2688120"/>
            <a:ext cx="1051524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 defTabSz="914400">
              <a:lnSpc>
                <a:spcPct val="90000"/>
              </a:lnSpc>
              <a:buNone/>
              <a:def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ctr" defTabSz="914400">
              <a:lnSpc>
                <a:spcPct val="90000"/>
              </a:lnSpc>
              <a:buNone/>
            </a:pPr>
            <a:r>
              <a:rPr lang="en-US" sz="60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Heading</a:t>
            </a:r>
            <a:endParaRPr lang="en-US" sz="60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 type="body" hasCustomPrompt="1"/>
          </p:nvPr>
        </p:nvSpPr>
        <p:spPr>
          <a:xfrm>
            <a:off x="457200" y="6356520"/>
            <a:ext cx="815292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lstStyle>
            <a:lvl1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DEPARTMENT/UNIT NAME</a:t>
            </a:r>
            <a:endParaRPr lang="en-US" sz="1200" b="0" u="none" strike="noStrike">
              <a:solidFill>
                <a:schemeClr val="lt1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65" name="PlaceHolder 3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sldNum" idx="21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013C323-05EF-40A3-9D0C-1268DDE53C5D}" type="slidenum">
              <a:rPr lang="en-US" sz="1200" b="0" u="none" strike="noStrike">
                <a:solidFill>
                  <a:schemeClr val="lt1"/>
                </a:solidFill>
                <a:effectLst/>
                <a:uFillTx/>
                <a:latin typeface="Source Sans Pro SemiBold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7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8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9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10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11.png"/><Relationship Id="rId2" Type="http://schemas.openxmlformats.org/officeDocument/2006/relationships/image" Target="../media/image1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13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14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15.png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hyperlink" Target="https://statisticsfundamentals.com/tables/kolmogorov-smirnov-table/" TargetMode="Externa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7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image" Target="../media/image18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8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image" Target="../media/image19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9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image" Target="../media/image20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0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image" Target="../media/image2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1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image" Target="../media/image22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2.xml"/>
</Relationships>
</file>

<file path=ppt/slides/_rels/slide23.xml.rels><?xml version="1.0" encoding="UTF-8"?>
<Relationships xmlns="http://schemas.openxmlformats.org/package/2006/relationships"><Relationship Id="rId1" Type="http://schemas.openxmlformats.org/officeDocument/2006/relationships/image" Target="../media/image23.png"/><Relationship Id="rId2" Type="http://schemas.openxmlformats.org/officeDocument/2006/relationships/image" Target="../media/image24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3.xml"/>
</Relationships>
</file>

<file path=ppt/slides/_rels/slide24.xml.rels><?xml version="1.0" encoding="UTF-8"?>
<Relationships xmlns="http://schemas.openxmlformats.org/package/2006/relationships"><Relationship Id="rId1" Type="http://schemas.openxmlformats.org/officeDocument/2006/relationships/image" Target="../media/image25.png"/><Relationship Id="rId2" Type="http://schemas.openxmlformats.org/officeDocument/2006/relationships/image" Target="../media/image26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4.xml"/>
</Relationships>
</file>

<file path=ppt/slides/_rels/slide25.xml.rels><?xml version="1.0" encoding="UTF-8"?>
<Relationships xmlns="http://schemas.openxmlformats.org/package/2006/relationships"><Relationship Id="rId1" Type="http://schemas.openxmlformats.org/officeDocument/2006/relationships/image" Target="../media/image27.png"/><Relationship Id="rId2" Type="http://schemas.openxmlformats.org/officeDocument/2006/relationships/image" Target="../media/image28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25.xml"/>
</Relationships>
</file>

<file path=ppt/slides/_rels/slide26.xml.rels><?xml version="1.0" encoding="UTF-8"?>
<Relationships xmlns="http://schemas.openxmlformats.org/package/2006/relationships"><Relationship Id="rId1" Type="http://schemas.openxmlformats.org/officeDocument/2006/relationships/image" Target="../media/image29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6.xml"/>
</Relationships>
</file>

<file path=ppt/slides/_rels/slide27.xml.rels><?xml version="1.0" encoding="UTF-8"?>
<Relationships xmlns="http://schemas.openxmlformats.org/package/2006/relationships"><Relationship Id="rId1" Type="http://schemas.openxmlformats.org/officeDocument/2006/relationships/image" Target="../media/image30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7.xml"/>
</Relationships>
</file>

<file path=ppt/slides/_rels/slide28.xml.rels><?xml version="1.0" encoding="UTF-8"?>
<Relationships xmlns="http://schemas.openxmlformats.org/package/2006/relationships"><Relationship Id="rId1" Type="http://schemas.openxmlformats.org/officeDocument/2006/relationships/image" Target="../media/image3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8.xml"/>
</Relationships>
</file>

<file path=ppt/slides/_rels/slide29.xml.rels><?xml version="1.0" encoding="UTF-8"?>
<Relationships xmlns="http://schemas.openxmlformats.org/package/2006/relationships"><Relationship Id="rId1" Type="http://schemas.openxmlformats.org/officeDocument/2006/relationships/image" Target="../media/image32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9.xml"/>
</Relationships>
</file>

<file path=ppt/slides/_rels/slide30.xml.rels><?xml version="1.0" encoding="UTF-8"?>
<Relationships xmlns="http://schemas.openxmlformats.org/package/2006/relationships"><Relationship Id="rId1" Type="http://schemas.openxmlformats.org/officeDocument/2006/relationships/image" Target="../media/image33.png"/><Relationship Id="rId2" Type="http://schemas.openxmlformats.org/officeDocument/2006/relationships/image" Target="../media/image34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30.xml"/>
</Relationships>
</file>

<file path=ppt/slides/_rels/slide31.xml.rels><?xml version="1.0" encoding="UTF-8"?>
<Relationships xmlns="http://schemas.openxmlformats.org/package/2006/relationships"><Relationship Id="rId1" Type="http://schemas.openxmlformats.org/officeDocument/2006/relationships/image" Target="../media/image35.png"/><Relationship Id="rId2" Type="http://schemas.openxmlformats.org/officeDocument/2006/relationships/image" Target="../media/image36.png"/><Relationship Id="rId3" Type="http://schemas.openxmlformats.org/officeDocument/2006/relationships/slideLayout" Target="../slideLayouts/slideLayout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PlaceHolder 1"/>
          <p:cNvSpPr>
            <a:spLocks noGrp="1"/>
          </p:cNvSpPr>
          <p:nvPr>
            <p:ph type="title" hasCustomPrompt="1"/>
          </p:nvPr>
        </p:nvSpPr>
        <p:spPr>
          <a:xfrm>
            <a:off x="1627560" y="1832760"/>
            <a:ext cx="9470520" cy="13251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rm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4800" b="0" u="none" strike="noStrike">
                <a:solidFill>
                  <a:srgbClr val="002060"/>
                </a:solidFill>
                <a:effectLst/>
                <a:uFillTx/>
                <a:latin typeface="Source Sans Pro SemiBold"/>
              </a:rPr>
              <a:t>Random Number Generation</a:t>
            </a:r>
            <a:endParaRPr lang="en-US" sz="4800" b="0" u="none" strike="noStrike">
              <a:solidFill>
                <a:srgbClr val="002060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19"/>
          </p:nvPr>
        </p:nvSpPr>
        <p:spPr/>
        <p:txBody>
          <a:bodyPr/>
          <a:p>
            <a:fld id="{33A9A57A-A0B5-4C63-870B-160CA573B201}" type="slidenum">
              <a:t>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Pseudo-Random Number Generation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74" name="PlaceHolder 2"/>
          <p:cNvSpPr>
            <a:spLocks noGrp="1"/>
          </p:cNvSpPr>
          <p:nvPr>
            <p:ph/>
          </p:nvPr>
        </p:nvSpPr>
        <p:spPr>
          <a:xfrm>
            <a:off x="578160" y="1228680"/>
            <a:ext cx="10062000" cy="13593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Some function that when queried gives a number in (0,1)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Desired Properties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Statistical : Empirical CDF should look as though sampled from U(0,1)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Independence (how to test?)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Independent concurrent streams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Courier New"/>
              </a:rPr>
              <a:t> 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cxnSp>
        <p:nvCxnSpPr>
          <p:cNvPr id="175" name="Straight Connector 5"/>
          <p:cNvCxnSpPr/>
          <p:nvPr/>
        </p:nvCxnSpPr>
        <p:spPr>
          <a:xfrm>
            <a:off x="4209120" y="2795040"/>
            <a:ext cx="360" cy="1860840"/>
          </a:xfrm>
          <a:prstGeom prst="straightConnector1">
            <a:avLst/>
          </a:prstGeom>
          <a:ln w="19050">
            <a:solidFill>
              <a:srgbClr val="000000"/>
            </a:solidFill>
          </a:ln>
        </p:spPr>
      </p:cxnSp>
      <p:cxnSp>
        <p:nvCxnSpPr>
          <p:cNvPr id="176" name="Straight Connector 6"/>
          <p:cNvCxnSpPr/>
          <p:nvPr/>
        </p:nvCxnSpPr>
        <p:spPr>
          <a:xfrm flipH="1">
            <a:off x="4078440" y="4655520"/>
            <a:ext cx="2151360" cy="360"/>
          </a:xfrm>
          <a:prstGeom prst="straightConnector1">
            <a:avLst/>
          </a:prstGeom>
          <a:ln w="19050">
            <a:solidFill>
              <a:srgbClr val="000000"/>
            </a:solidFill>
          </a:ln>
        </p:spPr>
      </p:cxnSp>
      <p:cxnSp>
        <p:nvCxnSpPr>
          <p:cNvPr id="177" name="Straight Connector 10"/>
          <p:cNvCxnSpPr/>
          <p:nvPr/>
        </p:nvCxnSpPr>
        <p:spPr>
          <a:xfrm flipH="1">
            <a:off x="4078440" y="2896200"/>
            <a:ext cx="131040" cy="360"/>
          </a:xfrm>
          <a:prstGeom prst="straightConnector1">
            <a:avLst/>
          </a:prstGeom>
          <a:ln w="19050">
            <a:solidFill>
              <a:srgbClr val="000000"/>
            </a:solidFill>
          </a:ln>
        </p:spPr>
      </p:cxnSp>
      <p:sp>
        <p:nvSpPr>
          <p:cNvPr id="178" name="TextBox 12"/>
          <p:cNvSpPr/>
          <p:nvPr/>
        </p:nvSpPr>
        <p:spPr>
          <a:xfrm>
            <a:off x="3885120" y="4501800"/>
            <a:ext cx="12780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2000" b="0" i="1" u="none" strike="noStrike">
                <a:solidFill>
                  <a:schemeClr val="dk1"/>
                </a:solidFill>
                <a:effectLst/>
                <a:uFillTx/>
                <a:latin typeface="Symbol"/>
              </a:rPr>
              <a:t>0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TextBox 13"/>
          <p:cNvSpPr/>
          <p:nvPr/>
        </p:nvSpPr>
        <p:spPr>
          <a:xfrm>
            <a:off x="3916440" y="2721960"/>
            <a:ext cx="12780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2000" b="0" i="1" u="none" strike="noStrike">
                <a:solidFill>
                  <a:schemeClr val="dk1"/>
                </a:solidFill>
                <a:effectLst/>
                <a:uFillTx/>
                <a:latin typeface="Symbol"/>
              </a:rPr>
              <a:t>1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80" name="Straight Connector 14"/>
          <p:cNvCxnSpPr/>
          <p:nvPr/>
        </p:nvCxnSpPr>
        <p:spPr>
          <a:xfrm>
            <a:off x="4209120" y="3029400"/>
            <a:ext cx="360" cy="1620360"/>
          </a:xfrm>
          <a:prstGeom prst="straightConnector1">
            <a:avLst/>
          </a:prstGeom>
          <a:ln w="19050">
            <a:solidFill>
              <a:srgbClr val="000000"/>
            </a:solidFill>
          </a:ln>
        </p:spPr>
      </p:cxnSp>
      <p:cxnSp>
        <p:nvCxnSpPr>
          <p:cNvPr id="181" name="Straight Connector 19"/>
          <p:cNvCxnSpPr/>
          <p:nvPr/>
        </p:nvCxnSpPr>
        <p:spPr>
          <a:xfrm flipH="1">
            <a:off x="4209120" y="2896200"/>
            <a:ext cx="1887120" cy="1753560"/>
          </a:xfrm>
          <a:prstGeom prst="straightConnector1">
            <a:avLst/>
          </a:prstGeom>
          <a:ln w="12700">
            <a:solidFill>
              <a:srgbClr val="000000"/>
            </a:solidFill>
            <a:prstDash val="sysDash"/>
          </a:ln>
        </p:spPr>
      </p:cxnSp>
      <p:sp>
        <p:nvSpPr>
          <p:cNvPr id="182" name="TextBox 23"/>
          <p:cNvSpPr/>
          <p:nvPr/>
        </p:nvSpPr>
        <p:spPr>
          <a:xfrm>
            <a:off x="5019840" y="3634920"/>
            <a:ext cx="1178640" cy="281520"/>
          </a:xfrm>
          <a:prstGeom prst="rect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AED982E-FFD9-4F2D-9282-629C5D2D3D84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RNG Important Considerations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84" name="PlaceHolder 2"/>
          <p:cNvSpPr>
            <a:spLocks noGrp="1"/>
          </p:cNvSpPr>
          <p:nvPr>
            <p:ph/>
          </p:nvPr>
        </p:nvSpPr>
        <p:spPr>
          <a:xfrm>
            <a:off x="682200" y="1383840"/>
            <a:ext cx="10062000" cy="295956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"/>
              </a:rPr>
              <a:t> 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cxnSp>
        <p:nvCxnSpPr>
          <p:cNvPr id="185" name="Straight Arrow Connector 7"/>
          <p:cNvCxnSpPr/>
          <p:nvPr/>
        </p:nvCxnSpPr>
        <p:spPr>
          <a:xfrm>
            <a:off x="3506400" y="4654800"/>
            <a:ext cx="3249720" cy="360"/>
          </a:xfrm>
          <a:prstGeom prst="straightConnector1">
            <a:avLst/>
          </a:prstGeom>
          <a:ln>
            <a:solidFill>
              <a:srgbClr val="000000"/>
            </a:solidFill>
            <a:headEnd len="med" type="triangle" w="med"/>
            <a:tailEnd len="med" type="triangle" w="med"/>
          </a:ln>
        </p:spPr>
      </p:cxnSp>
      <p:sp>
        <p:nvSpPr>
          <p:cNvPr id="186" name="TextBox 8"/>
          <p:cNvSpPr/>
          <p:nvPr/>
        </p:nvSpPr>
        <p:spPr>
          <a:xfrm>
            <a:off x="4398120" y="4655160"/>
            <a:ext cx="1897920" cy="27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Cambria Math"/>
              </a:rPr>
              <a:t>m = period of cycle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59A77E2-6761-4462-BCE2-9B24FB745931}" type="slidenum">
              <a:t>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Common RNGs : LCM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88" name="PlaceHolder 2"/>
          <p:cNvSpPr>
            <a:spLocks noGrp="1"/>
          </p:cNvSpPr>
          <p:nvPr>
            <p:ph/>
          </p:nvPr>
        </p:nvSpPr>
        <p:spPr>
          <a:xfrm>
            <a:off x="578160" y="1228680"/>
            <a:ext cx="10062000" cy="1823760"/>
          </a:xfrm>
          <a:prstGeom prst="rect">
            <a:avLst/>
          </a:prstGeom>
          <a:blipFill rotWithShape="0">
            <a:blip r:embed="rId1"/>
            <a:stretch>
              <a:fillRect l="-883" t="-4836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"/>
              </a:rPr>
              <a:t> 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189" name="TextBox 4"/>
          <p:cNvSpPr/>
          <p:nvPr/>
        </p:nvSpPr>
        <p:spPr>
          <a:xfrm>
            <a:off x="2055600" y="2675160"/>
            <a:ext cx="988560" cy="27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Cambria Math"/>
              </a:rPr>
              <a:t>multiplier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TextBox 5"/>
          <p:cNvSpPr/>
          <p:nvPr/>
        </p:nvSpPr>
        <p:spPr>
          <a:xfrm>
            <a:off x="3250800" y="2675160"/>
            <a:ext cx="1009440" cy="27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Cambria Math"/>
              </a:rPr>
              <a:t>increment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Box 6"/>
          <p:cNvSpPr/>
          <p:nvPr/>
        </p:nvSpPr>
        <p:spPr>
          <a:xfrm>
            <a:off x="4462200" y="2675160"/>
            <a:ext cx="860400" cy="27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Cambria Math"/>
              </a:rPr>
              <a:t>modulus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192" name="Straight Arrow Connector 10"/>
          <p:cNvCxnSpPr>
            <a:stCxn id="189" idx="0"/>
          </p:cNvCxnSpPr>
          <p:nvPr/>
        </p:nvCxnSpPr>
        <p:spPr>
          <a:xfrm flipV="1">
            <a:off x="2549880" y="2274480"/>
            <a:ext cx="352080" cy="401040"/>
          </a:xfrm>
          <a:prstGeom prst="straightConnector1">
            <a:avLst/>
          </a:prstGeom>
          <a:ln>
            <a:solidFill>
              <a:srgbClr val="FF0000"/>
            </a:solidFill>
            <a:tailEnd len="med" type="triangle" w="med"/>
          </a:ln>
        </p:spPr>
      </p:cxnSp>
      <p:cxnSp>
        <p:nvCxnSpPr>
          <p:cNvPr id="193" name="Straight Arrow Connector 11"/>
          <p:cNvCxnSpPr/>
          <p:nvPr/>
        </p:nvCxnSpPr>
        <p:spPr>
          <a:xfrm flipV="1">
            <a:off x="3769200" y="2274480"/>
            <a:ext cx="360" cy="401040"/>
          </a:xfrm>
          <a:prstGeom prst="straightConnector1">
            <a:avLst/>
          </a:prstGeom>
          <a:ln>
            <a:solidFill>
              <a:srgbClr val="FF0000"/>
            </a:solidFill>
            <a:tailEnd len="med" type="triangle" w="med"/>
          </a:ln>
        </p:spPr>
      </p:cxnSp>
      <p:cxnSp>
        <p:nvCxnSpPr>
          <p:cNvPr id="194" name="Straight Arrow Connector 13"/>
          <p:cNvCxnSpPr/>
          <p:nvPr/>
        </p:nvCxnSpPr>
        <p:spPr>
          <a:xfrm flipH="1" flipV="1">
            <a:off x="4645080" y="2263320"/>
            <a:ext cx="352440" cy="400680"/>
          </a:xfrm>
          <a:prstGeom prst="straightConnector1">
            <a:avLst/>
          </a:prstGeom>
          <a:ln>
            <a:solidFill>
              <a:srgbClr val="FF0000"/>
            </a:solidFill>
            <a:tailEnd len="med" type="triangle" w="med"/>
          </a:ln>
        </p:spPr>
      </p:cxnSp>
      <p:sp>
        <p:nvSpPr>
          <p:cNvPr id="195" name="Text Placeholder 2"/>
          <p:cNvSpPr/>
          <p:nvPr/>
        </p:nvSpPr>
        <p:spPr>
          <a:xfrm>
            <a:off x="652320" y="3186720"/>
            <a:ext cx="10062000" cy="1823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Autofit/>
          </a:bodyPr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Values chosen for </a:t>
            </a:r>
            <a:r>
              <a:rPr lang="en-US" sz="2400" b="0" i="1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a, c, m, x</a:t>
            </a:r>
            <a:r>
              <a:rPr lang="en-US" sz="2400" b="0" i="1" u="none" strike="noStrike" baseline="-25000">
                <a:solidFill>
                  <a:schemeClr val="dk2"/>
                </a:solidFill>
                <a:effectLst/>
                <a:uFillTx/>
                <a:latin typeface="Source Sans Pro"/>
              </a:rPr>
              <a:t>0 </a:t>
            </a: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have ENORMOUS impact on statistical properties and cycle length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</a:pP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Random numbers are in [</a:t>
            </a:r>
            <a:r>
              <a:rPr lang="en-US" sz="2400" b="0" i="1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0, m-1</a:t>
            </a: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], converted to [0,1) by </a:t>
            </a:r>
            <a:r>
              <a:rPr lang="en-US" sz="2400" b="0" i="1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u</a:t>
            </a:r>
            <a:r>
              <a:rPr lang="en-US" sz="2400" b="0" i="1" u="none" strike="noStrike" baseline="-25000">
                <a:solidFill>
                  <a:schemeClr val="dk2"/>
                </a:solidFill>
                <a:effectLst/>
                <a:uFillTx/>
                <a:latin typeface="Source Sans Pro"/>
              </a:rPr>
              <a:t>i </a:t>
            </a:r>
            <a:r>
              <a:rPr lang="en-US" sz="2400" b="0" i="1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= x</a:t>
            </a:r>
            <a:r>
              <a:rPr lang="en-US" sz="2400" b="0" i="1" u="none" strike="noStrike" baseline="-25000">
                <a:solidFill>
                  <a:schemeClr val="dk2"/>
                </a:solidFill>
                <a:effectLst/>
                <a:uFillTx/>
                <a:latin typeface="Source Sans Pro"/>
              </a:rPr>
              <a:t>i</a:t>
            </a:r>
            <a:r>
              <a:rPr lang="en-US" sz="2400" b="0" i="1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 / m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6FC1EDA-7AA0-4A7B-872C-54DA669BEC08}" type="slidenum">
              <a:t>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Common RNGs : Combined LCM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97" name="PlaceHolder 2"/>
          <p:cNvSpPr>
            <a:spLocks noGrp="1"/>
          </p:cNvSpPr>
          <p:nvPr>
            <p:ph/>
          </p:nvPr>
        </p:nvSpPr>
        <p:spPr>
          <a:xfrm>
            <a:off x="578160" y="1228680"/>
            <a:ext cx="10062000" cy="323208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"/>
              </a:rPr>
              <a:t> 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4E62B88-8806-470B-B13E-22F112635826}" type="slidenum">
              <a:t>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Mersenne Twister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199" name="PlaceHolder 2"/>
          <p:cNvSpPr>
            <a:spLocks noGrp="1"/>
          </p:cNvSpPr>
          <p:nvPr>
            <p:ph/>
          </p:nvPr>
        </p:nvSpPr>
        <p:spPr>
          <a:xfrm>
            <a:off x="652320" y="1283400"/>
            <a:ext cx="11423520" cy="498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lnSpcReduction="9999"/>
          </a:bodyPr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Created 1997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Period length: uses Mersenne prime 2</a:t>
            </a:r>
            <a:r>
              <a:rPr lang="en-US" sz="2000" b="0" u="none" strike="noStrike" baseline="30000">
                <a:solidFill>
                  <a:schemeClr val="dk2"/>
                </a:solidFill>
                <a:effectLst/>
                <a:uFillTx/>
                <a:latin typeface="Source Sans Pro"/>
              </a:rPr>
              <a:t>19937</a:t>
            </a: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 -1 for period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Provides equidistribution in 623 dimensions (i.e., data points with 623 coordinates)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Avoids slow multiplication and division, using instead bitwise shifts, and bitwise AND/OR and XOR operations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Is default RNG for Python, Ruby, MATLAC, R, C++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Internals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State is array of 624 integers 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Sampling, the entire state array is updated in a “twist”, a matrix linear recurrence over a finite binary field using a twisted generalized feedback shift register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Limitations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Not cryptographically secure…full state can be reconstructed after observing 624 consecutive outputs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Courier New"/>
              </a:rPr>
              <a:t> 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3E6DEAA-2232-462A-AED9-71ED59F1CD17}" type="slidenum">
              <a:t>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Mersenne Twister Innards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01" name="PlaceHolder 2"/>
          <p:cNvSpPr>
            <a:spLocks noGrp="1"/>
          </p:cNvSpPr>
          <p:nvPr>
            <p:ph/>
          </p:nvPr>
        </p:nvSpPr>
        <p:spPr>
          <a:xfrm>
            <a:off x="652320" y="1283400"/>
            <a:ext cx="4780800" cy="49806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Courier New"/>
              </a:rPr>
              <a:t> 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202" name="TextBox 5"/>
          <p:cNvSpPr/>
          <p:nvPr/>
        </p:nvSpPr>
        <p:spPr>
          <a:xfrm>
            <a:off x="187560" y="942120"/>
            <a:ext cx="5710320" cy="5077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class MersenneTwister: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def __init__(self, seed: int = 5489):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# Coefficients for MT19937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self.w, self.n, self.m, self.r = 32, 624, 397, 31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self.a = 0x9908B0DF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self.u, self.d = 11, 0xFFFFFFFF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self.s, self.b = 7, 0x9D2C5680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self.t, self.c = 15, 0xEFC60000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self.l = 18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self.f = 1812433253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# State array and index tracking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self.MT = [0] * self.n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self.index = self.n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# Upper and lower bitmasks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self.lower_mask = (1 &lt;&lt; self.r) - 1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self.upper_mask = (~self.lower_mask) &amp; 0xFFFFFFFF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self.seed(seed)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def seed(self, seed: int):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"""Initialize the generator from a seed."""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self.MT[0] = seed &amp; 0xFFFFFFFF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for i in range(1, self.n):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    self.MT[i] = (self.f * (self.MT[i - 1] ^ (self.MT[i - 1] &gt;&gt; (self.w - 2))) + i) &amp; 0xFFFFFFFF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self.index = self.n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Box 6"/>
          <p:cNvSpPr/>
          <p:nvPr/>
        </p:nvSpPr>
        <p:spPr>
          <a:xfrm>
            <a:off x="5555520" y="520560"/>
            <a:ext cx="4991040" cy="5816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def twist(self):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"""Generate the next n values from the series x_i."""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for i in range(self.n):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    # Concatenate the upper bits of the current element and the lower bits of the next element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    x = (self.MT[i] &amp; self.upper_mask) + (self.MT[(i + 1) % self.n] &amp; self.lower_mask)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    xA = x &gt;&gt; 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    if x % 2 != 0: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        xA = xA ^ self.a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       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    self.MT[i] = self.MT[(i + self.m) % self.n] ^ xA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   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self.index = 0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def extract_number(self) -&gt; int: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"""Extract a tempered pseudorandom 32-bit integer."""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if self.index &gt;= self.n: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    self.twist()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y = self.MT[self.index]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self.index += 1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# Tempering operations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y ^= (y &gt;&gt; self.u) &amp; self.d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y ^= (y &lt;&lt; self.s) &amp; self.b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y ^= (y &lt;&lt; self.t) &amp; self.c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y ^= (y &gt;&gt; self.l)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return y &amp; 0xFFFFFFFF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Box 7"/>
          <p:cNvSpPr/>
          <p:nvPr/>
        </p:nvSpPr>
        <p:spPr>
          <a:xfrm>
            <a:off x="8720640" y="4791240"/>
            <a:ext cx="3274560" cy="830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Cambria Math"/>
              </a:rPr>
              <a:t> </a:t>
            </a: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def random(self) -&gt; float: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"""Generate a random float uniformly 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        in the semi-open range [0.0, 1.0)."""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200" b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       return self.extract_number() / 4294967296.0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7AC2E3F-411C-437A-9DD4-E0D2661E2846}" type="slidenum">
              <a:t>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Cryptographically Secure RNG (CRNG)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06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11423520" cy="4738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Should pass the “next bit” test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2000" b="0" i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Given the 1</a:t>
            </a:r>
            <a:r>
              <a:rPr lang="en-US" sz="2000" b="0" i="1" u="none" strike="noStrike" baseline="30000">
                <a:solidFill>
                  <a:schemeClr val="dk1"/>
                </a:solidFill>
                <a:effectLst/>
                <a:uFillTx/>
                <a:latin typeface="Source Sans Pro"/>
              </a:rPr>
              <a:t>st </a:t>
            </a:r>
            <a:r>
              <a:rPr lang="en-US" sz="2000" b="0" i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k bits of a random sequence, no polynomial time algorithm can predict the next bit with probability of success &gt; 50%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Should pass “state compromise extensions”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2000" b="0" i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In the event that some or all of the state is compromised, it should be impossible to reconstruct the stream of random numbers generated prior to the acquisition of state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90000"/>
              </a:lnSpc>
              <a:spcBef>
                <a:spcPts val="499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(state of LCM is the last number generated, state of Mersenne Twister is 624 integers)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Courier New"/>
              </a:rPr>
              <a:t> 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7AEC8C6-B925-424E-8813-82C89480B6F3}" type="slidenum">
              <a:t>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Uses of CRNG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08" name="PlaceHolder 2"/>
          <p:cNvSpPr>
            <a:spLocks noGrp="1"/>
          </p:cNvSpPr>
          <p:nvPr>
            <p:ph/>
          </p:nvPr>
        </p:nvSpPr>
        <p:spPr>
          <a:xfrm>
            <a:off x="384120" y="1121040"/>
            <a:ext cx="11423520" cy="50454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70000" lnSpcReduction="19999"/>
          </a:bodyPr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Cryptographic Key Generation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Creating strong, secret, and unpredictable encryption keys for symmetric ciphers (such as AES) and asymmetric/public-key cryptosystems (such as RSA or Elliptic Curve Cryptography)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Nonces and Initialization Vectors (IVs) 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Generating unique, one-time numbers used in encryption modes and authentication protocols to prevent replay attacks and ensure identical plaintexts produce different ciphertexts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Digital Signatures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Supplying high-entropy randomness required by signing algorithms (like ECDSA) so that private keys cannot be mathematically deduced or leaked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Session Identifiers and Tokens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Creating secure, unguessable session IDs, CSRF (Cross-Site Request Forgery) tokens, and password reset tokens for web and mobile applications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Salting Passwords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Generating random data (salts) to combine with user passwords before hashing, which stops attackers from using precomputed rainbow tables to crack credentials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9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Secure Communication Protocols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Powering key exchanges and handshakes in protocols like TLS/SSL, SSH, and IPsec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 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BD30ACC-C7C0-464C-9A61-91CB297A417F}" type="slidenum">
              <a:t>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CRNG Number Generation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10" name="PlaceHolder 2"/>
          <p:cNvSpPr>
            <a:spLocks noGrp="1"/>
          </p:cNvSpPr>
          <p:nvPr>
            <p:ph/>
          </p:nvPr>
        </p:nvSpPr>
        <p:spPr>
          <a:xfrm>
            <a:off x="384120" y="1071720"/>
            <a:ext cx="11423520" cy="4916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77500" lnSpcReduction="19999"/>
          </a:bodyPr>
          <a:p>
            <a:pPr marL="343080" indent="-343080" algn="l" defTabSz="914400">
              <a:lnSpc>
                <a:spcPct val="12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9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Combines high-entropy physical seed with one-way function</a:t>
            </a:r>
            <a:endParaRPr lang="en-US" sz="29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9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Transforms observation into random number</a:t>
            </a:r>
            <a:endParaRPr lang="en-US" sz="29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12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9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System collects micro-level chaotic physical data from environment, feed into an “entropy pool”</a:t>
            </a:r>
            <a:endParaRPr lang="en-US" sz="29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12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9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Once entropy pool is large enough (e.g. 128 bits or more), it is used to create an initial seed</a:t>
            </a:r>
            <a:endParaRPr lang="en-US" sz="29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9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Seed is the secret starting state</a:t>
            </a:r>
            <a:endParaRPr lang="en-US" sz="29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12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9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One-way function maps state to RNG sample (e.g. block cipher in counter mode, stream cipher, cryptographic hash functions</a:t>
            </a:r>
            <a:endParaRPr lang="en-US" sz="29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12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9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New bits from entropy pool are regularly injected into state</a:t>
            </a:r>
            <a:endParaRPr lang="en-US" sz="29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12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9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Backwards security assured because of one-way functions</a:t>
            </a:r>
            <a:endParaRPr lang="en-US" sz="29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12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9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Forward security rests on re-seeding and update of state from entropy pool</a:t>
            </a:r>
            <a:endParaRPr lang="en-US" sz="29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2A9CE68-FDDB-491B-AE16-9BF26341C62F}" type="slidenum">
              <a:t>10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Concurrent Random Number Streams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12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11423520" cy="13348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9999"/>
          </a:bodyPr>
          <a:p>
            <a:pPr marL="343080" indent="-343080" algn="l" defTabSz="914400">
              <a:lnSpc>
                <a:spcPct val="12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Frequently desirable to use multiple random number streams, particularly to support direct comparison of simulation parameter responses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Simple example, compare average queue length of FCFS and Shortest-Job-First-Preemptive-Resum disciplines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213" name="TextBox 13"/>
          <p:cNvSpPr/>
          <p:nvPr/>
        </p:nvSpPr>
        <p:spPr>
          <a:xfrm>
            <a:off x="998280" y="2814120"/>
            <a:ext cx="4390200" cy="2492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FCFS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</a:t>
            </a:r>
            <a:r>
              <a:rPr lang="en-US" sz="1800" b="0" u="none" strike="noStrike" baseline="-25000">
                <a:solidFill>
                  <a:schemeClr val="dk1"/>
                </a:solidFill>
                <a:effectLst/>
                <a:uFillTx/>
                <a:latin typeface="Source Sans Pro"/>
              </a:rPr>
              <a:t>0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used to sample 1</a:t>
            </a:r>
            <a:r>
              <a:rPr lang="en-US" sz="1800" b="0" u="none" strike="noStrike" baseline="30000">
                <a:solidFill>
                  <a:schemeClr val="dk1"/>
                </a:solidFill>
                <a:effectLst/>
                <a:uFillTx/>
                <a:latin typeface="Source Sans Pro"/>
              </a:rPr>
              <a:t>st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arrival time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Arrival when server empty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	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</a:t>
            </a:r>
            <a:r>
              <a:rPr lang="en-US" sz="1800" b="0" u="none" strike="noStrike" baseline="-25000">
                <a:solidFill>
                  <a:schemeClr val="dk1"/>
                </a:solidFill>
                <a:effectLst/>
                <a:uFillTx/>
                <a:latin typeface="Source Sans Pro"/>
              </a:rPr>
              <a:t>1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used to sample 1</a:t>
            </a:r>
            <a:r>
              <a:rPr lang="en-US" sz="1800" b="0" u="none" strike="noStrike" baseline="30000">
                <a:solidFill>
                  <a:schemeClr val="dk1"/>
                </a:solidFill>
                <a:effectLst/>
                <a:uFillTx/>
                <a:latin typeface="Source Sans Pro"/>
              </a:rPr>
              <a:t>st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service time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</a:t>
            </a:r>
            <a:r>
              <a:rPr lang="en-US" sz="1800" b="0" u="none" strike="noStrike" baseline="-25000">
                <a:solidFill>
                  <a:schemeClr val="dk1"/>
                </a:solidFill>
                <a:effectLst/>
                <a:uFillTx/>
                <a:latin typeface="Source Sans Pro"/>
              </a:rPr>
              <a:t>2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used to sample 2</a:t>
            </a:r>
            <a:r>
              <a:rPr lang="en-US" sz="1800" b="0" u="none" strike="noStrike" baseline="30000">
                <a:solidFill>
                  <a:schemeClr val="dk1"/>
                </a:solidFill>
                <a:effectLst/>
                <a:uFillTx/>
                <a:latin typeface="Source Sans Pro"/>
              </a:rPr>
              <a:t>st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arrival time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Arrival when server busy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	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</a:t>
            </a:r>
            <a:r>
              <a:rPr lang="en-US" sz="1800" b="0" u="none" strike="noStrike" baseline="-25000">
                <a:solidFill>
                  <a:schemeClr val="dk1"/>
                </a:solidFill>
                <a:effectLst/>
                <a:uFillTx/>
                <a:latin typeface="Source Sans Pro"/>
              </a:rPr>
              <a:t>3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used to sample 3</a:t>
            </a:r>
            <a:r>
              <a:rPr lang="en-US" sz="1800" b="0" u="none" strike="noStrike" baseline="30000">
                <a:solidFill>
                  <a:schemeClr val="dk1"/>
                </a:solidFill>
                <a:effectLst/>
                <a:uFillTx/>
                <a:latin typeface="Source Sans Pro"/>
              </a:rPr>
              <a:t>rd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arrival time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TextBox 14"/>
          <p:cNvSpPr/>
          <p:nvPr/>
        </p:nvSpPr>
        <p:spPr>
          <a:xfrm>
            <a:off x="6415200" y="2614680"/>
            <a:ext cx="4390200" cy="2769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SJFPR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</a:t>
            </a:r>
            <a:r>
              <a:rPr lang="en-US" sz="1800" b="0" u="none" strike="noStrike" baseline="-25000">
                <a:solidFill>
                  <a:schemeClr val="dk1"/>
                </a:solidFill>
                <a:effectLst/>
                <a:uFillTx/>
                <a:latin typeface="Source Sans Pro"/>
              </a:rPr>
              <a:t>0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used to sample 1</a:t>
            </a:r>
            <a:r>
              <a:rPr lang="en-US" sz="1800" b="0" u="none" strike="noStrike" baseline="30000">
                <a:solidFill>
                  <a:schemeClr val="dk1"/>
                </a:solidFill>
                <a:effectLst/>
                <a:uFillTx/>
                <a:latin typeface="Source Sans Pro"/>
              </a:rPr>
              <a:t>st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arrival time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Arrival when server empty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	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</a:t>
            </a:r>
            <a:r>
              <a:rPr lang="en-US" sz="1800" b="0" u="none" strike="noStrike" baseline="-25000">
                <a:solidFill>
                  <a:schemeClr val="dk1"/>
                </a:solidFill>
                <a:effectLst/>
                <a:uFillTx/>
                <a:latin typeface="Source Sans Pro"/>
              </a:rPr>
              <a:t>1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used to sample 1</a:t>
            </a:r>
            <a:r>
              <a:rPr lang="en-US" sz="1800" b="0" u="none" strike="noStrike" baseline="30000">
                <a:solidFill>
                  <a:schemeClr val="dk1"/>
                </a:solidFill>
                <a:effectLst/>
                <a:uFillTx/>
                <a:latin typeface="Source Sans Pro"/>
              </a:rPr>
              <a:t>st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service time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</a:t>
            </a:r>
            <a:r>
              <a:rPr lang="en-US" sz="1800" b="0" u="none" strike="noStrike" baseline="-25000">
                <a:solidFill>
                  <a:schemeClr val="dk1"/>
                </a:solidFill>
                <a:effectLst/>
                <a:uFillTx/>
                <a:latin typeface="Source Sans Pro"/>
              </a:rPr>
              <a:t>2 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used to sample 2</a:t>
            </a:r>
            <a:r>
              <a:rPr lang="en-US" sz="1800" b="0" u="none" strike="noStrike" baseline="30000">
                <a:solidFill>
                  <a:schemeClr val="dk1"/>
                </a:solidFill>
                <a:effectLst/>
                <a:uFillTx/>
                <a:latin typeface="Source Sans Pro"/>
              </a:rPr>
              <a:t>st</a:t>
            </a: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arrival time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Arrival when server busy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	</a:t>
            </a:r>
            <a:r>
              <a:rPr lang="en-US" sz="1800" b="0" u="none" strike="noStrike">
                <a:solidFill>
                  <a:srgbClr val="FF0000"/>
                </a:solidFill>
                <a:effectLst/>
                <a:uFillTx/>
                <a:latin typeface="Source Sans Pro"/>
              </a:rPr>
              <a:t>u</a:t>
            </a:r>
            <a:r>
              <a:rPr lang="en-US" sz="1800" b="0" u="none" strike="noStrike" baseline="-25000">
                <a:solidFill>
                  <a:srgbClr val="FF0000"/>
                </a:solidFill>
                <a:effectLst/>
                <a:uFillTx/>
                <a:latin typeface="Source Sans Pro"/>
              </a:rPr>
              <a:t>3 </a:t>
            </a:r>
            <a:r>
              <a:rPr lang="en-US" sz="1800" b="0" u="none" strike="noStrike">
                <a:solidFill>
                  <a:srgbClr val="FF0000"/>
                </a:solidFill>
                <a:effectLst/>
                <a:uFillTx/>
                <a:latin typeface="Source Sans Pro"/>
              </a:rPr>
              <a:t>used to sample service time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	</a:t>
            </a:r>
            <a:r>
              <a:rPr lang="en-US" sz="1800" b="0" u="none" strike="noStrike">
                <a:solidFill>
                  <a:srgbClr val="FF0000"/>
                </a:solidFill>
                <a:effectLst/>
                <a:uFillTx/>
                <a:latin typeface="Source Sans Pro"/>
              </a:rPr>
              <a:t>u</a:t>
            </a:r>
            <a:r>
              <a:rPr lang="en-US" sz="1800" b="0" u="none" strike="noStrike" baseline="-25000">
                <a:solidFill>
                  <a:srgbClr val="FF0000"/>
                </a:solidFill>
                <a:effectLst/>
                <a:uFillTx/>
                <a:latin typeface="Source Sans Pro"/>
              </a:rPr>
              <a:t>4 </a:t>
            </a:r>
            <a:r>
              <a:rPr lang="en-US" sz="1800" b="0" u="none" strike="noStrike">
                <a:solidFill>
                  <a:srgbClr val="FF0000"/>
                </a:solidFill>
                <a:effectLst/>
                <a:uFillTx/>
                <a:latin typeface="Source Sans Pro"/>
              </a:rPr>
              <a:t>used to sample 3</a:t>
            </a:r>
            <a:r>
              <a:rPr lang="en-US" sz="1800" b="0" u="none" strike="noStrike" baseline="30000">
                <a:solidFill>
                  <a:srgbClr val="FF0000"/>
                </a:solidFill>
                <a:effectLst/>
                <a:uFillTx/>
                <a:latin typeface="Source Sans Pro"/>
              </a:rPr>
              <a:t>rd </a:t>
            </a:r>
            <a:r>
              <a:rPr lang="en-US" sz="1800" b="0" u="none" strike="noStrike">
                <a:solidFill>
                  <a:srgbClr val="FF0000"/>
                </a:solidFill>
                <a:effectLst/>
                <a:uFillTx/>
                <a:latin typeface="Source Sans Pro"/>
              </a:rPr>
              <a:t>arrival time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5" name="Text Placeholder 2"/>
          <p:cNvSpPr/>
          <p:nvPr/>
        </p:nvSpPr>
        <p:spPr>
          <a:xfrm>
            <a:off x="498600" y="4838760"/>
            <a:ext cx="11423520" cy="1334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/>
          </a:bodyPr>
          <a:p>
            <a:pPr marL="343080" indent="-343080" defTabSz="914400">
              <a:lnSpc>
                <a:spcPct val="12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Use of RNG falls out of sync, implying arrival times are different in FCFS and SJFPR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2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Using one RNG for arrivals and another for service times keeps arrivals times in sync, and supports direct comparison of systems against common input streams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20000"/>
              </a:lnSpc>
              <a:spcBef>
                <a:spcPts val="499"/>
              </a:spcBef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20000"/>
              </a:lnSpc>
              <a:spcBef>
                <a:spcPts val="499"/>
              </a:spcBef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20000"/>
              </a:lnSpc>
              <a:spcBef>
                <a:spcPts val="499"/>
              </a:spcBef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20000"/>
              </a:lnSpc>
              <a:spcBef>
                <a:spcPts val="499"/>
              </a:spcBef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20000"/>
              </a:lnSpc>
              <a:spcBef>
                <a:spcPts val="499"/>
              </a:spcBef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20000"/>
              </a:lnSpc>
              <a:spcBef>
                <a:spcPts val="499"/>
              </a:spcBef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20000"/>
              </a:lnSpc>
              <a:spcBef>
                <a:spcPts val="499"/>
              </a:spcBef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20000"/>
              </a:lnSpc>
              <a:spcBef>
                <a:spcPts val="499"/>
              </a:spcBef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4965512-A36B-4A0F-B62D-9778E618CD8A}" type="slidenum">
              <a:t>11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Concurrent Random Number Streams : A hack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17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11423520" cy="1357560"/>
          </a:xfrm>
          <a:prstGeom prst="rect">
            <a:avLst/>
          </a:prstGeom>
          <a:blipFill rotWithShape="0">
            <a:blip r:embed="rId1"/>
            <a:stretch>
              <a:fillRect l="-444" t="-13" b="-13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"/>
              </a:rPr>
              <a:t> 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218" name="TextBox 4"/>
          <p:cNvSpPr/>
          <p:nvPr/>
        </p:nvSpPr>
        <p:spPr>
          <a:xfrm>
            <a:off x="4776120" y="2292480"/>
            <a:ext cx="3732840" cy="27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Start here, and u</a:t>
            </a:r>
            <a:r>
              <a:rPr lang="en-US" sz="1800" b="0" i="1" u="none" strike="noStrike" baseline="-25000">
                <a:solidFill>
                  <a:schemeClr val="dk1"/>
                </a:solidFill>
                <a:effectLst/>
                <a:uFillTx/>
                <a:latin typeface="Source Sans Pro"/>
              </a:rPr>
              <a:t>0 </a:t>
            </a: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= x</a:t>
            </a:r>
            <a:r>
              <a:rPr lang="en-US" sz="1800" b="0" i="1" u="none" strike="noStrike" baseline="-25000">
                <a:solidFill>
                  <a:schemeClr val="dk1"/>
                </a:solidFill>
                <a:effectLst/>
                <a:uFillTx/>
                <a:latin typeface="Source Sans Pro"/>
              </a:rPr>
              <a:t>j</a:t>
            </a: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/m, u</a:t>
            </a:r>
            <a:r>
              <a:rPr lang="en-US" sz="1800" b="0" i="1" u="none" strike="noStrike" baseline="-25000">
                <a:solidFill>
                  <a:schemeClr val="dk1"/>
                </a:solidFill>
                <a:effectLst/>
                <a:uFillTx/>
                <a:latin typeface="Source Sans Pro"/>
              </a:rPr>
              <a:t>1</a:t>
            </a: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= x</a:t>
            </a:r>
            <a:r>
              <a:rPr lang="en-US" sz="1800" b="0" i="1" u="none" strike="noStrike" baseline="-25000">
                <a:solidFill>
                  <a:schemeClr val="dk1"/>
                </a:solidFill>
                <a:effectLst/>
                <a:uFillTx/>
                <a:latin typeface="Source Sans Pro"/>
              </a:rPr>
              <a:t>j+1</a:t>
            </a: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/m  etc. 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19" name="Straight Arrow Connector 6"/>
          <p:cNvCxnSpPr/>
          <p:nvPr/>
        </p:nvCxnSpPr>
        <p:spPr>
          <a:xfrm flipV="1">
            <a:off x="5448600" y="2032560"/>
            <a:ext cx="360" cy="280080"/>
          </a:xfrm>
          <a:prstGeom prst="straightConnector1">
            <a:avLst/>
          </a:prstGeom>
          <a:ln>
            <a:solidFill>
              <a:srgbClr val="FF0000"/>
            </a:solidFill>
            <a:tailEnd len="med" type="triangle" w="med"/>
          </a:ln>
        </p:spPr>
      </p:cxnSp>
      <p:sp>
        <p:nvSpPr>
          <p:cNvPr id="220" name="Text Placeholder 2"/>
          <p:cNvSpPr/>
          <p:nvPr/>
        </p:nvSpPr>
        <p:spPr>
          <a:xfrm>
            <a:off x="384120" y="2646360"/>
            <a:ext cx="11423520" cy="837000"/>
          </a:xfrm>
          <a:prstGeom prst="rect">
            <a:avLst/>
          </a:prstGeom>
          <a:blipFill rotWithShape="0">
            <a:blip r:embed="rId2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21" name="Straight Arrow Connector 8"/>
          <p:cNvCxnSpPr/>
          <p:nvPr/>
        </p:nvCxnSpPr>
        <p:spPr>
          <a:xfrm flipV="1">
            <a:off x="5608440" y="3401640"/>
            <a:ext cx="360" cy="921240"/>
          </a:xfrm>
          <a:prstGeom prst="straightConnector1">
            <a:avLst/>
          </a:prstGeom>
          <a:ln>
            <a:solidFill>
              <a:srgbClr val="FF0000"/>
            </a:solidFill>
            <a:tailEnd len="med" type="triangle" w="med"/>
          </a:ln>
        </p:spPr>
      </p:cxnSp>
      <p:cxnSp>
        <p:nvCxnSpPr>
          <p:cNvPr id="222" name="Straight Arrow Connector 9"/>
          <p:cNvCxnSpPr/>
          <p:nvPr/>
        </p:nvCxnSpPr>
        <p:spPr>
          <a:xfrm flipV="1">
            <a:off x="6229440" y="3429000"/>
            <a:ext cx="360" cy="629280"/>
          </a:xfrm>
          <a:prstGeom prst="straightConnector1">
            <a:avLst/>
          </a:prstGeom>
          <a:ln>
            <a:solidFill>
              <a:srgbClr val="FF0000"/>
            </a:solidFill>
            <a:tailEnd len="med" type="triangle" w="med"/>
          </a:ln>
        </p:spPr>
      </p:cxnSp>
      <p:cxnSp>
        <p:nvCxnSpPr>
          <p:cNvPr id="223" name="Straight Arrow Connector 12"/>
          <p:cNvCxnSpPr/>
          <p:nvPr/>
        </p:nvCxnSpPr>
        <p:spPr>
          <a:xfrm flipV="1">
            <a:off x="6963480" y="3401640"/>
            <a:ext cx="360" cy="308880"/>
          </a:xfrm>
          <a:prstGeom prst="straightConnector1">
            <a:avLst/>
          </a:prstGeom>
          <a:ln>
            <a:solidFill>
              <a:srgbClr val="FF0000"/>
            </a:solidFill>
            <a:tailEnd len="med" type="triangle" w="med"/>
          </a:ln>
        </p:spPr>
      </p:cxnSp>
      <p:cxnSp>
        <p:nvCxnSpPr>
          <p:cNvPr id="224" name="Straight Arrow Connector 18"/>
          <p:cNvCxnSpPr/>
          <p:nvPr/>
        </p:nvCxnSpPr>
        <p:spPr>
          <a:xfrm flipV="1">
            <a:off x="7607160" y="3401640"/>
            <a:ext cx="360" cy="188280"/>
          </a:xfrm>
          <a:prstGeom prst="straightConnector1">
            <a:avLst/>
          </a:prstGeom>
          <a:ln>
            <a:solidFill>
              <a:srgbClr val="FF0000"/>
            </a:solidFill>
            <a:tailEnd len="med" type="triangle" w="med"/>
          </a:ln>
        </p:spPr>
      </p:cxnSp>
      <p:sp>
        <p:nvSpPr>
          <p:cNvPr id="225" name="TextBox 22"/>
          <p:cNvSpPr/>
          <p:nvPr/>
        </p:nvSpPr>
        <p:spPr>
          <a:xfrm>
            <a:off x="5448600" y="4372200"/>
            <a:ext cx="3732840" cy="27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Stream 1 seed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Box 26"/>
          <p:cNvSpPr/>
          <p:nvPr/>
        </p:nvSpPr>
        <p:spPr>
          <a:xfrm>
            <a:off x="5910840" y="4024440"/>
            <a:ext cx="3732840" cy="27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Stream 2 seed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TextBox 27"/>
          <p:cNvSpPr/>
          <p:nvPr/>
        </p:nvSpPr>
        <p:spPr>
          <a:xfrm>
            <a:off x="6548040" y="3739320"/>
            <a:ext cx="3732840" cy="27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Stream 3 seed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TextBox 28"/>
          <p:cNvSpPr/>
          <p:nvPr/>
        </p:nvSpPr>
        <p:spPr>
          <a:xfrm>
            <a:off x="7475040" y="3534120"/>
            <a:ext cx="3732840" cy="27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i="1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Stream seed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Placeholder 2"/>
          <p:cNvSpPr/>
          <p:nvPr/>
        </p:nvSpPr>
        <p:spPr>
          <a:xfrm>
            <a:off x="384120" y="5181120"/>
            <a:ext cx="11423520" cy="827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anchor="t">
            <a:normAutofit lnSpcReduction="9999"/>
          </a:bodyPr>
          <a:p>
            <a:pPr marL="343080" indent="-343080" defTabSz="914400">
              <a:lnSpc>
                <a:spcPct val="12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Practical problem of finding starting seed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1028880" lvl="1" indent="-343080" defTabSz="9144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Hack that works for RNGs with huge period….randomly generate initial seeds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685800" defTabSz="914400">
              <a:lnSpc>
                <a:spcPct val="120000"/>
              </a:lnSpc>
              <a:spcBef>
                <a:spcPts val="499"/>
              </a:spcBef>
              <a:tabLst>
                <a:tab pos="0" algn="l"/>
              </a:tabLst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20000"/>
              </a:lnSpc>
              <a:spcBef>
                <a:spcPts val="499"/>
              </a:spcBef>
              <a:tabLst>
                <a:tab pos="0" algn="l"/>
              </a:tabLst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20000"/>
              </a:lnSpc>
              <a:spcBef>
                <a:spcPts val="499"/>
              </a:spcBef>
              <a:tabLst>
                <a:tab pos="0" algn="l"/>
              </a:tabLst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2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90000"/>
              </a:lnSpc>
              <a:spcBef>
                <a:spcPts val="1001"/>
              </a:spcBef>
              <a:tabLst>
                <a:tab pos="0" algn="l"/>
              </a:tabLst>
            </a:pP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C6B303C-D672-4CBC-A96B-031DBF4658EF}" type="slidenum">
              <a:t>12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Concurrent Random Number Streams : Use Math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31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11423520" cy="4233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marL="343080" indent="-343080" algn="l" defTabSz="914400">
              <a:lnSpc>
                <a:spcPct val="120000"/>
              </a:lnSpc>
              <a:spcBef>
                <a:spcPts val="1001"/>
              </a:spcBef>
              <a:buClr>
                <a:srgbClr val="13294B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There exist RNGs that are specifically constructed to support multiple independent streams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Combined Linear Congruential Generator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1486080" lvl="2" indent="-343080" algn="l" defTabSz="9144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Structure permits computationally efficient identification of RNG state values that are far far apart, each such can see a substream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12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Variants on Mersenne Twister, typically built into the API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51661F2-CCEE-4DF8-A382-D47D1B2A41FF}" type="slidenum">
              <a:t>13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Acceptance/Rejection Method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33" name="PlaceHolder 2"/>
          <p:cNvSpPr>
            <a:spLocks noGrp="1"/>
          </p:cNvSpPr>
          <p:nvPr>
            <p:ph/>
          </p:nvPr>
        </p:nvSpPr>
        <p:spPr>
          <a:xfrm>
            <a:off x="652320" y="1242720"/>
            <a:ext cx="10369800" cy="4119840"/>
          </a:xfrm>
          <a:prstGeom prst="rect">
            <a:avLst/>
          </a:prstGeom>
          <a:blipFill rotWithShape="0">
            <a:blip r:embed="rId1"/>
            <a:stretch>
              <a:fillRect l="-614" t="-1537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"/>
              </a:rPr>
              <a:t> 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CBE470A-E2A4-4468-BFEE-CFCBF443624D}" type="slidenum">
              <a:t>14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Acceptance/Rejection Example, Details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35" name="PlaceHolder 2"/>
          <p:cNvSpPr>
            <a:spLocks noGrp="1"/>
          </p:cNvSpPr>
          <p:nvPr>
            <p:ph/>
          </p:nvPr>
        </p:nvSpPr>
        <p:spPr>
          <a:xfrm>
            <a:off x="652320" y="1242720"/>
            <a:ext cx="10369800" cy="4864320"/>
          </a:xfrm>
          <a:prstGeom prst="rect">
            <a:avLst/>
          </a:prstGeom>
          <a:blipFill rotWithShape="0">
            <a:blip r:embed="rId1"/>
            <a:stretch>
              <a:fillRect l="-614" t="-3" b="-3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"/>
              </a:rPr>
              <a:t> 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F5FAE51-240B-4B9D-AA5B-5160B86821F3}" type="slidenum">
              <a:t>15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K-S Test for Statistical Uniformity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37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11423520" cy="138024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9999"/>
          </a:bodyPr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We have data and wish to test whether it is likely from a given “reference distribution”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1028880" lvl="1" indent="-343080" algn="l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Saw this earlier in lecture on bootstrap estimation of variance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Idea is to compare the empirical CDF we create from the data with that of the reference distribution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343080" indent="-343080" algn="l" defTabSz="914400">
              <a:lnSpc>
                <a:spcPct val="10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Identify the largest deviation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9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2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grpSp>
        <p:nvGrpSpPr>
          <p:cNvPr id="238" name="Group 16"/>
          <p:cNvGrpSpPr/>
          <p:nvPr/>
        </p:nvGrpSpPr>
        <p:grpSpPr>
          <a:xfrm>
            <a:off x="2573280" y="3142080"/>
            <a:ext cx="6037200" cy="2732040"/>
            <a:chOff x="2573280" y="3142080"/>
            <a:chExt cx="6037200" cy="2732040"/>
          </a:xfrm>
        </p:grpSpPr>
        <p:pic>
          <p:nvPicPr>
            <p:cNvPr id="239" name="Picture 5"/>
            <p:cNvPicPr/>
            <p:nvPr/>
          </p:nvPicPr>
          <p:blipFill>
            <a:blip r:embed="rId1"/>
            <a:stretch/>
          </p:blipFill>
          <p:spPr>
            <a:xfrm>
              <a:off x="2573280" y="3142080"/>
              <a:ext cx="3320280" cy="2732040"/>
            </a:xfrm>
            <a:prstGeom prst="rect">
              <a:avLst/>
            </a:prstGeom>
            <a:noFill/>
            <a:ln w="0">
              <a:noFill/>
            </a:ln>
          </p:spPr>
        </p:pic>
        <p:sp>
          <p:nvSpPr>
            <p:cNvPr id="240" name="TextBox 4"/>
            <p:cNvSpPr/>
            <p:nvPr/>
          </p:nvSpPr>
          <p:spPr>
            <a:xfrm>
              <a:off x="3198240" y="4093560"/>
              <a:ext cx="1280160" cy="1843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wrap="none" lIns="0" tIns="0" rIns="0" bIns="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US" sz="1200" b="0" u="none" strike="noStrike">
                  <a:solidFill>
                    <a:schemeClr val="dk1"/>
                  </a:solidFill>
                  <a:effectLst/>
                  <a:uFillTx/>
                  <a:latin typeface="Cambria Math"/>
                </a:rPr>
                <a:t>Reference CDF F(x)</a:t>
              </a:r>
              <a:endParaRPr lang="en-US" sz="12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41" name="TextBox 6"/>
            <p:cNvSpPr/>
            <p:nvPr/>
          </p:nvSpPr>
          <p:spPr>
            <a:xfrm>
              <a:off x="5936400" y="4800600"/>
              <a:ext cx="1772640" cy="750600"/>
            </a:xfrm>
            <a:prstGeom prst="rect">
              <a:avLst/>
            </a:prstGeom>
            <a:blipFill rotWithShape="0">
              <a:blip r:embed="rId2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 defTabSz="914400">
                <a:lnSpc>
                  <a:spcPct val="100000"/>
                </a:lnSpc>
              </a:pPr>
              <a:r>
                <a:rPr lang="en-US" sz="1800" b="0" u="none" strike="noStrike">
                  <a:solidFill>
                    <a:srgbClr val="FFFFFF">
                      <a:alpha val="1000"/>
                    </a:srgbClr>
                  </a:solidFill>
                  <a:effectLst/>
                  <a:uFillTx/>
                  <a:latin typeface="Source Sans Pro"/>
                </a:rPr>
                <a:t> 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242" name="Straight Arrow Connector 8"/>
            <p:cNvCxnSpPr/>
            <p:nvPr/>
          </p:nvCxnSpPr>
          <p:spPr>
            <a:xfrm flipH="1">
              <a:off x="4961520" y="3600360"/>
              <a:ext cx="975240" cy="360"/>
            </a:xfrm>
            <a:prstGeom prst="straightConnector1">
              <a:avLst/>
            </a:prstGeom>
            <a:ln w="25400">
              <a:solidFill>
                <a:srgbClr val="7D3E13">
                  <a:lumMod val="60000"/>
                  <a:lumOff val="40000"/>
                </a:srgbClr>
              </a:solidFill>
              <a:tailEnd len="med" type="triangle" w="med"/>
            </a:ln>
          </p:spPr>
        </p:cxnSp>
        <p:cxnSp>
          <p:nvCxnSpPr>
            <p:cNvPr id="243" name="Straight Arrow Connector 11"/>
            <p:cNvCxnSpPr/>
            <p:nvPr/>
          </p:nvCxnSpPr>
          <p:spPr>
            <a:xfrm flipH="1">
              <a:off x="4478400" y="4906440"/>
              <a:ext cx="1415880" cy="360"/>
            </a:xfrm>
            <a:prstGeom prst="straightConnector1">
              <a:avLst/>
            </a:prstGeom>
            <a:ln w="25400">
              <a:solidFill>
                <a:srgbClr val="7D3E13">
                  <a:lumMod val="60000"/>
                  <a:lumOff val="40000"/>
                </a:srgbClr>
              </a:solidFill>
              <a:tailEnd len="med" type="triangle" w="med"/>
            </a:ln>
          </p:spPr>
        </p:cxnSp>
        <p:sp>
          <p:nvSpPr>
            <p:cNvPr id="244" name="TextBox 14"/>
            <p:cNvSpPr/>
            <p:nvPr/>
          </p:nvSpPr>
          <p:spPr>
            <a:xfrm>
              <a:off x="5366160" y="3430440"/>
              <a:ext cx="3244320" cy="339480"/>
            </a:xfrm>
            <a:prstGeom prst="rect">
              <a:avLst/>
            </a:prstGeom>
            <a:blipFill rotWithShape="0">
              <a:blip r:embed="rId3"/>
              <a:srcRect/>
              <a:stretch/>
            </a:blipFill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90000" tIns="45000" rIns="90000" bIns="45000" anchor="t">
              <a:noAutofit/>
            </a:bodyPr>
            <a:p>
              <a:pPr defTabSz="914400">
                <a:lnSpc>
                  <a:spcPct val="100000"/>
                </a:lnSpc>
              </a:pPr>
              <a:r>
                <a:rPr lang="en-US" sz="1800" b="0" u="none" strike="noStrike">
                  <a:solidFill>
                    <a:srgbClr val="FFFFFF">
                      <a:alpha val="1000"/>
                    </a:srgbClr>
                  </a:solidFill>
                  <a:effectLst/>
                  <a:uFillTx/>
                  <a:latin typeface="Source Sans Pro"/>
                </a:rPr>
                <a:t> </a:t>
              </a:r>
              <a:endParaRPr lang="en-US" sz="18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A4826BB-A705-4FD1-9826-3296B758AC5B}" type="slidenum">
              <a:t>16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One-Sided K-S Statistic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46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11423520" cy="4876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The maximum deviation has a probability distribution, D is a sample from it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Given number of data points n 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	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H</a:t>
            </a:r>
            <a:r>
              <a:rPr lang="en-US" sz="2400" b="0" u="none" strike="noStrike" baseline="-25000">
                <a:solidFill>
                  <a:schemeClr val="dk1"/>
                </a:solidFill>
                <a:effectLst/>
                <a:uFillTx/>
                <a:latin typeface="Source Sans Pro"/>
              </a:rPr>
              <a:t>0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 :  Data drawn from reference distribution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Select confidence level </a:t>
            </a: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ymbol"/>
              </a:rPr>
              <a:t>a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Look up K-S table 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lvl="1" indent="-228600" algn="l" defTabSz="914400">
              <a:lnSpc>
                <a:spcPct val="10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See </a:t>
            </a:r>
            <a:r>
              <a:rPr lang="en-US" sz="2400" b="0" u="sng" strike="noStrike">
                <a:solidFill>
                  <a:schemeClr val="dk1"/>
                </a:solidFill>
                <a:effectLst/>
                <a:uFillTx/>
                <a:latin typeface="Source Sans Pro"/>
                <a:hlinkClick r:id="rId1"/>
              </a:rPr>
              <a:t>K-S table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Find  critical value d(n,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ymbol"/>
              </a:rPr>
              <a:t>a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) from table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Reject H</a:t>
            </a:r>
            <a:r>
              <a:rPr lang="en-US" sz="2400" b="0" u="none" strike="noStrike" baseline="-25000">
                <a:solidFill>
                  <a:schemeClr val="dk1"/>
                </a:solidFill>
                <a:effectLst/>
                <a:uFillTx/>
                <a:latin typeface="Source Sans Pro"/>
              </a:rPr>
              <a:t>0 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if d(n,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ymbol"/>
              </a:rPr>
              <a:t>a</a:t>
            </a: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) &lt; D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09B250A-C129-4546-8A35-4A8B0374F42D}" type="slidenum">
              <a:t>17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K-S Testing, Examples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48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1142352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Consider pdfs of distributions that can be “like” uniform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grpSp>
        <p:nvGrpSpPr>
          <p:cNvPr id="249" name="Group 26"/>
          <p:cNvGrpSpPr/>
          <p:nvPr/>
        </p:nvGrpSpPr>
        <p:grpSpPr>
          <a:xfrm>
            <a:off x="865440" y="2035080"/>
            <a:ext cx="2282400" cy="2212560"/>
            <a:chOff x="865440" y="2035080"/>
            <a:chExt cx="2282400" cy="2212560"/>
          </a:xfrm>
        </p:grpSpPr>
        <p:cxnSp>
          <p:nvCxnSpPr>
            <p:cNvPr id="250" name="Straight Connector 5"/>
            <p:cNvCxnSpPr/>
            <p:nvPr/>
          </p:nvCxnSpPr>
          <p:spPr>
            <a:xfrm>
              <a:off x="1159200" y="2049120"/>
              <a:ext cx="360" cy="1874880"/>
            </a:xfrm>
            <a:prstGeom prst="straightConnector1">
              <a:avLst/>
            </a:prstGeom>
            <a:ln w="15875">
              <a:solidFill>
                <a:srgbClr val="000000"/>
              </a:solidFill>
            </a:ln>
          </p:spPr>
        </p:cxnSp>
        <p:cxnSp>
          <p:nvCxnSpPr>
            <p:cNvPr id="251" name="Straight Connector 7"/>
            <p:cNvCxnSpPr/>
            <p:nvPr/>
          </p:nvCxnSpPr>
          <p:spPr>
            <a:xfrm flipH="1">
              <a:off x="1159200" y="3923640"/>
              <a:ext cx="1859400" cy="360"/>
            </a:xfrm>
            <a:prstGeom prst="straightConnector1">
              <a:avLst/>
            </a:prstGeom>
            <a:ln w="15875">
              <a:solidFill>
                <a:srgbClr val="000000"/>
              </a:solidFill>
            </a:ln>
          </p:spPr>
        </p:cxnSp>
        <p:cxnSp>
          <p:nvCxnSpPr>
            <p:cNvPr id="252" name="Straight Connector 11"/>
            <p:cNvCxnSpPr/>
            <p:nvPr/>
          </p:nvCxnSpPr>
          <p:spPr>
            <a:xfrm flipH="1">
              <a:off x="1067760" y="3417840"/>
              <a:ext cx="183240" cy="360"/>
            </a:xfrm>
            <a:prstGeom prst="straightConnector1">
              <a:avLst/>
            </a:prstGeom>
            <a:ln w="15875">
              <a:solidFill>
                <a:srgbClr val="000000"/>
              </a:solidFill>
            </a:ln>
          </p:spPr>
        </p:cxnSp>
        <p:cxnSp>
          <p:nvCxnSpPr>
            <p:cNvPr id="253" name="Straight Connector 13"/>
            <p:cNvCxnSpPr/>
            <p:nvPr/>
          </p:nvCxnSpPr>
          <p:spPr>
            <a:xfrm flipH="1">
              <a:off x="1067760" y="2608920"/>
              <a:ext cx="183240" cy="360"/>
            </a:xfrm>
            <a:prstGeom prst="straightConnector1">
              <a:avLst/>
            </a:prstGeom>
            <a:ln w="15875">
              <a:solidFill>
                <a:srgbClr val="000000"/>
              </a:solidFill>
            </a:ln>
          </p:spPr>
        </p:cxnSp>
        <p:cxnSp>
          <p:nvCxnSpPr>
            <p:cNvPr id="254" name="Straight Connector 14"/>
            <p:cNvCxnSpPr/>
            <p:nvPr/>
          </p:nvCxnSpPr>
          <p:spPr>
            <a:xfrm flipH="1">
              <a:off x="1067760" y="2142720"/>
              <a:ext cx="183240" cy="360"/>
            </a:xfrm>
            <a:prstGeom prst="straightConnector1">
              <a:avLst/>
            </a:prstGeom>
            <a:ln w="15875">
              <a:solidFill>
                <a:srgbClr val="000000"/>
              </a:solidFill>
            </a:ln>
          </p:spPr>
        </p:cxnSp>
        <p:sp>
          <p:nvSpPr>
            <p:cNvPr id="255" name="TextBox 15"/>
            <p:cNvSpPr/>
            <p:nvPr/>
          </p:nvSpPr>
          <p:spPr>
            <a:xfrm>
              <a:off x="865440" y="3310200"/>
              <a:ext cx="182520" cy="214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US" sz="1400" b="0" u="none" strike="noStrike">
                  <a:solidFill>
                    <a:schemeClr val="dk1"/>
                  </a:solidFill>
                  <a:effectLst/>
                  <a:uFillTx/>
                  <a:latin typeface="Source Sans Pro"/>
                </a:rPr>
                <a:t>a</a:t>
              </a:r>
              <a:endPara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6" name="TextBox 16"/>
            <p:cNvSpPr/>
            <p:nvPr/>
          </p:nvSpPr>
          <p:spPr>
            <a:xfrm>
              <a:off x="884880" y="2508120"/>
              <a:ext cx="182520" cy="214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US" sz="1400" b="0" u="none" strike="noStrike">
                  <a:solidFill>
                    <a:schemeClr val="dk1"/>
                  </a:solidFill>
                  <a:effectLst/>
                  <a:uFillTx/>
                  <a:latin typeface="Source Sans Pro"/>
                </a:rPr>
                <a:t>b</a:t>
              </a:r>
              <a:endPara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57" name="TextBox 17"/>
            <p:cNvSpPr/>
            <p:nvPr/>
          </p:nvSpPr>
          <p:spPr>
            <a:xfrm>
              <a:off x="865440" y="2035080"/>
              <a:ext cx="182520" cy="214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US" sz="1400" b="0" u="none" strike="noStrike">
                  <a:solidFill>
                    <a:schemeClr val="dk1"/>
                  </a:solidFill>
                  <a:effectLst/>
                  <a:uFillTx/>
                  <a:latin typeface="Source Sans Pro"/>
                </a:rPr>
                <a:t>2</a:t>
              </a:r>
              <a:endPara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cxnSp>
          <p:nvCxnSpPr>
            <p:cNvPr id="258" name="Straight Connector 18"/>
            <p:cNvCxnSpPr/>
            <p:nvPr/>
          </p:nvCxnSpPr>
          <p:spPr>
            <a:xfrm flipH="1">
              <a:off x="1156680" y="2611440"/>
              <a:ext cx="1842480" cy="806760"/>
            </a:xfrm>
            <a:prstGeom prst="straightConnector1">
              <a:avLst/>
            </a:prstGeom>
            <a:ln w="15875">
              <a:solidFill>
                <a:srgbClr val="000000"/>
              </a:solidFill>
              <a:prstDash val="sysDash"/>
            </a:ln>
          </p:spPr>
        </p:cxnSp>
        <p:cxnSp>
          <p:nvCxnSpPr>
            <p:cNvPr id="259" name="Straight Connector 19"/>
            <p:cNvCxnSpPr/>
            <p:nvPr/>
          </p:nvCxnSpPr>
          <p:spPr>
            <a:xfrm>
              <a:off x="3012120" y="3825000"/>
              <a:ext cx="360" cy="183240"/>
            </a:xfrm>
            <a:prstGeom prst="straightConnector1">
              <a:avLst/>
            </a:prstGeom>
            <a:ln w="15875">
              <a:solidFill>
                <a:srgbClr val="000000"/>
              </a:solidFill>
            </a:ln>
          </p:spPr>
        </p:cxnSp>
        <p:sp>
          <p:nvSpPr>
            <p:cNvPr id="260" name="TextBox 20"/>
            <p:cNvSpPr/>
            <p:nvPr/>
          </p:nvSpPr>
          <p:spPr>
            <a:xfrm>
              <a:off x="1119960" y="3981600"/>
              <a:ext cx="182520" cy="214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US" sz="1400" b="0" u="none" strike="noStrike">
                  <a:solidFill>
                    <a:schemeClr val="dk1"/>
                  </a:solidFill>
                  <a:effectLst/>
                  <a:uFillTx/>
                  <a:latin typeface="Source Sans Pro"/>
                </a:rPr>
                <a:t>0</a:t>
              </a:r>
              <a:endPara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  <p:sp>
          <p:nvSpPr>
            <p:cNvPr id="261" name="TextBox 21"/>
            <p:cNvSpPr/>
            <p:nvPr/>
          </p:nvSpPr>
          <p:spPr>
            <a:xfrm>
              <a:off x="2965320" y="4032720"/>
              <a:ext cx="182520" cy="214920"/>
            </a:xfrm>
            <a:prstGeom prst="rect">
              <a:avLst/>
            </a:prstGeom>
            <a:noFill/>
            <a:ln w="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lIns="0" tIns="0" rIns="0" bIns="0" anchor="t">
              <a:spAutoFit/>
            </a:bodyPr>
            <a:p>
              <a:pPr defTabSz="914400">
                <a:lnSpc>
                  <a:spcPct val="100000"/>
                </a:lnSpc>
              </a:pPr>
              <a:r>
                <a:rPr lang="en-US" sz="1400" b="0" u="none" strike="noStrike">
                  <a:solidFill>
                    <a:schemeClr val="dk1"/>
                  </a:solidFill>
                  <a:effectLst/>
                  <a:uFillTx/>
                  <a:latin typeface="Source Sans Pro"/>
                </a:rPr>
                <a:t>1</a:t>
              </a:r>
              <a:endParaRPr lang="en-US" sz="1400" b="0" u="none" strike="noStrike">
                <a:solidFill>
                  <a:srgbClr val="000000"/>
                </a:solidFill>
                <a:effectLst/>
                <a:uFillTx/>
                <a:latin typeface="Arial"/>
              </a:endParaRPr>
            </a:p>
          </p:txBody>
        </p:sp>
      </p:grpSp>
      <p:cxnSp>
        <p:nvCxnSpPr>
          <p:cNvPr id="262" name="Straight Connector 28"/>
          <p:cNvCxnSpPr/>
          <p:nvPr/>
        </p:nvCxnSpPr>
        <p:spPr>
          <a:xfrm>
            <a:off x="5104440" y="2063160"/>
            <a:ext cx="360" cy="1874880"/>
          </a:xfrm>
          <a:prstGeom prst="straightConnector1">
            <a:avLst/>
          </a:prstGeom>
          <a:ln w="15875">
            <a:solidFill>
              <a:srgbClr val="000000"/>
            </a:solidFill>
          </a:ln>
        </p:spPr>
      </p:cxnSp>
      <p:cxnSp>
        <p:nvCxnSpPr>
          <p:cNvPr id="263" name="Straight Connector 29"/>
          <p:cNvCxnSpPr/>
          <p:nvPr/>
        </p:nvCxnSpPr>
        <p:spPr>
          <a:xfrm flipH="1">
            <a:off x="5104440" y="3937680"/>
            <a:ext cx="1859400" cy="360"/>
          </a:xfrm>
          <a:prstGeom prst="straightConnector1">
            <a:avLst/>
          </a:prstGeom>
          <a:ln w="15875">
            <a:solidFill>
              <a:srgbClr val="000000"/>
            </a:solidFill>
          </a:ln>
        </p:spPr>
      </p:cxnSp>
      <p:cxnSp>
        <p:nvCxnSpPr>
          <p:cNvPr id="264" name="Straight Connector 30"/>
          <p:cNvCxnSpPr/>
          <p:nvPr/>
        </p:nvCxnSpPr>
        <p:spPr>
          <a:xfrm flipH="1">
            <a:off x="5013000" y="3431880"/>
            <a:ext cx="183240" cy="360"/>
          </a:xfrm>
          <a:prstGeom prst="straightConnector1">
            <a:avLst/>
          </a:prstGeom>
          <a:ln w="15875">
            <a:solidFill>
              <a:srgbClr val="000000"/>
            </a:solidFill>
          </a:ln>
        </p:spPr>
      </p:cxnSp>
      <p:cxnSp>
        <p:nvCxnSpPr>
          <p:cNvPr id="265" name="Straight Connector 31"/>
          <p:cNvCxnSpPr/>
          <p:nvPr/>
        </p:nvCxnSpPr>
        <p:spPr>
          <a:xfrm flipH="1">
            <a:off x="5013000" y="2622960"/>
            <a:ext cx="183240" cy="360"/>
          </a:xfrm>
          <a:prstGeom prst="straightConnector1">
            <a:avLst/>
          </a:prstGeom>
          <a:ln w="15875">
            <a:solidFill>
              <a:srgbClr val="000000"/>
            </a:solidFill>
          </a:ln>
        </p:spPr>
      </p:cxnSp>
      <p:cxnSp>
        <p:nvCxnSpPr>
          <p:cNvPr id="266" name="Straight Connector 32"/>
          <p:cNvCxnSpPr/>
          <p:nvPr/>
        </p:nvCxnSpPr>
        <p:spPr>
          <a:xfrm flipH="1">
            <a:off x="5013000" y="2156760"/>
            <a:ext cx="183240" cy="360"/>
          </a:xfrm>
          <a:prstGeom prst="straightConnector1">
            <a:avLst/>
          </a:prstGeom>
          <a:ln w="15875">
            <a:solidFill>
              <a:srgbClr val="000000"/>
            </a:solidFill>
          </a:ln>
        </p:spPr>
      </p:cxnSp>
      <p:sp>
        <p:nvSpPr>
          <p:cNvPr id="267" name="TextBox 33"/>
          <p:cNvSpPr/>
          <p:nvPr/>
        </p:nvSpPr>
        <p:spPr>
          <a:xfrm>
            <a:off x="4810680" y="3324240"/>
            <a:ext cx="18252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b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8" name="TextBox 34"/>
          <p:cNvSpPr/>
          <p:nvPr/>
        </p:nvSpPr>
        <p:spPr>
          <a:xfrm>
            <a:off x="4830120" y="2522160"/>
            <a:ext cx="18252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a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TextBox 35"/>
          <p:cNvSpPr/>
          <p:nvPr/>
        </p:nvSpPr>
        <p:spPr>
          <a:xfrm>
            <a:off x="4810680" y="2049120"/>
            <a:ext cx="18252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2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70" name="Straight Connector 36"/>
          <p:cNvCxnSpPr/>
          <p:nvPr/>
        </p:nvCxnSpPr>
        <p:spPr>
          <a:xfrm>
            <a:off x="5101920" y="2625480"/>
            <a:ext cx="1842120" cy="806760"/>
          </a:xfrm>
          <a:prstGeom prst="straightConnector1">
            <a:avLst/>
          </a:prstGeom>
          <a:ln w="15875">
            <a:solidFill>
              <a:srgbClr val="000000"/>
            </a:solidFill>
            <a:prstDash val="sysDash"/>
          </a:ln>
        </p:spPr>
      </p:cxnSp>
      <p:cxnSp>
        <p:nvCxnSpPr>
          <p:cNvPr id="271" name="Straight Connector 37"/>
          <p:cNvCxnSpPr/>
          <p:nvPr/>
        </p:nvCxnSpPr>
        <p:spPr>
          <a:xfrm>
            <a:off x="6957360" y="3839040"/>
            <a:ext cx="360" cy="183240"/>
          </a:xfrm>
          <a:prstGeom prst="straightConnector1">
            <a:avLst/>
          </a:prstGeom>
          <a:ln w="15875">
            <a:solidFill>
              <a:srgbClr val="000000"/>
            </a:solidFill>
          </a:ln>
        </p:spPr>
      </p:cxnSp>
      <p:sp>
        <p:nvSpPr>
          <p:cNvPr id="272" name="TextBox 38"/>
          <p:cNvSpPr/>
          <p:nvPr/>
        </p:nvSpPr>
        <p:spPr>
          <a:xfrm>
            <a:off x="5065200" y="3995640"/>
            <a:ext cx="18252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0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3" name="TextBox 39"/>
          <p:cNvSpPr/>
          <p:nvPr/>
        </p:nvSpPr>
        <p:spPr>
          <a:xfrm>
            <a:off x="6910560" y="4046760"/>
            <a:ext cx="182520" cy="214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1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cxnSp>
        <p:nvCxnSpPr>
          <p:cNvPr id="274" name="Straight Connector 66"/>
          <p:cNvCxnSpPr/>
          <p:nvPr/>
        </p:nvCxnSpPr>
        <p:spPr>
          <a:xfrm flipH="1">
            <a:off x="5104440" y="3429000"/>
            <a:ext cx="1859400" cy="360"/>
          </a:xfrm>
          <a:prstGeom prst="straightConnector1">
            <a:avLst/>
          </a:prstGeom>
          <a:ln w="15875">
            <a:solidFill>
              <a:srgbClr val="000000"/>
            </a:solidFill>
          </a:ln>
        </p:spPr>
      </p:cxnSp>
      <p:sp>
        <p:nvSpPr>
          <p:cNvPr id="275" name="TextBox 67"/>
          <p:cNvSpPr/>
          <p:nvPr/>
        </p:nvSpPr>
        <p:spPr>
          <a:xfrm>
            <a:off x="1327680" y="4352400"/>
            <a:ext cx="5990040" cy="871920"/>
          </a:xfrm>
          <a:prstGeom prst="rect">
            <a:avLst/>
          </a:prstGeom>
          <a:blipFill rotWithShape="0">
            <a:blip r:embed="rId1"/>
            <a:srcRect/>
            <a:stretch/>
          </a:blip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"/>
              </a:rPr>
              <a:t> 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6" name="TextBox 68"/>
          <p:cNvSpPr/>
          <p:nvPr/>
        </p:nvSpPr>
        <p:spPr>
          <a:xfrm>
            <a:off x="1327680" y="5505840"/>
            <a:ext cx="7914600" cy="2764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Notice that b=2.0-a, and that U(0,1) has a=b=1.0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96CFB14-34B9-494A-A787-80EEB058F0A2}" type="slidenum">
              <a:t>18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Picture 4" descr="a=0_n=50.png"/>
          <p:cNvPicPr/>
          <p:nvPr/>
        </p:nvPicPr>
        <p:blipFill>
          <a:blip r:embed="rId1"/>
          <a:stretch/>
        </p:blipFill>
        <p:spPr>
          <a:xfrm>
            <a:off x="4876920" y="870120"/>
            <a:ext cx="7314840" cy="5486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78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K-S Testing, a=0.0, b=2.0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79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4973760" cy="28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Maximum deviation from uniform in this family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d(50, 0.05) = 0.192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E661821-26E6-442F-9139-7109C23574A4}" type="slidenum">
              <a:t>19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0" name="Picture 5" descr="a=05_n=50.png"/>
          <p:cNvPicPr/>
          <p:nvPr/>
        </p:nvPicPr>
        <p:blipFill>
          <a:blip r:embed="rId1"/>
          <a:stretch/>
        </p:blipFill>
        <p:spPr>
          <a:xfrm>
            <a:off x="4876920" y="685800"/>
            <a:ext cx="7314840" cy="5486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1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K-S Testing, a=0.5, b=1.5, n=50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82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4973760" cy="28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Not insignificant deviation from uniform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d(50, 0.05) = 0.192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30BFE57-2CC9-47FE-A1D2-205E80C52702}" type="slidenum">
              <a:t>20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3" name="Picture 4" descr="a=05_n=500.png"/>
          <p:cNvPicPr/>
          <p:nvPr/>
        </p:nvPicPr>
        <p:blipFill>
          <a:blip r:embed="rId1"/>
          <a:stretch/>
        </p:blipFill>
        <p:spPr>
          <a:xfrm>
            <a:off x="4876920" y="685800"/>
            <a:ext cx="7314840" cy="5486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4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K-S Testing, a=0.5, b=1.5, n=500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85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4973760" cy="28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 fontScale="85000" lnSpcReduction="9999"/>
          </a:bodyPr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Not insignificant deviation from uniform, many more samples than before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d(500, 0.05) = 0.062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(notice reduction in critical value from n=50 case)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11B1D68-F816-49E9-8B79-70755CC9B1A5}" type="slidenum">
              <a:t>21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Picture 5" descr="a=09_n=500.png"/>
          <p:cNvPicPr/>
          <p:nvPr/>
        </p:nvPicPr>
        <p:blipFill>
          <a:blip r:embed="rId1"/>
          <a:stretch/>
        </p:blipFill>
        <p:spPr>
          <a:xfrm>
            <a:off x="4876920" y="685800"/>
            <a:ext cx="7314840" cy="5486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7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K-S Testing, a=0.9, b=1.1, n=500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88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4973760" cy="28908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Fairly close to uniform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d(500, 0.05) = 0.062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marL="685800" indent="0" algn="l" defTabSz="914400">
              <a:lnSpc>
                <a:spcPct val="120000"/>
              </a:lnSpc>
              <a:spcBef>
                <a:spcPts val="499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2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8A3E932-C824-41CF-9982-A56C15746DBE}" type="slidenum">
              <a:t>22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blipFill rotWithShape="0">
            <a:blip r:embed="rId1"/>
            <a:stretch/>
          </a:blipFill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 SemiBold"/>
              </a:rPr>
              <a:t> 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90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11423520" cy="4876920"/>
          </a:xfrm>
          <a:prstGeom prst="rect">
            <a:avLst/>
          </a:prstGeom>
          <a:blipFill rotWithShape="0">
            <a:blip r:embed="rId2"/>
            <a:stretch>
              <a:fillRect l="-891" t="-1040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"/>
              </a:rPr>
              <a:t> 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9DC7FF1-B1E4-4B5D-BC64-9C962431A39E}" type="slidenum">
              <a:t>23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1" name="Picture 4" descr="chi1.png"/>
          <p:cNvPicPr/>
          <p:nvPr/>
        </p:nvPicPr>
        <p:blipFill>
          <a:blip r:embed="rId1"/>
          <a:stretch/>
        </p:blipFill>
        <p:spPr>
          <a:xfrm>
            <a:off x="4876920" y="685800"/>
            <a:ext cx="7314840" cy="5486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2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blipFill rotWithShape="0">
            <a:blip r:embed="rId2"/>
            <a:stretch/>
          </a:blipFill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 SemiBold"/>
              </a:rPr>
              <a:t> 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93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4492440" cy="255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Using same distribution illustrating K-S test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100 samples for each value of a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Note 10 bins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294" name="TextBox 5"/>
          <p:cNvSpPr/>
          <p:nvPr/>
        </p:nvSpPr>
        <p:spPr>
          <a:xfrm>
            <a:off x="7943400" y="3649320"/>
            <a:ext cx="115740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rgbClr val="FF0000"/>
                </a:solidFill>
                <a:effectLst/>
                <a:uFillTx/>
                <a:latin typeface="Source Sans Pro"/>
              </a:rPr>
              <a:t>REJECT H0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3F9613A-A1DE-45D2-A805-0F62495E1CD1}" type="slidenum">
              <a:t>24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Picture 7" descr="chi2.png"/>
          <p:cNvPicPr/>
          <p:nvPr/>
        </p:nvPicPr>
        <p:blipFill>
          <a:blip r:embed="rId1"/>
          <a:stretch/>
        </p:blipFill>
        <p:spPr>
          <a:xfrm>
            <a:off x="4864680" y="685800"/>
            <a:ext cx="7314840" cy="5486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96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blipFill rotWithShape="0">
            <a:blip r:embed="rId2"/>
            <a:stretch/>
          </a:blipFill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 SemiBold"/>
              </a:rPr>
              <a:t> 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297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4492440" cy="25542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Using same distribution illustrating K-S test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rgbClr val="FF0000"/>
                </a:solidFill>
                <a:effectLst/>
                <a:uFillTx/>
                <a:latin typeface="Source Sans Pro"/>
              </a:rPr>
              <a:t>500</a:t>
            </a: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 samples for each value of a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More data means tighter assessment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298" name="TextBox 5"/>
          <p:cNvSpPr/>
          <p:nvPr/>
        </p:nvSpPr>
        <p:spPr>
          <a:xfrm>
            <a:off x="7943400" y="3649320"/>
            <a:ext cx="115740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rgbClr val="FF0000"/>
                </a:solidFill>
                <a:effectLst/>
                <a:uFillTx/>
                <a:latin typeface="Source Sans Pro"/>
              </a:rPr>
              <a:t>REJECT H0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9D8BE11-F3C6-4C54-93F1-CD845DB1FD5E}" type="slidenum">
              <a:t>25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Testing for Independence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pic>
        <p:nvPicPr>
          <p:cNvPr id="300" name="Picture 6" descr="dilbert.jpg"/>
          <p:cNvPicPr/>
          <p:nvPr/>
        </p:nvPicPr>
        <p:blipFill>
          <a:blip r:embed="rId1"/>
          <a:stretch/>
        </p:blipFill>
        <p:spPr>
          <a:xfrm>
            <a:off x="853200" y="1703160"/>
            <a:ext cx="9878400" cy="373320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7EF4E1D-CE2E-49BE-A7D1-F5F16E9F69E4}" type="slidenum">
              <a:t>26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Testing in Two Dimensions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302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4107240" cy="298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Plot successive pairs (u</a:t>
            </a:r>
            <a:r>
              <a:rPr lang="en-US" sz="2400" b="0" u="none" strike="noStrike" baseline="-25000">
                <a:solidFill>
                  <a:schemeClr val="dk2"/>
                </a:solidFill>
                <a:effectLst/>
                <a:uFillTx/>
                <a:latin typeface="Source Sans Pro"/>
              </a:rPr>
              <a:t>n-1</a:t>
            </a: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, u</a:t>
            </a:r>
            <a:r>
              <a:rPr lang="en-US" sz="2400" b="0" u="none" strike="noStrike" baseline="-25000">
                <a:solidFill>
                  <a:schemeClr val="dk2"/>
                </a:solidFill>
                <a:effectLst/>
                <a:uFillTx/>
                <a:latin typeface="Source Sans Pro"/>
              </a:rPr>
              <a:t>n  </a:t>
            </a: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) and observe visual structure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pic>
        <p:nvPicPr>
          <p:cNvPr id="303" name="Picture 4" descr="Screenshot 2016-10-28 07.59.58.jpg"/>
          <p:cNvPicPr/>
          <p:nvPr/>
        </p:nvPicPr>
        <p:blipFill>
          <a:blip r:embed="rId1"/>
          <a:stretch/>
        </p:blipFill>
        <p:spPr>
          <a:xfrm>
            <a:off x="4353120" y="1324080"/>
            <a:ext cx="7838640" cy="4254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24C1544-8A5F-459A-BD20-DD427AF631A3}" type="slidenum">
              <a:t>27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Testing in Three Dimensions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pic>
        <p:nvPicPr>
          <p:cNvPr id="305" name="Picture 7"/>
          <p:cNvPicPr/>
          <p:nvPr/>
        </p:nvPicPr>
        <p:blipFill>
          <a:blip r:embed="rId1"/>
          <a:stretch/>
        </p:blipFill>
        <p:spPr>
          <a:xfrm>
            <a:off x="4153320" y="1626840"/>
            <a:ext cx="8074440" cy="44470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06" name="PlaceHolder 2"/>
          <p:cNvSpPr>
            <a:spLocks noGrp="1"/>
          </p:cNvSpPr>
          <p:nvPr>
            <p:ph/>
          </p:nvPr>
        </p:nvSpPr>
        <p:spPr>
          <a:xfrm>
            <a:off x="384120" y="1279440"/>
            <a:ext cx="4107240" cy="2987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rmAutofit/>
          </a:bodyPr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Plot successive triples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  <a:p>
            <a:pPr indent="0" algn="l" defTabSz="914400">
              <a:lnSpc>
                <a:spcPct val="10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 (u</a:t>
            </a:r>
            <a:r>
              <a:rPr lang="en-US" sz="2400" b="0" u="none" strike="noStrike" baseline="-25000">
                <a:solidFill>
                  <a:schemeClr val="dk2"/>
                </a:solidFill>
                <a:effectLst/>
                <a:uFillTx/>
                <a:latin typeface="Source Sans Pro"/>
              </a:rPr>
              <a:t>n-1</a:t>
            </a: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, u</a:t>
            </a:r>
            <a:r>
              <a:rPr lang="en-US" sz="2400" b="0" u="none" strike="noStrike" baseline="-25000">
                <a:solidFill>
                  <a:schemeClr val="dk2"/>
                </a:solidFill>
                <a:effectLst/>
                <a:uFillTx/>
                <a:latin typeface="Source Sans Pro"/>
              </a:rPr>
              <a:t>n , </a:t>
            </a: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u</a:t>
            </a:r>
            <a:r>
              <a:rPr lang="en-US" sz="2400" b="0" u="none" strike="noStrike" baseline="-25000">
                <a:solidFill>
                  <a:schemeClr val="dk2"/>
                </a:solidFill>
                <a:effectLst/>
                <a:uFillTx/>
                <a:latin typeface="Source Sans Pro"/>
              </a:rPr>
              <a:t>n+1 </a:t>
            </a:r>
            <a:r>
              <a:rPr lang="en-US" sz="2400" b="0" u="none" strike="noStrike">
                <a:solidFill>
                  <a:schemeClr val="dk2"/>
                </a:solidFill>
                <a:effectLst/>
                <a:uFillTx/>
                <a:latin typeface="Source Sans Pro"/>
              </a:rPr>
              <a:t>) from old rand() generator from early Unix </a:t>
            </a:r>
            <a:endParaRPr lang="en-US" sz="24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5D84B92-4F92-4468-A5C3-C03C84927BA9}" type="slidenum">
              <a:t>28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Test for Independence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308" name="PlaceHolder 2"/>
          <p:cNvSpPr>
            <a:spLocks noGrp="1"/>
          </p:cNvSpPr>
          <p:nvPr>
            <p:ph/>
          </p:nvPr>
        </p:nvSpPr>
        <p:spPr>
          <a:xfrm>
            <a:off x="384120" y="990360"/>
            <a:ext cx="11807640" cy="4876920"/>
          </a:xfrm>
          <a:prstGeom prst="rect">
            <a:avLst/>
          </a:prstGeom>
          <a:blipFill rotWithShape="0">
            <a:blip r:embed="rId1"/>
            <a:stretch>
              <a:fillRect l="-859" t="-7256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"/>
              </a:rPr>
              <a:t> 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cxnSp>
        <p:nvCxnSpPr>
          <p:cNvPr id="309" name="Straight Connector 8"/>
          <p:cNvCxnSpPr/>
          <p:nvPr/>
        </p:nvCxnSpPr>
        <p:spPr>
          <a:xfrm>
            <a:off x="4199760" y="2324520"/>
            <a:ext cx="360" cy="201960"/>
          </a:xfrm>
          <a:prstGeom prst="straightConnector1">
            <a:avLst/>
          </a:prstGeom>
          <a:ln w="12700">
            <a:solidFill>
              <a:srgbClr val="FF0000"/>
            </a:solidFill>
          </a:ln>
        </p:spPr>
      </p:cxnSp>
      <p:cxnSp>
        <p:nvCxnSpPr>
          <p:cNvPr id="310" name="Straight Connector 9"/>
          <p:cNvCxnSpPr/>
          <p:nvPr/>
        </p:nvCxnSpPr>
        <p:spPr>
          <a:xfrm>
            <a:off x="5596560" y="2324520"/>
            <a:ext cx="360" cy="201960"/>
          </a:xfrm>
          <a:prstGeom prst="straightConnector1">
            <a:avLst/>
          </a:prstGeom>
          <a:ln w="12700">
            <a:solidFill>
              <a:srgbClr val="FF0000"/>
            </a:solidFill>
          </a:ln>
        </p:spPr>
      </p:cxnSp>
      <p:cxnSp>
        <p:nvCxnSpPr>
          <p:cNvPr id="311" name="Straight Connector 10"/>
          <p:cNvCxnSpPr/>
          <p:nvPr/>
        </p:nvCxnSpPr>
        <p:spPr>
          <a:xfrm>
            <a:off x="6880680" y="2324520"/>
            <a:ext cx="360" cy="201960"/>
          </a:xfrm>
          <a:prstGeom prst="straightConnector1">
            <a:avLst/>
          </a:prstGeom>
          <a:ln w="12700">
            <a:solidFill>
              <a:srgbClr val="FF0000"/>
            </a:solidFill>
          </a:ln>
        </p:spPr>
      </p:cxnSp>
      <p:cxnSp>
        <p:nvCxnSpPr>
          <p:cNvPr id="312" name="Straight Connector 11"/>
          <p:cNvCxnSpPr/>
          <p:nvPr/>
        </p:nvCxnSpPr>
        <p:spPr>
          <a:xfrm>
            <a:off x="8106120" y="2324520"/>
            <a:ext cx="360" cy="201960"/>
          </a:xfrm>
          <a:prstGeom prst="straightConnector1">
            <a:avLst/>
          </a:prstGeom>
          <a:ln w="12700">
            <a:solidFill>
              <a:srgbClr val="FF0000"/>
            </a:solidFill>
          </a:ln>
        </p:spPr>
      </p:cxnSp>
      <p:cxnSp>
        <p:nvCxnSpPr>
          <p:cNvPr id="313" name="Straight Connector 13"/>
          <p:cNvCxnSpPr/>
          <p:nvPr/>
        </p:nvCxnSpPr>
        <p:spPr>
          <a:xfrm>
            <a:off x="4199760" y="2526120"/>
            <a:ext cx="3906720" cy="360"/>
          </a:xfrm>
          <a:prstGeom prst="straightConnector1">
            <a:avLst/>
          </a:prstGeom>
          <a:ln w="12700">
            <a:solidFill>
              <a:srgbClr val="FF0000"/>
            </a:solidFill>
          </a:ln>
        </p:spPr>
      </p:cxn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94065081-3B66-481C-8FAC-23FCC3B5AB36}" type="slidenum">
              <a:t>29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4" name="Picture 5"/>
          <p:cNvPicPr/>
          <p:nvPr/>
        </p:nvPicPr>
        <p:blipFill>
          <a:blip r:embed="rId1"/>
          <a:stretch/>
        </p:blipFill>
        <p:spPr>
          <a:xfrm>
            <a:off x="5424840" y="2455920"/>
            <a:ext cx="6371280" cy="3768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5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Test k-lag Correlation Against Standard Normal 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316" name="PlaceHolder 2"/>
          <p:cNvSpPr>
            <a:spLocks noGrp="1"/>
          </p:cNvSpPr>
          <p:nvPr>
            <p:ph/>
          </p:nvPr>
        </p:nvSpPr>
        <p:spPr>
          <a:xfrm>
            <a:off x="384120" y="990360"/>
            <a:ext cx="11113200" cy="4876920"/>
          </a:xfrm>
          <a:prstGeom prst="rect">
            <a:avLst/>
          </a:prstGeom>
          <a:blipFill rotWithShape="0">
            <a:blip r:embed="rId2"/>
            <a:stretch>
              <a:fillRect l="-913" t="-1557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"/>
              </a:rPr>
              <a:t> 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D230B79-37E9-4915-9B49-87047F67AD7B}" type="slidenum">
              <a:t>30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" name="Picture 4" descr="lag1.png"/>
          <p:cNvPicPr/>
          <p:nvPr/>
        </p:nvPicPr>
        <p:blipFill>
          <a:blip r:embed="rId1"/>
          <a:stretch/>
        </p:blipFill>
        <p:spPr>
          <a:xfrm>
            <a:off x="4646880" y="685800"/>
            <a:ext cx="7314840" cy="54860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18" name="PlaceHolder 1"/>
          <p:cNvSpPr>
            <a:spLocks noGrp="1"/>
          </p:cNvSpPr>
          <p:nvPr>
            <p:ph type="title" hasCustomPrompt="1"/>
          </p:nvPr>
        </p:nvSpPr>
        <p:spPr>
          <a:xfrm>
            <a:off x="652320" y="276480"/>
            <a:ext cx="10369800" cy="66492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p>
            <a:pPr indent="0" algn="l" defTabSz="914400">
              <a:lnSpc>
                <a:spcPct val="90000"/>
              </a:lnSpc>
              <a:buNone/>
            </a:pPr>
            <a:r>
              <a:rPr lang="en-US" sz="3200" b="0" u="none" strike="noStrike">
                <a:solidFill>
                  <a:schemeClr val="dk2"/>
                </a:solidFill>
                <a:effectLst/>
                <a:uFillTx/>
                <a:latin typeface="Source Sans Pro SemiBold"/>
              </a:rPr>
              <a:t>Test 1-lag Correlation, Example</a:t>
            </a:r>
            <a:endParaRPr lang="en-US" sz="3200" b="0" u="none" strike="noStrike">
              <a:solidFill>
                <a:schemeClr val="dk2"/>
              </a:solidFill>
              <a:effectLst/>
              <a:uFillTx/>
              <a:latin typeface="Source Sans Pro SemiBold"/>
            </a:endParaRPr>
          </a:p>
        </p:txBody>
      </p:sp>
      <p:sp>
        <p:nvSpPr>
          <p:cNvPr id="319" name="PlaceHolder 2"/>
          <p:cNvSpPr>
            <a:spLocks noGrp="1"/>
          </p:cNvSpPr>
          <p:nvPr>
            <p:ph/>
          </p:nvPr>
        </p:nvSpPr>
        <p:spPr>
          <a:xfrm>
            <a:off x="369000" y="1240920"/>
            <a:ext cx="4067640" cy="4375800"/>
          </a:xfrm>
          <a:prstGeom prst="rect">
            <a:avLst/>
          </a:prstGeom>
          <a:blipFill rotWithShape="0">
            <a:blip r:embed="rId2"/>
            <a:stretch>
              <a:fillRect l="-2495" t="-2023"/>
            </a:stretch>
          </a:blipFill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 defTabSz="914400">
              <a:lnSpc>
                <a:spcPct val="90000"/>
              </a:lnSpc>
              <a:spcBef>
                <a:spcPts val="1001"/>
              </a:spcBef>
              <a:buNone/>
              <a:tabLst>
                <a:tab pos="0" algn="l"/>
              </a:tabLst>
            </a:pPr>
            <a:r>
              <a:rPr lang="en-US" sz="2000" b="0" u="none" strike="noStrike">
                <a:solidFill>
                  <a:srgbClr val="FFFFFF">
                    <a:alpha val="1000"/>
                  </a:srgbClr>
                </a:solidFill>
                <a:effectLst/>
                <a:uFillTx/>
                <a:latin typeface="Source Sans Pro"/>
              </a:rPr>
              <a:t> </a:t>
            </a:r>
            <a:endParaRPr lang="en-US" sz="2000" b="0" u="none" strike="noStrike">
              <a:solidFill>
                <a:schemeClr val="dk2"/>
              </a:solidFill>
              <a:effectLst/>
              <a:uFillTx/>
              <a:latin typeface="Source Sans Pro"/>
            </a:endParaRPr>
          </a:p>
        </p:txBody>
      </p:sp>
      <p:sp>
        <p:nvSpPr>
          <p:cNvPr id="320" name="Rectangle 6"/>
          <p:cNvSpPr/>
          <p:nvPr/>
        </p:nvSpPr>
        <p:spPr>
          <a:xfrm>
            <a:off x="11188800" y="942120"/>
            <a:ext cx="749160" cy="3142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p>
            <a:endParaRPr lang="en-US" sz="1800" b="0" u="none" strike="noStrike">
              <a:solidFill>
                <a:schemeClr val="lt1"/>
              </a:solidFill>
              <a:effectLst/>
              <a:uFillTx/>
              <a:latin typeface="Source Sans Pro"/>
            </a:endParaRPr>
          </a:p>
        </p:txBody>
      </p:sp>
      <p:sp>
        <p:nvSpPr>
          <p:cNvPr id="321" name="TextBox 7"/>
          <p:cNvSpPr/>
          <p:nvPr/>
        </p:nvSpPr>
        <p:spPr>
          <a:xfrm>
            <a:off x="7796160" y="3180240"/>
            <a:ext cx="240912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Critical threshold from Normal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2" name="TextBox 8"/>
          <p:cNvSpPr/>
          <p:nvPr/>
        </p:nvSpPr>
        <p:spPr>
          <a:xfrm>
            <a:off x="7446960" y="5182920"/>
            <a:ext cx="2409120" cy="307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400" b="0" u="none" strike="noStrike">
                <a:solidFill>
                  <a:schemeClr val="dk1"/>
                </a:solidFill>
                <a:effectLst/>
                <a:uFillTx/>
                <a:latin typeface="Source Sans Pro"/>
              </a:rPr>
              <a:t>Critical threshold from Normal 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3" name="TextBox 9"/>
          <p:cNvSpPr/>
          <p:nvPr/>
        </p:nvSpPr>
        <p:spPr>
          <a:xfrm>
            <a:off x="9626760" y="2723040"/>
            <a:ext cx="115740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rgbClr val="FF0000"/>
                </a:solidFill>
                <a:effectLst/>
                <a:uFillTx/>
                <a:latin typeface="Source Sans Pro"/>
              </a:rPr>
              <a:t>REJECT H0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4" name="TextBox 10"/>
          <p:cNvSpPr/>
          <p:nvPr/>
        </p:nvSpPr>
        <p:spPr>
          <a:xfrm>
            <a:off x="9941760" y="5306040"/>
            <a:ext cx="1157400" cy="369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tIns="45000" rIns="90000" bIns="45000" anchor="t">
            <a:spAutoFit/>
          </a:bodyPr>
          <a:p>
            <a:pPr defTabSz="914400">
              <a:lnSpc>
                <a:spcPct val="100000"/>
              </a:lnSpc>
            </a:pPr>
            <a:r>
              <a:rPr lang="en-US" sz="1800" b="0" u="none" strike="noStrike">
                <a:solidFill>
                  <a:srgbClr val="FF0000"/>
                </a:solidFill>
                <a:effectLst/>
                <a:uFillTx/>
                <a:latin typeface="Source Sans Pro"/>
              </a:rPr>
              <a:t>REJECT H0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804BC7B-7352-4C57-A61F-C3DB179D9968}" type="slidenum">
              <a:t>31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SMB PPT ORANGE">
      <a:dk1>
        <a:srgbClr val="000000"/>
      </a:dk1>
      <a:lt1>
        <a:srgbClr val="FFFFFF"/>
      </a:lt1>
      <a:dk2>
        <a:srgbClr val="13294B"/>
      </a:dk2>
      <a:lt2>
        <a:srgbClr val="FF5F05"/>
      </a:lt2>
      <a:accent1>
        <a:srgbClr val="0071CE"/>
      </a:accent1>
      <a:accent2>
        <a:srgbClr val="FCB316"/>
      </a:accent2>
      <a:accent3>
        <a:srgbClr val="007E8E"/>
      </a:accent3>
      <a:accent4>
        <a:srgbClr val="006230"/>
      </a:accent4>
      <a:accent5>
        <a:srgbClr val="5C0E41"/>
      </a:accent5>
      <a:accent6>
        <a:srgbClr val="7D3E13"/>
      </a:accent6>
      <a:hlink>
        <a:srgbClr val="C84113"/>
      </a:hlink>
      <a:folHlink>
        <a:srgbClr val="2159A6"/>
      </a:folHlink>
    </a:clrScheme>
    <a:fontScheme name="SMB PPT">
      <a:majorFont>
        <a:latin typeface="Source Sans Pro SemiBold" pitchFamily="0" charset="1"/>
        <a:ea typeface=""/>
        <a:cs typeface=""/>
      </a:majorFont>
      <a:minorFont>
        <a:latin typeface="Source Sans Pro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0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16243</TotalTime>
  <Application>LibreOffice/26.2.6.3$Linux_X86_64 LibreOffice_project/620$Build-3</Application>
  <AppVersion>15.0000</AppVersion>
  <Words>3579</Words>
  <Paragraphs>469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2022-06-14T14:37:32Z</dcterms:created>
  <dc:creator>Lin, Bryan</dc:creator>
  <dc:description/>
  <dc:language>en-US</dc:language>
  <cp:lastModifiedBy/>
  <dcterms:modified xsi:type="dcterms:W3CDTF">2026-10-29T09:32:00Z</dcterms:modified>
  <cp:revision>133</cp:revision>
  <dc:subject/>
  <dc:title>PowerPoint Presentation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29</vt:i4>
  </property>
  <property fmtid="{D5CDD505-2E9C-101B-9397-08002B2CF9AE}" pid="3" name="PresentationFormat">
    <vt:lpwstr>Widescreen</vt:lpwstr>
  </property>
  <property fmtid="{D5CDD505-2E9C-101B-9397-08002B2CF9AE}" pid="4" name="Slides">
    <vt:i4>31</vt:i4>
  </property>
</Properties>
</file>