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44" r:id="rId2"/>
    <p:sldId id="346" r:id="rId3"/>
    <p:sldId id="347" r:id="rId4"/>
    <p:sldId id="348" r:id="rId5"/>
    <p:sldId id="350" r:id="rId6"/>
    <p:sldId id="349" r:id="rId7"/>
    <p:sldId id="351" r:id="rId8"/>
    <p:sldId id="352" r:id="rId9"/>
    <p:sldId id="353" r:id="rId10"/>
    <p:sldId id="35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rick Marschoun" initials="PM" lastIdx="1" clrIdx="0">
    <p:extLst>
      <p:ext uri="{19B8F6BF-5375-455C-9EA6-DF929625EA0E}">
        <p15:presenceInfo xmlns:p15="http://schemas.microsoft.com/office/powerpoint/2012/main" userId="94e395ed754f07bf" providerId="Windows Live"/>
      </p:ext>
    </p:extLst>
  </p:cmAuthor>
  <p:cmAuthor id="2" name="Nicol, David Malcolm" initials="DN" lastIdx="1" clrIdx="1">
    <p:extLst>
      <p:ext uri="{19B8F6BF-5375-455C-9EA6-DF929625EA0E}">
        <p15:presenceInfo xmlns:p15="http://schemas.microsoft.com/office/powerpoint/2012/main" userId="S::dmnicol@illinois.edu::a11aa1ce-69c6-4d10-ad38-760ed38031f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1A2"/>
    <a:srgbClr val="13294A"/>
    <a:srgbClr val="FF5F05"/>
    <a:srgbClr val="13294B"/>
    <a:srgbClr val="C84113"/>
    <a:srgbClr val="3B6C35"/>
    <a:srgbClr val="4B868E"/>
    <a:srgbClr val="FBB24D"/>
    <a:srgbClr val="F05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89" autoAdjust="0"/>
    <p:restoredTop sz="95712" autoAdjust="0"/>
  </p:normalViewPr>
  <p:slideViewPr>
    <p:cSldViewPr snapToGrid="0">
      <p:cViewPr varScale="1">
        <p:scale>
          <a:sx n="120" d="100"/>
          <a:sy n="120" d="100"/>
        </p:scale>
        <p:origin x="1248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432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3E1E9AA-346A-B3D9-794E-D00029D397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F56AFA-A4B7-7466-6AF7-3B946230D33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E4678F-55F8-4A98-B438-1921114C3F78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ABE0AD-401D-551F-84BA-B7639FBB7EB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98A03-EC06-4230-C305-6B23873923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E4B95-DB27-469E-87AB-81525EE3E5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172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260D9-9A89-466D-AB9E-AB8EEEC5B27F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C6F0D5-1438-4C96-931F-854E0BFC2C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7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Accent">
            <a:extLst>
              <a:ext uri="{FF2B5EF4-FFF2-40B4-BE49-F238E27FC236}">
                <a16:creationId xmlns:a16="http://schemas.microsoft.com/office/drawing/2014/main" id="{A4CD8BB7-0ED5-85FC-E344-1C112A4EBA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6C5F9852-BDFC-7251-F9A8-98DEA10266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497620D0-FD2F-C1C0-438F-BA156FAA85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8" name="Date Placeholder">
            <a:extLst>
              <a:ext uri="{FF2B5EF4-FFF2-40B4-BE49-F238E27FC236}">
                <a16:creationId xmlns:a16="http://schemas.microsoft.com/office/drawing/2014/main" id="{D3A57C1C-6F1A-1705-E0D4-BE50DA8625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210019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774D0FFC-1870-3AC0-2920-9F9EA3F5B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95872" y="1832610"/>
            <a:ext cx="95250" cy="31927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967BB4B5-6DC9-4239-4EE4-8B3B8C068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83131" y="1958297"/>
            <a:ext cx="8569236" cy="1614486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Department/unit name placeholder">
            <a:extLst>
              <a:ext uri="{FF2B5EF4-FFF2-40B4-BE49-F238E27FC236}">
                <a16:creationId xmlns:a16="http://schemas.microsoft.com/office/drawing/2014/main" id="{9CCA8B6C-53BF-DD2E-3863-4C1119735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85601" y="3489452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10" name="Date Placeholder">
            <a:extLst>
              <a:ext uri="{FF2B5EF4-FFF2-40B4-BE49-F238E27FC236}">
                <a16:creationId xmlns:a16="http://schemas.microsoft.com/office/drawing/2014/main" id="{609F09B9-AFB9-1195-67C0-6A06E8B361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85601" y="4257421"/>
            <a:ext cx="8569235" cy="7679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275391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ackground">
            <a:extLst>
              <a:ext uri="{FF2B5EF4-FFF2-40B4-BE49-F238E27FC236}">
                <a16:creationId xmlns:a16="http://schemas.microsoft.com/office/drawing/2014/main" id="{5C2C3DC9-CBAF-E0AA-9E07-BE81DC638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2306" y="1388"/>
            <a:ext cx="12169853" cy="6856612"/>
          </a:xfrm>
          <a:prstGeom prst="rect">
            <a:avLst/>
          </a:prstGeom>
        </p:spPr>
      </p:pic>
      <p:sp>
        <p:nvSpPr>
          <p:cNvPr id="8" name="Title 6">
            <a:extLst>
              <a:ext uri="{FF2B5EF4-FFF2-40B4-BE49-F238E27FC236}">
                <a16:creationId xmlns:a16="http://schemas.microsoft.com/office/drawing/2014/main" id="{7BC0581F-68FE-3796-A22D-5418171CE3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Department/Unit name Placeholder">
            <a:extLst>
              <a:ext uri="{FF2B5EF4-FFF2-40B4-BE49-F238E27FC236}">
                <a16:creationId xmlns:a16="http://schemas.microsoft.com/office/drawing/2014/main" id="{3E44D2A3-C965-C633-19E4-D7543644A7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A11F428D-6D39-7B6D-AFE8-65D4134A99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488190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6">
            <a:extLst>
              <a:ext uri="{FF2B5EF4-FFF2-40B4-BE49-F238E27FC236}">
                <a16:creationId xmlns:a16="http://schemas.microsoft.com/office/drawing/2014/main" id="{68582E55-19DE-D3A6-A102-BEE797FEFA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63545"/>
            <a:ext cx="12189530" cy="1614487"/>
          </a:xfrm>
        </p:spPr>
        <p:txBody>
          <a:bodyPr anchor="t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Department/Name Placeholder">
            <a:extLst>
              <a:ext uri="{FF2B5EF4-FFF2-40B4-BE49-F238E27FC236}">
                <a16:creationId xmlns:a16="http://schemas.microsoft.com/office/drawing/2014/main" id="{87E33E8E-94EC-D6F0-814A-4EDAFDEC863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1" y="3694701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Department/Unit Name</a:t>
            </a:r>
          </a:p>
        </p:txBody>
      </p:sp>
      <p:sp>
        <p:nvSpPr>
          <p:cNvPr id="6" name="Date Placeholder">
            <a:extLst>
              <a:ext uri="{FF2B5EF4-FFF2-40B4-BE49-F238E27FC236}">
                <a16:creationId xmlns:a16="http://schemas.microsoft.com/office/drawing/2014/main" id="{53FE06C4-A829-23E6-0677-AB297591F4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4500134"/>
            <a:ext cx="12189530" cy="7878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4142582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Accent">
            <a:extLst>
              <a:ext uri="{FF2B5EF4-FFF2-40B4-BE49-F238E27FC236}">
                <a16:creationId xmlns:a16="http://schemas.microsoft.com/office/drawing/2014/main" id="{BBEA2DE4-2385-495C-A616-BF4D8C4AE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90650" y="1832610"/>
            <a:ext cx="95250" cy="31927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A50B919-1C53-82C7-0ADF-4D7B60644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24" name="Subtitle Placeholder">
            <a:extLst>
              <a:ext uri="{FF2B5EF4-FFF2-40B4-BE49-F238E27FC236}">
                <a16:creationId xmlns:a16="http://schemas.microsoft.com/office/drawing/2014/main" id="{E14BE4D4-A7FC-9557-3271-D4088C04E7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Department/unit name Placeholder">
            <a:extLst>
              <a:ext uri="{FF2B5EF4-FFF2-40B4-BE49-F238E27FC236}">
                <a16:creationId xmlns:a16="http://schemas.microsoft.com/office/drawing/2014/main" id="{5CA5320C-70CA-7F64-3D32-B994D01BD6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6" name="Slide Number Placeholder">
            <a:extLst>
              <a:ext uri="{FF2B5EF4-FFF2-40B4-BE49-F238E27FC236}">
                <a16:creationId xmlns:a16="http://schemas.microsoft.com/office/drawing/2014/main" id="{2D0D6A88-2FF4-ED2F-DB76-9BB2C9C00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84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">
            <a:extLst>
              <a:ext uri="{FF2B5EF4-FFF2-40B4-BE49-F238E27FC236}">
                <a16:creationId xmlns:a16="http://schemas.microsoft.com/office/drawing/2014/main" id="{9022AEE9-9854-64A4-8425-2C701E7B8A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9" name="Subtitle Placeholder">
            <a:extLst>
              <a:ext uri="{FF2B5EF4-FFF2-40B4-BE49-F238E27FC236}">
                <a16:creationId xmlns:a16="http://schemas.microsoft.com/office/drawing/2014/main" id="{06092AA5-D5FE-2CF4-EDF1-CED258F3F2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1A96EBAC-4595-0697-28AB-2D82831393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B004C974-18EE-90F8-50C2-6B74362B7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731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DB230F21-1FBA-D776-0144-95076DA261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45E21822-BD18-9D54-B62B-8E5D54BCF3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821C561A-593E-301C-B500-CFB0D9532A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49E958-07C5-7AB3-98F4-60F566978C67}"/>
              </a:ext>
            </a:extLst>
          </p:cNvPr>
          <p:cNvSpPr/>
          <p:nvPr userDrawn="1"/>
        </p:nvSpPr>
        <p:spPr>
          <a:xfrm>
            <a:off x="1320800" y="1832610"/>
            <a:ext cx="177800" cy="1325563"/>
          </a:xfrm>
          <a:prstGeom prst="rect">
            <a:avLst/>
          </a:prstGeom>
          <a:solidFill>
            <a:schemeClr val="bg2"/>
          </a:solidFill>
          <a:ln>
            <a:solidFill>
              <a:srgbClr val="1329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33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">
            <a:extLst>
              <a:ext uri="{FF2B5EF4-FFF2-40B4-BE49-F238E27FC236}">
                <a16:creationId xmlns:a16="http://schemas.microsoft.com/office/drawing/2014/main" id="{C8C38F5E-9BC0-719F-02FF-D9B0010B4E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7542" y="1832610"/>
            <a:ext cx="9470733" cy="1325563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8" name="Subtitle Placeholder">
            <a:extLst>
              <a:ext uri="{FF2B5EF4-FFF2-40B4-BE49-F238E27FC236}">
                <a16:creationId xmlns:a16="http://schemas.microsoft.com/office/drawing/2014/main" id="{93DA8837-8538-EC91-4522-8F7D0204BE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27542" y="3603292"/>
            <a:ext cx="9470733" cy="142209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C3874A56-F068-73F4-0F8E-2728FC25B40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FD4F4EDB-DDC3-8969-B1D8-C97542C1EF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73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">
            <a:extLst>
              <a:ext uri="{FF2B5EF4-FFF2-40B4-BE49-F238E27FC236}">
                <a16:creationId xmlns:a16="http://schemas.microsoft.com/office/drawing/2014/main" id="{F7E785B2-7E34-E0D4-0458-2031C02479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4" name="Department/Unit name Placeholder">
            <a:extLst>
              <a:ext uri="{FF2B5EF4-FFF2-40B4-BE49-F238E27FC236}">
                <a16:creationId xmlns:a16="http://schemas.microsoft.com/office/drawing/2014/main" id="{43F3769A-076E-8C78-317D-5BCB57976E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10" name="Slide Number Placeholder">
            <a:extLst>
              <a:ext uri="{FF2B5EF4-FFF2-40B4-BE49-F238E27FC236}">
                <a16:creationId xmlns:a16="http://schemas.microsoft.com/office/drawing/2014/main" id="{576D1151-1586-A4CD-17CD-700A8ECAB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970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1E358E9E-D14A-D868-718C-3F41147F1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687996"/>
            <a:ext cx="10515600" cy="1325563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5A4D42FD-F2CE-B461-42FC-B7365425E02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C86609E-3488-AC7D-5BCD-1999D3DF7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533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background">
            <a:extLst>
              <a:ext uri="{FF2B5EF4-FFF2-40B4-BE49-F238E27FC236}">
                <a16:creationId xmlns:a16="http://schemas.microsoft.com/office/drawing/2014/main" id="{0D56C456-94C5-4B92-7452-76C649BE7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944" y="6273996"/>
            <a:ext cx="12289770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Title Accent">
            <a:extLst>
              <a:ext uri="{FF2B5EF4-FFF2-40B4-BE49-F238E27FC236}">
                <a16:creationId xmlns:a16="http://schemas.microsoft.com/office/drawing/2014/main" id="{D0364173-A96F-9FE3-06E5-5B39DC86E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258483" y="547964"/>
            <a:ext cx="664135" cy="1238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2F5268-A885-7E39-998A-D50E2D26F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665367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F48C7DE-94AB-9076-4335-F5D9A305B38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1795749"/>
            <a:ext cx="10370190" cy="412030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08AAFB27-B643-3132-E0CD-89C471BF4A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151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80743D9-A6A8-DB12-6B2E-147C038068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ing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913536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688805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Subheading 2">
            <a:extLst>
              <a:ext uri="{FF2B5EF4-FFF2-40B4-BE49-F238E27FC236}">
                <a16:creationId xmlns:a16="http://schemas.microsoft.com/office/drawing/2014/main" id="{2D3D518F-FED5-7E25-12CE-FCBE9431A5C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4228" y="3957788"/>
            <a:ext cx="10370191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A9071244-DD24-D83B-A3BC-DF4D85E087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2463" y="4733057"/>
            <a:ext cx="10370190" cy="96314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name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004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accent">
            <a:extLst>
              <a:ext uri="{FF2B5EF4-FFF2-40B4-BE49-F238E27FC236}">
                <a16:creationId xmlns:a16="http://schemas.microsoft.com/office/drawing/2014/main" id="{115AD324-E2E1-9400-B6BC-49D0C5F6A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71844C4-2CEE-3AA9-FDAD-BAF322CBD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25" name="Subhead Placeholder - left">
            <a:extLst>
              <a:ext uri="{FF2B5EF4-FFF2-40B4-BE49-F238E27FC236}">
                <a16:creationId xmlns:a16="http://schemas.microsoft.com/office/drawing/2014/main" id="{4F21266B-E068-C84F-857F-629382CE95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8" name="Text Placeholder - left">
            <a:extLst>
              <a:ext uri="{FF2B5EF4-FFF2-40B4-BE49-F238E27FC236}">
                <a16:creationId xmlns:a16="http://schemas.microsoft.com/office/drawing/2014/main" id="{E378921D-C904-2C44-DAD3-10FCD051551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1081" y="2774950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ubhead Placeholder - right">
            <a:extLst>
              <a:ext uri="{FF2B5EF4-FFF2-40B4-BE49-F238E27FC236}">
                <a16:creationId xmlns:a16="http://schemas.microsoft.com/office/drawing/2014/main" id="{EEBD4F98-6476-56B5-5D6A-FDFCA46BF70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0" name="Text Placeholder -right">
            <a:extLst>
              <a:ext uri="{FF2B5EF4-FFF2-40B4-BE49-F238E27FC236}">
                <a16:creationId xmlns:a16="http://schemas.microsoft.com/office/drawing/2014/main" id="{E6AC3C03-BBBE-A121-29AB-D885327950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44855" y="2774797"/>
            <a:ext cx="4876417" cy="2668588"/>
          </a:xfrm>
        </p:spPr>
        <p:txBody>
          <a:bodyPr/>
          <a:lstStyle>
            <a:lvl1pPr marL="228600" indent="-228600">
              <a:buFont typeface="Courier New" panose="02070309020205020404" pitchFamily="49" charset="0"/>
              <a:buChar char="o"/>
              <a:defRPr sz="2000"/>
            </a:lvl1pPr>
            <a:lvl2pPr marL="685800" indent="-228600">
              <a:buFont typeface="Courier New" panose="02070309020205020404" pitchFamily="49" charset="0"/>
              <a:buChar char="o"/>
              <a:defRPr sz="1800"/>
            </a:lvl2pPr>
            <a:lvl3pPr marL="1143000" indent="-228600">
              <a:buFont typeface="Courier New" panose="02070309020205020404" pitchFamily="49" charset="0"/>
              <a:buChar char="o"/>
              <a:defRPr sz="1800"/>
            </a:lvl3pPr>
            <a:lvl4pPr marL="1600200" indent="-228600">
              <a:buFont typeface="Courier New" panose="02070309020205020404" pitchFamily="49" charset="0"/>
              <a:buChar char="o"/>
              <a:defRPr/>
            </a:lvl4pPr>
            <a:lvl5pPr marL="2057400" indent="-228600"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epartment/unit name Placeholder">
            <a:extLst>
              <a:ext uri="{FF2B5EF4-FFF2-40B4-BE49-F238E27FC236}">
                <a16:creationId xmlns:a16="http://schemas.microsoft.com/office/drawing/2014/main" id="{447F6171-D545-B452-563D-EFB2AE9666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101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E00EE44-1662-6C19-8EEE-4473520AD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EC33744-A502-FBC7-B1D3-73DF0C333B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9" name="Subhead Placeholder - left">
            <a:extLst>
              <a:ext uri="{FF2B5EF4-FFF2-40B4-BE49-F238E27FC236}">
                <a16:creationId xmlns:a16="http://schemas.microsoft.com/office/drawing/2014/main" id="{CC490E05-74DB-0E53-9364-2C3ADCC6A2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5611F233-E768-987E-50BE-BF98E82C82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ubhead Placeholder - right">
            <a:extLst>
              <a:ext uri="{FF2B5EF4-FFF2-40B4-BE49-F238E27FC236}">
                <a16:creationId xmlns:a16="http://schemas.microsoft.com/office/drawing/2014/main" id="{224424D1-87E7-3962-19AA-DA17D1EABB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48002" y="2009998"/>
            <a:ext cx="4876417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629D8EC-3306-885D-34FB-A593175BDA5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46237" y="2785267"/>
            <a:ext cx="4876417" cy="215544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Department/Unit name Placeholder">
            <a:extLst>
              <a:ext uri="{FF2B5EF4-FFF2-40B4-BE49-F238E27FC236}">
                <a16:creationId xmlns:a16="http://schemas.microsoft.com/office/drawing/2014/main" id="{78C65027-A687-41F0-E627-6C9CA6C8D0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254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6BB2015-0086-DF08-8A25-8A0616C8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1180" y="1291652"/>
            <a:ext cx="6189488" cy="807792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Large Quote</a:t>
            </a:r>
          </a:p>
        </p:txBody>
      </p:sp>
      <p:sp>
        <p:nvSpPr>
          <p:cNvPr id="12" name="Quote 1 - left">
            <a:extLst>
              <a:ext uri="{FF2B5EF4-FFF2-40B4-BE49-F238E27FC236}">
                <a16:creationId xmlns:a16="http://schemas.microsoft.com/office/drawing/2014/main" id="{74CB6488-2929-62E5-C898-745037E069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1167968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“</a:t>
            </a:r>
          </a:p>
        </p:txBody>
      </p:sp>
      <p:sp>
        <p:nvSpPr>
          <p:cNvPr id="13" name="Quote 1 - right">
            <a:extLst>
              <a:ext uri="{FF2B5EF4-FFF2-40B4-BE49-F238E27FC236}">
                <a16:creationId xmlns:a16="http://schemas.microsoft.com/office/drawing/2014/main" id="{91174DFB-BAA6-41D2-C5C4-B438E22AB4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140821" y="1185256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7" name="Attribution 1 Placeholder">
            <a:extLst>
              <a:ext uri="{FF2B5EF4-FFF2-40B4-BE49-F238E27FC236}">
                <a16:creationId xmlns:a16="http://schemas.microsoft.com/office/drawing/2014/main" id="{2A25C115-1C3A-AC3A-C7C7-570E85027B6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27193" y="2116732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7" name="Quote 2 - left">
            <a:extLst>
              <a:ext uri="{FF2B5EF4-FFF2-40B4-BE49-F238E27FC236}">
                <a16:creationId xmlns:a16="http://schemas.microsoft.com/office/drawing/2014/main" id="{007BC3EA-75CF-5946-828D-DEFAF530E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273810" y="3477024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rgbClr val="FF5F05"/>
                </a:solidFill>
              </a:rPr>
              <a:t>“</a:t>
            </a:r>
          </a:p>
        </p:txBody>
      </p:sp>
      <p:sp>
        <p:nvSpPr>
          <p:cNvPr id="8" name="Quote 2 - right">
            <a:extLst>
              <a:ext uri="{FF2B5EF4-FFF2-40B4-BE49-F238E27FC236}">
                <a16:creationId xmlns:a16="http://schemas.microsoft.com/office/drawing/2014/main" id="{254A594E-C5D9-FA57-D21E-EAA6B5CB7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9088267" y="3494312"/>
            <a:ext cx="1184622" cy="13735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>
                <a:solidFill>
                  <a:schemeClr val="bg2"/>
                </a:solidFill>
              </a:rPr>
              <a:t>”</a:t>
            </a:r>
          </a:p>
        </p:txBody>
      </p:sp>
      <p:sp>
        <p:nvSpPr>
          <p:cNvPr id="19" name="Long Quote Placeholder">
            <a:extLst>
              <a:ext uri="{FF2B5EF4-FFF2-40B4-BE49-F238E27FC236}">
                <a16:creationId xmlns:a16="http://schemas.microsoft.com/office/drawing/2014/main" id="{C6593C7D-5AD9-BC2C-0070-B0B3F7287B2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060741" y="3501730"/>
            <a:ext cx="6179926" cy="150724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2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Long Paragraph Quote </a:t>
            </a:r>
          </a:p>
        </p:txBody>
      </p:sp>
      <p:sp>
        <p:nvSpPr>
          <p:cNvPr id="20" name="Long Quote attribution Placeholder">
            <a:extLst>
              <a:ext uri="{FF2B5EF4-FFF2-40B4-BE49-F238E27FC236}">
                <a16:creationId xmlns:a16="http://schemas.microsoft.com/office/drawing/2014/main" id="{D808D8CD-BCBE-F257-3C6F-64185F7ABD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27193" y="5065124"/>
            <a:ext cx="2113474" cy="429881"/>
          </a:xfrm>
        </p:spPr>
        <p:txBody>
          <a:bodyPr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sz="20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28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06AA2EA-F5CC-A830-112E-D187F5411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1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52273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58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7381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693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rgbClr val="FF5F0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67464D1-DDEC-4858-9CA3-246D12B35B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 Placeholder 1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4228" y="1786687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 1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463" y="2561957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2203" y="1786687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Subhead Placeholder 2">
            <a:extLst>
              <a:ext uri="{FF2B5EF4-FFF2-40B4-BE49-F238E27FC236}">
                <a16:creationId xmlns:a16="http://schemas.microsoft.com/office/drawing/2014/main" id="{4AEA1B53-9D39-71C7-6498-B61C0E9CDA9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2463" y="3924115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5DAD01A-BC33-C150-4677-8D04EA1F70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50698" y="4699385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2">
            <a:extLst>
              <a:ext uri="{FF2B5EF4-FFF2-40B4-BE49-F238E27FC236}">
                <a16:creationId xmlns:a16="http://schemas.microsoft.com/office/drawing/2014/main" id="{3332E0F7-8D76-3BED-561C-C7B99F9CA5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280438" y="3924115"/>
            <a:ext cx="4738687" cy="204293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25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4B32AFE-F932-DF9D-9DB7-1815DFD5D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403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Subhead Placeholder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77348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75583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0031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5372" y="277803"/>
            <a:ext cx="516232" cy="745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C361099-F3C8-7FD3-FE7D-BDB8984BD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18" name="Subheading">
            <a:extLst>
              <a:ext uri="{FF2B5EF4-FFF2-40B4-BE49-F238E27FC236}">
                <a16:creationId xmlns:a16="http://schemas.microsoft.com/office/drawing/2014/main" id="{CC193BC8-108C-8326-80FA-BAECF7254B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2463" y="2717104"/>
            <a:ext cx="5547072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0698" y="3492374"/>
            <a:ext cx="5547072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283968" y="1786687"/>
            <a:ext cx="4738687" cy="432220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208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FF2B5EF4-FFF2-40B4-BE49-F238E27FC236}">
                <a16:creationId xmlns:a16="http://schemas.microsoft.com/office/drawing/2014/main" id="{6AC03172-2FA4-F47D-B58A-C84D36B9E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119C3D1A-1767-F64F-CCEA-FD8AB56C88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228" y="277803"/>
            <a:ext cx="10370191" cy="1189820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solidFill>
                  <a:schemeClr val="tx2"/>
                </a:solidFill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pic>
        <p:nvPicPr>
          <p:cNvPr id="4" name="Block I">
            <a:extLst>
              <a:ext uri="{FF2B5EF4-FFF2-40B4-BE49-F238E27FC236}">
                <a16:creationId xmlns:a16="http://schemas.microsoft.com/office/drawing/2014/main" id="{D5DA79D9-6B40-7F27-6A6B-EA75CB7C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8"/>
          </a:xfrm>
          <a:prstGeom prst="rect">
            <a:avLst/>
          </a:prstGeom>
        </p:spPr>
      </p:pic>
      <p:sp>
        <p:nvSpPr>
          <p:cNvPr id="6" name="Picture Placeholder">
            <a:extLst>
              <a:ext uri="{FF2B5EF4-FFF2-40B4-BE49-F238E27FC236}">
                <a16:creationId xmlns:a16="http://schemas.microsoft.com/office/drawing/2014/main" id="{5902D87F-A357-6B12-50D8-55555AA9D9D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50698" y="1578560"/>
            <a:ext cx="10371957" cy="3875254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4689" y="5590340"/>
            <a:ext cx="10367965" cy="61258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895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7D02BED8-DBC4-0252-E92E-234AE9D9F1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679104" y="2391179"/>
            <a:ext cx="4187900" cy="764799"/>
          </a:xfrm>
        </p:spPr>
        <p:txBody>
          <a:bodyPr anchor="ctr">
            <a:normAutofit/>
          </a:bodyPr>
          <a:lstStyle>
            <a:lvl1pPr marL="0" indent="0" algn="l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15" name="Text Placeholder">
            <a:extLst>
              <a:ext uri="{FF2B5EF4-FFF2-40B4-BE49-F238E27FC236}">
                <a16:creationId xmlns:a16="http://schemas.microsoft.com/office/drawing/2014/main" id="{A877C0E9-AC67-8A06-EFD9-3C48FB86AFC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77339" y="3166449"/>
            <a:ext cx="4187900" cy="126766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background">
            <a:extLst>
              <a:ext uri="{FF2B5EF4-FFF2-40B4-BE49-F238E27FC236}">
                <a16:creationId xmlns:a16="http://schemas.microsoft.com/office/drawing/2014/main" id="{15D7D23A-1232-9173-80E0-A45F3AAD9C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69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9FFDD080-4638-6791-3E4F-BA329002E2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48247" y="4070491"/>
            <a:ext cx="7695506" cy="764799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0000"/>
              </a:lnSpc>
              <a:buNone/>
              <a:defRPr sz="3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2" name="Text Placeholder">
            <a:extLst>
              <a:ext uri="{FF2B5EF4-FFF2-40B4-BE49-F238E27FC236}">
                <a16:creationId xmlns:a16="http://schemas.microsoft.com/office/drawing/2014/main" id="{3208D36D-11B7-A53D-F8A8-E941F54F2B0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248247" y="4980067"/>
            <a:ext cx="7695506" cy="612588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Department/Unit name Placeholder">
            <a:extLst>
              <a:ext uri="{FF2B5EF4-FFF2-40B4-BE49-F238E27FC236}">
                <a16:creationId xmlns:a16="http://schemas.microsoft.com/office/drawing/2014/main" id="{AB35559D-9B81-15E1-57F6-5A5D9BA4D7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DEPARTMENT/UNIT NAME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EEECF-FB5A-EB2A-C6A5-7ACB9EE00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425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accent">
            <a:extLst>
              <a:ext uri="{FF2B5EF4-FFF2-40B4-BE49-F238E27FC236}">
                <a16:creationId xmlns:a16="http://schemas.microsoft.com/office/drawing/2014/main" id="{EC828380-4544-4F96-B8A5-DCC905DD2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434" y="823599"/>
            <a:ext cx="1189819" cy="982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Block I">
            <a:extLst>
              <a:ext uri="{FF2B5EF4-FFF2-40B4-BE49-F238E27FC236}">
                <a16:creationId xmlns:a16="http://schemas.microsoft.com/office/drawing/2014/main" id="{83CCBDC0-B71E-50D9-1AE4-50C357B15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4691" y="277804"/>
            <a:ext cx="516232" cy="74566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DA352AF-0D0B-CA5B-F6AB-E8E707C2BC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463" y="276575"/>
            <a:ext cx="10370190" cy="1189820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Slide Title</a:t>
            </a:r>
          </a:p>
        </p:txBody>
      </p:sp>
      <p:sp>
        <p:nvSpPr>
          <p:cNvPr id="5" name="Chart Placeholder">
            <a:extLst>
              <a:ext uri="{FF2B5EF4-FFF2-40B4-BE49-F238E27FC236}">
                <a16:creationId xmlns:a16="http://schemas.microsoft.com/office/drawing/2014/main" id="{A294C2DE-00CB-57AC-36E4-F1BD262706DC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1430338" y="1747838"/>
            <a:ext cx="9134475" cy="4360862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Footer background">
            <a:extLst>
              <a:ext uri="{FF2B5EF4-FFF2-40B4-BE49-F238E27FC236}">
                <a16:creationId xmlns:a16="http://schemas.microsoft.com/office/drawing/2014/main" id="{2CDA5182-C298-A7CD-BECD-28B3EF9F5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245413"/>
            <a:ext cx="12187066" cy="6125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epartment/unit placeholder">
            <a:extLst>
              <a:ext uri="{FF2B5EF4-FFF2-40B4-BE49-F238E27FC236}">
                <a16:creationId xmlns:a16="http://schemas.microsoft.com/office/drawing/2014/main" id="{D04B6268-443E-C233-94CE-19E2240CBF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6FCCC-D572-7B04-6D0C-142E9AF1A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472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FF63E5-FDDB-6B44-048F-EF43D6670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" y="0"/>
            <a:ext cx="12187066" cy="6858000"/>
          </a:xfrm>
          <a:prstGeom prst="rect">
            <a:avLst/>
          </a:prstGeom>
        </p:spPr>
      </p:pic>
      <p:sp>
        <p:nvSpPr>
          <p:cNvPr id="7" name="Title Placeholder">
            <a:extLst>
              <a:ext uri="{FF2B5EF4-FFF2-40B4-BE49-F238E27FC236}">
                <a16:creationId xmlns:a16="http://schemas.microsoft.com/office/drawing/2014/main" id="{33DE6DDB-A415-6C63-7353-2B6BB41D5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0" name="Title Underscore">
            <a:extLst>
              <a:ext uri="{FF2B5EF4-FFF2-40B4-BE49-F238E27FC236}">
                <a16:creationId xmlns:a16="http://schemas.microsoft.com/office/drawing/2014/main" id="{EE499929-DC2D-46B3-A28E-229CC329AB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20D3AEAA-8383-5B38-DD49-CF2D2E42B2F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Questions/Contact/Information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650F580-D423-6DBC-88B2-B37D4EB87A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epartment/Unit name Placeholder">
            <a:extLst>
              <a:ext uri="{FF2B5EF4-FFF2-40B4-BE49-F238E27FC236}">
                <a16:creationId xmlns:a16="http://schemas.microsoft.com/office/drawing/2014/main" id="{D09D9943-0FAE-E4DE-E4FE-0B3F8F5513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2" name="Slide Number Placeholder">
            <a:extLst>
              <a:ext uri="{FF2B5EF4-FFF2-40B4-BE49-F238E27FC236}">
                <a16:creationId xmlns:a16="http://schemas.microsoft.com/office/drawing/2014/main" id="{BC285FAE-FC3C-B139-BFE4-13B464552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200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9AC6FB-79B2-8934-E612-EC987EF323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9E07F9AC-4E7E-9623-9170-90BDADFA2A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10698" y="823864"/>
            <a:ext cx="8981220" cy="1107047"/>
          </a:xfrm>
        </p:spPr>
        <p:txBody>
          <a:bodyPr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2" name="Title Underscore">
            <a:extLst>
              <a:ext uri="{FF2B5EF4-FFF2-40B4-BE49-F238E27FC236}">
                <a16:creationId xmlns:a16="http://schemas.microsoft.com/office/drawing/2014/main" id="{58F4D01E-94DA-4F0B-8E13-618D11B2D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455664" y="1930911"/>
            <a:ext cx="1275549" cy="1419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">
            <a:extLst>
              <a:ext uri="{FF2B5EF4-FFF2-40B4-BE49-F238E27FC236}">
                <a16:creationId xmlns:a16="http://schemas.microsoft.com/office/drawing/2014/main" id="{645B5409-DDAC-5BBA-E785-37F723B5630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10697" y="2328261"/>
            <a:ext cx="8981219" cy="2201477"/>
          </a:xfrm>
        </p:spPr>
        <p:txBody>
          <a:bodyPr anchor="ctr">
            <a:no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Questions/Contact/Information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982A2E9-6729-F459-2EB4-38593EB184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0697" y="4952165"/>
            <a:ext cx="8981219" cy="79678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epartment/Unit name Placeholder">
            <a:extLst>
              <a:ext uri="{FF2B5EF4-FFF2-40B4-BE49-F238E27FC236}">
                <a16:creationId xmlns:a16="http://schemas.microsoft.com/office/drawing/2014/main" id="{EC420C19-0C40-EAE2-AA9D-5101B4FF16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7200" y="6356350"/>
            <a:ext cx="8153400" cy="365125"/>
          </a:xfrm>
        </p:spPr>
        <p:txBody>
          <a:bodyPr anchor="ctr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algn="l"/>
            <a:r>
              <a:rPr lang="en-US" sz="1200" dirty="0">
                <a:solidFill>
                  <a:schemeClr val="bg1"/>
                </a:solidFill>
              </a:rPr>
              <a:t>DEPT OF ECE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1DAF599E-70A8-5E76-56CB-CA69217C1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64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F629A3-552F-E006-13D5-0CE1F4DDF8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048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460F61-2344-C760-857E-55ED7348C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106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">
            <a:extLst>
              <a:ext uri="{FF2B5EF4-FFF2-40B4-BE49-F238E27FC236}">
                <a16:creationId xmlns:a16="http://schemas.microsoft.com/office/drawing/2014/main" id="{D10096E1-7AA4-3695-82F5-7DAD7028D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6" y="694"/>
            <a:ext cx="12189533" cy="685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29537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013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E08955-08BB-4699-BDD8-1E3D7EEFD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8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3B2E1F-8BE8-6F6E-A1F6-527F51B3D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8830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B605B6C-A108-B529-76C2-7C90E4E90D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fld id="{86134D44-37F0-44A1-8A08-E9432A030C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8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63" r:id="rId6"/>
    <p:sldLayoutId id="2147483664" r:id="rId7"/>
    <p:sldLayoutId id="2147483665" r:id="rId8"/>
    <p:sldLayoutId id="2147483651" r:id="rId9"/>
    <p:sldLayoutId id="2147483666" r:id="rId10"/>
    <p:sldLayoutId id="2147483681" r:id="rId11"/>
    <p:sldLayoutId id="2147483671" r:id="rId12"/>
    <p:sldLayoutId id="2147483652" r:id="rId13"/>
    <p:sldLayoutId id="2147483670" r:id="rId14"/>
    <p:sldLayoutId id="2147483653" r:id="rId15"/>
    <p:sldLayoutId id="2147483672" r:id="rId16"/>
    <p:sldLayoutId id="2147483673" r:id="rId17"/>
    <p:sldLayoutId id="2147483675" r:id="rId18"/>
    <p:sldLayoutId id="2147483676" r:id="rId19"/>
    <p:sldLayoutId id="2147483677" r:id="rId20"/>
    <p:sldLayoutId id="2147483678" r:id="rId21"/>
    <p:sldLayoutId id="2147483679" r:id="rId22"/>
    <p:sldLayoutId id="2147483680" r:id="rId23"/>
    <p:sldLayoutId id="2147483655" r:id="rId24"/>
    <p:sldLayoutId id="2147483654" r:id="rId25"/>
    <p:sldLayoutId id="2147483656" r:id="rId26"/>
    <p:sldLayoutId id="2147483657" r:id="rId27"/>
    <p:sldLayoutId id="2147483667" r:id="rId28"/>
    <p:sldLayoutId id="2147483668" r:id="rId2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E076F1-8163-EB6F-16CB-3B957D63C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BDAF-A542-030F-224C-CA884E2E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Output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E8A8FB-186A-FC3B-FB88-9C2326E7BB9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966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D2D59-E283-9413-9DD2-47DD80DBE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C50C3-C0AC-170B-5933-15BE7CB12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Jackknife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9BCB5A4-0EAD-0C11-0A78-ECADE6E957AF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482342" y="1136530"/>
                <a:ext cx="10370190" cy="4892130"/>
              </a:xfrm>
            </p:spPr>
            <p:txBody>
              <a:bodyPr/>
              <a:lstStyle/>
              <a:p>
                <a:r>
                  <a:rPr lang="en-US" dirty="0"/>
                  <a:t>Ordinary confidence interval estimate requires you to transform outputs into samples that are arguably Gaussian, and independent</a:t>
                </a:r>
              </a:p>
              <a:p>
                <a:r>
                  <a:rPr lang="en-US" dirty="0"/>
                  <a:t>Sometimes this is hard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E.g. metrics that are complex (ratio of means, correlation coefficients, maximum likelihood estimators); estimators that are biased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Output distribution is non-Gaussian</a:t>
                </a:r>
              </a:p>
              <a:p>
                <a:r>
                  <a:rPr lang="en-US" dirty="0"/>
                  <a:t>Jackknife can estimate bias, estimate sample variance.  Most effective when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Small changes in output data cause small changes in the estimator</a:t>
                </a:r>
              </a:p>
              <a:p>
                <a:r>
                  <a:rPr lang="en-US" dirty="0"/>
                  <a:t>We have N data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that contribute to the estimate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of some quantity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>
                    <a:latin typeface="Symbol" pitchFamily="2" charset="2"/>
                  </a:rPr>
                  <a:t> </a:t>
                </a:r>
                <a:r>
                  <a:rPr lang="en-US" dirty="0"/>
                  <a:t>obtained applying some function </a:t>
                </a:r>
                <a:r>
                  <a:rPr lang="en-US" i="1" dirty="0"/>
                  <a:t>g </a:t>
                </a:r>
                <a:r>
                  <a:rPr lang="en-US" dirty="0"/>
                  <a:t>to the data</a:t>
                </a:r>
                <a:endParaRPr lang="en-US" dirty="0">
                  <a:latin typeface="Symbol" pitchFamily="2" charset="2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Function might be things like ”time in system”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 see above: ratios, correlation estimates…more complex than just mean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39BCB5A4-0EAD-0C11-0A78-ECADE6E957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482342" y="1136530"/>
                <a:ext cx="10370190" cy="4892130"/>
              </a:xfrm>
              <a:blipFill>
                <a:blip r:embed="rId2"/>
                <a:stretch>
                  <a:fillRect l="-489" t="-1295" r="-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5015BE-5A5A-C617-BCFB-41C7E0FE71A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422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42C4D-6A03-4A80-5316-C4161A2ED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686A-9983-772F-E5FD-C23CC3E8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Jackknife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2B18890-6DBD-E7A4-A3B0-6E9BA9ABE09B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482342" y="1136530"/>
                <a:ext cx="10370190" cy="489213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Ideally we might repeat, over and over, sampling of addition data points, each leading to a calculation of some quantity,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,2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where j denotes replication index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Set of independent calculations would give insight into distribution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dirty="0"/>
              </a:p>
              <a:p>
                <a:r>
                  <a:rPr lang="en-US" dirty="0"/>
                  <a:t>Jackknifing is a way to create N “pseudo” estimates, without any resampling.</a:t>
                </a:r>
              </a:p>
              <a:p>
                <a:r>
                  <a:rPr lang="en-US" dirty="0"/>
                  <a:t>The </a:t>
                </a:r>
                <a:r>
                  <a:rPr lang="en-US" dirty="0" err="1"/>
                  <a:t>i</a:t>
                </a:r>
                <a:r>
                  <a:rPr lang="en-US" baseline="30000" dirty="0" err="1"/>
                  <a:t>th</a:t>
                </a:r>
                <a:r>
                  <a:rPr lang="en-US" baseline="30000" dirty="0"/>
                  <a:t> </a:t>
                </a:r>
                <a:r>
                  <a:rPr lang="en-US" dirty="0"/>
                  <a:t>jackknife re-estimate is obtained by performing calculation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/>
                  <a:t> to the same vector, but with </a:t>
                </a:r>
                <a:r>
                  <a:rPr lang="en-US" dirty="0" err="1"/>
                  <a:t>i</a:t>
                </a:r>
                <a:r>
                  <a:rPr lang="en-US" baseline="30000" dirty="0" err="1"/>
                  <a:t>th</a:t>
                </a:r>
                <a:r>
                  <a:rPr lang="en-US" baseline="30000" dirty="0"/>
                  <a:t> </a:t>
                </a:r>
                <a:r>
                  <a:rPr lang="en-US" dirty="0"/>
                  <a:t>element removed</a:t>
                </a:r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,…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Then redo the estimate based on the jackknife re-estimates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ˆ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≡</m:t>
                      </m:r>
                      <m:f>
                        <m:fPr>
                          <m:ctrlPr>
                            <a:rPr lang="en-US" i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Things we do with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ˆ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 smtClean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acc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2B18890-6DBD-E7A4-A3B0-6E9BA9ABE0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482342" y="1136530"/>
                <a:ext cx="10370190" cy="4892130"/>
              </a:xfrm>
              <a:blipFill>
                <a:blip r:embed="rId2"/>
                <a:stretch>
                  <a:fillRect l="-489" t="-1295" r="-978" b="-13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97B6F-720E-81E0-6291-7ADB9ECE55C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204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7067B-39ED-D151-7AAB-091969CB2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FC6E-3D69-348F-8D2F-F18411E2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 Estimation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B69D00E-4A30-E3EC-F0EA-943B547FF982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</p:spPr>
            <p:txBody>
              <a:bodyPr/>
              <a:lstStyle/>
              <a:p>
                <a:r>
                  <a:rPr lang="en-US" dirty="0"/>
                  <a:t>The (estimated) bias of (random) estimator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/>
                  <a:t> is the difference  between the expected value of the estimator, and the mean of the statistic it is estimating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b="0" i="0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b="0" i="0" dirty="0" smtClean="0">
                              <a:latin typeface="Cambria Math" panose="02040503050406030204" pitchFamily="18" charset="0"/>
                            </a:rPr>
                            <m:t>bias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ˆ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We can estimate the bias of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ˆ"/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 using jackknife by amplifying  the difference between the re-estimates mean and the original estimate</a:t>
                </a:r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i="0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i="0" dirty="0" smtClean="0">
                              <a:latin typeface="Cambria Math" panose="02040503050406030204" pitchFamily="18" charset="0"/>
                            </a:rPr>
                            <m:t>bias</m:t>
                          </m:r>
                        </m:e>
                      </m:acc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ˆ"/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acc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,⋯,</m:t>
                              </m:r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Bias correction adds this to the original estimate, to approximate an unbiased estimator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i="0" dirty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i="0" dirty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ˆ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acc>
                          <m:r>
                            <a:rPr lang="en-US" i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0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0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0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i="0" dirty="0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B69D00E-4A30-E3EC-F0EA-943B547FF9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  <a:blipFill>
                <a:blip r:embed="rId2"/>
                <a:stretch>
                  <a:fillRect l="-444" t="-1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64B56-4F49-3B86-FC4A-BD1E6F3FC9B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33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34562-5026-A425-9106-11440564B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Bias Math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83207F-A03D-56CB-22F9-B7F56D14BD85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652463" y="1368845"/>
                <a:ext cx="11404858" cy="4787406"/>
              </a:xfrm>
            </p:spPr>
            <p:txBody>
              <a:bodyPr>
                <a:normAutofit/>
              </a:bodyPr>
              <a:lstStyle/>
              <a:p>
                <a:r>
                  <a:rPr lang="en-US"/>
                  <a:t>Imagine expressing bias as a power series in N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</m:sSub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i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m:rPr>
                          <m:nor/>
                        </m:rPr>
                        <a:rPr lang="en-US" i="0">
                          <a:latin typeface="Cambria Math" panose="02040503050406030204" pitchFamily="18" charset="0"/>
                        </a:rPr>
                        <m:t>for some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/>
              </a:p>
              <a:p>
                <a:r>
                  <a:rPr lang="en-US"/>
                  <a:t>Where the subscript N emphasizes the dependence on there being N data points</a:t>
                </a:r>
              </a:p>
              <a:p>
                <a:r>
                  <a:rPr lang="en-US"/>
                  <a:t>Now define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acc>
                          <m:accPr>
                            <m:chr m:val="ˆ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i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i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ˆ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i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0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ˆ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  <m:r>
                          <a:rPr lang="en-US" i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ˆ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/>
                  <a:t> and in the privacy of your own home do math, to get</a:t>
                </a:r>
              </a:p>
              <a:p>
                <a:endParaRPr lang="en-US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ˆ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ˆ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=2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/>
              </a:p>
              <a:p>
                <a:r>
                  <a:rPr lang="en-US"/>
                  <a:t>Which tells us that our formula (depending on the a</a:t>
                </a:r>
                <a:r>
                  <a:rPr lang="en-US" baseline="-25000"/>
                  <a:t>i </a:t>
                </a:r>
                <a:r>
                  <a:rPr lang="en-US"/>
                  <a:t>removes the most significant term in the bias (1/N)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983207F-A03D-56CB-22F9-B7F56D14BD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652463" y="1368845"/>
                <a:ext cx="11404858" cy="4787406"/>
              </a:xfrm>
              <a:blipFill>
                <a:blip r:embed="rId2"/>
                <a:stretch>
                  <a:fillRect l="-556" t="-159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F35A33-721B-E4C3-A9C5-1E277CD8D33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98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78840-99A1-D1C3-E0AC-0C03FA38B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A84E-1CFB-C2C1-7169-9FC720EEC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Estimating the Variance of the Estimator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70DE4FE-0560-C7B6-71BC-D9BD39715C0A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</p:spPr>
            <p:txBody>
              <a:bodyPr/>
              <a:lstStyle/>
              <a:p>
                <a:r>
                  <a:rPr lang="en-US" dirty="0"/>
                  <a:t>Use (again) the variation in the jackknife re-estimates</a:t>
                </a:r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Var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ˆ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𝜃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This typically over-estimates variance, which means that analysis based on it tends to be conservative</a:t>
                </a:r>
              </a:p>
              <a:p>
                <a:endParaRPr lang="en-US" dirty="0"/>
              </a:p>
              <a:p>
                <a:r>
                  <a:rPr lang="en-US" dirty="0"/>
                  <a:t>From this we get an estimator s of the standard deviation  just by taking the square root of the variance</a:t>
                </a:r>
              </a:p>
              <a:p>
                <a:endParaRPr lang="en-US" dirty="0"/>
              </a:p>
              <a:p>
                <a:r>
                  <a:rPr lang="en-US" dirty="0"/>
                  <a:t>From this we can compute a confidence interval (remembering to use the unbiased estimator)</a:t>
                </a:r>
              </a:p>
              <a:p>
                <a:r>
                  <a:rPr lang="en-US" dirty="0"/>
                  <a:t>	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̅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ˆ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</m:acc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±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70DE4FE-0560-C7B6-71BC-D9BD39715C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  <a:blipFill>
                <a:blip r:embed="rId2"/>
                <a:stretch>
                  <a:fillRect l="-444" t="-152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DFB44-575D-5DB9-50A6-4287C470EF8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976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78C40-AAD2-B3F9-C23E-D9A0E34EF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DEE70-5640-9601-ECF1-2E611ACF1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Construction of Confidence Intervals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67AC0C5-4F2F-1EE0-0E57-FB0693AA43A1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</p:spPr>
            <p:txBody>
              <a:bodyPr/>
              <a:lstStyle/>
              <a:p>
                <a:r>
                  <a:rPr lang="en-US" dirty="0"/>
                  <a:t>Bootstrapping applies when</a:t>
                </a:r>
              </a:p>
              <a:p>
                <a:pPr marL="1028700" lvl="1" indent="-342900"/>
                <a:r>
                  <a:rPr lang="en-US" dirty="0"/>
                  <a:t>Metrics  are complex or non-standard, e.g., medians, percentiles, ratios of means</a:t>
                </a:r>
              </a:p>
              <a:p>
                <a:pPr marL="1028700" lvl="1" indent="-342900"/>
                <a:r>
                  <a:rPr lang="en-US" dirty="0"/>
                  <a:t>Simulation data is heavily skewed, seriously non-Gaussian</a:t>
                </a:r>
              </a:p>
              <a:p>
                <a:pPr marL="1028700" lvl="1" indent="-342900"/>
                <a:r>
                  <a:rPr lang="en-US" dirty="0"/>
                  <a:t>Small sample sizes (because creating additional samples is very expensive)</a:t>
                </a:r>
              </a:p>
              <a:p>
                <a:pPr marL="342900" indent="-342900"/>
                <a:r>
                  <a:rPr lang="en-US" dirty="0"/>
                  <a:t>Bootstrapping should not be used </a:t>
                </a:r>
              </a:p>
              <a:p>
                <a:pPr marL="1028700" lvl="1" indent="-342900"/>
                <a:r>
                  <a:rPr lang="en-US" dirty="0"/>
                  <a:t>Data are simple means and sample sizes large enough for Central Limit Theorem to kick in</a:t>
                </a:r>
              </a:p>
              <a:p>
                <a:pPr marL="1028700" lvl="1" indent="-342900"/>
                <a:r>
                  <a:rPr lang="en-US" dirty="0"/>
                  <a:t>Extreme tail probabilities</a:t>
                </a:r>
              </a:p>
              <a:p>
                <a:pPr marL="342900" indent="-342900"/>
                <a:r>
                  <a:rPr lang="en-US" dirty="0"/>
                  <a:t>So what is this bootstrapping thing?</a:t>
                </a:r>
              </a:p>
              <a:p>
                <a:pPr marL="342900" indent="-342900"/>
                <a:r>
                  <a:rPr lang="en-US" dirty="0"/>
                  <a:t>Suppose you have N samples </a:t>
                </a:r>
                <a14:m>
                  <m:oMath xmlns:m="http://schemas.openxmlformats.org/officeDocument/2006/math">
                    <m:r>
                      <a:rPr lang="en-US" b="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  <m:r>
                      <a:rPr lang="en-US" b="0" i="1" dirty="0">
                        <a:latin typeface="Cambria Math" panose="02040503050406030204" pitchFamily="18" charset="0"/>
                      </a:rPr>
                      <m:t> ,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each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drawn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from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distribution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n-US" dirty="0"/>
                  <a:t>, and are interested in some metric </a:t>
                </a:r>
                <a:r>
                  <a:rPr lang="en-US" i="1" dirty="0"/>
                  <a:t>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related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to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.,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median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1" dirty="0">
                        <a:latin typeface="Cambria Math" panose="02040503050406030204" pitchFamily="18" charset="0"/>
                      </a:rPr>
                      <m:t>percentile</m:t>
                    </m:r>
                    <m:r>
                      <a:rPr lang="en-US" b="0" i="1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is the estimate from the data</a:t>
                </a:r>
              </a:p>
              <a:p>
                <a:pPr marL="342900" indent="-342900"/>
                <a:r>
                  <a:rPr lang="en-US" dirty="0"/>
                  <a:t>You do your statistical analysis based on many many many “resamplings” of X</a:t>
                </a:r>
              </a:p>
              <a:p>
                <a:pPr marL="1028700" lvl="1" indent="-342900"/>
                <a:r>
                  <a:rPr lang="en-US" dirty="0"/>
                  <a:t>Basically treat X as data in an empirical distribution function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67AC0C5-4F2F-1EE0-0E57-FB0693AA4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  <a:blipFill>
                <a:blip r:embed="rId2"/>
                <a:stretch>
                  <a:fillRect l="-444" t="-12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1A4D2D-FFE8-ABA3-7723-8E0057BC4FE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54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AB369-307D-9C82-82A1-ABE8DF99E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2E094-C56D-DD12-1440-1431D80E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A2BCCF2-90C3-70BE-1271-C7F9B4E268FD}"/>
                  </a:ext>
                </a:extLst>
              </p:cNvPr>
              <p:cNvSpPr>
                <a:spLocks noGrp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</p:spPr>
            <p:txBody>
              <a:bodyPr/>
              <a:lstStyle/>
              <a:p>
                <a:r>
                  <a:rPr lang="en-US" dirty="0"/>
                  <a:t>For each of B (large, like &gt; 10,000) times</a:t>
                </a:r>
              </a:p>
              <a:p>
                <a:pPr marL="1028700" lvl="1" indent="-342900"/>
                <a:r>
                  <a:rPr lang="en-US" dirty="0"/>
                  <a:t>Create a set of N items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0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i="0" dirty="0">
                        <a:latin typeface="Cambria Math" panose="02040503050406030204" pitchFamily="18" charset="0"/>
                      </a:rPr>
                      <m:t>,…,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dirty="0"/>
                  <a:t>, choosing each uniformly at random from elements of X (with replacement),  compute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  <m:sup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acc>
                    <m:r>
                      <a:rPr lang="en-US" i="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i="0" dirty="0"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  <m:sup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dirty="0"/>
              </a:p>
              <a:p>
                <a:pPr marL="1485900" lvl="2" indent="-342900"/>
                <a:r>
                  <a:rPr lang="en-US" dirty="0"/>
                  <a:t>Some elements might be selected more than once, others not at all</a:t>
                </a:r>
              </a:p>
              <a:p>
                <a:pPr marL="342900" indent="-342900"/>
                <a:r>
                  <a:rPr lang="en-US" dirty="0"/>
                  <a:t>After B cycles we have estimators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,1</m:t>
                            </m:r>
                          </m:sub>
                          <m:sup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acc>
                    <m:r>
                      <a:rPr lang="en-US" i="0" dirty="0">
                        <a:latin typeface="Cambria Math" panose="02040503050406030204" pitchFamily="18" charset="0"/>
                      </a:rPr>
                      <m:t>,…,</m:t>
                    </m:r>
                    <m:acc>
                      <m:accPr>
                        <m:chr m:val="̂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Sup>
                          <m:sSub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i="0" dirty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acc>
                  </m:oMath>
                </a14:m>
                <a:r>
                  <a:rPr lang="en-US" dirty="0"/>
                  <a:t> , and can sort them.   For a given </a:t>
                </a:r>
                <a:r>
                  <a:rPr lang="en-US" dirty="0">
                    <a:latin typeface="Symbol" pitchFamily="2" charset="2"/>
                  </a:rPr>
                  <a:t>a</a:t>
                </a:r>
                <a:r>
                  <a:rPr lang="en-US" dirty="0"/>
                  <a:t> we can compute the </a:t>
                </a:r>
                <a:r>
                  <a:rPr lang="en-US" dirty="0">
                    <a:latin typeface="Symbol" pitchFamily="2" charset="2"/>
                  </a:rPr>
                  <a:t>a</a:t>
                </a:r>
                <a:r>
                  <a:rPr lang="en-US" dirty="0"/>
                  <a:t>/2 and 1-</a:t>
                </a:r>
                <a:r>
                  <a:rPr lang="en-US" dirty="0">
                    <a:latin typeface="Symbol" pitchFamily="2" charset="2"/>
                  </a:rPr>
                  <a:t>a</a:t>
                </a:r>
                <a:r>
                  <a:rPr lang="en-US" dirty="0"/>
                  <a:t>/2 quantiles, and assign values a and b to these, and take [a, b] as the confidence interval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dirty="0"/>
                  <a:t>There are many many qualifications and complications to bootstrapping that are beyond the scope of this course.  </a:t>
                </a:r>
              </a:p>
              <a:p>
                <a:pPr marL="342900" indent="-342900"/>
                <a:endParaRPr lang="en-US" dirty="0"/>
              </a:p>
              <a:p>
                <a:pPr marL="342900" indent="-342900"/>
                <a:r>
                  <a:rPr lang="en-US" dirty="0"/>
                  <a:t>What is presented here is a simple back-of-envelope approach that frequently works</a:t>
                </a:r>
              </a:p>
              <a:p>
                <a:pPr marL="342900" indent="-342900"/>
                <a:r>
                  <a:rPr lang="en-US" dirty="0"/>
                  <a:t> and should be considerd in those contexts already identified where bootstrapping is effective</a:t>
                </a:r>
              </a:p>
              <a:p>
                <a:pPr marL="342900" indent="-342900"/>
                <a:endParaRPr lang="en-US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A2BCCF2-90C3-70BE-1271-C7F9B4E268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20"/>
              </p:nvPr>
            </p:nvSpPr>
            <p:spPr>
              <a:xfrm>
                <a:off x="482341" y="1136530"/>
                <a:ext cx="11415491" cy="4892130"/>
              </a:xfrm>
              <a:blipFill>
                <a:blip r:embed="rId2"/>
                <a:stretch>
                  <a:fillRect l="-444" t="-1295" r="-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F3952E-B023-A869-7F45-2ED9E0A0355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184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4EE51-844A-A0D4-B919-36BBF7AD8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93996-8E7A-10FA-E577-5F895B3E1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 in Python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15674-016C-3630-BA64-A62E3B7E4F2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4220861-EF30-1481-40BF-5482FD2AD4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5085" y="1093105"/>
            <a:ext cx="11440337" cy="4120309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Example: M/M/3/10 queue,  </a:t>
            </a:r>
            <a:r>
              <a:rPr lang="en-US" sz="1600">
                <a:latin typeface="Symbol" pitchFamily="2" charset="2"/>
              </a:rPr>
              <a:t>l</a:t>
            </a:r>
            <a:r>
              <a:rPr lang="en-US" sz="1600"/>
              <a:t> = 0.5, </a:t>
            </a:r>
            <a:r>
              <a:rPr lang="en-US" sz="1600">
                <a:latin typeface="Symbol" pitchFamily="2" charset="2"/>
              </a:rPr>
              <a:t>m</a:t>
            </a:r>
            <a:r>
              <a:rPr lang="en-US" sz="1600"/>
              <a:t> = 1.0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Estimate 95% quantile of time in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Sample 500 replications of running queue to time 1000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Measure arrivals and drops after first 25% of simulation time</a:t>
            </a:r>
          </a:p>
          <a:p>
            <a:pPr marL="1028700" lvl="1" indent="-342900"/>
            <a:r>
              <a:rPr lang="en-US" sz="1600"/>
              <a:t>Output of a run is fraction of measured arrivals that were dropped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After 25% of termination time, every job’s time in system is measured, at end of simulation observed 95% quantile reported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Two approaches, (1) create averages of every 50 replication outputs, use classical CI approach, (2) bootstrap on all observations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Applied statistical tests to output for evidence of Gaussian distribution in both cases</a:t>
            </a:r>
          </a:p>
          <a:p>
            <a:r>
              <a:rPr lang="en-US" sz="1600"/>
              <a:t>% python sim.py</a:t>
            </a:r>
          </a:p>
          <a:p>
            <a:endParaRPr lang="en-US" sz="1600"/>
          </a:p>
          <a:p>
            <a:endParaRPr lang="en-US" sz="1600"/>
          </a:p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CD69EF-F10F-FD10-2D30-418094166341}"/>
              </a:ext>
            </a:extLst>
          </p:cNvPr>
          <p:cNvSpPr txBox="1"/>
          <p:nvPr/>
        </p:nvSpPr>
        <p:spPr>
          <a:xfrm>
            <a:off x="1460985" y="5487896"/>
            <a:ext cx="47288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/>
              <a:t>code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1F6E42C-C94F-94AD-0609-DE750EEA39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0118114"/>
              </p:ext>
            </p:extLst>
          </p:nvPr>
        </p:nvGraphicFramePr>
        <p:xfrm>
          <a:off x="2157819" y="5321595"/>
          <a:ext cx="965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showAsIcon="1" r:id="rId2" imgW="965200" imgH="609600" progId="Word.Document.12">
                  <p:embed/>
                </p:oleObj>
              </mc:Choice>
              <mc:Fallback>
                <p:oleObj name="Document" showAsIcon="1" r:id="rId2" imgW="965200" imgH="609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57819" y="5321595"/>
                        <a:ext cx="965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8776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D6C6E-977F-B165-6E91-A4F38167B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92406-4B3D-2AC6-8A0B-728107BE5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Bootstrap Resampling in Python, Example Output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03B71-1104-F9C1-880D-A32C0B315E5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6134D44-37F0-44A1-8A08-E9432A030C0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A92B463-4ACC-93C7-45A7-2828C66BBB5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5085" y="1093105"/>
            <a:ext cx="11440337" cy="4120309"/>
          </a:xfrm>
        </p:spPr>
        <p:txBody>
          <a:bodyPr>
            <a:normAutofit lnSpcReduction="10000"/>
          </a:bodyPr>
          <a:lstStyle/>
          <a:p>
            <a:r>
              <a:rPr lang="en-US" sz="1600"/>
              <a:t>% python sim.py</a:t>
            </a:r>
          </a:p>
          <a:p>
            <a:r>
              <a:rPr lang="en-US" sz="1600"/>
              <a:t>--- Statistical Normality Tests for averaged samples ---</a:t>
            </a:r>
          </a:p>
          <a:p>
            <a:r>
              <a:rPr lang="en-US" sz="1600"/>
              <a:t>Shapiro-Wilk Result: Fail to reject H0 (Data looks Gaussian/Normal)</a:t>
            </a:r>
          </a:p>
          <a:p>
            <a:r>
              <a:rPr lang="en-US" sz="1600"/>
              <a:t>K^2 Result: Fail to reject H0 (Data looks Gaussian/Normal)</a:t>
            </a:r>
          </a:p>
          <a:p>
            <a:endParaRPr lang="en-US" sz="1600"/>
          </a:p>
          <a:p>
            <a:r>
              <a:rPr lang="en-US" sz="1600"/>
              <a:t>95% Confidence Interval from averages: (np.float64(2.5714907581389546), np.float64(2.621676390257084))</a:t>
            </a:r>
          </a:p>
          <a:p>
            <a:endParaRPr lang="en-US" sz="1600"/>
          </a:p>
          <a:p>
            <a:r>
              <a:rPr lang="en-US" sz="1600"/>
              <a:t>--- Statistical Normality Tests on raw data ---</a:t>
            </a:r>
          </a:p>
          <a:p>
            <a:r>
              <a:rPr lang="en-US" sz="1600"/>
              <a:t>Shapiro-Wilk Result: Reject H0 (Data does NOT look Gaussian/Normal)</a:t>
            </a:r>
          </a:p>
          <a:p>
            <a:r>
              <a:rPr lang="en-US" sz="1600"/>
              <a:t>K^2 Result: Reject H0 (Data does NOT look Gaussian/Normal)</a:t>
            </a:r>
          </a:p>
          <a:p>
            <a:endParaRPr lang="en-US" sz="1600"/>
          </a:p>
          <a:p>
            <a:r>
              <a:rPr lang="en-US" sz="1600"/>
              <a:t>Bootstrap 95% Confidence Interval : (2.5819, 2.6128)</a:t>
            </a:r>
          </a:p>
          <a:p>
            <a:endParaRPr lang="en-US" sz="1600"/>
          </a:p>
          <a:p>
            <a:endParaRPr lang="en-US" sz="16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01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MB PPT ORANGE">
      <a:dk1>
        <a:srgbClr val="000000"/>
      </a:dk1>
      <a:lt1>
        <a:srgbClr val="FFFFFF"/>
      </a:lt1>
      <a:dk2>
        <a:srgbClr val="13294B"/>
      </a:dk2>
      <a:lt2>
        <a:srgbClr val="FF5F05"/>
      </a:lt2>
      <a:accent1>
        <a:srgbClr val="0071CE"/>
      </a:accent1>
      <a:accent2>
        <a:srgbClr val="FCB316"/>
      </a:accent2>
      <a:accent3>
        <a:srgbClr val="007E8E"/>
      </a:accent3>
      <a:accent4>
        <a:srgbClr val="006230"/>
      </a:accent4>
      <a:accent5>
        <a:srgbClr val="5C0E41"/>
      </a:accent5>
      <a:accent6>
        <a:srgbClr val="7D3E13"/>
      </a:accent6>
      <a:hlink>
        <a:srgbClr val="C84113"/>
      </a:hlink>
      <a:folHlink>
        <a:srgbClr val="2159A6"/>
      </a:folHlink>
    </a:clrScheme>
    <a:fontScheme name="SMB PPT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 algn="l">
          <a:defRPr i="1" smtClean="0">
            <a:latin typeface="Cambria Math" panose="020405030504060302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MB PowerPoint Template V4" id="{B3CBA2D6-773F-894A-97CE-392945FF435E}" vid="{C086EF9A-8907-304D-A9A1-B52FE47F1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15233</TotalTime>
  <Words>1048</Words>
  <Application>Microsoft Macintosh PowerPoint</Application>
  <PresentationFormat>Widescreen</PresentationFormat>
  <Paragraphs>106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Cambria Math</vt:lpstr>
      <vt:lpstr>Courier New</vt:lpstr>
      <vt:lpstr>Source Sans Pro</vt:lpstr>
      <vt:lpstr>Source Sans Pro SemiBold</vt:lpstr>
      <vt:lpstr>Symbol</vt:lpstr>
      <vt:lpstr>Office Theme</vt:lpstr>
      <vt:lpstr>Microsoft Word Document</vt:lpstr>
      <vt:lpstr>More Output Analysis</vt:lpstr>
      <vt:lpstr>Jackknife Estimation</vt:lpstr>
      <vt:lpstr>Jackknife Estimation</vt:lpstr>
      <vt:lpstr>Bias Estimation</vt:lpstr>
      <vt:lpstr>Bias Math</vt:lpstr>
      <vt:lpstr>Estimating the Variance of the Estimator</vt:lpstr>
      <vt:lpstr>Bootstrap Construction of Confidence Intervals</vt:lpstr>
      <vt:lpstr>Bootstrap Resampling</vt:lpstr>
      <vt:lpstr>Bootstrap Resampling in Python</vt:lpstr>
      <vt:lpstr>Bootstrap Resampling in Python, Example Output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Lin, Bryan</dc:creator>
  <cp:lastModifiedBy>Nicol, David Malcolm</cp:lastModifiedBy>
  <cp:revision>130</cp:revision>
  <dcterms:created xsi:type="dcterms:W3CDTF">2022-06-14T14:37:32Z</dcterms:created>
  <dcterms:modified xsi:type="dcterms:W3CDTF">2026-10-15T13:55:20Z</dcterms:modified>
</cp:coreProperties>
</file>