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44" r:id="rId2"/>
    <p:sldId id="345" r:id="rId3"/>
    <p:sldId id="380" r:id="rId4"/>
    <p:sldId id="381" r:id="rId5"/>
    <p:sldId id="412" r:id="rId6"/>
    <p:sldId id="413" r:id="rId7"/>
    <p:sldId id="382" r:id="rId8"/>
    <p:sldId id="384" r:id="rId9"/>
    <p:sldId id="385" r:id="rId10"/>
    <p:sldId id="386" r:id="rId11"/>
    <p:sldId id="410" r:id="rId12"/>
    <p:sldId id="383" r:id="rId13"/>
    <p:sldId id="411" r:id="rId14"/>
    <p:sldId id="387" r:id="rId15"/>
    <p:sldId id="388" r:id="rId16"/>
    <p:sldId id="415" r:id="rId17"/>
    <p:sldId id="393" r:id="rId18"/>
    <p:sldId id="390" r:id="rId19"/>
    <p:sldId id="416" r:id="rId20"/>
    <p:sldId id="417" r:id="rId21"/>
    <p:sldId id="418" r:id="rId22"/>
    <p:sldId id="419" r:id="rId23"/>
    <p:sldId id="420" r:id="rId24"/>
    <p:sldId id="421" r:id="rId25"/>
    <p:sldId id="422" r:id="rId26"/>
    <p:sldId id="423" r:id="rId27"/>
    <p:sldId id="424" r:id="rId28"/>
    <p:sldId id="425" r:id="rId29"/>
    <p:sldId id="426" r:id="rId30"/>
    <p:sldId id="427" r:id="rId31"/>
    <p:sldId id="428" r:id="rId32"/>
    <p:sldId id="429" r:id="rId33"/>
    <p:sldId id="430" r:id="rId34"/>
    <p:sldId id="431" r:id="rId35"/>
    <p:sldId id="43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Marschoun" initials="PM" lastIdx="1" clrIdx="0">
    <p:extLst>
      <p:ext uri="{19B8F6BF-5375-455C-9EA6-DF929625EA0E}">
        <p15:presenceInfo xmlns:p15="http://schemas.microsoft.com/office/powerpoint/2012/main" userId="94e395ed754f07bf" providerId="Windows Live"/>
      </p:ext>
    </p:extLst>
  </p:cmAuthor>
  <p:cmAuthor id="2" name="Nicol, David Malcolm" initials="DN" lastIdx="1" clrIdx="1">
    <p:extLst>
      <p:ext uri="{19B8F6BF-5375-455C-9EA6-DF929625EA0E}">
        <p15:presenceInfo xmlns:p15="http://schemas.microsoft.com/office/powerpoint/2012/main" userId="S::dmnicol@illinois.edu::a11aa1ce-69c6-4d10-ad38-760ed38031f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1A2"/>
    <a:srgbClr val="13294A"/>
    <a:srgbClr val="FF5F05"/>
    <a:srgbClr val="13294B"/>
    <a:srgbClr val="C84113"/>
    <a:srgbClr val="3B6C35"/>
    <a:srgbClr val="4B868E"/>
    <a:srgbClr val="FBB24D"/>
    <a:srgbClr val="F05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99" autoAdjust="0"/>
    <p:restoredTop sz="95704" autoAdjust="0"/>
  </p:normalViewPr>
  <p:slideViewPr>
    <p:cSldViewPr snapToGrid="0">
      <p:cViewPr varScale="1">
        <p:scale>
          <a:sx n="134" d="100"/>
          <a:sy n="134" d="100"/>
        </p:scale>
        <p:origin x="38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E1E9AA-346A-B3D9-794E-D00029D397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F56AFA-A4B7-7466-6AF7-3B946230D3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4678F-55F8-4A98-B438-1921114C3F78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BE0AD-401D-551F-84BA-B7639FBB7E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98A03-EC06-4230-C305-6B23873923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E4B95-DB27-469E-87AB-81525EE3E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17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60D9-9A89-466D-AB9E-AB8EEEC5B27F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6F0D5-1438-4C96-931F-854E0BFC2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65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C1F20-F902-561B-9CC5-6EA59644B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291F4F-496D-A00A-341B-C4260F20B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8DC616-889D-A1B5-6CAF-BE0AA0680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2DEAC-14BB-59CF-5AC3-C656963F7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7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DD08-DEAC-9FDD-2E39-57C436C8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6B74B-BC36-1370-E587-28D65A2CD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78A70-BF2B-FA50-39C7-A04889FA6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C4A53-D19E-DAFC-C664-AE67B19BE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47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24C32-2B01-DD7D-C720-97AADCEC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7C69F4-4029-F705-94D5-7F51B40E8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5344BF-6136-7D8F-22A3-2C3C0AC56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30921-24F2-A539-5D3D-280D62E6E9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2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797B3-D0A1-8B3F-6068-1CF3541E8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67AB9-6606-6FFA-0F93-8DF8387F5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7B530E-38D2-EA01-239E-29B4135B4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B8466-AE2B-C62E-F026-3385AC154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16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4120-F35C-8D96-F09F-EF9C07F12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9FFC37-B134-810D-BE1C-4AB0BCA6C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B8502F-69D5-B5B5-53AE-A0B0C2B3E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FC3F2-F1C3-0114-E884-03872DABC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64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32741-DF30-91E4-335C-27CDD0A4E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B74C69-654C-A421-51C9-409918B973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0C36A-F4DA-BB66-0A00-7958DEDC0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E34A5-CC67-B0ED-1C73-9211D04DB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66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3604F-B0DB-90A0-942C-F33E63924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3608EF-5D9D-7202-D4A0-3BC306DE4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857861-3172-B25D-FE4A-9DA580892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3615C-A4BE-3879-AC06-1AC9FAC3B7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48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3131-B4BE-C293-FCBA-4F0A6D6EF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4F9C8A-1E91-A5E2-0DA6-4C6113A68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04A06-FAD3-9C20-E9F5-FEE278A9B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\pi_n = \lim_{t \rightarrow \infty} \Pr\{N(t) = n \}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6FFA1-F43B-D2EB-81BE-EB946CAE5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96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D37D-32BE-927A-6C37-F1D695C16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C8271-F796-3BC1-135C-2FD0A4C65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4EAA5-87F7-6F65-6E6F-46FFD0C4D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\pi_n = \lim_{t \rightarrow \infty} \Pr\{N(t) = n \}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E345E-BF35-1703-868A-9F8A63118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25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2BB2C-ECC8-F6E6-5E58-AFD4410C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0E0B59-57ED-BEEB-6814-49DA6AB842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93DAC-EFD9-D1F0-6428-7254FD675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2ECDA-52B0-88C8-8285-580F7D440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45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58B70-B053-5E10-7C44-A3E27DEC1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DDA8CD-03E0-34CD-0B69-ADB2C7FADF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A08211-885C-D0AA-AD30-2C44D37B4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009B2-CFD5-F15A-B2DC-DFD4FB4D1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4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B31CE-3334-1B83-1810-927CFCA50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83BEE7-4305-4E72-3F80-4CF47CBFC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91148-7764-923E-64B3-2DA49CB1F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DD078-CC03-924E-C010-7050DC730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12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93155-ABB6-CDDE-85CB-CB5CC40D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EE4373-387E-18C1-ED73-A80A3E126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6164A-363E-2D63-4197-D6A2D58BF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BA1F8-3EA0-6E8D-CE92-4D493AE81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718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3E1E7-C21B-3652-E533-D4B9ED1FB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CC738-4898-BC67-E956-12684471B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814B4-0531-C19C-9E47-D22A37610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\sigma = \sqrt{ \frac{ \sum_{</a:t>
            </a:r>
            <a:r>
              <a:rPr lang="en-US" dirty="0" err="1"/>
              <a:t>i</a:t>
            </a:r>
            <a:r>
              <a:rPr lang="en-US" dirty="0"/>
              <a:t>=1}^n (</a:t>
            </a:r>
            <a:r>
              <a:rPr lang="en-US" dirty="0" err="1"/>
              <a:t>X_i</a:t>
            </a:r>
            <a:r>
              <a:rPr lang="en-US" dirty="0"/>
              <a:t> - \hat{\theta})^2 }{n-1}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D0BB2-7F05-9BFD-4DEF-8CFAC4F5E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48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5CEA-738A-008B-84CD-33334C84E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EC2F1-24D1-5ED9-E2A5-34DC1B96A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5B818F08-5482-0E54-7E15-DB1EB492BD5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5B818F08-5482-0E54-7E15-DB1EB492BD5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C3616-EA22-65C6-4523-FE0420DCD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68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F95B6-F189-2CDB-C9DE-871EE9B0E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06CAF-31D9-9A66-DA7A-2438DF18F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F4957577-9C5B-3FDD-EA3D-2D46FCB5239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F4957577-9C5B-3FDD-EA3D-2D46FCB5239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70134-5899-7FDE-7606-6AC98DD838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158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5CEA-738A-008B-84CD-33334C84E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EC2F1-24D1-5ED9-E2A5-34DC1B96A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5B818F08-5482-0E54-7E15-DB1EB492BD5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5B818F08-5482-0E54-7E15-DB1EB492BD5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C3616-EA22-65C6-4523-FE0420DCD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768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017B3-C2A2-B789-E25D-7911C12EA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9A6D8-65DF-6941-C2FD-BDA386084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B33850C9-EAC3-CBD5-D734-FF3A9FA6BDF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B33850C9-EAC3-CBD5-D734-FF3A9FA6BDF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8C275-52E8-3742-DF36-BBF2D1DB1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59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C0EA7-038D-54DD-5B46-857A7C33A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684FF-0854-4F9B-32E0-66EBEBA15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39BC2FA3-6423-0FB2-E3C8-7044427112E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39BC2FA3-6423-0FB2-E3C8-7044427112E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7406F-8582-CC6A-88F1-E66307EAA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36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9096-474A-CA05-46BD-63D78FBC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90D92-A951-AA86-CE40-2A0D3615B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B83E7750-F61F-C118-2C8A-B60DBB2ED84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B83E7750-F61F-C118-2C8A-B60DBB2ED84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4D636-ECF4-2B0B-BA56-E5BA2ABD5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37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3E0E4-0C3F-7A78-16DC-628BDB143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EB482-3B9F-1AFE-E4ED-98DE2CDB0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14BF9F53-A0E3-51F6-2226-A5C12C04E85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14BF9F53-A0E3-51F6-2226-A5C12C04E85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8B999-B24A-2E55-958D-FDA92FD1B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960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E856-7FF9-EA73-2FF4-6523D5BD0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282C7-A3A4-3A65-F68E-255BA92B3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5C3848ED-5289-01C9-999B-35D67D8022B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5C3848ED-5289-01C9-999B-35D67D8022B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A7D7E-D1D8-5692-9DC2-8F4286A04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72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D8212-DF1E-A4E2-829E-32F75C06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B13017-E317-BEDB-933A-353C27675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01E0F160-4E87-BED6-D008-1E4E82DAAAE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>
                          <a:latin typeface="Cambria Math" panose="02040503050406030204" pitchFamily="18" charset="0"/>
                        </a:rPr>
                        <m:t>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hat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{\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theta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} = (1/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)(\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sum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_{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=1}^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b="0" i="1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01E0F160-4E87-BED6-D008-1E4E82DAAAE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\hat{\theta} = (1/n)(\sum_{i=1}^n X_i)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C8E5A-873B-7B86-65E8-A841FEEE6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6F0D5-1438-4C96-931F-854E0BFC2CD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4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Accent">
            <a:extLst>
              <a:ext uri="{FF2B5EF4-FFF2-40B4-BE49-F238E27FC236}">
                <a16:creationId xmlns:a16="http://schemas.microsoft.com/office/drawing/2014/main" id="{A4CD8BB7-0ED5-85FC-E344-1C112A4E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6C5F9852-BDFC-7251-F9A8-98DEA1026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497620D0-FD2F-C1C0-438F-BA156FAA85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D3A57C1C-6F1A-1705-E0D4-BE50DA862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1001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774D0FFC-1870-3AC0-2920-9F9EA3F5B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67BB4B5-6DC9-4239-4EE4-8B3B8C068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Department/unit name placeholder">
            <a:extLst>
              <a:ext uri="{FF2B5EF4-FFF2-40B4-BE49-F238E27FC236}">
                <a16:creationId xmlns:a16="http://schemas.microsoft.com/office/drawing/2014/main" id="{9CCA8B6C-53BF-DD2E-3863-4C1119735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609F09B9-AFB9-1195-67C0-6A06E8B361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7539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5C2C3DC9-CBAF-E0AA-9E07-BE81DC638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2306" y="1388"/>
            <a:ext cx="12169853" cy="6856612"/>
          </a:xfrm>
          <a:prstGeom prst="rect">
            <a:avLst/>
          </a:prstGeom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7BC0581F-68FE-3796-A22D-5418171CE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Department/Unit name Placeholder">
            <a:extLst>
              <a:ext uri="{FF2B5EF4-FFF2-40B4-BE49-F238E27FC236}">
                <a16:creationId xmlns:a16="http://schemas.microsoft.com/office/drawing/2014/main" id="{3E44D2A3-C965-C633-19E4-D7543644A7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11F428D-6D39-7B6D-AFE8-65D4134A99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8819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68582E55-19DE-D3A6-A102-BEE797FEF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Department/Name Placeholder">
            <a:extLst>
              <a:ext uri="{FF2B5EF4-FFF2-40B4-BE49-F238E27FC236}">
                <a16:creationId xmlns:a16="http://schemas.microsoft.com/office/drawing/2014/main" id="{87E33E8E-94EC-D6F0-814A-4EDAFDEC8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53FE06C4-A829-23E6-0677-AB297591F4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14258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BBEA2DE4-2385-495C-A616-BF4D8C4AE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90650" y="1832610"/>
            <a:ext cx="95250" cy="3192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A50B919-1C53-82C7-0ADF-4D7B60644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24" name="Subtitle Placeholder">
            <a:extLst>
              <a:ext uri="{FF2B5EF4-FFF2-40B4-BE49-F238E27FC236}">
                <a16:creationId xmlns:a16="http://schemas.microsoft.com/office/drawing/2014/main" id="{E14BE4D4-A7FC-9557-3271-D4088C04E7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Department/unit name Placeholder">
            <a:extLst>
              <a:ext uri="{FF2B5EF4-FFF2-40B4-BE49-F238E27FC236}">
                <a16:creationId xmlns:a16="http://schemas.microsoft.com/office/drawing/2014/main" id="{5CA5320C-70CA-7F64-3D32-B994D01BD6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6" name="Slide Number Placeholder">
            <a:extLst>
              <a:ext uri="{FF2B5EF4-FFF2-40B4-BE49-F238E27FC236}">
                <a16:creationId xmlns:a16="http://schemas.microsoft.com/office/drawing/2014/main" id="{2D0D6A88-2FF4-ED2F-DB76-9BB2C9C00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4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">
            <a:extLst>
              <a:ext uri="{FF2B5EF4-FFF2-40B4-BE49-F238E27FC236}">
                <a16:creationId xmlns:a16="http://schemas.microsoft.com/office/drawing/2014/main" id="{9022AEE9-9854-64A4-8425-2C701E7B8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9" name="Subtitle Placeholder">
            <a:extLst>
              <a:ext uri="{FF2B5EF4-FFF2-40B4-BE49-F238E27FC236}">
                <a16:creationId xmlns:a16="http://schemas.microsoft.com/office/drawing/2014/main" id="{06092AA5-D5FE-2CF4-EDF1-CED258F3F2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1A96EBAC-4595-0697-28AB-2D82831393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004C974-18EE-90F8-50C2-6B74362B7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3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DB230F21-1FBA-D776-0144-95076DA26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5E21822-BD18-9D54-B62B-8E5D54BCF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821C561A-593E-301C-B500-CFB0D9532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49E958-07C5-7AB3-98F4-60F566978C67}"/>
              </a:ext>
            </a:extLst>
          </p:cNvPr>
          <p:cNvSpPr/>
          <p:nvPr userDrawn="1"/>
        </p:nvSpPr>
        <p:spPr>
          <a:xfrm>
            <a:off x="1320800" y="1832610"/>
            <a:ext cx="177800" cy="1325563"/>
          </a:xfrm>
          <a:prstGeom prst="rect">
            <a:avLst/>
          </a:prstGeom>
          <a:solidFill>
            <a:schemeClr val="bg2"/>
          </a:solidFill>
          <a:ln>
            <a:solidFill>
              <a:srgbClr val="1329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3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">
            <a:extLst>
              <a:ext uri="{FF2B5EF4-FFF2-40B4-BE49-F238E27FC236}">
                <a16:creationId xmlns:a16="http://schemas.microsoft.com/office/drawing/2014/main" id="{C8C38F5E-9BC0-719F-02FF-D9B0010B4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93DA8837-8538-EC91-4522-8F7D0204BE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C3874A56-F068-73F4-0F8E-2728FC25B4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FD4F4EDB-DDC3-8969-B1D8-C97542C1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3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>
            <a:extLst>
              <a:ext uri="{FF2B5EF4-FFF2-40B4-BE49-F238E27FC236}">
                <a16:creationId xmlns:a16="http://schemas.microsoft.com/office/drawing/2014/main" id="{F7E785B2-7E34-E0D4-0458-2031C0247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4" name="Department/Unit name Placeholder">
            <a:extLst>
              <a:ext uri="{FF2B5EF4-FFF2-40B4-BE49-F238E27FC236}">
                <a16:creationId xmlns:a16="http://schemas.microsoft.com/office/drawing/2014/main" id="{43F3769A-076E-8C78-317D-5BCB57976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576D1151-1586-A4CD-17CD-700A8ECAB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7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1E358E9E-D14A-D868-718C-3F41147F1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5A4D42FD-F2CE-B461-42FC-B7365425E0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C86609E-3488-AC7D-5BCD-1999D3DF7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3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background">
            <a:extLst>
              <a:ext uri="{FF2B5EF4-FFF2-40B4-BE49-F238E27FC236}">
                <a16:creationId xmlns:a16="http://schemas.microsoft.com/office/drawing/2014/main" id="{0D56C456-94C5-4B92-7452-76C649BE7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Title Accent">
            <a:extLst>
              <a:ext uri="{FF2B5EF4-FFF2-40B4-BE49-F238E27FC236}">
                <a16:creationId xmlns:a16="http://schemas.microsoft.com/office/drawing/2014/main" id="{D0364173-A96F-9FE3-06E5-5B39DC86E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58483" y="547964"/>
            <a:ext cx="664135" cy="123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2F5268-A885-7E39-998A-D50E2D26F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66536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F48C7DE-94AB-9076-4335-F5D9A305B3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795749"/>
            <a:ext cx="10370190" cy="41203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08AAFB27-B643-3132-E0CD-89C471BF4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51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0743D9-A6A8-DB12-6B2E-147C03806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ing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913536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688805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Subheading 2">
            <a:extLst>
              <a:ext uri="{FF2B5EF4-FFF2-40B4-BE49-F238E27FC236}">
                <a16:creationId xmlns:a16="http://schemas.microsoft.com/office/drawing/2014/main" id="{2D3D518F-FED5-7E25-12CE-FCBE9431A5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228" y="3957788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9071244-DD24-D83B-A3BC-DF4D85E087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2463" y="4733057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004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accent">
            <a:extLst>
              <a:ext uri="{FF2B5EF4-FFF2-40B4-BE49-F238E27FC236}">
                <a16:creationId xmlns:a16="http://schemas.microsoft.com/office/drawing/2014/main" id="{115AD324-E2E1-9400-B6BC-49D0C5F6A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1844C4-2CEE-3AA9-FDAD-BAF322CBD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25" name="Subhead Placeholder - left">
            <a:extLst>
              <a:ext uri="{FF2B5EF4-FFF2-40B4-BE49-F238E27FC236}">
                <a16:creationId xmlns:a16="http://schemas.microsoft.com/office/drawing/2014/main" id="{4F21266B-E068-C84F-857F-629382CE95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8" name="Text Placeholder - left">
            <a:extLst>
              <a:ext uri="{FF2B5EF4-FFF2-40B4-BE49-F238E27FC236}">
                <a16:creationId xmlns:a16="http://schemas.microsoft.com/office/drawing/2014/main" id="{E378921D-C904-2C44-DAD3-10FCD05155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1081" y="2774950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ubhead Placeholder - right">
            <a:extLst>
              <a:ext uri="{FF2B5EF4-FFF2-40B4-BE49-F238E27FC236}">
                <a16:creationId xmlns:a16="http://schemas.microsoft.com/office/drawing/2014/main" id="{EEBD4F98-6476-56B5-5D6A-FDFCA46BF7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0" name="Text Placeholder -right">
            <a:extLst>
              <a:ext uri="{FF2B5EF4-FFF2-40B4-BE49-F238E27FC236}">
                <a16:creationId xmlns:a16="http://schemas.microsoft.com/office/drawing/2014/main" id="{E6AC3C03-BBBE-A121-29AB-D885327950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4855" y="2774797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epartment/unit name Placeholder">
            <a:extLst>
              <a:ext uri="{FF2B5EF4-FFF2-40B4-BE49-F238E27FC236}">
                <a16:creationId xmlns:a16="http://schemas.microsoft.com/office/drawing/2014/main" id="{447F6171-D545-B452-563D-EFB2AE9666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01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E00EE44-1662-6C19-8EEE-4473520AD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C33744-A502-FBC7-B1D3-73DF0C333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 Placeholder - left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head Placeholder - right">
            <a:extLst>
              <a:ext uri="{FF2B5EF4-FFF2-40B4-BE49-F238E27FC236}">
                <a16:creationId xmlns:a16="http://schemas.microsoft.com/office/drawing/2014/main" id="{224424D1-87E7-3962-19AA-DA17D1EABB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629D8EC-3306-885D-34FB-A593175BDA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46237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epartment/Unit name Placeholder">
            <a:extLst>
              <a:ext uri="{FF2B5EF4-FFF2-40B4-BE49-F238E27FC236}">
                <a16:creationId xmlns:a16="http://schemas.microsoft.com/office/drawing/2014/main" id="{78C65027-A687-41F0-E627-6C9CA6C8D0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54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6BB2015-0086-DF08-8A25-8A0616C8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80" y="1291652"/>
            <a:ext cx="6189488" cy="807792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Large Quote</a:t>
            </a:r>
          </a:p>
        </p:txBody>
      </p:sp>
      <p:sp>
        <p:nvSpPr>
          <p:cNvPr id="12" name="Quote 1 - left">
            <a:extLst>
              <a:ext uri="{FF2B5EF4-FFF2-40B4-BE49-F238E27FC236}">
                <a16:creationId xmlns:a16="http://schemas.microsoft.com/office/drawing/2014/main" id="{74CB6488-2929-62E5-C898-745037E06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1167968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“</a:t>
            </a:r>
          </a:p>
        </p:txBody>
      </p:sp>
      <p:sp>
        <p:nvSpPr>
          <p:cNvPr id="13" name="Quote 1 - right">
            <a:extLst>
              <a:ext uri="{FF2B5EF4-FFF2-40B4-BE49-F238E27FC236}">
                <a16:creationId xmlns:a16="http://schemas.microsoft.com/office/drawing/2014/main" id="{91174DFB-BAA6-41D2-C5C4-B438E22A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40821" y="1185256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7" name="Attribution 1 Placeholder">
            <a:extLst>
              <a:ext uri="{FF2B5EF4-FFF2-40B4-BE49-F238E27FC236}">
                <a16:creationId xmlns:a16="http://schemas.microsoft.com/office/drawing/2014/main" id="{2A25C115-1C3A-AC3A-C7C7-570E85027B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27193" y="2116732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7" name="Quote 2 - left">
            <a:extLst>
              <a:ext uri="{FF2B5EF4-FFF2-40B4-BE49-F238E27FC236}">
                <a16:creationId xmlns:a16="http://schemas.microsoft.com/office/drawing/2014/main" id="{007BC3EA-75CF-5946-828D-DEFAF530E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3477024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rgbClr val="FF5F05"/>
                </a:solidFill>
              </a:rPr>
              <a:t>“</a:t>
            </a:r>
          </a:p>
        </p:txBody>
      </p:sp>
      <p:sp>
        <p:nvSpPr>
          <p:cNvPr id="8" name="Quote 2 - right">
            <a:extLst>
              <a:ext uri="{FF2B5EF4-FFF2-40B4-BE49-F238E27FC236}">
                <a16:creationId xmlns:a16="http://schemas.microsoft.com/office/drawing/2014/main" id="{254A594E-C5D9-FA57-D21E-EAA6B5CB7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088267" y="3494312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9" name="Long Quote Placeholder">
            <a:extLst>
              <a:ext uri="{FF2B5EF4-FFF2-40B4-BE49-F238E27FC236}">
                <a16:creationId xmlns:a16="http://schemas.microsoft.com/office/drawing/2014/main" id="{C6593C7D-5AD9-BC2C-0070-B0B3F7287B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60741" y="3501730"/>
            <a:ext cx="6179926" cy="15072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2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Long Paragraph Quote </a:t>
            </a:r>
          </a:p>
        </p:txBody>
      </p:sp>
      <p:sp>
        <p:nvSpPr>
          <p:cNvPr id="20" name="Long Quote attribution Placeholder">
            <a:extLst>
              <a:ext uri="{FF2B5EF4-FFF2-40B4-BE49-F238E27FC236}">
                <a16:creationId xmlns:a16="http://schemas.microsoft.com/office/drawing/2014/main" id="{D808D8CD-BCBE-F257-3C6F-64185F7ABD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27193" y="5065124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2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6AA2EA-F5CC-A830-112E-D187F5411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1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52273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58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7381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69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rgbClr val="FF5F0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7464D1-DDEC-4858-9CA3-246D12B35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 Placeholder 1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2203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246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069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80438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25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B32AFE-F932-DF9D-9DB7-1815DFD5D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03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5372" y="277803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C361099-F3C8-7FD3-FE7D-BDB8984BD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ing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2463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0698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396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20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119C3D1A-1767-F64F-CCEA-FD8AB56C88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228" y="277803"/>
            <a:ext cx="10370191" cy="1189820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0698" y="1578560"/>
            <a:ext cx="10371957" cy="3875254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4689" y="5590340"/>
            <a:ext cx="10367965" cy="612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9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7D02BED8-DBC4-0252-E92E-234AE9D9F1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79104" y="2391179"/>
            <a:ext cx="4187900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A877C0E9-AC67-8A06-EFD9-3C48FB86AF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77339" y="3166449"/>
            <a:ext cx="4187900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69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9FFDD080-4638-6791-3E4F-BA329002E2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8247" y="4070491"/>
            <a:ext cx="7695506" cy="76479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8247" y="4980067"/>
            <a:ext cx="7695506" cy="6125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2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lock I">
            <a:extLst>
              <a:ext uri="{FF2B5EF4-FFF2-40B4-BE49-F238E27FC236}">
                <a16:creationId xmlns:a16="http://schemas.microsoft.com/office/drawing/2014/main" id="{83CCBDC0-B71E-50D9-1AE4-50C357B15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A352AF-0D0B-CA5B-F6AB-E8E707C2B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5" name="Chart Placeholder">
            <a:extLst>
              <a:ext uri="{FF2B5EF4-FFF2-40B4-BE49-F238E27FC236}">
                <a16:creationId xmlns:a16="http://schemas.microsoft.com/office/drawing/2014/main" id="{A294C2DE-00CB-57AC-36E4-F1BD262706DC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1430338" y="1747838"/>
            <a:ext cx="9134475" cy="43608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47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FF63E5-FDDB-6B44-048F-EF43D6670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" y="0"/>
            <a:ext cx="12187066" cy="6858000"/>
          </a:xfrm>
          <a:prstGeom prst="rect">
            <a:avLst/>
          </a:prstGeom>
        </p:spPr>
      </p:pic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3DE6DDB-A415-6C63-7353-2B6BB41D5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0" name="Title Underscore">
            <a:extLst>
              <a:ext uri="{FF2B5EF4-FFF2-40B4-BE49-F238E27FC236}">
                <a16:creationId xmlns:a16="http://schemas.microsoft.com/office/drawing/2014/main" id="{EE499929-DC2D-46B3-A28E-229CC329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0D3AEAA-8383-5B38-DD49-CF2D2E42B2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Questions/Contact/Information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50F580-D423-6DBC-88B2-B37D4EB87A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epartment/Unit name Placeholder">
            <a:extLst>
              <a:ext uri="{FF2B5EF4-FFF2-40B4-BE49-F238E27FC236}">
                <a16:creationId xmlns:a16="http://schemas.microsoft.com/office/drawing/2014/main" id="{D09D9943-0FAE-E4DE-E4FE-0B3F8F551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BC285FAE-FC3C-B139-BFE4-13B464552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20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9AC6FB-79B2-8934-E612-EC987EF32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9E07F9AC-4E7E-9623-9170-90BDADFA2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2" name="Title Underscore">
            <a:extLst>
              <a:ext uri="{FF2B5EF4-FFF2-40B4-BE49-F238E27FC236}">
                <a16:creationId xmlns:a16="http://schemas.microsoft.com/office/drawing/2014/main" id="{58F4D01E-94DA-4F0B-8E13-618D11B2D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645B5409-DDAC-5BBA-E785-37F723B563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Questions/Contact/Information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982A2E9-6729-F459-2EB4-38593EB184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epartment/Unit name Placeholder">
            <a:extLst>
              <a:ext uri="{FF2B5EF4-FFF2-40B4-BE49-F238E27FC236}">
                <a16:creationId xmlns:a16="http://schemas.microsoft.com/office/drawing/2014/main" id="{EC420C19-0C40-EAE2-AA9D-5101B4FF16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DAF599E-70A8-5E76-56CB-CA69217C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4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629A3-552F-E006-13D5-0CE1F4DDF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48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60F61-2344-C760-857E-55ED7348C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10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">
            <a:extLst>
              <a:ext uri="{FF2B5EF4-FFF2-40B4-BE49-F238E27FC236}">
                <a16:creationId xmlns:a16="http://schemas.microsoft.com/office/drawing/2014/main" id="{D10096E1-7AA4-3695-82F5-7DAD7028D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6" y="694"/>
            <a:ext cx="12189533" cy="685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95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1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08955-08BB-4699-BDD8-1E3D7EEF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B2E1F-8BE8-6F6E-A1F6-527F51B3D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83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B605B6C-A108-B529-76C2-7C90E4E90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63" r:id="rId6"/>
    <p:sldLayoutId id="2147483664" r:id="rId7"/>
    <p:sldLayoutId id="2147483665" r:id="rId8"/>
    <p:sldLayoutId id="2147483651" r:id="rId9"/>
    <p:sldLayoutId id="2147483666" r:id="rId10"/>
    <p:sldLayoutId id="2147483681" r:id="rId11"/>
    <p:sldLayoutId id="2147483671" r:id="rId12"/>
    <p:sldLayoutId id="2147483652" r:id="rId13"/>
    <p:sldLayoutId id="2147483670" r:id="rId14"/>
    <p:sldLayoutId id="2147483653" r:id="rId15"/>
    <p:sldLayoutId id="2147483672" r:id="rId16"/>
    <p:sldLayoutId id="2147483673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55" r:id="rId24"/>
    <p:sldLayoutId id="2147483654" r:id="rId25"/>
    <p:sldLayoutId id="2147483656" r:id="rId26"/>
    <p:sldLayoutId id="2147483657" r:id="rId27"/>
    <p:sldLayoutId id="2147483667" r:id="rId28"/>
    <p:sldLayoutId id="2147483668" r:id="rId2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076F1-8163-EB6F-16CB-3B957D63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BDAF-A542-030F-224C-CA884E2E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8A8FB-186A-FC3B-FB88-9C2326E7BB9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66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A4313-B87D-DAC3-5C0E-AA1BF1BFE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F9F7E-2B24-8848-B177-7D74DB89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Output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CA98957-76B0-F072-4863-BBA503A3B0E7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2" y="1283370"/>
                <a:ext cx="11423923" cy="4980796"/>
              </a:xfrm>
            </p:spPr>
            <p:txBody>
              <a:bodyPr>
                <a:normAutofit fontScale="62500" lnSpcReduction="20000"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3100" dirty="0"/>
                  <a:t>Want to estimate some measure of system performance via simulation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3100" dirty="0"/>
                  <a:t>If </a:t>
                </a:r>
                <a:r>
                  <a:rPr lang="en-US" sz="3100" dirty="0">
                    <a:latin typeface="Symbol" pitchFamily="2" charset="2"/>
                  </a:rPr>
                  <a:t>q </a:t>
                </a:r>
                <a:r>
                  <a:rPr lang="en-US" sz="3100" dirty="0"/>
                  <a:t>is system performance, precision of estimator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100" i="0" dirty="0">
                            <a:latin typeface="Symbol" pitchFamily="2" charset="2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3100" i="0" dirty="0">
                            <a:latin typeface="Symbol" pitchFamily="2" charset="2"/>
                          </a:rPr>
                          <m:t>q</m:t>
                        </m:r>
                      </m:e>
                    </m:acc>
                  </m:oMath>
                </a14:m>
                <a:r>
                  <a:rPr lang="en-US" sz="3100" dirty="0">
                    <a:latin typeface="Symbol" pitchFamily="2" charset="2"/>
                  </a:rPr>
                  <a:t> </a:t>
                </a:r>
                <a:r>
                  <a:rPr lang="en-US" sz="3100" dirty="0"/>
                  <a:t>can be measured by</a:t>
                </a:r>
              </a:p>
              <a:p>
                <a:pPr marL="1028700" lvl="1" indent="-342900"/>
                <a:r>
                  <a:rPr lang="en-US" sz="3100" dirty="0"/>
                  <a:t>Standard deviation of sampling distribution, i.e.,</a:t>
                </a:r>
              </a:p>
              <a:p>
                <a:pPr lvl="2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31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1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31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3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31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1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31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31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31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31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31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31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31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sz="3100" i="0" dirty="0">
                                                  <a:latin typeface="Symbol" pitchFamily="2" charset="2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m:rPr>
                                                  <m:nor/>
                                                </m:rPr>
                                                <a:rPr lang="en-US" sz="3100" i="0" dirty="0">
                                                  <a:latin typeface="Symbol" pitchFamily="2" charset="2"/>
                                                </a:rPr>
                                                <m:t>q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31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sz="31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31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3100" dirty="0"/>
              </a:p>
              <a:p>
                <a:pPr marL="1028700" lvl="1" indent="-342900"/>
                <a:r>
                  <a:rPr lang="en-US" sz="3100" dirty="0"/>
                  <a:t>Width of confidence interval (CI) for </a:t>
                </a:r>
                <a:r>
                  <a:rPr lang="en-US" sz="3100" dirty="0">
                    <a:latin typeface="Symbol" pitchFamily="2" charset="2"/>
                  </a:rPr>
                  <a:t>q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3100" dirty="0"/>
                  <a:t>Purpose of statistical analysis</a:t>
                </a:r>
              </a:p>
              <a:p>
                <a:pPr marL="1028700" lvl="1" indent="-342900"/>
                <a:r>
                  <a:rPr lang="en-US" sz="3100" dirty="0"/>
                  <a:t>Estimate error associated with sampled mean</a:t>
                </a:r>
              </a:p>
              <a:p>
                <a:pPr marL="1028700" lvl="1" indent="-342900"/>
                <a:r>
                  <a:rPr lang="en-US" sz="3100" dirty="0"/>
                  <a:t>Determine how many samples needed to achieve desired error/CI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3100" dirty="0"/>
                  <a:t>Issues</a:t>
                </a:r>
              </a:p>
              <a:p>
                <a:pPr marL="1028700" lvl="1" indent="-342900"/>
                <a:r>
                  <a:rPr lang="en-US" sz="3100" dirty="0"/>
                  <a:t>Auto-correlation between successive measurements, e.g., times-in-system for successive jobs</a:t>
                </a:r>
              </a:p>
              <a:p>
                <a:pPr marL="1028700" lvl="1" indent="-342900"/>
                <a:r>
                  <a:rPr lang="en-US" sz="3100" dirty="0"/>
                  <a:t>Initial state of system </a:t>
                </a:r>
              </a:p>
              <a:p>
                <a:endParaRPr lang="en-US" dirty="0">
                  <a:cs typeface="Courier New" panose="02070309020205020404" pitchFamily="49" charset="0"/>
                </a:endParaRPr>
              </a:p>
              <a:p>
                <a:endParaRPr lang="en-US" dirty="0">
                  <a:cs typeface="Courier New" panose="02070309020205020404" pitchFamily="49" charset="0"/>
                </a:endParaRPr>
              </a:p>
              <a:p>
                <a:r>
                  <a:rPr lang="en-US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CA98957-76B0-F072-4863-BBA503A3B0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2" y="1283370"/>
                <a:ext cx="11423923" cy="4980796"/>
              </a:xfrm>
              <a:blipFill>
                <a:blip r:embed="rId3"/>
                <a:stretch>
                  <a:fillRect l="-333" t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D9E4D-5293-0EF1-E9AE-38FCF50B96E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1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3A295-2385-C817-3375-EB1CF48B9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6E2CF-37CF-9B9A-556B-4C9C82B1C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Lesson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A0A4A-B5F9-F355-AAD0-6B049B239AA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70"/>
            <a:ext cx="11423923" cy="498079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100" dirty="0"/>
              <a:t>Distinguish between transient and steady state 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100" dirty="0"/>
              <a:t>Illustrate inherent variability in stochastic discrete-event 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100" dirty="0"/>
              <a:t>Introduce statistical estimation of performance measures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100" dirty="0"/>
              <a:t>Discuss analysis of transient simulations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100" dirty="0"/>
              <a:t>Discussion analysis of steady-state simulations</a:t>
            </a:r>
          </a:p>
          <a:p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6C386-48FA-91E4-E6F8-D29F4DD76E4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26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9835-E8ED-60C0-5BAB-A6C50EF4E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F3843-3AE2-2197-2206-426511D8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Terminating Simulations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99F67-578A-9A41-ABE7-56A95F7FD3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4038" y="1279616"/>
            <a:ext cx="11423923" cy="4739059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Terminating simulation</a:t>
            </a:r>
            <a:r>
              <a:rPr lang="en-US" sz="2600" dirty="0"/>
              <a:t>:</a:t>
            </a:r>
          </a:p>
          <a:p>
            <a:pPr marL="1028700" lvl="1" indent="-342900">
              <a:lnSpc>
                <a:spcPct val="110000"/>
              </a:lnSpc>
            </a:pPr>
            <a:r>
              <a:rPr lang="en-US" sz="2400" dirty="0"/>
              <a:t>Runs for some duration of time T</a:t>
            </a:r>
            <a:r>
              <a:rPr lang="en-US" sz="2400" baseline="-25000" dirty="0"/>
              <a:t>E</a:t>
            </a:r>
            <a:r>
              <a:rPr lang="en-US" sz="2400" dirty="0"/>
              <a:t>, where E is a specified event that stops the simulation</a:t>
            </a:r>
          </a:p>
          <a:p>
            <a:pPr marL="1028700" lvl="1" indent="-342900">
              <a:lnSpc>
                <a:spcPct val="110000"/>
              </a:lnSpc>
            </a:pPr>
            <a:r>
              <a:rPr lang="en-US" sz="2400" dirty="0"/>
              <a:t>Starts at time zero under well-specified initial conditions</a:t>
            </a:r>
          </a:p>
          <a:p>
            <a:pPr marL="1028700" lvl="1" indent="-342900">
              <a:lnSpc>
                <a:spcPct val="110000"/>
              </a:lnSpc>
            </a:pPr>
            <a:r>
              <a:rPr lang="en-US" sz="2400" dirty="0"/>
              <a:t>Ends at stoping time T</a:t>
            </a:r>
            <a:r>
              <a:rPr lang="en-US" sz="2400" baseline="-25000" dirty="0"/>
              <a:t>E</a:t>
            </a:r>
          </a:p>
          <a:p>
            <a:pPr marL="1028700" lvl="1" indent="-342900">
              <a:lnSpc>
                <a:spcPct val="110000"/>
              </a:lnSpc>
            </a:pPr>
            <a:r>
              <a:rPr lang="en-US" sz="2400" dirty="0"/>
              <a:t>Example: Bank opens at 8:30 a.m. (time zero) with no customers and 8 of the 11 tellers (initial conditions), and closes at 4:30 p.m. (Time T</a:t>
            </a:r>
            <a:r>
              <a:rPr lang="en-US" sz="2400" baseline="-25000" dirty="0"/>
              <a:t>E </a:t>
            </a:r>
            <a:r>
              <a:rPr lang="en-US" sz="2400" dirty="0"/>
              <a:t>= 480 minutes)</a:t>
            </a:r>
          </a:p>
          <a:p>
            <a:pPr marL="1485900" lvl="2" indent="-342900">
              <a:lnSpc>
                <a:spcPct val="110000"/>
              </a:lnSpc>
            </a:pPr>
            <a:r>
              <a:rPr lang="en-US" sz="2400" dirty="0"/>
              <a:t>Analyst views this as a terminating system because interest is in one day’s operation</a:t>
            </a:r>
          </a:p>
          <a:p>
            <a:pPr marL="1028700" lvl="1" indent="-342900">
              <a:lnSpc>
                <a:spcPct val="110000"/>
              </a:lnSpc>
            </a:pPr>
            <a:r>
              <a:rPr lang="en-US" sz="2400" dirty="0"/>
              <a:t>Flight system with component / sub-system failures</a:t>
            </a:r>
          </a:p>
          <a:p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633BB-BFE2-B93B-60BC-FE1A112AF4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72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FCEF2-834A-49E3-A0C5-88E9C1E6F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8D88-0CAC-CA8F-9576-5E97740BB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Terminating Simulations: Key Aspects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9520E-B850-8458-74D8-668B78FBE8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4038" y="1279616"/>
            <a:ext cx="11423923" cy="473905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key things that distinguish a terminating (or transient) simulation are</a:t>
            </a:r>
          </a:p>
          <a:p>
            <a:pPr marL="1028700" lvl="1" indent="-342900"/>
            <a:r>
              <a:rPr lang="en-US" sz="2400" dirty="0"/>
              <a:t>That the initial state matters, the output will depend on it and the nature of the dependence may be interesting to the analyst, e.g.,</a:t>
            </a:r>
          </a:p>
          <a:p>
            <a:pPr marL="1485900" lvl="2" indent="-342900"/>
            <a:r>
              <a:rPr lang="en-US" sz="2400" dirty="0"/>
              <a:t>To be distinguished from a system parameter</a:t>
            </a:r>
          </a:p>
          <a:p>
            <a:pPr marL="1485900" lvl="2" indent="-342900"/>
            <a:r>
              <a:rPr lang="en-US" sz="2400" dirty="0"/>
              <a:t>E.g., the number of initial jobs in the system when we wish to analyze a data farm’s ‘Probability of achieving contract service requirements’</a:t>
            </a:r>
          </a:p>
          <a:p>
            <a:pPr marL="1028700" lvl="1" indent="-342900"/>
            <a:r>
              <a:rPr lang="en-US" sz="2400" dirty="0"/>
              <a:t>There is a specific time or event of interest that stops the simulation</a:t>
            </a:r>
          </a:p>
          <a:p>
            <a:pPr marL="1485900" lvl="2" indent="-342900"/>
            <a:r>
              <a:rPr lang="en-US" sz="2400" dirty="0"/>
              <a:t>E.g.,  a flight mission must abort because of too many component failures</a:t>
            </a:r>
          </a:p>
          <a:p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0E6C1-37F7-CED1-EDC1-B50B715905F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72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016A2-17AD-6A18-B199-7CF1C95AD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C956-0447-1649-9C48-3FFB010E8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Terminating Simulations: Monte Carlo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BC3B-5CED-D1C8-48A3-4B886D0E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4038" y="1279617"/>
            <a:ext cx="11423923" cy="2149384"/>
          </a:xfrm>
        </p:spPr>
        <p:txBody>
          <a:bodyPr>
            <a:normAutofit/>
          </a:bodyPr>
          <a:lstStyle/>
          <a:p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199E8-4083-6D5C-0411-AC939CC48C0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766C91-C95E-167C-1ED5-1C745DF3F6F9}"/>
              </a:ext>
            </a:extLst>
          </p:cNvPr>
          <p:cNvGrpSpPr/>
          <p:nvPr/>
        </p:nvGrpSpPr>
        <p:grpSpPr>
          <a:xfrm>
            <a:off x="3170102" y="1302317"/>
            <a:ext cx="4622932" cy="1198179"/>
            <a:chOff x="3073120" y="1366345"/>
            <a:chExt cx="4622932" cy="1198179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8EFB2248-1F7F-4577-60C0-4EC61858C2CE}"/>
                </a:ext>
              </a:extLst>
            </p:cNvPr>
            <p:cNvSpPr/>
            <p:nvPr/>
          </p:nvSpPr>
          <p:spPr>
            <a:xfrm>
              <a:off x="4235670" y="1366345"/>
              <a:ext cx="2217682" cy="119817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System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EE23927-1EF6-27D3-0AFE-1C5914DB693C}"/>
                </a:ext>
              </a:extLst>
            </p:cNvPr>
            <p:cNvCxnSpPr/>
            <p:nvPr/>
          </p:nvCxnSpPr>
          <p:spPr>
            <a:xfrm>
              <a:off x="3342290" y="1597572"/>
              <a:ext cx="8933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83E2690-C0B7-1ED9-632C-690EA35F2438}"/>
                </a:ext>
              </a:extLst>
            </p:cNvPr>
            <p:cNvCxnSpPr/>
            <p:nvPr/>
          </p:nvCxnSpPr>
          <p:spPr>
            <a:xfrm>
              <a:off x="3342290" y="1960178"/>
              <a:ext cx="8933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20AF61A-2FAA-7DAF-06B4-3BB973DBE24B}"/>
                </a:ext>
              </a:extLst>
            </p:cNvPr>
            <p:cNvCxnSpPr/>
            <p:nvPr/>
          </p:nvCxnSpPr>
          <p:spPr>
            <a:xfrm>
              <a:off x="3342290" y="2354309"/>
              <a:ext cx="8933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8F2B1CA-289E-41F6-18FF-99A0DA620FC8}"/>
                </a:ext>
              </a:extLst>
            </p:cNvPr>
            <p:cNvCxnSpPr/>
            <p:nvPr/>
          </p:nvCxnSpPr>
          <p:spPr>
            <a:xfrm>
              <a:off x="6453352" y="1765737"/>
              <a:ext cx="8933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81B9D8E-0DC1-87C2-1CA1-111FCA6B125C}"/>
                </a:ext>
              </a:extLst>
            </p:cNvPr>
            <p:cNvCxnSpPr/>
            <p:nvPr/>
          </p:nvCxnSpPr>
          <p:spPr>
            <a:xfrm>
              <a:off x="6453352" y="2159868"/>
              <a:ext cx="89338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0E669B-559C-AEE5-64D7-DA67CA9860C0}"/>
                </a:ext>
              </a:extLst>
            </p:cNvPr>
            <p:cNvSpPr txBox="1"/>
            <p:nvPr/>
          </p:nvSpPr>
          <p:spPr>
            <a:xfrm>
              <a:off x="3079532" y="1422009"/>
              <a:ext cx="328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I</a:t>
              </a:r>
              <a:r>
                <a:rPr lang="en-US" baseline="-25000"/>
                <a:t>A</a:t>
              </a:r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AACC27-7209-9B29-0A3C-10FA8722910D}"/>
                </a:ext>
              </a:extLst>
            </p:cNvPr>
            <p:cNvSpPr txBox="1"/>
            <p:nvPr/>
          </p:nvSpPr>
          <p:spPr>
            <a:xfrm>
              <a:off x="3073120" y="1787978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I</a:t>
              </a:r>
              <a:r>
                <a:rPr lang="en-US" baseline="-25000"/>
                <a:t>B</a:t>
              </a:r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2231F6-2774-71FF-8380-CCF622640375}"/>
                </a:ext>
              </a:extLst>
            </p:cNvPr>
            <p:cNvSpPr txBox="1"/>
            <p:nvPr/>
          </p:nvSpPr>
          <p:spPr>
            <a:xfrm>
              <a:off x="3073120" y="2113188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I</a:t>
              </a:r>
              <a:r>
                <a:rPr lang="en-US" baseline="-25000"/>
                <a:t>C</a:t>
              </a:r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675D0AB-AE5A-AFB2-D638-5BCEAB7E56D0}"/>
                </a:ext>
              </a:extLst>
            </p:cNvPr>
            <p:cNvSpPr txBox="1"/>
            <p:nvPr/>
          </p:nvSpPr>
          <p:spPr>
            <a:xfrm>
              <a:off x="7280554" y="158107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O</a:t>
              </a:r>
              <a:r>
                <a:rPr lang="en-US" baseline="-25000"/>
                <a:t>1</a:t>
              </a:r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7C6385-64B5-8553-4C36-D35F63FA7AE7}"/>
                </a:ext>
              </a:extLst>
            </p:cNvPr>
            <p:cNvSpPr txBox="1"/>
            <p:nvPr/>
          </p:nvSpPr>
          <p:spPr>
            <a:xfrm>
              <a:off x="7280554" y="197264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O</a:t>
              </a:r>
              <a:r>
                <a:rPr lang="en-US" baseline="-25000"/>
                <a:t>2</a:t>
              </a:r>
              <a:endParaRPr lang="en-US"/>
            </a:p>
          </p:txBody>
        </p:sp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EE341AD-3F77-2BEA-4863-833737F4F88D}"/>
              </a:ext>
            </a:extLst>
          </p:cNvPr>
          <p:cNvSpPr txBox="1">
            <a:spLocks/>
          </p:cNvSpPr>
          <p:nvPr/>
        </p:nvSpPr>
        <p:spPr>
          <a:xfrm>
            <a:off x="652463" y="2944829"/>
            <a:ext cx="10472738" cy="303924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System is simulated until some termination event</a:t>
            </a:r>
          </a:p>
          <a:p>
            <a:pPr marL="1028700" lvl="1" indent="-342900"/>
            <a:r>
              <a:rPr lang="en-US" sz="2400" dirty="0"/>
              <a:t>Required only that system model reports when it stops and its state when it stops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Simulation analysis is to stochastically vary inputs, observe and analyze outputs</a:t>
            </a:r>
          </a:p>
          <a:p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5723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1883D-9C3E-3279-517E-F3875CA07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6B59-54DE-B61E-B760-3A6850F48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Non-Terminating Simulations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30960-E730-D769-FB26-1ACB407C31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69"/>
            <a:ext cx="11423923" cy="4739059"/>
          </a:xfrm>
        </p:spPr>
        <p:txBody>
          <a:bodyPr>
            <a:normAutofit/>
          </a:bodyPr>
          <a:lstStyle/>
          <a:p>
            <a:r>
              <a:rPr lang="en-US" sz="2600" dirty="0"/>
              <a:t>Non-terminating simulations</a:t>
            </a:r>
          </a:p>
          <a:p>
            <a:pPr lvl="1"/>
            <a:r>
              <a:rPr lang="en-US"/>
              <a:t>Runs continuously, or at least over a very long period of time.</a:t>
            </a:r>
          </a:p>
          <a:p>
            <a:pPr lvl="1"/>
            <a:r>
              <a:rPr lang="en-US"/>
              <a:t>Examples: assembly lines that shut down infrequently, telephone systems, hospital emergency rooms.</a:t>
            </a:r>
          </a:p>
          <a:p>
            <a:pPr lvl="1"/>
            <a:r>
              <a:rPr lang="en-US"/>
              <a:t>Initial conditions defined by the analyst.</a:t>
            </a:r>
          </a:p>
          <a:p>
            <a:pPr lvl="1"/>
            <a:r>
              <a:rPr lang="en-US"/>
              <a:t>Runs for some analyst-specified period of time T</a:t>
            </a:r>
            <a:r>
              <a:rPr lang="en-US" baseline="-25000"/>
              <a:t>E</a:t>
            </a:r>
            <a:r>
              <a:rPr lang="en-US"/>
              <a:t>.</a:t>
            </a:r>
          </a:p>
          <a:p>
            <a:pPr lvl="1"/>
            <a:r>
              <a:rPr lang="en-US"/>
              <a:t>Study the steady-state (long-run) properties of the system, properties that are not influenced by the initial conditions of the model.</a:t>
            </a:r>
          </a:p>
          <a:p>
            <a:r>
              <a:rPr lang="en-US" sz="2400"/>
              <a:t>Whether a simulation is considered to be terminating or non-terminating depends on both</a:t>
            </a:r>
          </a:p>
          <a:p>
            <a:pPr lvl="1"/>
            <a:r>
              <a:rPr lang="en-US"/>
              <a:t>The objectives of the simulation study, and</a:t>
            </a:r>
          </a:p>
          <a:p>
            <a:pPr lvl="1"/>
            <a:r>
              <a:rPr lang="en-US"/>
              <a:t>The nature of the system.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B2F56-7B4C-1DEF-55F9-7DDE3FB6A91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06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450B4-BAF4-1B10-4EB8-DA8BFF9A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C627-DCBF-4350-8325-EB2B007BE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Side-bar: Queues and System Measurements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01CFB-0847-649D-E7F4-76C60C9BA8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70"/>
            <a:ext cx="11423923" cy="997375"/>
          </a:xfrm>
        </p:spPr>
        <p:txBody>
          <a:bodyPr>
            <a:normAutofit/>
          </a:bodyPr>
          <a:lstStyle/>
          <a:p>
            <a:r>
              <a:rPr lang="en-US" sz="2600" dirty="0"/>
              <a:t>Kendall-style queueing notation (campact label describing key assumptions)</a:t>
            </a:r>
          </a:p>
          <a:p>
            <a:pPr lvl="1" indent="0">
              <a:buNone/>
            </a:pPr>
            <a:r>
              <a:rPr lang="en-US" sz="2600" dirty="0"/>
              <a:t>			          A / S / c / K / N / D</a:t>
            </a:r>
            <a:endParaRPr lang="en-US" sz="26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94E4B-A25C-BE6C-066F-DED9F0913B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E6146A-EC46-0F66-2D6C-582E5D8CCF35}"/>
              </a:ext>
            </a:extLst>
          </p:cNvPr>
          <p:cNvSpPr txBox="1">
            <a:spLocks/>
          </p:cNvSpPr>
          <p:nvPr/>
        </p:nvSpPr>
        <p:spPr>
          <a:xfrm>
            <a:off x="1043974" y="2301668"/>
            <a:ext cx="4558040" cy="997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A – interarrival distribution</a:t>
            </a:r>
          </a:p>
          <a:p>
            <a:r>
              <a:rPr lang="en-US" sz="2600" dirty="0"/>
              <a:t>S– service time distribution</a:t>
            </a:r>
          </a:p>
          <a:p>
            <a:r>
              <a:rPr lang="en-US" sz="2600" dirty="0"/>
              <a:t>c – number of parallel servers</a:t>
            </a:r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13EA1F6-7118-54D7-D11B-1E2358839BFE}"/>
              </a:ext>
            </a:extLst>
          </p:cNvPr>
          <p:cNvSpPr txBox="1">
            <a:spLocks/>
          </p:cNvSpPr>
          <p:nvPr/>
        </p:nvSpPr>
        <p:spPr>
          <a:xfrm>
            <a:off x="6364423" y="2301668"/>
            <a:ext cx="4558040" cy="997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N – calling population size</a:t>
            </a:r>
          </a:p>
          <a:p>
            <a:r>
              <a:rPr lang="en-US" sz="2600" dirty="0"/>
              <a:t>K – maximum number allowed in system</a:t>
            </a:r>
          </a:p>
          <a:p>
            <a:r>
              <a:rPr lang="en-US" sz="2600" dirty="0"/>
              <a:t>D – queue discipline, e.g., FCFS, priority</a:t>
            </a:r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46809DC-106A-7D99-FEF0-174329E8103E}"/>
              </a:ext>
            </a:extLst>
          </p:cNvPr>
          <p:cNvSpPr txBox="1">
            <a:spLocks/>
          </p:cNvSpPr>
          <p:nvPr/>
        </p:nvSpPr>
        <p:spPr>
          <a:xfrm>
            <a:off x="1138567" y="3710706"/>
            <a:ext cx="9687088" cy="99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Common shorthand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M = memoryless/exponential; D = deterministic; G = general</a:t>
            </a:r>
          </a:p>
          <a:p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85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47A35-3E27-F535-B3E9-90DF207BB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C8DA-455B-0922-4FB1-E70C9C28E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Queue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FAD44-28B9-7871-F715-9D4E20BA3E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30818"/>
            <a:ext cx="11423923" cy="4907223"/>
          </a:xfrm>
        </p:spPr>
        <p:txBody>
          <a:bodyPr>
            <a:normAutofit/>
          </a:bodyPr>
          <a:lstStyle/>
          <a:p>
            <a:r>
              <a:rPr lang="en-US" sz="2600" dirty="0"/>
              <a:t>M / G/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Poisson arrivals, general service times, one server.  Used when service variability matters</a:t>
            </a:r>
          </a:p>
          <a:p>
            <a:r>
              <a:rPr lang="en-US" sz="2600" dirty="0"/>
              <a:t>M / M / 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Poisson arrivals, exponential service times, m parallel servers.  Classic many-server model</a:t>
            </a:r>
          </a:p>
          <a:p>
            <a:r>
              <a:rPr lang="en-US" sz="2600" dirty="0"/>
              <a:t>Implicit defaults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Infinite buffer K = infinity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Infinite population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FCFS discipline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CCAA7-745D-E836-6BB0-0D67240692D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9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7C3F8-394D-0603-C01F-F3D51BC0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AD37C-EC6C-6E30-1126-3E483C79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Commonly Studied Stationary Measurements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AA711E9-F242-DAA4-2CFB-FA6C4981863D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3" y="1230818"/>
                <a:ext cx="11423923" cy="4907223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Occupany: N(t), Q(t) --- choose a random time t, N(t) is total number in system, Q(t) is number waiting in queue not being served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Delay: W, Wq --- W is time job is in system, Wq is time job waits for service to begin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Capacity:  job completion rate---average number of jobs completing service per unit time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Mean number in system: L = E[N], mean queue length Lq = E[Q]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Loss/Blocking probability when capacity K is finite: Pr{N = K at arrival}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Stationary distribution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0" dirty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0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i="0" dirty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800" i="0" dirty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800" i="0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i="0" dirty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d>
                                    <m:dPr>
                                      <m:ctrlPr>
                                        <a:rPr lang="en-US" sz="28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 dirty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800" i="0" dirty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600" dirty="0"/>
              </a:p>
              <a:p>
                <a:endParaRPr lang="en-US" sz="2600" dirty="0"/>
              </a:p>
              <a:p>
                <a:endParaRPr lang="en-US" dirty="0"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AA711E9-F242-DAA4-2CFB-FA6C498186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3" y="1230818"/>
                <a:ext cx="11423923" cy="4907223"/>
              </a:xfrm>
              <a:blipFill>
                <a:blip r:embed="rId3"/>
                <a:stretch>
                  <a:fillRect l="-889" t="-180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318C6-43B0-5885-4571-B390B05E6B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701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61ACA-4C07-01FC-647D-BFA7F66E4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61A24-42E4-ECF3-8437-D715AF23D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7E27101-9303-60B3-F030-00410CC8FD7C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3" y="1230818"/>
                <a:ext cx="11423923" cy="4907223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/>
                  <a:t>Tremendous amount of theory has been worked out for simple queueing systems,   simulation not needed when base assumptions are met</a:t>
                </a:r>
              </a:p>
              <a:p>
                <a:pPr marL="1143000" lvl="1" indent="-457200"/>
                <a:r>
                  <a:rPr lang="en-US" sz="2600" dirty="0"/>
                  <a:t>Simulation covers when the distributional assumptions are questionable</a:t>
                </a:r>
              </a:p>
              <a:p>
                <a:r>
                  <a:rPr lang="en-US" sz="2600" dirty="0"/>
                  <a:t>Some results very general and apply to all ”conservative” systems</a:t>
                </a:r>
              </a:p>
              <a:p>
                <a:pPr marL="1143000" lvl="1" indent="-457200"/>
                <a:r>
                  <a:rPr lang="en-US" sz="2600" dirty="0"/>
                  <a:t>Define </a:t>
                </a:r>
                <a:r>
                  <a:rPr lang="en-US" sz="2600" dirty="0">
                    <a:latin typeface="Symbol" pitchFamily="2" charset="2"/>
                  </a:rPr>
                  <a:t>l</a:t>
                </a:r>
                <a:r>
                  <a:rPr lang="en-US" sz="2600" dirty="0"/>
                  <a:t> to be inverse of mean inter-arrival time</a:t>
                </a:r>
              </a:p>
              <a:p>
                <a:pPr marL="1143000" lvl="1" indent="-457200"/>
                <a:r>
                  <a:rPr lang="en-US" sz="2600" dirty="0"/>
                  <a:t>Define </a:t>
                </a:r>
                <a:r>
                  <a:rPr lang="en-US" sz="2600" dirty="0">
                    <a:latin typeface="Symbol" pitchFamily="2" charset="2"/>
                  </a:rPr>
                  <a:t>m</a:t>
                </a:r>
                <a:r>
                  <a:rPr lang="en-US" sz="2600" dirty="0"/>
                  <a:t> to be inverse of mean service time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600" dirty="0"/>
                  <a:t>Little’s Law: Mean number in system = arrival rate times mean time in system)</a:t>
                </a:r>
              </a:p>
              <a:p>
                <a:pPr marL="1143000" lvl="1" indent="-457200"/>
                <a:r>
                  <a:rPr lang="en-US" sz="2600" dirty="0"/>
                  <a:t>E[N] = </a:t>
                </a:r>
                <a:r>
                  <a:rPr lang="en-US" sz="2600" dirty="0">
                    <a:latin typeface="Symbol" pitchFamily="2" charset="2"/>
                  </a:rPr>
                  <a:t>l</a:t>
                </a:r>
                <a:r>
                  <a:rPr lang="en-US" sz="2600" dirty="0"/>
                  <a:t> * E[W]</a:t>
                </a:r>
              </a:p>
              <a:p>
                <a:pPr marL="1143000" lvl="1" indent="-457200"/>
                <a:r>
                  <a:rPr lang="en-US" sz="2600" dirty="0"/>
                  <a:t>Server utilization </a:t>
                </a:r>
              </a:p>
              <a:p>
                <a:pPr marL="457200" indent="-457200"/>
                <a:r>
                  <a:rPr lang="en-US" sz="2600" dirty="0">
                    <a:latin typeface="Symbol" pitchFamily="2" charset="2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00" i="1" dirty="0">
                            <a:latin typeface="Cambria Math" panose="02040503050406030204" pitchFamily="18" charset="0"/>
                          </a:rPr>
                          <m:t>lim</m:t>
                        </m:r>
                      </m:fName>
                      <m:e>
                        <m:sSub>
                          <m:sSub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⁡</m:t>
                            </m:r>
                          </m:e>
                          <m:sub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sub>
                        </m:sSub>
                      </m:e>
                    </m:func>
                    <m:func>
                      <m:func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00" i="1" dirty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600" i="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sz="2600" i="0" dirty="0">
                                <a:latin typeface="Cambria Math" panose="02040503050406030204" pitchFamily="18" charset="0"/>
                              </a:rPr>
                              <m:t>server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600" i="0" dirty="0">
                                <a:latin typeface="Cambria Math" panose="02040503050406030204" pitchFamily="18" charset="0"/>
                              </a:rPr>
                              <m:t>busy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at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</m:d>
                      </m:e>
                    </m:func>
                    <m:r>
                      <a:rPr lang="en-US" sz="2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2600" dirty="0">
                  <a:latin typeface="Symbol" pitchFamily="2" charset="2"/>
                </a:endParaRPr>
              </a:p>
              <a:p>
                <a:endParaRPr lang="en-US" dirty="0"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7E27101-9303-60B3-F030-00410CC8FD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3" y="1230818"/>
                <a:ext cx="11423923" cy="4907223"/>
              </a:xfrm>
              <a:blipFill>
                <a:blip r:embed="rId3"/>
                <a:stretch>
                  <a:fillRect l="-1000" t="-1804" r="-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A515B-7C42-46C2-9C51-2CF43B4F70F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424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D107D-1AB8-5884-6DB1-5E01AC906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27B7-C619-29B8-72AB-F2462598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Nature of Output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D7C1B-7B12-A56B-9B7A-12A02CCBC3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69"/>
            <a:ext cx="11423923" cy="473905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Model output consists of one or more random variables, because model is an input-output transformation and input variables are random variables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Example: M/G/1 queue</a:t>
            </a:r>
          </a:p>
          <a:p>
            <a:pPr marL="1143000" lvl="1" indent="-457200"/>
            <a:r>
              <a:rPr lang="en-US" dirty="0"/>
              <a:t>Arrival rate of 0.1 jobs per minute, service time positive Gaussian (</a:t>
            </a:r>
            <a:r>
              <a:rPr lang="en-US" dirty="0">
                <a:latin typeface="Symbol" pitchFamily="2" charset="2"/>
              </a:rPr>
              <a:t>m,s</a:t>
            </a:r>
            <a:r>
              <a:rPr lang="en-US" dirty="0"/>
              <a:t>)</a:t>
            </a:r>
          </a:p>
          <a:p>
            <a:pPr marL="1143000" lvl="1" indent="-457200"/>
            <a:r>
              <a:rPr lang="en-US" dirty="0"/>
              <a:t>System performance: long-run mean queue length,  Lq(t) as t grows to infinity</a:t>
            </a:r>
          </a:p>
          <a:p>
            <a:pPr marL="1143000" lvl="1" indent="-457200"/>
            <a:r>
              <a:rPr lang="en-US" dirty="0"/>
              <a:t>Suppose we run a single simulation for a total of 5,000 minutes</a:t>
            </a:r>
          </a:p>
          <a:p>
            <a:pPr marL="1600200" lvl="2" indent="-457200"/>
            <a:r>
              <a:rPr lang="en-US" dirty="0"/>
              <a:t>Divide the time interval into 5 equal subintervals of 1000 minutes each</a:t>
            </a:r>
          </a:p>
          <a:p>
            <a:pPr marL="1600200" lvl="2" indent="-457200"/>
            <a:r>
              <a:rPr lang="en-US" dirty="0"/>
              <a:t>Define Y</a:t>
            </a:r>
            <a:r>
              <a:rPr lang="en-US" baseline="-25000" dirty="0"/>
              <a:t>j </a:t>
            </a:r>
            <a:r>
              <a:rPr lang="en-US" dirty="0"/>
              <a:t>to be the average number of customers in queue from time (j-1)*1000 to j*1000</a:t>
            </a:r>
          </a:p>
          <a:p>
            <a:pPr lvl="2" indent="0">
              <a:buNone/>
            </a:pPr>
            <a:endParaRPr lang="en-US" dirty="0"/>
          </a:p>
          <a:p>
            <a:pPr lvl="2" indent="0">
              <a:buNone/>
            </a:pPr>
            <a:endParaRPr lang="en-US" dirty="0"/>
          </a:p>
          <a:p>
            <a:pPr lvl="2" indent="0">
              <a:buNone/>
            </a:pPr>
            <a:endParaRPr lang="en-US" dirty="0"/>
          </a:p>
          <a:p>
            <a:pPr marL="1143000" lvl="1" indent="-457200"/>
            <a:r>
              <a:rPr lang="en-US" dirty="0"/>
              <a:t>Run three replications (each with different initial random number seed)</a:t>
            </a:r>
          </a:p>
          <a:p>
            <a:pPr marL="1600200" lvl="2" indent="-457200"/>
            <a:r>
              <a:rPr lang="en-US" dirty="0"/>
              <a:t>Compute time-average number in system for each batch</a:t>
            </a:r>
          </a:p>
          <a:p>
            <a:pPr marL="2057400" lvl="3" indent="-457200"/>
            <a:r>
              <a:rPr lang="en-US" dirty="0"/>
              <a:t>How?</a:t>
            </a:r>
          </a:p>
          <a:p>
            <a:pPr marL="1143000" lvl="1" indent="-457200"/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23C15-963A-10D4-9160-9D01C74ED28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948085-1D0E-A8A2-1955-15771204EFA0}"/>
              </a:ext>
            </a:extLst>
          </p:cNvPr>
          <p:cNvCxnSpPr/>
          <p:nvPr/>
        </p:nvCxnSpPr>
        <p:spPr>
          <a:xfrm>
            <a:off x="1278356" y="4406119"/>
            <a:ext cx="963528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8D5A59-54E9-4841-6AB9-1E2F3C036CB5}"/>
              </a:ext>
            </a:extLst>
          </p:cNvPr>
          <p:cNvCxnSpPr>
            <a:cxnSpLocks/>
          </p:cNvCxnSpPr>
          <p:nvPr/>
        </p:nvCxnSpPr>
        <p:spPr>
          <a:xfrm flipV="1">
            <a:off x="1278356" y="4301093"/>
            <a:ext cx="0" cy="210052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C8AFFC0-F9B7-11B4-DE45-D1B10EB15627}"/>
              </a:ext>
            </a:extLst>
          </p:cNvPr>
          <p:cNvCxnSpPr>
            <a:cxnSpLocks/>
          </p:cNvCxnSpPr>
          <p:nvPr/>
        </p:nvCxnSpPr>
        <p:spPr>
          <a:xfrm flipV="1">
            <a:off x="2922104" y="4301093"/>
            <a:ext cx="0" cy="210052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84CE07A-2C26-1C5C-798B-523E2F460FF3}"/>
              </a:ext>
            </a:extLst>
          </p:cNvPr>
          <p:cNvCxnSpPr>
            <a:cxnSpLocks/>
          </p:cNvCxnSpPr>
          <p:nvPr/>
        </p:nvCxnSpPr>
        <p:spPr>
          <a:xfrm flipV="1">
            <a:off x="4565852" y="4301093"/>
            <a:ext cx="0" cy="210052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0707F9-62B9-8518-A6BD-5F9E670AFB83}"/>
              </a:ext>
            </a:extLst>
          </p:cNvPr>
          <p:cNvCxnSpPr>
            <a:cxnSpLocks/>
          </p:cNvCxnSpPr>
          <p:nvPr/>
        </p:nvCxnSpPr>
        <p:spPr>
          <a:xfrm flipV="1">
            <a:off x="6206949" y="4301093"/>
            <a:ext cx="0" cy="210052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8AC9B5-959F-7078-895B-5E09813FD45E}"/>
              </a:ext>
            </a:extLst>
          </p:cNvPr>
          <p:cNvCxnSpPr>
            <a:cxnSpLocks/>
          </p:cNvCxnSpPr>
          <p:nvPr/>
        </p:nvCxnSpPr>
        <p:spPr>
          <a:xfrm flipV="1">
            <a:off x="7850697" y="4301093"/>
            <a:ext cx="0" cy="210052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5259E7-0A92-2852-DFCF-ADEDBD5709E5}"/>
              </a:ext>
            </a:extLst>
          </p:cNvPr>
          <p:cNvCxnSpPr>
            <a:cxnSpLocks/>
          </p:cNvCxnSpPr>
          <p:nvPr/>
        </p:nvCxnSpPr>
        <p:spPr>
          <a:xfrm flipV="1">
            <a:off x="9499855" y="4301093"/>
            <a:ext cx="0" cy="210052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8E35C1B-F74A-306F-77D0-B45DF1FD0E5B}"/>
              </a:ext>
            </a:extLst>
          </p:cNvPr>
          <p:cNvSpPr txBox="1"/>
          <p:nvPr/>
        </p:nvSpPr>
        <p:spPr>
          <a:xfrm>
            <a:off x="1029108" y="4511145"/>
            <a:ext cx="8953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 0                             1000                          2000                         3000                           4000                         5000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9E4616-ED84-6E5F-00A6-2EB561C18BE6}"/>
              </a:ext>
            </a:extLst>
          </p:cNvPr>
          <p:cNvSpPr txBox="1"/>
          <p:nvPr/>
        </p:nvSpPr>
        <p:spPr>
          <a:xfrm>
            <a:off x="1911417" y="4006112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43557A-44E2-3F1C-2EE8-252124395EE6}"/>
              </a:ext>
            </a:extLst>
          </p:cNvPr>
          <p:cNvSpPr txBox="1"/>
          <p:nvPr/>
        </p:nvSpPr>
        <p:spPr>
          <a:xfrm>
            <a:off x="3560574" y="402145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7C1A9E-2F93-66AF-CCEB-7E99DABF3382}"/>
              </a:ext>
            </a:extLst>
          </p:cNvPr>
          <p:cNvSpPr txBox="1"/>
          <p:nvPr/>
        </p:nvSpPr>
        <p:spPr>
          <a:xfrm>
            <a:off x="5209731" y="4036787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</a:t>
            </a:r>
            <a:r>
              <a:rPr lang="en-US" baseline="-25000"/>
              <a:t>3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83542-660B-DF26-236C-1756F5A1CBF3}"/>
              </a:ext>
            </a:extLst>
          </p:cNvPr>
          <p:cNvSpPr txBox="1"/>
          <p:nvPr/>
        </p:nvSpPr>
        <p:spPr>
          <a:xfrm>
            <a:off x="6807792" y="4036787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</a:t>
            </a:r>
            <a:r>
              <a:rPr lang="en-US" baseline="-25000"/>
              <a:t>4</a:t>
            </a:r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AF61D6-B09D-A37F-765C-8EC54FDC5618}"/>
              </a:ext>
            </a:extLst>
          </p:cNvPr>
          <p:cNvSpPr txBox="1"/>
          <p:nvPr/>
        </p:nvSpPr>
        <p:spPr>
          <a:xfrm>
            <a:off x="8521385" y="4036787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</a:t>
            </a:r>
            <a:r>
              <a:rPr lang="en-US" baseline="-25000"/>
              <a:t>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82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EB2C2-A1A7-89E4-9BB2-7E21E8021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10563-7077-34D3-E781-4A104D63B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Number in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359B6-D058-8601-57F8-20D278F27F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69"/>
            <a:ext cx="11423923" cy="1577397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 dirty="0"/>
              <a:t>L(t), number in system at time t, changes with each event</a:t>
            </a:r>
          </a:p>
          <a:p>
            <a:pPr marL="1028700" lvl="1" indent="-342900"/>
            <a:r>
              <a:rPr lang="en-US" sz="2400" dirty="0"/>
              <a:t>Each event is an arrival or a departure</a:t>
            </a:r>
          </a:p>
          <a:p>
            <a:pPr marL="1028700" lvl="1" indent="-342900"/>
            <a:r>
              <a:rPr lang="en-US" sz="2400" dirty="0"/>
              <a:t>Time average over [0,T] is area under L(t) curve divided by T</a:t>
            </a:r>
          </a:p>
          <a:p>
            <a:pPr lvl="1" indent="0">
              <a:buNone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17229-F9C8-2A3C-BA64-0ECDDC2240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C52778-92AE-1CD8-2AA1-A69102D6CDD0}"/>
              </a:ext>
            </a:extLst>
          </p:cNvPr>
          <p:cNvCxnSpPr/>
          <p:nvPr/>
        </p:nvCxnSpPr>
        <p:spPr>
          <a:xfrm>
            <a:off x="1907178" y="3108959"/>
            <a:ext cx="0" cy="18810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6C33C6-44EC-4EC5-69ED-D9A81403D95C}"/>
              </a:ext>
            </a:extLst>
          </p:cNvPr>
          <p:cNvCxnSpPr>
            <a:cxnSpLocks/>
          </p:cNvCxnSpPr>
          <p:nvPr/>
        </p:nvCxnSpPr>
        <p:spPr>
          <a:xfrm flipH="1">
            <a:off x="1907178" y="4990011"/>
            <a:ext cx="76025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B8A6A1B-32B5-061A-B521-DB0098A1B19A}"/>
              </a:ext>
            </a:extLst>
          </p:cNvPr>
          <p:cNvSpPr txBox="1"/>
          <p:nvPr/>
        </p:nvSpPr>
        <p:spPr>
          <a:xfrm>
            <a:off x="9640389" y="4805345"/>
            <a:ext cx="771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229FFC-D8C7-7031-E9A4-2A1D65908495}"/>
              </a:ext>
            </a:extLst>
          </p:cNvPr>
          <p:cNvSpPr txBox="1"/>
          <p:nvPr/>
        </p:nvSpPr>
        <p:spPr>
          <a:xfrm>
            <a:off x="445021" y="3694556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L(t)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40C363-5767-C8E1-3C11-74CBFBAA8CE7}"/>
              </a:ext>
            </a:extLst>
          </p:cNvPr>
          <p:cNvCxnSpPr>
            <a:cxnSpLocks/>
          </p:cNvCxnSpPr>
          <p:nvPr/>
        </p:nvCxnSpPr>
        <p:spPr>
          <a:xfrm flipH="1">
            <a:off x="1731157" y="4687333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E14080-E707-1299-5415-9C23027369B0}"/>
              </a:ext>
            </a:extLst>
          </p:cNvPr>
          <p:cNvCxnSpPr>
            <a:cxnSpLocks/>
          </p:cNvCxnSpPr>
          <p:nvPr/>
        </p:nvCxnSpPr>
        <p:spPr>
          <a:xfrm flipH="1">
            <a:off x="1720177" y="4989865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FE2145A-FFE9-1E5D-DAE1-0F97D4AF29BB}"/>
              </a:ext>
            </a:extLst>
          </p:cNvPr>
          <p:cNvCxnSpPr>
            <a:cxnSpLocks/>
          </p:cNvCxnSpPr>
          <p:nvPr/>
        </p:nvCxnSpPr>
        <p:spPr>
          <a:xfrm flipH="1">
            <a:off x="1731157" y="4415676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9B9B9E-89F7-1FB3-4753-ABD6F6AFF3CB}"/>
              </a:ext>
            </a:extLst>
          </p:cNvPr>
          <p:cNvCxnSpPr>
            <a:cxnSpLocks/>
          </p:cNvCxnSpPr>
          <p:nvPr/>
        </p:nvCxnSpPr>
        <p:spPr>
          <a:xfrm flipH="1">
            <a:off x="1731157" y="4123421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228E83D-3A55-47BF-39DC-0F8D342BC5B9}"/>
              </a:ext>
            </a:extLst>
          </p:cNvPr>
          <p:cNvCxnSpPr>
            <a:cxnSpLocks/>
          </p:cNvCxnSpPr>
          <p:nvPr/>
        </p:nvCxnSpPr>
        <p:spPr>
          <a:xfrm flipH="1">
            <a:off x="1731156" y="3813083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D2415D6-628F-362E-414C-3784C0838913}"/>
              </a:ext>
            </a:extLst>
          </p:cNvPr>
          <p:cNvCxnSpPr>
            <a:cxnSpLocks/>
          </p:cNvCxnSpPr>
          <p:nvPr/>
        </p:nvCxnSpPr>
        <p:spPr>
          <a:xfrm flipH="1">
            <a:off x="1731156" y="3545516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6E7C1C-CE27-D080-F999-7CBA15661E1F}"/>
              </a:ext>
            </a:extLst>
          </p:cNvPr>
          <p:cNvCxnSpPr>
            <a:cxnSpLocks/>
          </p:cNvCxnSpPr>
          <p:nvPr/>
        </p:nvCxnSpPr>
        <p:spPr>
          <a:xfrm flipH="1">
            <a:off x="1731156" y="3288249"/>
            <a:ext cx="1760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F53CDD7-00F2-0D34-2220-967C1C2C4101}"/>
              </a:ext>
            </a:extLst>
          </p:cNvPr>
          <p:cNvSpPr txBox="1"/>
          <p:nvPr/>
        </p:nvSpPr>
        <p:spPr>
          <a:xfrm>
            <a:off x="1391741" y="3108959"/>
            <a:ext cx="3000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6</a:t>
            </a:r>
          </a:p>
          <a:p>
            <a:r>
              <a:rPr lang="en-US"/>
              <a:t>5</a:t>
            </a:r>
          </a:p>
          <a:p>
            <a:r>
              <a:rPr lang="en-US"/>
              <a:t>4</a:t>
            </a:r>
          </a:p>
          <a:p>
            <a:r>
              <a:rPr lang="en-US"/>
              <a:t>3</a:t>
            </a:r>
          </a:p>
          <a:p>
            <a:r>
              <a:rPr lang="en-US"/>
              <a:t>2</a:t>
            </a:r>
          </a:p>
          <a:p>
            <a:r>
              <a:rPr lang="en-US"/>
              <a:t>1</a:t>
            </a:r>
          </a:p>
          <a:p>
            <a:r>
              <a:rPr lang="en-US"/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FE140A-C2CE-D777-1026-1EA4275B08D7}"/>
              </a:ext>
            </a:extLst>
          </p:cNvPr>
          <p:cNvSpPr txBox="1"/>
          <p:nvPr/>
        </p:nvSpPr>
        <p:spPr>
          <a:xfrm>
            <a:off x="7592273" y="503196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361ECB-4256-CB37-213E-14BDDECE9C6B}"/>
              </a:ext>
            </a:extLst>
          </p:cNvPr>
          <p:cNvSpPr/>
          <p:nvPr/>
        </p:nvSpPr>
        <p:spPr>
          <a:xfrm flipH="1">
            <a:off x="2926365" y="4687333"/>
            <a:ext cx="4830521" cy="30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A067EF-4FDD-CE48-3EA1-C8311159F02B}"/>
              </a:ext>
            </a:extLst>
          </p:cNvPr>
          <p:cNvSpPr/>
          <p:nvPr/>
        </p:nvSpPr>
        <p:spPr>
          <a:xfrm flipH="1">
            <a:off x="3406619" y="4373338"/>
            <a:ext cx="694600" cy="30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A29D49-0F20-3F71-66F8-D9A2CE10D303}"/>
              </a:ext>
            </a:extLst>
          </p:cNvPr>
          <p:cNvSpPr/>
          <p:nvPr/>
        </p:nvSpPr>
        <p:spPr>
          <a:xfrm flipH="1">
            <a:off x="3828301" y="4063625"/>
            <a:ext cx="137117" cy="30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71DF9E9-22BC-3631-5329-E5AB6C42C762}"/>
              </a:ext>
            </a:extLst>
          </p:cNvPr>
          <p:cNvSpPr/>
          <p:nvPr/>
        </p:nvSpPr>
        <p:spPr>
          <a:xfrm flipH="1">
            <a:off x="4971506" y="4379492"/>
            <a:ext cx="1293490" cy="30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595FB8-B982-6537-FBA3-60F258FD7FCB}"/>
              </a:ext>
            </a:extLst>
          </p:cNvPr>
          <p:cNvSpPr/>
          <p:nvPr/>
        </p:nvSpPr>
        <p:spPr>
          <a:xfrm flipH="1">
            <a:off x="5145814" y="4089981"/>
            <a:ext cx="454845" cy="302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356A1C-C804-B420-8A9C-7AE7F461238B}"/>
              </a:ext>
            </a:extLst>
          </p:cNvPr>
          <p:cNvCxnSpPr/>
          <p:nvPr/>
        </p:nvCxnSpPr>
        <p:spPr>
          <a:xfrm>
            <a:off x="3397566" y="4675870"/>
            <a:ext cx="0" cy="3139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2BB8594-06C0-89AC-327A-B617CDA755B2}"/>
              </a:ext>
            </a:extLst>
          </p:cNvPr>
          <p:cNvCxnSpPr>
            <a:cxnSpLocks/>
          </p:cNvCxnSpPr>
          <p:nvPr/>
        </p:nvCxnSpPr>
        <p:spPr>
          <a:xfrm>
            <a:off x="3828301" y="4361875"/>
            <a:ext cx="0" cy="6279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9FC00BA-93D1-6BE4-0885-0A8E7185FD4B}"/>
              </a:ext>
            </a:extLst>
          </p:cNvPr>
          <p:cNvCxnSpPr>
            <a:cxnSpLocks/>
          </p:cNvCxnSpPr>
          <p:nvPr/>
        </p:nvCxnSpPr>
        <p:spPr>
          <a:xfrm>
            <a:off x="3965418" y="4392513"/>
            <a:ext cx="0" cy="6279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572B008-AE5F-C197-DD74-86BFE9985D55}"/>
              </a:ext>
            </a:extLst>
          </p:cNvPr>
          <p:cNvCxnSpPr>
            <a:cxnSpLocks/>
          </p:cNvCxnSpPr>
          <p:nvPr/>
        </p:nvCxnSpPr>
        <p:spPr>
          <a:xfrm>
            <a:off x="4101219" y="4706508"/>
            <a:ext cx="0" cy="28335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F3EA518-06A9-33B6-867F-465F7AE4EC99}"/>
              </a:ext>
            </a:extLst>
          </p:cNvPr>
          <p:cNvCxnSpPr>
            <a:cxnSpLocks/>
          </p:cNvCxnSpPr>
          <p:nvPr/>
        </p:nvCxnSpPr>
        <p:spPr>
          <a:xfrm>
            <a:off x="4971506" y="4687333"/>
            <a:ext cx="0" cy="28335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857B835-9436-8C0E-9172-802EBD2E3E2A}"/>
              </a:ext>
            </a:extLst>
          </p:cNvPr>
          <p:cNvCxnSpPr>
            <a:cxnSpLocks/>
          </p:cNvCxnSpPr>
          <p:nvPr/>
        </p:nvCxnSpPr>
        <p:spPr>
          <a:xfrm>
            <a:off x="5140855" y="4372901"/>
            <a:ext cx="0" cy="6279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AB7EBDD-9338-57F8-131A-583DA3C0E766}"/>
              </a:ext>
            </a:extLst>
          </p:cNvPr>
          <p:cNvCxnSpPr>
            <a:cxnSpLocks/>
          </p:cNvCxnSpPr>
          <p:nvPr/>
        </p:nvCxnSpPr>
        <p:spPr>
          <a:xfrm>
            <a:off x="5600659" y="4342700"/>
            <a:ext cx="0" cy="6279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AF8D0F6-01B4-FE4A-B8C2-421DD250538C}"/>
              </a:ext>
            </a:extLst>
          </p:cNvPr>
          <p:cNvCxnSpPr>
            <a:cxnSpLocks/>
          </p:cNvCxnSpPr>
          <p:nvPr/>
        </p:nvCxnSpPr>
        <p:spPr>
          <a:xfrm>
            <a:off x="6264996" y="4675870"/>
            <a:ext cx="0" cy="3446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C4FC2D5-3C15-C210-D6E1-705B46B76465}"/>
              </a:ext>
            </a:extLst>
          </p:cNvPr>
          <p:cNvCxnSpPr>
            <a:cxnSpLocks/>
          </p:cNvCxnSpPr>
          <p:nvPr/>
        </p:nvCxnSpPr>
        <p:spPr>
          <a:xfrm>
            <a:off x="7746322" y="4626057"/>
            <a:ext cx="0" cy="3446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584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E5B0C-7C3B-9D92-6F25-702263DEF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12E9D-41A7-4D21-4114-7BA7A47DF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Average Number in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1E9F2-9BF6-C09B-E228-C1A79B479A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69"/>
            <a:ext cx="11423923" cy="4739059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 dirty="0"/>
              <a:t>L(t), number in system at time t, changes with each event</a:t>
            </a:r>
          </a:p>
          <a:p>
            <a:pPr marL="1028700" lvl="1" indent="-342900"/>
            <a:r>
              <a:rPr lang="en-US" sz="2400" dirty="0"/>
              <a:t>Each event is an arrival or a departure</a:t>
            </a:r>
          </a:p>
          <a:p>
            <a:pPr marL="342900" indent="-342900"/>
            <a:r>
              <a:rPr lang="en-US" sz="2400" dirty="0"/>
              <a:t>Say the events happen at times t</a:t>
            </a:r>
            <a:r>
              <a:rPr lang="en-US" sz="2400" baseline="-25000" dirty="0"/>
              <a:t>0</a:t>
            </a:r>
            <a:r>
              <a:rPr lang="en-US" sz="2400" dirty="0"/>
              <a:t>, t</a:t>
            </a:r>
            <a:r>
              <a:rPr lang="en-US" sz="2400" baseline="-25000" dirty="0"/>
              <a:t>1, </a:t>
            </a:r>
            <a:r>
              <a:rPr lang="en-US" sz="2400" dirty="0"/>
              <a:t>…, t</a:t>
            </a:r>
            <a:r>
              <a:rPr lang="en-US" sz="2400" baseline="-25000" dirty="0"/>
              <a:t>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Initially define A =0.0</a:t>
            </a:r>
          </a:p>
          <a:p>
            <a:pPr marL="1028700" lvl="1" indent="-342900"/>
            <a:r>
              <a:rPr lang="en-US" sz="2400" dirty="0"/>
              <a:t>Processing event at time </a:t>
            </a:r>
            <a:r>
              <a:rPr lang="en-US" sz="2400" dirty="0" err="1"/>
              <a:t>t</a:t>
            </a:r>
            <a:r>
              <a:rPr lang="en-US" sz="2400" baseline="-25000" dirty="0" err="1"/>
              <a:t>k</a:t>
            </a:r>
            <a:r>
              <a:rPr lang="en-US" sz="2400" baseline="-25000" dirty="0"/>
              <a:t> </a:t>
            </a:r>
            <a:r>
              <a:rPr lang="en-US" sz="2400" dirty="0"/>
              <a:t>(before changing state)</a:t>
            </a:r>
            <a:endParaRPr lang="en-US" sz="2400" baseline="-25000" dirty="0"/>
          </a:p>
          <a:p>
            <a:pPr marL="1028700" lvl="1" indent="-342900"/>
            <a:r>
              <a:rPr lang="en-US" sz="2400" dirty="0"/>
              <a:t>d = (</a:t>
            </a:r>
            <a:r>
              <a:rPr lang="en-US" sz="2400" dirty="0" err="1"/>
              <a:t>t</a:t>
            </a:r>
            <a:r>
              <a:rPr lang="en-US" sz="2400" baseline="-25000" dirty="0" err="1"/>
              <a:t>k</a:t>
            </a:r>
            <a:r>
              <a:rPr lang="en-US" sz="2400" baseline="-25000" dirty="0"/>
              <a:t> </a:t>
            </a:r>
            <a:r>
              <a:rPr lang="en-US" sz="2400" dirty="0"/>
              <a:t>– t</a:t>
            </a:r>
            <a:r>
              <a:rPr lang="en-US" sz="2400" baseline="-25000" dirty="0"/>
              <a:t>k-1</a:t>
            </a:r>
            <a:r>
              <a:rPr lang="en-US" sz="2400" dirty="0"/>
              <a:t>)*L(t</a:t>
            </a:r>
            <a:r>
              <a:rPr lang="en-US" sz="2400" baseline="-25000" dirty="0"/>
              <a:t>k-1</a:t>
            </a:r>
            <a:r>
              <a:rPr lang="en-US" sz="2400" dirty="0"/>
              <a:t>)   - the number in the system taken on at time t</a:t>
            </a:r>
            <a:r>
              <a:rPr lang="en-US" sz="2400" baseline="-25000" dirty="0"/>
              <a:t>k-1</a:t>
            </a:r>
            <a:r>
              <a:rPr lang="en-US" sz="2400" dirty="0"/>
              <a:t> times the length of time it retained that value</a:t>
            </a:r>
          </a:p>
          <a:p>
            <a:pPr marL="1028700" lvl="1" indent="-342900"/>
            <a:r>
              <a:rPr lang="en-US" sz="2400" dirty="0"/>
              <a:t>A += d</a:t>
            </a:r>
          </a:p>
          <a:p>
            <a:pPr marL="1028700" lvl="1" indent="-342900"/>
            <a:r>
              <a:rPr lang="en-US" sz="2400" dirty="0"/>
              <a:t>On arrival event L(</a:t>
            </a:r>
            <a:r>
              <a:rPr lang="en-US" sz="2400" dirty="0" err="1"/>
              <a:t>t</a:t>
            </a:r>
            <a:r>
              <a:rPr lang="en-US" sz="2400" baseline="-25000" dirty="0" err="1"/>
              <a:t>k</a:t>
            </a:r>
            <a:r>
              <a:rPr lang="en-US" sz="2400" dirty="0"/>
              <a:t>) = L(t</a:t>
            </a:r>
            <a:r>
              <a:rPr lang="en-US" sz="2400" baseline="-25000" dirty="0"/>
              <a:t>k-1</a:t>
            </a:r>
            <a:r>
              <a:rPr lang="en-US" sz="2400" dirty="0"/>
              <a:t>)+1, on departure event L(</a:t>
            </a:r>
            <a:r>
              <a:rPr lang="en-US" sz="2400" dirty="0" err="1"/>
              <a:t>t</a:t>
            </a:r>
            <a:r>
              <a:rPr lang="en-US" sz="2400" baseline="-25000" dirty="0" err="1"/>
              <a:t>k</a:t>
            </a:r>
            <a:r>
              <a:rPr lang="en-US" sz="2400" dirty="0"/>
              <a:t>) = L(t</a:t>
            </a:r>
            <a:r>
              <a:rPr lang="en-US" sz="2400" baseline="-25000" dirty="0"/>
              <a:t>k-1</a:t>
            </a:r>
            <a:r>
              <a:rPr lang="en-US" sz="2400" dirty="0"/>
              <a:t>) –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 time t</a:t>
            </a:r>
            <a:r>
              <a:rPr lang="en-US" sz="2400" baseline="-25000" dirty="0"/>
              <a:t>m </a:t>
            </a:r>
            <a:r>
              <a:rPr lang="en-US" sz="2400" dirty="0"/>
              <a:t>estimate time average number in system as A/(t</a:t>
            </a:r>
            <a:r>
              <a:rPr lang="en-US" sz="2400" baseline="-25000" dirty="0"/>
              <a:t>m</a:t>
            </a:r>
            <a:r>
              <a:rPr lang="en-US" sz="2400" dirty="0"/>
              <a:t>-t</a:t>
            </a:r>
            <a:r>
              <a:rPr lang="en-US" sz="2400" baseline="-25000" dirty="0"/>
              <a:t>0</a:t>
            </a:r>
            <a:r>
              <a:rPr lang="en-US" sz="2400" dirty="0"/>
              <a:t>)</a:t>
            </a:r>
          </a:p>
          <a:p>
            <a:pPr marL="1028700" lvl="1" indent="-34290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465AA-CD2B-D8E8-7BAA-6F095CB19DB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615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17EE-81C6-C895-6528-E794FCEC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6585A-91C9-84A7-F6EC-43485F81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M/G/1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E12C9-24B5-2160-1371-C1BA731E555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69"/>
            <a:ext cx="11423923" cy="473905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Define Y</a:t>
            </a:r>
            <a:r>
              <a:rPr lang="en-US" baseline="-25000"/>
              <a:t>rj</a:t>
            </a:r>
            <a:r>
              <a:rPr lang="en-US"/>
              <a:t> to be the measured average number in system over in interval j ([(j-1)*1000, j*1000)) for replication r (and imagine 3 replications)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Inherent variability both </a:t>
            </a:r>
            <a:r>
              <a:rPr lang="en-US" i="1"/>
              <a:t>within</a:t>
            </a:r>
            <a:r>
              <a:rPr lang="en-US"/>
              <a:t> a single replication and </a:t>
            </a:r>
            <a:r>
              <a:rPr lang="en-US" i="1"/>
              <a:t>across</a:t>
            </a:r>
            <a:r>
              <a:rPr lang="en-US"/>
              <a:t> replications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Averages across replications are stochastically independent (e.g., Y</a:t>
            </a:r>
            <a:r>
              <a:rPr lang="en-US" baseline="-25000"/>
              <a:t>11</a:t>
            </a:r>
            <a:r>
              <a:rPr lang="en-US"/>
              <a:t>, Y</a:t>
            </a:r>
            <a:r>
              <a:rPr lang="en-US" baseline="-25000"/>
              <a:t>21</a:t>
            </a:r>
            <a:r>
              <a:rPr lang="en-US"/>
              <a:t>, Y</a:t>
            </a:r>
            <a:r>
              <a:rPr lang="en-US" baseline="-25000"/>
              <a:t>31</a:t>
            </a:r>
            <a:r>
              <a:rPr lang="en-US"/>
              <a:t>) but averages within a replication (e.g., Y</a:t>
            </a:r>
            <a:r>
              <a:rPr lang="en-US" baseline="-25000"/>
              <a:t>11</a:t>
            </a:r>
            <a:r>
              <a:rPr lang="en-US"/>
              <a:t>, Y</a:t>
            </a:r>
            <a:r>
              <a:rPr lang="en-US" baseline="-25000"/>
              <a:t>12</a:t>
            </a:r>
            <a:r>
              <a:rPr lang="en-US"/>
              <a:t>, Y</a:t>
            </a:r>
            <a:r>
              <a:rPr lang="en-US" baseline="-25000"/>
              <a:t>13</a:t>
            </a:r>
            <a:r>
              <a:rPr lang="en-US"/>
              <a:t>, Y</a:t>
            </a:r>
            <a:r>
              <a:rPr lang="en-US" baseline="-25000"/>
              <a:t>14</a:t>
            </a:r>
            <a:r>
              <a:rPr lang="en-US"/>
              <a:t>, Y</a:t>
            </a:r>
            <a:r>
              <a:rPr lang="en-US" baseline="-25000"/>
              <a:t>15</a:t>
            </a:r>
            <a:r>
              <a:rPr lang="en-US"/>
              <a:t> ) are not</a:t>
            </a:r>
          </a:p>
          <a:p>
            <a:pPr marL="342900" indent="-342900"/>
            <a:endParaRPr lang="en-US"/>
          </a:p>
          <a:p>
            <a:pPr marL="1028700" lvl="1" indent="-342900"/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576E2-1EE1-F06B-05F4-6DC91238050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A3C331B-29D7-BD70-AAD8-A7BBA5260D05}"/>
              </a:ext>
            </a:extLst>
          </p:cNvPr>
          <p:cNvGraphicFramePr>
            <a:graphicFrameLocks noGrp="1"/>
          </p:cNvGraphicFramePr>
          <p:nvPr/>
        </p:nvGraphicFramePr>
        <p:xfrm>
          <a:off x="2435710" y="2064341"/>
          <a:ext cx="5283691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5000">
                  <a:extLst>
                    <a:ext uri="{9D8B030D-6E8A-4147-A177-3AD203B41FA5}">
                      <a16:colId xmlns:a16="http://schemas.microsoft.com/office/drawing/2014/main" val="2509783755"/>
                    </a:ext>
                  </a:extLst>
                </a:gridCol>
                <a:gridCol w="578477">
                  <a:extLst>
                    <a:ext uri="{9D8B030D-6E8A-4147-A177-3AD203B41FA5}">
                      <a16:colId xmlns:a16="http://schemas.microsoft.com/office/drawing/2014/main" val="3819086305"/>
                    </a:ext>
                  </a:extLst>
                </a:gridCol>
                <a:gridCol w="1056738">
                  <a:extLst>
                    <a:ext uri="{9D8B030D-6E8A-4147-A177-3AD203B41FA5}">
                      <a16:colId xmlns:a16="http://schemas.microsoft.com/office/drawing/2014/main" val="1173031134"/>
                    </a:ext>
                  </a:extLst>
                </a:gridCol>
                <a:gridCol w="1056738">
                  <a:extLst>
                    <a:ext uri="{9D8B030D-6E8A-4147-A177-3AD203B41FA5}">
                      <a16:colId xmlns:a16="http://schemas.microsoft.com/office/drawing/2014/main" val="3105284419"/>
                    </a:ext>
                  </a:extLst>
                </a:gridCol>
                <a:gridCol w="1056738">
                  <a:extLst>
                    <a:ext uri="{9D8B030D-6E8A-4147-A177-3AD203B41FA5}">
                      <a16:colId xmlns:a16="http://schemas.microsoft.com/office/drawing/2014/main" val="740254419"/>
                    </a:ext>
                  </a:extLst>
                </a:gridCol>
              </a:tblGrid>
              <a:tr h="453859">
                <a:tc>
                  <a:txBody>
                    <a:bodyPr/>
                    <a:lstStyle/>
                    <a:p>
                      <a:r>
                        <a:rPr lang="en-US" sz="1400"/>
                        <a:t>Batching Interval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1, Y</a:t>
                      </a:r>
                      <a:r>
                        <a:rPr lang="en-US" sz="1400" baseline="-25000"/>
                        <a:t>1j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2, Y</a:t>
                      </a:r>
                      <a:r>
                        <a:rPr lang="en-US" sz="1400" baseline="-25000"/>
                        <a:t>2j</a:t>
                      </a:r>
                      <a:endParaRPr lang="en-US" sz="1400"/>
                    </a:p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3, Y</a:t>
                      </a:r>
                      <a:r>
                        <a:rPr lang="en-US" sz="1400" baseline="-25000"/>
                        <a:t>3j</a:t>
                      </a:r>
                      <a:endParaRPr lang="en-US" sz="1400"/>
                    </a:p>
                    <a:p>
                      <a:pPr algn="ctr"/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648973"/>
                  </a:ext>
                </a:extLst>
              </a:tr>
              <a:tr h="266976">
                <a:tc>
                  <a:txBody>
                    <a:bodyPr/>
                    <a:lstStyle/>
                    <a:p>
                      <a:r>
                        <a:rPr lang="en-US" sz="1400"/>
                        <a:t>[0, 1000)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7.97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43646"/>
                  </a:ext>
                </a:extLst>
              </a:tr>
              <a:tr h="266976">
                <a:tc>
                  <a:txBody>
                    <a:bodyPr/>
                    <a:lstStyle/>
                    <a:p>
                      <a:r>
                        <a:rPr lang="en-US" sz="1400"/>
                        <a:t>[1000, 2000)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19.53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821843"/>
                  </a:ext>
                </a:extLst>
              </a:tr>
              <a:tr h="266976">
                <a:tc>
                  <a:txBody>
                    <a:bodyPr/>
                    <a:lstStyle/>
                    <a:p>
                      <a:r>
                        <a:rPr lang="en-US" sz="1400"/>
                        <a:t>[2000, 3000)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16.15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20.36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62760"/>
                  </a:ext>
                </a:extLst>
              </a:tr>
              <a:tr h="266976">
                <a:tc>
                  <a:txBody>
                    <a:bodyPr/>
                    <a:lstStyle/>
                    <a:p>
                      <a:r>
                        <a:rPr lang="en-US" sz="1400"/>
                        <a:t>[3000, 4000)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24.53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8.11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71926"/>
                  </a:ext>
                </a:extLst>
              </a:tr>
              <a:tr h="266976">
                <a:tc>
                  <a:txBody>
                    <a:bodyPr/>
                    <a:lstStyle/>
                    <a:p>
                      <a:r>
                        <a:rPr lang="en-US" sz="1400"/>
                        <a:t>[4000, 5000)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25.19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144"/>
                  </a:ext>
                </a:extLst>
              </a:tr>
              <a:tr h="266976">
                <a:tc>
                  <a:txBody>
                    <a:bodyPr/>
                    <a:lstStyle/>
                    <a:p>
                      <a:r>
                        <a:rPr lang="en-US" sz="1400"/>
                        <a:t>[0, 5000)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15.56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13.66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5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527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799A2-F750-335F-9C62-E0267411B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BD49C-FE89-641C-7965-86C60948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Analysis : Big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437E2-B5F9-498F-CDEB-F0263E614D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69"/>
            <a:ext cx="11423923" cy="4739059"/>
          </a:xfrm>
        </p:spPr>
        <p:txBody>
          <a:bodyPr>
            <a:normAutofit/>
          </a:bodyPr>
          <a:lstStyle/>
          <a:p>
            <a:pPr marL="342900" indent="-342900"/>
            <a:r>
              <a:rPr lang="en-US" sz="2400"/>
              <a:t>We run a simulation model, obtain a number of measurements, x</a:t>
            </a:r>
            <a:r>
              <a:rPr lang="en-US" sz="2400" baseline="-25000"/>
              <a:t>1</a:t>
            </a:r>
            <a:r>
              <a:rPr lang="en-US" sz="2400"/>
              <a:t>, x</a:t>
            </a:r>
            <a:r>
              <a:rPr lang="en-US" sz="2400" baseline="-25000"/>
              <a:t>2</a:t>
            </a:r>
            <a:r>
              <a:rPr lang="en-US" sz="2400"/>
              <a:t>, … , x</a:t>
            </a:r>
            <a:r>
              <a:rPr lang="en-US" sz="2400" baseline="-25000"/>
              <a:t>n</a:t>
            </a:r>
            <a:endParaRPr lang="en-US" sz="24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observations are from an unknown probability distribution 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would like to be able to say something quantitative about ‘attributes’ of that distribution</a:t>
            </a:r>
          </a:p>
          <a:p>
            <a:pPr lvl="1"/>
            <a:r>
              <a:rPr lang="en-US" dirty="0"/>
              <a:t>Moments (e.g., mean, variance)</a:t>
            </a:r>
          </a:p>
          <a:p>
            <a:pPr lvl="1"/>
            <a:r>
              <a:rPr lang="en-US" dirty="0"/>
              <a:t>Percentiles (e.g. measure of probability above or below thresholds, either specified (e.g. Pr{X &gt; x</a:t>
            </a:r>
            <a:r>
              <a:rPr lang="en-US" baseline="-25000" dirty="0"/>
              <a:t>high</a:t>
            </a:r>
            <a:r>
              <a:rPr lang="en-US" dirty="0"/>
              <a:t>} or probabilistic, e.g., smallest x</a:t>
            </a:r>
            <a:r>
              <a:rPr lang="en-US" baseline="-25000" dirty="0"/>
              <a:t>high</a:t>
            </a:r>
            <a:r>
              <a:rPr lang="en-US" dirty="0"/>
              <a:t> such that Pr{X &gt; x</a:t>
            </a:r>
            <a:r>
              <a:rPr lang="en-US" baseline="-25000" dirty="0"/>
              <a:t>high</a:t>
            </a:r>
            <a:r>
              <a:rPr lang="en-US" dirty="0"/>
              <a:t>} &lt; 0.99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There are things we can do if the observations are statistically independent</a:t>
            </a:r>
          </a:p>
          <a:p>
            <a:pPr lvl="1"/>
            <a:r>
              <a:rPr lang="en-US" dirty="0"/>
              <a:t>When </a:t>
            </a:r>
            <a:r>
              <a:rPr lang="en-US" i="1" dirty="0"/>
              <a:t>construct </a:t>
            </a:r>
            <a:r>
              <a:rPr lang="en-US" dirty="0"/>
              <a:t>a different distribution D</a:t>
            </a:r>
            <a:r>
              <a:rPr lang="en-US" baseline="30000" dirty="0"/>
              <a:t>obs</a:t>
            </a:r>
            <a:r>
              <a:rPr lang="en-US" dirty="0"/>
              <a:t> from the  data, make quantitative statements about D</a:t>
            </a:r>
            <a:r>
              <a:rPr lang="en-US" baseline="30000" dirty="0"/>
              <a:t>obs </a:t>
            </a:r>
            <a:r>
              <a:rPr lang="en-US" dirty="0"/>
              <a:t>and from these make inferences about D</a:t>
            </a:r>
          </a:p>
          <a:p>
            <a:pPr lvl="1"/>
            <a:r>
              <a:rPr lang="en-US" dirty="0"/>
              <a:t>When we can assume that x</a:t>
            </a:r>
            <a:r>
              <a:rPr lang="en-US" baseline="-25000" dirty="0"/>
              <a:t>i </a:t>
            </a:r>
            <a:r>
              <a:rPr lang="en-US" dirty="0"/>
              <a:t>are from Gaussian distribution  we can use </a:t>
            </a:r>
            <a:r>
              <a:rPr lang="en-US" i="1" dirty="0"/>
              <a:t>confidence intervals</a:t>
            </a:r>
          </a:p>
          <a:p>
            <a:pPr lvl="1"/>
            <a:r>
              <a:rPr lang="en-US" dirty="0"/>
              <a:t>Otherwise we can </a:t>
            </a:r>
            <a:r>
              <a:rPr lang="en-US" i="1" dirty="0"/>
              <a:t>jackknife</a:t>
            </a:r>
            <a:r>
              <a:rPr lang="en-US" dirty="0"/>
              <a:t> or </a:t>
            </a:r>
            <a:r>
              <a:rPr lang="en-US" i="1" dirty="0"/>
              <a:t>bootstrap </a:t>
            </a:r>
            <a:r>
              <a:rPr lang="en-US" dirty="0"/>
              <a:t>to estimate variance</a:t>
            </a:r>
          </a:p>
          <a:p>
            <a:r>
              <a:rPr lang="en-US" dirty="0">
                <a:cs typeface="Courier New" panose="02070309020205020404" pitchFamily="49" charset="0"/>
              </a:rPr>
              <a:t>We consider confidence intervals first…</a:t>
            </a:r>
          </a:p>
          <a:p>
            <a:pPr lvl="1" indent="0">
              <a:buNone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46EF3-E09C-2C9E-4A08-53BA0C0585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73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C8FC6-01CF-0477-B5B6-A7A969F34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F16F-E799-7BAD-1BEC-B07BDB44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For Confidence Interval Estimation (</a:t>
            </a:r>
            <a:r>
              <a:rPr lang="en-US" dirty="0" err="1"/>
              <a:t>i.i.d.</a:t>
            </a:r>
            <a:r>
              <a:rPr lang="en-US" dirty="0"/>
              <a:t> samples)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ABA3C36-C17B-9A74-00D4-60F46CB359E1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/>
                  <a:t>Central Limit Theorem</a:t>
                </a:r>
              </a:p>
              <a:p>
                <a:pPr lvl="1" indent="0">
                  <a:buNone/>
                </a:pPr>
                <a:r>
                  <a:rPr lang="en-US"/>
                  <a:t>If X</a:t>
                </a:r>
                <a:r>
                  <a:rPr lang="en-US" baseline="-25000"/>
                  <a:t>1</a:t>
                </a:r>
                <a:r>
                  <a:rPr lang="en-US"/>
                  <a:t>, X</a:t>
                </a:r>
                <a:r>
                  <a:rPr lang="en-US" baseline="-25000"/>
                  <a:t>2</a:t>
                </a:r>
                <a:r>
                  <a:rPr lang="en-US"/>
                  <a:t>, …, X</a:t>
                </a:r>
                <a:r>
                  <a:rPr lang="en-US" baseline="-25000"/>
                  <a:t>n</a:t>
                </a:r>
                <a:r>
                  <a:rPr lang="en-US"/>
                  <a:t> are independent and identically distributed samples from a distribution with mean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/>
                  <a:t>and variance </a:t>
                </a:r>
                <a:r>
                  <a:rPr lang="en-US">
                    <a:latin typeface="Symbol" pitchFamily="2" charset="2"/>
                  </a:rPr>
                  <a:t>s</a:t>
                </a:r>
                <a:r>
                  <a:rPr lang="en-US" baseline="30000">
                    <a:latin typeface="Symbol" pitchFamily="2" charset="2"/>
                  </a:rPr>
                  <a:t>2</a:t>
                </a:r>
                <a:r>
                  <a:rPr lang="en-US">
                    <a:latin typeface="Symbol" pitchFamily="2" charset="2"/>
                  </a:rPr>
                  <a:t>, </a:t>
                </a:r>
                <a:r>
                  <a:rPr lang="en-US"/>
                  <a:t>then as n grows to infinity the random variable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is Gaussian with mean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 dirty="0"/>
                  <a:t>and</a:t>
                </a:r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variance </a:t>
                </a:r>
                <a:r>
                  <a:rPr lang="en-US">
                    <a:latin typeface="Symbol" pitchFamily="2" charset="2"/>
                  </a:rPr>
                  <a:t>s</a:t>
                </a:r>
                <a:r>
                  <a:rPr lang="en-US" baseline="30000">
                    <a:latin typeface="Symbol" pitchFamily="2" charset="2"/>
                  </a:rPr>
                  <a:t>2</a:t>
                </a:r>
                <a:r>
                  <a:rPr lang="en-US">
                    <a:latin typeface="Symbol" pitchFamily="2" charset="2"/>
                  </a:rPr>
                  <a:t>/</a:t>
                </a:r>
                <a:r>
                  <a:rPr lang="en-US"/>
                  <a:t>n</a:t>
                </a:r>
              </a:p>
              <a:p>
                <a:pPr lvl="1" indent="0">
                  <a:buNone/>
                </a:pPr>
                <a:endParaRPr lang="en-US"/>
              </a:p>
              <a:p>
                <a:r>
                  <a:rPr lang="en-US"/>
                  <a:t>Key Points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Sample mean is unbiased estimator of general distribution’s mean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Variance describes “how close” the sample mean is likely to be to the true unknown mean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Variance of sample distribution decreases with increased number of samples</a:t>
                </a:r>
              </a:p>
              <a:p>
                <a:pPr marL="1028700" lvl="1" indent="-342900"/>
                <a:r>
                  <a:rPr lang="en-US"/>
                  <a:t>In principle we can get as close as we like by doing enough samples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The i.i.d. assumption is satisfied by using sample </a:t>
                </a:r>
                <a:r>
                  <a:rPr lang="en-US" i="1"/>
                  <a:t>across</a:t>
                </a:r>
                <a:r>
                  <a:rPr lang="en-US"/>
                  <a:t> replications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endParaRPr lang="en-US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 dirty="0"/>
              </a:p>
              <a:p>
                <a:endParaRPr lang="en-US" dirty="0"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ABA3C36-C17B-9A74-00D4-60F46CB359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  <a:blipFill>
                <a:blip r:embed="rId3"/>
                <a:stretch>
                  <a:fillRect l="-556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7A014-0B72-B5CE-F162-E9A3ECE579D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31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BD7EF-3652-E0AA-A2C4-3C6FDE9B8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20D2A-2D68-5486-86E6-2980B81B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Basis For Confidence Interval Estimation (correlated samples)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59C36D5-28BA-3CC9-C3A4-29930BB2603C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dirty="0"/>
                  <a:t>Central Limit Theorem</a:t>
                </a:r>
              </a:p>
              <a:p>
                <a:pPr lvl="1" indent="0">
                  <a:buNone/>
                </a:pPr>
                <a:r>
                  <a:rPr lang="en-US" dirty="0"/>
                  <a:t>If X</a:t>
                </a:r>
                <a:r>
                  <a:rPr lang="en-US" baseline="-25000" dirty="0"/>
                  <a:t>1</a:t>
                </a:r>
                <a:r>
                  <a:rPr lang="en-US" dirty="0"/>
                  <a:t>, X</a:t>
                </a:r>
                <a:r>
                  <a:rPr lang="en-US" baseline="-25000" dirty="0"/>
                  <a:t>2</a:t>
                </a:r>
                <a:r>
                  <a:rPr lang="en-US" dirty="0"/>
                  <a:t>, …, 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n</a:t>
                </a:r>
                <a:r>
                  <a:rPr lang="en-US" dirty="0"/>
                  <a:t> are identically distributed samples from a distribution with mean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 dirty="0"/>
                  <a:t>and variance </a:t>
                </a:r>
                <a:r>
                  <a:rPr lang="en-US" dirty="0">
                    <a:latin typeface="Symbol" pitchFamily="2" charset="2"/>
                  </a:rPr>
                  <a:t>s</a:t>
                </a:r>
                <a:r>
                  <a:rPr lang="en-US" baseline="30000" dirty="0">
                    <a:latin typeface="Symbol" pitchFamily="2" charset="2"/>
                  </a:rPr>
                  <a:t>2</a:t>
                </a:r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and the </a:t>
                </a:r>
                <a:r>
                  <a:rPr lang="en-US" dirty="0" err="1"/>
                  <a:t>cov</a:t>
                </a:r>
                <a:r>
                  <a:rPr lang="en-US" dirty="0"/>
                  <a:t>(X</a:t>
                </a:r>
                <a:r>
                  <a:rPr lang="en-US" baseline="-25000" dirty="0"/>
                  <a:t>i</a:t>
                </a:r>
                <a:r>
                  <a:rPr lang="en-US" dirty="0"/>
                  <a:t>, X</a:t>
                </a:r>
                <a:r>
                  <a:rPr lang="en-US" baseline="-25000" dirty="0"/>
                  <a:t>i+1</a:t>
                </a:r>
                <a:r>
                  <a:rPr lang="en-US" dirty="0"/>
                  <a:t>) = </a:t>
                </a:r>
                <a:r>
                  <a:rPr lang="en-US" dirty="0">
                    <a:latin typeface="Symbol" pitchFamily="2" charset="2"/>
                  </a:rPr>
                  <a:t>r</a:t>
                </a:r>
                <a:r>
                  <a:rPr lang="en-US" dirty="0"/>
                  <a:t>  then as n grows to infinity the random variable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is Gaussian with mean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 dirty="0"/>
                  <a:t>and</a:t>
                </a:r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variance (</a:t>
                </a:r>
                <a:r>
                  <a:rPr lang="en-US" dirty="0">
                    <a:latin typeface="Symbol" pitchFamily="2" charset="2"/>
                  </a:rPr>
                  <a:t>s</a:t>
                </a:r>
                <a:r>
                  <a:rPr lang="en-US" baseline="30000" dirty="0">
                    <a:latin typeface="Symbol" pitchFamily="2" charset="2"/>
                  </a:rPr>
                  <a:t>2</a:t>
                </a:r>
                <a:r>
                  <a:rPr lang="en-US" dirty="0">
                    <a:latin typeface="Symbol" pitchFamily="2" charset="2"/>
                  </a:rPr>
                  <a:t>/</a:t>
                </a:r>
                <a:r>
                  <a:rPr lang="en-US" dirty="0"/>
                  <a:t>n)[1+(n-1)</a:t>
                </a:r>
                <a:r>
                  <a:rPr lang="en-US" dirty="0">
                    <a:latin typeface="Symbol" pitchFamily="2" charset="2"/>
                  </a:rPr>
                  <a:t>r</a:t>
                </a:r>
                <a:r>
                  <a:rPr lang="en-US" dirty="0"/>
                  <a:t>]</a:t>
                </a:r>
              </a:p>
              <a:p>
                <a:pPr lvl="1" indent="0">
                  <a:buNone/>
                </a:pPr>
                <a:endParaRPr lang="en-US" dirty="0"/>
              </a:p>
              <a:p>
                <a:r>
                  <a:rPr lang="en-US" dirty="0"/>
                  <a:t>Key Points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Sample mean is unbiased estimator of general distribution’s mean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Covariance describes how one observation’s value affects the next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Larger covariance implies larger variance in distribution of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ˆ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/>
                  <a:t> than if independent samples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 dirty="0"/>
              </a:p>
              <a:p>
                <a:endParaRPr lang="en-US" dirty="0"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59C36D5-28BA-3CC9-C3A4-29930BB260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  <a:blipFill>
                <a:blip r:embed="rId3"/>
                <a:stretch>
                  <a:fillRect l="-556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C4BDB-2A20-B4B5-E0ED-813ED72124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216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C8FC6-01CF-0477-B5B6-A7A969F34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2F16F-E799-7BAD-1BEC-B07BDB44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For Confidence Interval Estimation (</a:t>
            </a:r>
            <a:r>
              <a:rPr lang="en-US" dirty="0" err="1"/>
              <a:t>i.i.d.</a:t>
            </a:r>
            <a:r>
              <a:rPr lang="en-US" dirty="0"/>
              <a:t> samples)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ABA3C36-C17B-9A74-00D4-60F46CB359E1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/>
                  <a:t>Central Limit Theorem</a:t>
                </a:r>
              </a:p>
              <a:p>
                <a:pPr lvl="1" indent="0">
                  <a:buNone/>
                </a:pPr>
                <a:r>
                  <a:rPr lang="en-US"/>
                  <a:t>If X</a:t>
                </a:r>
                <a:r>
                  <a:rPr lang="en-US" baseline="-25000"/>
                  <a:t>1</a:t>
                </a:r>
                <a:r>
                  <a:rPr lang="en-US"/>
                  <a:t>, X</a:t>
                </a:r>
                <a:r>
                  <a:rPr lang="en-US" baseline="-25000"/>
                  <a:t>2</a:t>
                </a:r>
                <a:r>
                  <a:rPr lang="en-US"/>
                  <a:t>, …, X</a:t>
                </a:r>
                <a:r>
                  <a:rPr lang="en-US" baseline="-25000"/>
                  <a:t>n</a:t>
                </a:r>
                <a:r>
                  <a:rPr lang="en-US"/>
                  <a:t> are independent and identically distributed samples from a distribution with mean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/>
                  <a:t>and variance </a:t>
                </a:r>
                <a:r>
                  <a:rPr lang="en-US">
                    <a:latin typeface="Symbol" pitchFamily="2" charset="2"/>
                  </a:rPr>
                  <a:t>s</a:t>
                </a:r>
                <a:r>
                  <a:rPr lang="en-US" baseline="30000">
                    <a:latin typeface="Symbol" pitchFamily="2" charset="2"/>
                  </a:rPr>
                  <a:t>2</a:t>
                </a:r>
                <a:r>
                  <a:rPr lang="en-US">
                    <a:latin typeface="Symbol" pitchFamily="2" charset="2"/>
                  </a:rPr>
                  <a:t>, </a:t>
                </a:r>
                <a:r>
                  <a:rPr lang="en-US"/>
                  <a:t>then as n grows to infinity the random variable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d>
                      <m:dPr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b="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is Gaussian with mean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 dirty="0"/>
                  <a:t>and</a:t>
                </a:r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variance </a:t>
                </a:r>
                <a:r>
                  <a:rPr lang="en-US">
                    <a:latin typeface="Symbol" pitchFamily="2" charset="2"/>
                  </a:rPr>
                  <a:t>s</a:t>
                </a:r>
                <a:r>
                  <a:rPr lang="en-US" baseline="30000">
                    <a:latin typeface="Symbol" pitchFamily="2" charset="2"/>
                  </a:rPr>
                  <a:t>2</a:t>
                </a:r>
                <a:r>
                  <a:rPr lang="en-US">
                    <a:latin typeface="Symbol" pitchFamily="2" charset="2"/>
                  </a:rPr>
                  <a:t>/</a:t>
                </a:r>
                <a:r>
                  <a:rPr lang="en-US"/>
                  <a:t>n</a:t>
                </a:r>
              </a:p>
              <a:p>
                <a:pPr lvl="1" indent="0">
                  <a:buNone/>
                </a:pPr>
                <a:endParaRPr lang="en-US"/>
              </a:p>
              <a:p>
                <a:r>
                  <a:rPr lang="en-US"/>
                  <a:t>Key Points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Sample mean is unbiased estimator of general distribution’s mean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Variance describes “how close” the sample mean is likely to be to the true unknown mean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Variance of sample distribution decreases with increased number of samples</a:t>
                </a:r>
              </a:p>
              <a:p>
                <a:pPr marL="1028700" lvl="1" indent="-342900"/>
                <a:r>
                  <a:rPr lang="en-US"/>
                  <a:t>In principle we can get as close as we like by doing enough samples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/>
                  <a:t>The i.i.d. assumption is satisfied by using sample </a:t>
                </a:r>
                <a:r>
                  <a:rPr lang="en-US" i="1"/>
                  <a:t>across</a:t>
                </a:r>
                <a:r>
                  <a:rPr lang="en-US"/>
                  <a:t> replications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endParaRPr lang="en-US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600" dirty="0"/>
              </a:p>
              <a:p>
                <a:endParaRPr lang="en-US" dirty="0"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ABA3C36-C17B-9A74-00D4-60F46CB359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  <a:blipFill>
                <a:blip r:embed="rId3"/>
                <a:stretch>
                  <a:fillRect l="-556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7A014-0B72-B5CE-F162-E9A3ECE579D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33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8358-B385-B83B-CFE9-71EE66C66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CE3A-DB06-0CDA-375C-5E9146E8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Student 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F8CDF89-3E31-2850-23B6-B9525E85CB23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dirty="0"/>
                  <a:t>If</a:t>
                </a:r>
                <a:r>
                  <a:rPr lang="en-US"/>
                  <a:t> x</a:t>
                </a:r>
                <a:r>
                  <a:rPr lang="en-US" baseline="-25000"/>
                  <a:t>1</a:t>
                </a:r>
                <a:r>
                  <a:rPr lang="en-US"/>
                  <a:t>, x</a:t>
                </a:r>
                <a:r>
                  <a:rPr lang="en-US" baseline="-25000"/>
                  <a:t>2</a:t>
                </a:r>
                <a:r>
                  <a:rPr lang="en-US"/>
                  <a:t>, … , x</a:t>
                </a:r>
                <a:r>
                  <a:rPr lang="en-US" baseline="-25000"/>
                  <a:t>n </a:t>
                </a:r>
                <a:r>
                  <a:rPr lang="en-US"/>
                  <a:t>are independent samples from Gaussian distribution with mean </a:t>
                </a:r>
                <a:r>
                  <a:rPr lang="en-US">
                    <a:latin typeface="Symbol" pitchFamily="2" charset="2"/>
                  </a:rPr>
                  <a:t>m</a:t>
                </a:r>
                <a:r>
                  <a:rPr lang="en-US"/>
                  <a:t> and variance </a:t>
                </a:r>
                <a:r>
                  <a:rPr lang="en-US">
                    <a:latin typeface="Symbol" pitchFamily="2" charset="2"/>
                  </a:rPr>
                  <a:t>r</a:t>
                </a:r>
                <a:r>
                  <a:rPr lang="en-US" baseline="30000"/>
                  <a:t>2 , </a:t>
                </a:r>
                <a:r>
                  <a:rPr lang="en-US"/>
                  <a:t>then sample mean and variance</a:t>
                </a:r>
              </a:p>
              <a:p>
                <a:pPr marL="342900" indent="-34290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,     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/>
                  <a:t>  are unbiased</a:t>
                </a:r>
              </a:p>
              <a:p>
                <a:pPr marL="342900" indent="-342900"/>
                <a:r>
                  <a:rPr lang="en-US"/>
                  <a:t>While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en-US" i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nor/>
                      </m:rPr>
                      <a:rPr lang="en-US" i="0">
                        <a:latin typeface="Cambria Math" panose="02040503050406030204" pitchFamily="18" charset="0"/>
                      </a:rPr>
                      <m:t>has a standard Normal distribution</m:t>
                    </m:r>
                  </m:oMath>
                </a14:m>
                <a:r>
                  <a:rPr lang="en-US"/>
                  <a:t>, it involves typically unknown </a:t>
                </a:r>
                <a:r>
                  <a:rPr lang="en-US">
                    <a:latin typeface="Symbol" pitchFamily="2" charset="2"/>
                  </a:rPr>
                  <a:t>r</a:t>
                </a:r>
              </a:p>
              <a:p>
                <a:pPr marL="342900" indent="-342900"/>
                <a:r>
                  <a:rPr lang="en-US"/>
                  <a:t>But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i="0"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nor/>
                      </m:rPr>
                      <a:rPr lang="en-US" i="0">
                        <a:latin typeface="Cambria Math" panose="02040503050406030204" pitchFamily="18" charset="0"/>
                      </a:rPr>
                      <m:t>has a Student′s T distribution</m:t>
                    </m:r>
                  </m:oMath>
                </a14:m>
                <a:r>
                  <a:rPr lang="en-US" dirty="0"/>
                  <a:t> with n-1 degrees of freedom</a:t>
                </a:r>
              </a:p>
              <a:p>
                <a:pPr marL="1028700" lvl="1" indent="-342900"/>
                <a:r>
                  <a:rPr lang="en-US" dirty="0"/>
                  <a:t>Critically, </a:t>
                </a:r>
                <a:r>
                  <a:rPr lang="en-US" dirty="0">
                    <a:latin typeface="Symbol" pitchFamily="2" charset="2"/>
                  </a:rPr>
                  <a:t>r</a:t>
                </a:r>
                <a:r>
                  <a:rPr lang="en-US" dirty="0"/>
                  <a:t> does not appear</a:t>
                </a:r>
              </a:p>
              <a:p>
                <a:pPr marL="1028700" lvl="1" indent="-342900"/>
                <a:r>
                  <a:rPr lang="en-US" dirty="0"/>
                  <a:t>Since sample mean is unbiased we can use T to make quatitative statements about the quality of the sample mean</a:t>
                </a:r>
              </a:p>
              <a:p>
                <a:r>
                  <a:rPr lang="en-US" dirty="0">
                    <a:cs typeface="Courier New" panose="02070309020205020404" pitchFamily="49" charset="0"/>
                  </a:rPr>
                  <a:t>The T distribution has a heavier tail than the standard normal, but as n grows T approaches standard normal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F8CDF89-3E31-2850-23B6-B9525E85CB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2" y="1283369"/>
                <a:ext cx="11423923" cy="4739059"/>
              </a:xfrm>
              <a:blipFill>
                <a:blip r:embed="rId3"/>
                <a:stretch>
                  <a:fillRect l="-556" t="-1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681EF-75A9-1C81-4654-16CB452936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980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C33E0-8575-03AE-39C0-211929A16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68C13-82F6-59C0-0825-83CDE2800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Student T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F2473-B601-5391-AD9E-2DABD4320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6CE9FF-D8B9-74B6-C606-0028D93AE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529" y="1115866"/>
            <a:ext cx="6364803" cy="504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978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39AB-B1A9-29CE-ED5E-A45CA6786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30AEB-8541-81A3-E9B1-5330068A4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Confidence-Interval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E0064-D802-EC8B-67FD-F17DD9AAC53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5159C-C8EB-F02F-DC36-27D241493C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70"/>
            <a:ext cx="8901441" cy="776924"/>
          </a:xfrm>
        </p:spPr>
        <p:txBody>
          <a:bodyPr>
            <a:normAutofit/>
          </a:bodyPr>
          <a:lstStyle/>
          <a:p>
            <a:r>
              <a:rPr lang="en-US" dirty="0"/>
              <a:t>Different sets of experiments will create difference confidence intervals</a:t>
            </a:r>
          </a:p>
          <a:p>
            <a:r>
              <a:rPr lang="en-US" dirty="0"/>
              <a:t>(1-</a:t>
            </a:r>
            <a:r>
              <a:rPr lang="en-US" dirty="0">
                <a:latin typeface="Symbol" pitchFamily="2" charset="2"/>
              </a:rPr>
              <a:t>a)</a:t>
            </a:r>
            <a:r>
              <a:rPr lang="en-US" dirty="0"/>
              <a:t> percent of the time the CI will contain the true </a:t>
            </a:r>
            <a:r>
              <a:rPr lang="en-US" dirty="0">
                <a:latin typeface="Symbol" pitchFamily="2" charset="2"/>
              </a:rPr>
              <a:t>q</a:t>
            </a:r>
            <a:endParaRPr lang="en-US" dirty="0"/>
          </a:p>
          <a:p>
            <a:pPr marL="342900" indent="-342900"/>
            <a:endParaRPr lang="en-US" dirty="0"/>
          </a:p>
          <a:p>
            <a:pPr marL="342900" indent="-34290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D00F7C-CABA-3BE8-D510-3192640EBA3C}"/>
              </a:ext>
            </a:extLst>
          </p:cNvPr>
          <p:cNvGrpSpPr/>
          <p:nvPr/>
        </p:nvGrpSpPr>
        <p:grpSpPr>
          <a:xfrm>
            <a:off x="3342517" y="2088232"/>
            <a:ext cx="3806059" cy="2399570"/>
            <a:chOff x="3237414" y="1320856"/>
            <a:chExt cx="3806059" cy="239957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DB8402-8730-67F8-8632-7BC3EC434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37414" y="1320856"/>
              <a:ext cx="3806059" cy="2339457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BCC2144-6E7B-6113-6895-8F049E256405}"/>
                </a:ext>
              </a:extLst>
            </p:cNvPr>
            <p:cNvCxnSpPr>
              <a:cxnSpLocks/>
            </p:cNvCxnSpPr>
            <p:nvPr/>
          </p:nvCxnSpPr>
          <p:spPr>
            <a:xfrm>
              <a:off x="5136494" y="3209992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A3C7AE6-A6D5-5D4E-96B6-47A659FE5696}"/>
                    </a:ext>
                  </a:extLst>
                </p:cNvPr>
                <p:cNvSpPr txBox="1"/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..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6AAD464-79A3-0A9B-8783-79B80C6070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blipFill>
                  <a:blip r:embed="rId4"/>
                  <a:stretch>
                    <a:fillRect l="-21053" t="-25000" r="-5263" b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3AEE53-A0AD-84B3-52C6-F1C3BF905085}"/>
              </a:ext>
            </a:extLst>
          </p:cNvPr>
          <p:cNvGrpSpPr/>
          <p:nvPr/>
        </p:nvGrpSpPr>
        <p:grpSpPr>
          <a:xfrm>
            <a:off x="5241597" y="3977368"/>
            <a:ext cx="303836" cy="576666"/>
            <a:chOff x="5323195" y="3908893"/>
            <a:chExt cx="303836" cy="57666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24D34C-287E-005E-9082-C93C19824F4F}"/>
                </a:ext>
              </a:extLst>
            </p:cNvPr>
            <p:cNvSpPr txBox="1"/>
            <p:nvPr/>
          </p:nvSpPr>
          <p:spPr>
            <a:xfrm>
              <a:off x="5323195" y="4023894"/>
              <a:ext cx="3038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Symbol" pitchFamily="2" charset="2"/>
                </a:rPr>
                <a:t>q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6FE050D-60FA-F134-C498-7DB895598DD4}"/>
                </a:ext>
              </a:extLst>
            </p:cNvPr>
            <p:cNvCxnSpPr>
              <a:cxnSpLocks/>
            </p:cNvCxnSpPr>
            <p:nvPr/>
          </p:nvCxnSpPr>
          <p:spPr>
            <a:xfrm>
              <a:off x="5475113" y="3908893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3581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1ECE5-FEF6-FA17-17A2-D0FFF6896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8B887-B7BA-DF3E-7179-0B068C2F2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Confidence-Interval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44431-BF00-0FF7-4C3B-2EE0A1FCF5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26F1B-1AE4-2F2F-C069-27029D2AB98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70"/>
            <a:ext cx="8901441" cy="776924"/>
          </a:xfrm>
        </p:spPr>
        <p:txBody>
          <a:bodyPr>
            <a:normAutofit/>
          </a:bodyPr>
          <a:lstStyle/>
          <a:p>
            <a:r>
              <a:rPr lang="en-US" dirty="0"/>
              <a:t>Different sets of experiments will create difference confidence intervals</a:t>
            </a:r>
          </a:p>
          <a:p>
            <a:r>
              <a:rPr lang="en-US" dirty="0"/>
              <a:t>(1-</a:t>
            </a:r>
            <a:r>
              <a:rPr lang="en-US" dirty="0">
                <a:latin typeface="Symbol" pitchFamily="2" charset="2"/>
              </a:rPr>
              <a:t>a)</a:t>
            </a:r>
            <a:r>
              <a:rPr lang="en-US" dirty="0"/>
              <a:t> percent of the time the CI will contain the true </a:t>
            </a:r>
            <a:r>
              <a:rPr lang="en-US" dirty="0">
                <a:latin typeface="Symbol" pitchFamily="2" charset="2"/>
              </a:rPr>
              <a:t>q</a:t>
            </a:r>
            <a:endParaRPr lang="en-US" dirty="0"/>
          </a:p>
          <a:p>
            <a:pPr marL="342900" indent="-342900"/>
            <a:endParaRPr lang="en-US" dirty="0"/>
          </a:p>
          <a:p>
            <a:pPr marL="342900" indent="-34290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F37C57-8AA5-1B33-6540-0E0C70228853}"/>
              </a:ext>
            </a:extLst>
          </p:cNvPr>
          <p:cNvGrpSpPr/>
          <p:nvPr/>
        </p:nvGrpSpPr>
        <p:grpSpPr>
          <a:xfrm>
            <a:off x="2939061" y="2088232"/>
            <a:ext cx="4163638" cy="2440599"/>
            <a:chOff x="3054675" y="1279827"/>
            <a:chExt cx="4163638" cy="24405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3675CB3-ED04-70F8-24CE-D34E4803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54675" y="1279827"/>
              <a:ext cx="4163638" cy="2339457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5EC628E-0563-3AD1-EB8B-FCFC07402A35}"/>
                </a:ext>
              </a:extLst>
            </p:cNvPr>
            <p:cNvCxnSpPr>
              <a:cxnSpLocks/>
            </p:cNvCxnSpPr>
            <p:nvPr/>
          </p:nvCxnSpPr>
          <p:spPr>
            <a:xfrm>
              <a:off x="5136494" y="3209992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391B7EA-73FE-BF8D-8DD8-6E778C7DB407}"/>
                    </a:ext>
                  </a:extLst>
                </p:cNvPr>
                <p:cNvSpPr txBox="1"/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..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B4E250F-F9F6-4755-6360-B802B0F219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blipFill>
                  <a:blip r:embed="rId4"/>
                  <a:stretch>
                    <a:fillRect l="-26316" t="-25000" r="-5263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E60DBF3-9136-272C-CA3E-5860CF86D6DB}"/>
              </a:ext>
            </a:extLst>
          </p:cNvPr>
          <p:cNvGrpSpPr/>
          <p:nvPr/>
        </p:nvGrpSpPr>
        <p:grpSpPr>
          <a:xfrm>
            <a:off x="5231998" y="4018397"/>
            <a:ext cx="303836" cy="576666"/>
            <a:chOff x="5323195" y="3908893"/>
            <a:chExt cx="303836" cy="57666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276526-ED2B-2939-26EA-4AA6C2CF7514}"/>
                </a:ext>
              </a:extLst>
            </p:cNvPr>
            <p:cNvSpPr txBox="1"/>
            <p:nvPr/>
          </p:nvSpPr>
          <p:spPr>
            <a:xfrm>
              <a:off x="5323195" y="4023894"/>
              <a:ext cx="3038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Symbol" pitchFamily="2" charset="2"/>
                </a:rPr>
                <a:t>q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C3A132-D605-F755-5B4F-9E62589D2CDC}"/>
                </a:ext>
              </a:extLst>
            </p:cNvPr>
            <p:cNvCxnSpPr>
              <a:cxnSpLocks/>
            </p:cNvCxnSpPr>
            <p:nvPr/>
          </p:nvCxnSpPr>
          <p:spPr>
            <a:xfrm>
              <a:off x="5475113" y="3908893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4062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F6A1C-C757-0194-08CF-09D780BF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33D00-83AB-69DE-8296-84FE31595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Confidence-Interval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40D37-A8C4-0CBB-D282-C59BB9D228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0F56A1-D50E-ED17-562C-6B00396CB7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70"/>
            <a:ext cx="8901441" cy="776924"/>
          </a:xfrm>
        </p:spPr>
        <p:txBody>
          <a:bodyPr>
            <a:normAutofit/>
          </a:bodyPr>
          <a:lstStyle/>
          <a:p>
            <a:r>
              <a:rPr lang="en-US" dirty="0"/>
              <a:t>Different sets of experiments will create difference confidence intervals</a:t>
            </a:r>
          </a:p>
          <a:p>
            <a:r>
              <a:rPr lang="en-US" dirty="0"/>
              <a:t>(1-</a:t>
            </a:r>
            <a:r>
              <a:rPr lang="en-US" dirty="0">
                <a:latin typeface="Symbol" pitchFamily="2" charset="2"/>
              </a:rPr>
              <a:t>a)</a:t>
            </a:r>
            <a:r>
              <a:rPr lang="en-US" dirty="0"/>
              <a:t> percent of the time the CI will contain the true </a:t>
            </a:r>
            <a:r>
              <a:rPr lang="en-US" dirty="0">
                <a:latin typeface="Symbol" pitchFamily="2" charset="2"/>
              </a:rPr>
              <a:t>q</a:t>
            </a:r>
            <a:endParaRPr lang="en-US" dirty="0"/>
          </a:p>
          <a:p>
            <a:pPr marL="342900" indent="-342900"/>
            <a:endParaRPr lang="en-US" dirty="0"/>
          </a:p>
          <a:p>
            <a:pPr marL="342900" indent="-34290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975C5D8-AF88-344C-8C73-BDA68ADE3EBD}"/>
              </a:ext>
            </a:extLst>
          </p:cNvPr>
          <p:cNvGrpSpPr/>
          <p:nvPr/>
        </p:nvGrpSpPr>
        <p:grpSpPr>
          <a:xfrm>
            <a:off x="3755739" y="2088232"/>
            <a:ext cx="3832730" cy="2440599"/>
            <a:chOff x="3054675" y="1279827"/>
            <a:chExt cx="4163638" cy="24405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3D55A24-2E1C-D081-F388-485503C0A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54675" y="1279827"/>
              <a:ext cx="4163638" cy="2339457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EEB22D2-CB0B-7A5F-F579-30E543F3E74B}"/>
                </a:ext>
              </a:extLst>
            </p:cNvPr>
            <p:cNvCxnSpPr>
              <a:cxnSpLocks/>
            </p:cNvCxnSpPr>
            <p:nvPr/>
          </p:nvCxnSpPr>
          <p:spPr>
            <a:xfrm>
              <a:off x="5136494" y="3209992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018E70D-119B-1D26-3ACD-0578B4C030F3}"/>
                    </a:ext>
                  </a:extLst>
                </p:cNvPr>
                <p:cNvSpPr txBox="1"/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..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7310894-2754-77D1-9017-01EF7D6A91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blipFill>
                  <a:blip r:embed="rId4"/>
                  <a:stretch>
                    <a:fillRect l="-29412" t="-25000" r="-1176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258C3F-1264-AE97-3AD4-992A96B50BF5}"/>
              </a:ext>
            </a:extLst>
          </p:cNvPr>
          <p:cNvCxnSpPr>
            <a:cxnSpLocks/>
          </p:cNvCxnSpPr>
          <p:nvPr/>
        </p:nvCxnSpPr>
        <p:spPr>
          <a:xfrm>
            <a:off x="4820766" y="4018397"/>
            <a:ext cx="0" cy="2190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4C36C7-F111-D6BD-9F18-3C2F8E5220A3}"/>
              </a:ext>
            </a:extLst>
          </p:cNvPr>
          <p:cNvGrpSpPr/>
          <p:nvPr/>
        </p:nvGrpSpPr>
        <p:grpSpPr>
          <a:xfrm>
            <a:off x="5812761" y="4018397"/>
            <a:ext cx="303836" cy="576666"/>
            <a:chOff x="5323195" y="3908893"/>
            <a:chExt cx="303836" cy="57666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E71EAF-1CA6-31BF-9E99-9392CCB7FEEB}"/>
                </a:ext>
              </a:extLst>
            </p:cNvPr>
            <p:cNvSpPr txBox="1"/>
            <p:nvPr/>
          </p:nvSpPr>
          <p:spPr>
            <a:xfrm>
              <a:off x="5323195" y="4023894"/>
              <a:ext cx="3038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Symbol" pitchFamily="2" charset="2"/>
                </a:rPr>
                <a:t>q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AD006B-118E-D848-A717-F6564D28E47C}"/>
                </a:ext>
              </a:extLst>
            </p:cNvPr>
            <p:cNvCxnSpPr>
              <a:cxnSpLocks/>
            </p:cNvCxnSpPr>
            <p:nvPr/>
          </p:nvCxnSpPr>
          <p:spPr>
            <a:xfrm>
              <a:off x="5475113" y="3908893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4875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4F95C-D34A-0C7F-EEF2-7A3A47661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0F49-E268-0F50-E6F9-F20AF0827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Confidence-Interval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BA702-EE8E-7B88-BFDF-E017693B3B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5518D-8F84-BFF3-A0DD-9114BFF3382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2" y="1283370"/>
            <a:ext cx="8901441" cy="776924"/>
          </a:xfrm>
        </p:spPr>
        <p:txBody>
          <a:bodyPr>
            <a:normAutofit/>
          </a:bodyPr>
          <a:lstStyle/>
          <a:p>
            <a:r>
              <a:rPr lang="en-US" dirty="0"/>
              <a:t>Different sets of experiments will create difference confidence intervals</a:t>
            </a:r>
          </a:p>
          <a:p>
            <a:r>
              <a:rPr lang="en-US" dirty="0"/>
              <a:t>(1-</a:t>
            </a:r>
            <a:r>
              <a:rPr lang="en-US" dirty="0">
                <a:latin typeface="Symbol" pitchFamily="2" charset="2"/>
              </a:rPr>
              <a:t>a)</a:t>
            </a:r>
            <a:r>
              <a:rPr lang="en-US" dirty="0"/>
              <a:t> percent of the time the CI will contain the true </a:t>
            </a:r>
            <a:r>
              <a:rPr lang="en-US" dirty="0">
                <a:latin typeface="Symbol" pitchFamily="2" charset="2"/>
              </a:rPr>
              <a:t>q</a:t>
            </a:r>
            <a:endParaRPr lang="en-US" dirty="0"/>
          </a:p>
          <a:p>
            <a:pPr marL="342900" indent="-342900"/>
            <a:endParaRPr lang="en-US" dirty="0"/>
          </a:p>
          <a:p>
            <a:pPr marL="342900" indent="-34290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/>
          </a:p>
          <a:p>
            <a:endParaRPr lang="en-US" dirty="0">
              <a:cs typeface="Courier New" panose="020703090202050204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F0AEFA5-FDA3-BDD9-8DC7-B5690E4D813E}"/>
              </a:ext>
            </a:extLst>
          </p:cNvPr>
          <p:cNvGrpSpPr/>
          <p:nvPr/>
        </p:nvGrpSpPr>
        <p:grpSpPr>
          <a:xfrm>
            <a:off x="2904401" y="2088232"/>
            <a:ext cx="3832730" cy="2440599"/>
            <a:chOff x="3054675" y="1279827"/>
            <a:chExt cx="4163638" cy="24405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DEA98BC-FD27-4E05-E09F-7908DC6BB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54675" y="1279827"/>
              <a:ext cx="4163638" cy="2339457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597D071-3667-182A-4F35-FA9AD9BE44E9}"/>
                </a:ext>
              </a:extLst>
            </p:cNvPr>
            <p:cNvCxnSpPr>
              <a:cxnSpLocks/>
            </p:cNvCxnSpPr>
            <p:nvPr/>
          </p:nvCxnSpPr>
          <p:spPr>
            <a:xfrm>
              <a:off x="5136494" y="3209992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DE6A77D-194F-4D70-9825-549D71C1F3B8}"/>
                    </a:ext>
                  </a:extLst>
                </p:cNvPr>
                <p:cNvSpPr txBox="1"/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..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D736A88-E649-1249-873E-E7C1B56DE7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1157" y="3429000"/>
                  <a:ext cx="228139" cy="291426"/>
                </a:xfrm>
                <a:prstGeom prst="rect">
                  <a:avLst/>
                </a:prstGeom>
                <a:blipFill>
                  <a:blip r:embed="rId4"/>
                  <a:stretch>
                    <a:fillRect l="-22222" t="-25000" r="-11111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38CABF-3DC3-2220-BBDC-CB32A5F9CCC6}"/>
              </a:ext>
            </a:extLst>
          </p:cNvPr>
          <p:cNvGrpSpPr/>
          <p:nvPr/>
        </p:nvGrpSpPr>
        <p:grpSpPr>
          <a:xfrm>
            <a:off x="5323195" y="3949072"/>
            <a:ext cx="303836" cy="576666"/>
            <a:chOff x="5323195" y="3908893"/>
            <a:chExt cx="303836" cy="5766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06FDE6-27B5-F454-19F7-EF7340FE99B2}"/>
                </a:ext>
              </a:extLst>
            </p:cNvPr>
            <p:cNvSpPr txBox="1"/>
            <p:nvPr/>
          </p:nvSpPr>
          <p:spPr>
            <a:xfrm>
              <a:off x="5323195" y="4023894"/>
              <a:ext cx="3038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Symbol" pitchFamily="2" charset="2"/>
                </a:rPr>
                <a:t>q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5F056F4-EFB1-97CC-166A-A4B8D19F45BC}"/>
                </a:ext>
              </a:extLst>
            </p:cNvPr>
            <p:cNvCxnSpPr>
              <a:cxnSpLocks/>
            </p:cNvCxnSpPr>
            <p:nvPr/>
          </p:nvCxnSpPr>
          <p:spPr>
            <a:xfrm>
              <a:off x="5475113" y="3908893"/>
              <a:ext cx="0" cy="21900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3341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0ADA9-2DB1-CC78-A1D0-B0628AA5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C.I. With Specified Precision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EAC3A2A-8499-917C-AED9-BFF1D1A01BCD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/>
            <p:txBody>
              <a:bodyPr/>
              <a:lstStyle/>
              <a:p>
                <a:r>
                  <a:rPr lang="en-US" dirty="0"/>
                  <a:t>The half-length H of a 100*(100-</a:t>
                </a:r>
                <a:r>
                  <a:rPr lang="en-US" dirty="0">
                    <a:latin typeface="Symbol" pitchFamily="2" charset="2"/>
                  </a:rPr>
                  <a:t>a</a:t>
                </a:r>
                <a:r>
                  <a:rPr lang="en-US" dirty="0"/>
                  <a:t>)% confidence interval for a mean </a:t>
                </a:r>
                <a:r>
                  <a:rPr lang="en-US" dirty="0">
                    <a:latin typeface="Symbol" pitchFamily="2" charset="2"/>
                  </a:rPr>
                  <a:t>q, </a:t>
                </a:r>
                <a:r>
                  <a:rPr lang="en-US" dirty="0"/>
                  <a:t>based on T distribution, is 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/2,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Where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ymbol" pitchFamily="2" charset="2"/>
                  </a:rPr>
                  <a:t>1-a</a:t>
                </a:r>
                <a:r>
                  <a:rPr lang="en-US" dirty="0"/>
                  <a:t> is typically 0.9, 0.95, or 0.99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 is number of replications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 is sample variance</a:t>
                </a:r>
              </a:p>
              <a:p>
                <a:r>
                  <a:rPr lang="en-US" dirty="0"/>
                  <a:t>Suppose error criterion </a:t>
                </a:r>
                <a:r>
                  <a:rPr lang="en-US" dirty="0">
                    <a:latin typeface="Symbol" pitchFamily="2" charset="2"/>
                  </a:rPr>
                  <a:t>e</a:t>
                </a:r>
                <a:r>
                  <a:rPr lang="en-US" dirty="0"/>
                  <a:t> is given: with probability 1-</a:t>
                </a:r>
                <a:r>
                  <a:rPr lang="en-US" dirty="0">
                    <a:latin typeface="Symbol" pitchFamily="2" charset="2"/>
                  </a:rPr>
                  <a:t>a</a:t>
                </a:r>
                <a:r>
                  <a:rPr lang="en-US" dirty="0"/>
                  <a:t>, a sufficiently large sample size should satisfy</a:t>
                </a:r>
              </a:p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..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≥1−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  <a:p>
                <a:pPr marL="342900" indent="-342900"/>
                <a:r>
                  <a:rPr lang="en-US" dirty="0"/>
                  <a:t>What can we do to try to achieve this bound?</a:t>
                </a:r>
              </a:p>
              <a:p>
                <a:pPr marL="342900" indent="-342900"/>
                <a:endParaRPr lang="en-US" dirty="0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EAC3A2A-8499-917C-AED9-BFF1D1A01B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blipFill>
                <a:blip r:embed="rId2"/>
                <a:stretch>
                  <a:fillRect l="-612" t="-1846" r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33C1B-3DFD-92D2-B454-A08C37CC3F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418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84E7D-977E-2C0F-79D5-EAC7CE7D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3FAD-6E9F-69C4-D394-D62F16CB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Impacting C.I. Half Width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6E6B481-A5CA-95F4-775D-C94349A247F5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This is a statement about the half-width of the confidence interval</a:t>
                </a:r>
              </a:p>
              <a:p>
                <a:pPr lvl="1"/>
                <a:r>
                  <a:rPr lang="en-US" dirty="0">
                    <a:latin typeface="Symbol" pitchFamily="2" charset="2"/>
                  </a:rPr>
                  <a:t>q  </a:t>
                </a:r>
                <a:r>
                  <a:rPr lang="en-US" dirty="0"/>
                  <a:t>needs to be within H of Y</a:t>
                </a:r>
                <a:r>
                  <a:rPr lang="en-US" baseline="-25000" dirty="0"/>
                  <a:t>..</a:t>
                </a:r>
              </a:p>
              <a:p>
                <a:pPr lvl="1"/>
                <a:r>
                  <a:rPr lang="en-US" dirty="0"/>
                  <a:t>H no larger than </a:t>
                </a:r>
                <a:r>
                  <a:rPr lang="en-US" dirty="0">
                    <a:latin typeface="Symbol" pitchFamily="2" charset="2"/>
                  </a:rPr>
                  <a:t>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2400" dirty="0"/>
              </a:p>
              <a:p>
                <a:r>
                  <a:rPr lang="en-US" sz="2400" dirty="0"/>
                  <a:t>Note that normal N(0,1) critical value z</a:t>
                </a:r>
                <a:r>
                  <a:rPr lang="en-US" sz="2400" baseline="-25000" dirty="0"/>
                  <a:t>1-</a:t>
                </a:r>
                <a:r>
                  <a:rPr lang="en-US" sz="2400" baseline="-25000" dirty="0">
                    <a:latin typeface="Symbol" pitchFamily="2" charset="2"/>
                  </a:rPr>
                  <a:t>a</a:t>
                </a:r>
                <a:r>
                  <a:rPr lang="en-US" sz="2400" baseline="-25000" dirty="0"/>
                  <a:t>/2 </a:t>
                </a:r>
                <a:r>
                  <a:rPr lang="en-US" sz="2400" dirty="0"/>
                  <a:t> &gt;  t</a:t>
                </a:r>
                <a:r>
                  <a:rPr lang="en-US" sz="2400" baseline="-25000" dirty="0"/>
                  <a:t>1-</a:t>
                </a:r>
                <a:r>
                  <a:rPr lang="en-US" sz="2400" baseline="-25000" dirty="0">
                    <a:latin typeface="Symbol" pitchFamily="2" charset="2"/>
                  </a:rPr>
                  <a:t>a</a:t>
                </a:r>
                <a:r>
                  <a:rPr lang="en-US" sz="2400" baseline="-25000" dirty="0"/>
                  <a:t>/2, R-1</a:t>
                </a:r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So requirement is satisfied 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sub>
                                </m:sSub>
                                <m:r>
                                  <a:rPr lang="en-US" sz="2800" dirty="0"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US" sz="2800" dirty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800" dirty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800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marL="342900" indent="-342900"/>
                <a:endParaRPr lang="en-US" dirty="0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6E6B481-A5CA-95F4-775D-C94349A247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blipFill>
                <a:blip r:embed="rId2"/>
                <a:stretch>
                  <a:fillRect l="-979" t="-3077" b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96CE2-DA02-4A62-5C8C-30134DF5209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27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097C49-EABB-6A36-23AF-D6110C20284B}"/>
              </a:ext>
            </a:extLst>
          </p:cNvPr>
          <p:cNvCxnSpPr/>
          <p:nvPr/>
        </p:nvCxnSpPr>
        <p:spPr>
          <a:xfrm>
            <a:off x="1245805" y="3548219"/>
            <a:ext cx="366811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FF0671-CCD1-F36B-0427-607C9C2A55E2}"/>
              </a:ext>
            </a:extLst>
          </p:cNvPr>
          <p:cNvCxnSpPr>
            <a:cxnSpLocks/>
          </p:cNvCxnSpPr>
          <p:nvPr/>
        </p:nvCxnSpPr>
        <p:spPr>
          <a:xfrm>
            <a:off x="2974757" y="3190133"/>
            <a:ext cx="0" cy="3580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641E0FD-58FE-A7A1-A8C8-67C28F0F697C}"/>
              </a:ext>
            </a:extLst>
          </p:cNvPr>
          <p:cNvSpPr txBox="1"/>
          <p:nvPr/>
        </p:nvSpPr>
        <p:spPr>
          <a:xfrm>
            <a:off x="3358406" y="319013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E75E260-B4B3-7DFC-4D43-A9F4374D1BA7}"/>
              </a:ext>
            </a:extLst>
          </p:cNvPr>
          <p:cNvCxnSpPr>
            <a:cxnSpLocks/>
          </p:cNvCxnSpPr>
          <p:nvPr/>
        </p:nvCxnSpPr>
        <p:spPr>
          <a:xfrm>
            <a:off x="1893878" y="3548219"/>
            <a:ext cx="221505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E7B7F80-E0DD-6B3D-8B4E-02C829E10AC9}"/>
              </a:ext>
            </a:extLst>
          </p:cNvPr>
          <p:cNvSpPr txBox="1"/>
          <p:nvPr/>
        </p:nvSpPr>
        <p:spPr>
          <a:xfrm>
            <a:off x="2804041" y="2809556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..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F36C94-BED7-85F8-0377-EFF0C63F7097}"/>
              </a:ext>
            </a:extLst>
          </p:cNvPr>
          <p:cNvCxnSpPr/>
          <p:nvPr/>
        </p:nvCxnSpPr>
        <p:spPr>
          <a:xfrm>
            <a:off x="2980385" y="3745096"/>
            <a:ext cx="113417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FEDEE76-ED67-1021-ACDA-7A4A03F43AA2}"/>
              </a:ext>
            </a:extLst>
          </p:cNvPr>
          <p:cNvSpPr txBox="1"/>
          <p:nvPr/>
        </p:nvSpPr>
        <p:spPr>
          <a:xfrm>
            <a:off x="3358406" y="3704981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&lt; </a:t>
            </a:r>
            <a:r>
              <a:rPr lang="en-US" dirty="0">
                <a:latin typeface="Symbol" pitchFamily="2" charset="2"/>
              </a:rPr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988C81-D97B-C92D-5987-A5C8E4C7D541}"/>
                  </a:ext>
                </a:extLst>
              </p:cNvPr>
              <p:cNvSpPr txBox="1"/>
              <p:nvPr/>
            </p:nvSpPr>
            <p:spPr>
              <a:xfrm>
                <a:off x="5659398" y="3075253"/>
                <a:ext cx="3496150" cy="11322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/2,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rad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2400" dirty="0">
                  <a:cs typeface="Courier New" panose="02070309020205020404" pitchFamily="49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988C81-D97B-C92D-5987-A5C8E4C7D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398" y="3075253"/>
                <a:ext cx="3496150" cy="11322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361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62ED-3CA2-CF6C-E5DA-D047B00E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Number of Replications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C8CE380-FAF8-6C13-C1B8-93F5B1D4AB19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/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Suppose that R</a:t>
                </a:r>
                <a:r>
                  <a:rPr lang="en-US" baseline="-25000" dirty="0"/>
                  <a:t>0 </a:t>
                </a:r>
                <a:r>
                  <a:rPr lang="en-US" dirty="0"/>
                  <a:t>initial independent replications have been observed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Obtain estimate (S</a:t>
                </a:r>
                <a:r>
                  <a:rPr lang="en-US" baseline="-25000" dirty="0"/>
                  <a:t>0</a:t>
                </a:r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  <a:r>
                  <a:rPr lang="en-US" dirty="0"/>
                  <a:t> of base distribution population variance </a:t>
                </a:r>
                <a:r>
                  <a:rPr lang="en-US" dirty="0">
                    <a:latin typeface="Symbol" pitchFamily="2" charset="2"/>
                  </a:rPr>
                  <a:t>s</a:t>
                </a:r>
                <a:r>
                  <a:rPr lang="en-US" baseline="30000" dirty="0">
                    <a:latin typeface="Symbol" pitchFamily="2" charset="2"/>
                  </a:rPr>
                  <a:t>2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Choose smallest R &gt; R</a:t>
                </a:r>
                <a:r>
                  <a:rPr lang="en-US" baseline="-25000" dirty="0"/>
                  <a:t>0 </a:t>
                </a:r>
                <a:r>
                  <a:rPr lang="en-US" dirty="0"/>
                  <a:t>with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Collect R – R</a:t>
                </a:r>
                <a:r>
                  <a:rPr lang="en-US" baseline="-25000" dirty="0"/>
                  <a:t>0 </a:t>
                </a:r>
                <a:r>
                  <a:rPr lang="en-US" dirty="0"/>
                  <a:t>additional observations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Then the 100(1-</a:t>
                </a:r>
                <a:r>
                  <a:rPr lang="en-US" dirty="0">
                    <a:latin typeface="Symbol" pitchFamily="2" charset="2"/>
                  </a:rPr>
                  <a:t>a</a:t>
                </a:r>
                <a:r>
                  <a:rPr lang="en-US" dirty="0"/>
                  <a:t>)% confidence interval for </a:t>
                </a:r>
                <a:r>
                  <a:rPr lang="en-US" dirty="0">
                    <a:latin typeface="Symbol" pitchFamily="2" charset="2"/>
                  </a:rPr>
                  <a:t>q </a:t>
                </a:r>
                <a:r>
                  <a:rPr lang="en-US" dirty="0"/>
                  <a:t>is  </a:t>
                </a:r>
              </a:p>
              <a:p>
                <a:r>
                  <a:rPr lang="en-US" dirty="0">
                    <a:cs typeface="Courier New" panose="02070309020205020404" pitchFamily="49" charset="0"/>
                  </a:rPr>
                  <a:t>	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</a:rPr>
                          <m:t>..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/2,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rad>
                      </m:den>
                    </m:f>
                  </m:oMath>
                </a14:m>
                <a:endParaRPr lang="en-US" sz="2400" dirty="0"/>
              </a:p>
              <a:p>
                <a:endParaRPr lang="en-US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C8CE380-FAF8-6C13-C1B8-93F5B1D4AB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blipFill>
                <a:blip r:embed="rId2"/>
                <a:stretch>
                  <a:fillRect l="-490" t="-1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6127F-CE50-1ED0-10D2-7A4EA51F0F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3252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080E5-EA47-B166-636C-7045185D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Output Analysis for Steady-State Simulation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A666CF9-FAEC-D14B-B942-5878D865802B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3" y="1368845"/>
                <a:ext cx="10370190" cy="4120309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Consider a single run of a simulation model to estimate long-run characteristics of the system</a:t>
                </a:r>
              </a:p>
              <a:p>
                <a:pPr lvl="1"/>
                <a:r>
                  <a:rPr lang="en-US" sz="2400" dirty="0">
                    <a:cs typeface="Courier New" panose="02070309020205020404" pitchFamily="49" charset="0"/>
                  </a:rPr>
                  <a:t>The single run produces observations Y</a:t>
                </a:r>
                <a:r>
                  <a:rPr lang="en-US" sz="2400" baseline="-25000" dirty="0">
                    <a:cs typeface="Courier New" panose="02070309020205020404" pitchFamily="49" charset="0"/>
                  </a:rPr>
                  <a:t>1</a:t>
                </a:r>
                <a:r>
                  <a:rPr lang="en-US" sz="2400" dirty="0">
                    <a:cs typeface="Courier New" panose="02070309020205020404" pitchFamily="49" charset="0"/>
                  </a:rPr>
                  <a:t>, Y</a:t>
                </a:r>
                <a:r>
                  <a:rPr lang="en-US" sz="2400" baseline="-25000" dirty="0">
                    <a:cs typeface="Courier New" panose="02070309020205020404" pitchFamily="49" charset="0"/>
                  </a:rPr>
                  <a:t>2</a:t>
                </a:r>
                <a:r>
                  <a:rPr lang="en-US" sz="2400" dirty="0">
                    <a:cs typeface="Courier New" panose="02070309020205020404" pitchFamily="49" charset="0"/>
                  </a:rPr>
                  <a:t>, …, of an autocorrelated time series (typically large (or small) Y</a:t>
                </a:r>
                <a:r>
                  <a:rPr lang="en-US" sz="2400" baseline="-25000" dirty="0">
                    <a:cs typeface="Courier New" panose="02070309020205020404" pitchFamily="49" charset="0"/>
                  </a:rPr>
                  <a:t>i</a:t>
                </a:r>
                <a:r>
                  <a:rPr lang="en-US" sz="2400" dirty="0">
                    <a:cs typeface="Courier New" panose="02070309020205020404" pitchFamily="49" charset="0"/>
                  </a:rPr>
                  <a:t> makes large (or small) Y</a:t>
                </a:r>
                <a:r>
                  <a:rPr lang="en-US" sz="2400" baseline="-25000" dirty="0">
                    <a:cs typeface="Courier New" panose="02070309020205020404" pitchFamily="49" charset="0"/>
                  </a:rPr>
                  <a:t>i+1 </a:t>
                </a:r>
                <a:r>
                  <a:rPr lang="en-US" sz="2400" dirty="0">
                    <a:cs typeface="Courier New" panose="02070309020205020404" pitchFamily="49" charset="0"/>
                  </a:rPr>
                  <a:t>more likely</a:t>
                </a:r>
              </a:p>
              <a:p>
                <a:pPr lvl="1"/>
                <a:r>
                  <a:rPr lang="en-US" sz="2400" dirty="0">
                    <a:cs typeface="Courier New" panose="02070309020205020404" pitchFamily="49" charset="0"/>
                  </a:rPr>
                  <a:t>Limiting discrete performance measure</a:t>
                </a:r>
              </a:p>
              <a:p>
                <a:pPr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  <m:nary>
                        <m:naryPr>
                          <m:chr m:val="∑"/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>
                  <a:cs typeface="Courier New" panose="02070309020205020404" pitchFamily="49" charset="0"/>
                </a:endParaRPr>
              </a:p>
              <a:p>
                <a:pPr lvl="1"/>
                <a:r>
                  <a:rPr lang="en-US" sz="2400" dirty="0">
                    <a:cs typeface="Courier New" panose="02070309020205020404" pitchFamily="49" charset="0"/>
                  </a:rPr>
                  <a:t>Limiting continuous (time-average) measure</a:t>
                </a:r>
                <a:endParaRPr lang="en-US" sz="1200" dirty="0">
                  <a:cs typeface="Courier New" panose="02070309020205020404" pitchFamily="49" charset="0"/>
                </a:endParaRPr>
              </a:p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func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nary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sz="2400" dirty="0">
                  <a:cs typeface="Courier New" panose="02070309020205020404" pitchFamily="49" charset="0"/>
                </a:endParaRPr>
              </a:p>
              <a:p>
                <a:pPr lvl="1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sz="2400" dirty="0">
                    <a:cs typeface="Courier New" panose="02070309020205020404" pitchFamily="49" charset="0"/>
                  </a:rPr>
                  <a:t>For “well behaved” (i.e. “stationary”) </a:t>
                </a:r>
                <a:r>
                  <a:rPr lang="en-US" sz="2400">
                    <a:cs typeface="Courier New" panose="02070309020205020404" pitchFamily="49" charset="0"/>
                  </a:rPr>
                  <a:t>systems, measures </a:t>
                </a:r>
                <a:r>
                  <a:rPr lang="en-US" sz="2400" dirty="0">
                    <a:cs typeface="Courier New" panose="02070309020205020404" pitchFamily="49" charset="0"/>
                  </a:rPr>
                  <a:t>are independent of initial conditions</a:t>
                </a:r>
              </a:p>
              <a:p>
                <a:endParaRPr lang="en-US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A666CF9-FAEC-D14B-B942-5878D86580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3" y="1368845"/>
                <a:ext cx="10370190" cy="4120309"/>
              </a:xfrm>
              <a:blipFill>
                <a:blip r:embed="rId2"/>
                <a:stretch>
                  <a:fillRect l="-734" t="-2769" b="-32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CD96E-612C-914D-F605-695B8429B1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26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71C6-D996-17E5-0699-AA0AB1DF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 Bias : Smart Initialization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1602D-8958-B770-4318-13EEA98905A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300449"/>
            <a:ext cx="10370190" cy="46622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too few (or the wrong) samples are included in the analysis of output, the state of the system at time 0 can unduly impact estimates (“initialization bias”)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ourier New" panose="02070309020205020404" pitchFamily="49" charset="0"/>
              </a:rPr>
              <a:t>Solutions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Intelligent initialization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Divide simulation run into initialization phase and data-collection phase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ourier New" panose="02070309020205020404" pitchFamily="49" charset="0"/>
              </a:rPr>
              <a:t>Techniques for Intelligent Initialization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Start system in state more representative of long-run conditions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If modeling real system, collect and use data to create initial conditions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If system can be simplified to representation that is mathematically solvable (e.g. queueing models),  use model predictions to create initial state</a:t>
            </a:r>
          </a:p>
          <a:p>
            <a:pPr lvl="1" indent="0">
              <a:buNone/>
            </a:pPr>
            <a:endParaRPr lang="en-US" sz="2400" dirty="0"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Courier New" panose="02070309020205020404" pitchFamily="49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EC831-94DA-FBC8-2A39-4D734A801D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78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490A8-E278-2B85-12B8-005815558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 Bias:  Two Phases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91564-1C06-70B8-78CE-C74A03B37F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Divide simulation run into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An initialization phase, from time 0 to time T</a:t>
            </a:r>
            <a:r>
              <a:rPr lang="en-US" sz="2400" baseline="-25000" dirty="0">
                <a:cs typeface="Courier New" panose="02070309020205020404" pitchFamily="49" charset="0"/>
              </a:rPr>
              <a:t>0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Data collection phase, from T</a:t>
            </a:r>
            <a:r>
              <a:rPr lang="en-US" sz="2400" baseline="-25000" dirty="0">
                <a:cs typeface="Courier New" panose="02070309020205020404" pitchFamily="49" charset="0"/>
              </a:rPr>
              <a:t>0 </a:t>
            </a:r>
            <a:r>
              <a:rPr lang="en-US" sz="2400" dirty="0">
                <a:cs typeface="Courier New" panose="02070309020205020404" pitchFamily="49" charset="0"/>
              </a:rPr>
              <a:t>to stopping time T</a:t>
            </a:r>
            <a:r>
              <a:rPr lang="en-US" sz="2400" baseline="-25000" dirty="0">
                <a:cs typeface="Courier New" panose="02070309020205020404" pitchFamily="49" charset="0"/>
              </a:rPr>
              <a:t>E </a:t>
            </a:r>
          </a:p>
          <a:p>
            <a:pPr lvl="1"/>
            <a:r>
              <a:rPr lang="en-US" sz="2400" dirty="0">
                <a:cs typeface="Courier New" panose="02070309020205020404" pitchFamily="49" charset="0"/>
              </a:rPr>
              <a:t>Choice of T</a:t>
            </a:r>
            <a:r>
              <a:rPr lang="en-US" sz="2400" baseline="-25000" dirty="0">
                <a:cs typeface="Courier New" panose="02070309020205020404" pitchFamily="49" charset="0"/>
              </a:rPr>
              <a:t>0 </a:t>
            </a:r>
            <a:r>
              <a:rPr lang="en-US" sz="2400" dirty="0">
                <a:cs typeface="Courier New" panose="02070309020205020404" pitchFamily="49" charset="0"/>
              </a:rPr>
              <a:t>is important</a:t>
            </a:r>
          </a:p>
          <a:p>
            <a:pPr lvl="2"/>
            <a:r>
              <a:rPr lang="en-US" sz="2400" dirty="0">
                <a:cs typeface="Courier New" panose="02070309020205020404" pitchFamily="49" charset="0"/>
              </a:rPr>
              <a:t>State of system at time T</a:t>
            </a:r>
            <a:r>
              <a:rPr lang="en-US" sz="2400" baseline="-25000" dirty="0">
                <a:cs typeface="Courier New" panose="02070309020205020404" pitchFamily="49" charset="0"/>
              </a:rPr>
              <a:t>0 </a:t>
            </a:r>
            <a:r>
              <a:rPr lang="en-US" sz="2400" dirty="0">
                <a:cs typeface="Courier New" panose="02070309020205020404" pitchFamily="49" charset="0"/>
              </a:rPr>
              <a:t>needs to be representative of system in steady-state</a:t>
            </a:r>
          </a:p>
          <a:p>
            <a:pPr lvl="3"/>
            <a:r>
              <a:rPr lang="en-US" sz="2200" dirty="0">
                <a:cs typeface="Courier New" panose="02070309020205020404" pitchFamily="49" charset="0"/>
              </a:rPr>
              <a:t>Meaning the distribution of the system state at T</a:t>
            </a:r>
            <a:r>
              <a:rPr lang="en-US" sz="2200" baseline="-25000" dirty="0">
                <a:cs typeface="Courier New" panose="02070309020205020404" pitchFamily="49" charset="0"/>
              </a:rPr>
              <a:t>0 </a:t>
            </a:r>
            <a:r>
              <a:rPr lang="en-US" sz="2200" dirty="0">
                <a:cs typeface="Courier New" panose="02070309020205020404" pitchFamily="49" charset="0"/>
              </a:rPr>
              <a:t>should be close to the long-term distribution of system state</a:t>
            </a:r>
          </a:p>
          <a:p>
            <a:pPr lvl="3"/>
            <a:r>
              <a:rPr lang="en-US" sz="2200" dirty="0">
                <a:cs typeface="Courier New" panose="02070309020205020404" pitchFamily="49" charset="0"/>
              </a:rPr>
              <a:t>But of course, how can you tell???</a:t>
            </a:r>
          </a:p>
          <a:p>
            <a:pPr lvl="1" indent="0">
              <a:buNone/>
            </a:pPr>
            <a:endParaRPr lang="en-US" sz="2400" dirty="0"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Courier New" panose="02070309020205020404" pitchFamily="49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F30FB-266E-2C05-DE0B-06BF5F89203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0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A031C-D720-C2EF-4CCB-5D0A8E93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of Achieving Independent Observations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BB69162-E4D7-88E8-0899-F6EAF3D7C674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/>
            <p:txBody>
              <a:bodyPr/>
              <a:lstStyle/>
              <a:p>
                <a:r>
                  <a:rPr lang="en-US" dirty="0">
                    <a:cs typeface="Courier New" panose="02070309020205020404" pitchFamily="49" charset="0"/>
                  </a:rPr>
                  <a:t>Two basic ways of gathering measurements that are statistically independent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cs typeface="Courier New" panose="02070309020205020404" pitchFamily="49" charset="0"/>
                  </a:rPr>
                  <a:t>Use R separate simulation runs, each starting with a different (independent) RNG seed,  if desired each eliminating initialization bias,  define Y</a:t>
                </a:r>
                <a:r>
                  <a:rPr lang="en-US" baseline="-25000" dirty="0">
                    <a:cs typeface="Courier New" panose="02070309020205020404" pitchFamily="49" charset="0"/>
                  </a:rPr>
                  <a:t>i </a:t>
                </a:r>
                <a:r>
                  <a:rPr lang="en-US" dirty="0">
                    <a:cs typeface="Courier New" panose="02070309020205020404" pitchFamily="49" charset="0"/>
                  </a:rPr>
                  <a:t>to be the measure of interest delivered by the i</a:t>
                </a:r>
                <a:r>
                  <a:rPr lang="en-US" baseline="30000" dirty="0">
                    <a:cs typeface="Courier New" panose="02070309020205020404" pitchFamily="49" charset="0"/>
                  </a:rPr>
                  <a:t>th </a:t>
                </a:r>
                <a:r>
                  <a:rPr lang="en-US" dirty="0">
                    <a:cs typeface="Courier New" panose="02070309020205020404" pitchFamily="49" charset="0"/>
                  </a:rPr>
                  <a:t>replication. Define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nary>
                      <m:naryPr>
                        <m:chr m:val="∑"/>
                        <m:limLoc m:val="undOvr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</m:sup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>
                    <a:cs typeface="Courier New" panose="02070309020205020404" pitchFamily="49" charset="0"/>
                  </a:rPr>
                  <a:t> , estimate S, compute C.I.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cs typeface="Courier New" panose="02070309020205020404" pitchFamily="49" charset="0"/>
                  </a:rPr>
                  <a:t>Use one long simulation run and try to </a:t>
                </a:r>
                <a:r>
                  <a:rPr lang="en-US" i="1" dirty="0">
                    <a:cs typeface="Courier New" panose="02070309020205020404" pitchFamily="49" charset="0"/>
                  </a:rPr>
                  <a:t>create</a:t>
                </a:r>
                <a:r>
                  <a:rPr lang="en-US" dirty="0">
                    <a:cs typeface="Courier New" panose="02070309020205020404" pitchFamily="49" charset="0"/>
                  </a:rPr>
                  <a:t> R samples from it that are nearly independent.   Treat these as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lang="en-US" baseline="-25000" dirty="0">
                    <a:cs typeface="Courier New" panose="02070309020205020404" pitchFamily="49" charset="0"/>
                  </a:rPr>
                  <a:t>i</a:t>
                </a:r>
                <a:endParaRPr lang="en-US" dirty="0">
                  <a:cs typeface="Courier New" panose="02070309020205020404" pitchFamily="49" charset="0"/>
                </a:endParaRPr>
              </a:p>
              <a:p>
                <a:endParaRPr lang="en-US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BB69162-E4D7-88E8-0899-F6EAF3D7C6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blipFill>
                <a:blip r:embed="rId2"/>
                <a:stretch>
                  <a:fillRect l="-734" t="-1846" r="-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D83B1-BD9A-73BB-0606-65F09528DE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223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91BE7-1EDA-8179-6F74-72507143D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Means for Long Single Runs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9A3FE-0F28-9B32-5F4F-0139948712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DEE42DBB-3F0A-6E8F-0353-546565D1AA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9269" y="1090179"/>
                <a:ext cx="11024531" cy="48336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Consider a single run of a simulation model to estimate long-run characteristics of the system</a:t>
                </a:r>
              </a:p>
              <a:p>
                <a:pPr marL="1028700" lvl="1" indent="-342900"/>
                <a:r>
                  <a:rPr lang="en-US" dirty="0"/>
                  <a:t>Take m*k measurements after dealing with initialization bias (drop measurements, or smart initialization)</a:t>
                </a:r>
              </a:p>
              <a:p>
                <a:pPr marL="1485900" lvl="2" indent="-342900"/>
                <a:r>
                  <a:rPr lang="en-US" dirty="0"/>
                  <a:t>k is number of “batches”, m is number of observations per batch</a:t>
                </a:r>
              </a:p>
              <a:p>
                <a:pPr marL="1485900" lvl="2" indent="-342900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nary>
                      <m:naryPr>
                        <m:chr m:val="∑"/>
                        <m:limLoc m:val="undOvr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𝑗𝑚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lvl="2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Y</a:t>
                </a:r>
                <a:r>
                  <a:rPr lang="en-US" sz="2400" baseline="-25000" dirty="0"/>
                  <a:t>0</a:t>
                </a:r>
                <a:r>
                  <a:rPr lang="en-US" sz="2400" dirty="0"/>
                  <a:t>,…,Y</a:t>
                </a:r>
                <a:r>
                  <a:rPr lang="en-US" sz="2400" baseline="-25000" dirty="0"/>
                  <a:t>m-1</a:t>
                </a:r>
                <a:r>
                  <a:rPr lang="en-US" sz="2400" dirty="0"/>
                  <a:t>,  Y</a:t>
                </a:r>
                <a:r>
                  <a:rPr lang="en-US" sz="2400" baseline="-25000" dirty="0"/>
                  <a:t>m</a:t>
                </a:r>
                <a:r>
                  <a:rPr lang="en-US" sz="2400" dirty="0"/>
                  <a:t>,…,Y</a:t>
                </a:r>
                <a:r>
                  <a:rPr lang="en-US" sz="2400" baseline="-25000" dirty="0"/>
                  <a:t>2m-1</a:t>
                </a:r>
                <a:r>
                  <a:rPr lang="en-US" sz="2400" dirty="0"/>
                  <a:t>, Y</a:t>
                </a:r>
                <a:r>
                  <a:rPr lang="en-US" sz="2400" baseline="-25000" dirty="0"/>
                  <a:t>2m</a:t>
                </a:r>
                <a:r>
                  <a:rPr lang="en-US" sz="2400" dirty="0"/>
                  <a:t>,…,Y</a:t>
                </a:r>
                <a:r>
                  <a:rPr lang="en-US" sz="2400" baseline="-25000" dirty="0"/>
                  <a:t>3m-1</a:t>
                </a:r>
                <a:r>
                  <a:rPr lang="en-US" sz="2400" dirty="0"/>
                  <a:t>, … , Y</a:t>
                </a:r>
                <a:r>
                  <a:rPr lang="en-US" sz="2400" baseline="-25000" dirty="0"/>
                  <a:t>(k-1)m</a:t>
                </a:r>
                <a:r>
                  <a:rPr lang="en-US" sz="2400" dirty="0"/>
                  <a:t>, … , Y</a:t>
                </a:r>
                <a:r>
                  <a:rPr lang="en-US" sz="2400" baseline="-25000" dirty="0"/>
                  <a:t>km-1</a:t>
                </a:r>
                <a:endParaRPr lang="en-US" sz="2400" dirty="0"/>
              </a:p>
              <a:p>
                <a:pPr lvl="1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      </a:t>
                </a:r>
              </a:p>
              <a:p>
                <a:pPr lvl="1" indent="0">
                  <a:buFont typeface="Arial" panose="020B0604020202020204" pitchFamily="34" charset="0"/>
                  <a:buNone/>
                </a:pPr>
                <a:r>
                  <a:rPr lang="en-US" sz="2400" dirty="0">
                    <a:cs typeface="Courier New" panose="02070309020205020404" pitchFamily="49" charset="0"/>
                  </a:rPr>
                  <a:t>	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lang="en-US" sz="2400" baseline="-25000" dirty="0">
                    <a:cs typeface="Courier New" panose="02070309020205020404" pitchFamily="49" charset="0"/>
                  </a:rPr>
                  <a:t>1       </a:t>
                </a:r>
                <a:r>
                  <a:rPr lang="en-US" sz="2400" dirty="0">
                    <a:cs typeface="Courier New" panose="02070309020205020404" pitchFamily="49" charset="0"/>
                  </a:rPr>
                  <a:t>       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lang="en-US" sz="2400" baseline="-25000" dirty="0">
                    <a:cs typeface="Courier New" panose="02070309020205020404" pitchFamily="49" charset="0"/>
                  </a:rPr>
                  <a:t>2</a:t>
                </a:r>
                <a:r>
                  <a:rPr lang="en-US" sz="2400" dirty="0">
                    <a:cs typeface="Courier New" panose="02070309020205020404" pitchFamily="49" charset="0"/>
                  </a:rPr>
                  <a:t>               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lang="en-US" sz="2400" baseline="-25000" dirty="0">
                    <a:cs typeface="Courier New" panose="02070309020205020404" pitchFamily="49" charset="0"/>
                  </a:rPr>
                  <a:t>3 </a:t>
                </a:r>
                <a:r>
                  <a:rPr lang="en-US" sz="2400" dirty="0">
                    <a:cs typeface="Courier New" panose="02070309020205020404" pitchFamily="49" charset="0"/>
                  </a:rPr>
                  <a:t>                         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lang="en-US" sz="2400" baseline="-25000" dirty="0">
                    <a:cs typeface="Courier New" panose="02070309020205020404" pitchFamily="49" charset="0"/>
                  </a:rPr>
                  <a:t>k</a:t>
                </a:r>
              </a:p>
              <a:p>
                <a:pPr lvl="1" indent="0">
                  <a:buFont typeface="Arial" panose="020B0604020202020204" pitchFamily="34" charset="0"/>
                  <a:buNone/>
                </a:pPr>
                <a:endParaRPr lang="en-US" sz="2400" dirty="0">
                  <a:cs typeface="Courier New" panose="02070309020205020404" pitchFamily="49" charset="0"/>
                </a:endParaRPr>
              </a:p>
              <a:p>
                <a:pPr lvl="1" indent="0">
                  <a:buFont typeface="Arial" panose="020B0604020202020204" pitchFamily="34" charset="0"/>
                  <a:buNone/>
                </a:pPr>
                <a:r>
                  <a:rPr lang="en-US" sz="2400" dirty="0">
                    <a:cs typeface="Courier New" panose="02070309020205020404" pitchFamily="49" charset="0"/>
                  </a:rPr>
                  <a:t>	Define overall mean 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nary>
                      <m:naryPr>
                        <m:chr m:val="∑"/>
                        <m:limLoc m:val="undOvr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>
                    <a:cs typeface="Courier New" panose="02070309020205020404" pitchFamily="49" charset="0"/>
                  </a:rPr>
                  <a:t>			</a:t>
                </a:r>
              </a:p>
              <a:p>
                <a:pPr lvl="1" indent="0">
                  <a:buFont typeface="Arial" panose="020B0604020202020204" pitchFamily="34" charset="0"/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DEE42DBB-3F0A-6E8F-0353-546565D1A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69" y="1090179"/>
                <a:ext cx="11024531" cy="4833651"/>
              </a:xfrm>
              <a:prstGeom prst="rect">
                <a:avLst/>
              </a:prstGeom>
              <a:blipFill>
                <a:blip r:embed="rId2"/>
                <a:stretch>
                  <a:fillRect l="-690" t="-1832" r="-345" b="-4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3E7384D4-1CBB-B76A-E6C6-C4BE8B133927}"/>
              </a:ext>
            </a:extLst>
          </p:cNvPr>
          <p:cNvSpPr/>
          <p:nvPr/>
        </p:nvSpPr>
        <p:spPr>
          <a:xfrm rot="5400000">
            <a:off x="2222109" y="3151997"/>
            <a:ext cx="168719" cy="1146731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2B38C31-BD41-6067-5544-1F5F82A615C4}"/>
              </a:ext>
            </a:extLst>
          </p:cNvPr>
          <p:cNvSpPr/>
          <p:nvPr/>
        </p:nvSpPr>
        <p:spPr>
          <a:xfrm rot="5400000">
            <a:off x="3649290" y="3151998"/>
            <a:ext cx="168719" cy="1146731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1B607AB-AA2D-59F2-C8B0-015BF5A2F2E4}"/>
              </a:ext>
            </a:extLst>
          </p:cNvPr>
          <p:cNvSpPr/>
          <p:nvPr/>
        </p:nvSpPr>
        <p:spPr>
          <a:xfrm rot="5400000">
            <a:off x="5179833" y="3151998"/>
            <a:ext cx="168719" cy="1146731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1047ECAE-0FA4-E054-56B1-C29C9439A4A9}"/>
              </a:ext>
            </a:extLst>
          </p:cNvPr>
          <p:cNvSpPr/>
          <p:nvPr/>
        </p:nvSpPr>
        <p:spPr>
          <a:xfrm rot="5400000">
            <a:off x="7391637" y="3000290"/>
            <a:ext cx="160559" cy="1441985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753E06-E6D4-D72C-D627-55DCC5EEB105}"/>
              </a:ext>
            </a:extLst>
          </p:cNvPr>
          <p:cNvSpPr txBox="1"/>
          <p:nvPr/>
        </p:nvSpPr>
        <p:spPr>
          <a:xfrm>
            <a:off x="5666509" y="2985654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36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5DEF8-ADD1-2F6B-6581-20AB19576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E401C-B840-0D26-C36C-C48CD6700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Variance for Batch Means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C3A5C-5A5B-21D6-FFA6-31BAA84D346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71C254E7-9CD6-D09E-EF4F-3D86F6F369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9269" y="1090179"/>
                <a:ext cx="11024531" cy="48336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Courier New" panose="02070309020205020404" pitchFamily="49" charset="0"/>
                  </a:rPr>
                  <a:t>Estimate Variance of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Y</m:t>
                        </m:r>
                      </m:e>
                    </m:acc>
                  </m:oMath>
                </a14:m>
                <a:endParaRPr lang="en-US" sz="2400" dirty="0">
                  <a:cs typeface="Courier New" panose="02070309020205020404" pitchFamily="49" charset="0"/>
                </a:endParaRP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2400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 dirty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400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4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>
                    <a:cs typeface="Courier New" panose="02070309020205020404" pitchFamily="49" charset="0"/>
                  </a:rPr>
                  <a:t>			</a:t>
                </a:r>
              </a:p>
              <a:p>
                <a:pPr lvl="1" indent="0">
                  <a:buNone/>
                </a:pPr>
                <a:endParaRPr lang="en-US" sz="2400" dirty="0"/>
              </a:p>
              <a:p>
                <a:r>
                  <a:rPr lang="en-US" sz="2400" dirty="0"/>
                  <a:t>If batch size m is sufficiently large, successive batch means will be approximately independent so that batch means are approximately Gaussian, and  variance estimator is approximately unbiased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No widely accepted and relatively simple method for choosing acceptable </a:t>
                </a:r>
                <a:r>
                  <a:rPr lang="en-US" sz="2400" dirty="0">
                    <a:cs typeface="Courier New" panose="02070309020205020404" pitchFamily="49" charset="0"/>
                  </a:rPr>
                  <a:t>		</a:t>
                </a:r>
              </a:p>
              <a:p>
                <a:pPr lvl="1" indent="0">
                  <a:buFont typeface="Arial" panose="020B0604020202020204" pitchFamily="34" charset="0"/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71C254E7-9CD6-D09E-EF4F-3D86F6F36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69" y="1090179"/>
                <a:ext cx="11024531" cy="4833651"/>
              </a:xfrm>
              <a:prstGeom prst="rect">
                <a:avLst/>
              </a:prstGeom>
              <a:blipFill>
                <a:blip r:embed="rId2"/>
                <a:stretch>
                  <a:fillRect l="-805" t="-3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14840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5123F-B656-AD4B-FF60-F1CF4507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Tradeoffs: Pure Replications vs. Batch Means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E8078-429C-8A7C-902C-CA1A0D90EC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Batch means suitable only for non-terminating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Pure replications experiences initialization bias for every replication, batch means only 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Pure replications ensure independence of observations, batch means may suffer from autocorrelation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Pure replications admit to embarrassingly parallel implementation, batch means do not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Pure replication suffers overhead of setting up each run (loading state, etc.), done once for batch means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r>
              <a:rPr lang="en-US"/>
              <a:t>Comes down to personal assessment of degree of cost one is will to pay for the assurance of independent replications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07AF9-7C29-604B-5025-F052E6F2B1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647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B PPT ORANGE">
      <a:dk1>
        <a:srgbClr val="000000"/>
      </a:dk1>
      <a:lt1>
        <a:srgbClr val="FFFFFF"/>
      </a:lt1>
      <a:dk2>
        <a:srgbClr val="13294B"/>
      </a:dk2>
      <a:lt2>
        <a:srgbClr val="FF5F05"/>
      </a:lt2>
      <a:accent1>
        <a:srgbClr val="0071CE"/>
      </a:accent1>
      <a:accent2>
        <a:srgbClr val="FCB316"/>
      </a:accent2>
      <a:accent3>
        <a:srgbClr val="007E8E"/>
      </a:accent3>
      <a:accent4>
        <a:srgbClr val="006230"/>
      </a:accent4>
      <a:accent5>
        <a:srgbClr val="5C0E41"/>
      </a:accent5>
      <a:accent6>
        <a:srgbClr val="7D3E13"/>
      </a:accent6>
      <a:hlink>
        <a:srgbClr val="C84113"/>
      </a:hlink>
      <a:folHlink>
        <a:srgbClr val="2159A6"/>
      </a:folHlink>
    </a:clrScheme>
    <a:fontScheme name="SMB PPT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 algn="l">
          <a:defRPr i="1" smtClean="0">
            <a:latin typeface="Cambria Math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MB PowerPoint Template V4" id="{B3CBA2D6-773F-894A-97CE-392945FF435E}" vid="{C086EF9A-8907-304D-A9A1-B52FE47F1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14627</TotalTime>
  <Words>3658</Words>
  <Application>Microsoft Macintosh PowerPoint</Application>
  <PresentationFormat>Widescreen</PresentationFormat>
  <Paragraphs>461</Paragraphs>
  <Slides>35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Cambria Math</vt:lpstr>
      <vt:lpstr>Courier New</vt:lpstr>
      <vt:lpstr>Source Sans Pro</vt:lpstr>
      <vt:lpstr>Source Sans Pro SemiBold</vt:lpstr>
      <vt:lpstr>Symbol</vt:lpstr>
      <vt:lpstr>Office Theme</vt:lpstr>
      <vt:lpstr>Output Analysis</vt:lpstr>
      <vt:lpstr>Purpose of Output Analysis</vt:lpstr>
      <vt:lpstr>Outline of Lesson</vt:lpstr>
      <vt:lpstr>Terminating Simulations</vt:lpstr>
      <vt:lpstr>Terminating Simulations: Key Aspects</vt:lpstr>
      <vt:lpstr>Terminating Simulations: Monte Carlo</vt:lpstr>
      <vt:lpstr>Non-Terminating Simulations</vt:lpstr>
      <vt:lpstr>Side-bar: Queues and System Measurements</vt:lpstr>
      <vt:lpstr>Common Queue Examples</vt:lpstr>
      <vt:lpstr>Commonly Studied Stationary Measurements</vt:lpstr>
      <vt:lpstr>Analytic Results</vt:lpstr>
      <vt:lpstr>Stochastic Nature of Output Data</vt:lpstr>
      <vt:lpstr>Average Number in System</vt:lpstr>
      <vt:lpstr>Computing Average Number in System</vt:lpstr>
      <vt:lpstr>Back to M/G/1 example</vt:lpstr>
      <vt:lpstr>Output Analysis : Big Picture</vt:lpstr>
      <vt:lpstr>Basis For Confidence Interval Estimation (i.i.d. samples)</vt:lpstr>
      <vt:lpstr>Basis For Confidence Interval Estimation (correlated samples)</vt:lpstr>
      <vt:lpstr>Basis For Confidence Interval Estimation (i.i.d. samples)</vt:lpstr>
      <vt:lpstr>The Student T distribution</vt:lpstr>
      <vt:lpstr>The Student T distribution</vt:lpstr>
      <vt:lpstr>Confidence-Interval Estimation</vt:lpstr>
      <vt:lpstr>Confidence-Interval Estimation</vt:lpstr>
      <vt:lpstr>Confidence-Interval Estimation</vt:lpstr>
      <vt:lpstr>Confidence-Interval Estimation</vt:lpstr>
      <vt:lpstr>C.I. With Specified Precision</vt:lpstr>
      <vt:lpstr>Impacting C.I. Half Width</vt:lpstr>
      <vt:lpstr>Choosing Number of Replications</vt:lpstr>
      <vt:lpstr>Output Analysis for Steady-State Simulation</vt:lpstr>
      <vt:lpstr>Initialization Bias : Smart Initialization</vt:lpstr>
      <vt:lpstr>Initialization Bias:  Two Phases</vt:lpstr>
      <vt:lpstr>Ways of Achieving Independent Observations</vt:lpstr>
      <vt:lpstr>Batch Means for Long Single Runs</vt:lpstr>
      <vt:lpstr>Sample Variance for Batch Means</vt:lpstr>
      <vt:lpstr>Tradeoffs: Pure Replications vs. Batch Means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Lin, Bryan</dc:creator>
  <cp:lastModifiedBy>David Nicol</cp:lastModifiedBy>
  <cp:revision>120</cp:revision>
  <dcterms:created xsi:type="dcterms:W3CDTF">2022-06-14T14:37:32Z</dcterms:created>
  <dcterms:modified xsi:type="dcterms:W3CDTF">2026-10-13T17:46:31Z</dcterms:modified>
</cp:coreProperties>
</file>