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2" r:id="rId1"/>
    <p:sldMasterId id="2147483714" r:id="rId2"/>
  </p:sldMasterIdLst>
  <p:notesMasterIdLst>
    <p:notesMasterId r:id="rId26"/>
  </p:notesMasterIdLst>
  <p:handoutMasterIdLst>
    <p:handoutMasterId r:id="rId27"/>
  </p:handoutMasterIdLst>
  <p:sldIdLst>
    <p:sldId id="316" r:id="rId3"/>
    <p:sldId id="404" r:id="rId4"/>
    <p:sldId id="357" r:id="rId5"/>
    <p:sldId id="358" r:id="rId6"/>
    <p:sldId id="359" r:id="rId7"/>
    <p:sldId id="414" r:id="rId8"/>
    <p:sldId id="413"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415" r:id="rId23"/>
    <p:sldId id="418" r:id="rId24"/>
    <p:sldId id="41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1A2"/>
    <a:srgbClr val="13294A"/>
    <a:srgbClr val="FF5F05"/>
    <a:srgbClr val="13294B"/>
    <a:srgbClr val="C84113"/>
    <a:srgbClr val="3B6C35"/>
    <a:srgbClr val="4B868E"/>
    <a:srgbClr val="FBB24D"/>
    <a:srgbClr val="F050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746" autoAdjust="0"/>
    <p:restoredTop sz="95923" autoAdjust="0"/>
  </p:normalViewPr>
  <p:slideViewPr>
    <p:cSldViewPr snapToGrid="0">
      <p:cViewPr varScale="1">
        <p:scale>
          <a:sx n="140" d="100"/>
          <a:sy n="140" d="100"/>
        </p:scale>
        <p:origin x="1168" y="20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02" d="100"/>
          <a:sy n="102" d="100"/>
        </p:scale>
        <p:origin x="340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3E1E9AA-346A-B3D9-794E-D00029D397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0F56AFA-A4B7-7466-6AF7-3B946230D33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E4678F-55F8-4A98-B438-1921114C3F78}" type="datetimeFigureOut">
              <a:rPr lang="en-US" smtClean="0"/>
              <a:t>9/28/26</a:t>
            </a:fld>
            <a:endParaRPr lang="en-US"/>
          </a:p>
        </p:txBody>
      </p:sp>
      <p:sp>
        <p:nvSpPr>
          <p:cNvPr id="4" name="Footer Placeholder 3">
            <a:extLst>
              <a:ext uri="{FF2B5EF4-FFF2-40B4-BE49-F238E27FC236}">
                <a16:creationId xmlns:a16="http://schemas.microsoft.com/office/drawing/2014/main" id="{30ABE0AD-401D-551F-84BA-B7639FBB7EB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4A98A03-EC06-4230-C305-6B23873923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F6E4B95-DB27-469E-87AB-81525EE3E583}" type="slidenum">
              <a:rPr lang="en-US" smtClean="0"/>
              <a:t>‹#›</a:t>
            </a:fld>
            <a:endParaRPr lang="en-US"/>
          </a:p>
        </p:txBody>
      </p:sp>
    </p:spTree>
    <p:extLst>
      <p:ext uri="{BB962C8B-B14F-4D97-AF65-F5344CB8AC3E}">
        <p14:creationId xmlns:p14="http://schemas.microsoft.com/office/powerpoint/2010/main" val="2171617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C260D9-9A89-466D-AB9E-AB8EEEC5B27F}"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C6F0D5-1438-4C96-931F-854E0BFC2CD2}" type="slidenum">
              <a:rPr lang="en-US" smtClean="0"/>
              <a:t>‹#›</a:t>
            </a:fld>
            <a:endParaRPr lang="en-US"/>
          </a:p>
        </p:txBody>
      </p:sp>
    </p:spTree>
    <p:extLst>
      <p:ext uri="{BB962C8B-B14F-4D97-AF65-F5344CB8AC3E}">
        <p14:creationId xmlns:p14="http://schemas.microsoft.com/office/powerpoint/2010/main" val="158747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332F4F2-6BCB-E2A6-BF14-55C777A83E5A}"/>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Accent">
            <a:extLst>
              <a:ext uri="{FF2B5EF4-FFF2-40B4-BE49-F238E27FC236}">
                <a16:creationId xmlns:a16="http://schemas.microsoft.com/office/drawing/2014/main" id="{A4CD8BB7-0ED5-85FC-E344-1C112A4EBA76}"/>
              </a:ext>
              <a:ext uri="{C183D7F6-B498-43B3-948B-1728B52AA6E4}">
                <adec:decorative xmlns:adec="http://schemas.microsoft.com/office/drawing/2017/decorative" val="1"/>
              </a:ext>
            </a:extLst>
          </p:cNvPr>
          <p:cNvSpPr/>
          <p:nvPr/>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6C5F9852-BDFC-7251-F9A8-98DEA10266ED}"/>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12" name="Department/unit name placeholder">
            <a:extLst>
              <a:ext uri="{FF2B5EF4-FFF2-40B4-BE49-F238E27FC236}">
                <a16:creationId xmlns:a16="http://schemas.microsoft.com/office/drawing/2014/main" id="{497620D0-FD2F-C1C0-438F-BA156FAA85AB}"/>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 of ECE</a:t>
            </a:r>
          </a:p>
        </p:txBody>
      </p:sp>
      <p:sp>
        <p:nvSpPr>
          <p:cNvPr id="8" name="Date Placeholder">
            <a:extLst>
              <a:ext uri="{FF2B5EF4-FFF2-40B4-BE49-F238E27FC236}">
                <a16:creationId xmlns:a16="http://schemas.microsoft.com/office/drawing/2014/main" id="{D3A57C1C-6F1A-1705-E0D4-BE50DA86250D}"/>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
        <p:nvSpPr>
          <p:cNvPr id="5" name="Title Accent">
            <a:extLst>
              <a:ext uri="{FF2B5EF4-FFF2-40B4-BE49-F238E27FC236}">
                <a16:creationId xmlns:a16="http://schemas.microsoft.com/office/drawing/2014/main" id="{53E60BD8-6A61-5D51-D203-0116C80E572D}"/>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0423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36CFC5-9FDA-B7CC-A0E8-9E2C8CF523B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39" y="0"/>
            <a:ext cx="12180722" cy="6858000"/>
          </a:xfrm>
          <a:prstGeom prst="rect">
            <a:avLst/>
          </a:prstGeom>
        </p:spPr>
      </p:pic>
      <p:sp>
        <p:nvSpPr>
          <p:cNvPr id="11" name="Title Accent">
            <a:extLst>
              <a:ext uri="{FF2B5EF4-FFF2-40B4-BE49-F238E27FC236}">
                <a16:creationId xmlns:a16="http://schemas.microsoft.com/office/drawing/2014/main" id="{774D0FFC-1870-3AC0-2920-9F9EA3F5B374}"/>
              </a:ext>
              <a:ext uri="{C183D7F6-B498-43B3-948B-1728B52AA6E4}">
                <adec:decorative xmlns:adec="http://schemas.microsoft.com/office/drawing/2017/decorative" val="1"/>
              </a:ext>
            </a:extLst>
          </p:cNvPr>
          <p:cNvSpPr/>
          <p:nvPr/>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967BB4B5-6DC9-4239-4EE4-8B3B8C0683DB}"/>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9" name="Department/unit name placeholder">
            <a:extLst>
              <a:ext uri="{FF2B5EF4-FFF2-40B4-BE49-F238E27FC236}">
                <a16:creationId xmlns:a16="http://schemas.microsoft.com/office/drawing/2014/main" id="{9CCA8B6C-53BF-DD2E-3863-4C111973577F}"/>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10" name="Date Placeholder">
            <a:extLst>
              <a:ext uri="{FF2B5EF4-FFF2-40B4-BE49-F238E27FC236}">
                <a16:creationId xmlns:a16="http://schemas.microsoft.com/office/drawing/2014/main" id="{609F09B9-AFB9-1195-67C0-6A06E8B36166}"/>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
        <p:nvSpPr>
          <p:cNvPr id="2" name="Title Accent">
            <a:extLst>
              <a:ext uri="{FF2B5EF4-FFF2-40B4-BE49-F238E27FC236}">
                <a16:creationId xmlns:a16="http://schemas.microsoft.com/office/drawing/2014/main" id="{AB5A27ED-F996-0FE6-2080-0BA251F39853}"/>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713049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3">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5C2C3DC9-CBAF-E0AA-9E07-BE81DC638CD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4" cy="6856612"/>
          </a:xfrm>
          <a:prstGeom prst="rect">
            <a:avLst/>
          </a:prstGeom>
        </p:spPr>
      </p:pic>
      <p:pic>
        <p:nvPicPr>
          <p:cNvPr id="2" name="Block I">
            <a:extLst>
              <a:ext uri="{FF2B5EF4-FFF2-40B4-BE49-F238E27FC236}">
                <a16:creationId xmlns:a16="http://schemas.microsoft.com/office/drawing/2014/main" id="{F622F3C3-0B66-1EFA-7644-C9486EB60C0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8" name="Title 6">
            <a:extLst>
              <a:ext uri="{FF2B5EF4-FFF2-40B4-BE49-F238E27FC236}">
                <a16:creationId xmlns:a16="http://schemas.microsoft.com/office/drawing/2014/main" id="{7BC0581F-68FE-3796-A22D-5418171CE351}"/>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4" name="Department/Unit name Placeholder">
            <a:extLst>
              <a:ext uri="{FF2B5EF4-FFF2-40B4-BE49-F238E27FC236}">
                <a16:creationId xmlns:a16="http://schemas.microsoft.com/office/drawing/2014/main" id="{3E44D2A3-C965-C633-19E4-D7543644A742}"/>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A11F428D-6D39-7B6D-AFE8-65D4134A9969}"/>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pic>
        <p:nvPicPr>
          <p:cNvPr id="3" name="Background">
            <a:extLst>
              <a:ext uri="{FF2B5EF4-FFF2-40B4-BE49-F238E27FC236}">
                <a16:creationId xmlns:a16="http://schemas.microsoft.com/office/drawing/2014/main" id="{C306799C-8EEC-39D6-E60D-2A2CD187A7DB}"/>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2306" y="1388"/>
            <a:ext cx="12169853" cy="6856612"/>
          </a:xfrm>
          <a:prstGeom prst="rect">
            <a:avLst/>
          </a:prstGeom>
        </p:spPr>
      </p:pic>
    </p:spTree>
    <p:extLst>
      <p:ext uri="{BB962C8B-B14F-4D97-AF65-F5344CB8AC3E}">
        <p14:creationId xmlns:p14="http://schemas.microsoft.com/office/powerpoint/2010/main" val="321144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4">
    <p:spTree>
      <p:nvGrpSpPr>
        <p:cNvPr id="1" name=""/>
        <p:cNvGrpSpPr/>
        <p:nvPr/>
      </p:nvGrpSpPr>
      <p:grpSpPr>
        <a:xfrm>
          <a:off x="0" y="0"/>
          <a:ext cx="0" cy="0"/>
          <a:chOff x="0" y="0"/>
          <a:chExt cx="0" cy="0"/>
        </a:xfrm>
      </p:grpSpPr>
      <p:pic>
        <p:nvPicPr>
          <p:cNvPr id="11" name="Background">
            <a:extLst>
              <a:ext uri="{FF2B5EF4-FFF2-40B4-BE49-F238E27FC236}">
                <a16:creationId xmlns:a16="http://schemas.microsoft.com/office/drawing/2014/main" id="{4A6F8600-C465-A237-F197-C96A708B3AEE}"/>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39" y="3172"/>
            <a:ext cx="12180721" cy="6851656"/>
          </a:xfrm>
          <a:prstGeom prst="rect">
            <a:avLst/>
          </a:prstGeom>
        </p:spPr>
      </p:pic>
      <p:pic>
        <p:nvPicPr>
          <p:cNvPr id="2" name="Block I">
            <a:extLst>
              <a:ext uri="{FF2B5EF4-FFF2-40B4-BE49-F238E27FC236}">
                <a16:creationId xmlns:a16="http://schemas.microsoft.com/office/drawing/2014/main" id="{D8D43620-9928-A654-AC46-BED2B131FC8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4" name="Title 6">
            <a:extLst>
              <a:ext uri="{FF2B5EF4-FFF2-40B4-BE49-F238E27FC236}">
                <a16:creationId xmlns:a16="http://schemas.microsoft.com/office/drawing/2014/main" id="{68582E55-19DE-D3A6-A102-BEE797FEFA7B}"/>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5" name="Department/Name Placeholder">
            <a:extLst>
              <a:ext uri="{FF2B5EF4-FFF2-40B4-BE49-F238E27FC236}">
                <a16:creationId xmlns:a16="http://schemas.microsoft.com/office/drawing/2014/main" id="{87E33E8E-94EC-D6F0-814A-4EDAFDEC863F}"/>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53FE06C4-A829-23E6-0677-AB297591F4CC}"/>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015197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Divider 1">
    <p:spTree>
      <p:nvGrpSpPr>
        <p:cNvPr id="1" name=""/>
        <p:cNvGrpSpPr/>
        <p:nvPr/>
      </p:nvGrpSpPr>
      <p:grpSpPr>
        <a:xfrm>
          <a:off x="0" y="0"/>
          <a:ext cx="0" cy="0"/>
          <a:chOff x="0" y="0"/>
          <a:chExt cx="0" cy="0"/>
        </a:xfrm>
      </p:grpSpPr>
      <p:pic>
        <p:nvPicPr>
          <p:cNvPr id="7" name="Background">
            <a:extLst>
              <a:ext uri="{FF2B5EF4-FFF2-40B4-BE49-F238E27FC236}">
                <a16:creationId xmlns:a16="http://schemas.microsoft.com/office/drawing/2014/main" id="{7055D02D-3326-7573-A3C0-A19814EBC315}"/>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7" y="694"/>
            <a:ext cx="12189532" cy="6856612"/>
          </a:xfrm>
          <a:prstGeom prst="rect">
            <a:avLst/>
          </a:prstGeom>
        </p:spPr>
      </p:pic>
      <p:pic>
        <p:nvPicPr>
          <p:cNvPr id="15" name="Block I">
            <a:extLst>
              <a:ext uri="{FF2B5EF4-FFF2-40B4-BE49-F238E27FC236}">
                <a16:creationId xmlns:a16="http://schemas.microsoft.com/office/drawing/2014/main" id="{193783E6-EE13-4530-A988-B4868B4965B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11" name="Title Accent">
            <a:extLst>
              <a:ext uri="{FF2B5EF4-FFF2-40B4-BE49-F238E27FC236}">
                <a16:creationId xmlns:a16="http://schemas.microsoft.com/office/drawing/2014/main" id="{BBEA2DE4-2385-495C-A616-BF4D8C4AE721}"/>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itle Placeholder">
            <a:extLst>
              <a:ext uri="{FF2B5EF4-FFF2-40B4-BE49-F238E27FC236}">
                <a16:creationId xmlns:a16="http://schemas.microsoft.com/office/drawing/2014/main" id="{4A50B919-1C53-82C7-0ADF-4D7B6064495F}"/>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24" name="Subtitle Placeholder">
            <a:extLst>
              <a:ext uri="{FF2B5EF4-FFF2-40B4-BE49-F238E27FC236}">
                <a16:creationId xmlns:a16="http://schemas.microsoft.com/office/drawing/2014/main" id="{E14BE4D4-A7FC-9557-3271-D4088C04E79B}"/>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32" name="Department/unit name Placeholder">
            <a:extLst>
              <a:ext uri="{FF2B5EF4-FFF2-40B4-BE49-F238E27FC236}">
                <a16:creationId xmlns:a16="http://schemas.microsoft.com/office/drawing/2014/main" id="{5CA5320C-70CA-7F64-3D32-B994D01BD608}"/>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26" name="Slide Number Placeholder">
            <a:extLst>
              <a:ext uri="{FF2B5EF4-FFF2-40B4-BE49-F238E27FC236}">
                <a16:creationId xmlns:a16="http://schemas.microsoft.com/office/drawing/2014/main" id="{2D0D6A88-2FF4-ED2F-DB76-9BB2C9C00F37}"/>
              </a:ext>
              <a:ext uri="{C183D7F6-B498-43B3-948B-1728B52AA6E4}">
                <adec:decorative xmlns:adec="http://schemas.microsoft.com/office/drawing/2017/decorative" val="1"/>
              </a:ext>
            </a:extLst>
          </p:cNvPr>
          <p:cNvSpPr>
            <a:spLocks noGrp="1"/>
          </p:cNvSpPr>
          <p:nvPr>
            <p:ph type="sldNum" sz="quarter" idx="14"/>
          </p:nvPr>
        </p:nvSpPr>
        <p:spPr/>
        <p:txBody>
          <a:bodyPr/>
          <a:lstStyle/>
          <a:p>
            <a:fld id="{86134D44-37F0-44A1-8A08-E9432A030C07}" type="slidenum">
              <a:rPr lang="en-US" smtClean="0"/>
              <a:pPr/>
              <a:t>‹#›</a:t>
            </a:fld>
            <a:endParaRPr lang="en-US" dirty="0"/>
          </a:p>
        </p:txBody>
      </p:sp>
      <p:sp>
        <p:nvSpPr>
          <p:cNvPr id="2" name="Title Accent">
            <a:extLst>
              <a:ext uri="{FF2B5EF4-FFF2-40B4-BE49-F238E27FC236}">
                <a16:creationId xmlns:a16="http://schemas.microsoft.com/office/drawing/2014/main" id="{A77A1DBA-FED4-28C5-7F1B-EE590DB7B089}"/>
              </a:ext>
              <a:ext uri="{C183D7F6-B498-43B3-948B-1728B52AA6E4}">
                <adec:decorative xmlns:adec="http://schemas.microsoft.com/office/drawing/2017/decorative" val="1"/>
              </a:ext>
            </a:extLst>
          </p:cNvPr>
          <p:cNvSpPr/>
          <p:nvPr userDrawn="1"/>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82587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tion Divider 2">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C493BA29-88DB-9209-4439-6C9327AE69C6}"/>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7" y="277805"/>
            <a:ext cx="12189533" cy="6856612"/>
          </a:xfrm>
          <a:prstGeom prst="rect">
            <a:avLst/>
          </a:prstGeom>
        </p:spPr>
      </p:pic>
      <p:pic>
        <p:nvPicPr>
          <p:cNvPr id="10" name="Block I">
            <a:extLst>
              <a:ext uri="{FF2B5EF4-FFF2-40B4-BE49-F238E27FC236}">
                <a16:creationId xmlns:a16="http://schemas.microsoft.com/office/drawing/2014/main" id="{72E36FC3-13D9-5B7F-F024-ECE203ECE5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7" name="Title Accent">
            <a:extLst>
              <a:ext uri="{FF2B5EF4-FFF2-40B4-BE49-F238E27FC236}">
                <a16:creationId xmlns:a16="http://schemas.microsoft.com/office/drawing/2014/main" id="{70DB334B-58BA-FA46-760E-299BA028B952}"/>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rgbClr val="FF5F0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8" name="Title Placeholder">
            <a:extLst>
              <a:ext uri="{FF2B5EF4-FFF2-40B4-BE49-F238E27FC236}">
                <a16:creationId xmlns:a16="http://schemas.microsoft.com/office/drawing/2014/main" id="{9022AEE9-9854-64A4-8425-2C701E7B8A64}"/>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9" name="Subtitle Placeholder">
            <a:extLst>
              <a:ext uri="{FF2B5EF4-FFF2-40B4-BE49-F238E27FC236}">
                <a16:creationId xmlns:a16="http://schemas.microsoft.com/office/drawing/2014/main" id="{06092AA5-D5FE-2CF4-EDF1-CED258F3F20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1A96EBAC-4595-0697-28AB-2D8283139385}"/>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B004C974-18EE-90F8-50C2-6B74362B7EB0}"/>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77463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ection Divider 3">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4E2EB510-CA6D-090B-7475-EB8A202EE1AC}"/>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2" cy="6856612"/>
          </a:xfrm>
          <a:prstGeom prst="rect">
            <a:avLst/>
          </a:prstGeom>
        </p:spPr>
      </p:pic>
      <p:pic>
        <p:nvPicPr>
          <p:cNvPr id="10" name="Block I">
            <a:extLst>
              <a:ext uri="{FF2B5EF4-FFF2-40B4-BE49-F238E27FC236}">
                <a16:creationId xmlns:a16="http://schemas.microsoft.com/office/drawing/2014/main" id="{68FCE613-86B1-45E6-BB32-58EB7FA4BAA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098275" y="279019"/>
            <a:ext cx="528575" cy="762367"/>
          </a:xfrm>
          <a:prstGeom prst="rect">
            <a:avLst/>
          </a:prstGeom>
        </p:spPr>
      </p:pic>
      <p:sp>
        <p:nvSpPr>
          <p:cNvPr id="5" name="Title accent">
            <a:extLst>
              <a:ext uri="{FF2B5EF4-FFF2-40B4-BE49-F238E27FC236}">
                <a16:creationId xmlns:a16="http://schemas.microsoft.com/office/drawing/2014/main" id="{9D88B7D3-8E4C-8BC3-801C-DEA164218AD9}"/>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6" name="Title Placeholder">
            <a:extLst>
              <a:ext uri="{FF2B5EF4-FFF2-40B4-BE49-F238E27FC236}">
                <a16:creationId xmlns:a16="http://schemas.microsoft.com/office/drawing/2014/main" id="{DB230F21-1FBA-D776-0144-95076DA261C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7" name="Subtitle Placeholder">
            <a:extLst>
              <a:ext uri="{FF2B5EF4-FFF2-40B4-BE49-F238E27FC236}">
                <a16:creationId xmlns:a16="http://schemas.microsoft.com/office/drawing/2014/main" id="{1BA84641-52D3-F667-A202-043557B06E8C}"/>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734D93D2-3734-2540-A03F-C47C6DD21233}"/>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45E21822-BD18-9D54-B62B-8E5D54BCF3BE}"/>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753167067"/>
      </p:ext>
    </p:extLst>
  </p:cSld>
  <p:clrMapOvr>
    <a:masterClrMapping/>
  </p:clrMapOvr>
  <p:hf hdr="0" ftr="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ection Divider 4">
    <p:spTree>
      <p:nvGrpSpPr>
        <p:cNvPr id="1" name=""/>
        <p:cNvGrpSpPr/>
        <p:nvPr/>
      </p:nvGrpSpPr>
      <p:grpSpPr>
        <a:xfrm>
          <a:off x="0" y="0"/>
          <a:ext cx="0" cy="0"/>
          <a:chOff x="0" y="0"/>
          <a:chExt cx="0" cy="0"/>
        </a:xfrm>
      </p:grpSpPr>
      <p:pic>
        <p:nvPicPr>
          <p:cNvPr id="3" name="Background">
            <a:extLst>
              <a:ext uri="{FF2B5EF4-FFF2-40B4-BE49-F238E27FC236}">
                <a16:creationId xmlns:a16="http://schemas.microsoft.com/office/drawing/2014/main" id="{2F9A8B31-E9F1-E958-5770-0E4DC6EC1F2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5" name="Block I">
            <a:extLst>
              <a:ext uri="{FF2B5EF4-FFF2-40B4-BE49-F238E27FC236}">
                <a16:creationId xmlns:a16="http://schemas.microsoft.com/office/drawing/2014/main" id="{372EC9F4-B30C-7841-50F3-CAE581C4ACF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6" name="Title Accent">
            <a:extLst>
              <a:ext uri="{FF2B5EF4-FFF2-40B4-BE49-F238E27FC236}">
                <a16:creationId xmlns:a16="http://schemas.microsoft.com/office/drawing/2014/main" id="{7F62A38B-0BBB-7A39-BE3D-4B696AE8F248}"/>
              </a:ext>
              <a:ext uri="{C183D7F6-B498-43B3-948B-1728B52AA6E4}">
                <adec:decorative xmlns:adec="http://schemas.microsoft.com/office/drawing/2017/decorative" val="1"/>
              </a:ext>
            </a:extLst>
          </p:cNvPr>
          <p:cNvSpPr/>
          <p:nvPr/>
        </p:nvSpPr>
        <p:spPr>
          <a:xfrm>
            <a:off x="1390650" y="1832610"/>
            <a:ext cx="95250" cy="3192780"/>
          </a:xfrm>
          <a:prstGeom prst="rect">
            <a:avLst/>
          </a:prstGeom>
          <a:solidFill>
            <a:srgbClr val="FF5F0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7" name="Title Placeholder">
            <a:extLst>
              <a:ext uri="{FF2B5EF4-FFF2-40B4-BE49-F238E27FC236}">
                <a16:creationId xmlns:a16="http://schemas.microsoft.com/office/drawing/2014/main" id="{C8C38F5E-9BC0-719F-02FF-D9B0010B4E1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8" name="Subtitle Placeholder">
            <a:extLst>
              <a:ext uri="{FF2B5EF4-FFF2-40B4-BE49-F238E27FC236}">
                <a16:creationId xmlns:a16="http://schemas.microsoft.com/office/drawing/2014/main" id="{93DA8837-8538-EC91-4522-8F7D0204BE3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C3874A56-F068-73F4-0F8E-2728FC25B40F}"/>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2" name="Slide Number Placeholder">
            <a:extLst>
              <a:ext uri="{FF2B5EF4-FFF2-40B4-BE49-F238E27FC236}">
                <a16:creationId xmlns:a16="http://schemas.microsoft.com/office/drawing/2014/main" id="{FD4F4EDB-DDC3-8969-B1D8-C97542C1EFDC}"/>
              </a:ext>
              <a:ext uri="{C183D7F6-B498-43B3-948B-1728B52AA6E4}">
                <adec:decorative xmlns:adec="http://schemas.microsoft.com/office/drawing/2017/decorative" val="1"/>
              </a:ext>
            </a:extLst>
          </p:cNvPr>
          <p:cNvSpPr>
            <a:spLocks noGrp="1"/>
          </p:cNvSpPr>
          <p:nvPr>
            <p:ph type="sldNum" sz="quarter" idx="16"/>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64232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ransition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1B2C5E3-2C50-D5D2-E1FB-085CFA8C046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5" name="Block I">
            <a:extLst>
              <a:ext uri="{FF2B5EF4-FFF2-40B4-BE49-F238E27FC236}">
                <a16:creationId xmlns:a16="http://schemas.microsoft.com/office/drawing/2014/main" id="{B6F3FFB3-15FF-5FEF-255A-ED6AEE9D57D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15" name="Title underscore">
            <a:extLst>
              <a:ext uri="{FF2B5EF4-FFF2-40B4-BE49-F238E27FC236}">
                <a16:creationId xmlns:a16="http://schemas.microsoft.com/office/drawing/2014/main" id="{73C213B8-2261-4AAB-8CED-8BDC7849CB49}"/>
              </a:ext>
              <a:ext uri="{C183D7F6-B498-43B3-948B-1728B52AA6E4}">
                <adec:decorative xmlns:adec="http://schemas.microsoft.com/office/drawing/2017/decorative" val="1"/>
              </a:ext>
            </a:extLst>
          </p:cNvPr>
          <p:cNvSpPr/>
          <p:nvPr/>
        </p:nvSpPr>
        <p:spPr>
          <a:xfrm>
            <a:off x="5455664" y="4159281"/>
            <a:ext cx="1275549" cy="141956"/>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4" name="Title Placeholder">
            <a:extLst>
              <a:ext uri="{FF2B5EF4-FFF2-40B4-BE49-F238E27FC236}">
                <a16:creationId xmlns:a16="http://schemas.microsoft.com/office/drawing/2014/main" id="{F7E785B2-7E34-E0D4-0458-2031C02479F1}"/>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4" name="Department/Unit name Placeholder">
            <a:extLst>
              <a:ext uri="{FF2B5EF4-FFF2-40B4-BE49-F238E27FC236}">
                <a16:creationId xmlns:a16="http://schemas.microsoft.com/office/drawing/2014/main" id="{43F3769A-076E-8C78-317D-5BCB57976EF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10" name="Slide Number Placeholder">
            <a:extLst>
              <a:ext uri="{FF2B5EF4-FFF2-40B4-BE49-F238E27FC236}">
                <a16:creationId xmlns:a16="http://schemas.microsoft.com/office/drawing/2014/main" id="{576D1151-1586-A4CD-17CD-700A8ECAB74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324365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ransition Slide 2">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630D879-E427-F595-A720-AD68F45BEB6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pic>
        <p:nvPicPr>
          <p:cNvPr id="11" name="Block I">
            <a:extLst>
              <a:ext uri="{FF2B5EF4-FFF2-40B4-BE49-F238E27FC236}">
                <a16:creationId xmlns:a16="http://schemas.microsoft.com/office/drawing/2014/main" id="{03433787-1CFF-45E7-AF8C-BD6DE67D413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275" y="277804"/>
            <a:ext cx="528575" cy="764797"/>
          </a:xfrm>
          <a:prstGeom prst="rect">
            <a:avLst/>
          </a:prstGeom>
        </p:spPr>
      </p:pic>
      <p:sp>
        <p:nvSpPr>
          <p:cNvPr id="10" name="Title underscore">
            <a:extLst>
              <a:ext uri="{FF2B5EF4-FFF2-40B4-BE49-F238E27FC236}">
                <a16:creationId xmlns:a16="http://schemas.microsoft.com/office/drawing/2014/main" id="{9AB7A58C-6DBD-4739-B4B2-CF600754B16F}"/>
              </a:ext>
              <a:ext uri="{C183D7F6-B498-43B3-948B-1728B52AA6E4}">
                <adec:decorative xmlns:adec="http://schemas.microsoft.com/office/drawing/2017/decorative" val="1"/>
              </a:ext>
            </a:extLst>
          </p:cNvPr>
          <p:cNvSpPr/>
          <p:nvPr/>
        </p:nvSpPr>
        <p:spPr>
          <a:xfrm>
            <a:off x="5455664" y="415928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Title Placeholder">
            <a:extLst>
              <a:ext uri="{FF2B5EF4-FFF2-40B4-BE49-F238E27FC236}">
                <a16:creationId xmlns:a16="http://schemas.microsoft.com/office/drawing/2014/main" id="{1E358E9E-D14A-D868-718C-3F41147F1E52}"/>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2" name="Department/Unit name Placeholder">
            <a:extLst>
              <a:ext uri="{FF2B5EF4-FFF2-40B4-BE49-F238E27FC236}">
                <a16:creationId xmlns:a16="http://schemas.microsoft.com/office/drawing/2014/main" id="{5A4D42FD-F2CE-B461-42FC-B7365425E02A}"/>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DEPT OF ECE</a:t>
            </a:r>
          </a:p>
        </p:txBody>
      </p:sp>
      <p:sp>
        <p:nvSpPr>
          <p:cNvPr id="3" name="Slide Number Placeholder">
            <a:extLst>
              <a:ext uri="{FF2B5EF4-FFF2-40B4-BE49-F238E27FC236}">
                <a16:creationId xmlns:a16="http://schemas.microsoft.com/office/drawing/2014/main" id="{0C86609E-3488-AC7D-5BCD-1999D3DF71D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719286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sp>
        <p:nvSpPr>
          <p:cNvPr id="4" name="Title Accent">
            <a:extLst>
              <a:ext uri="{FF2B5EF4-FFF2-40B4-BE49-F238E27FC236}">
                <a16:creationId xmlns:a16="http://schemas.microsoft.com/office/drawing/2014/main" id="{D0364173-A96F-9FE3-06E5-5B39DC86E4E6}"/>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6" name="Block I">
            <a:extLst>
              <a:ext uri="{FF2B5EF4-FFF2-40B4-BE49-F238E27FC236}">
                <a16:creationId xmlns:a16="http://schemas.microsoft.com/office/drawing/2014/main" id="{476E0D61-C12B-4A74-FA1D-11D7952A034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F2F5268-A885-7E39-998A-D50E2D26FA3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0" name="Text Placeholder 1">
            <a:extLst>
              <a:ext uri="{FF2B5EF4-FFF2-40B4-BE49-F238E27FC236}">
                <a16:creationId xmlns:a16="http://schemas.microsoft.com/office/drawing/2014/main" id="{5F48C7DE-94AB-9076-4335-F5D9A305B38D}"/>
              </a:ext>
            </a:extLst>
          </p:cNvPr>
          <p:cNvSpPr>
            <a:spLocks noGrp="1"/>
          </p:cNvSpPr>
          <p:nvPr>
            <p:ph type="body" sz="quarter" idx="20"/>
          </p:nvPr>
        </p:nvSpPr>
        <p:spPr>
          <a:xfrm>
            <a:off x="652463" y="1795749"/>
            <a:ext cx="10370190" cy="412030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9" name="Slide Number Placeholder">
            <a:extLst>
              <a:ext uri="{FF2B5EF4-FFF2-40B4-BE49-F238E27FC236}">
                <a16:creationId xmlns:a16="http://schemas.microsoft.com/office/drawing/2014/main" id="{08AAFB27-B643-3132-E0CD-89C471BF4A88}"/>
              </a:ext>
              <a:ext uri="{C183D7F6-B498-43B3-948B-1728B52AA6E4}">
                <adec:decorative xmlns:adec="http://schemas.microsoft.com/office/drawing/2017/decorative" val="1"/>
              </a:ext>
            </a:extLst>
          </p:cNvPr>
          <p:cNvSpPr>
            <a:spLocks noGrp="1"/>
          </p:cNvSpPr>
          <p:nvPr>
            <p:ph type="sldNum" sz="quarter" idx="17"/>
          </p:nvPr>
        </p:nvSpPr>
        <p:spPr>
          <a:xfrm>
            <a:off x="8610600" y="6356350"/>
            <a:ext cx="2743200" cy="365125"/>
          </a:xfrm>
        </p:spPr>
        <p:txBody>
          <a:bodyPr/>
          <a:lstStyle/>
          <a:p>
            <a:fld id="{86134D44-37F0-44A1-8A08-E9432A030C07}" type="slidenum">
              <a:rPr lang="en-US" smtClean="0"/>
              <a:pPr/>
              <a:t>‹#›</a:t>
            </a:fld>
            <a:endParaRPr lang="en-US" dirty="0"/>
          </a:p>
        </p:txBody>
      </p:sp>
      <p:sp>
        <p:nvSpPr>
          <p:cNvPr id="11" name="Footer background">
            <a:extLst>
              <a:ext uri="{FF2B5EF4-FFF2-40B4-BE49-F238E27FC236}">
                <a16:creationId xmlns:a16="http://schemas.microsoft.com/office/drawing/2014/main" id="{DCE2FD08-E4B3-3DFE-6F0D-4232E06B2229}"/>
              </a:ext>
              <a:ext uri="{C183D7F6-B498-43B3-948B-1728B52AA6E4}">
                <adec:decorative xmlns:adec="http://schemas.microsoft.com/office/drawing/2017/decorative" val="1"/>
              </a:ext>
            </a:extLst>
          </p:cNvPr>
          <p:cNvSpPr/>
          <p:nvPr userDrawn="1"/>
        </p:nvSpPr>
        <p:spPr>
          <a:xfrm>
            <a:off x="-97770" y="6261271"/>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12" name="Slide Number Placeholder">
            <a:extLst>
              <a:ext uri="{FF2B5EF4-FFF2-40B4-BE49-F238E27FC236}">
                <a16:creationId xmlns:a16="http://schemas.microsoft.com/office/drawing/2014/main" id="{679EE356-A8D3-BD4A-D8DF-FCB4A6FEF3B8}"/>
              </a:ext>
              <a:ext uri="{C183D7F6-B498-43B3-948B-1728B52AA6E4}">
                <adec:decorative xmlns:adec="http://schemas.microsoft.com/office/drawing/2017/decorative" val="1"/>
              </a:ext>
            </a:extLst>
          </p:cNvPr>
          <p:cNvSpPr txBox="1">
            <a:spLocks/>
          </p:cNvSpPr>
          <p:nvPr userDrawn="1"/>
        </p:nvSpPr>
        <p:spPr>
          <a:xfrm>
            <a:off x="8829908" y="6326533"/>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674236901"/>
      </p:ext>
    </p:extLst>
  </p:cSld>
  <p:clrMapOvr>
    <a:masterClrMapping/>
  </p:clrMapOvr>
  <p:hf hdr="0" ftr="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Slide 2">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80743D9-A6A8-DB12-6B2E-147C03806805}"/>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ing">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1913536"/>
            <a:ext cx="10370191"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688805"/>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1" name="Subheading 2">
            <a:extLst>
              <a:ext uri="{FF2B5EF4-FFF2-40B4-BE49-F238E27FC236}">
                <a16:creationId xmlns:a16="http://schemas.microsoft.com/office/drawing/2014/main" id="{2D3D518F-FED5-7E25-12CE-FCBE9431A5C8}"/>
              </a:ext>
            </a:extLst>
          </p:cNvPr>
          <p:cNvSpPr>
            <a:spLocks noGrp="1"/>
          </p:cNvSpPr>
          <p:nvPr>
            <p:ph type="body" sz="quarter" idx="21" hasCustomPrompt="1"/>
          </p:nvPr>
        </p:nvSpPr>
        <p:spPr>
          <a:xfrm>
            <a:off x="654228" y="3957788"/>
            <a:ext cx="10370191"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2">
            <a:extLst>
              <a:ext uri="{FF2B5EF4-FFF2-40B4-BE49-F238E27FC236}">
                <a16:creationId xmlns:a16="http://schemas.microsoft.com/office/drawing/2014/main" id="{A9071244-DD24-D83B-A3BC-DF4D85E0872F}"/>
              </a:ext>
            </a:extLst>
          </p:cNvPr>
          <p:cNvSpPr>
            <a:spLocks noGrp="1"/>
          </p:cNvSpPr>
          <p:nvPr>
            <p:ph type="body" sz="quarter" idx="22"/>
          </p:nvPr>
        </p:nvSpPr>
        <p:spPr>
          <a:xfrm>
            <a:off x="652463" y="4733057"/>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name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Title Accent">
            <a:extLst>
              <a:ext uri="{FF2B5EF4-FFF2-40B4-BE49-F238E27FC236}">
                <a16:creationId xmlns:a16="http://schemas.microsoft.com/office/drawing/2014/main" id="{C0556EBE-69AA-44D0-19FB-7FDA0669DCF3}"/>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FD16F6FE-EF30-5DF1-1170-E060CA2A153F}"/>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29702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Slide 3">
    <p:spTree>
      <p:nvGrpSpPr>
        <p:cNvPr id="1" name=""/>
        <p:cNvGrpSpPr/>
        <p:nvPr/>
      </p:nvGrpSpPr>
      <p:grpSpPr>
        <a:xfrm>
          <a:off x="0" y="0"/>
          <a:ext cx="0" cy="0"/>
          <a:chOff x="0" y="0"/>
          <a:chExt cx="0" cy="0"/>
        </a:xfrm>
      </p:grpSpPr>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6" name="Rectangle 15">
            <a:extLst>
              <a:ext uri="{FF2B5EF4-FFF2-40B4-BE49-F238E27FC236}">
                <a16:creationId xmlns:a16="http://schemas.microsoft.com/office/drawing/2014/main" id="{3E00EE44-1662-6C19-8EEE-4473520AD683}"/>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EC33744-A502-FBC7-B1D3-73DF0C333BF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 Placeholder - left">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14" name="Subhead Placeholder - right">
            <a:extLst>
              <a:ext uri="{FF2B5EF4-FFF2-40B4-BE49-F238E27FC236}">
                <a16:creationId xmlns:a16="http://schemas.microsoft.com/office/drawing/2014/main" id="{224424D1-87E7-3962-19AA-DA17D1EABB17}"/>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15" name="Text Placeholder 2">
            <a:extLst>
              <a:ext uri="{FF2B5EF4-FFF2-40B4-BE49-F238E27FC236}">
                <a16:creationId xmlns:a16="http://schemas.microsoft.com/office/drawing/2014/main" id="{7629D8EC-3306-885D-34FB-A593175BDA59}"/>
              </a:ext>
            </a:extLst>
          </p:cNvPr>
          <p:cNvSpPr>
            <a:spLocks noGrp="1"/>
          </p:cNvSpPr>
          <p:nvPr>
            <p:ph type="body" sz="quarter" idx="22"/>
          </p:nvPr>
        </p:nvSpPr>
        <p:spPr>
          <a:xfrm>
            <a:off x="6146237"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epartment/Unit name Placeholder">
            <a:extLst>
              <a:ext uri="{FF2B5EF4-FFF2-40B4-BE49-F238E27FC236}">
                <a16:creationId xmlns:a16="http://schemas.microsoft.com/office/drawing/2014/main" id="{78C65027-A687-41F0-E627-6C9CA6C8D0A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Rectangle 4">
            <a:extLst>
              <a:ext uri="{FF2B5EF4-FFF2-40B4-BE49-F238E27FC236}">
                <a16:creationId xmlns:a16="http://schemas.microsoft.com/office/drawing/2014/main" id="{DB1C24A2-BDE7-AB14-1EF1-F06E9BAB93D1}"/>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DA7A5DFF-E96F-6A58-4E0E-E67DC4E8D867}"/>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45904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Slide 4">
    <p:spTree>
      <p:nvGrpSpPr>
        <p:cNvPr id="1" name=""/>
        <p:cNvGrpSpPr/>
        <p:nvPr/>
      </p:nvGrpSpPr>
      <p:grpSpPr>
        <a:xfrm>
          <a:off x="0" y="0"/>
          <a:ext cx="0" cy="0"/>
          <a:chOff x="0" y="0"/>
          <a:chExt cx="0" cy="0"/>
        </a:xfrm>
      </p:grpSpPr>
      <p:sp>
        <p:nvSpPr>
          <p:cNvPr id="23" name="Title accent">
            <a:extLst>
              <a:ext uri="{FF2B5EF4-FFF2-40B4-BE49-F238E27FC236}">
                <a16:creationId xmlns:a16="http://schemas.microsoft.com/office/drawing/2014/main" id="{115AD324-E2E1-9400-B6BC-49D0C5F6A834}"/>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D71844C4-2CEE-3AA9-FDAD-BAF322CBDD11}"/>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25" name="Subhead Placeholder - left">
            <a:extLst>
              <a:ext uri="{FF2B5EF4-FFF2-40B4-BE49-F238E27FC236}">
                <a16:creationId xmlns:a16="http://schemas.microsoft.com/office/drawing/2014/main" id="{4F21266B-E068-C84F-857F-629382CE951B}"/>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8" name="Text Placeholder - left">
            <a:extLst>
              <a:ext uri="{FF2B5EF4-FFF2-40B4-BE49-F238E27FC236}">
                <a16:creationId xmlns:a16="http://schemas.microsoft.com/office/drawing/2014/main" id="{E378921D-C904-2C44-DAD3-10FCD0515514}"/>
              </a:ext>
            </a:extLst>
          </p:cNvPr>
          <p:cNvSpPr>
            <a:spLocks noGrp="1"/>
          </p:cNvSpPr>
          <p:nvPr>
            <p:ph type="body" sz="quarter" idx="22" hasCustomPrompt="1"/>
          </p:nvPr>
        </p:nvSpPr>
        <p:spPr>
          <a:xfrm>
            <a:off x="651081" y="2774950"/>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ubhead Placeholder - right">
            <a:extLst>
              <a:ext uri="{FF2B5EF4-FFF2-40B4-BE49-F238E27FC236}">
                <a16:creationId xmlns:a16="http://schemas.microsoft.com/office/drawing/2014/main" id="{EEBD4F98-6476-56B5-5D6A-FDFCA46BF70F}"/>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30" name="Text Placeholder -right">
            <a:extLst>
              <a:ext uri="{FF2B5EF4-FFF2-40B4-BE49-F238E27FC236}">
                <a16:creationId xmlns:a16="http://schemas.microsoft.com/office/drawing/2014/main" id="{E6AC3C03-BBBE-A121-29AB-D885327950BE}"/>
              </a:ext>
            </a:extLst>
          </p:cNvPr>
          <p:cNvSpPr>
            <a:spLocks noGrp="1"/>
          </p:cNvSpPr>
          <p:nvPr>
            <p:ph type="body" sz="quarter" idx="23" hasCustomPrompt="1"/>
          </p:nvPr>
        </p:nvSpPr>
        <p:spPr>
          <a:xfrm>
            <a:off x="6144855" y="2774797"/>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epartment/unit name Placeholder">
            <a:extLst>
              <a:ext uri="{FF2B5EF4-FFF2-40B4-BE49-F238E27FC236}">
                <a16:creationId xmlns:a16="http://schemas.microsoft.com/office/drawing/2014/main" id="{447F6171-D545-B452-563D-EFB2AE96669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5" name="Title accent">
            <a:extLst>
              <a:ext uri="{FF2B5EF4-FFF2-40B4-BE49-F238E27FC236}">
                <a16:creationId xmlns:a16="http://schemas.microsoft.com/office/drawing/2014/main" id="{6201D629-BE54-9CA3-CDD4-311E00AF4BE6}"/>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Footer background">
            <a:extLst>
              <a:ext uri="{FF2B5EF4-FFF2-40B4-BE49-F238E27FC236}">
                <a16:creationId xmlns:a16="http://schemas.microsoft.com/office/drawing/2014/main" id="{035A0DB6-38EF-F1CD-1451-F3EFD987B140}"/>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7784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Slide">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9" name="Title 1">
            <a:extLst>
              <a:ext uri="{FF2B5EF4-FFF2-40B4-BE49-F238E27FC236}">
                <a16:creationId xmlns:a16="http://schemas.microsoft.com/office/drawing/2014/main" id="{36BB2015-0086-DF08-8A25-8A0616C8BB6A}"/>
              </a:ext>
            </a:extLst>
          </p:cNvPr>
          <p:cNvSpPr>
            <a:spLocks noGrp="1"/>
          </p:cNvSpPr>
          <p:nvPr>
            <p:ph type="title" hasCustomPrompt="1"/>
          </p:nvPr>
        </p:nvSpPr>
        <p:spPr>
          <a:xfrm>
            <a:off x="3051180" y="1291652"/>
            <a:ext cx="6189488" cy="807792"/>
          </a:xfrm>
        </p:spPr>
        <p:txBody>
          <a:bodyPr>
            <a:normAutofit/>
          </a:bodyPr>
          <a:lstStyle>
            <a:lvl1pPr algn="ct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Large Quote</a:t>
            </a:r>
          </a:p>
        </p:txBody>
      </p:sp>
      <p:sp>
        <p:nvSpPr>
          <p:cNvPr id="12" name="Quote 1 - left">
            <a:extLst>
              <a:ext uri="{FF2B5EF4-FFF2-40B4-BE49-F238E27FC236}">
                <a16:creationId xmlns:a16="http://schemas.microsoft.com/office/drawing/2014/main" id="{74CB6488-2929-62E5-C898-745037E06918}"/>
              </a:ext>
              <a:ext uri="{C183D7F6-B498-43B3-948B-1728B52AA6E4}">
                <adec:decorative xmlns:adec="http://schemas.microsoft.com/office/drawing/2017/decorative" val="1"/>
              </a:ext>
            </a:extLst>
          </p:cNvPr>
          <p:cNvSpPr txBox="1">
            <a:spLocks/>
          </p:cNvSpPr>
          <p:nvPr/>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3" name="Quote 1 - right">
            <a:extLst>
              <a:ext uri="{FF2B5EF4-FFF2-40B4-BE49-F238E27FC236}">
                <a16:creationId xmlns:a16="http://schemas.microsoft.com/office/drawing/2014/main" id="{91174DFB-BAA6-41D2-C5C4-B438E22AB41F}"/>
              </a:ext>
              <a:ext uri="{C183D7F6-B498-43B3-948B-1728B52AA6E4}">
                <adec:decorative xmlns:adec="http://schemas.microsoft.com/office/drawing/2017/decorative" val="1"/>
              </a:ext>
            </a:extLst>
          </p:cNvPr>
          <p:cNvSpPr txBox="1">
            <a:spLocks/>
          </p:cNvSpPr>
          <p:nvPr/>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7" name="Attribution 1 Placeholder">
            <a:extLst>
              <a:ext uri="{FF2B5EF4-FFF2-40B4-BE49-F238E27FC236}">
                <a16:creationId xmlns:a16="http://schemas.microsoft.com/office/drawing/2014/main" id="{2A25C115-1C3A-AC3A-C7C7-570E85027B6A}"/>
              </a:ext>
            </a:extLst>
          </p:cNvPr>
          <p:cNvSpPr>
            <a:spLocks noGrp="1"/>
          </p:cNvSpPr>
          <p:nvPr>
            <p:ph type="body" sz="quarter" idx="20" hasCustomPrompt="1"/>
          </p:nvPr>
        </p:nvSpPr>
        <p:spPr>
          <a:xfrm>
            <a:off x="7127193" y="2116732"/>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7" name="Quote 2 - left">
            <a:extLst>
              <a:ext uri="{FF2B5EF4-FFF2-40B4-BE49-F238E27FC236}">
                <a16:creationId xmlns:a16="http://schemas.microsoft.com/office/drawing/2014/main" id="{007BC3EA-75CF-5946-828D-DEFAF530E77B}"/>
              </a:ext>
              <a:ext uri="{C183D7F6-B498-43B3-948B-1728B52AA6E4}">
                <adec:decorative xmlns:adec="http://schemas.microsoft.com/office/drawing/2017/decorative" val="1"/>
              </a:ext>
            </a:extLst>
          </p:cNvPr>
          <p:cNvSpPr txBox="1">
            <a:spLocks/>
          </p:cNvSpPr>
          <p:nvPr/>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8" name="Quote 2 - right">
            <a:extLst>
              <a:ext uri="{FF2B5EF4-FFF2-40B4-BE49-F238E27FC236}">
                <a16:creationId xmlns:a16="http://schemas.microsoft.com/office/drawing/2014/main" id="{254A594E-C5D9-FA57-D21E-EAA6B5CB7529}"/>
              </a:ext>
              <a:ext uri="{C183D7F6-B498-43B3-948B-1728B52AA6E4}">
                <adec:decorative xmlns:adec="http://schemas.microsoft.com/office/drawing/2017/decorative" val="1"/>
              </a:ext>
            </a:extLst>
          </p:cNvPr>
          <p:cNvSpPr txBox="1">
            <a:spLocks/>
          </p:cNvSpPr>
          <p:nvPr/>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9" name="Long Quote Placeholder">
            <a:extLst>
              <a:ext uri="{FF2B5EF4-FFF2-40B4-BE49-F238E27FC236}">
                <a16:creationId xmlns:a16="http://schemas.microsoft.com/office/drawing/2014/main" id="{C6593C7D-5AD9-BC2C-0070-B0B3F7287B22}"/>
              </a:ext>
            </a:extLst>
          </p:cNvPr>
          <p:cNvSpPr>
            <a:spLocks noGrp="1"/>
          </p:cNvSpPr>
          <p:nvPr>
            <p:ph type="body" sz="quarter" idx="21" hasCustomPrompt="1"/>
          </p:nvPr>
        </p:nvSpPr>
        <p:spPr>
          <a:xfrm>
            <a:off x="3060741" y="3501730"/>
            <a:ext cx="6179926" cy="1507248"/>
          </a:xfrm>
        </p:spPr>
        <p:txBody>
          <a:bodyPr anchor="ctr">
            <a:normAutofit/>
          </a:bodyPr>
          <a:lstStyle>
            <a:lvl1pPr marL="0" indent="0" algn="ctr">
              <a:lnSpc>
                <a:spcPct val="70000"/>
              </a:lnSpc>
              <a:buNone/>
              <a:defRPr sz="2400">
                <a:solidFill>
                  <a:schemeClr val="tx2"/>
                </a:solidFill>
                <a:latin typeface="+mn-lt"/>
              </a:defRPr>
            </a:lvl1pPr>
          </a:lstStyle>
          <a:p>
            <a:pPr lvl="0"/>
            <a:r>
              <a:rPr lang="en-US" dirty="0"/>
              <a:t>Long Paragraph Quote </a:t>
            </a:r>
          </a:p>
        </p:txBody>
      </p:sp>
      <p:sp>
        <p:nvSpPr>
          <p:cNvPr id="20" name="Long Quote attribution Placeholder">
            <a:extLst>
              <a:ext uri="{FF2B5EF4-FFF2-40B4-BE49-F238E27FC236}">
                <a16:creationId xmlns:a16="http://schemas.microsoft.com/office/drawing/2014/main" id="{D808D8CD-BCBE-F257-3C6F-64185F7ABD10}"/>
              </a:ext>
            </a:extLst>
          </p:cNvPr>
          <p:cNvSpPr>
            <a:spLocks noGrp="1"/>
          </p:cNvSpPr>
          <p:nvPr>
            <p:ph type="body" sz="quarter" idx="22" hasCustomPrompt="1"/>
          </p:nvPr>
        </p:nvSpPr>
        <p:spPr>
          <a:xfrm>
            <a:off x="7127193" y="5065124"/>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Quote 1 - left">
            <a:extLst>
              <a:ext uri="{FF2B5EF4-FFF2-40B4-BE49-F238E27FC236}">
                <a16:creationId xmlns:a16="http://schemas.microsoft.com/office/drawing/2014/main" id="{8A4F49DD-2E92-B49D-893A-601D74474128}"/>
              </a:ext>
              <a:ext uri="{C183D7F6-B498-43B3-948B-1728B52AA6E4}">
                <adec:decorative xmlns:adec="http://schemas.microsoft.com/office/drawing/2017/decorative" val="1"/>
              </a:ext>
            </a:extLst>
          </p:cNvPr>
          <p:cNvSpPr txBox="1">
            <a:spLocks/>
          </p:cNvSpPr>
          <p:nvPr userDrawn="1"/>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6" name="Quote 1 - right">
            <a:extLst>
              <a:ext uri="{FF2B5EF4-FFF2-40B4-BE49-F238E27FC236}">
                <a16:creationId xmlns:a16="http://schemas.microsoft.com/office/drawing/2014/main" id="{99AD1BE3-EC1A-C5D8-82BC-2767C400EEF3}"/>
              </a:ext>
              <a:ext uri="{C183D7F6-B498-43B3-948B-1728B52AA6E4}">
                <adec:decorative xmlns:adec="http://schemas.microsoft.com/office/drawing/2017/decorative" val="1"/>
              </a:ext>
            </a:extLst>
          </p:cNvPr>
          <p:cNvSpPr txBox="1">
            <a:spLocks/>
          </p:cNvSpPr>
          <p:nvPr userDrawn="1"/>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0" name="Quote 2 - left">
            <a:extLst>
              <a:ext uri="{FF2B5EF4-FFF2-40B4-BE49-F238E27FC236}">
                <a16:creationId xmlns:a16="http://schemas.microsoft.com/office/drawing/2014/main" id="{9A0F4206-E9B4-DD1F-E8DC-0A4858919F1B}"/>
              </a:ext>
              <a:ext uri="{C183D7F6-B498-43B3-948B-1728B52AA6E4}">
                <adec:decorative xmlns:adec="http://schemas.microsoft.com/office/drawing/2017/decorative" val="1"/>
              </a:ext>
            </a:extLst>
          </p:cNvPr>
          <p:cNvSpPr txBox="1">
            <a:spLocks/>
          </p:cNvSpPr>
          <p:nvPr userDrawn="1"/>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11" name="Quote 2 - right">
            <a:extLst>
              <a:ext uri="{FF2B5EF4-FFF2-40B4-BE49-F238E27FC236}">
                <a16:creationId xmlns:a16="http://schemas.microsoft.com/office/drawing/2014/main" id="{D5A1E3B0-F7D1-60D5-FCF5-C9E2EA2839C1}"/>
              </a:ext>
              <a:ext uri="{C183D7F6-B498-43B3-948B-1728B52AA6E4}">
                <adec:decorative xmlns:adec="http://schemas.microsoft.com/office/drawing/2017/decorative" val="1"/>
              </a:ext>
            </a:extLst>
          </p:cNvPr>
          <p:cNvSpPr txBox="1">
            <a:spLocks/>
          </p:cNvSpPr>
          <p:nvPr userDrawn="1"/>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4" name="Footer Background">
            <a:extLst>
              <a:ext uri="{FF2B5EF4-FFF2-40B4-BE49-F238E27FC236}">
                <a16:creationId xmlns:a16="http://schemas.microsoft.com/office/drawing/2014/main" id="{E9C95571-689F-8F78-648E-A3A32B476160}"/>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558963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mage Slide 1">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7" name="Title 1">
            <a:extLst>
              <a:ext uri="{FF2B5EF4-FFF2-40B4-BE49-F238E27FC236}">
                <a16:creationId xmlns:a16="http://schemas.microsoft.com/office/drawing/2014/main" id="{806AA2EA-F5CC-A830-112E-D187F541135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1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552273"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547558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547381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Title Accent">
            <a:extLst>
              <a:ext uri="{FF2B5EF4-FFF2-40B4-BE49-F238E27FC236}">
                <a16:creationId xmlns:a16="http://schemas.microsoft.com/office/drawing/2014/main" id="{A84F0799-B7DF-5DCA-7760-62A5577AD42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Footer background">
            <a:extLst>
              <a:ext uri="{FF2B5EF4-FFF2-40B4-BE49-F238E27FC236}">
                <a16:creationId xmlns:a16="http://schemas.microsoft.com/office/drawing/2014/main" id="{2F629EF2-E7ED-5C1E-DF1A-C605787CE565}"/>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1888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 Slide 2">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67464D1-DDEC-4858-9CA3-246D12B35BF7}"/>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 Placeholder 1">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422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65246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6282203"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65246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65069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6280438"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7" name="Title Accent">
            <a:extLst>
              <a:ext uri="{FF2B5EF4-FFF2-40B4-BE49-F238E27FC236}">
                <a16:creationId xmlns:a16="http://schemas.microsoft.com/office/drawing/2014/main" id="{DA90286A-9D6B-31C8-4884-54D695B87548}"/>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8" name="Block I">
            <a:extLst>
              <a:ext uri="{FF2B5EF4-FFF2-40B4-BE49-F238E27FC236}">
                <a16:creationId xmlns:a16="http://schemas.microsoft.com/office/drawing/2014/main" id="{043B16BB-6D1F-3598-33A7-242AB80AA66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9" name="Footer background">
            <a:extLst>
              <a:ext uri="{FF2B5EF4-FFF2-40B4-BE49-F238E27FC236}">
                <a16:creationId xmlns:a16="http://schemas.microsoft.com/office/drawing/2014/main" id="{C966E989-2B42-790C-6548-DBB450D52514}"/>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86809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Image Slide 3">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B32AFE-F932-DF9D-9DB7-1815DFD5D41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2717104"/>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pic>
        <p:nvPicPr>
          <p:cNvPr id="7" name="Block I">
            <a:extLst>
              <a:ext uri="{FF2B5EF4-FFF2-40B4-BE49-F238E27FC236}">
                <a16:creationId xmlns:a16="http://schemas.microsoft.com/office/drawing/2014/main" id="{29DA5D09-2024-59D9-0FF4-B7EF0D03D91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8" name="Title accent">
            <a:extLst>
              <a:ext uri="{FF2B5EF4-FFF2-40B4-BE49-F238E27FC236}">
                <a16:creationId xmlns:a16="http://schemas.microsoft.com/office/drawing/2014/main" id="{584F805F-AEE6-7BB8-F645-7A56C0F880FB}"/>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9" name="Footer background">
            <a:extLst>
              <a:ext uri="{FF2B5EF4-FFF2-40B4-BE49-F238E27FC236}">
                <a16:creationId xmlns:a16="http://schemas.microsoft.com/office/drawing/2014/main" id="{EA4CEC95-9D8D-2A51-3D55-8C07A2E013D9}"/>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484109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mage Slide 4">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3" name="Title 1">
            <a:extLst>
              <a:ext uri="{FF2B5EF4-FFF2-40B4-BE49-F238E27FC236}">
                <a16:creationId xmlns:a16="http://schemas.microsoft.com/office/drawing/2014/main" id="{3C361099-F3C8-7FD3-FE7D-BDB8984BD628}"/>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ing">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2463" y="2717104"/>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0698"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28396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7" name="Title accent">
            <a:extLst>
              <a:ext uri="{FF2B5EF4-FFF2-40B4-BE49-F238E27FC236}">
                <a16:creationId xmlns:a16="http://schemas.microsoft.com/office/drawing/2014/main" id="{E23F6A90-6A04-CEE5-89AE-1CA97BF062F9}"/>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 name="Block I">
            <a:extLst>
              <a:ext uri="{FF2B5EF4-FFF2-40B4-BE49-F238E27FC236}">
                <a16:creationId xmlns:a16="http://schemas.microsoft.com/office/drawing/2014/main" id="{9428F0D9-6B48-8980-C266-669D5D039984}"/>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9" name="Footer background">
            <a:extLst>
              <a:ext uri="{FF2B5EF4-FFF2-40B4-BE49-F238E27FC236}">
                <a16:creationId xmlns:a16="http://schemas.microsoft.com/office/drawing/2014/main" id="{F83F753E-0A17-5E6E-A0E7-05B29BA9EAF6}"/>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0696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mage Slide 5">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itle Placeholder">
            <a:extLst>
              <a:ext uri="{FF2B5EF4-FFF2-40B4-BE49-F238E27FC236}">
                <a16:creationId xmlns:a16="http://schemas.microsoft.com/office/drawing/2014/main" id="{119C3D1A-1767-F64F-CCEA-FD8AB56C8873}"/>
              </a:ext>
            </a:extLst>
          </p:cNvPr>
          <p:cNvSpPr>
            <a:spLocks noGrp="1"/>
          </p:cNvSpPr>
          <p:nvPr>
            <p:ph type="body" sz="quarter" idx="18" hasCustomPrompt="1"/>
          </p:nvPr>
        </p:nvSpPr>
        <p:spPr>
          <a:xfrm>
            <a:off x="654228" y="277803"/>
            <a:ext cx="10370191" cy="1189820"/>
          </a:xfrm>
        </p:spPr>
        <p:txBody>
          <a:bodyPr anchor="ctr"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sz="3200">
                <a:solidFill>
                  <a:schemeClr val="tx2"/>
                </a:solidFill>
                <a:latin typeface="+mj-lt"/>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50698" y="1578560"/>
            <a:ext cx="10371957" cy="3875254"/>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4689" y="5590340"/>
            <a:ext cx="10367965" cy="612588"/>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Title accent">
            <a:extLst>
              <a:ext uri="{FF2B5EF4-FFF2-40B4-BE49-F238E27FC236}">
                <a16:creationId xmlns:a16="http://schemas.microsoft.com/office/drawing/2014/main" id="{10D268D5-F906-5665-79E7-92F7B7F2E9F6}"/>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0D18F3C8-22EE-672B-92DA-AA89F0DBB8E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8" name="Footer background">
            <a:extLst>
              <a:ext uri="{FF2B5EF4-FFF2-40B4-BE49-F238E27FC236}">
                <a16:creationId xmlns:a16="http://schemas.microsoft.com/office/drawing/2014/main" id="{9FC0A6C1-C9B1-3404-14C4-743D4B939EC5}"/>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77380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 Slide 6">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7D02BED8-DBC4-0252-E92E-234AE9D9F15C}"/>
              </a:ext>
            </a:extLst>
          </p:cNvPr>
          <p:cNvSpPr>
            <a:spLocks noGrp="1"/>
          </p:cNvSpPr>
          <p:nvPr>
            <p:ph type="body" sz="quarter" idx="19" hasCustomPrompt="1"/>
          </p:nvPr>
        </p:nvSpPr>
        <p:spPr>
          <a:xfrm>
            <a:off x="7679104" y="2391179"/>
            <a:ext cx="4187900" cy="764799"/>
          </a:xfrm>
        </p:spPr>
        <p:txBody>
          <a:bodyPr anchor="ctr">
            <a:normAutofit/>
          </a:bodyPr>
          <a:lstStyle>
            <a:lvl1pPr marL="0" indent="0" algn="l">
              <a:lnSpc>
                <a:spcPct val="70000"/>
              </a:lnSpc>
              <a:buNone/>
              <a:defRPr sz="3000">
                <a:solidFill>
                  <a:schemeClr val="bg1"/>
                </a:solidFill>
                <a:latin typeface="+mj-lt"/>
              </a:defRPr>
            </a:lvl1pPr>
          </a:lstStyle>
          <a:p>
            <a:pPr lvl="0"/>
            <a:r>
              <a:rPr lang="en-US" dirty="0"/>
              <a:t>Subhead</a:t>
            </a:r>
          </a:p>
        </p:txBody>
      </p:sp>
      <p:sp>
        <p:nvSpPr>
          <p:cNvPr id="15" name="Text Placeholder">
            <a:extLst>
              <a:ext uri="{FF2B5EF4-FFF2-40B4-BE49-F238E27FC236}">
                <a16:creationId xmlns:a16="http://schemas.microsoft.com/office/drawing/2014/main" id="{A877C0E9-AC67-8A06-EFD9-3C48FB86AFCA}"/>
              </a:ext>
            </a:extLst>
          </p:cNvPr>
          <p:cNvSpPr>
            <a:spLocks noGrp="1"/>
          </p:cNvSpPr>
          <p:nvPr>
            <p:ph type="body" sz="quarter" idx="20"/>
          </p:nvPr>
        </p:nvSpPr>
        <p:spPr>
          <a:xfrm>
            <a:off x="7677339" y="3166449"/>
            <a:ext cx="4187900" cy="1267660"/>
          </a:xfrm>
        </p:spPr>
        <p:txBody>
          <a:bodyPr>
            <a:normAutofit/>
          </a:bodyPr>
          <a:lstStyle>
            <a:lvl1pPr marL="0" indent="0">
              <a:buNone/>
              <a:defRPr sz="2000">
                <a:solidFill>
                  <a:schemeClr val="bg1"/>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
        <p:nvSpPr>
          <p:cNvPr id="3" name="Footer background">
            <a:extLst>
              <a:ext uri="{FF2B5EF4-FFF2-40B4-BE49-F238E27FC236}">
                <a16:creationId xmlns:a16="http://schemas.microsoft.com/office/drawing/2014/main" id="{3E371C4E-2011-F39E-AE22-E24CB5498AB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1938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Image Slide 7">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1" name="Title Placeholder">
            <a:extLst>
              <a:ext uri="{FF2B5EF4-FFF2-40B4-BE49-F238E27FC236}">
                <a16:creationId xmlns:a16="http://schemas.microsoft.com/office/drawing/2014/main" id="{9FFDD080-4638-6791-3E4F-BA329002E2BF}"/>
              </a:ext>
            </a:extLst>
          </p:cNvPr>
          <p:cNvSpPr>
            <a:spLocks noGrp="1"/>
          </p:cNvSpPr>
          <p:nvPr>
            <p:ph type="body" sz="quarter" idx="19" hasCustomPrompt="1"/>
          </p:nvPr>
        </p:nvSpPr>
        <p:spPr>
          <a:xfrm>
            <a:off x="2248247" y="4070491"/>
            <a:ext cx="7695506" cy="764799"/>
          </a:xfrm>
        </p:spPr>
        <p:txBody>
          <a:bodyPr anchor="ctr">
            <a:normAutofit/>
          </a:bodyPr>
          <a:lstStyle>
            <a:lvl1pPr marL="0" indent="0" algn="ctr">
              <a:lnSpc>
                <a:spcPct val="70000"/>
              </a:lnSpc>
              <a:buNone/>
              <a:defRPr sz="3000">
                <a:solidFill>
                  <a:schemeClr val="bg1"/>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2248247" y="4980067"/>
            <a:ext cx="7695506" cy="612588"/>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023601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Graph Slide 1">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3" name="Title 1">
            <a:extLst>
              <a:ext uri="{FF2B5EF4-FFF2-40B4-BE49-F238E27FC236}">
                <a16:creationId xmlns:a16="http://schemas.microsoft.com/office/drawing/2014/main" id="{BDA352AF-0D0B-CA5B-F6AB-E8E707C2BCFB}"/>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5" name="Chart Placeholder">
            <a:extLst>
              <a:ext uri="{FF2B5EF4-FFF2-40B4-BE49-F238E27FC236}">
                <a16:creationId xmlns:a16="http://schemas.microsoft.com/office/drawing/2014/main" id="{A294C2DE-00CB-57AC-36E4-F1BD262706DC}"/>
              </a:ext>
            </a:extLst>
          </p:cNvPr>
          <p:cNvSpPr>
            <a:spLocks noGrp="1"/>
          </p:cNvSpPr>
          <p:nvPr>
            <p:ph type="chart" sz="quarter" idx="19"/>
          </p:nvPr>
        </p:nvSpPr>
        <p:spPr>
          <a:xfrm>
            <a:off x="1430338" y="1747838"/>
            <a:ext cx="9134475" cy="4360862"/>
          </a:xfrm>
        </p:spPr>
        <p:txBody>
          <a:bodyPr/>
          <a:lstStyle/>
          <a:p>
            <a:r>
              <a:rPr lang="en-US"/>
              <a:t>Click icon to add chart</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4" name="Slide Number Placeholder 3">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6" name="Title accent">
            <a:extLst>
              <a:ext uri="{FF2B5EF4-FFF2-40B4-BE49-F238E27FC236}">
                <a16:creationId xmlns:a16="http://schemas.microsoft.com/office/drawing/2014/main" id="{1940CD6C-5607-592B-BB2D-0093C66E790B}"/>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8" name="Block I">
            <a:extLst>
              <a:ext uri="{FF2B5EF4-FFF2-40B4-BE49-F238E27FC236}">
                <a16:creationId xmlns:a16="http://schemas.microsoft.com/office/drawing/2014/main" id="{974BCEE7-B8AE-A400-D7B3-2A7549808A2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9" name="Footer background">
            <a:extLst>
              <a:ext uri="{FF2B5EF4-FFF2-40B4-BE49-F238E27FC236}">
                <a16:creationId xmlns:a16="http://schemas.microsoft.com/office/drawing/2014/main" id="{A161B2ED-8817-88F8-0140-21A5C683F72E}"/>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83207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hank You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9AC6FB-79B2-8934-E612-EC987EF3231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17" name="Title Placeholder">
            <a:extLst>
              <a:ext uri="{FF2B5EF4-FFF2-40B4-BE49-F238E27FC236}">
                <a16:creationId xmlns:a16="http://schemas.microsoft.com/office/drawing/2014/main" id="{9E07F9AC-4E7E-9623-9170-90BDADFA2A74}"/>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2" name="Title Underscore">
            <a:extLst>
              <a:ext uri="{FF2B5EF4-FFF2-40B4-BE49-F238E27FC236}">
                <a16:creationId xmlns:a16="http://schemas.microsoft.com/office/drawing/2014/main" id="{58F4D01E-94DA-4F0B-8E13-618D11B2DCE2}"/>
              </a:ext>
              <a:ext uri="{C183D7F6-B498-43B3-948B-1728B52AA6E4}">
                <adec:decorative xmlns:adec="http://schemas.microsoft.com/office/drawing/2017/decorative" val="1"/>
              </a:ext>
            </a:extLst>
          </p:cNvPr>
          <p:cNvSpPr/>
          <p:nvPr/>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5" name="Block I">
            <a:extLst>
              <a:ext uri="{FF2B5EF4-FFF2-40B4-BE49-F238E27FC236}">
                <a16:creationId xmlns:a16="http://schemas.microsoft.com/office/drawing/2014/main" id="{2ECD6B36-AE20-6B2C-70DA-90541397C67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1104605" y="277805"/>
            <a:ext cx="529474" cy="764795"/>
          </a:xfrm>
          <a:prstGeom prst="rect">
            <a:avLst/>
          </a:prstGeom>
        </p:spPr>
      </p:pic>
      <p:sp>
        <p:nvSpPr>
          <p:cNvPr id="19" name="Text Placeholder 1">
            <a:extLst>
              <a:ext uri="{FF2B5EF4-FFF2-40B4-BE49-F238E27FC236}">
                <a16:creationId xmlns:a16="http://schemas.microsoft.com/office/drawing/2014/main" id="{645B5409-DDAC-5BBA-E785-37F723B5630A}"/>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t>Questions/Contact/Information</a:t>
            </a:r>
          </a:p>
        </p:txBody>
      </p:sp>
      <p:sp>
        <p:nvSpPr>
          <p:cNvPr id="21" name="Text Placeholder 2">
            <a:extLst>
              <a:ext uri="{FF2B5EF4-FFF2-40B4-BE49-F238E27FC236}">
                <a16:creationId xmlns:a16="http://schemas.microsoft.com/office/drawing/2014/main" id="{2982A2E9-6729-F459-2EB4-38593EB1846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EC420C19-0C40-EAE2-AA9D-5101B4FF164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6" name="Slide Number Placeholder">
            <a:extLst>
              <a:ext uri="{FF2B5EF4-FFF2-40B4-BE49-F238E27FC236}">
                <a16:creationId xmlns:a16="http://schemas.microsoft.com/office/drawing/2014/main" id="{1DAF599E-70A8-5E76-56CB-CA69217C103F}"/>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pic>
        <p:nvPicPr>
          <p:cNvPr id="2" name="Picture 1">
            <a:extLst>
              <a:ext uri="{FF2B5EF4-FFF2-40B4-BE49-F238E27FC236}">
                <a16:creationId xmlns:a16="http://schemas.microsoft.com/office/drawing/2014/main" id="{0B98198C-C092-981F-DF36-85E9C628D18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3" name="Title Underscore">
            <a:extLst>
              <a:ext uri="{FF2B5EF4-FFF2-40B4-BE49-F238E27FC236}">
                <a16:creationId xmlns:a16="http://schemas.microsoft.com/office/drawing/2014/main" id="{DB2F1EF5-151B-71EA-5BB5-179B3A542B7A}"/>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4802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hank You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F63E5-FDDB-6B44-048F-EF43D6670AE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
        <p:nvSpPr>
          <p:cNvPr id="7" name="Title Placeholder">
            <a:extLst>
              <a:ext uri="{FF2B5EF4-FFF2-40B4-BE49-F238E27FC236}">
                <a16:creationId xmlns:a16="http://schemas.microsoft.com/office/drawing/2014/main" id="{33DE6DDB-A415-6C63-7353-2B6BB41D589A}"/>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0" name="Title Underscore">
            <a:extLst>
              <a:ext uri="{FF2B5EF4-FFF2-40B4-BE49-F238E27FC236}">
                <a16:creationId xmlns:a16="http://schemas.microsoft.com/office/drawing/2014/main" id="{EE499929-DC2D-46B3-A28E-229CC329ABAD}"/>
              </a:ext>
              <a:ext uri="{C183D7F6-B498-43B3-948B-1728B52AA6E4}">
                <adec:decorative xmlns:adec="http://schemas.microsoft.com/office/drawing/2017/decorative" val="1"/>
              </a:ext>
            </a:extLst>
          </p:cNvPr>
          <p:cNvSpPr/>
          <p:nvPr/>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9" name="Block I">
            <a:extLst>
              <a:ext uri="{FF2B5EF4-FFF2-40B4-BE49-F238E27FC236}">
                <a16:creationId xmlns:a16="http://schemas.microsoft.com/office/drawing/2014/main" id="{E693DE19-AD82-43E4-870B-ABD71ED9EBE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8275" y="277804"/>
            <a:ext cx="528575" cy="764797"/>
          </a:xfrm>
          <a:prstGeom prst="rect">
            <a:avLst/>
          </a:prstGeom>
        </p:spPr>
      </p:pic>
      <p:sp>
        <p:nvSpPr>
          <p:cNvPr id="8" name="Text Placeholder 1">
            <a:extLst>
              <a:ext uri="{FF2B5EF4-FFF2-40B4-BE49-F238E27FC236}">
                <a16:creationId xmlns:a16="http://schemas.microsoft.com/office/drawing/2014/main" id="{20D3AEAA-8383-5B38-DD49-CF2D2E42B2FD}"/>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lvl="0"/>
            <a:r>
              <a:rPr lang="en-US" dirty="0"/>
              <a:t>Questions/Contact/Information</a:t>
            </a:r>
          </a:p>
        </p:txBody>
      </p:sp>
      <p:sp>
        <p:nvSpPr>
          <p:cNvPr id="11" name="Text Placeholder 2">
            <a:extLst>
              <a:ext uri="{FF2B5EF4-FFF2-40B4-BE49-F238E27FC236}">
                <a16:creationId xmlns:a16="http://schemas.microsoft.com/office/drawing/2014/main" id="{F650F580-D423-6DBC-88B2-B37D4EB87AF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6" name="Department/Unit name Placeholder">
            <a:extLst>
              <a:ext uri="{FF2B5EF4-FFF2-40B4-BE49-F238E27FC236}">
                <a16:creationId xmlns:a16="http://schemas.microsoft.com/office/drawing/2014/main" id="{D09D9943-0FAE-E4DE-E4FE-0B3F8F5513E0}"/>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BC285FAE-FC3C-B139-BFE4-13B46455285B}"/>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pic>
        <p:nvPicPr>
          <p:cNvPr id="3" name="Picture 2">
            <a:extLst>
              <a:ext uri="{FF2B5EF4-FFF2-40B4-BE49-F238E27FC236}">
                <a16:creationId xmlns:a16="http://schemas.microsoft.com/office/drawing/2014/main" id="{6DF55308-1E1E-9510-C9EB-D7E51CADD9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3" y="0"/>
            <a:ext cx="12187066" cy="6858000"/>
          </a:xfrm>
          <a:prstGeom prst="rect">
            <a:avLst/>
          </a:prstGeom>
        </p:spPr>
      </p:pic>
      <p:sp>
        <p:nvSpPr>
          <p:cNvPr id="4" name="Title Underscore">
            <a:extLst>
              <a:ext uri="{FF2B5EF4-FFF2-40B4-BE49-F238E27FC236}">
                <a16:creationId xmlns:a16="http://schemas.microsoft.com/office/drawing/2014/main" id="{E59B5958-53CE-7970-AAF0-D860A2C15436}"/>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00004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losing Art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F629A3-552F-E006-13D5-0CE1F4DDF8A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pic>
        <p:nvPicPr>
          <p:cNvPr id="2" name="Picture 1">
            <a:extLst>
              <a:ext uri="{FF2B5EF4-FFF2-40B4-BE49-F238E27FC236}">
                <a16:creationId xmlns:a16="http://schemas.microsoft.com/office/drawing/2014/main" id="{11A61837-B326-BB6B-DD1F-F4A680D26CA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23462490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losing Ar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460F61-2344-C760-857E-55ED7348C7A7}"/>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pic>
        <p:nvPicPr>
          <p:cNvPr id="2" name="Picture 1">
            <a:extLst>
              <a:ext uri="{FF2B5EF4-FFF2-40B4-BE49-F238E27FC236}">
                <a16:creationId xmlns:a16="http://schemas.microsoft.com/office/drawing/2014/main" id="{8AB0C7B3-75BF-7663-28B9-9260E5CBA95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27471685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losing Art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D10096E1-7AA4-3695-82F5-7DAD7028D391}"/>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pic>
        <p:nvPicPr>
          <p:cNvPr id="2" name="Background">
            <a:extLst>
              <a:ext uri="{FF2B5EF4-FFF2-40B4-BE49-F238E27FC236}">
                <a16:creationId xmlns:a16="http://schemas.microsoft.com/office/drawing/2014/main" id="{7570CC0D-04A4-C09A-39EF-EA538205DCF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spTree>
    <p:extLst>
      <p:ext uri="{BB962C8B-B14F-4D97-AF65-F5344CB8AC3E}">
        <p14:creationId xmlns:p14="http://schemas.microsoft.com/office/powerpoint/2010/main" val="13746813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losing Art 4">
    <p:spTree>
      <p:nvGrpSpPr>
        <p:cNvPr id="1" name=""/>
        <p:cNvGrpSpPr/>
        <p:nvPr/>
      </p:nvGrpSpPr>
      <p:grpSpPr>
        <a:xfrm>
          <a:off x="0" y="0"/>
          <a:ext cx="0" cy="0"/>
          <a:chOff x="0" y="0"/>
          <a:chExt cx="0" cy="0"/>
        </a:xfrm>
      </p:grpSpPr>
      <p:pic>
        <p:nvPicPr>
          <p:cNvPr id="8" name="Background">
            <a:extLst>
              <a:ext uri="{FF2B5EF4-FFF2-40B4-BE49-F238E27FC236}">
                <a16:creationId xmlns:a16="http://schemas.microsoft.com/office/drawing/2014/main" id="{C55AD4A4-2991-D3F6-2545-9BA75BB1478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639" y="3172"/>
            <a:ext cx="12180721" cy="6851656"/>
          </a:xfrm>
          <a:prstGeom prst="rect">
            <a:avLst/>
          </a:prstGeom>
        </p:spPr>
      </p:pic>
    </p:spTree>
    <p:extLst>
      <p:ext uri="{BB962C8B-B14F-4D97-AF65-F5344CB8AC3E}">
        <p14:creationId xmlns:p14="http://schemas.microsoft.com/office/powerpoint/2010/main" val="3603999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ection Divider 3">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DB230F21-1FBA-D776-0144-95076DA261C2}"/>
              </a:ext>
            </a:extLst>
          </p:cNvPr>
          <p:cNvSpPr>
            <a:spLocks noGrp="1"/>
          </p:cNvSpPr>
          <p:nvPr>
            <p:ph type="title" hasCustomPrompt="1"/>
          </p:nvPr>
        </p:nvSpPr>
        <p:spPr>
          <a:xfrm>
            <a:off x="1627542" y="1832610"/>
            <a:ext cx="9470733" cy="1325563"/>
          </a:xfrm>
        </p:spPr>
        <p:txBody>
          <a:bodyPr>
            <a:normAutofit/>
          </a:bodyPr>
          <a:lstStyle>
            <a:lvl1pPr>
              <a:defRPr sz="8000">
                <a:solidFill>
                  <a:srgbClr val="002060"/>
                </a:solidFill>
              </a:defRPr>
            </a:lvl1pPr>
          </a:lstStyle>
          <a:p>
            <a:r>
              <a:rPr lang="en-US" dirty="0"/>
              <a:t>HEADING</a:t>
            </a:r>
          </a:p>
        </p:txBody>
      </p:sp>
      <p:sp>
        <p:nvSpPr>
          <p:cNvPr id="3" name="Slide Number Placeholder">
            <a:extLst>
              <a:ext uri="{FF2B5EF4-FFF2-40B4-BE49-F238E27FC236}">
                <a16:creationId xmlns:a16="http://schemas.microsoft.com/office/drawing/2014/main" id="{45E21822-BD18-9D54-B62B-8E5D54BCF3BE}"/>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
        <p:nvSpPr>
          <p:cNvPr id="2" name="Footer background">
            <a:extLst>
              <a:ext uri="{FF2B5EF4-FFF2-40B4-BE49-F238E27FC236}">
                <a16:creationId xmlns:a16="http://schemas.microsoft.com/office/drawing/2014/main" id="{821C561A-593E-301C-B500-CFB0D9532A71}"/>
              </a:ext>
              <a:ext uri="{C183D7F6-B498-43B3-948B-1728B52AA6E4}">
                <adec:decorative xmlns:adec="http://schemas.microsoft.com/office/drawing/2017/decorative" val="1"/>
              </a:ext>
            </a:extLst>
          </p:cNvPr>
          <p:cNvSpPr/>
          <p:nvPr userDrawn="1"/>
        </p:nvSpPr>
        <p:spPr>
          <a:xfrm>
            <a:off x="-14944" y="6273996"/>
            <a:ext cx="12289770"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1400" dirty="0">
                <a:solidFill>
                  <a:schemeClr val="bg1"/>
                </a:solidFill>
              </a:rPr>
              <a:t>DEPT OF ECE</a:t>
            </a:r>
          </a:p>
        </p:txBody>
      </p:sp>
      <p:sp>
        <p:nvSpPr>
          <p:cNvPr id="4" name="Rectangle 3">
            <a:extLst>
              <a:ext uri="{FF2B5EF4-FFF2-40B4-BE49-F238E27FC236}">
                <a16:creationId xmlns:a16="http://schemas.microsoft.com/office/drawing/2014/main" id="{0649E958-07C5-7AB3-98F4-60F566978C67}"/>
              </a:ext>
            </a:extLst>
          </p:cNvPr>
          <p:cNvSpPr/>
          <p:nvPr userDrawn="1"/>
        </p:nvSpPr>
        <p:spPr>
          <a:xfrm>
            <a:off x="1320800" y="1832610"/>
            <a:ext cx="177800" cy="1325563"/>
          </a:xfrm>
          <a:prstGeom prst="rect">
            <a:avLst/>
          </a:prstGeom>
          <a:solidFill>
            <a:schemeClr val="bg2"/>
          </a:solidFill>
          <a:ln>
            <a:solidFill>
              <a:srgbClr val="13294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46328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sp>
        <p:nvSpPr>
          <p:cNvPr id="2" name="Title Accent">
            <a:extLst>
              <a:ext uri="{FF2B5EF4-FFF2-40B4-BE49-F238E27FC236}">
                <a16:creationId xmlns:a16="http://schemas.microsoft.com/office/drawing/2014/main" id="{A4CD8BB7-0ED5-85FC-E344-1C112A4EBA76}"/>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6C5F9852-BDFC-7251-F9A8-98DEA10266ED}"/>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12" name="Department/unit name placeholder">
            <a:extLst>
              <a:ext uri="{FF2B5EF4-FFF2-40B4-BE49-F238E27FC236}">
                <a16:creationId xmlns:a16="http://schemas.microsoft.com/office/drawing/2014/main" id="{497620D0-FD2F-C1C0-438F-BA156FAA85AB}"/>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8" name="Date Placeholder">
            <a:extLst>
              <a:ext uri="{FF2B5EF4-FFF2-40B4-BE49-F238E27FC236}">
                <a16:creationId xmlns:a16="http://schemas.microsoft.com/office/drawing/2014/main" id="{D3A57C1C-6F1A-1705-E0D4-BE50DA86250D}"/>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2100193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2">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774D0FFC-1870-3AC0-2920-9F9EA3F5B374}"/>
              </a:ext>
              <a:ext uri="{C183D7F6-B498-43B3-948B-1728B52AA6E4}">
                <adec:decorative xmlns:adec="http://schemas.microsoft.com/office/drawing/2017/decorative" val="1"/>
              </a:ext>
            </a:extLst>
          </p:cNvPr>
          <p:cNvSpPr/>
          <p:nvPr userDrawn="1"/>
        </p:nvSpPr>
        <p:spPr>
          <a:xfrm>
            <a:off x="2895872" y="1832610"/>
            <a:ext cx="95250" cy="3192780"/>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3" name="Title 6">
            <a:extLst>
              <a:ext uri="{FF2B5EF4-FFF2-40B4-BE49-F238E27FC236}">
                <a16:creationId xmlns:a16="http://schemas.microsoft.com/office/drawing/2014/main" id="{967BB4B5-6DC9-4239-4EE4-8B3B8C0683DB}"/>
              </a:ext>
            </a:extLst>
          </p:cNvPr>
          <p:cNvSpPr>
            <a:spLocks noGrp="1"/>
          </p:cNvSpPr>
          <p:nvPr>
            <p:ph type="title" hasCustomPrompt="1"/>
          </p:nvPr>
        </p:nvSpPr>
        <p:spPr>
          <a:xfrm>
            <a:off x="3283131" y="1958297"/>
            <a:ext cx="8569236" cy="1614486"/>
          </a:xfrm>
        </p:spPr>
        <p:txBody>
          <a:bodyPr anchor="t">
            <a:normAutofit/>
          </a:bodyPr>
          <a:lstStyle>
            <a:lvl1pPr algn="ctr">
              <a:defRPr sz="6000">
                <a:solidFill>
                  <a:schemeClr val="bg1"/>
                </a:solidFill>
              </a:defRPr>
            </a:lvl1pPr>
          </a:lstStyle>
          <a:p>
            <a:r>
              <a:rPr lang="en-US" dirty="0"/>
              <a:t>Presentation Title</a:t>
            </a:r>
          </a:p>
        </p:txBody>
      </p:sp>
      <p:sp>
        <p:nvSpPr>
          <p:cNvPr id="9" name="Department/unit name placeholder">
            <a:extLst>
              <a:ext uri="{FF2B5EF4-FFF2-40B4-BE49-F238E27FC236}">
                <a16:creationId xmlns:a16="http://schemas.microsoft.com/office/drawing/2014/main" id="{9CCA8B6C-53BF-DD2E-3863-4C111973577F}"/>
              </a:ext>
            </a:extLst>
          </p:cNvPr>
          <p:cNvSpPr>
            <a:spLocks noGrp="1"/>
          </p:cNvSpPr>
          <p:nvPr>
            <p:ph type="body" sz="quarter" idx="11" hasCustomPrompt="1"/>
          </p:nvPr>
        </p:nvSpPr>
        <p:spPr>
          <a:xfrm>
            <a:off x="3285601" y="3489452"/>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10" name="Date Placeholder">
            <a:extLst>
              <a:ext uri="{FF2B5EF4-FFF2-40B4-BE49-F238E27FC236}">
                <a16:creationId xmlns:a16="http://schemas.microsoft.com/office/drawing/2014/main" id="{609F09B9-AFB9-1195-67C0-6A06E8B36166}"/>
              </a:ext>
            </a:extLst>
          </p:cNvPr>
          <p:cNvSpPr>
            <a:spLocks noGrp="1"/>
          </p:cNvSpPr>
          <p:nvPr>
            <p:ph type="body" sz="quarter" idx="12" hasCustomPrompt="1"/>
          </p:nvPr>
        </p:nvSpPr>
        <p:spPr>
          <a:xfrm>
            <a:off x="3285601" y="4257421"/>
            <a:ext cx="8569235" cy="767969"/>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2753919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Slide 3">
    <p:spTree>
      <p:nvGrpSpPr>
        <p:cNvPr id="1" name=""/>
        <p:cNvGrpSpPr/>
        <p:nvPr/>
      </p:nvGrpSpPr>
      <p:grpSpPr>
        <a:xfrm>
          <a:off x="0" y="0"/>
          <a:ext cx="0" cy="0"/>
          <a:chOff x="0" y="0"/>
          <a:chExt cx="0" cy="0"/>
        </a:xfrm>
      </p:grpSpPr>
      <p:pic>
        <p:nvPicPr>
          <p:cNvPr id="5" name="Background">
            <a:extLst>
              <a:ext uri="{FF2B5EF4-FFF2-40B4-BE49-F238E27FC236}">
                <a16:creationId xmlns:a16="http://schemas.microsoft.com/office/drawing/2014/main" id="{5C2C3DC9-CBAF-E0AA-9E07-BE81DC638CD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2306" y="1388"/>
            <a:ext cx="12169853" cy="6856612"/>
          </a:xfrm>
          <a:prstGeom prst="rect">
            <a:avLst/>
          </a:prstGeom>
        </p:spPr>
      </p:pic>
      <p:sp>
        <p:nvSpPr>
          <p:cNvPr id="8" name="Title 6">
            <a:extLst>
              <a:ext uri="{FF2B5EF4-FFF2-40B4-BE49-F238E27FC236}">
                <a16:creationId xmlns:a16="http://schemas.microsoft.com/office/drawing/2014/main" id="{7BC0581F-68FE-3796-A22D-5418171CE351}"/>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4" name="Department/Unit name Placeholder">
            <a:extLst>
              <a:ext uri="{FF2B5EF4-FFF2-40B4-BE49-F238E27FC236}">
                <a16:creationId xmlns:a16="http://schemas.microsoft.com/office/drawing/2014/main" id="{3E44D2A3-C965-C633-19E4-D7543644A742}"/>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A11F428D-6D39-7B6D-AFE8-65D4134A9969}"/>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248819005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4">
    <p:spTree>
      <p:nvGrpSpPr>
        <p:cNvPr id="1" name=""/>
        <p:cNvGrpSpPr/>
        <p:nvPr/>
      </p:nvGrpSpPr>
      <p:grpSpPr>
        <a:xfrm>
          <a:off x="0" y="0"/>
          <a:ext cx="0" cy="0"/>
          <a:chOff x="0" y="0"/>
          <a:chExt cx="0" cy="0"/>
        </a:xfrm>
      </p:grpSpPr>
      <p:sp>
        <p:nvSpPr>
          <p:cNvPr id="4" name="Title 6">
            <a:extLst>
              <a:ext uri="{FF2B5EF4-FFF2-40B4-BE49-F238E27FC236}">
                <a16:creationId xmlns:a16="http://schemas.microsoft.com/office/drawing/2014/main" id="{68582E55-19DE-D3A6-A102-BEE797FEFA7B}"/>
              </a:ext>
            </a:extLst>
          </p:cNvPr>
          <p:cNvSpPr>
            <a:spLocks noGrp="1"/>
          </p:cNvSpPr>
          <p:nvPr>
            <p:ph type="title" hasCustomPrompt="1"/>
          </p:nvPr>
        </p:nvSpPr>
        <p:spPr>
          <a:xfrm>
            <a:off x="0" y="2163545"/>
            <a:ext cx="12189530" cy="1614487"/>
          </a:xfrm>
        </p:spPr>
        <p:txBody>
          <a:bodyPr anchor="t">
            <a:normAutofit/>
          </a:bodyPr>
          <a:lstStyle>
            <a:lvl1pPr algn="ctr">
              <a:defRPr sz="6000">
                <a:solidFill>
                  <a:schemeClr val="bg1"/>
                </a:solidFill>
              </a:defRPr>
            </a:lvl1pPr>
          </a:lstStyle>
          <a:p>
            <a:r>
              <a:rPr lang="en-US" dirty="0"/>
              <a:t>Presentation Title</a:t>
            </a:r>
          </a:p>
        </p:txBody>
      </p:sp>
      <p:sp>
        <p:nvSpPr>
          <p:cNvPr id="5" name="Department/Name Placeholder">
            <a:extLst>
              <a:ext uri="{FF2B5EF4-FFF2-40B4-BE49-F238E27FC236}">
                <a16:creationId xmlns:a16="http://schemas.microsoft.com/office/drawing/2014/main" id="{87E33E8E-94EC-D6F0-814A-4EDAFDEC863F}"/>
              </a:ext>
            </a:extLst>
          </p:cNvPr>
          <p:cNvSpPr>
            <a:spLocks noGrp="1"/>
          </p:cNvSpPr>
          <p:nvPr>
            <p:ph type="body" sz="quarter" idx="11" hasCustomPrompt="1"/>
          </p:nvPr>
        </p:nvSpPr>
        <p:spPr>
          <a:xfrm>
            <a:off x="2471" y="3694701"/>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Department/Unit Name</a:t>
            </a:r>
          </a:p>
        </p:txBody>
      </p:sp>
      <p:sp>
        <p:nvSpPr>
          <p:cNvPr id="6" name="Date Placeholder">
            <a:extLst>
              <a:ext uri="{FF2B5EF4-FFF2-40B4-BE49-F238E27FC236}">
                <a16:creationId xmlns:a16="http://schemas.microsoft.com/office/drawing/2014/main" id="{53FE06C4-A829-23E6-0677-AB297591F4CC}"/>
              </a:ext>
            </a:extLst>
          </p:cNvPr>
          <p:cNvSpPr>
            <a:spLocks noGrp="1"/>
          </p:cNvSpPr>
          <p:nvPr>
            <p:ph type="body" sz="quarter" idx="12" hasCustomPrompt="1"/>
          </p:nvPr>
        </p:nvSpPr>
        <p:spPr>
          <a:xfrm>
            <a:off x="0" y="4500134"/>
            <a:ext cx="12189530" cy="787847"/>
          </a:xfrm>
          <a:prstGeom prst="rect">
            <a:avLst/>
          </a:prstGeom>
        </p:spPr>
        <p:txBody>
          <a:bodyPr>
            <a:normAutofit/>
          </a:bodyPr>
          <a:lstStyle>
            <a:lvl1pPr marL="0" indent="0" algn="ctr">
              <a:buNone/>
              <a:defRPr sz="3600">
                <a:solidFill>
                  <a:schemeClr val="bg1"/>
                </a:solidFill>
                <a:latin typeface="+mn-lt"/>
              </a:defRPr>
            </a:lvl1pPr>
          </a:lstStyle>
          <a:p>
            <a:r>
              <a:rPr lang="en-US" dirty="0"/>
              <a:t>Date</a:t>
            </a:r>
          </a:p>
        </p:txBody>
      </p:sp>
    </p:spTree>
    <p:extLst>
      <p:ext uri="{BB962C8B-B14F-4D97-AF65-F5344CB8AC3E}">
        <p14:creationId xmlns:p14="http://schemas.microsoft.com/office/powerpoint/2010/main" val="4142582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Section Divider 1">
    <p:spTree>
      <p:nvGrpSpPr>
        <p:cNvPr id="1" name=""/>
        <p:cNvGrpSpPr/>
        <p:nvPr/>
      </p:nvGrpSpPr>
      <p:grpSpPr>
        <a:xfrm>
          <a:off x="0" y="0"/>
          <a:ext cx="0" cy="0"/>
          <a:chOff x="0" y="0"/>
          <a:chExt cx="0" cy="0"/>
        </a:xfrm>
      </p:grpSpPr>
      <p:sp>
        <p:nvSpPr>
          <p:cNvPr id="11" name="Title Accent">
            <a:extLst>
              <a:ext uri="{FF2B5EF4-FFF2-40B4-BE49-F238E27FC236}">
                <a16:creationId xmlns:a16="http://schemas.microsoft.com/office/drawing/2014/main" id="{BBEA2DE4-2385-495C-A616-BF4D8C4AE721}"/>
              </a:ext>
              <a:ext uri="{C183D7F6-B498-43B3-948B-1728B52AA6E4}">
                <adec:decorative xmlns:adec="http://schemas.microsoft.com/office/drawing/2017/decorative" val="1"/>
              </a:ext>
            </a:extLst>
          </p:cNvPr>
          <p:cNvSpPr/>
          <p:nvPr userDrawn="1"/>
        </p:nvSpPr>
        <p:spPr>
          <a:xfrm>
            <a:off x="1390650" y="1832610"/>
            <a:ext cx="95250" cy="3192780"/>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13" name="Title Placeholder">
            <a:extLst>
              <a:ext uri="{FF2B5EF4-FFF2-40B4-BE49-F238E27FC236}">
                <a16:creationId xmlns:a16="http://schemas.microsoft.com/office/drawing/2014/main" id="{4A50B919-1C53-82C7-0ADF-4D7B6064495F}"/>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24" name="Subtitle Placeholder">
            <a:extLst>
              <a:ext uri="{FF2B5EF4-FFF2-40B4-BE49-F238E27FC236}">
                <a16:creationId xmlns:a16="http://schemas.microsoft.com/office/drawing/2014/main" id="{E14BE4D4-A7FC-9557-3271-D4088C04E79B}"/>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32" name="Department/unit name Placeholder">
            <a:extLst>
              <a:ext uri="{FF2B5EF4-FFF2-40B4-BE49-F238E27FC236}">
                <a16:creationId xmlns:a16="http://schemas.microsoft.com/office/drawing/2014/main" id="{5CA5320C-70CA-7F64-3D32-B994D01BD608}"/>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6" name="Slide Number Placeholder">
            <a:extLst>
              <a:ext uri="{FF2B5EF4-FFF2-40B4-BE49-F238E27FC236}">
                <a16:creationId xmlns:a16="http://schemas.microsoft.com/office/drawing/2014/main" id="{2D0D6A88-2FF4-ED2F-DB76-9BB2C9C00F37}"/>
              </a:ext>
              <a:ext uri="{C183D7F6-B498-43B3-948B-1728B52AA6E4}">
                <adec:decorative xmlns:adec="http://schemas.microsoft.com/office/drawing/2017/decorative" val="1"/>
              </a:ext>
            </a:extLst>
          </p:cNvPr>
          <p:cNvSpPr>
            <a:spLocks noGrp="1"/>
          </p:cNvSpPr>
          <p:nvPr>
            <p:ph type="sldNum" sz="quarter" idx="14"/>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7688454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Section Divider 2">
    <p:spTree>
      <p:nvGrpSpPr>
        <p:cNvPr id="1" name=""/>
        <p:cNvGrpSpPr/>
        <p:nvPr/>
      </p:nvGrpSpPr>
      <p:grpSpPr>
        <a:xfrm>
          <a:off x="0" y="0"/>
          <a:ext cx="0" cy="0"/>
          <a:chOff x="0" y="0"/>
          <a:chExt cx="0" cy="0"/>
        </a:xfrm>
      </p:grpSpPr>
      <p:sp>
        <p:nvSpPr>
          <p:cNvPr id="8" name="Title Placeholder">
            <a:extLst>
              <a:ext uri="{FF2B5EF4-FFF2-40B4-BE49-F238E27FC236}">
                <a16:creationId xmlns:a16="http://schemas.microsoft.com/office/drawing/2014/main" id="{9022AEE9-9854-64A4-8425-2C701E7B8A64}"/>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9" name="Subtitle Placeholder">
            <a:extLst>
              <a:ext uri="{FF2B5EF4-FFF2-40B4-BE49-F238E27FC236}">
                <a16:creationId xmlns:a16="http://schemas.microsoft.com/office/drawing/2014/main" id="{06092AA5-D5FE-2CF4-EDF1-CED258F3F20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1A96EBAC-4595-0697-28AB-2D8283139385}"/>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B004C974-18EE-90F8-50C2-6B74362B7EB0}"/>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0127318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 Divider 4">
    <p:spTree>
      <p:nvGrpSpPr>
        <p:cNvPr id="1" name=""/>
        <p:cNvGrpSpPr/>
        <p:nvPr/>
      </p:nvGrpSpPr>
      <p:grpSpPr>
        <a:xfrm>
          <a:off x="0" y="0"/>
          <a:ext cx="0" cy="0"/>
          <a:chOff x="0" y="0"/>
          <a:chExt cx="0" cy="0"/>
        </a:xfrm>
      </p:grpSpPr>
      <p:sp>
        <p:nvSpPr>
          <p:cNvPr id="7" name="Title Placeholder">
            <a:extLst>
              <a:ext uri="{FF2B5EF4-FFF2-40B4-BE49-F238E27FC236}">
                <a16:creationId xmlns:a16="http://schemas.microsoft.com/office/drawing/2014/main" id="{C8C38F5E-9BC0-719F-02FF-D9B0010B4E12}"/>
              </a:ext>
            </a:extLst>
          </p:cNvPr>
          <p:cNvSpPr>
            <a:spLocks noGrp="1"/>
          </p:cNvSpPr>
          <p:nvPr>
            <p:ph type="title" hasCustomPrompt="1"/>
          </p:nvPr>
        </p:nvSpPr>
        <p:spPr>
          <a:xfrm>
            <a:off x="1627542" y="1832610"/>
            <a:ext cx="9470733" cy="1325563"/>
          </a:xfrm>
        </p:spPr>
        <p:txBody>
          <a:bodyPr>
            <a:normAutofit/>
          </a:bodyPr>
          <a:lstStyle>
            <a:lvl1pPr>
              <a:defRPr sz="8000">
                <a:solidFill>
                  <a:schemeClr val="bg1"/>
                </a:solidFill>
              </a:defRPr>
            </a:lvl1pPr>
          </a:lstStyle>
          <a:p>
            <a:r>
              <a:rPr lang="en-US" dirty="0"/>
              <a:t>HEADING</a:t>
            </a:r>
          </a:p>
        </p:txBody>
      </p:sp>
      <p:sp>
        <p:nvSpPr>
          <p:cNvPr id="8" name="Subtitle Placeholder">
            <a:extLst>
              <a:ext uri="{FF2B5EF4-FFF2-40B4-BE49-F238E27FC236}">
                <a16:creationId xmlns:a16="http://schemas.microsoft.com/office/drawing/2014/main" id="{93DA8837-8538-EC91-4522-8F7D0204BE34}"/>
              </a:ext>
            </a:extLst>
          </p:cNvPr>
          <p:cNvSpPr>
            <a:spLocks noGrp="1"/>
          </p:cNvSpPr>
          <p:nvPr>
            <p:ph type="body" sz="quarter" idx="12"/>
          </p:nvPr>
        </p:nvSpPr>
        <p:spPr>
          <a:xfrm>
            <a:off x="1627542" y="3603292"/>
            <a:ext cx="9470733" cy="1422098"/>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Department/Unit name Placeholder">
            <a:extLst>
              <a:ext uri="{FF2B5EF4-FFF2-40B4-BE49-F238E27FC236}">
                <a16:creationId xmlns:a16="http://schemas.microsoft.com/office/drawing/2014/main" id="{C3874A56-F068-73F4-0F8E-2728FC25B40F}"/>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a:extLst>
              <a:ext uri="{FF2B5EF4-FFF2-40B4-BE49-F238E27FC236}">
                <a16:creationId xmlns:a16="http://schemas.microsoft.com/office/drawing/2014/main" id="{FD4F4EDB-DDC3-8969-B1D8-C97542C1EFDC}"/>
              </a:ext>
              <a:ext uri="{C183D7F6-B498-43B3-948B-1728B52AA6E4}">
                <adec:decorative xmlns:adec="http://schemas.microsoft.com/office/drawing/2017/decorative" val="1"/>
              </a:ext>
            </a:extLst>
          </p:cNvPr>
          <p:cNvSpPr>
            <a:spLocks noGrp="1"/>
          </p:cNvSpPr>
          <p:nvPr>
            <p:ph type="sldNum" sz="quarter" idx="16"/>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967368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ransition Slide 1">
    <p:spTree>
      <p:nvGrpSpPr>
        <p:cNvPr id="1" name=""/>
        <p:cNvGrpSpPr/>
        <p:nvPr/>
      </p:nvGrpSpPr>
      <p:grpSpPr>
        <a:xfrm>
          <a:off x="0" y="0"/>
          <a:ext cx="0" cy="0"/>
          <a:chOff x="0" y="0"/>
          <a:chExt cx="0" cy="0"/>
        </a:xfrm>
      </p:grpSpPr>
      <p:sp>
        <p:nvSpPr>
          <p:cNvPr id="4" name="Title Placeholder">
            <a:extLst>
              <a:ext uri="{FF2B5EF4-FFF2-40B4-BE49-F238E27FC236}">
                <a16:creationId xmlns:a16="http://schemas.microsoft.com/office/drawing/2014/main" id="{F7E785B2-7E34-E0D4-0458-2031C02479F1}"/>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4" name="Department/Unit name Placeholder">
            <a:extLst>
              <a:ext uri="{FF2B5EF4-FFF2-40B4-BE49-F238E27FC236}">
                <a16:creationId xmlns:a16="http://schemas.microsoft.com/office/drawing/2014/main" id="{43F3769A-076E-8C78-317D-5BCB57976EF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10" name="Slide Number Placeholder">
            <a:extLst>
              <a:ext uri="{FF2B5EF4-FFF2-40B4-BE49-F238E27FC236}">
                <a16:creationId xmlns:a16="http://schemas.microsoft.com/office/drawing/2014/main" id="{576D1151-1586-A4CD-17CD-700A8ECAB74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969703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ransition Slide 2">
    <p:spTree>
      <p:nvGrpSpPr>
        <p:cNvPr id="1" name=""/>
        <p:cNvGrpSpPr/>
        <p:nvPr/>
      </p:nvGrpSpPr>
      <p:grpSpPr>
        <a:xfrm>
          <a:off x="0" y="0"/>
          <a:ext cx="0" cy="0"/>
          <a:chOff x="0" y="0"/>
          <a:chExt cx="0" cy="0"/>
        </a:xfrm>
      </p:grpSpPr>
      <p:sp>
        <p:nvSpPr>
          <p:cNvPr id="6" name="Title Placeholder">
            <a:extLst>
              <a:ext uri="{FF2B5EF4-FFF2-40B4-BE49-F238E27FC236}">
                <a16:creationId xmlns:a16="http://schemas.microsoft.com/office/drawing/2014/main" id="{1E358E9E-D14A-D868-718C-3F41147F1E52}"/>
              </a:ext>
            </a:extLst>
          </p:cNvPr>
          <p:cNvSpPr>
            <a:spLocks noGrp="1"/>
          </p:cNvSpPr>
          <p:nvPr>
            <p:ph type="title" hasCustomPrompt="1"/>
          </p:nvPr>
        </p:nvSpPr>
        <p:spPr>
          <a:xfrm>
            <a:off x="838200" y="2687996"/>
            <a:ext cx="10515600" cy="1325563"/>
          </a:xfrm>
        </p:spPr>
        <p:txBody>
          <a:bodyPr/>
          <a:lstStyle>
            <a:lvl1pPr algn="ctr">
              <a:defRPr sz="6000">
                <a:solidFill>
                  <a:schemeClr val="bg1"/>
                </a:solidFill>
              </a:defRPr>
            </a:lvl1pPr>
          </a:lstStyle>
          <a:p>
            <a:r>
              <a:rPr lang="en-US" dirty="0"/>
              <a:t>Heading</a:t>
            </a:r>
          </a:p>
        </p:txBody>
      </p:sp>
      <p:sp>
        <p:nvSpPr>
          <p:cNvPr id="12" name="Department/Unit name Placeholder">
            <a:extLst>
              <a:ext uri="{FF2B5EF4-FFF2-40B4-BE49-F238E27FC236}">
                <a16:creationId xmlns:a16="http://schemas.microsoft.com/office/drawing/2014/main" id="{5A4D42FD-F2CE-B461-42FC-B7365425E02A}"/>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3" name="Slide Number Placeholder">
            <a:extLst>
              <a:ext uri="{FF2B5EF4-FFF2-40B4-BE49-F238E27FC236}">
                <a16:creationId xmlns:a16="http://schemas.microsoft.com/office/drawing/2014/main" id="{0C86609E-3488-AC7D-5BCD-1999D3DF71D1}"/>
              </a:ext>
              <a:ext uri="{C183D7F6-B498-43B3-948B-1728B52AA6E4}">
                <adec:decorative xmlns:adec="http://schemas.microsoft.com/office/drawing/2017/decorative" val="1"/>
              </a:ext>
            </a:extLst>
          </p:cNvPr>
          <p:cNvSpPr>
            <a:spLocks noGrp="1"/>
          </p:cNvSpPr>
          <p:nvPr>
            <p:ph type="sldNum" sz="quarter" idx="11"/>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38553376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Content Slide 2">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C80743D9-A6A8-DB12-6B2E-147C03806805}"/>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ing">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1913536"/>
            <a:ext cx="10370191"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688805"/>
            <a:ext cx="10370190" cy="963149"/>
          </a:xfrm>
        </p:spPr>
        <p:txBody>
          <a:bodyPr>
            <a:normAutofit/>
          </a:bodyPr>
          <a:lstStyle>
            <a:lvl1pPr marL="0" indent="0">
              <a:buNone/>
              <a:defRPr sz="2000">
                <a:solidFill>
                  <a:schemeClr val="tx2"/>
                </a:solidFill>
              </a:defRPr>
            </a:lvl1pPr>
          </a:lstStyle>
          <a:p>
            <a:pPr lvl="0"/>
            <a:r>
              <a:rPr lang="en-US" dirty="0"/>
              <a:t>Click to edit Master text styles</a:t>
            </a:r>
          </a:p>
        </p:txBody>
      </p:sp>
      <p:sp>
        <p:nvSpPr>
          <p:cNvPr id="21" name="Subheading 2">
            <a:extLst>
              <a:ext uri="{FF2B5EF4-FFF2-40B4-BE49-F238E27FC236}">
                <a16:creationId xmlns:a16="http://schemas.microsoft.com/office/drawing/2014/main" id="{2D3D518F-FED5-7E25-12CE-FCBE9431A5C8}"/>
              </a:ext>
            </a:extLst>
          </p:cNvPr>
          <p:cNvSpPr>
            <a:spLocks noGrp="1"/>
          </p:cNvSpPr>
          <p:nvPr>
            <p:ph type="body" sz="quarter" idx="21" hasCustomPrompt="1"/>
          </p:nvPr>
        </p:nvSpPr>
        <p:spPr>
          <a:xfrm>
            <a:off x="654228" y="3957788"/>
            <a:ext cx="10370191"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2">
            <a:extLst>
              <a:ext uri="{FF2B5EF4-FFF2-40B4-BE49-F238E27FC236}">
                <a16:creationId xmlns:a16="http://schemas.microsoft.com/office/drawing/2014/main" id="{A9071244-DD24-D83B-A3BC-DF4D85E0872F}"/>
              </a:ext>
            </a:extLst>
          </p:cNvPr>
          <p:cNvSpPr>
            <a:spLocks noGrp="1"/>
          </p:cNvSpPr>
          <p:nvPr>
            <p:ph type="body" sz="quarter" idx="22"/>
          </p:nvPr>
        </p:nvSpPr>
        <p:spPr>
          <a:xfrm>
            <a:off x="652463" y="4733057"/>
            <a:ext cx="10370190" cy="963149"/>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name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0970047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ontent Slide 4">
    <p:spTree>
      <p:nvGrpSpPr>
        <p:cNvPr id="1" name=""/>
        <p:cNvGrpSpPr/>
        <p:nvPr/>
      </p:nvGrpSpPr>
      <p:grpSpPr>
        <a:xfrm>
          <a:off x="0" y="0"/>
          <a:ext cx="0" cy="0"/>
          <a:chOff x="0" y="0"/>
          <a:chExt cx="0" cy="0"/>
        </a:xfrm>
      </p:grpSpPr>
      <p:sp>
        <p:nvSpPr>
          <p:cNvPr id="23" name="Title accent">
            <a:extLst>
              <a:ext uri="{FF2B5EF4-FFF2-40B4-BE49-F238E27FC236}">
                <a16:creationId xmlns:a16="http://schemas.microsoft.com/office/drawing/2014/main" id="{115AD324-E2E1-9400-B6BC-49D0C5F6A834}"/>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D71844C4-2CEE-3AA9-FDAD-BAF322CBDD11}"/>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25" name="Subhead Placeholder - left">
            <a:extLst>
              <a:ext uri="{FF2B5EF4-FFF2-40B4-BE49-F238E27FC236}">
                <a16:creationId xmlns:a16="http://schemas.microsoft.com/office/drawing/2014/main" id="{4F21266B-E068-C84F-857F-629382CE951B}"/>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8" name="Text Placeholder - left">
            <a:extLst>
              <a:ext uri="{FF2B5EF4-FFF2-40B4-BE49-F238E27FC236}">
                <a16:creationId xmlns:a16="http://schemas.microsoft.com/office/drawing/2014/main" id="{E378921D-C904-2C44-DAD3-10FCD0515514}"/>
              </a:ext>
            </a:extLst>
          </p:cNvPr>
          <p:cNvSpPr>
            <a:spLocks noGrp="1"/>
          </p:cNvSpPr>
          <p:nvPr>
            <p:ph type="body" sz="quarter" idx="22" hasCustomPrompt="1"/>
          </p:nvPr>
        </p:nvSpPr>
        <p:spPr>
          <a:xfrm>
            <a:off x="651081" y="2774950"/>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6" name="Subhead Placeholder - right">
            <a:extLst>
              <a:ext uri="{FF2B5EF4-FFF2-40B4-BE49-F238E27FC236}">
                <a16:creationId xmlns:a16="http://schemas.microsoft.com/office/drawing/2014/main" id="{EEBD4F98-6476-56B5-5D6A-FDFCA46BF70F}"/>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30" name="Text Placeholder -right">
            <a:extLst>
              <a:ext uri="{FF2B5EF4-FFF2-40B4-BE49-F238E27FC236}">
                <a16:creationId xmlns:a16="http://schemas.microsoft.com/office/drawing/2014/main" id="{E6AC3C03-BBBE-A121-29AB-D885327950BE}"/>
              </a:ext>
            </a:extLst>
          </p:cNvPr>
          <p:cNvSpPr>
            <a:spLocks noGrp="1"/>
          </p:cNvSpPr>
          <p:nvPr>
            <p:ph type="body" sz="quarter" idx="23" hasCustomPrompt="1"/>
          </p:nvPr>
        </p:nvSpPr>
        <p:spPr>
          <a:xfrm>
            <a:off x="6144855" y="2774797"/>
            <a:ext cx="4876417" cy="2668588"/>
          </a:xfrm>
        </p:spPr>
        <p:txBody>
          <a:bodyPr/>
          <a:lstStyle>
            <a:lvl1pPr marL="228600" indent="-228600">
              <a:buFont typeface="Courier New" panose="02070309020205020404" pitchFamily="49" charset="0"/>
              <a:buChar char="o"/>
              <a:defRPr sz="2000"/>
            </a:lvl1pPr>
            <a:lvl2pPr marL="685800" indent="-228600">
              <a:buFont typeface="Courier New" panose="02070309020205020404" pitchFamily="49" charset="0"/>
              <a:buChar char="o"/>
              <a:defRPr sz="1800"/>
            </a:lvl2pPr>
            <a:lvl3pPr marL="1143000" indent="-228600">
              <a:buFont typeface="Courier New" panose="02070309020205020404" pitchFamily="49" charset="0"/>
              <a:buChar char="o"/>
              <a:defRPr sz="1800"/>
            </a:lvl3pPr>
            <a:lvl4pPr marL="1600200" indent="-228600">
              <a:buFont typeface="Courier New" panose="02070309020205020404" pitchFamily="49" charset="0"/>
              <a:buChar char="o"/>
              <a:defRPr/>
            </a:lvl4pPr>
            <a:lvl5pPr marL="2057400" indent="-228600">
              <a:buFont typeface="Courier New" panose="02070309020205020404" pitchFamily="49" charset="0"/>
              <a:buChar char="o"/>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Department/unit name Placeholder">
            <a:extLst>
              <a:ext uri="{FF2B5EF4-FFF2-40B4-BE49-F238E27FC236}">
                <a16:creationId xmlns:a16="http://schemas.microsoft.com/office/drawing/2014/main" id="{447F6171-D545-B452-563D-EFB2AE96669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1631018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Content Slide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E00EE44-1662-6C19-8EEE-4473520AD683}"/>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FEC33744-A502-FBC7-B1D3-73DF0C333BF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9" name="Subhead Placeholder - left">
            <a:extLst>
              <a:ext uri="{FF2B5EF4-FFF2-40B4-BE49-F238E27FC236}">
                <a16:creationId xmlns:a16="http://schemas.microsoft.com/office/drawing/2014/main" id="{CC490E05-74DB-0E53-9364-2C3ADCC6A241}"/>
              </a:ext>
            </a:extLst>
          </p:cNvPr>
          <p:cNvSpPr>
            <a:spLocks noGrp="1"/>
          </p:cNvSpPr>
          <p:nvPr>
            <p:ph type="body" sz="quarter" idx="19" hasCustomPrompt="1"/>
          </p:nvPr>
        </p:nvSpPr>
        <p:spPr>
          <a:xfrm>
            <a:off x="654228" y="2009998"/>
            <a:ext cx="4876417"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0" name="Text Placeholder 1">
            <a:extLst>
              <a:ext uri="{FF2B5EF4-FFF2-40B4-BE49-F238E27FC236}">
                <a16:creationId xmlns:a16="http://schemas.microsoft.com/office/drawing/2014/main" id="{5611F233-E768-987E-50BE-BF98E82C82BD}"/>
              </a:ext>
            </a:extLst>
          </p:cNvPr>
          <p:cNvSpPr>
            <a:spLocks noGrp="1"/>
          </p:cNvSpPr>
          <p:nvPr>
            <p:ph type="body" sz="quarter" idx="20"/>
          </p:nvPr>
        </p:nvSpPr>
        <p:spPr>
          <a:xfrm>
            <a:off x="652463"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14" name="Subhead Placeholder - right">
            <a:extLst>
              <a:ext uri="{FF2B5EF4-FFF2-40B4-BE49-F238E27FC236}">
                <a16:creationId xmlns:a16="http://schemas.microsoft.com/office/drawing/2014/main" id="{224424D1-87E7-3962-19AA-DA17D1EABB17}"/>
              </a:ext>
            </a:extLst>
          </p:cNvPr>
          <p:cNvSpPr>
            <a:spLocks noGrp="1"/>
          </p:cNvSpPr>
          <p:nvPr>
            <p:ph type="body" sz="quarter" idx="21" hasCustomPrompt="1"/>
          </p:nvPr>
        </p:nvSpPr>
        <p:spPr>
          <a:xfrm>
            <a:off x="6148002" y="2009998"/>
            <a:ext cx="4876417"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15" name="Text Placeholder 2">
            <a:extLst>
              <a:ext uri="{FF2B5EF4-FFF2-40B4-BE49-F238E27FC236}">
                <a16:creationId xmlns:a16="http://schemas.microsoft.com/office/drawing/2014/main" id="{7629D8EC-3306-885D-34FB-A593175BDA59}"/>
              </a:ext>
            </a:extLst>
          </p:cNvPr>
          <p:cNvSpPr>
            <a:spLocks noGrp="1"/>
          </p:cNvSpPr>
          <p:nvPr>
            <p:ph type="body" sz="quarter" idx="22"/>
          </p:nvPr>
        </p:nvSpPr>
        <p:spPr>
          <a:xfrm>
            <a:off x="6146237" y="2785267"/>
            <a:ext cx="4876417" cy="2155443"/>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epartment/Unit name Placeholder">
            <a:extLst>
              <a:ext uri="{FF2B5EF4-FFF2-40B4-BE49-F238E27FC236}">
                <a16:creationId xmlns:a16="http://schemas.microsoft.com/office/drawing/2014/main" id="{78C65027-A687-41F0-E627-6C9CA6C8D0A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4682548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Slide">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6BB2015-0086-DF08-8A25-8A0616C8BB6A}"/>
              </a:ext>
            </a:extLst>
          </p:cNvPr>
          <p:cNvSpPr>
            <a:spLocks noGrp="1"/>
          </p:cNvSpPr>
          <p:nvPr>
            <p:ph type="title" hasCustomPrompt="1"/>
          </p:nvPr>
        </p:nvSpPr>
        <p:spPr>
          <a:xfrm>
            <a:off x="3051180" y="1291652"/>
            <a:ext cx="6189488" cy="807792"/>
          </a:xfrm>
        </p:spPr>
        <p:txBody>
          <a:bodyPr>
            <a:normAutofit/>
          </a:bodyPr>
          <a:lstStyle>
            <a:lvl1pPr algn="ct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Large Quote</a:t>
            </a:r>
          </a:p>
        </p:txBody>
      </p:sp>
      <p:sp>
        <p:nvSpPr>
          <p:cNvPr id="12" name="Quote 1 - left">
            <a:extLst>
              <a:ext uri="{FF2B5EF4-FFF2-40B4-BE49-F238E27FC236}">
                <a16:creationId xmlns:a16="http://schemas.microsoft.com/office/drawing/2014/main" id="{74CB6488-2929-62E5-C898-745037E06918}"/>
              </a:ext>
              <a:ext uri="{C183D7F6-B498-43B3-948B-1728B52AA6E4}">
                <adec:decorative xmlns:adec="http://schemas.microsoft.com/office/drawing/2017/decorative" val="1"/>
              </a:ext>
            </a:extLst>
          </p:cNvPr>
          <p:cNvSpPr txBox="1">
            <a:spLocks/>
          </p:cNvSpPr>
          <p:nvPr userDrawn="1"/>
        </p:nvSpPr>
        <p:spPr>
          <a:xfrm>
            <a:off x="2273810" y="1167968"/>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3" name="Quote 1 - right">
            <a:extLst>
              <a:ext uri="{FF2B5EF4-FFF2-40B4-BE49-F238E27FC236}">
                <a16:creationId xmlns:a16="http://schemas.microsoft.com/office/drawing/2014/main" id="{91174DFB-BAA6-41D2-C5C4-B438E22AB41F}"/>
              </a:ext>
              <a:ext uri="{C183D7F6-B498-43B3-948B-1728B52AA6E4}">
                <adec:decorative xmlns:adec="http://schemas.microsoft.com/office/drawing/2017/decorative" val="1"/>
              </a:ext>
            </a:extLst>
          </p:cNvPr>
          <p:cNvSpPr txBox="1">
            <a:spLocks/>
          </p:cNvSpPr>
          <p:nvPr userDrawn="1"/>
        </p:nvSpPr>
        <p:spPr>
          <a:xfrm>
            <a:off x="9140821" y="1185256"/>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7" name="Attribution 1 Placeholder">
            <a:extLst>
              <a:ext uri="{FF2B5EF4-FFF2-40B4-BE49-F238E27FC236}">
                <a16:creationId xmlns:a16="http://schemas.microsoft.com/office/drawing/2014/main" id="{2A25C115-1C3A-AC3A-C7C7-570E85027B6A}"/>
              </a:ext>
            </a:extLst>
          </p:cNvPr>
          <p:cNvSpPr>
            <a:spLocks noGrp="1"/>
          </p:cNvSpPr>
          <p:nvPr>
            <p:ph type="body" sz="quarter" idx="20" hasCustomPrompt="1"/>
          </p:nvPr>
        </p:nvSpPr>
        <p:spPr>
          <a:xfrm>
            <a:off x="7127193" y="2116732"/>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7" name="Quote 2 - left">
            <a:extLst>
              <a:ext uri="{FF2B5EF4-FFF2-40B4-BE49-F238E27FC236}">
                <a16:creationId xmlns:a16="http://schemas.microsoft.com/office/drawing/2014/main" id="{007BC3EA-75CF-5946-828D-DEFAF530E77B}"/>
              </a:ext>
              <a:ext uri="{C183D7F6-B498-43B3-948B-1728B52AA6E4}">
                <adec:decorative xmlns:adec="http://schemas.microsoft.com/office/drawing/2017/decorative" val="1"/>
              </a:ext>
            </a:extLst>
          </p:cNvPr>
          <p:cNvSpPr txBox="1">
            <a:spLocks/>
          </p:cNvSpPr>
          <p:nvPr userDrawn="1"/>
        </p:nvSpPr>
        <p:spPr>
          <a:xfrm>
            <a:off x="2273810" y="3477024"/>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rgbClr val="FF5F05"/>
                </a:solidFill>
              </a:rPr>
              <a:t>“</a:t>
            </a:r>
          </a:p>
        </p:txBody>
      </p:sp>
      <p:sp>
        <p:nvSpPr>
          <p:cNvPr id="8" name="Quote 2 - right">
            <a:extLst>
              <a:ext uri="{FF2B5EF4-FFF2-40B4-BE49-F238E27FC236}">
                <a16:creationId xmlns:a16="http://schemas.microsoft.com/office/drawing/2014/main" id="{254A594E-C5D9-FA57-D21E-EAA6B5CB7529}"/>
              </a:ext>
              <a:ext uri="{C183D7F6-B498-43B3-948B-1728B52AA6E4}">
                <adec:decorative xmlns:adec="http://schemas.microsoft.com/office/drawing/2017/decorative" val="1"/>
              </a:ext>
            </a:extLst>
          </p:cNvPr>
          <p:cNvSpPr txBox="1">
            <a:spLocks/>
          </p:cNvSpPr>
          <p:nvPr userDrawn="1"/>
        </p:nvSpPr>
        <p:spPr>
          <a:xfrm>
            <a:off x="9088267" y="3494312"/>
            <a:ext cx="1184622" cy="1373521"/>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9600" dirty="0">
                <a:solidFill>
                  <a:schemeClr val="bg2"/>
                </a:solidFill>
              </a:rPr>
              <a:t>”</a:t>
            </a:r>
          </a:p>
        </p:txBody>
      </p:sp>
      <p:sp>
        <p:nvSpPr>
          <p:cNvPr id="19" name="Long Quote Placeholder">
            <a:extLst>
              <a:ext uri="{FF2B5EF4-FFF2-40B4-BE49-F238E27FC236}">
                <a16:creationId xmlns:a16="http://schemas.microsoft.com/office/drawing/2014/main" id="{C6593C7D-5AD9-BC2C-0070-B0B3F7287B22}"/>
              </a:ext>
            </a:extLst>
          </p:cNvPr>
          <p:cNvSpPr>
            <a:spLocks noGrp="1"/>
          </p:cNvSpPr>
          <p:nvPr>
            <p:ph type="body" sz="quarter" idx="21" hasCustomPrompt="1"/>
          </p:nvPr>
        </p:nvSpPr>
        <p:spPr>
          <a:xfrm>
            <a:off x="3060741" y="3501730"/>
            <a:ext cx="6179926" cy="1507248"/>
          </a:xfrm>
        </p:spPr>
        <p:txBody>
          <a:bodyPr anchor="ctr">
            <a:normAutofit/>
          </a:bodyPr>
          <a:lstStyle>
            <a:lvl1pPr marL="0" indent="0" algn="ctr">
              <a:lnSpc>
                <a:spcPct val="70000"/>
              </a:lnSpc>
              <a:buNone/>
              <a:defRPr sz="2400">
                <a:solidFill>
                  <a:schemeClr val="tx2"/>
                </a:solidFill>
                <a:latin typeface="+mn-lt"/>
              </a:defRPr>
            </a:lvl1pPr>
          </a:lstStyle>
          <a:p>
            <a:pPr lvl="0"/>
            <a:r>
              <a:rPr lang="en-US" dirty="0"/>
              <a:t>Long Paragraph Quote </a:t>
            </a:r>
          </a:p>
        </p:txBody>
      </p:sp>
      <p:sp>
        <p:nvSpPr>
          <p:cNvPr id="20" name="Long Quote attribution Placeholder">
            <a:extLst>
              <a:ext uri="{FF2B5EF4-FFF2-40B4-BE49-F238E27FC236}">
                <a16:creationId xmlns:a16="http://schemas.microsoft.com/office/drawing/2014/main" id="{D808D8CD-BCBE-F257-3C6F-64185F7ABD10}"/>
              </a:ext>
            </a:extLst>
          </p:cNvPr>
          <p:cNvSpPr>
            <a:spLocks noGrp="1"/>
          </p:cNvSpPr>
          <p:nvPr>
            <p:ph type="body" sz="quarter" idx="22" hasCustomPrompt="1"/>
          </p:nvPr>
        </p:nvSpPr>
        <p:spPr>
          <a:xfrm>
            <a:off x="7127193" y="5065124"/>
            <a:ext cx="2113474" cy="429881"/>
          </a:xfrm>
        </p:spPr>
        <p:txBody>
          <a:bodyPr anchor="ctr">
            <a:normAutofit/>
          </a:bodyPr>
          <a:lstStyle>
            <a:lvl1pPr marL="0" indent="0" algn="r">
              <a:lnSpc>
                <a:spcPct val="70000"/>
              </a:lnSpc>
              <a:buNone/>
              <a:defRPr sz="2000">
                <a:solidFill>
                  <a:schemeClr val="tx2"/>
                </a:solidFill>
                <a:latin typeface="+mn-lt"/>
              </a:defRPr>
            </a:lvl1pPr>
          </a:lstStyle>
          <a:p>
            <a:pPr lvl="0"/>
            <a:r>
              <a:rPr lang="en-US" dirty="0"/>
              <a:t>Author</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4755280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Image Slide 1">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806AA2EA-F5CC-A830-112E-D187F5411352}"/>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1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552273"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547558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547381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976938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mage Slide 2">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rgbClr val="FF5F05"/>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3" name="Title 1">
            <a:extLst>
              <a:ext uri="{FF2B5EF4-FFF2-40B4-BE49-F238E27FC236}">
                <a16:creationId xmlns:a16="http://schemas.microsoft.com/office/drawing/2014/main" id="{C67464D1-DDEC-4858-9CA3-246D12B35BF7}"/>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 Placeholder 1">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4228" y="1786687"/>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1">
            <a:extLst>
              <a:ext uri="{FF2B5EF4-FFF2-40B4-BE49-F238E27FC236}">
                <a16:creationId xmlns:a16="http://schemas.microsoft.com/office/drawing/2014/main" id="{3208D36D-11B7-A53D-F8A8-E941F54F2B0D}"/>
              </a:ext>
            </a:extLst>
          </p:cNvPr>
          <p:cNvSpPr>
            <a:spLocks noGrp="1"/>
          </p:cNvSpPr>
          <p:nvPr>
            <p:ph type="body" sz="quarter" idx="20"/>
          </p:nvPr>
        </p:nvSpPr>
        <p:spPr>
          <a:xfrm>
            <a:off x="652463" y="2561957"/>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1">
            <a:extLst>
              <a:ext uri="{FF2B5EF4-FFF2-40B4-BE49-F238E27FC236}">
                <a16:creationId xmlns:a16="http://schemas.microsoft.com/office/drawing/2014/main" id="{5902D87F-A357-6B12-50D8-55555AA9D9D4}"/>
              </a:ext>
            </a:extLst>
          </p:cNvPr>
          <p:cNvSpPr>
            <a:spLocks noGrp="1"/>
          </p:cNvSpPr>
          <p:nvPr>
            <p:ph type="pic" sz="quarter" idx="24"/>
          </p:nvPr>
        </p:nvSpPr>
        <p:spPr>
          <a:xfrm>
            <a:off x="6282203" y="1786687"/>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5" name="Subhead Placeholder 2">
            <a:extLst>
              <a:ext uri="{FF2B5EF4-FFF2-40B4-BE49-F238E27FC236}">
                <a16:creationId xmlns:a16="http://schemas.microsoft.com/office/drawing/2014/main" id="{4AEA1B53-9D39-71C7-6498-B61C0E9CDA90}"/>
              </a:ext>
            </a:extLst>
          </p:cNvPr>
          <p:cNvSpPr>
            <a:spLocks noGrp="1"/>
          </p:cNvSpPr>
          <p:nvPr>
            <p:ph type="body" sz="quarter" idx="25" hasCustomPrompt="1"/>
          </p:nvPr>
        </p:nvSpPr>
        <p:spPr>
          <a:xfrm>
            <a:off x="652463" y="3924115"/>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6" name="Text Placeholder 2">
            <a:extLst>
              <a:ext uri="{FF2B5EF4-FFF2-40B4-BE49-F238E27FC236}">
                <a16:creationId xmlns:a16="http://schemas.microsoft.com/office/drawing/2014/main" id="{05DAD01A-BC33-C150-4677-8D04EA1F7095}"/>
              </a:ext>
            </a:extLst>
          </p:cNvPr>
          <p:cNvSpPr>
            <a:spLocks noGrp="1"/>
          </p:cNvSpPr>
          <p:nvPr>
            <p:ph type="body" sz="quarter" idx="26"/>
          </p:nvPr>
        </p:nvSpPr>
        <p:spPr>
          <a:xfrm>
            <a:off x="650698" y="4699385"/>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27" name="Picture Placeholder 2">
            <a:extLst>
              <a:ext uri="{FF2B5EF4-FFF2-40B4-BE49-F238E27FC236}">
                <a16:creationId xmlns:a16="http://schemas.microsoft.com/office/drawing/2014/main" id="{3332E0F7-8D76-3BED-561C-C7B99F9CA5F4}"/>
              </a:ext>
            </a:extLst>
          </p:cNvPr>
          <p:cNvSpPr>
            <a:spLocks noGrp="1"/>
          </p:cNvSpPr>
          <p:nvPr>
            <p:ph type="pic" sz="quarter" idx="27"/>
          </p:nvPr>
        </p:nvSpPr>
        <p:spPr>
          <a:xfrm>
            <a:off x="6280438" y="3924115"/>
            <a:ext cx="4738687" cy="204293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2648251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Image Slide 3">
    <p:spTree>
      <p:nvGrpSpPr>
        <p:cNvPr id="1" name=""/>
        <p:cNvGrpSpPr/>
        <p:nvPr/>
      </p:nvGrpSpPr>
      <p:grpSpPr>
        <a:xfrm>
          <a:off x="0" y="0"/>
          <a:ext cx="0" cy="0"/>
          <a:chOff x="0" y="0"/>
          <a:chExt cx="0" cy="0"/>
        </a:xfrm>
      </p:grpSpPr>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44B32AFE-F932-DF9D-9DB7-1815DFD5D419}"/>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55403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18" name="Subhead Placeholder">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5477348" y="2717104"/>
            <a:ext cx="5547072" cy="764799"/>
          </a:xfrm>
        </p:spPr>
        <p:txBody>
          <a:bodyPr anchor="ctr">
            <a:normAutofit/>
          </a:bodyPr>
          <a:lstStyle>
            <a:lvl1pPr marL="0" indent="0" algn="l">
              <a:lnSpc>
                <a:spcPct val="70000"/>
              </a:lnSpc>
              <a:buNone/>
              <a:defRPr sz="3000">
                <a:solidFill>
                  <a:schemeClr val="bg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5475583"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1904003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Image Slide 4">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5372" y="277803"/>
            <a:ext cx="516232" cy="745668"/>
          </a:xfrm>
          <a:prstGeom prst="rect">
            <a:avLst/>
          </a:prstGeom>
        </p:spPr>
      </p:pic>
      <p:sp>
        <p:nvSpPr>
          <p:cNvPr id="3" name="Title 1">
            <a:extLst>
              <a:ext uri="{FF2B5EF4-FFF2-40B4-BE49-F238E27FC236}">
                <a16:creationId xmlns:a16="http://schemas.microsoft.com/office/drawing/2014/main" id="{3C361099-F3C8-7FD3-FE7D-BDB8984BD628}"/>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18" name="Subheading">
            <a:extLst>
              <a:ext uri="{FF2B5EF4-FFF2-40B4-BE49-F238E27FC236}">
                <a16:creationId xmlns:a16="http://schemas.microsoft.com/office/drawing/2014/main" id="{CC193BC8-108C-8326-80FA-BAECF7254B3C}"/>
              </a:ext>
            </a:extLst>
          </p:cNvPr>
          <p:cNvSpPr>
            <a:spLocks noGrp="1"/>
          </p:cNvSpPr>
          <p:nvPr>
            <p:ph type="body" sz="quarter" idx="19" hasCustomPrompt="1"/>
          </p:nvPr>
        </p:nvSpPr>
        <p:spPr>
          <a:xfrm>
            <a:off x="652463" y="2717104"/>
            <a:ext cx="5547072" cy="764799"/>
          </a:xfrm>
        </p:spPr>
        <p:txBody>
          <a:bodyPr anchor="ctr">
            <a:normAutofit/>
          </a:bodyPr>
          <a:lstStyle>
            <a:lvl1pPr marL="0" indent="0" algn="l">
              <a:lnSpc>
                <a:spcPct val="70000"/>
              </a:lnSpc>
              <a:buNone/>
              <a:defRPr sz="3000">
                <a:solidFill>
                  <a:schemeClr val="tx2"/>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0698" y="3492374"/>
            <a:ext cx="5547072" cy="1267660"/>
          </a:xfrm>
        </p:spPr>
        <p:txBody>
          <a:bodyPr>
            <a:normAutofit/>
          </a:bodyPr>
          <a:lstStyle>
            <a:lvl1pPr marL="0" indent="0">
              <a:buNone/>
              <a:defRPr sz="2000">
                <a:solidFill>
                  <a:schemeClr val="tx2"/>
                </a:solidFill>
              </a:defRPr>
            </a:lvl1pPr>
          </a:lstStyle>
          <a:p>
            <a:pPr lvl="0"/>
            <a:r>
              <a:rPr lang="en-US"/>
              <a:t>Click to edit Master text styles</a:t>
            </a:r>
          </a:p>
        </p:txBody>
      </p:sp>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283968" y="1786687"/>
            <a:ext cx="4738687" cy="4322200"/>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571520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Image Slide 5">
    <p:spTree>
      <p:nvGrpSpPr>
        <p:cNvPr id="1" name=""/>
        <p:cNvGrpSpPr/>
        <p:nvPr/>
      </p:nvGrpSpPr>
      <p:grpSpPr>
        <a:xfrm>
          <a:off x="0" y="0"/>
          <a:ext cx="0" cy="0"/>
          <a:chOff x="0" y="0"/>
          <a:chExt cx="0" cy="0"/>
        </a:xfrm>
      </p:grpSpPr>
      <p:sp>
        <p:nvSpPr>
          <p:cNvPr id="14" name="Title accent">
            <a:extLst>
              <a:ext uri="{FF2B5EF4-FFF2-40B4-BE49-F238E27FC236}">
                <a16:creationId xmlns:a16="http://schemas.microsoft.com/office/drawing/2014/main" id="{6AC03172-2FA4-F47D-B58A-C84D36B9E682}"/>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Title Placeholder">
            <a:extLst>
              <a:ext uri="{FF2B5EF4-FFF2-40B4-BE49-F238E27FC236}">
                <a16:creationId xmlns:a16="http://schemas.microsoft.com/office/drawing/2014/main" id="{119C3D1A-1767-F64F-CCEA-FD8AB56C8873}"/>
              </a:ext>
            </a:extLst>
          </p:cNvPr>
          <p:cNvSpPr>
            <a:spLocks noGrp="1"/>
          </p:cNvSpPr>
          <p:nvPr>
            <p:ph type="body" sz="quarter" idx="18" hasCustomPrompt="1"/>
          </p:nvPr>
        </p:nvSpPr>
        <p:spPr>
          <a:xfrm>
            <a:off x="654228" y="277803"/>
            <a:ext cx="10370191" cy="1189820"/>
          </a:xfrm>
        </p:spPr>
        <p:txBody>
          <a:bodyPr anchor="ctr" anchorCtr="0">
            <a:normAutofit/>
          </a:bodyPr>
          <a:lstStyle>
            <a:lvl1pPr marL="0" marR="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sz="3200">
                <a:solidFill>
                  <a:schemeClr val="tx2"/>
                </a:solidFill>
                <a:latin typeface="+mj-lt"/>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pic>
        <p:nvPicPr>
          <p:cNvPr id="4" name="Block I">
            <a:extLst>
              <a:ext uri="{FF2B5EF4-FFF2-40B4-BE49-F238E27FC236}">
                <a16:creationId xmlns:a16="http://schemas.microsoft.com/office/drawing/2014/main" id="{D5DA79D9-6B40-7F27-6A6B-EA75CB7C61B2}"/>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8"/>
          </a:xfrm>
          <a:prstGeom prst="rect">
            <a:avLst/>
          </a:prstGeom>
        </p:spPr>
      </p:pic>
      <p:sp>
        <p:nvSpPr>
          <p:cNvPr id="6" name="Picture Placeholder">
            <a:extLst>
              <a:ext uri="{FF2B5EF4-FFF2-40B4-BE49-F238E27FC236}">
                <a16:creationId xmlns:a16="http://schemas.microsoft.com/office/drawing/2014/main" id="{5902D87F-A357-6B12-50D8-55555AA9D9D4}"/>
              </a:ext>
            </a:extLst>
          </p:cNvPr>
          <p:cNvSpPr>
            <a:spLocks noGrp="1"/>
          </p:cNvSpPr>
          <p:nvPr>
            <p:ph type="pic" sz="quarter" idx="24"/>
          </p:nvPr>
        </p:nvSpPr>
        <p:spPr>
          <a:xfrm>
            <a:off x="650698" y="1578560"/>
            <a:ext cx="10371957" cy="3875254"/>
          </a:xfrm>
          <a:solidFill>
            <a:schemeClr val="bg1">
              <a:lumMod val="75000"/>
            </a:schemeClr>
          </a:solidFill>
        </p:spPr>
        <p:txBody>
          <a:bodyPr/>
          <a:lstStyle>
            <a:lvl1pPr marL="0" indent="0">
              <a:buNone/>
              <a:defRPr/>
            </a:lvl1pPr>
          </a:lstStyle>
          <a:p>
            <a:r>
              <a:rPr lang="en-US"/>
              <a:t>Click icon to add picture</a:t>
            </a:r>
            <a:endParaRPr lang="en-US" dirty="0"/>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654689" y="5590340"/>
            <a:ext cx="10367965" cy="612588"/>
          </a:xfrm>
        </p:spPr>
        <p:txBody>
          <a:bodyPr>
            <a:normAutofit/>
          </a:bodyPr>
          <a:lstStyle>
            <a:lvl1pPr marL="0" indent="0">
              <a:buNone/>
              <a:defRPr sz="2000">
                <a:solidFill>
                  <a:schemeClr val="tx2"/>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4053895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Image Slide 6">
    <p:spTree>
      <p:nvGrpSpPr>
        <p:cNvPr id="1" name=""/>
        <p:cNvGrpSpPr/>
        <p:nvPr/>
      </p:nvGrpSpPr>
      <p:grpSpPr>
        <a:xfrm>
          <a:off x="0" y="0"/>
          <a:ext cx="0" cy="0"/>
          <a:chOff x="0" y="0"/>
          <a:chExt cx="0" cy="0"/>
        </a:xfrm>
      </p:grpSpPr>
      <p:sp>
        <p:nvSpPr>
          <p:cNvPr id="13" name="Title Placeholder">
            <a:extLst>
              <a:ext uri="{FF2B5EF4-FFF2-40B4-BE49-F238E27FC236}">
                <a16:creationId xmlns:a16="http://schemas.microsoft.com/office/drawing/2014/main" id="{7D02BED8-DBC4-0252-E92E-234AE9D9F15C}"/>
              </a:ext>
            </a:extLst>
          </p:cNvPr>
          <p:cNvSpPr>
            <a:spLocks noGrp="1"/>
          </p:cNvSpPr>
          <p:nvPr>
            <p:ph type="body" sz="quarter" idx="19" hasCustomPrompt="1"/>
          </p:nvPr>
        </p:nvSpPr>
        <p:spPr>
          <a:xfrm>
            <a:off x="7679104" y="2391179"/>
            <a:ext cx="4187900" cy="764799"/>
          </a:xfrm>
        </p:spPr>
        <p:txBody>
          <a:bodyPr anchor="ctr">
            <a:normAutofit/>
          </a:bodyPr>
          <a:lstStyle>
            <a:lvl1pPr marL="0" indent="0" algn="l">
              <a:lnSpc>
                <a:spcPct val="70000"/>
              </a:lnSpc>
              <a:buNone/>
              <a:defRPr sz="3000">
                <a:solidFill>
                  <a:schemeClr val="bg1"/>
                </a:solidFill>
                <a:latin typeface="+mj-lt"/>
              </a:defRPr>
            </a:lvl1pPr>
          </a:lstStyle>
          <a:p>
            <a:pPr lvl="0"/>
            <a:r>
              <a:rPr lang="en-US" dirty="0"/>
              <a:t>Subhead</a:t>
            </a:r>
          </a:p>
        </p:txBody>
      </p:sp>
      <p:sp>
        <p:nvSpPr>
          <p:cNvPr id="15" name="Text Placeholder">
            <a:extLst>
              <a:ext uri="{FF2B5EF4-FFF2-40B4-BE49-F238E27FC236}">
                <a16:creationId xmlns:a16="http://schemas.microsoft.com/office/drawing/2014/main" id="{A877C0E9-AC67-8A06-EFD9-3C48FB86AFCA}"/>
              </a:ext>
            </a:extLst>
          </p:cNvPr>
          <p:cNvSpPr>
            <a:spLocks noGrp="1"/>
          </p:cNvSpPr>
          <p:nvPr>
            <p:ph type="body" sz="quarter" idx="20"/>
          </p:nvPr>
        </p:nvSpPr>
        <p:spPr>
          <a:xfrm>
            <a:off x="7677339" y="3166449"/>
            <a:ext cx="4187900" cy="1267660"/>
          </a:xfrm>
        </p:spPr>
        <p:txBody>
          <a:bodyPr>
            <a:normAutofit/>
          </a:bodyPr>
          <a:lstStyle>
            <a:lvl1pPr marL="0" indent="0">
              <a:buNone/>
              <a:defRPr sz="2000">
                <a:solidFill>
                  <a:schemeClr val="bg1"/>
                </a:solidFill>
              </a:defRPr>
            </a:lvl1pPr>
          </a:lstStyle>
          <a:p>
            <a:pPr lvl="0"/>
            <a:r>
              <a:rPr lang="en-US"/>
              <a:t>Click to edit Master text styles</a:t>
            </a:r>
          </a:p>
        </p:txBody>
      </p:sp>
      <p:sp>
        <p:nvSpPr>
          <p:cNvPr id="5" name="Footer background">
            <a:extLst>
              <a:ext uri="{FF2B5EF4-FFF2-40B4-BE49-F238E27FC236}">
                <a16:creationId xmlns:a16="http://schemas.microsoft.com/office/drawing/2014/main" id="{15D7D23A-1232-9173-80E0-A45F3AAD9CC1}"/>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17786974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Image Slide 7">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9FFDD080-4638-6791-3E4F-BA329002E2BF}"/>
              </a:ext>
            </a:extLst>
          </p:cNvPr>
          <p:cNvSpPr>
            <a:spLocks noGrp="1"/>
          </p:cNvSpPr>
          <p:nvPr>
            <p:ph type="body" sz="quarter" idx="19" hasCustomPrompt="1"/>
          </p:nvPr>
        </p:nvSpPr>
        <p:spPr>
          <a:xfrm>
            <a:off x="2248247" y="4070491"/>
            <a:ext cx="7695506" cy="764799"/>
          </a:xfrm>
        </p:spPr>
        <p:txBody>
          <a:bodyPr anchor="ctr">
            <a:normAutofit/>
          </a:bodyPr>
          <a:lstStyle>
            <a:lvl1pPr marL="0" indent="0" algn="ctr">
              <a:lnSpc>
                <a:spcPct val="70000"/>
              </a:lnSpc>
              <a:buNone/>
              <a:defRPr sz="3000">
                <a:solidFill>
                  <a:schemeClr val="bg1"/>
                </a:solidFill>
                <a:latin typeface="+mj-lt"/>
              </a:defRPr>
            </a:lvl1pPr>
          </a:lstStyle>
          <a:p>
            <a:pPr lvl="0"/>
            <a:r>
              <a:rPr lang="en-US" dirty="0"/>
              <a:t>Subhead</a:t>
            </a:r>
          </a:p>
        </p:txBody>
      </p:sp>
      <p:sp>
        <p:nvSpPr>
          <p:cNvPr id="22" name="Text Placeholder">
            <a:extLst>
              <a:ext uri="{FF2B5EF4-FFF2-40B4-BE49-F238E27FC236}">
                <a16:creationId xmlns:a16="http://schemas.microsoft.com/office/drawing/2014/main" id="{3208D36D-11B7-A53D-F8A8-E941F54F2B0D}"/>
              </a:ext>
            </a:extLst>
          </p:cNvPr>
          <p:cNvSpPr>
            <a:spLocks noGrp="1"/>
          </p:cNvSpPr>
          <p:nvPr>
            <p:ph type="body" sz="quarter" idx="20"/>
          </p:nvPr>
        </p:nvSpPr>
        <p:spPr>
          <a:xfrm>
            <a:off x="2248247" y="4980067"/>
            <a:ext cx="7695506" cy="612588"/>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21" name="Department/Unit name Placeholder">
            <a:extLst>
              <a:ext uri="{FF2B5EF4-FFF2-40B4-BE49-F238E27FC236}">
                <a16:creationId xmlns:a16="http://schemas.microsoft.com/office/drawing/2014/main" id="{AB35559D-9B81-15E1-57F6-5A5D9BA4D764}"/>
              </a:ext>
            </a:extLst>
          </p:cNvPr>
          <p:cNvSpPr>
            <a:spLocks noGrp="1"/>
          </p:cNvSpPr>
          <p:nvPr>
            <p:ph type="body" sz="quarter" idx="15" hasCustomPrompt="1"/>
          </p:nvPr>
        </p:nvSpPr>
        <p:spPr>
          <a:xfrm>
            <a:off x="457200" y="6356350"/>
            <a:ext cx="8153400" cy="365125"/>
          </a:xfrm>
        </p:spPr>
        <p:txBody>
          <a:bodyPr anchor="ctr">
            <a:normAutofit/>
          </a:bodyPr>
          <a:lstStyle>
            <a:lvl1pPr marL="0" indent="0">
              <a:buNone/>
              <a:defRPr sz="1200">
                <a:solidFill>
                  <a:schemeClr val="bg1"/>
                </a:solidFill>
                <a:latin typeface="+mj-lt"/>
              </a:defRPr>
            </a:lvl1pPr>
          </a:lstStyle>
          <a:p>
            <a:pPr lvl="0"/>
            <a:r>
              <a:rPr lang="en-US" dirty="0"/>
              <a:t>DEPARTMENT/UNIT NAME</a:t>
            </a:r>
          </a:p>
        </p:txBody>
      </p:sp>
      <p:sp>
        <p:nvSpPr>
          <p:cNvPr id="2" name="Slide Number Placeholder 1">
            <a:extLst>
              <a:ext uri="{FF2B5EF4-FFF2-40B4-BE49-F238E27FC236}">
                <a16:creationId xmlns:a16="http://schemas.microsoft.com/office/drawing/2014/main" id="{5F5EEECF-FB5A-EB2A-C6A5-7ACB9EE00D53}"/>
              </a:ext>
              <a:ext uri="{C183D7F6-B498-43B3-948B-1728B52AA6E4}">
                <adec:decorative xmlns:adec="http://schemas.microsoft.com/office/drawing/2017/decorative" val="1"/>
              </a:ext>
            </a:extLst>
          </p:cNvPr>
          <p:cNvSpPr>
            <a:spLocks noGrp="1"/>
          </p:cNvSpPr>
          <p:nvPr>
            <p:ph type="sldNum" sz="quarter" idx="23"/>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30764255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Graph Slide 1">
    <p:spTree>
      <p:nvGrpSpPr>
        <p:cNvPr id="1" name=""/>
        <p:cNvGrpSpPr/>
        <p:nvPr/>
      </p:nvGrpSpPr>
      <p:grpSpPr>
        <a:xfrm>
          <a:off x="0" y="0"/>
          <a:ext cx="0" cy="0"/>
          <a:chOff x="0" y="0"/>
          <a:chExt cx="0" cy="0"/>
        </a:xfrm>
      </p:grpSpPr>
      <p:sp>
        <p:nvSpPr>
          <p:cNvPr id="18" name="Title accent">
            <a:extLst>
              <a:ext uri="{FF2B5EF4-FFF2-40B4-BE49-F238E27FC236}">
                <a16:creationId xmlns:a16="http://schemas.microsoft.com/office/drawing/2014/main" id="{EC828380-4544-4F96-B8A5-DCC905DD2955}"/>
              </a:ext>
              <a:ext uri="{C183D7F6-B498-43B3-948B-1728B52AA6E4}">
                <adec:decorative xmlns:adec="http://schemas.microsoft.com/office/drawing/2017/decorative" val="1"/>
              </a:ext>
            </a:extLst>
          </p:cNvPr>
          <p:cNvSpPr/>
          <p:nvPr userDrawn="1"/>
        </p:nvSpPr>
        <p:spPr>
          <a:xfrm rot="5400000">
            <a:off x="8434" y="823599"/>
            <a:ext cx="1189819" cy="98238"/>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pic>
        <p:nvPicPr>
          <p:cNvPr id="7" name="Block I">
            <a:extLst>
              <a:ext uri="{FF2B5EF4-FFF2-40B4-BE49-F238E27FC236}">
                <a16:creationId xmlns:a16="http://schemas.microsoft.com/office/drawing/2014/main" id="{83CCBDC0-B71E-50D9-1AE4-50C357B154CB}"/>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4691" y="277804"/>
            <a:ext cx="516232" cy="745669"/>
          </a:xfrm>
          <a:prstGeom prst="rect">
            <a:avLst/>
          </a:prstGeom>
        </p:spPr>
      </p:pic>
      <p:sp>
        <p:nvSpPr>
          <p:cNvPr id="3" name="Title 1">
            <a:extLst>
              <a:ext uri="{FF2B5EF4-FFF2-40B4-BE49-F238E27FC236}">
                <a16:creationId xmlns:a16="http://schemas.microsoft.com/office/drawing/2014/main" id="{BDA352AF-0D0B-CA5B-F6AB-E8E707C2BCFB}"/>
              </a:ext>
            </a:extLst>
          </p:cNvPr>
          <p:cNvSpPr>
            <a:spLocks noGrp="1"/>
          </p:cNvSpPr>
          <p:nvPr>
            <p:ph type="title" hasCustomPrompt="1"/>
          </p:nvPr>
        </p:nvSpPr>
        <p:spPr>
          <a:xfrm>
            <a:off x="652463" y="276575"/>
            <a:ext cx="10370190" cy="1189820"/>
          </a:xfrm>
        </p:spPr>
        <p:txBody>
          <a:bodyPr>
            <a:normAutofit/>
          </a:bodyPr>
          <a:lstStyle>
            <a:lvl1pPr>
              <a:defRPr sz="3200">
                <a:solidFill>
                  <a:schemeClr val="tx2"/>
                </a:solidFill>
              </a:defRPr>
            </a:lvl1pPr>
          </a:lstStyle>
          <a:p>
            <a:pPr marL="0" marR="0" lvl="0" indent="0" algn="l" defTabSz="914400" rtl="0" eaLnBrk="1" fontAlgn="auto" latinLnBrk="0" hangingPunct="1">
              <a:lnSpc>
                <a:spcPct val="70000"/>
              </a:lnSpc>
              <a:spcBef>
                <a:spcPts val="1000"/>
              </a:spcBef>
              <a:spcAft>
                <a:spcPts val="0"/>
              </a:spcAft>
              <a:buClrTx/>
              <a:buSzTx/>
              <a:buFont typeface="Arial" panose="020B0604020202020204" pitchFamily="34" charset="0"/>
              <a:buNone/>
              <a:tabLst/>
              <a:defRPr/>
            </a:pPr>
            <a:r>
              <a:rPr lang="en-US" dirty="0"/>
              <a:t>Slide Title</a:t>
            </a:r>
          </a:p>
        </p:txBody>
      </p:sp>
      <p:sp>
        <p:nvSpPr>
          <p:cNvPr id="5" name="Chart Placeholder">
            <a:extLst>
              <a:ext uri="{FF2B5EF4-FFF2-40B4-BE49-F238E27FC236}">
                <a16:creationId xmlns:a16="http://schemas.microsoft.com/office/drawing/2014/main" id="{A294C2DE-00CB-57AC-36E4-F1BD262706DC}"/>
              </a:ext>
            </a:extLst>
          </p:cNvPr>
          <p:cNvSpPr>
            <a:spLocks noGrp="1"/>
          </p:cNvSpPr>
          <p:nvPr>
            <p:ph type="chart" sz="quarter" idx="19"/>
          </p:nvPr>
        </p:nvSpPr>
        <p:spPr>
          <a:xfrm>
            <a:off x="1430338" y="1747838"/>
            <a:ext cx="9134475" cy="4360862"/>
          </a:xfrm>
        </p:spPr>
        <p:txBody>
          <a:bodyPr/>
          <a:lstStyle/>
          <a:p>
            <a:r>
              <a:rPr lang="en-US"/>
              <a:t>Click icon to add chart</a:t>
            </a:r>
          </a:p>
        </p:txBody>
      </p:sp>
      <p:sp>
        <p:nvSpPr>
          <p:cNvPr id="2" name="Footer background">
            <a:extLst>
              <a:ext uri="{FF2B5EF4-FFF2-40B4-BE49-F238E27FC236}">
                <a16:creationId xmlns:a16="http://schemas.microsoft.com/office/drawing/2014/main" id="{2CDA5182-C298-A7CD-BECD-28B3EF9F549D}"/>
              </a:ext>
              <a:ext uri="{C183D7F6-B498-43B3-948B-1728B52AA6E4}">
                <adec:decorative xmlns:adec="http://schemas.microsoft.com/office/drawing/2017/decorative" val="1"/>
              </a:ext>
            </a:extLst>
          </p:cNvPr>
          <p:cNvSpPr/>
          <p:nvPr userDrawn="1"/>
        </p:nvSpPr>
        <p:spPr>
          <a:xfrm>
            <a:off x="0" y="6245413"/>
            <a:ext cx="12187066" cy="61258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epartment/unit placeholder">
            <a:extLst>
              <a:ext uri="{FF2B5EF4-FFF2-40B4-BE49-F238E27FC236}">
                <a16:creationId xmlns:a16="http://schemas.microsoft.com/office/drawing/2014/main" id="{D04B6268-443E-C233-94CE-19E2240CBFFD}"/>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4" name="Slide Number Placeholder 3">
            <a:extLst>
              <a:ext uri="{FF2B5EF4-FFF2-40B4-BE49-F238E27FC236}">
                <a16:creationId xmlns:a16="http://schemas.microsoft.com/office/drawing/2014/main" id="{2166FCCC-D572-7B04-6D0C-142E9AF1AEAA}"/>
              </a:ext>
              <a:ext uri="{C183D7F6-B498-43B3-948B-1728B52AA6E4}">
                <adec:decorative xmlns:adec="http://schemas.microsoft.com/office/drawing/2017/decorative" val="1"/>
              </a:ext>
            </a:extLst>
          </p:cNvPr>
          <p:cNvSpPr>
            <a:spLocks noGrp="1"/>
          </p:cNvSpPr>
          <p:nvPr>
            <p:ph type="sldNum" sz="quarter" idx="17"/>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9629472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hank You Slide 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FF63E5-FDDB-6B44-048F-EF43D6670AE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73" y="0"/>
            <a:ext cx="12187066" cy="6858000"/>
          </a:xfrm>
          <a:prstGeom prst="rect">
            <a:avLst/>
          </a:prstGeom>
        </p:spPr>
      </p:pic>
      <p:sp>
        <p:nvSpPr>
          <p:cNvPr id="7" name="Title Placeholder">
            <a:extLst>
              <a:ext uri="{FF2B5EF4-FFF2-40B4-BE49-F238E27FC236}">
                <a16:creationId xmlns:a16="http://schemas.microsoft.com/office/drawing/2014/main" id="{33DE6DDB-A415-6C63-7353-2B6BB41D589A}"/>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0" name="Title Underscore">
            <a:extLst>
              <a:ext uri="{FF2B5EF4-FFF2-40B4-BE49-F238E27FC236}">
                <a16:creationId xmlns:a16="http://schemas.microsoft.com/office/drawing/2014/main" id="{EE499929-DC2D-46B3-A28E-229CC329ABAD}"/>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tx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8" name="Text Placeholder 1">
            <a:extLst>
              <a:ext uri="{FF2B5EF4-FFF2-40B4-BE49-F238E27FC236}">
                <a16:creationId xmlns:a16="http://schemas.microsoft.com/office/drawing/2014/main" id="{20D3AEAA-8383-5B38-DD49-CF2D2E42B2FD}"/>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lvl="0"/>
            <a:r>
              <a:rPr lang="en-US" dirty="0"/>
              <a:t>Questions/Contact/Information</a:t>
            </a:r>
          </a:p>
        </p:txBody>
      </p:sp>
      <p:sp>
        <p:nvSpPr>
          <p:cNvPr id="11" name="Text Placeholder 2">
            <a:extLst>
              <a:ext uri="{FF2B5EF4-FFF2-40B4-BE49-F238E27FC236}">
                <a16:creationId xmlns:a16="http://schemas.microsoft.com/office/drawing/2014/main" id="{F650F580-D423-6DBC-88B2-B37D4EB87AF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6" name="Department/Unit name Placeholder">
            <a:extLst>
              <a:ext uri="{FF2B5EF4-FFF2-40B4-BE49-F238E27FC236}">
                <a16:creationId xmlns:a16="http://schemas.microsoft.com/office/drawing/2014/main" id="{D09D9943-0FAE-E4DE-E4FE-0B3F8F5513E0}"/>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2" name="Slide Number Placeholder">
            <a:extLst>
              <a:ext uri="{FF2B5EF4-FFF2-40B4-BE49-F238E27FC236}">
                <a16:creationId xmlns:a16="http://schemas.microsoft.com/office/drawing/2014/main" id="{BC285FAE-FC3C-B139-BFE4-13B46455285B}"/>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8643200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hank You Slid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9AC6FB-79B2-8934-E612-EC987EF3231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
        <p:nvSpPr>
          <p:cNvPr id="17" name="Title Placeholder">
            <a:extLst>
              <a:ext uri="{FF2B5EF4-FFF2-40B4-BE49-F238E27FC236}">
                <a16:creationId xmlns:a16="http://schemas.microsoft.com/office/drawing/2014/main" id="{9E07F9AC-4E7E-9623-9170-90BDADFA2A74}"/>
              </a:ext>
            </a:extLst>
          </p:cNvPr>
          <p:cNvSpPr>
            <a:spLocks noGrp="1"/>
          </p:cNvSpPr>
          <p:nvPr>
            <p:ph type="title" hasCustomPrompt="1"/>
          </p:nvPr>
        </p:nvSpPr>
        <p:spPr>
          <a:xfrm>
            <a:off x="1610698" y="823864"/>
            <a:ext cx="8981220" cy="1107047"/>
          </a:xfrm>
        </p:spPr>
        <p:txBody>
          <a:bodyPr>
            <a:normAutofit/>
          </a:bodyPr>
          <a:lstStyle>
            <a:lvl1pPr algn="ctr">
              <a:defRPr sz="6000">
                <a:solidFill>
                  <a:schemeClr val="bg1"/>
                </a:solidFill>
              </a:defRPr>
            </a:lvl1pPr>
          </a:lstStyle>
          <a:p>
            <a:r>
              <a:rPr lang="en-US" dirty="0"/>
              <a:t>Thank You</a:t>
            </a:r>
          </a:p>
        </p:txBody>
      </p:sp>
      <p:sp>
        <p:nvSpPr>
          <p:cNvPr id="12" name="Title Underscore">
            <a:extLst>
              <a:ext uri="{FF2B5EF4-FFF2-40B4-BE49-F238E27FC236}">
                <a16:creationId xmlns:a16="http://schemas.microsoft.com/office/drawing/2014/main" id="{58F4D01E-94DA-4F0B-8E13-618D11B2DCE2}"/>
              </a:ext>
              <a:ext uri="{C183D7F6-B498-43B3-948B-1728B52AA6E4}">
                <adec:decorative xmlns:adec="http://schemas.microsoft.com/office/drawing/2017/decorative" val="1"/>
              </a:ext>
            </a:extLst>
          </p:cNvPr>
          <p:cNvSpPr/>
          <p:nvPr userDrawn="1"/>
        </p:nvSpPr>
        <p:spPr>
          <a:xfrm>
            <a:off x="5455664" y="1930911"/>
            <a:ext cx="1275549" cy="141956"/>
          </a:xfrm>
          <a:prstGeom prst="rect">
            <a:avLst/>
          </a:prstGeom>
          <a:solidFill>
            <a:schemeClr val="bg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Text Placeholder 1">
            <a:extLst>
              <a:ext uri="{FF2B5EF4-FFF2-40B4-BE49-F238E27FC236}">
                <a16:creationId xmlns:a16="http://schemas.microsoft.com/office/drawing/2014/main" id="{645B5409-DDAC-5BBA-E785-37F723B5630A}"/>
              </a:ext>
            </a:extLst>
          </p:cNvPr>
          <p:cNvSpPr>
            <a:spLocks noGrp="1"/>
          </p:cNvSpPr>
          <p:nvPr>
            <p:ph type="body" sz="quarter" idx="19" hasCustomPrompt="1"/>
          </p:nvPr>
        </p:nvSpPr>
        <p:spPr>
          <a:xfrm>
            <a:off x="1610697" y="2328261"/>
            <a:ext cx="8981219" cy="2201477"/>
          </a:xfrm>
        </p:spPr>
        <p:txBody>
          <a:bodyPr anchor="ctr">
            <a:noAutofit/>
          </a:bodyPr>
          <a:lstStyle>
            <a:lvl1pPr marL="0" indent="0" algn="ctr">
              <a:lnSpc>
                <a:spcPct val="150000"/>
              </a:lnSpc>
              <a:buNone/>
              <a:defRPr sz="3200">
                <a:solidFill>
                  <a:schemeClr val="bg1"/>
                </a:solidFill>
                <a:latin typeface="+mj-lt"/>
              </a:defRPr>
            </a:lvl1pPr>
          </a:lstStyle>
          <a:p>
            <a:pPr marL="0" marR="0" lvl="0" indent="0" algn="ctr"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lang="en-US" dirty="0"/>
              <a:t>Questions/Contact/Information</a:t>
            </a:r>
          </a:p>
        </p:txBody>
      </p:sp>
      <p:sp>
        <p:nvSpPr>
          <p:cNvPr id="21" name="Text Placeholder 2">
            <a:extLst>
              <a:ext uri="{FF2B5EF4-FFF2-40B4-BE49-F238E27FC236}">
                <a16:creationId xmlns:a16="http://schemas.microsoft.com/office/drawing/2014/main" id="{2982A2E9-6729-F459-2EB4-38593EB1846E}"/>
              </a:ext>
            </a:extLst>
          </p:cNvPr>
          <p:cNvSpPr>
            <a:spLocks noGrp="1"/>
          </p:cNvSpPr>
          <p:nvPr>
            <p:ph type="body" sz="quarter" idx="20"/>
          </p:nvPr>
        </p:nvSpPr>
        <p:spPr>
          <a:xfrm>
            <a:off x="1610697" y="4952165"/>
            <a:ext cx="8981219" cy="796785"/>
          </a:xfrm>
        </p:spPr>
        <p:txBody>
          <a:bodyPr>
            <a:normAutofit/>
          </a:bodyPr>
          <a:lstStyle>
            <a:lvl1pPr marL="0" indent="0" algn="ctr">
              <a:buNone/>
              <a:defRPr sz="2000">
                <a:solidFill>
                  <a:schemeClr val="bg1"/>
                </a:solidFill>
              </a:defRPr>
            </a:lvl1pPr>
          </a:lstStyle>
          <a:p>
            <a:pPr lvl="0"/>
            <a:r>
              <a:rPr lang="en-US"/>
              <a:t>Click to edit Master text styles</a:t>
            </a:r>
          </a:p>
        </p:txBody>
      </p:sp>
      <p:sp>
        <p:nvSpPr>
          <p:cNvPr id="13" name="Department/Unit name Placeholder">
            <a:extLst>
              <a:ext uri="{FF2B5EF4-FFF2-40B4-BE49-F238E27FC236}">
                <a16:creationId xmlns:a16="http://schemas.microsoft.com/office/drawing/2014/main" id="{EC420C19-0C40-EAE2-AA9D-5101B4FF1644}"/>
              </a:ext>
            </a:extLst>
          </p:cNvPr>
          <p:cNvSpPr>
            <a:spLocks noGrp="1"/>
          </p:cNvSpPr>
          <p:nvPr>
            <p:ph type="body" sz="quarter" idx="15" hasCustomPrompt="1"/>
          </p:nvPr>
        </p:nvSpPr>
        <p:spPr>
          <a:xfrm>
            <a:off x="457200" y="6356350"/>
            <a:ext cx="8153400" cy="365125"/>
          </a:xfrm>
        </p:spPr>
        <p:txBody>
          <a:bodyPr anchor="ctr">
            <a:normAutofit/>
          </a:bodyPr>
          <a:lstStyle>
            <a:lvl1pPr marL="0" indent="0" algn="l">
              <a:buNone/>
              <a:defRPr sz="1200">
                <a:solidFill>
                  <a:schemeClr val="bg1"/>
                </a:solidFill>
                <a:latin typeface="+mj-lt"/>
              </a:defRPr>
            </a:lvl1pPr>
          </a:lstStyle>
          <a:p>
            <a:pPr algn="l"/>
            <a:r>
              <a:rPr lang="en-US" sz="1200" dirty="0">
                <a:solidFill>
                  <a:schemeClr val="bg1"/>
                </a:solidFill>
              </a:rPr>
              <a:t>DEPT OF ECE</a:t>
            </a:r>
          </a:p>
        </p:txBody>
      </p:sp>
      <p:sp>
        <p:nvSpPr>
          <p:cNvPr id="6" name="Slide Number Placeholder">
            <a:extLst>
              <a:ext uri="{FF2B5EF4-FFF2-40B4-BE49-F238E27FC236}">
                <a16:creationId xmlns:a16="http://schemas.microsoft.com/office/drawing/2014/main" id="{1DAF599E-70A8-5E76-56CB-CA69217C103F}"/>
              </a:ext>
              <a:ext uri="{C183D7F6-B498-43B3-948B-1728B52AA6E4}">
                <adec:decorative xmlns:adec="http://schemas.microsoft.com/office/drawing/2017/decorative" val="1"/>
              </a:ext>
            </a:extLst>
          </p:cNvPr>
          <p:cNvSpPr>
            <a:spLocks noGrp="1"/>
          </p:cNvSpPr>
          <p:nvPr>
            <p:ph type="sldNum" sz="quarter" idx="10"/>
          </p:nvPr>
        </p:nvSpPr>
        <p:spPr/>
        <p:txBody>
          <a:body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887641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Closing Art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F629A3-552F-E006-13D5-0CE1F4DDF8A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85"/>
            <a:ext cx="12192000" cy="6854430"/>
          </a:xfrm>
          <a:prstGeom prst="rect">
            <a:avLst/>
          </a:prstGeom>
        </p:spPr>
      </p:pic>
    </p:spTree>
    <p:extLst>
      <p:ext uri="{BB962C8B-B14F-4D97-AF65-F5344CB8AC3E}">
        <p14:creationId xmlns:p14="http://schemas.microsoft.com/office/powerpoint/2010/main" val="20360489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Closing Art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A460F61-2344-C760-857E-55ED7348C7A7}"/>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67" y="0"/>
            <a:ext cx="12187066" cy="6858000"/>
          </a:xfrm>
          <a:prstGeom prst="rect">
            <a:avLst/>
          </a:prstGeom>
        </p:spPr>
      </p:pic>
    </p:spTree>
    <p:extLst>
      <p:ext uri="{BB962C8B-B14F-4D97-AF65-F5344CB8AC3E}">
        <p14:creationId xmlns:p14="http://schemas.microsoft.com/office/powerpoint/2010/main" val="27322106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Closing Art 3">
    <p:spTree>
      <p:nvGrpSpPr>
        <p:cNvPr id="1" name=""/>
        <p:cNvGrpSpPr/>
        <p:nvPr/>
      </p:nvGrpSpPr>
      <p:grpSpPr>
        <a:xfrm>
          <a:off x="0" y="0"/>
          <a:ext cx="0" cy="0"/>
          <a:chOff x="0" y="0"/>
          <a:chExt cx="0" cy="0"/>
        </a:xfrm>
      </p:grpSpPr>
      <p:pic>
        <p:nvPicPr>
          <p:cNvPr id="6" name="Background">
            <a:extLst>
              <a:ext uri="{FF2B5EF4-FFF2-40B4-BE49-F238E27FC236}">
                <a16:creationId xmlns:a16="http://schemas.microsoft.com/office/drawing/2014/main" id="{D10096E1-7AA4-3695-82F5-7DAD7028D391}"/>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466" y="694"/>
            <a:ext cx="12189533" cy="6856612"/>
          </a:xfrm>
          <a:prstGeom prst="rect">
            <a:avLst/>
          </a:prstGeom>
        </p:spPr>
      </p:pic>
    </p:spTree>
    <p:extLst>
      <p:ext uri="{BB962C8B-B14F-4D97-AF65-F5344CB8AC3E}">
        <p14:creationId xmlns:p14="http://schemas.microsoft.com/office/powerpoint/2010/main" val="306929537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Closing Art 4">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01356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57D81-3B52-BA45-29B8-41D9E6884AF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9B51C4-8C77-9140-35F9-69730C0B26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F902983-78C5-F460-4748-137C8D5BF5E4}"/>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D8BB17CF-E16D-5050-0804-5536DDECA4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40F7FC-2E7B-0EBC-ACBB-3C67CFC60BD3}"/>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18288344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8DD33-F725-4790-56B1-FB62085931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47A26E1-78B9-8D8E-4F12-BC90330DD63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1BF1B9-9D91-D2F7-95F1-ECD70A576FA7}"/>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64E879E7-5A5C-690C-C19D-26DE9FA624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4BCAE5-666F-E5A8-2CE6-F47E29873247}"/>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045094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9D95A-2331-0A30-ADFE-32F6009BC0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4933831-B84D-A21A-3E1A-3B88F0C238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03D86F-CCBC-9B36-C35F-78AE583A38FE}"/>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843F783A-18F9-39B5-BF93-F09C8852F2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F91E62-9397-12DB-0302-DD9F02815449}"/>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4781741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45BE8-E48A-E0A7-A401-188F791C22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4A9974-3701-A834-5A82-467192A5014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0AF9612-85B0-07A0-E306-2D6A8FD617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4544541-86FD-3C6E-863C-820E98C184EE}"/>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6" name="Footer Placeholder 5">
            <a:extLst>
              <a:ext uri="{FF2B5EF4-FFF2-40B4-BE49-F238E27FC236}">
                <a16:creationId xmlns:a16="http://schemas.microsoft.com/office/drawing/2014/main" id="{0A16FD0E-9024-ED66-FFB6-4CAF552D6D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356C79-0118-CE30-73DF-2BC8487CCF93}"/>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412864299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102C-C120-29DF-B127-2005FBD447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B229DC-42B6-2EE5-C17B-89B7EFCA79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047FD-628F-A706-58F8-B7323D50DC7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85988B-2B03-590D-F3A9-0002386567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94BBEF-EAD0-5793-F609-95FB35FEA7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411232-15A2-87CD-556B-8A235FC636E9}"/>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8" name="Footer Placeholder 7">
            <a:extLst>
              <a:ext uri="{FF2B5EF4-FFF2-40B4-BE49-F238E27FC236}">
                <a16:creationId xmlns:a16="http://schemas.microsoft.com/office/drawing/2014/main" id="{292B9147-AF66-6FA1-0EB5-F94D0E5EE94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B6BE29-0BBA-EBE3-CB8B-75953D18AB9F}"/>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423260543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4F2DE-EB51-9C90-D8A7-7EEC6AD425E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FC4135-4D26-5004-F398-48148A7ADC77}"/>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4" name="Footer Placeholder 3">
            <a:extLst>
              <a:ext uri="{FF2B5EF4-FFF2-40B4-BE49-F238E27FC236}">
                <a16:creationId xmlns:a16="http://schemas.microsoft.com/office/drawing/2014/main" id="{1707F2A0-4B91-02F8-553C-23EF74DF3D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84D42E-EE39-C231-9B67-9E337FF43029}"/>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183223781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5208A9A-E685-96C0-3812-F8D6B92EA20F}"/>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3" name="Footer Placeholder 2">
            <a:extLst>
              <a:ext uri="{FF2B5EF4-FFF2-40B4-BE49-F238E27FC236}">
                <a16:creationId xmlns:a16="http://schemas.microsoft.com/office/drawing/2014/main" id="{32714B44-88BE-DC58-D363-26CA3A2D311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B2CFB9-5BD6-3CC0-6203-E2ECC05C1D2E}"/>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3764652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699A7-5583-BB1F-7971-962A5A438C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96F45C-2A8F-AEEB-0F74-DC390395A6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D4F60A7-298A-7F20-8C9D-3CEE15A002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DC7FD4-42B9-F0BA-6168-50F76B173816}"/>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6" name="Footer Placeholder 5">
            <a:extLst>
              <a:ext uri="{FF2B5EF4-FFF2-40B4-BE49-F238E27FC236}">
                <a16:creationId xmlns:a16="http://schemas.microsoft.com/office/drawing/2014/main" id="{79BC47EF-639F-AA36-1A99-9CAD5FADC1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48F217-16F1-AA39-B554-1A34D3A149F1}"/>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96441050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8A86-944E-535F-1743-AA0113418D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73EE24-EF79-AE2C-D2C7-0AA7DF1FF6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E20E61C-2835-8BD8-F458-7813F74D27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90EBE9-4A48-371A-5188-76F1D585B86D}"/>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6" name="Footer Placeholder 5">
            <a:extLst>
              <a:ext uri="{FF2B5EF4-FFF2-40B4-BE49-F238E27FC236}">
                <a16:creationId xmlns:a16="http://schemas.microsoft.com/office/drawing/2014/main" id="{1C7B4849-1A7E-9F5C-08E3-DB5338F038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B876D8-1DE3-85BB-4BC6-FF1F16093A95}"/>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39174113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01BE5-C2FB-B2E2-8C72-F7B92E4B431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1D1181-CFE1-76B3-C704-C24998EE3F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A77944-65F5-3C42-4057-138916D973EA}"/>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CB693A73-9647-DD3D-F106-BA0473EB10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577E59-A0C1-05E5-DCDC-74704483C7FB}"/>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6149286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2E23BCB-DFC3-B8F5-3212-CD7936E882D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9CA346D-EE1B-9827-3221-EC1121BD3E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D4BFD-2CDF-CCF9-D349-8A547D3B90DD}"/>
              </a:ext>
            </a:extLst>
          </p:cNvPr>
          <p:cNvSpPr>
            <a:spLocks noGrp="1"/>
          </p:cNvSpPr>
          <p:nvPr>
            <p:ph type="dt" sz="half" idx="10"/>
          </p:nvPr>
        </p:nvSpPr>
        <p:spPr/>
        <p:txBody>
          <a:body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A24D5FC4-F824-1751-8D3B-3AB0D1BEE4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4B6A5-D74D-EBA1-B5F6-FF4AFFBBADEA}"/>
              </a:ext>
            </a:extLst>
          </p:cNvPr>
          <p:cNvSpPr>
            <a:spLocks noGrp="1"/>
          </p:cNvSpPr>
          <p:nvPr>
            <p:ph type="sldNum" sz="quarter" idx="12"/>
          </p:nvPr>
        </p:nvSpPr>
        <p:spPr/>
        <p:txBody>
          <a:bodyPr/>
          <a:lstStyle/>
          <a:p>
            <a:fld id="{658C2362-9AE0-CF45-80F7-EB47E004410D}" type="slidenum">
              <a:rPr lang="en-US" smtClean="0"/>
              <a:t>‹#›</a:t>
            </a:fld>
            <a:endParaRPr lang="en-US"/>
          </a:p>
        </p:txBody>
      </p:sp>
    </p:spTree>
    <p:extLst>
      <p:ext uri="{BB962C8B-B14F-4D97-AF65-F5344CB8AC3E}">
        <p14:creationId xmlns:p14="http://schemas.microsoft.com/office/powerpoint/2010/main" val="269902366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2.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BE08955-08BB-4699-BDD8-1E3D7EEFD8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5" name="Text Placeholder 4">
            <a:extLst>
              <a:ext uri="{FF2B5EF4-FFF2-40B4-BE49-F238E27FC236}">
                <a16:creationId xmlns:a16="http://schemas.microsoft.com/office/drawing/2014/main" id="{AA3B2E1F-8BE8-6F6E-A1F6-527F51B3D0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9">
            <a:extLst>
              <a:ext uri="{FF2B5EF4-FFF2-40B4-BE49-F238E27FC236}">
                <a16:creationId xmlns:a16="http://schemas.microsoft.com/office/drawing/2014/main" id="{EB605B6C-A108-B529-76C2-7C90E4E90D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mj-lt"/>
              </a:defRPr>
            </a:lvl1pPr>
          </a:lstStyle>
          <a:p>
            <a:fld id="{86134D44-37F0-44A1-8A08-E9432A030C07}" type="slidenum">
              <a:rPr lang="en-US" smtClean="0"/>
              <a:pPr/>
              <a:t>‹#›</a:t>
            </a:fld>
            <a:endParaRPr lang="en-US" dirty="0"/>
          </a:p>
        </p:txBody>
      </p:sp>
    </p:spTree>
    <p:extLst>
      <p:ext uri="{BB962C8B-B14F-4D97-AF65-F5344CB8AC3E}">
        <p14:creationId xmlns:p14="http://schemas.microsoft.com/office/powerpoint/2010/main" val="265319918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13" r:id="rId30"/>
    <p:sldLayoutId id="2147483649" r:id="rId31"/>
    <p:sldLayoutId id="2147483660" r:id="rId32"/>
    <p:sldLayoutId id="2147483661" r:id="rId33"/>
    <p:sldLayoutId id="2147483662" r:id="rId34"/>
    <p:sldLayoutId id="2147483650" r:id="rId35"/>
    <p:sldLayoutId id="2147483663" r:id="rId36"/>
    <p:sldLayoutId id="2147483665" r:id="rId37"/>
    <p:sldLayoutId id="2147483651" r:id="rId38"/>
    <p:sldLayoutId id="2147483666" r:id="rId39"/>
    <p:sldLayoutId id="2147483671" r:id="rId40"/>
    <p:sldLayoutId id="2147483652" r:id="rId41"/>
    <p:sldLayoutId id="2147483670" r:id="rId42"/>
    <p:sldLayoutId id="2147483653" r:id="rId43"/>
    <p:sldLayoutId id="2147483672" r:id="rId44"/>
    <p:sldLayoutId id="2147483673" r:id="rId45"/>
    <p:sldLayoutId id="2147483675" r:id="rId46"/>
    <p:sldLayoutId id="2147483676" r:id="rId47"/>
    <p:sldLayoutId id="2147483677" r:id="rId48"/>
    <p:sldLayoutId id="2147483678" r:id="rId49"/>
    <p:sldLayoutId id="2147483679" r:id="rId50"/>
    <p:sldLayoutId id="2147483680" r:id="rId51"/>
    <p:sldLayoutId id="2147483655" r:id="rId52"/>
    <p:sldLayoutId id="2147483654" r:id="rId53"/>
    <p:sldLayoutId id="2147483656" r:id="rId54"/>
    <p:sldLayoutId id="2147483657" r:id="rId55"/>
    <p:sldLayoutId id="2147483667" r:id="rId56"/>
    <p:sldLayoutId id="2147483668" r:id="rId57"/>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17C52DD-9E9A-E051-5C6F-12A5554402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4B248A-2102-4B24-CF37-A2E8F3D3DD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14E7C-4082-BCCA-1370-9F5E53CDED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0280148-D780-A14E-BC81-A7120D1A347A}" type="datetimeFigureOut">
              <a:rPr lang="en-US" smtClean="0"/>
              <a:t>9/28/26</a:t>
            </a:fld>
            <a:endParaRPr lang="en-US"/>
          </a:p>
        </p:txBody>
      </p:sp>
      <p:sp>
        <p:nvSpPr>
          <p:cNvPr id="5" name="Footer Placeholder 4">
            <a:extLst>
              <a:ext uri="{FF2B5EF4-FFF2-40B4-BE49-F238E27FC236}">
                <a16:creationId xmlns:a16="http://schemas.microsoft.com/office/drawing/2014/main" id="{DDD1CACE-BDBF-E6BD-2A9F-67742FA38AD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404210A-94E8-9F51-FE22-C4F736C1DA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8C2362-9AE0-CF45-80F7-EB47E004410D}" type="slidenum">
              <a:rPr lang="en-US" smtClean="0"/>
              <a:t>‹#›</a:t>
            </a:fld>
            <a:endParaRPr lang="en-US"/>
          </a:p>
        </p:txBody>
      </p:sp>
    </p:spTree>
    <p:extLst>
      <p:ext uri="{BB962C8B-B14F-4D97-AF65-F5344CB8AC3E}">
        <p14:creationId xmlns:p14="http://schemas.microsoft.com/office/powerpoint/2010/main" val="341695974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image" Target="../media/image31.png"/><Relationship Id="rId1" Type="http://schemas.openxmlformats.org/officeDocument/2006/relationships/slideLayout" Target="../slideLayouts/slideLayout11.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package" Target="../embeddings/Microsoft_Word_Document1.docx"/><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package" Target="../embeddings/Microsoft_Word_Document2.docx"/><Relationship Id="rId2" Type="http://schemas.openxmlformats.org/officeDocument/2006/relationships/image" Target="../media/image16.png"/><Relationship Id="rId1" Type="http://schemas.openxmlformats.org/officeDocument/2006/relationships/slideLayout" Target="../slideLayouts/slideLayout11.xml"/><Relationship Id="rId4"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5B7C0-E9D8-2FFB-420F-5550E04B0726}"/>
              </a:ext>
            </a:extLst>
          </p:cNvPr>
          <p:cNvSpPr>
            <a:spLocks noGrp="1"/>
          </p:cNvSpPr>
          <p:nvPr>
            <p:ph type="title"/>
          </p:nvPr>
        </p:nvSpPr>
        <p:spPr/>
        <p:txBody>
          <a:bodyPr>
            <a:normAutofit/>
          </a:bodyPr>
          <a:lstStyle/>
          <a:p>
            <a:r>
              <a:rPr lang="en-US" sz="6000" dirty="0">
                <a:solidFill>
                  <a:srgbClr val="002060"/>
                </a:solidFill>
              </a:rPr>
              <a:t>DTMC Classifications</a:t>
            </a:r>
          </a:p>
        </p:txBody>
      </p:sp>
      <p:sp>
        <p:nvSpPr>
          <p:cNvPr id="3" name="Slide Number Placeholder 2">
            <a:extLst>
              <a:ext uri="{FF2B5EF4-FFF2-40B4-BE49-F238E27FC236}">
                <a16:creationId xmlns:a16="http://schemas.microsoft.com/office/drawing/2014/main" id="{B9EA0A56-E748-DF5D-B0BF-209FD78B670B}"/>
              </a:ext>
            </a:extLst>
          </p:cNvPr>
          <p:cNvSpPr>
            <a:spLocks noGrp="1"/>
          </p:cNvSpPr>
          <p:nvPr>
            <p:ph type="sldNum" sz="quarter" idx="17"/>
          </p:nvPr>
        </p:nvSpPr>
        <p:spPr/>
        <p:txBody>
          <a:bodyPr/>
          <a:lstStyle/>
          <a:p>
            <a:fld id="{86134D44-37F0-44A1-8A08-E9432A030C07}" type="slidenum">
              <a:rPr lang="en-US" smtClean="0"/>
              <a:pPr/>
              <a:t>1</a:t>
            </a:fld>
            <a:endParaRPr lang="en-US" dirty="0"/>
          </a:p>
        </p:txBody>
      </p:sp>
    </p:spTree>
    <p:extLst>
      <p:ext uri="{BB962C8B-B14F-4D97-AF65-F5344CB8AC3E}">
        <p14:creationId xmlns:p14="http://schemas.microsoft.com/office/powerpoint/2010/main" val="1971092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28626-2759-2A0D-A6E4-9E519DFAE7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B8E53-1EC4-E8A9-03EA-7F4B7252DF89}"/>
              </a:ext>
            </a:extLst>
          </p:cNvPr>
          <p:cNvSpPr>
            <a:spLocks noGrp="1"/>
          </p:cNvSpPr>
          <p:nvPr>
            <p:ph type="title"/>
          </p:nvPr>
        </p:nvSpPr>
        <p:spPr/>
        <p:txBody>
          <a:bodyPr/>
          <a:lstStyle/>
          <a:p>
            <a:r>
              <a:rPr lang="en-US" dirty="0"/>
              <a:t>Limiting Behavior of DTMCs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F6F89C51-244B-1513-4F6D-C984BF3B2213}"/>
                  </a:ext>
                </a:extLst>
              </p:cNvPr>
              <p:cNvSpPr>
                <a:spLocks noGrp="1"/>
              </p:cNvSpPr>
              <p:nvPr>
                <p:ph type="body" sz="quarter" idx="20"/>
              </p:nvPr>
            </p:nvSpPr>
            <p:spPr>
              <a:xfrm>
                <a:off x="652463" y="1368845"/>
                <a:ext cx="10370190" cy="4120309"/>
              </a:xfrm>
            </p:spPr>
            <p:txBody>
              <a:bodyPr/>
              <a:lstStyle/>
              <a:p>
                <a:r>
                  <a:rPr lang="en-US" dirty="0"/>
                  <a:t>We are sometimes interested in the time-limiting behavior of DTMCs, formally we seek</a:t>
                </a:r>
              </a:p>
              <a:p>
                <a:pPr/>
                <a14:m>
                  <m:oMathPara xmlns:m="http://schemas.openxmlformats.org/officeDocument/2006/math">
                    <m:o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1" smtClean="0">
                                  <a:latin typeface="Cambria Math" panose="02040503050406030204" pitchFamily="18" charset="0"/>
                                </a:rPr>
                                <m:t>lim</m:t>
                              </m:r>
                            </m:e>
                            <m:lim>
                              <m:r>
                                <a:rPr lang="en-US" b="0" i="1" smtClean="0">
                                  <a:latin typeface="Cambria Math" panose="02040503050406030204" pitchFamily="18" charset="0"/>
                                </a:rPr>
                                <m:t>𝑛</m:t>
                              </m:r>
                              <m:r>
                                <a:rPr lang="en-US" b="0" i="1" smtClean="0">
                                  <a:latin typeface="Cambria Math" panose="02040503050406030204" pitchFamily="18" charset="0"/>
                                </a:rPr>
                                <m:t>→∞</m:t>
                              </m:r>
                            </m:lim>
                          </m:limLow>
                        </m:fName>
                        <m:e>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e>
                      </m:func>
                    </m:oMath>
                  </m:oMathPara>
                </a14:m>
                <a:endParaRPr lang="en-US" dirty="0"/>
              </a:p>
              <a:p>
                <a:r>
                  <a:rPr lang="en-US" dirty="0"/>
                  <a:t>To compute this, we want</a:t>
                </a:r>
              </a:p>
              <a:p>
                <a:pPr/>
                <a14:m>
                  <m:oMathPara xmlns:m="http://schemas.openxmlformats.org/officeDocument/2006/math">
                    <m:oMath>
                      <m:func>
                        <m:funcPr>
                          <m:ctrlPr>
                            <a:rPr lang="en-US" b="0" i="1" smtClean="0">
                              <a:latin typeface="Cambria Math" panose="02040503050406030204" pitchFamily="18" charset="0"/>
                            </a:rPr>
                          </m:ctrlPr>
                        </m:funcPr>
                        <m:fName>
                          <m:limLow>
                            <m:limLowPr>
                              <m:ctrlPr>
                                <a:rPr lang="en-US" b="0" i="1" smtClean="0">
                                  <a:latin typeface="Cambria Math" panose="02040503050406030204" pitchFamily="18" charset="0"/>
                                </a:rPr>
                              </m:ctrlPr>
                            </m:limLowPr>
                            <m:e>
                              <m:r>
                                <m:rPr>
                                  <m:sty m:val="p"/>
                                </m:rPr>
                                <a:rPr lang="en-US" b="0" i="1" smtClean="0">
                                  <a:latin typeface="Cambria Math" panose="02040503050406030204" pitchFamily="18" charset="0"/>
                                </a:rPr>
                                <m:t>lim</m:t>
                              </m:r>
                            </m:e>
                            <m:lim>
                              <m:r>
                                <a:rPr lang="en-US" b="0" i="1" smtClean="0">
                                  <a:latin typeface="Cambria Math" panose="02040503050406030204" pitchFamily="18" charset="0"/>
                                </a:rPr>
                                <m:t>𝑛</m:t>
                              </m:r>
                              <m:r>
                                <a:rPr lang="en-US" b="0" i="1" smtClean="0">
                                  <a:latin typeface="Cambria Math" panose="02040503050406030204" pitchFamily="18" charset="0"/>
                                </a:rPr>
                                <m:t>→∞</m:t>
                              </m:r>
                            </m:lim>
                          </m:limLow>
                        </m:fName>
                        <m:e>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e>
                      </m:func>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𝑛</m:t>
                          </m:r>
                        </m:sup>
                      </m:sSup>
                      <m:r>
                        <a:rPr lang="en-US" b="0" i="1" smtClean="0">
                          <a:latin typeface="Cambria Math" panose="02040503050406030204" pitchFamily="18" charset="0"/>
                        </a:rPr>
                        <m:t>.</m:t>
                      </m:r>
                    </m:oMath>
                  </m:oMathPara>
                </a14:m>
                <a:endParaRPr lang="en-US" b="0" dirty="0"/>
              </a:p>
              <a:p>
                <a:r>
                  <a:rPr lang="en-US" dirty="0"/>
                  <a:t>Various ways to compute this.  The simplest is to calculate </a:t>
                </a:r>
                <a:r>
                  <a:rPr lang="en-US" dirty="0">
                    <a:latin typeface="Symbol" pitchFamily="2" charset="2"/>
                  </a:rPr>
                  <a:t>p</a:t>
                </a:r>
                <a:r>
                  <a:rPr lang="en-US" dirty="0"/>
                  <a:t>(</a:t>
                </a:r>
                <a:r>
                  <a:rPr lang="en-US" i="1" dirty="0"/>
                  <a:t>n</a:t>
                </a:r>
                <a:r>
                  <a:rPr lang="en-US" dirty="0"/>
                  <a:t>) for increasing large </a:t>
                </a:r>
                <a:r>
                  <a:rPr lang="en-US" i="1" dirty="0"/>
                  <a:t>n</a:t>
                </a:r>
                <a:r>
                  <a:rPr lang="en-US" dirty="0"/>
                  <a:t> and stop when </a:t>
                </a:r>
                <a14:m>
                  <m:oMath xmlns:m="http://schemas.openxmlformats.org/officeDocument/2006/math">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r>
                          <a:rPr lang="en-US" b="0" i="1" smtClean="0">
                            <a:latin typeface="Cambria Math" panose="02040503050406030204" pitchFamily="18" charset="0"/>
                          </a:rPr>
                          <m:t>+1</m:t>
                        </m:r>
                      </m:e>
                    </m:d>
                    <m:r>
                      <a:rPr lang="en-US" b="0" i="1" smtClean="0">
                        <a:latin typeface="Cambria Math" panose="02040503050406030204" pitchFamily="18" charset="0"/>
                      </a:rPr>
                      <m:t>≈</m:t>
                    </m:r>
                    <m:r>
                      <a:rPr lang="en-US" b="0" i="1" smtClean="0">
                        <a:latin typeface="Cambria Math" panose="02040503050406030204" pitchFamily="18" charset="0"/>
                      </a:rPr>
                      <m:t>𝜋</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oMath>
                </a14:m>
                <a:r>
                  <a:rPr lang="en-US" b="0" dirty="0"/>
                  <a:t>   This is inefficient if </a:t>
                </a:r>
                <a:r>
                  <a:rPr lang="en-US" b="0" i="1" dirty="0"/>
                  <a:t>n</a:t>
                </a:r>
                <a:r>
                  <a:rPr lang="en-US" b="0" dirty="0"/>
                  <a:t> needs to be large.</a:t>
                </a:r>
              </a:p>
              <a:p>
                <a:endParaRPr lang="en-US" dirty="0"/>
              </a:p>
            </p:txBody>
          </p:sp>
        </mc:Choice>
        <mc:Fallback xmlns="">
          <p:sp>
            <p:nvSpPr>
              <p:cNvPr id="3" name="Text Placeholder 2">
                <a:extLst>
                  <a:ext uri="{FF2B5EF4-FFF2-40B4-BE49-F238E27FC236}">
                    <a16:creationId xmlns:a16="http://schemas.microsoft.com/office/drawing/2014/main" id="{F6F89C51-244B-1513-4F6D-C984BF3B2213}"/>
                  </a:ext>
                </a:extLst>
              </p:cNvPr>
              <p:cNvSpPr>
                <a:spLocks noGrp="1" noRot="1" noChangeAspect="1" noMove="1" noResize="1" noEditPoints="1" noAdjustHandles="1" noChangeArrowheads="1" noChangeShapeType="1" noTextEdit="1"/>
              </p:cNvSpPr>
              <p:nvPr>
                <p:ph type="body" sz="quarter" idx="20"/>
              </p:nvPr>
            </p:nvSpPr>
            <p:spPr>
              <a:xfrm>
                <a:off x="652463" y="1368845"/>
                <a:ext cx="10370190" cy="4120309"/>
              </a:xfrm>
              <a:blipFill>
                <a:blip r:embed="rId2"/>
                <a:stretch>
                  <a:fillRect l="-612" t="-1846"/>
                </a:stretch>
              </a:blipFill>
            </p:spPr>
            <p:txBody>
              <a:bodyPr/>
              <a:lstStyle/>
              <a:p>
                <a:r>
                  <a:rPr lang="en-US">
                    <a:noFill/>
                  </a:rPr>
                  <a:t> </a:t>
                </a:r>
              </a:p>
            </p:txBody>
          </p:sp>
        </mc:Fallback>
      </mc:AlternateContent>
    </p:spTree>
    <p:extLst>
      <p:ext uri="{BB962C8B-B14F-4D97-AF65-F5344CB8AC3E}">
        <p14:creationId xmlns:p14="http://schemas.microsoft.com/office/powerpoint/2010/main" val="240942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00A13-89B9-DBA0-5495-1821E0A41EB7}"/>
              </a:ext>
            </a:extLst>
          </p:cNvPr>
          <p:cNvSpPr>
            <a:spLocks noGrp="1"/>
          </p:cNvSpPr>
          <p:nvPr>
            <p:ph type="title"/>
          </p:nvPr>
        </p:nvSpPr>
        <p:spPr/>
        <p:txBody>
          <a:bodyPr/>
          <a:lstStyle/>
          <a:p>
            <a:r>
              <a:rPr lang="en-US" dirty="0"/>
              <a:t>Accessibility of States in a DTMC</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26B5BCF8-DC56-35CE-88EA-76557103F861}"/>
                  </a:ext>
                </a:extLst>
              </p:cNvPr>
              <p:cNvSpPr>
                <a:spLocks noGrp="1"/>
              </p:cNvSpPr>
              <p:nvPr>
                <p:ph type="body" sz="quarter" idx="20"/>
              </p:nvPr>
            </p:nvSpPr>
            <p:spPr>
              <a:xfrm>
                <a:off x="652462" y="1795749"/>
                <a:ext cx="11323947" cy="4203607"/>
              </a:xfrm>
            </p:spPr>
            <p:txBody>
              <a:bodyPr/>
              <a:lstStyle/>
              <a:p>
                <a:r>
                  <a:rPr lang="en-US" dirty="0"/>
                  <a:t>It is easier to solve for the steady-state behavior of some DTMCs than others.</a:t>
                </a:r>
              </a:p>
              <a:p>
                <a:r>
                  <a:rPr lang="en-US" dirty="0"/>
                  <a:t>Definition:  A state j is said to be </a:t>
                </a:r>
                <a:r>
                  <a:rPr lang="en-US" i="1" dirty="0"/>
                  <a:t>accessible</a:t>
                </a:r>
                <a:r>
                  <a:rPr lang="en-US" dirty="0"/>
                  <a:t> from state I if there is an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≥0</m:t>
                    </m:r>
                  </m:oMath>
                </a14:m>
                <a:r>
                  <a:rPr lang="en-US" dirty="0"/>
                  <a:t> such that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𝑃</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sup>
                    </m:sSubSup>
                    <m:r>
                      <a:rPr lang="en-US" b="0" i="1" smtClean="0">
                        <a:latin typeface="Cambria Math" panose="02040503050406030204" pitchFamily="18" charset="0"/>
                      </a:rPr>
                      <m:t>&gt;0. </m:t>
                    </m:r>
                  </m:oMath>
                </a14:m>
                <a:r>
                  <a:rPr lang="en-US" dirty="0"/>
                  <a:t> We write </a:t>
                </a:r>
                <a14:m>
                  <m:oMath xmlns:m="http://schemas.openxmlformats.org/officeDocument/2006/math">
                    <m:r>
                      <a:rPr lang="en-US" i="1" smtClean="0">
                        <a:latin typeface="Cambria Math" panose="02040503050406030204" pitchFamily="18" charset="0"/>
                      </a:rPr>
                      <m:t>𝑖</m:t>
                    </m:r>
                    <m:r>
                      <a:rPr lang="en-US" i="1" smtClean="0">
                        <a:latin typeface="Cambria Math" panose="02040503050406030204" pitchFamily="18" charset="0"/>
                      </a:rPr>
                      <m:t>→</m:t>
                    </m:r>
                    <m:r>
                      <a:rPr lang="en-US" i="1" smtClean="0">
                        <a:latin typeface="Cambria Math" panose="02040503050406030204" pitchFamily="18" charset="0"/>
                      </a:rPr>
                      <m:t>𝑗</m:t>
                    </m:r>
                    <m:r>
                      <a:rPr lang="en-US" b="0" i="1" smtClean="0">
                        <a:latin typeface="Cambria Math" panose="02040503050406030204" pitchFamily="18" charset="0"/>
                      </a:rPr>
                      <m:t>. </m:t>
                    </m:r>
                  </m:oMath>
                </a14:m>
                <a:endParaRPr lang="en-US" dirty="0"/>
              </a:p>
              <a:p>
                <a:r>
                  <a:rPr lang="en-US" dirty="0"/>
                  <a:t>Recall that </a:t>
                </a:r>
                <a14:m>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𝑃</m:t>
                        </m:r>
                      </m:e>
                      <m:sub>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𝑗</m:t>
                        </m:r>
                      </m:sub>
                      <m:sup>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sup>
                    </m:sSubSup>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1" smtClean="0">
                            <a:latin typeface="Cambria Math" panose="02040503050406030204" pitchFamily="18" charset="0"/>
                          </a:rPr>
                          <m:t>Pr</m:t>
                        </m:r>
                      </m:fName>
                      <m:e>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𝑋</m:t>
                            </m:r>
                            <m:d>
                              <m:dPr>
                                <m:ctrlPr>
                                  <a:rPr lang="en-US" b="0" i="1" smtClean="0">
                                    <a:latin typeface="Cambria Math" panose="02040503050406030204" pitchFamily="18" charset="0"/>
                                  </a:rPr>
                                </m:ctrlPr>
                              </m:dPr>
                              <m:e>
                                <m:r>
                                  <a:rPr lang="en-US" b="0" i="1" smtClean="0">
                                    <a:latin typeface="Cambria Math" panose="02040503050406030204" pitchFamily="18" charset="0"/>
                                  </a:rPr>
                                  <m:t>𝑛</m:t>
                                </m:r>
                              </m:e>
                            </m:d>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 | </m:t>
                            </m:r>
                            <m:r>
                              <a:rPr lang="en-US" b="0" i="1" smtClean="0">
                                <a:latin typeface="Cambria Math" panose="02040503050406030204" pitchFamily="18" charset="0"/>
                              </a:rPr>
                              <m:t>𝑋</m:t>
                            </m:r>
                            <m:d>
                              <m:dPr>
                                <m:ctrlPr>
                                  <a:rPr lang="en-US" b="0" i="1" smtClean="0">
                                    <a:latin typeface="Cambria Math" panose="02040503050406030204" pitchFamily="18" charset="0"/>
                                  </a:rPr>
                                </m:ctrlPr>
                              </m:dPr>
                              <m:e>
                                <m:r>
                                  <a:rPr lang="en-US" b="0" i="1" smtClean="0">
                                    <a:latin typeface="Cambria Math" panose="02040503050406030204" pitchFamily="18" charset="0"/>
                                  </a:rPr>
                                  <m:t>0</m:t>
                                </m:r>
                              </m:e>
                            </m:d>
                            <m:r>
                              <a:rPr lang="en-US" b="0" i="1" smtClean="0">
                                <a:latin typeface="Cambria Math" panose="02040503050406030204" pitchFamily="18" charset="0"/>
                              </a:rPr>
                              <m:t>=</m:t>
                            </m:r>
                            <m:r>
                              <a:rPr lang="en-US" b="0" i="1" smtClean="0">
                                <a:latin typeface="Cambria Math" panose="02040503050406030204" pitchFamily="18" charset="0"/>
                              </a:rPr>
                              <m:t>𝑖</m:t>
                            </m:r>
                          </m:e>
                        </m:d>
                      </m:e>
                    </m:func>
                  </m:oMath>
                </a14:m>
                <a:r>
                  <a:rPr lang="en-US" dirty="0"/>
                  <a:t>.</a:t>
                </a:r>
              </a:p>
              <a:p>
                <a:r>
                  <a:rPr lang="en-US" dirty="0"/>
                  <a:t>If we think of accessibility in terms of graphic representation, a state </a:t>
                </a:r>
                <a:r>
                  <a:rPr lang="en-US" i="1" dirty="0"/>
                  <a:t>j</a:t>
                </a:r>
                <a:r>
                  <a:rPr lang="en-US" dirty="0"/>
                  <a:t> is accessible from state </a:t>
                </a:r>
                <a:r>
                  <a:rPr lang="en-US" i="1" dirty="0" err="1"/>
                  <a:t>i</a:t>
                </a:r>
                <a:r>
                  <a:rPr lang="en-US" i="1" dirty="0"/>
                  <a:t> </a:t>
                </a:r>
                <a:r>
                  <a:rPr lang="en-US" dirty="0"/>
                  <a:t>if there exists a path from node </a:t>
                </a:r>
                <a:r>
                  <a:rPr lang="en-US" i="1" dirty="0" err="1"/>
                  <a:t>i</a:t>
                </a:r>
                <a:r>
                  <a:rPr lang="en-US" dirty="0"/>
                  <a:t> to node </a:t>
                </a:r>
                <a:r>
                  <a:rPr lang="en-US" i="1" dirty="0"/>
                  <a:t>j </a:t>
                </a:r>
                <a:r>
                  <a:rPr lang="en-US" dirty="0"/>
                  <a:t>.</a:t>
                </a:r>
              </a:p>
            </p:txBody>
          </p:sp>
        </mc:Choice>
        <mc:Fallback xmlns="">
          <p:sp>
            <p:nvSpPr>
              <p:cNvPr id="3" name="Text Placeholder 2">
                <a:extLst>
                  <a:ext uri="{FF2B5EF4-FFF2-40B4-BE49-F238E27FC236}">
                    <a16:creationId xmlns:a16="http://schemas.microsoft.com/office/drawing/2014/main" id="{26B5BCF8-DC56-35CE-88EA-76557103F861}"/>
                  </a:ext>
                </a:extLst>
              </p:cNvPr>
              <p:cNvSpPr>
                <a:spLocks noGrp="1" noRot="1" noChangeAspect="1" noMove="1" noResize="1" noEditPoints="1" noAdjustHandles="1" noChangeArrowheads="1" noChangeShapeType="1" noTextEdit="1"/>
              </p:cNvSpPr>
              <p:nvPr>
                <p:ph type="body" sz="quarter" idx="20"/>
              </p:nvPr>
            </p:nvSpPr>
            <p:spPr>
              <a:xfrm>
                <a:off x="652462" y="1795749"/>
                <a:ext cx="11323947" cy="4203607"/>
              </a:xfrm>
              <a:blipFill>
                <a:blip r:embed="rId2"/>
                <a:stretch>
                  <a:fillRect l="-560" t="-1807"/>
                </a:stretch>
              </a:blipFill>
            </p:spPr>
            <p:txBody>
              <a:bodyPr/>
              <a:lstStyle/>
              <a:p>
                <a:r>
                  <a:rPr lang="en-US">
                    <a:noFill/>
                  </a:rPr>
                  <a:t> </a:t>
                </a:r>
              </a:p>
            </p:txBody>
          </p:sp>
        </mc:Fallback>
      </mc:AlternateContent>
      <p:sp>
        <p:nvSpPr>
          <p:cNvPr id="32" name="TextBox 31">
            <a:extLst>
              <a:ext uri="{FF2B5EF4-FFF2-40B4-BE49-F238E27FC236}">
                <a16:creationId xmlns:a16="http://schemas.microsoft.com/office/drawing/2014/main" id="{7D00EAB0-9A0C-9FBF-4D5C-D0187D29DF9B}"/>
              </a:ext>
            </a:extLst>
          </p:cNvPr>
          <p:cNvSpPr txBox="1"/>
          <p:nvPr/>
        </p:nvSpPr>
        <p:spPr>
          <a:xfrm>
            <a:off x="802767" y="4774789"/>
            <a:ext cx="5470334" cy="707886"/>
          </a:xfrm>
          <a:prstGeom prst="rect">
            <a:avLst/>
          </a:prstGeom>
          <a:noFill/>
        </p:spPr>
        <p:txBody>
          <a:bodyPr wrap="square" rtlCol="0">
            <a:spAutoFit/>
          </a:bodyPr>
          <a:lstStyle/>
          <a:p>
            <a:r>
              <a:rPr lang="en-US" sz="2000" dirty="0"/>
              <a:t>In the reliability example, there is no state accessible from the state n</a:t>
            </a:r>
            <a:r>
              <a:rPr lang="en-US" sz="2000" baseline="-25000" dirty="0"/>
              <a:t>0</a:t>
            </a:r>
            <a:r>
              <a:rPr lang="en-US" sz="2000" dirty="0"/>
              <a:t> representing failure</a:t>
            </a:r>
          </a:p>
        </p:txBody>
      </p:sp>
      <p:grpSp>
        <p:nvGrpSpPr>
          <p:cNvPr id="33" name="Group 32">
            <a:extLst>
              <a:ext uri="{FF2B5EF4-FFF2-40B4-BE49-F238E27FC236}">
                <a16:creationId xmlns:a16="http://schemas.microsoft.com/office/drawing/2014/main" id="{2309465A-2CCD-1537-C268-52DC029E7E1D}"/>
              </a:ext>
            </a:extLst>
          </p:cNvPr>
          <p:cNvGrpSpPr/>
          <p:nvPr/>
        </p:nvGrpSpPr>
        <p:grpSpPr>
          <a:xfrm>
            <a:off x="7028364" y="4288187"/>
            <a:ext cx="4511173" cy="1583473"/>
            <a:chOff x="7173774" y="2219637"/>
            <a:chExt cx="4511173" cy="1583473"/>
          </a:xfrm>
        </p:grpSpPr>
        <p:grpSp>
          <p:nvGrpSpPr>
            <p:cNvPr id="34" name="Group 33">
              <a:extLst>
                <a:ext uri="{FF2B5EF4-FFF2-40B4-BE49-F238E27FC236}">
                  <a16:creationId xmlns:a16="http://schemas.microsoft.com/office/drawing/2014/main" id="{8190D6CF-1BCB-0682-661D-993752AF7CB2}"/>
                </a:ext>
              </a:extLst>
            </p:cNvPr>
            <p:cNvGrpSpPr/>
            <p:nvPr/>
          </p:nvGrpSpPr>
          <p:grpSpPr>
            <a:xfrm>
              <a:off x="7184925" y="2503826"/>
              <a:ext cx="457200" cy="457200"/>
              <a:chOff x="3389971" y="4650059"/>
              <a:chExt cx="457200" cy="457200"/>
            </a:xfrm>
          </p:grpSpPr>
          <p:sp>
            <p:nvSpPr>
              <p:cNvPr id="57" name="Oval 56">
                <a:extLst>
                  <a:ext uri="{FF2B5EF4-FFF2-40B4-BE49-F238E27FC236}">
                    <a16:creationId xmlns:a16="http://schemas.microsoft.com/office/drawing/2014/main" id="{F956B13D-EA3B-ED7C-D4EC-A7186C65F30D}"/>
                  </a:ext>
                </a:extLst>
              </p:cNvPr>
              <p:cNvSpPr/>
              <p:nvPr/>
            </p:nvSpPr>
            <p:spPr>
              <a:xfrm>
                <a:off x="3389971" y="46500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5D76D019-5745-00D3-F934-FDAD0D2603A2}"/>
                  </a:ext>
                </a:extLst>
              </p:cNvPr>
              <p:cNvSpPr txBox="1"/>
              <p:nvPr/>
            </p:nvSpPr>
            <p:spPr>
              <a:xfrm>
                <a:off x="3446890" y="4682716"/>
                <a:ext cx="388248" cy="369332"/>
              </a:xfrm>
              <a:prstGeom prst="rect">
                <a:avLst/>
              </a:prstGeom>
              <a:noFill/>
            </p:spPr>
            <p:txBody>
              <a:bodyPr wrap="none" rtlCol="0">
                <a:spAutoFit/>
              </a:bodyPr>
              <a:lstStyle/>
              <a:p>
                <a:r>
                  <a:rPr lang="en-US" dirty="0"/>
                  <a:t>n</a:t>
                </a:r>
                <a:r>
                  <a:rPr lang="en-US" baseline="-25000" dirty="0"/>
                  <a:t>3</a:t>
                </a:r>
              </a:p>
            </p:txBody>
          </p:sp>
        </p:grpSp>
        <p:grpSp>
          <p:nvGrpSpPr>
            <p:cNvPr id="35" name="Group 34">
              <a:extLst>
                <a:ext uri="{FF2B5EF4-FFF2-40B4-BE49-F238E27FC236}">
                  <a16:creationId xmlns:a16="http://schemas.microsoft.com/office/drawing/2014/main" id="{5EE0B135-6442-F1D4-ED1C-967807E1650E}"/>
                </a:ext>
              </a:extLst>
            </p:cNvPr>
            <p:cNvGrpSpPr/>
            <p:nvPr/>
          </p:nvGrpSpPr>
          <p:grpSpPr>
            <a:xfrm>
              <a:off x="7173774" y="2219637"/>
              <a:ext cx="4511173" cy="1583473"/>
              <a:chOff x="6423103" y="3082396"/>
              <a:chExt cx="4511173" cy="1583473"/>
            </a:xfrm>
          </p:grpSpPr>
          <p:grpSp>
            <p:nvGrpSpPr>
              <p:cNvPr id="36" name="Group 35">
                <a:extLst>
                  <a:ext uri="{FF2B5EF4-FFF2-40B4-BE49-F238E27FC236}">
                    <a16:creationId xmlns:a16="http://schemas.microsoft.com/office/drawing/2014/main" id="{F39C07B0-A776-8FDA-EB30-6E830E0F1329}"/>
                  </a:ext>
                </a:extLst>
              </p:cNvPr>
              <p:cNvGrpSpPr/>
              <p:nvPr/>
            </p:nvGrpSpPr>
            <p:grpSpPr>
              <a:xfrm>
                <a:off x="7781861" y="3366585"/>
                <a:ext cx="457200" cy="457200"/>
                <a:chOff x="4334106" y="4802459"/>
                <a:chExt cx="457200" cy="457200"/>
              </a:xfrm>
            </p:grpSpPr>
            <p:sp>
              <p:nvSpPr>
                <p:cNvPr id="55" name="Oval 54">
                  <a:extLst>
                    <a:ext uri="{FF2B5EF4-FFF2-40B4-BE49-F238E27FC236}">
                      <a16:creationId xmlns:a16="http://schemas.microsoft.com/office/drawing/2014/main" id="{A01C4FFB-CE49-3DAA-2B70-89218AE0E267}"/>
                    </a:ext>
                  </a:extLst>
                </p:cNvPr>
                <p:cNvSpPr/>
                <p:nvPr/>
              </p:nvSpPr>
              <p:spPr>
                <a:xfrm>
                  <a:off x="4334106" y="48024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TextBox 55">
                  <a:extLst>
                    <a:ext uri="{FF2B5EF4-FFF2-40B4-BE49-F238E27FC236}">
                      <a16:creationId xmlns:a16="http://schemas.microsoft.com/office/drawing/2014/main" id="{2A9D6301-4CFB-BAE1-9F42-E4A0B524F9C6}"/>
                    </a:ext>
                  </a:extLst>
                </p:cNvPr>
                <p:cNvSpPr txBox="1"/>
                <p:nvPr/>
              </p:nvSpPr>
              <p:spPr>
                <a:xfrm>
                  <a:off x="4400757" y="4833822"/>
                  <a:ext cx="388248" cy="369332"/>
                </a:xfrm>
                <a:prstGeom prst="rect">
                  <a:avLst/>
                </a:prstGeom>
                <a:noFill/>
              </p:spPr>
              <p:txBody>
                <a:bodyPr wrap="none" rtlCol="0">
                  <a:spAutoFit/>
                </a:bodyPr>
                <a:lstStyle/>
                <a:p>
                  <a:r>
                    <a:rPr lang="en-US" dirty="0"/>
                    <a:t>n</a:t>
                  </a:r>
                  <a:r>
                    <a:rPr lang="en-US" baseline="-25000" dirty="0"/>
                    <a:t>2</a:t>
                  </a:r>
                </a:p>
              </p:txBody>
            </p:sp>
          </p:grpSp>
          <p:grpSp>
            <p:nvGrpSpPr>
              <p:cNvPr id="37" name="Group 36">
                <a:extLst>
                  <a:ext uri="{FF2B5EF4-FFF2-40B4-BE49-F238E27FC236}">
                    <a16:creationId xmlns:a16="http://schemas.microsoft.com/office/drawing/2014/main" id="{A1AFC391-E1F2-16E2-C5F6-D17A0B9949D6}"/>
                  </a:ext>
                </a:extLst>
              </p:cNvPr>
              <p:cNvGrpSpPr/>
              <p:nvPr/>
            </p:nvGrpSpPr>
            <p:grpSpPr>
              <a:xfrm>
                <a:off x="9129468" y="3366585"/>
                <a:ext cx="457200" cy="457200"/>
                <a:chOff x="5278241" y="4802459"/>
                <a:chExt cx="457200" cy="457200"/>
              </a:xfrm>
            </p:grpSpPr>
            <p:sp>
              <p:nvSpPr>
                <p:cNvPr id="53" name="Oval 52">
                  <a:extLst>
                    <a:ext uri="{FF2B5EF4-FFF2-40B4-BE49-F238E27FC236}">
                      <a16:creationId xmlns:a16="http://schemas.microsoft.com/office/drawing/2014/main" id="{253BE853-1236-159C-7C6D-BE59D88D797F}"/>
                    </a:ext>
                  </a:extLst>
                </p:cNvPr>
                <p:cNvSpPr/>
                <p:nvPr/>
              </p:nvSpPr>
              <p:spPr>
                <a:xfrm>
                  <a:off x="5278241" y="4802459"/>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50CCDBC0-8157-1FE4-D846-DA05587532F4}"/>
                    </a:ext>
                  </a:extLst>
                </p:cNvPr>
                <p:cNvSpPr txBox="1"/>
                <p:nvPr/>
              </p:nvSpPr>
              <p:spPr>
                <a:xfrm>
                  <a:off x="5347575" y="4833822"/>
                  <a:ext cx="387866" cy="381903"/>
                </a:xfrm>
                <a:prstGeom prst="rect">
                  <a:avLst/>
                </a:prstGeom>
                <a:noFill/>
              </p:spPr>
              <p:txBody>
                <a:bodyPr wrap="square" rtlCol="0">
                  <a:spAutoFit/>
                </a:bodyPr>
                <a:lstStyle/>
                <a:p>
                  <a:r>
                    <a:rPr lang="en-US" dirty="0"/>
                    <a:t>n</a:t>
                  </a:r>
                  <a:r>
                    <a:rPr lang="en-US" baseline="-25000" dirty="0"/>
                    <a:t>1</a:t>
                  </a:r>
                </a:p>
              </p:txBody>
            </p:sp>
          </p:grpSp>
          <p:grpSp>
            <p:nvGrpSpPr>
              <p:cNvPr id="38" name="Group 37">
                <a:extLst>
                  <a:ext uri="{FF2B5EF4-FFF2-40B4-BE49-F238E27FC236}">
                    <a16:creationId xmlns:a16="http://schemas.microsoft.com/office/drawing/2014/main" id="{AF7FFB72-B4D6-F3EB-16F1-AFF517F0FAAE}"/>
                  </a:ext>
                </a:extLst>
              </p:cNvPr>
              <p:cNvGrpSpPr/>
              <p:nvPr/>
            </p:nvGrpSpPr>
            <p:grpSpPr>
              <a:xfrm>
                <a:off x="10477076" y="3366585"/>
                <a:ext cx="457200" cy="457200"/>
                <a:chOff x="6306520" y="4758525"/>
                <a:chExt cx="457200" cy="457200"/>
              </a:xfrm>
            </p:grpSpPr>
            <p:sp>
              <p:nvSpPr>
                <p:cNvPr id="51" name="Oval 50">
                  <a:extLst>
                    <a:ext uri="{FF2B5EF4-FFF2-40B4-BE49-F238E27FC236}">
                      <a16:creationId xmlns:a16="http://schemas.microsoft.com/office/drawing/2014/main" id="{FCAD6ED4-A634-3599-E084-D2FDAE230536}"/>
                    </a:ext>
                  </a:extLst>
                </p:cNvPr>
                <p:cNvSpPr/>
                <p:nvPr/>
              </p:nvSpPr>
              <p:spPr>
                <a:xfrm>
                  <a:off x="6306520" y="4758525"/>
                  <a:ext cx="457200" cy="4572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1A21452F-BBC6-D5D8-8DAF-C1E407731943}"/>
                    </a:ext>
                  </a:extLst>
                </p:cNvPr>
                <p:cNvSpPr txBox="1"/>
                <p:nvPr/>
              </p:nvSpPr>
              <p:spPr>
                <a:xfrm>
                  <a:off x="6359464" y="4791182"/>
                  <a:ext cx="388248" cy="369332"/>
                </a:xfrm>
                <a:prstGeom prst="rect">
                  <a:avLst/>
                </a:prstGeom>
                <a:noFill/>
              </p:spPr>
              <p:txBody>
                <a:bodyPr wrap="none" rtlCol="0">
                  <a:spAutoFit/>
                </a:bodyPr>
                <a:lstStyle/>
                <a:p>
                  <a:r>
                    <a:rPr lang="en-US" dirty="0"/>
                    <a:t>n</a:t>
                  </a:r>
                  <a:r>
                    <a:rPr lang="en-US" baseline="-25000" dirty="0"/>
                    <a:t>0</a:t>
                  </a:r>
                </a:p>
              </p:txBody>
            </p:sp>
          </p:grpSp>
          <p:cxnSp>
            <p:nvCxnSpPr>
              <p:cNvPr id="39" name="Straight Arrow Connector 38">
                <a:extLst>
                  <a:ext uri="{FF2B5EF4-FFF2-40B4-BE49-F238E27FC236}">
                    <a16:creationId xmlns:a16="http://schemas.microsoft.com/office/drawing/2014/main" id="{EA086CC3-3E83-2136-77A4-A8C006206A99}"/>
                  </a:ext>
                </a:extLst>
              </p:cNvPr>
              <p:cNvCxnSpPr>
                <a:stCxn id="57" idx="6"/>
                <a:endCxn id="55" idx="2"/>
              </p:cNvCxnSpPr>
              <p:nvPr/>
            </p:nvCxnSpPr>
            <p:spPr>
              <a:xfrm>
                <a:off x="6891454" y="3595185"/>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E0C1B2F3-22E9-E32B-7A87-664CC37A290F}"/>
                  </a:ext>
                </a:extLst>
              </p:cNvPr>
              <p:cNvCxnSpPr/>
              <p:nvPr/>
            </p:nvCxnSpPr>
            <p:spPr>
              <a:xfrm>
                <a:off x="8239061" y="3568998"/>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B1645C1C-175D-4261-68B8-989BCA121754}"/>
                  </a:ext>
                </a:extLst>
              </p:cNvPr>
              <p:cNvCxnSpPr/>
              <p:nvPr/>
            </p:nvCxnSpPr>
            <p:spPr>
              <a:xfrm>
                <a:off x="9584368" y="3568998"/>
                <a:ext cx="89040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6506EBA9-6BF2-F87C-FEAD-E99AB4380BD6}"/>
                  </a:ext>
                </a:extLst>
              </p:cNvPr>
              <p:cNvCxnSpPr>
                <a:cxnSpLocks/>
              </p:cNvCxnSpPr>
              <p:nvPr/>
            </p:nvCxnSpPr>
            <p:spPr>
              <a:xfrm flipH="1">
                <a:off x="6890304" y="3710924"/>
                <a:ext cx="93083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BBA19603-B8CF-E4CF-044A-CFFD96593B50}"/>
                  </a:ext>
                </a:extLst>
              </p:cNvPr>
              <p:cNvCxnSpPr>
                <a:cxnSpLocks/>
              </p:cNvCxnSpPr>
              <p:nvPr/>
            </p:nvCxnSpPr>
            <p:spPr>
              <a:xfrm flipH="1">
                <a:off x="8218845" y="3710924"/>
                <a:ext cx="930837" cy="0"/>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Freeform 43">
                <a:extLst>
                  <a:ext uri="{FF2B5EF4-FFF2-40B4-BE49-F238E27FC236}">
                    <a16:creationId xmlns:a16="http://schemas.microsoft.com/office/drawing/2014/main" id="{282223A6-60F8-28EB-EC11-994992B24F3C}"/>
                  </a:ext>
                </a:extLst>
              </p:cNvPr>
              <p:cNvSpPr/>
              <p:nvPr/>
            </p:nvSpPr>
            <p:spPr>
              <a:xfrm>
                <a:off x="6423103" y="3181890"/>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a:extLst>
                  <a:ext uri="{FF2B5EF4-FFF2-40B4-BE49-F238E27FC236}">
                    <a16:creationId xmlns:a16="http://schemas.microsoft.com/office/drawing/2014/main" id="{91E56B16-44E7-B8FA-D04B-EB2F91DA15CC}"/>
                  </a:ext>
                </a:extLst>
              </p:cNvPr>
              <p:cNvSpPr/>
              <p:nvPr/>
            </p:nvSpPr>
            <p:spPr>
              <a:xfrm>
                <a:off x="7712926" y="3189323"/>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a:extLst>
                  <a:ext uri="{FF2B5EF4-FFF2-40B4-BE49-F238E27FC236}">
                    <a16:creationId xmlns:a16="http://schemas.microsoft.com/office/drawing/2014/main" id="{6C57E91F-12B5-516D-AF28-FD521CF93A70}"/>
                  </a:ext>
                </a:extLst>
              </p:cNvPr>
              <p:cNvSpPr/>
              <p:nvPr/>
            </p:nvSpPr>
            <p:spPr>
              <a:xfrm>
                <a:off x="9048173" y="3209944"/>
                <a:ext cx="224570" cy="246194"/>
              </a:xfrm>
              <a:custGeom>
                <a:avLst/>
                <a:gdLst>
                  <a:gd name="csX0" fmla="*/ 111512 w 224570"/>
                  <a:gd name="csY0" fmla="*/ 246194 h 246194"/>
                  <a:gd name="csX1" fmla="*/ 33453 w 224570"/>
                  <a:gd name="csY1" fmla="*/ 168136 h 246194"/>
                  <a:gd name="csX2" fmla="*/ 22302 w 224570"/>
                  <a:gd name="csY2" fmla="*/ 134682 h 246194"/>
                  <a:gd name="csX3" fmla="*/ 0 w 224570"/>
                  <a:gd name="csY3" fmla="*/ 78926 h 246194"/>
                  <a:gd name="csX4" fmla="*/ 11151 w 224570"/>
                  <a:gd name="csY4" fmla="*/ 23170 h 246194"/>
                  <a:gd name="csX5" fmla="*/ 89209 w 224570"/>
                  <a:gd name="csY5" fmla="*/ 12018 h 246194"/>
                  <a:gd name="csX6" fmla="*/ 122663 w 224570"/>
                  <a:gd name="csY6" fmla="*/ 23170 h 246194"/>
                  <a:gd name="csX7" fmla="*/ 200722 w 224570"/>
                  <a:gd name="csY7" fmla="*/ 90077 h 246194"/>
                  <a:gd name="csX8" fmla="*/ 223024 w 224570"/>
                  <a:gd name="csY8" fmla="*/ 179287 h 24619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4570" h="246194">
                    <a:moveTo>
                      <a:pt x="111512" y="246194"/>
                    </a:moveTo>
                    <a:cubicBezTo>
                      <a:pt x="85492" y="220175"/>
                      <a:pt x="56440" y="196870"/>
                      <a:pt x="33453" y="168136"/>
                    </a:cubicBezTo>
                    <a:cubicBezTo>
                      <a:pt x="26110" y="158957"/>
                      <a:pt x="26429" y="145688"/>
                      <a:pt x="22302" y="134682"/>
                    </a:cubicBezTo>
                    <a:cubicBezTo>
                      <a:pt x="15274" y="115939"/>
                      <a:pt x="7434" y="97511"/>
                      <a:pt x="0" y="78926"/>
                    </a:cubicBezTo>
                    <a:cubicBezTo>
                      <a:pt x="3717" y="60341"/>
                      <a:pt x="3685" y="40591"/>
                      <a:pt x="11151" y="23170"/>
                    </a:cubicBezTo>
                    <a:cubicBezTo>
                      <a:pt x="27718" y="-15487"/>
                      <a:pt x="57643" y="4126"/>
                      <a:pt x="89209" y="12018"/>
                    </a:cubicBezTo>
                    <a:cubicBezTo>
                      <a:pt x="100613" y="14869"/>
                      <a:pt x="111512" y="19453"/>
                      <a:pt x="122663" y="23170"/>
                    </a:cubicBezTo>
                    <a:cubicBezTo>
                      <a:pt x="176745" y="77252"/>
                      <a:pt x="149772" y="56112"/>
                      <a:pt x="200722" y="90077"/>
                    </a:cubicBezTo>
                    <a:cubicBezTo>
                      <a:pt x="233333" y="138995"/>
                      <a:pt x="223024" y="110129"/>
                      <a:pt x="223024" y="179287"/>
                    </a:cubicBezTo>
                  </a:path>
                </a:pathLst>
              </a:custGeom>
              <a:noFill/>
              <a:ln>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a:extLst>
                  <a:ext uri="{FF2B5EF4-FFF2-40B4-BE49-F238E27FC236}">
                    <a16:creationId xmlns:a16="http://schemas.microsoft.com/office/drawing/2014/main" id="{22C9A442-0942-FC26-C0D5-20ECBD6D8BC7}"/>
                  </a:ext>
                </a:extLst>
              </p:cNvPr>
              <p:cNvSpPr/>
              <p:nvPr/>
            </p:nvSpPr>
            <p:spPr>
              <a:xfrm>
                <a:off x="6735337" y="3773772"/>
                <a:ext cx="2419823" cy="568712"/>
              </a:xfrm>
              <a:custGeom>
                <a:avLst/>
                <a:gdLst>
                  <a:gd name="csX0" fmla="*/ 0 w 2419823"/>
                  <a:gd name="csY0" fmla="*/ 89210 h 568712"/>
                  <a:gd name="csX1" fmla="*/ 22302 w 2419823"/>
                  <a:gd name="csY1" fmla="*/ 200722 h 568712"/>
                  <a:gd name="csX2" fmla="*/ 66907 w 2419823"/>
                  <a:gd name="csY2" fmla="*/ 245327 h 568712"/>
                  <a:gd name="csX3" fmla="*/ 89210 w 2419823"/>
                  <a:gd name="csY3" fmla="*/ 267629 h 568712"/>
                  <a:gd name="csX4" fmla="*/ 133814 w 2419823"/>
                  <a:gd name="csY4" fmla="*/ 289932 h 568712"/>
                  <a:gd name="csX5" fmla="*/ 200722 w 2419823"/>
                  <a:gd name="csY5" fmla="*/ 312234 h 568712"/>
                  <a:gd name="csX6" fmla="*/ 234175 w 2419823"/>
                  <a:gd name="csY6" fmla="*/ 323385 h 568712"/>
                  <a:gd name="csX7" fmla="*/ 334536 w 2419823"/>
                  <a:gd name="csY7" fmla="*/ 356839 h 568712"/>
                  <a:gd name="csX8" fmla="*/ 367990 w 2419823"/>
                  <a:gd name="csY8" fmla="*/ 367990 h 568712"/>
                  <a:gd name="csX9" fmla="*/ 401444 w 2419823"/>
                  <a:gd name="csY9" fmla="*/ 379141 h 568712"/>
                  <a:gd name="csX10" fmla="*/ 446049 w 2419823"/>
                  <a:gd name="csY10" fmla="*/ 390293 h 568712"/>
                  <a:gd name="csX11" fmla="*/ 479502 w 2419823"/>
                  <a:gd name="csY11" fmla="*/ 401444 h 568712"/>
                  <a:gd name="csX12" fmla="*/ 557561 w 2419823"/>
                  <a:gd name="csY12" fmla="*/ 412595 h 568712"/>
                  <a:gd name="csX13" fmla="*/ 691375 w 2419823"/>
                  <a:gd name="csY13" fmla="*/ 446049 h 568712"/>
                  <a:gd name="csX14" fmla="*/ 769434 w 2419823"/>
                  <a:gd name="csY14" fmla="*/ 468351 h 568712"/>
                  <a:gd name="csX15" fmla="*/ 836341 w 2419823"/>
                  <a:gd name="csY15" fmla="*/ 479502 h 568712"/>
                  <a:gd name="csX16" fmla="*/ 880946 w 2419823"/>
                  <a:gd name="csY16" fmla="*/ 490654 h 568712"/>
                  <a:gd name="csX17" fmla="*/ 1103971 w 2419823"/>
                  <a:gd name="csY17" fmla="*/ 535258 h 568712"/>
                  <a:gd name="csX18" fmla="*/ 1170878 w 2419823"/>
                  <a:gd name="csY18" fmla="*/ 546410 h 568712"/>
                  <a:gd name="csX19" fmla="*/ 1304693 w 2419823"/>
                  <a:gd name="csY19" fmla="*/ 568712 h 568712"/>
                  <a:gd name="csX20" fmla="*/ 1427356 w 2419823"/>
                  <a:gd name="csY20" fmla="*/ 557561 h 568712"/>
                  <a:gd name="csX21" fmla="*/ 1527717 w 2419823"/>
                  <a:gd name="csY21" fmla="*/ 524107 h 568712"/>
                  <a:gd name="csX22" fmla="*/ 1572322 w 2419823"/>
                  <a:gd name="csY22" fmla="*/ 512956 h 568712"/>
                  <a:gd name="csX23" fmla="*/ 1605775 w 2419823"/>
                  <a:gd name="csY23" fmla="*/ 501805 h 568712"/>
                  <a:gd name="csX24" fmla="*/ 1661532 w 2419823"/>
                  <a:gd name="csY24" fmla="*/ 490654 h 568712"/>
                  <a:gd name="csX25" fmla="*/ 1728439 w 2419823"/>
                  <a:gd name="csY25" fmla="*/ 468351 h 568712"/>
                  <a:gd name="csX26" fmla="*/ 1761893 w 2419823"/>
                  <a:gd name="csY26" fmla="*/ 457200 h 568712"/>
                  <a:gd name="csX27" fmla="*/ 1839951 w 2419823"/>
                  <a:gd name="csY27" fmla="*/ 446049 h 568712"/>
                  <a:gd name="csX28" fmla="*/ 1929161 w 2419823"/>
                  <a:gd name="csY28" fmla="*/ 423746 h 568712"/>
                  <a:gd name="csX29" fmla="*/ 1984917 w 2419823"/>
                  <a:gd name="csY29" fmla="*/ 412595 h 568712"/>
                  <a:gd name="csX30" fmla="*/ 2051824 w 2419823"/>
                  <a:gd name="csY30" fmla="*/ 390293 h 568712"/>
                  <a:gd name="csX31" fmla="*/ 2085278 w 2419823"/>
                  <a:gd name="csY31" fmla="*/ 379141 h 568712"/>
                  <a:gd name="csX32" fmla="*/ 2141034 w 2419823"/>
                  <a:gd name="csY32" fmla="*/ 323385 h 568712"/>
                  <a:gd name="csX33" fmla="*/ 2174488 w 2419823"/>
                  <a:gd name="csY33" fmla="*/ 289932 h 568712"/>
                  <a:gd name="csX34" fmla="*/ 2207941 w 2419823"/>
                  <a:gd name="csY34" fmla="*/ 267629 h 568712"/>
                  <a:gd name="csX35" fmla="*/ 2252546 w 2419823"/>
                  <a:gd name="csY35" fmla="*/ 223024 h 568712"/>
                  <a:gd name="csX36" fmla="*/ 2274849 w 2419823"/>
                  <a:gd name="csY36" fmla="*/ 200722 h 568712"/>
                  <a:gd name="csX37" fmla="*/ 2297151 w 2419823"/>
                  <a:gd name="csY37" fmla="*/ 178419 h 568712"/>
                  <a:gd name="csX38" fmla="*/ 2330605 w 2419823"/>
                  <a:gd name="csY38" fmla="*/ 156117 h 568712"/>
                  <a:gd name="csX39" fmla="*/ 2352907 w 2419823"/>
                  <a:gd name="csY39" fmla="*/ 122663 h 568712"/>
                  <a:gd name="csX40" fmla="*/ 2397512 w 2419823"/>
                  <a:gd name="csY40" fmla="*/ 78058 h 568712"/>
                  <a:gd name="csX41" fmla="*/ 2419814 w 2419823"/>
                  <a:gd name="csY41" fmla="*/ 0 h 5687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Lst>
                <a:rect l="l" t="t" r="r" b="b"/>
                <a:pathLst>
                  <a:path w="2419823" h="568712">
                    <a:moveTo>
                      <a:pt x="0" y="89210"/>
                    </a:moveTo>
                    <a:cubicBezTo>
                      <a:pt x="379" y="91863"/>
                      <a:pt x="8401" y="181260"/>
                      <a:pt x="22302" y="200722"/>
                    </a:cubicBezTo>
                    <a:cubicBezTo>
                      <a:pt x="34524" y="217832"/>
                      <a:pt x="52039" y="230459"/>
                      <a:pt x="66907" y="245327"/>
                    </a:cubicBezTo>
                    <a:cubicBezTo>
                      <a:pt x="74341" y="252761"/>
                      <a:pt x="79807" y="262927"/>
                      <a:pt x="89210" y="267629"/>
                    </a:cubicBezTo>
                    <a:cubicBezTo>
                      <a:pt x="104078" y="275063"/>
                      <a:pt x="118380" y="283758"/>
                      <a:pt x="133814" y="289932"/>
                    </a:cubicBezTo>
                    <a:cubicBezTo>
                      <a:pt x="155642" y="298663"/>
                      <a:pt x="178419" y="304800"/>
                      <a:pt x="200722" y="312234"/>
                    </a:cubicBezTo>
                    <a:lnTo>
                      <a:pt x="234175" y="323385"/>
                    </a:lnTo>
                    <a:lnTo>
                      <a:pt x="334536" y="356839"/>
                    </a:lnTo>
                    <a:lnTo>
                      <a:pt x="367990" y="367990"/>
                    </a:lnTo>
                    <a:cubicBezTo>
                      <a:pt x="379141" y="371707"/>
                      <a:pt x="390041" y="376290"/>
                      <a:pt x="401444" y="379141"/>
                    </a:cubicBezTo>
                    <a:cubicBezTo>
                      <a:pt x="416312" y="382858"/>
                      <a:pt x="431313" y="386083"/>
                      <a:pt x="446049" y="390293"/>
                    </a:cubicBezTo>
                    <a:cubicBezTo>
                      <a:pt x="457351" y="393522"/>
                      <a:pt x="467976" y="399139"/>
                      <a:pt x="479502" y="401444"/>
                    </a:cubicBezTo>
                    <a:cubicBezTo>
                      <a:pt x="505275" y="406599"/>
                      <a:pt x="531541" y="408878"/>
                      <a:pt x="557561" y="412595"/>
                    </a:cubicBezTo>
                    <a:cubicBezTo>
                      <a:pt x="636299" y="451963"/>
                      <a:pt x="572459" y="426229"/>
                      <a:pt x="691375" y="446049"/>
                    </a:cubicBezTo>
                    <a:cubicBezTo>
                      <a:pt x="788533" y="462242"/>
                      <a:pt x="689880" y="450673"/>
                      <a:pt x="769434" y="468351"/>
                    </a:cubicBezTo>
                    <a:cubicBezTo>
                      <a:pt x="791506" y="473256"/>
                      <a:pt x="814170" y="475068"/>
                      <a:pt x="836341" y="479502"/>
                    </a:cubicBezTo>
                    <a:cubicBezTo>
                      <a:pt x="851369" y="482508"/>
                      <a:pt x="865960" y="487443"/>
                      <a:pt x="880946" y="490654"/>
                    </a:cubicBezTo>
                    <a:cubicBezTo>
                      <a:pt x="880952" y="490655"/>
                      <a:pt x="1103966" y="535257"/>
                      <a:pt x="1103971" y="535258"/>
                    </a:cubicBezTo>
                    <a:lnTo>
                      <a:pt x="1170878" y="546410"/>
                    </a:lnTo>
                    <a:cubicBezTo>
                      <a:pt x="1290427" y="568147"/>
                      <a:pt x="1155146" y="547349"/>
                      <a:pt x="1304693" y="568712"/>
                    </a:cubicBezTo>
                    <a:cubicBezTo>
                      <a:pt x="1345581" y="564995"/>
                      <a:pt x="1386924" y="564696"/>
                      <a:pt x="1427356" y="557561"/>
                    </a:cubicBezTo>
                    <a:cubicBezTo>
                      <a:pt x="1465251" y="550874"/>
                      <a:pt x="1492042" y="533025"/>
                      <a:pt x="1527717" y="524107"/>
                    </a:cubicBezTo>
                    <a:cubicBezTo>
                      <a:pt x="1542585" y="520390"/>
                      <a:pt x="1557586" y="517166"/>
                      <a:pt x="1572322" y="512956"/>
                    </a:cubicBezTo>
                    <a:cubicBezTo>
                      <a:pt x="1583624" y="509727"/>
                      <a:pt x="1594372" y="504656"/>
                      <a:pt x="1605775" y="501805"/>
                    </a:cubicBezTo>
                    <a:cubicBezTo>
                      <a:pt x="1624163" y="497208"/>
                      <a:pt x="1643246" y="495641"/>
                      <a:pt x="1661532" y="490654"/>
                    </a:cubicBezTo>
                    <a:cubicBezTo>
                      <a:pt x="1684212" y="484468"/>
                      <a:pt x="1706137" y="475785"/>
                      <a:pt x="1728439" y="468351"/>
                    </a:cubicBezTo>
                    <a:cubicBezTo>
                      <a:pt x="1739590" y="464634"/>
                      <a:pt x="1750257" y="458862"/>
                      <a:pt x="1761893" y="457200"/>
                    </a:cubicBezTo>
                    <a:cubicBezTo>
                      <a:pt x="1787912" y="453483"/>
                      <a:pt x="1814025" y="450370"/>
                      <a:pt x="1839951" y="446049"/>
                    </a:cubicBezTo>
                    <a:cubicBezTo>
                      <a:pt x="1963251" y="425498"/>
                      <a:pt x="1842985" y="445290"/>
                      <a:pt x="1929161" y="423746"/>
                    </a:cubicBezTo>
                    <a:cubicBezTo>
                      <a:pt x="1947549" y="419149"/>
                      <a:pt x="1966631" y="417582"/>
                      <a:pt x="1984917" y="412595"/>
                    </a:cubicBezTo>
                    <a:cubicBezTo>
                      <a:pt x="2007597" y="406410"/>
                      <a:pt x="2029522" y="397727"/>
                      <a:pt x="2051824" y="390293"/>
                    </a:cubicBezTo>
                    <a:lnTo>
                      <a:pt x="2085278" y="379141"/>
                    </a:lnTo>
                    <a:lnTo>
                      <a:pt x="2141034" y="323385"/>
                    </a:lnTo>
                    <a:cubicBezTo>
                      <a:pt x="2152185" y="312234"/>
                      <a:pt x="2161367" y="298680"/>
                      <a:pt x="2174488" y="289932"/>
                    </a:cubicBezTo>
                    <a:cubicBezTo>
                      <a:pt x="2185639" y="282498"/>
                      <a:pt x="2197766" y="276351"/>
                      <a:pt x="2207941" y="267629"/>
                    </a:cubicBezTo>
                    <a:cubicBezTo>
                      <a:pt x="2223906" y="253945"/>
                      <a:pt x="2237678" y="237892"/>
                      <a:pt x="2252546" y="223024"/>
                    </a:cubicBezTo>
                    <a:lnTo>
                      <a:pt x="2274849" y="200722"/>
                    </a:lnTo>
                    <a:cubicBezTo>
                      <a:pt x="2282283" y="193288"/>
                      <a:pt x="2288403" y="184251"/>
                      <a:pt x="2297151" y="178419"/>
                    </a:cubicBezTo>
                    <a:lnTo>
                      <a:pt x="2330605" y="156117"/>
                    </a:lnTo>
                    <a:cubicBezTo>
                      <a:pt x="2338039" y="144966"/>
                      <a:pt x="2344185" y="132839"/>
                      <a:pt x="2352907" y="122663"/>
                    </a:cubicBezTo>
                    <a:cubicBezTo>
                      <a:pt x="2366591" y="106698"/>
                      <a:pt x="2397512" y="78058"/>
                      <a:pt x="2397512" y="78058"/>
                    </a:cubicBezTo>
                    <a:cubicBezTo>
                      <a:pt x="2420989" y="7625"/>
                      <a:pt x="2419814" y="34660"/>
                      <a:pt x="2419814" y="0"/>
                    </a:cubicBezTo>
                  </a:path>
                </a:pathLst>
              </a:custGeom>
              <a:noFill/>
              <a:ln>
                <a:solidFill>
                  <a:schemeClr val="tx1"/>
                </a:solidFill>
                <a:head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a:extLst>
                  <a:ext uri="{FF2B5EF4-FFF2-40B4-BE49-F238E27FC236}">
                    <a16:creationId xmlns:a16="http://schemas.microsoft.com/office/drawing/2014/main" id="{B80891C4-4021-DCEF-7E68-78AF3CBEE411}"/>
                  </a:ext>
                </a:extLst>
              </p:cNvPr>
              <p:cNvSpPr/>
              <p:nvPr/>
            </p:nvSpPr>
            <p:spPr>
              <a:xfrm>
                <a:off x="6802244" y="3784923"/>
                <a:ext cx="2319454" cy="334537"/>
              </a:xfrm>
              <a:custGeom>
                <a:avLst/>
                <a:gdLst>
                  <a:gd name="csX0" fmla="*/ 0 w 2319454"/>
                  <a:gd name="csY0" fmla="*/ 33454 h 334537"/>
                  <a:gd name="csX1" fmla="*/ 33454 w 2319454"/>
                  <a:gd name="csY1" fmla="*/ 111512 h 334537"/>
                  <a:gd name="csX2" fmla="*/ 66907 w 2319454"/>
                  <a:gd name="csY2" fmla="*/ 122664 h 334537"/>
                  <a:gd name="csX3" fmla="*/ 100361 w 2319454"/>
                  <a:gd name="csY3" fmla="*/ 144966 h 334537"/>
                  <a:gd name="csX4" fmla="*/ 167268 w 2319454"/>
                  <a:gd name="csY4" fmla="*/ 167268 h 334537"/>
                  <a:gd name="csX5" fmla="*/ 200722 w 2319454"/>
                  <a:gd name="csY5" fmla="*/ 189571 h 334537"/>
                  <a:gd name="csX6" fmla="*/ 267629 w 2319454"/>
                  <a:gd name="csY6" fmla="*/ 211873 h 334537"/>
                  <a:gd name="csX7" fmla="*/ 301083 w 2319454"/>
                  <a:gd name="csY7" fmla="*/ 223025 h 334537"/>
                  <a:gd name="csX8" fmla="*/ 367990 w 2319454"/>
                  <a:gd name="csY8" fmla="*/ 245327 h 334537"/>
                  <a:gd name="csX9" fmla="*/ 401444 w 2319454"/>
                  <a:gd name="csY9" fmla="*/ 256478 h 334537"/>
                  <a:gd name="csX10" fmla="*/ 457200 w 2319454"/>
                  <a:gd name="csY10" fmla="*/ 267629 h 334537"/>
                  <a:gd name="csX11" fmla="*/ 635620 w 2319454"/>
                  <a:gd name="csY11" fmla="*/ 301083 h 334537"/>
                  <a:gd name="csX12" fmla="*/ 780586 w 2319454"/>
                  <a:gd name="csY12" fmla="*/ 323385 h 334537"/>
                  <a:gd name="csX13" fmla="*/ 1070517 w 2319454"/>
                  <a:gd name="csY13" fmla="*/ 334537 h 334537"/>
                  <a:gd name="csX14" fmla="*/ 1561171 w 2319454"/>
                  <a:gd name="csY14" fmla="*/ 323385 h 334537"/>
                  <a:gd name="csX15" fmla="*/ 1650381 w 2319454"/>
                  <a:gd name="csY15" fmla="*/ 301083 h 334537"/>
                  <a:gd name="csX16" fmla="*/ 1761893 w 2319454"/>
                  <a:gd name="csY16" fmla="*/ 267629 h 334537"/>
                  <a:gd name="csX17" fmla="*/ 1884556 w 2319454"/>
                  <a:gd name="csY17" fmla="*/ 234176 h 334537"/>
                  <a:gd name="csX18" fmla="*/ 1929161 w 2319454"/>
                  <a:gd name="csY18" fmla="*/ 223025 h 334537"/>
                  <a:gd name="csX19" fmla="*/ 1973766 w 2319454"/>
                  <a:gd name="csY19" fmla="*/ 211873 h 334537"/>
                  <a:gd name="csX20" fmla="*/ 2029522 w 2319454"/>
                  <a:gd name="csY20" fmla="*/ 200722 h 334537"/>
                  <a:gd name="csX21" fmla="*/ 2096429 w 2319454"/>
                  <a:gd name="csY21" fmla="*/ 178420 h 334537"/>
                  <a:gd name="csX22" fmla="*/ 2118732 w 2319454"/>
                  <a:gd name="csY22" fmla="*/ 156117 h 334537"/>
                  <a:gd name="csX23" fmla="*/ 2141034 w 2319454"/>
                  <a:gd name="csY23" fmla="*/ 122664 h 334537"/>
                  <a:gd name="csX24" fmla="*/ 2196790 w 2319454"/>
                  <a:gd name="csY24" fmla="*/ 78059 h 334537"/>
                  <a:gd name="csX25" fmla="*/ 2241395 w 2319454"/>
                  <a:gd name="csY25" fmla="*/ 66907 h 334537"/>
                  <a:gd name="csX26" fmla="*/ 2274849 w 2319454"/>
                  <a:gd name="csY26" fmla="*/ 55756 h 334537"/>
                  <a:gd name="csX27" fmla="*/ 2297151 w 2319454"/>
                  <a:gd name="csY27" fmla="*/ 22303 h 334537"/>
                  <a:gd name="csX28" fmla="*/ 2319454 w 2319454"/>
                  <a:gd name="csY28" fmla="*/ 0 h 334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2319454" h="334537">
                    <a:moveTo>
                      <a:pt x="0" y="33454"/>
                    </a:moveTo>
                    <a:cubicBezTo>
                      <a:pt x="11151" y="59473"/>
                      <a:pt x="16469" y="88865"/>
                      <a:pt x="33454" y="111512"/>
                    </a:cubicBezTo>
                    <a:cubicBezTo>
                      <a:pt x="40507" y="120915"/>
                      <a:pt x="56394" y="117407"/>
                      <a:pt x="66907" y="122664"/>
                    </a:cubicBezTo>
                    <a:cubicBezTo>
                      <a:pt x="78894" y="128658"/>
                      <a:pt x="88114" y="139523"/>
                      <a:pt x="100361" y="144966"/>
                    </a:cubicBezTo>
                    <a:cubicBezTo>
                      <a:pt x="121844" y="154514"/>
                      <a:pt x="167268" y="167268"/>
                      <a:pt x="167268" y="167268"/>
                    </a:cubicBezTo>
                    <a:cubicBezTo>
                      <a:pt x="178419" y="174702"/>
                      <a:pt x="188475" y="184128"/>
                      <a:pt x="200722" y="189571"/>
                    </a:cubicBezTo>
                    <a:cubicBezTo>
                      <a:pt x="222205" y="199119"/>
                      <a:pt x="245327" y="204439"/>
                      <a:pt x="267629" y="211873"/>
                    </a:cubicBezTo>
                    <a:lnTo>
                      <a:pt x="301083" y="223025"/>
                    </a:lnTo>
                    <a:lnTo>
                      <a:pt x="367990" y="245327"/>
                    </a:lnTo>
                    <a:cubicBezTo>
                      <a:pt x="379141" y="249044"/>
                      <a:pt x="389918" y="254173"/>
                      <a:pt x="401444" y="256478"/>
                    </a:cubicBezTo>
                    <a:cubicBezTo>
                      <a:pt x="420029" y="260195"/>
                      <a:pt x="438698" y="263517"/>
                      <a:pt x="457200" y="267629"/>
                    </a:cubicBezTo>
                    <a:cubicBezTo>
                      <a:pt x="589924" y="297124"/>
                      <a:pt x="356129" y="254502"/>
                      <a:pt x="635620" y="301083"/>
                    </a:cubicBezTo>
                    <a:cubicBezTo>
                      <a:pt x="661449" y="305388"/>
                      <a:pt x="758036" y="322018"/>
                      <a:pt x="780586" y="323385"/>
                    </a:cubicBezTo>
                    <a:cubicBezTo>
                      <a:pt x="877124" y="329236"/>
                      <a:pt x="973873" y="330820"/>
                      <a:pt x="1070517" y="334537"/>
                    </a:cubicBezTo>
                    <a:cubicBezTo>
                      <a:pt x="1234068" y="330820"/>
                      <a:pt x="1397849" y="332808"/>
                      <a:pt x="1561171" y="323385"/>
                    </a:cubicBezTo>
                    <a:cubicBezTo>
                      <a:pt x="1591772" y="321620"/>
                      <a:pt x="1620644" y="308517"/>
                      <a:pt x="1650381" y="301083"/>
                    </a:cubicBezTo>
                    <a:cubicBezTo>
                      <a:pt x="1717795" y="284230"/>
                      <a:pt x="1680443" y="294779"/>
                      <a:pt x="1761893" y="267629"/>
                    </a:cubicBezTo>
                    <a:cubicBezTo>
                      <a:pt x="1824420" y="246786"/>
                      <a:pt x="1783956" y="259325"/>
                      <a:pt x="1884556" y="234176"/>
                    </a:cubicBezTo>
                    <a:lnTo>
                      <a:pt x="1929161" y="223025"/>
                    </a:lnTo>
                    <a:cubicBezTo>
                      <a:pt x="1944029" y="219308"/>
                      <a:pt x="1958738" y="214879"/>
                      <a:pt x="1973766" y="211873"/>
                    </a:cubicBezTo>
                    <a:cubicBezTo>
                      <a:pt x="1992351" y="208156"/>
                      <a:pt x="2011236" y="205709"/>
                      <a:pt x="2029522" y="200722"/>
                    </a:cubicBezTo>
                    <a:cubicBezTo>
                      <a:pt x="2052202" y="194537"/>
                      <a:pt x="2096429" y="178420"/>
                      <a:pt x="2096429" y="178420"/>
                    </a:cubicBezTo>
                    <a:cubicBezTo>
                      <a:pt x="2103863" y="170986"/>
                      <a:pt x="2112164" y="164327"/>
                      <a:pt x="2118732" y="156117"/>
                    </a:cubicBezTo>
                    <a:cubicBezTo>
                      <a:pt x="2127104" y="145652"/>
                      <a:pt x="2132662" y="133129"/>
                      <a:pt x="2141034" y="122664"/>
                    </a:cubicBezTo>
                    <a:cubicBezTo>
                      <a:pt x="2153546" y="107025"/>
                      <a:pt x="2179150" y="85619"/>
                      <a:pt x="2196790" y="78059"/>
                    </a:cubicBezTo>
                    <a:cubicBezTo>
                      <a:pt x="2210877" y="72022"/>
                      <a:pt x="2226659" y="71117"/>
                      <a:pt x="2241395" y="66907"/>
                    </a:cubicBezTo>
                    <a:cubicBezTo>
                      <a:pt x="2252697" y="63678"/>
                      <a:pt x="2263698" y="59473"/>
                      <a:pt x="2274849" y="55756"/>
                    </a:cubicBezTo>
                    <a:cubicBezTo>
                      <a:pt x="2282283" y="44605"/>
                      <a:pt x="2288779" y="32768"/>
                      <a:pt x="2297151" y="22303"/>
                    </a:cubicBezTo>
                    <a:cubicBezTo>
                      <a:pt x="2303719" y="14093"/>
                      <a:pt x="2319454" y="0"/>
                      <a:pt x="2319454" y="0"/>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C661536E-BAA4-0474-4D42-4C260DFEF3A3}"/>
                  </a:ext>
                </a:extLst>
              </p:cNvPr>
              <p:cNvSpPr/>
              <p:nvPr/>
            </p:nvSpPr>
            <p:spPr>
              <a:xfrm>
                <a:off x="6579144" y="3740318"/>
                <a:ext cx="3880700" cy="925551"/>
              </a:xfrm>
              <a:custGeom>
                <a:avLst/>
                <a:gdLst>
                  <a:gd name="csX0" fmla="*/ 11227 w 3880700"/>
                  <a:gd name="csY0" fmla="*/ 122664 h 925551"/>
                  <a:gd name="csX1" fmla="*/ 11227 w 3880700"/>
                  <a:gd name="csY1" fmla="*/ 278781 h 925551"/>
                  <a:gd name="csX2" fmla="*/ 22378 w 3880700"/>
                  <a:gd name="csY2" fmla="*/ 312234 h 925551"/>
                  <a:gd name="csX3" fmla="*/ 44681 w 3880700"/>
                  <a:gd name="csY3" fmla="*/ 334537 h 925551"/>
                  <a:gd name="csX4" fmla="*/ 66983 w 3880700"/>
                  <a:gd name="csY4" fmla="*/ 367990 h 925551"/>
                  <a:gd name="csX5" fmla="*/ 122739 w 3880700"/>
                  <a:gd name="csY5" fmla="*/ 412595 h 925551"/>
                  <a:gd name="csX6" fmla="*/ 178495 w 3880700"/>
                  <a:gd name="csY6" fmla="*/ 446049 h 925551"/>
                  <a:gd name="csX7" fmla="*/ 223100 w 3880700"/>
                  <a:gd name="csY7" fmla="*/ 490654 h 925551"/>
                  <a:gd name="csX8" fmla="*/ 245403 w 3880700"/>
                  <a:gd name="csY8" fmla="*/ 512956 h 925551"/>
                  <a:gd name="csX9" fmla="*/ 290007 w 3880700"/>
                  <a:gd name="csY9" fmla="*/ 535259 h 925551"/>
                  <a:gd name="csX10" fmla="*/ 312310 w 3880700"/>
                  <a:gd name="csY10" fmla="*/ 557561 h 925551"/>
                  <a:gd name="csX11" fmla="*/ 379217 w 3880700"/>
                  <a:gd name="csY11" fmla="*/ 602166 h 925551"/>
                  <a:gd name="csX12" fmla="*/ 412671 w 3880700"/>
                  <a:gd name="csY12" fmla="*/ 624469 h 925551"/>
                  <a:gd name="csX13" fmla="*/ 446125 w 3880700"/>
                  <a:gd name="csY13" fmla="*/ 635620 h 925551"/>
                  <a:gd name="csX14" fmla="*/ 479578 w 3880700"/>
                  <a:gd name="csY14" fmla="*/ 657922 h 925551"/>
                  <a:gd name="csX15" fmla="*/ 513032 w 3880700"/>
                  <a:gd name="csY15" fmla="*/ 669073 h 925551"/>
                  <a:gd name="csX16" fmla="*/ 568788 w 3880700"/>
                  <a:gd name="csY16" fmla="*/ 691376 h 925551"/>
                  <a:gd name="csX17" fmla="*/ 602242 w 3880700"/>
                  <a:gd name="csY17" fmla="*/ 713678 h 925551"/>
                  <a:gd name="csX18" fmla="*/ 669149 w 3880700"/>
                  <a:gd name="csY18" fmla="*/ 735981 h 925551"/>
                  <a:gd name="csX19" fmla="*/ 769510 w 3880700"/>
                  <a:gd name="csY19" fmla="*/ 758283 h 925551"/>
                  <a:gd name="csX20" fmla="*/ 858720 w 3880700"/>
                  <a:gd name="csY20" fmla="*/ 791737 h 925551"/>
                  <a:gd name="csX21" fmla="*/ 1003686 w 3880700"/>
                  <a:gd name="csY21" fmla="*/ 814039 h 925551"/>
                  <a:gd name="csX22" fmla="*/ 1070593 w 3880700"/>
                  <a:gd name="csY22" fmla="*/ 836342 h 925551"/>
                  <a:gd name="csX23" fmla="*/ 1338222 w 3880700"/>
                  <a:gd name="csY23" fmla="*/ 880947 h 925551"/>
                  <a:gd name="csX24" fmla="*/ 1382827 w 3880700"/>
                  <a:gd name="csY24" fmla="*/ 892098 h 925551"/>
                  <a:gd name="csX25" fmla="*/ 1594700 w 3880700"/>
                  <a:gd name="csY25" fmla="*/ 925551 h 925551"/>
                  <a:gd name="csX26" fmla="*/ 1918086 w 3880700"/>
                  <a:gd name="csY26" fmla="*/ 914400 h 925551"/>
                  <a:gd name="csX27" fmla="*/ 1951539 w 3880700"/>
                  <a:gd name="csY27" fmla="*/ 903249 h 925551"/>
                  <a:gd name="csX28" fmla="*/ 2040749 w 3880700"/>
                  <a:gd name="csY28" fmla="*/ 880947 h 925551"/>
                  <a:gd name="csX29" fmla="*/ 2074203 w 3880700"/>
                  <a:gd name="csY29" fmla="*/ 869795 h 925551"/>
                  <a:gd name="csX30" fmla="*/ 2129959 w 3880700"/>
                  <a:gd name="csY30" fmla="*/ 858644 h 925551"/>
                  <a:gd name="csX31" fmla="*/ 2196866 w 3880700"/>
                  <a:gd name="csY31" fmla="*/ 836342 h 925551"/>
                  <a:gd name="csX32" fmla="*/ 2308378 w 3880700"/>
                  <a:gd name="csY32" fmla="*/ 802888 h 925551"/>
                  <a:gd name="csX33" fmla="*/ 2386437 w 3880700"/>
                  <a:gd name="csY33" fmla="*/ 769434 h 925551"/>
                  <a:gd name="csX34" fmla="*/ 2453344 w 3880700"/>
                  <a:gd name="csY34" fmla="*/ 758283 h 925551"/>
                  <a:gd name="csX35" fmla="*/ 2531403 w 3880700"/>
                  <a:gd name="csY35" fmla="*/ 724830 h 925551"/>
                  <a:gd name="csX36" fmla="*/ 2587159 w 3880700"/>
                  <a:gd name="csY36" fmla="*/ 702527 h 925551"/>
                  <a:gd name="csX37" fmla="*/ 2665217 w 3880700"/>
                  <a:gd name="csY37" fmla="*/ 680225 h 925551"/>
                  <a:gd name="csX38" fmla="*/ 2709822 w 3880700"/>
                  <a:gd name="csY38" fmla="*/ 657922 h 925551"/>
                  <a:gd name="csX39" fmla="*/ 2776729 w 3880700"/>
                  <a:gd name="csY39" fmla="*/ 635620 h 925551"/>
                  <a:gd name="csX40" fmla="*/ 2799032 w 3880700"/>
                  <a:gd name="csY40" fmla="*/ 613317 h 925551"/>
                  <a:gd name="csX41" fmla="*/ 2843637 w 3880700"/>
                  <a:gd name="csY41" fmla="*/ 602166 h 925551"/>
                  <a:gd name="csX42" fmla="*/ 2877090 w 3880700"/>
                  <a:gd name="csY42" fmla="*/ 591015 h 925551"/>
                  <a:gd name="csX43" fmla="*/ 2921695 w 3880700"/>
                  <a:gd name="csY43" fmla="*/ 568712 h 925551"/>
                  <a:gd name="csX44" fmla="*/ 2955149 w 3880700"/>
                  <a:gd name="csY44" fmla="*/ 557561 h 925551"/>
                  <a:gd name="csX45" fmla="*/ 3022056 w 3880700"/>
                  <a:gd name="csY45" fmla="*/ 524108 h 925551"/>
                  <a:gd name="csX46" fmla="*/ 3044359 w 3880700"/>
                  <a:gd name="csY46" fmla="*/ 501805 h 925551"/>
                  <a:gd name="csX47" fmla="*/ 3189325 w 3880700"/>
                  <a:gd name="csY47" fmla="*/ 457200 h 925551"/>
                  <a:gd name="csX48" fmla="*/ 3233929 w 3880700"/>
                  <a:gd name="csY48" fmla="*/ 434898 h 925551"/>
                  <a:gd name="csX49" fmla="*/ 3300837 w 3880700"/>
                  <a:gd name="csY49" fmla="*/ 412595 h 925551"/>
                  <a:gd name="csX50" fmla="*/ 3334290 w 3880700"/>
                  <a:gd name="csY50" fmla="*/ 401444 h 925551"/>
                  <a:gd name="csX51" fmla="*/ 3367744 w 3880700"/>
                  <a:gd name="csY51" fmla="*/ 379142 h 925551"/>
                  <a:gd name="csX52" fmla="*/ 3490407 w 3880700"/>
                  <a:gd name="csY52" fmla="*/ 323386 h 925551"/>
                  <a:gd name="csX53" fmla="*/ 3568466 w 3880700"/>
                  <a:gd name="csY53" fmla="*/ 278781 h 925551"/>
                  <a:gd name="csX54" fmla="*/ 3635373 w 3880700"/>
                  <a:gd name="csY54" fmla="*/ 211873 h 925551"/>
                  <a:gd name="csX55" fmla="*/ 3657676 w 3880700"/>
                  <a:gd name="csY55" fmla="*/ 189571 h 925551"/>
                  <a:gd name="csX56" fmla="*/ 3702281 w 3880700"/>
                  <a:gd name="csY56" fmla="*/ 133815 h 925551"/>
                  <a:gd name="csX57" fmla="*/ 3735734 w 3880700"/>
                  <a:gd name="csY57" fmla="*/ 111512 h 925551"/>
                  <a:gd name="csX58" fmla="*/ 3791490 w 3880700"/>
                  <a:gd name="csY58" fmla="*/ 78059 h 925551"/>
                  <a:gd name="csX59" fmla="*/ 3847246 w 3880700"/>
                  <a:gd name="csY59" fmla="*/ 33454 h 925551"/>
                  <a:gd name="csX60" fmla="*/ 3869549 w 3880700"/>
                  <a:gd name="csY60" fmla="*/ 11151 h 925551"/>
                  <a:gd name="csX61" fmla="*/ 3880700 w 3880700"/>
                  <a:gd name="csY61" fmla="*/ 0 h 92555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Lst>
                <a:rect l="l" t="t" r="r" b="b"/>
                <a:pathLst>
                  <a:path w="3880700" h="925551">
                    <a:moveTo>
                      <a:pt x="11227" y="122664"/>
                    </a:moveTo>
                    <a:cubicBezTo>
                      <a:pt x="-1163" y="209395"/>
                      <a:pt x="-6119" y="192049"/>
                      <a:pt x="11227" y="278781"/>
                    </a:cubicBezTo>
                    <a:cubicBezTo>
                      <a:pt x="13532" y="290307"/>
                      <a:pt x="16330" y="302155"/>
                      <a:pt x="22378" y="312234"/>
                    </a:cubicBezTo>
                    <a:cubicBezTo>
                      <a:pt x="27787" y="321249"/>
                      <a:pt x="38113" y="326327"/>
                      <a:pt x="44681" y="334537"/>
                    </a:cubicBezTo>
                    <a:cubicBezTo>
                      <a:pt x="53053" y="345002"/>
                      <a:pt x="58611" y="357525"/>
                      <a:pt x="66983" y="367990"/>
                    </a:cubicBezTo>
                    <a:cubicBezTo>
                      <a:pt x="90917" y="397908"/>
                      <a:pt x="90539" y="386835"/>
                      <a:pt x="122739" y="412595"/>
                    </a:cubicBezTo>
                    <a:cubicBezTo>
                      <a:pt x="166474" y="447583"/>
                      <a:pt x="120400" y="426684"/>
                      <a:pt x="178495" y="446049"/>
                    </a:cubicBezTo>
                    <a:lnTo>
                      <a:pt x="223100" y="490654"/>
                    </a:lnTo>
                    <a:cubicBezTo>
                      <a:pt x="230534" y="498088"/>
                      <a:pt x="236000" y="508254"/>
                      <a:pt x="245403" y="512956"/>
                    </a:cubicBezTo>
                    <a:cubicBezTo>
                      <a:pt x="260271" y="520390"/>
                      <a:pt x="276176" y="526038"/>
                      <a:pt x="290007" y="535259"/>
                    </a:cubicBezTo>
                    <a:cubicBezTo>
                      <a:pt x="298755" y="541091"/>
                      <a:pt x="303899" y="551253"/>
                      <a:pt x="312310" y="557561"/>
                    </a:cubicBezTo>
                    <a:cubicBezTo>
                      <a:pt x="333753" y="573643"/>
                      <a:pt x="356915" y="587298"/>
                      <a:pt x="379217" y="602166"/>
                    </a:cubicBezTo>
                    <a:cubicBezTo>
                      <a:pt x="390368" y="609600"/>
                      <a:pt x="399956" y="620231"/>
                      <a:pt x="412671" y="624469"/>
                    </a:cubicBezTo>
                    <a:lnTo>
                      <a:pt x="446125" y="635620"/>
                    </a:lnTo>
                    <a:cubicBezTo>
                      <a:pt x="457276" y="643054"/>
                      <a:pt x="467591" y="651929"/>
                      <a:pt x="479578" y="657922"/>
                    </a:cubicBezTo>
                    <a:cubicBezTo>
                      <a:pt x="490092" y="663179"/>
                      <a:pt x="502026" y="664946"/>
                      <a:pt x="513032" y="669073"/>
                    </a:cubicBezTo>
                    <a:cubicBezTo>
                      <a:pt x="531775" y="676102"/>
                      <a:pt x="550884" y="682424"/>
                      <a:pt x="568788" y="691376"/>
                    </a:cubicBezTo>
                    <a:cubicBezTo>
                      <a:pt x="580775" y="697370"/>
                      <a:pt x="589995" y="708235"/>
                      <a:pt x="602242" y="713678"/>
                    </a:cubicBezTo>
                    <a:cubicBezTo>
                      <a:pt x="623725" y="723226"/>
                      <a:pt x="646342" y="730279"/>
                      <a:pt x="669149" y="735981"/>
                    </a:cubicBezTo>
                    <a:cubicBezTo>
                      <a:pt x="732142" y="751729"/>
                      <a:pt x="698726" y="744126"/>
                      <a:pt x="769510" y="758283"/>
                    </a:cubicBezTo>
                    <a:cubicBezTo>
                      <a:pt x="807255" y="796030"/>
                      <a:pt x="782612" y="780028"/>
                      <a:pt x="858720" y="791737"/>
                    </a:cubicBezTo>
                    <a:cubicBezTo>
                      <a:pt x="1045255" y="820434"/>
                      <a:pt x="836790" y="786224"/>
                      <a:pt x="1003686" y="814039"/>
                    </a:cubicBezTo>
                    <a:cubicBezTo>
                      <a:pt x="1025988" y="821473"/>
                      <a:pt x="1047669" y="831132"/>
                      <a:pt x="1070593" y="836342"/>
                    </a:cubicBezTo>
                    <a:cubicBezTo>
                      <a:pt x="1349202" y="899662"/>
                      <a:pt x="1153937" y="850232"/>
                      <a:pt x="1338222" y="880947"/>
                    </a:cubicBezTo>
                    <a:cubicBezTo>
                      <a:pt x="1353339" y="883467"/>
                      <a:pt x="1367764" y="889274"/>
                      <a:pt x="1382827" y="892098"/>
                    </a:cubicBezTo>
                    <a:cubicBezTo>
                      <a:pt x="1468020" y="908071"/>
                      <a:pt x="1515206" y="914195"/>
                      <a:pt x="1594700" y="925551"/>
                    </a:cubicBezTo>
                    <a:cubicBezTo>
                      <a:pt x="1702495" y="921834"/>
                      <a:pt x="1810437" y="921128"/>
                      <a:pt x="1918086" y="914400"/>
                    </a:cubicBezTo>
                    <a:cubicBezTo>
                      <a:pt x="1929817" y="913667"/>
                      <a:pt x="1940199" y="906342"/>
                      <a:pt x="1951539" y="903249"/>
                    </a:cubicBezTo>
                    <a:cubicBezTo>
                      <a:pt x="1981111" y="895184"/>
                      <a:pt x="2011670" y="890640"/>
                      <a:pt x="2040749" y="880947"/>
                    </a:cubicBezTo>
                    <a:cubicBezTo>
                      <a:pt x="2051900" y="877230"/>
                      <a:pt x="2062799" y="872646"/>
                      <a:pt x="2074203" y="869795"/>
                    </a:cubicBezTo>
                    <a:cubicBezTo>
                      <a:pt x="2092590" y="865198"/>
                      <a:pt x="2111673" y="863631"/>
                      <a:pt x="2129959" y="858644"/>
                    </a:cubicBezTo>
                    <a:cubicBezTo>
                      <a:pt x="2152639" y="852459"/>
                      <a:pt x="2174059" y="842044"/>
                      <a:pt x="2196866" y="836342"/>
                    </a:cubicBezTo>
                    <a:cubicBezTo>
                      <a:pt x="2228877" y="828339"/>
                      <a:pt x="2281233" y="816460"/>
                      <a:pt x="2308378" y="802888"/>
                    </a:cubicBezTo>
                    <a:cubicBezTo>
                      <a:pt x="2335647" y="789254"/>
                      <a:pt x="2356906" y="775997"/>
                      <a:pt x="2386437" y="769434"/>
                    </a:cubicBezTo>
                    <a:cubicBezTo>
                      <a:pt x="2408509" y="764529"/>
                      <a:pt x="2431042" y="762000"/>
                      <a:pt x="2453344" y="758283"/>
                    </a:cubicBezTo>
                    <a:cubicBezTo>
                      <a:pt x="2531677" y="719118"/>
                      <a:pt x="2465764" y="749445"/>
                      <a:pt x="2531403" y="724830"/>
                    </a:cubicBezTo>
                    <a:cubicBezTo>
                      <a:pt x="2550146" y="717801"/>
                      <a:pt x="2568169" y="708857"/>
                      <a:pt x="2587159" y="702527"/>
                    </a:cubicBezTo>
                    <a:cubicBezTo>
                      <a:pt x="2629600" y="688380"/>
                      <a:pt x="2627630" y="696334"/>
                      <a:pt x="2665217" y="680225"/>
                    </a:cubicBezTo>
                    <a:cubicBezTo>
                      <a:pt x="2680496" y="673677"/>
                      <a:pt x="2694388" y="664096"/>
                      <a:pt x="2709822" y="657922"/>
                    </a:cubicBezTo>
                    <a:cubicBezTo>
                      <a:pt x="2731649" y="649191"/>
                      <a:pt x="2776729" y="635620"/>
                      <a:pt x="2776729" y="635620"/>
                    </a:cubicBezTo>
                    <a:cubicBezTo>
                      <a:pt x="2784163" y="628186"/>
                      <a:pt x="2789628" y="618019"/>
                      <a:pt x="2799032" y="613317"/>
                    </a:cubicBezTo>
                    <a:cubicBezTo>
                      <a:pt x="2812740" y="606463"/>
                      <a:pt x="2828901" y="606376"/>
                      <a:pt x="2843637" y="602166"/>
                    </a:cubicBezTo>
                    <a:cubicBezTo>
                      <a:pt x="2854939" y="598937"/>
                      <a:pt x="2866286" y="595645"/>
                      <a:pt x="2877090" y="591015"/>
                    </a:cubicBezTo>
                    <a:cubicBezTo>
                      <a:pt x="2892369" y="584467"/>
                      <a:pt x="2906416" y="575260"/>
                      <a:pt x="2921695" y="568712"/>
                    </a:cubicBezTo>
                    <a:cubicBezTo>
                      <a:pt x="2932499" y="564082"/>
                      <a:pt x="2944635" y="562818"/>
                      <a:pt x="2955149" y="557561"/>
                    </a:cubicBezTo>
                    <a:cubicBezTo>
                      <a:pt x="3041620" y="514327"/>
                      <a:pt x="2937968" y="552137"/>
                      <a:pt x="3022056" y="524108"/>
                    </a:cubicBezTo>
                    <a:cubicBezTo>
                      <a:pt x="3029490" y="516674"/>
                      <a:pt x="3034955" y="506507"/>
                      <a:pt x="3044359" y="501805"/>
                    </a:cubicBezTo>
                    <a:cubicBezTo>
                      <a:pt x="3073750" y="487109"/>
                      <a:pt x="3161398" y="467355"/>
                      <a:pt x="3189325" y="457200"/>
                    </a:cubicBezTo>
                    <a:cubicBezTo>
                      <a:pt x="3204947" y="451519"/>
                      <a:pt x="3218495" y="441072"/>
                      <a:pt x="3233929" y="434898"/>
                    </a:cubicBezTo>
                    <a:cubicBezTo>
                      <a:pt x="3255757" y="426167"/>
                      <a:pt x="3278534" y="420029"/>
                      <a:pt x="3300837" y="412595"/>
                    </a:cubicBezTo>
                    <a:cubicBezTo>
                      <a:pt x="3311988" y="408878"/>
                      <a:pt x="3324510" y="407964"/>
                      <a:pt x="3334290" y="401444"/>
                    </a:cubicBezTo>
                    <a:cubicBezTo>
                      <a:pt x="3345441" y="394010"/>
                      <a:pt x="3355757" y="385136"/>
                      <a:pt x="3367744" y="379142"/>
                    </a:cubicBezTo>
                    <a:cubicBezTo>
                      <a:pt x="3462461" y="331784"/>
                      <a:pt x="3306618" y="445914"/>
                      <a:pt x="3490407" y="323386"/>
                    </a:cubicBezTo>
                    <a:cubicBezTo>
                      <a:pt x="3537692" y="291862"/>
                      <a:pt x="3511874" y="307077"/>
                      <a:pt x="3568466" y="278781"/>
                    </a:cubicBezTo>
                    <a:lnTo>
                      <a:pt x="3635373" y="211873"/>
                    </a:lnTo>
                    <a:cubicBezTo>
                      <a:pt x="3642807" y="204439"/>
                      <a:pt x="3651844" y="198319"/>
                      <a:pt x="3657676" y="189571"/>
                    </a:cubicBezTo>
                    <a:cubicBezTo>
                      <a:pt x="3674238" y="164727"/>
                      <a:pt x="3679578" y="151977"/>
                      <a:pt x="3702281" y="133815"/>
                    </a:cubicBezTo>
                    <a:cubicBezTo>
                      <a:pt x="3712746" y="125443"/>
                      <a:pt x="3725269" y="119884"/>
                      <a:pt x="3735734" y="111512"/>
                    </a:cubicBezTo>
                    <a:cubicBezTo>
                      <a:pt x="3779466" y="76526"/>
                      <a:pt x="3733398" y="97423"/>
                      <a:pt x="3791490" y="78059"/>
                    </a:cubicBezTo>
                    <a:cubicBezTo>
                      <a:pt x="3845342" y="24207"/>
                      <a:pt x="3776910" y="89723"/>
                      <a:pt x="3847246" y="33454"/>
                    </a:cubicBezTo>
                    <a:cubicBezTo>
                      <a:pt x="3855456" y="26886"/>
                      <a:pt x="3862115" y="18585"/>
                      <a:pt x="3869549" y="11151"/>
                    </a:cubicBezTo>
                    <a:lnTo>
                      <a:pt x="3880700" y="0"/>
                    </a:ln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62E70AC2-A596-337B-4612-CEC8050A0316}"/>
                  </a:ext>
                </a:extLst>
              </p:cNvPr>
              <p:cNvSpPr/>
              <p:nvPr/>
            </p:nvSpPr>
            <p:spPr>
              <a:xfrm>
                <a:off x="8073483" y="3082396"/>
                <a:ext cx="2453268" cy="367991"/>
              </a:xfrm>
              <a:custGeom>
                <a:avLst/>
                <a:gdLst>
                  <a:gd name="csX0" fmla="*/ 0 w 2453268"/>
                  <a:gd name="csY0" fmla="*/ 312234 h 367991"/>
                  <a:gd name="csX1" fmla="*/ 44605 w 2453268"/>
                  <a:gd name="csY1" fmla="*/ 211873 h 367991"/>
                  <a:gd name="csX2" fmla="*/ 78059 w 2453268"/>
                  <a:gd name="csY2" fmla="*/ 200722 h 367991"/>
                  <a:gd name="csX3" fmla="*/ 111512 w 2453268"/>
                  <a:gd name="csY3" fmla="*/ 178420 h 367991"/>
                  <a:gd name="csX4" fmla="*/ 133815 w 2453268"/>
                  <a:gd name="csY4" fmla="*/ 156117 h 367991"/>
                  <a:gd name="csX5" fmla="*/ 200722 w 2453268"/>
                  <a:gd name="csY5" fmla="*/ 133815 h 367991"/>
                  <a:gd name="csX6" fmla="*/ 267629 w 2453268"/>
                  <a:gd name="csY6" fmla="*/ 111512 h 367991"/>
                  <a:gd name="csX7" fmla="*/ 301083 w 2453268"/>
                  <a:gd name="csY7" fmla="*/ 100361 h 367991"/>
                  <a:gd name="csX8" fmla="*/ 334537 w 2453268"/>
                  <a:gd name="csY8" fmla="*/ 78059 h 367991"/>
                  <a:gd name="csX9" fmla="*/ 401444 w 2453268"/>
                  <a:gd name="csY9" fmla="*/ 55756 h 367991"/>
                  <a:gd name="csX10" fmla="*/ 434898 w 2453268"/>
                  <a:gd name="csY10" fmla="*/ 44605 h 367991"/>
                  <a:gd name="csX11" fmla="*/ 468351 w 2453268"/>
                  <a:gd name="csY11" fmla="*/ 33454 h 367991"/>
                  <a:gd name="csX12" fmla="*/ 546410 w 2453268"/>
                  <a:gd name="csY12" fmla="*/ 11152 h 367991"/>
                  <a:gd name="csX13" fmla="*/ 713678 w 2453268"/>
                  <a:gd name="csY13" fmla="*/ 22303 h 367991"/>
                  <a:gd name="csX14" fmla="*/ 925551 w 2453268"/>
                  <a:gd name="csY14" fmla="*/ 0 h 367991"/>
                  <a:gd name="csX15" fmla="*/ 1170878 w 2453268"/>
                  <a:gd name="csY15" fmla="*/ 11152 h 367991"/>
                  <a:gd name="csX16" fmla="*/ 1349298 w 2453268"/>
                  <a:gd name="csY16" fmla="*/ 44605 h 367991"/>
                  <a:gd name="csX17" fmla="*/ 1471961 w 2453268"/>
                  <a:gd name="csY17" fmla="*/ 66908 h 367991"/>
                  <a:gd name="csX18" fmla="*/ 1550020 w 2453268"/>
                  <a:gd name="csY18" fmla="*/ 78059 h 367991"/>
                  <a:gd name="csX19" fmla="*/ 1650381 w 2453268"/>
                  <a:gd name="csY19" fmla="*/ 100361 h 367991"/>
                  <a:gd name="csX20" fmla="*/ 1683834 w 2453268"/>
                  <a:gd name="csY20" fmla="*/ 111512 h 367991"/>
                  <a:gd name="csX21" fmla="*/ 1750742 w 2453268"/>
                  <a:gd name="csY21" fmla="*/ 122664 h 367991"/>
                  <a:gd name="csX22" fmla="*/ 1784195 w 2453268"/>
                  <a:gd name="csY22" fmla="*/ 133815 h 367991"/>
                  <a:gd name="csX23" fmla="*/ 1873405 w 2453268"/>
                  <a:gd name="csY23" fmla="*/ 144966 h 367991"/>
                  <a:gd name="csX24" fmla="*/ 1973766 w 2453268"/>
                  <a:gd name="csY24" fmla="*/ 178420 h 367991"/>
                  <a:gd name="csX25" fmla="*/ 2007220 w 2453268"/>
                  <a:gd name="csY25" fmla="*/ 189571 h 367991"/>
                  <a:gd name="csX26" fmla="*/ 2040673 w 2453268"/>
                  <a:gd name="csY26" fmla="*/ 200722 h 367991"/>
                  <a:gd name="csX27" fmla="*/ 2152186 w 2453268"/>
                  <a:gd name="csY27" fmla="*/ 234176 h 367991"/>
                  <a:gd name="csX28" fmla="*/ 2185639 w 2453268"/>
                  <a:gd name="csY28" fmla="*/ 245327 h 367991"/>
                  <a:gd name="csX29" fmla="*/ 2297151 w 2453268"/>
                  <a:gd name="csY29" fmla="*/ 289932 h 367991"/>
                  <a:gd name="csX30" fmla="*/ 2330605 w 2453268"/>
                  <a:gd name="csY30" fmla="*/ 301083 h 367991"/>
                  <a:gd name="csX31" fmla="*/ 2364059 w 2453268"/>
                  <a:gd name="csY31" fmla="*/ 312234 h 367991"/>
                  <a:gd name="csX32" fmla="*/ 2419815 w 2453268"/>
                  <a:gd name="csY32" fmla="*/ 356839 h 367991"/>
                  <a:gd name="csX33" fmla="*/ 2453268 w 2453268"/>
                  <a:gd name="csY33" fmla="*/ 367991 h 3679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2453268" h="367991">
                    <a:moveTo>
                      <a:pt x="0" y="312234"/>
                    </a:moveTo>
                    <a:cubicBezTo>
                      <a:pt x="10479" y="275560"/>
                      <a:pt x="8885" y="233305"/>
                      <a:pt x="44605" y="211873"/>
                    </a:cubicBezTo>
                    <a:cubicBezTo>
                      <a:pt x="54684" y="205825"/>
                      <a:pt x="66908" y="204439"/>
                      <a:pt x="78059" y="200722"/>
                    </a:cubicBezTo>
                    <a:cubicBezTo>
                      <a:pt x="89210" y="193288"/>
                      <a:pt x="101047" y="186792"/>
                      <a:pt x="111512" y="178420"/>
                    </a:cubicBezTo>
                    <a:cubicBezTo>
                      <a:pt x="119722" y="171852"/>
                      <a:pt x="124411" y="160819"/>
                      <a:pt x="133815" y="156117"/>
                    </a:cubicBezTo>
                    <a:cubicBezTo>
                      <a:pt x="154842" y="145604"/>
                      <a:pt x="178420" y="141249"/>
                      <a:pt x="200722" y="133815"/>
                    </a:cubicBezTo>
                    <a:lnTo>
                      <a:pt x="267629" y="111512"/>
                    </a:lnTo>
                    <a:cubicBezTo>
                      <a:pt x="278780" y="107795"/>
                      <a:pt x="291303" y="106881"/>
                      <a:pt x="301083" y="100361"/>
                    </a:cubicBezTo>
                    <a:cubicBezTo>
                      <a:pt x="312234" y="92927"/>
                      <a:pt x="322290" y="83502"/>
                      <a:pt x="334537" y="78059"/>
                    </a:cubicBezTo>
                    <a:cubicBezTo>
                      <a:pt x="356020" y="68511"/>
                      <a:pt x="379142" y="63190"/>
                      <a:pt x="401444" y="55756"/>
                    </a:cubicBezTo>
                    <a:lnTo>
                      <a:pt x="434898" y="44605"/>
                    </a:lnTo>
                    <a:cubicBezTo>
                      <a:pt x="446049" y="40888"/>
                      <a:pt x="456948" y="36305"/>
                      <a:pt x="468351" y="33454"/>
                    </a:cubicBezTo>
                    <a:cubicBezTo>
                      <a:pt x="524360" y="19452"/>
                      <a:pt x="498417" y="27149"/>
                      <a:pt x="546410" y="11152"/>
                    </a:cubicBezTo>
                    <a:cubicBezTo>
                      <a:pt x="602166" y="14869"/>
                      <a:pt x="657798" y="22303"/>
                      <a:pt x="713678" y="22303"/>
                    </a:cubicBezTo>
                    <a:cubicBezTo>
                      <a:pt x="803883" y="22303"/>
                      <a:pt x="846903" y="13109"/>
                      <a:pt x="925551" y="0"/>
                    </a:cubicBezTo>
                    <a:cubicBezTo>
                      <a:pt x="1007327" y="3717"/>
                      <a:pt x="1089226" y="5320"/>
                      <a:pt x="1170878" y="11152"/>
                    </a:cubicBezTo>
                    <a:cubicBezTo>
                      <a:pt x="1197921" y="13084"/>
                      <a:pt x="1345137" y="43773"/>
                      <a:pt x="1349298" y="44605"/>
                    </a:cubicBezTo>
                    <a:cubicBezTo>
                      <a:pt x="1407275" y="56200"/>
                      <a:pt x="1410157" y="57399"/>
                      <a:pt x="1471961" y="66908"/>
                    </a:cubicBezTo>
                    <a:cubicBezTo>
                      <a:pt x="1497939" y="70905"/>
                      <a:pt x="1524094" y="73738"/>
                      <a:pt x="1550020" y="78059"/>
                    </a:cubicBezTo>
                    <a:cubicBezTo>
                      <a:pt x="1577613" y="82658"/>
                      <a:pt x="1622314" y="92342"/>
                      <a:pt x="1650381" y="100361"/>
                    </a:cubicBezTo>
                    <a:cubicBezTo>
                      <a:pt x="1661683" y="103590"/>
                      <a:pt x="1672360" y="108962"/>
                      <a:pt x="1683834" y="111512"/>
                    </a:cubicBezTo>
                    <a:cubicBezTo>
                      <a:pt x="1705906" y="116417"/>
                      <a:pt x="1728670" y="117759"/>
                      <a:pt x="1750742" y="122664"/>
                    </a:cubicBezTo>
                    <a:cubicBezTo>
                      <a:pt x="1762216" y="125214"/>
                      <a:pt x="1772630" y="131712"/>
                      <a:pt x="1784195" y="133815"/>
                    </a:cubicBezTo>
                    <a:cubicBezTo>
                      <a:pt x="1813680" y="139176"/>
                      <a:pt x="1843668" y="141249"/>
                      <a:pt x="1873405" y="144966"/>
                    </a:cubicBezTo>
                    <a:lnTo>
                      <a:pt x="1973766" y="178420"/>
                    </a:lnTo>
                    <a:lnTo>
                      <a:pt x="2007220" y="189571"/>
                    </a:lnTo>
                    <a:cubicBezTo>
                      <a:pt x="2018371" y="193288"/>
                      <a:pt x="2029270" y="197871"/>
                      <a:pt x="2040673" y="200722"/>
                    </a:cubicBezTo>
                    <a:cubicBezTo>
                      <a:pt x="2108086" y="217575"/>
                      <a:pt x="2070737" y="207026"/>
                      <a:pt x="2152186" y="234176"/>
                    </a:cubicBezTo>
                    <a:cubicBezTo>
                      <a:pt x="2163337" y="237893"/>
                      <a:pt x="2175126" y="240070"/>
                      <a:pt x="2185639" y="245327"/>
                    </a:cubicBezTo>
                    <a:cubicBezTo>
                      <a:pt x="2251270" y="278143"/>
                      <a:pt x="2214474" y="262374"/>
                      <a:pt x="2297151" y="289932"/>
                    </a:cubicBezTo>
                    <a:lnTo>
                      <a:pt x="2330605" y="301083"/>
                    </a:lnTo>
                    <a:lnTo>
                      <a:pt x="2364059" y="312234"/>
                    </a:lnTo>
                    <a:cubicBezTo>
                      <a:pt x="2384805" y="332981"/>
                      <a:pt x="2391677" y="342770"/>
                      <a:pt x="2419815" y="356839"/>
                    </a:cubicBezTo>
                    <a:cubicBezTo>
                      <a:pt x="2430328" y="362096"/>
                      <a:pt x="2453268" y="367991"/>
                      <a:pt x="2453268" y="367991"/>
                    </a:cubicBezTo>
                  </a:path>
                </a:pathLst>
              </a:custGeom>
              <a:noFill/>
              <a:ln>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980006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A024D-5CD1-76A3-69B7-C913D6671D21}"/>
              </a:ext>
            </a:extLst>
          </p:cNvPr>
          <p:cNvSpPr>
            <a:spLocks noGrp="1"/>
          </p:cNvSpPr>
          <p:nvPr>
            <p:ph type="title"/>
          </p:nvPr>
        </p:nvSpPr>
        <p:spPr/>
        <p:txBody>
          <a:bodyPr/>
          <a:lstStyle/>
          <a:p>
            <a:r>
              <a:rPr lang="en-US" dirty="0"/>
              <a:t>State Classification in DTMCs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00EC3117-1A76-6736-70EC-603E61227515}"/>
                  </a:ext>
                </a:extLst>
              </p:cNvPr>
              <p:cNvSpPr>
                <a:spLocks noGrp="1"/>
              </p:cNvSpPr>
              <p:nvPr>
                <p:ph type="body" sz="quarter" idx="20"/>
              </p:nvPr>
            </p:nvSpPr>
            <p:spPr/>
            <p:txBody>
              <a:bodyPr/>
              <a:lstStyle/>
              <a:p>
                <a:r>
                  <a:rPr lang="en-US" dirty="0"/>
                  <a:t>Definition: A DTMC is irreducible if every state is accessible from every other state.</a:t>
                </a:r>
              </a:p>
              <a:p>
                <a:r>
                  <a:rPr lang="en-US" dirty="0"/>
                  <a:t>i.e. a DTMC is </a:t>
                </a:r>
                <a:r>
                  <a:rPr lang="en-US" i="1" dirty="0"/>
                  <a:t>irreducible</a:t>
                </a:r>
                <a:r>
                  <a:rPr lang="en-US" dirty="0"/>
                  <a:t> if  </a:t>
                </a:r>
                <a14:m>
                  <m:oMath xmlns:m="http://schemas.openxmlformats.org/officeDocument/2006/math">
                    <m:r>
                      <a:rPr lang="en-US" i="1" smtClean="0">
                        <a:latin typeface="Cambria Math" panose="02040503050406030204" pitchFamily="18" charset="0"/>
                      </a:rPr>
                      <m:t>𝑖</m:t>
                    </m:r>
                    <m:r>
                      <a:rPr lang="en-US" i="1" smtClean="0">
                        <a:latin typeface="Cambria Math" panose="02040503050406030204" pitchFamily="18" charset="0"/>
                      </a:rPr>
                      <m:t>→</m:t>
                    </m:r>
                    <m:r>
                      <a:rPr lang="en-US" i="1" smtClean="0">
                        <a:latin typeface="Cambria Math" panose="02040503050406030204" pitchFamily="18" charset="0"/>
                      </a:rPr>
                      <m:t>𝑗</m:t>
                    </m:r>
                    <m:r>
                      <a:rPr lang="en-US" i="1" smtClean="0">
                        <a:latin typeface="Cambria Math" panose="02040503050406030204" pitchFamily="18" charset="0"/>
                      </a:rPr>
                      <m:t> </m:t>
                    </m:r>
                    <m:r>
                      <m:rPr>
                        <m:nor/>
                      </m:rPr>
                      <a:rPr lang="en-US" i="0">
                        <a:latin typeface="Cambria Math" panose="02040503050406030204" pitchFamily="18" charset="0"/>
                      </a:rPr>
                      <m:t>for all </m:t>
                    </m:r>
                    <m:r>
                      <a:rPr lang="en-US" i="1">
                        <a:latin typeface="Cambria Math" panose="02040503050406030204" pitchFamily="18" charset="0"/>
                      </a:rPr>
                      <m:t>𝑖</m:t>
                    </m:r>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m:t>
                    </m:r>
                    <m:r>
                      <a:rPr lang="en-US" i="1">
                        <a:latin typeface="Cambria Math" panose="02040503050406030204" pitchFamily="18" charset="0"/>
                      </a:rPr>
                      <m:t>𝑆</m:t>
                    </m:r>
                  </m:oMath>
                </a14:m>
                <a:r>
                  <a:rPr lang="en-US" dirty="0"/>
                  <a:t> , and is otherwise </a:t>
                </a:r>
                <a:r>
                  <a:rPr lang="en-US" i="1" dirty="0"/>
                  <a:t>reducible</a:t>
                </a:r>
                <a:r>
                  <a:rPr lang="en-US" dirty="0"/>
                  <a:t>. </a:t>
                </a:r>
              </a:p>
              <a:p>
                <a:endParaRPr lang="en-US" dirty="0"/>
              </a:p>
              <a:p>
                <a:r>
                  <a:rPr lang="en-US" dirty="0"/>
                  <a:t>The importance is that irreducible DTMCs are simpler to solve.  To determine long-term state occupancy probabilities, one needs solve the equation </a:t>
                </a:r>
              </a:p>
              <a:p>
                <a:pPr/>
                <a14:m>
                  <m:oMathPara xmlns:m="http://schemas.openxmlformats.org/officeDocument/2006/math">
                    <m:oMath>
                      <m:r>
                        <a:rPr lang="en-US" b="0" i="1" smtClean="0">
                          <a:latin typeface="Cambria Math" panose="02040503050406030204" pitchFamily="18" charset="0"/>
                        </a:rPr>
                        <m:t>𝜋</m:t>
                      </m:r>
                      <m:r>
                        <a:rPr lang="en-US" b="0" i="1" smtClean="0">
                          <a:latin typeface="Cambria Math" panose="02040503050406030204" pitchFamily="18" charset="0"/>
                        </a:rPr>
                        <m:t>=</m:t>
                      </m:r>
                      <m:r>
                        <a:rPr lang="en-US" b="0" i="1" smtClean="0">
                          <a:latin typeface="Cambria Math" panose="02040503050406030204" pitchFamily="18" charset="0"/>
                        </a:rPr>
                        <m:t>𝜋</m:t>
                      </m:r>
                      <m:r>
                        <a:rPr lang="en-US" b="0" i="1" smtClean="0">
                          <a:latin typeface="Cambria Math" panose="02040503050406030204" pitchFamily="18" charset="0"/>
                        </a:rPr>
                        <m:t>𝑃</m:t>
                      </m:r>
                    </m:oMath>
                  </m:oMathPara>
                </a14:m>
                <a:endParaRPr lang="en-US" dirty="0"/>
              </a:p>
              <a:p>
                <a:endParaRPr lang="en-US" dirty="0"/>
              </a:p>
              <a:p>
                <a:r>
                  <a:rPr lang="en-US" dirty="0"/>
                  <a:t>We have to approach this carefully though …</a:t>
                </a:r>
              </a:p>
            </p:txBody>
          </p:sp>
        </mc:Choice>
        <mc:Fallback xmlns="">
          <p:sp>
            <p:nvSpPr>
              <p:cNvPr id="3" name="Text Placeholder 2">
                <a:extLst>
                  <a:ext uri="{FF2B5EF4-FFF2-40B4-BE49-F238E27FC236}">
                    <a16:creationId xmlns:a16="http://schemas.microsoft.com/office/drawing/2014/main" id="{00EC3117-1A76-6736-70EC-603E61227515}"/>
                  </a:ext>
                </a:extLst>
              </p:cNvPr>
              <p:cNvSpPr>
                <a:spLocks noGrp="1" noRot="1" noChangeAspect="1" noMove="1" noResize="1" noEditPoints="1" noAdjustHandles="1" noChangeArrowheads="1" noChangeShapeType="1" noTextEdit="1"/>
              </p:cNvSpPr>
              <p:nvPr>
                <p:ph type="body" sz="quarter" idx="20"/>
              </p:nvPr>
            </p:nvSpPr>
            <p:spPr>
              <a:blipFill>
                <a:blip r:embed="rId2"/>
                <a:stretch>
                  <a:fillRect l="-612" t="-1846"/>
                </a:stretch>
              </a:blipFill>
            </p:spPr>
            <p:txBody>
              <a:bodyPr/>
              <a:lstStyle/>
              <a:p>
                <a:r>
                  <a:rPr lang="en-US">
                    <a:noFill/>
                  </a:rPr>
                  <a:t> </a:t>
                </a:r>
              </a:p>
            </p:txBody>
          </p:sp>
        </mc:Fallback>
      </mc:AlternateContent>
    </p:spTree>
    <p:extLst>
      <p:ext uri="{BB962C8B-B14F-4D97-AF65-F5344CB8AC3E}">
        <p14:creationId xmlns:p14="http://schemas.microsoft.com/office/powerpoint/2010/main" val="2476012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13D89-70BD-1965-A235-8DF24E42E6A0}"/>
              </a:ext>
            </a:extLst>
          </p:cNvPr>
          <p:cNvSpPr>
            <a:spLocks noGrp="1"/>
          </p:cNvSpPr>
          <p:nvPr>
            <p:ph type="title"/>
          </p:nvPr>
        </p:nvSpPr>
        <p:spPr/>
        <p:txBody>
          <a:bodyPr/>
          <a:lstStyle/>
          <a:p>
            <a:r>
              <a:rPr lang="en-US" dirty="0"/>
              <a:t>Periodicity</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46B4C6E4-A1CF-49B7-A7BD-8C394F603C7F}"/>
                  </a:ext>
                </a:extLst>
              </p:cNvPr>
              <p:cNvSpPr>
                <a:spLocks noGrp="1"/>
              </p:cNvSpPr>
              <p:nvPr>
                <p:ph type="body" sz="quarter" idx="20"/>
              </p:nvPr>
            </p:nvSpPr>
            <p:spPr>
              <a:xfrm>
                <a:off x="397291" y="1506907"/>
                <a:ext cx="9901509" cy="4808931"/>
              </a:xfrm>
            </p:spPr>
            <p:txBody>
              <a:bodyPr>
                <a:normAutofit/>
              </a:bodyPr>
              <a:lstStyle/>
              <a:p>
                <a:r>
                  <a:rPr lang="en-US" dirty="0"/>
                  <a:t>Consider the following DTMC.  </a:t>
                </a:r>
                <a14:m>
                  <m:oMath xmlns:m="http://schemas.openxmlformats.org/officeDocument/2006/math">
                    <m:func>
                      <m:funcPr>
                        <m:ctrlPr>
                          <a:rPr lang="en-US" b="0" i="1" dirty="0" smtClean="0">
                            <a:latin typeface="Cambria Math" panose="02040503050406030204" pitchFamily="18" charset="0"/>
                          </a:rPr>
                        </m:ctrlPr>
                      </m:funcPr>
                      <m:fName>
                        <m:limLow>
                          <m:limLowPr>
                            <m:ctrlPr>
                              <a:rPr lang="en-US" b="0" i="0" dirty="0" smtClean="0">
                                <a:latin typeface="Cambria Math" panose="02040503050406030204" pitchFamily="18" charset="0"/>
                              </a:rPr>
                            </m:ctrlPr>
                          </m:limLowPr>
                          <m:e>
                            <m:r>
                              <m:rPr>
                                <m:sty m:val="p"/>
                              </m:rPr>
                              <a:rPr lang="en-US" b="0" i="0" dirty="0" smtClean="0">
                                <a:latin typeface="Cambria Math" panose="02040503050406030204" pitchFamily="18" charset="0"/>
                              </a:rPr>
                              <m:t>lim</m:t>
                            </m:r>
                          </m:e>
                          <m:lim>
                            <m:r>
                              <a:rPr lang="en-US" b="0" i="0" dirty="0" smtClean="0">
                                <a:latin typeface="Cambria Math" panose="02040503050406030204" pitchFamily="18" charset="0"/>
                              </a:rPr>
                              <m:t>𝑛</m:t>
                            </m:r>
                            <m:r>
                              <a:rPr lang="en-US" b="0" i="0" dirty="0" smtClean="0">
                                <a:latin typeface="Cambria Math" panose="02040503050406030204" pitchFamily="18" charset="0"/>
                              </a:rPr>
                              <m:t>→∞</m:t>
                            </m:r>
                          </m:lim>
                        </m:limLow>
                      </m:fName>
                      <m:e>
                        <m:r>
                          <a:rPr lang="en-US" b="0" i="0" dirty="0" smtClean="0">
                            <a:latin typeface="Cambria Math" panose="02040503050406030204" pitchFamily="18" charset="0"/>
                          </a:rPr>
                          <m:t>𝜋</m:t>
                        </m:r>
                        <m:d>
                          <m:dPr>
                            <m:ctrlPr>
                              <a:rPr lang="en-US" b="0" i="0" dirty="0" smtClean="0">
                                <a:latin typeface="Cambria Math" panose="02040503050406030204" pitchFamily="18" charset="0"/>
                              </a:rPr>
                            </m:ctrlPr>
                          </m:dPr>
                          <m:e>
                            <m:r>
                              <a:rPr lang="en-US" b="0" i="0" dirty="0" smtClean="0">
                                <a:latin typeface="Cambria Math" panose="02040503050406030204" pitchFamily="18" charset="0"/>
                              </a:rPr>
                              <m:t>𝑛</m:t>
                            </m:r>
                          </m:e>
                        </m:d>
                      </m:e>
                    </m:func>
                  </m:oMath>
                </a14:m>
                <a:r>
                  <a:rPr lang="en-US" dirty="0"/>
                  <a:t> does not exist because state alternates each step between state 1 and state 2.</a:t>
                </a:r>
              </a:p>
              <a:p>
                <a:r>
                  <a:rPr lang="en-US" dirty="0"/>
                  <a:t>However,  </a:t>
                </a:r>
                <a14:m>
                  <m:oMath xmlns:m="http://schemas.openxmlformats.org/officeDocument/2006/math">
                    <m:func>
                      <m:funcPr>
                        <m:ctrlPr>
                          <a:rPr lang="en-US" i="1" dirty="0" smtClean="0">
                            <a:latin typeface="Cambria Math" panose="02040503050406030204" pitchFamily="18" charset="0"/>
                          </a:rPr>
                        </m:ctrlPr>
                      </m:funcPr>
                      <m:fName>
                        <m:limLow>
                          <m:limLowPr>
                            <m:ctrlPr>
                              <a:rPr lang="en-US" i="0" dirty="0" smtClean="0">
                                <a:latin typeface="Cambria Math" panose="02040503050406030204" pitchFamily="18" charset="0"/>
                              </a:rPr>
                            </m:ctrlPr>
                          </m:limLowPr>
                          <m:e>
                            <m:r>
                              <m:rPr>
                                <m:sty m:val="p"/>
                              </m:rPr>
                              <a:rPr lang="en-US" i="0" dirty="0" smtClean="0">
                                <a:latin typeface="Cambria Math" panose="02040503050406030204" pitchFamily="18" charset="0"/>
                              </a:rPr>
                              <m:t>lim</m:t>
                            </m:r>
                          </m:e>
                          <m:lim>
                            <m:r>
                              <a:rPr lang="en-US" i="1" dirty="0" smtClean="0">
                                <a:latin typeface="Cambria Math" panose="02040503050406030204" pitchFamily="18" charset="0"/>
                              </a:rPr>
                              <m:t>𝑛</m:t>
                            </m:r>
                            <m:r>
                              <a:rPr lang="en-US" i="0" dirty="0" smtClean="0">
                                <a:latin typeface="Cambria Math" panose="02040503050406030204" pitchFamily="18" charset="0"/>
                              </a:rPr>
                              <m:t>→∞</m:t>
                            </m:r>
                          </m:lim>
                        </m:limLow>
                      </m:fName>
                      <m:e>
                        <m:f>
                          <m:fPr>
                            <m:ctrlPr>
                              <a:rPr lang="en-US" i="1" dirty="0" smtClean="0">
                                <a:latin typeface="Cambria Math" panose="02040503050406030204" pitchFamily="18" charset="0"/>
                              </a:rPr>
                            </m:ctrlPr>
                          </m:fPr>
                          <m:num>
                            <m:nary>
                              <m:naryPr>
                                <m:chr m:val="∑"/>
                                <m:limLoc m:val="undOvr"/>
                                <m:ctrlPr>
                                  <a:rPr lang="en-US" i="1" dirty="0" smtClean="0">
                                    <a:latin typeface="Cambria Math" panose="02040503050406030204" pitchFamily="18" charset="0"/>
                                  </a:rPr>
                                </m:ctrlPr>
                              </m:naryPr>
                              <m:sub>
                                <m:r>
                                  <a:rPr lang="en-US" i="1" dirty="0" smtClean="0">
                                    <a:latin typeface="Cambria Math" panose="02040503050406030204" pitchFamily="18" charset="0"/>
                                  </a:rPr>
                                  <m:t>𝑖</m:t>
                                </m:r>
                                <m:r>
                                  <a:rPr lang="en-US" i="0" dirty="0" smtClean="0">
                                    <a:latin typeface="Cambria Math" panose="02040503050406030204" pitchFamily="18" charset="0"/>
                                  </a:rPr>
                                  <m:t>=1</m:t>
                                </m:r>
                              </m:sub>
                              <m:sup>
                                <m:r>
                                  <a:rPr lang="en-US" i="1" dirty="0" smtClean="0">
                                    <a:latin typeface="Cambria Math" panose="02040503050406030204" pitchFamily="18" charset="0"/>
                                  </a:rPr>
                                  <m:t>𝑛</m:t>
                                </m:r>
                              </m:sup>
                              <m:e>
                                <m:r>
                                  <a:rPr lang="en-US" i="1" dirty="0" smtClean="0">
                                    <a:latin typeface="Cambria Math" panose="02040503050406030204" pitchFamily="18" charset="0"/>
                                  </a:rPr>
                                  <m:t>𝜋</m:t>
                                </m:r>
                              </m:e>
                            </m:nary>
                            <m:d>
                              <m:dPr>
                                <m:ctrlPr>
                                  <a:rPr lang="en-US" i="1" dirty="0" smtClean="0">
                                    <a:latin typeface="Cambria Math" panose="02040503050406030204" pitchFamily="18" charset="0"/>
                                  </a:rPr>
                                </m:ctrlPr>
                              </m:dPr>
                              <m:e>
                                <m:r>
                                  <a:rPr lang="en-US" i="1" dirty="0" smtClean="0">
                                    <a:latin typeface="Cambria Math" panose="02040503050406030204" pitchFamily="18" charset="0"/>
                                  </a:rPr>
                                  <m:t>𝑖</m:t>
                                </m:r>
                              </m:e>
                            </m:d>
                          </m:num>
                          <m:den>
                            <m:r>
                              <a:rPr lang="en-US" i="1" dirty="0" smtClean="0">
                                <a:latin typeface="Cambria Math" panose="02040503050406030204" pitchFamily="18" charset="0"/>
                              </a:rPr>
                              <m:t>𝑛</m:t>
                            </m:r>
                          </m:den>
                        </m:f>
                      </m:e>
                    </m:func>
                  </m:oMath>
                </a14:m>
                <a:r>
                  <a:rPr lang="en-US" dirty="0"/>
                  <a:t>   does exist,  call it </a:t>
                </a:r>
                <a14:m>
                  <m:oMath xmlns:m="http://schemas.openxmlformats.org/officeDocument/2006/math">
                    <m:sSup>
                      <m:sSupPr>
                        <m:ctrlPr>
                          <a:rPr lang="en-US" i="1" dirty="0" smtClean="0">
                            <a:latin typeface="Cambria Math" panose="02040503050406030204" pitchFamily="18" charset="0"/>
                          </a:rPr>
                        </m:ctrlPr>
                      </m:sSupPr>
                      <m:e>
                        <m:r>
                          <a:rPr lang="en-US" i="1" dirty="0" smtClean="0">
                            <a:latin typeface="Cambria Math" panose="02040503050406030204" pitchFamily="18" charset="0"/>
                          </a:rPr>
                          <m:t>𝜋</m:t>
                        </m:r>
                      </m:e>
                      <m:sup>
                        <m:r>
                          <a:rPr lang="en-US" i="0" dirty="0" smtClean="0">
                            <a:latin typeface="Cambria Math" panose="02040503050406030204" pitchFamily="18" charset="0"/>
                          </a:rPr>
                          <m:t>∗</m:t>
                        </m:r>
                      </m:sup>
                    </m:sSup>
                  </m:oMath>
                </a14:m>
                <a:r>
                  <a:rPr lang="en-US" dirty="0"/>
                  <a:t> , the time-averaged steady-state distribution.</a:t>
                </a:r>
              </a:p>
              <a:p>
                <a:r>
                  <a:rPr lang="en-US" dirty="0"/>
                  <a:t>A state </a:t>
                </a:r>
                <a:r>
                  <a:rPr lang="en-US" i="1" dirty="0" err="1"/>
                  <a:t>i</a:t>
                </a:r>
                <a:r>
                  <a:rPr lang="en-US" dirty="0"/>
                  <a:t> is said to be </a:t>
                </a:r>
                <a:r>
                  <a:rPr lang="en-US" i="1" dirty="0"/>
                  <a:t>periodic with period d </a:t>
                </a:r>
                <a:r>
                  <a:rPr lang="en-US" dirty="0"/>
                  <a:t>if it can return to itself after </a:t>
                </a:r>
                <a:r>
                  <a:rPr lang="en-US" i="1" dirty="0"/>
                  <a:t>n</a:t>
                </a:r>
                <a:r>
                  <a:rPr lang="en-US" dirty="0"/>
                  <a:t> transitions only when </a:t>
                </a:r>
                <a:r>
                  <a:rPr lang="en-US" i="1" dirty="0"/>
                  <a:t>n</a:t>
                </a:r>
                <a:r>
                  <a:rPr lang="en-US" dirty="0"/>
                  <a:t> is some multiple of some </a:t>
                </a:r>
                <a:r>
                  <a:rPr lang="en-US" i="1" dirty="0"/>
                  <a:t>d&gt;1</a:t>
                </a:r>
                <a:r>
                  <a:rPr lang="en-US" dirty="0"/>
                  <a:t>.  If no such </a:t>
                </a:r>
                <a:r>
                  <a:rPr lang="en-US" i="1" dirty="0"/>
                  <a:t>d&gt;1</a:t>
                </a:r>
                <a:r>
                  <a:rPr lang="en-US" dirty="0"/>
                  <a:t> exists </a:t>
                </a:r>
                <a:r>
                  <a:rPr lang="en-US" i="1" dirty="0" err="1"/>
                  <a:t>i</a:t>
                </a:r>
                <a:r>
                  <a:rPr lang="en-US" dirty="0"/>
                  <a:t> is said to be </a:t>
                </a:r>
                <a:r>
                  <a:rPr lang="en-US" i="1" dirty="0"/>
                  <a:t>aperiodic</a:t>
                </a:r>
                <a:r>
                  <a:rPr lang="en-US" dirty="0"/>
                  <a:t>.</a:t>
                </a:r>
              </a:p>
              <a:p>
                <a:pPr marL="342900" indent="-342900">
                  <a:buFont typeface="Arial" panose="020B0604020202020204" pitchFamily="34" charset="0"/>
                  <a:buChar char="•"/>
                </a:pPr>
                <a:r>
                  <a:rPr lang="en-US" dirty="0"/>
                  <a:t>All states in a strongly connected component have the same periodicity</a:t>
                </a:r>
              </a:p>
              <a:p>
                <a:pPr marL="342900" indent="-342900">
                  <a:buFont typeface="Arial" panose="020B0604020202020204" pitchFamily="34" charset="0"/>
                  <a:buChar char="•"/>
                </a:pPr>
                <a:r>
                  <a:rPr lang="en-US" dirty="0"/>
                  <a:t>An irreducible DTMC is said to be periodic if all its states are periodic</a:t>
                </a:r>
              </a:p>
              <a:p>
                <a:pPr marL="342900" indent="-342900">
                  <a:buFont typeface="Arial" panose="020B0604020202020204" pitchFamily="34" charset="0"/>
                  <a:buChar char="•"/>
                </a:pPr>
                <a:r>
                  <a:rPr lang="en-US" dirty="0"/>
                  <a:t>A steady-state solution for an irreducible DTMC exists if all states are aperiodic</a:t>
                </a:r>
              </a:p>
              <a:p>
                <a:pPr marL="342900" indent="-342900">
                  <a:buFont typeface="Arial" panose="020B0604020202020204" pitchFamily="34" charset="0"/>
                  <a:buChar char="•"/>
                </a:pPr>
                <a:r>
                  <a:rPr lang="en-US" dirty="0"/>
                  <a:t>A time-averaged steady-state solution for an irreducible DTMCS always exists</a:t>
                </a:r>
              </a:p>
            </p:txBody>
          </p:sp>
        </mc:Choice>
        <mc:Fallback xmlns="">
          <p:sp>
            <p:nvSpPr>
              <p:cNvPr id="3" name="Text Placeholder 2">
                <a:extLst>
                  <a:ext uri="{FF2B5EF4-FFF2-40B4-BE49-F238E27FC236}">
                    <a16:creationId xmlns:a16="http://schemas.microsoft.com/office/drawing/2014/main" id="{46B4C6E4-A1CF-49B7-A7BD-8C394F603C7F}"/>
                  </a:ext>
                </a:extLst>
              </p:cNvPr>
              <p:cNvSpPr>
                <a:spLocks noGrp="1" noRot="1" noChangeAspect="1" noMove="1" noResize="1" noEditPoints="1" noAdjustHandles="1" noChangeArrowheads="1" noChangeShapeType="1" noTextEdit="1"/>
              </p:cNvSpPr>
              <p:nvPr>
                <p:ph type="body" sz="quarter" idx="20"/>
              </p:nvPr>
            </p:nvSpPr>
            <p:spPr>
              <a:xfrm>
                <a:off x="397291" y="1506907"/>
                <a:ext cx="9901509" cy="4808931"/>
              </a:xfrm>
              <a:blipFill>
                <a:blip r:embed="rId2"/>
                <a:stretch>
                  <a:fillRect l="-641" t="-1053"/>
                </a:stretch>
              </a:blipFill>
            </p:spPr>
            <p:txBody>
              <a:bodyPr/>
              <a:lstStyle/>
              <a:p>
                <a:r>
                  <a:rPr lang="en-US">
                    <a:noFill/>
                  </a:rPr>
                  <a:t> </a:t>
                </a:r>
              </a:p>
            </p:txBody>
          </p:sp>
        </mc:Fallback>
      </mc:AlternateContent>
      <p:grpSp>
        <p:nvGrpSpPr>
          <p:cNvPr id="18" name="Group 17">
            <a:extLst>
              <a:ext uri="{FF2B5EF4-FFF2-40B4-BE49-F238E27FC236}">
                <a16:creationId xmlns:a16="http://schemas.microsoft.com/office/drawing/2014/main" id="{89D561E2-1B9B-F6C5-B6B8-F6E4839EDC29}"/>
              </a:ext>
            </a:extLst>
          </p:cNvPr>
          <p:cNvGrpSpPr/>
          <p:nvPr/>
        </p:nvGrpSpPr>
        <p:grpSpPr>
          <a:xfrm>
            <a:off x="10045512" y="1164498"/>
            <a:ext cx="1749197" cy="1750756"/>
            <a:chOff x="6861403" y="804711"/>
            <a:chExt cx="1749197" cy="1750756"/>
          </a:xfrm>
        </p:grpSpPr>
        <p:grpSp>
          <p:nvGrpSpPr>
            <p:cNvPr id="16" name="Group 15">
              <a:extLst>
                <a:ext uri="{FF2B5EF4-FFF2-40B4-BE49-F238E27FC236}">
                  <a16:creationId xmlns:a16="http://schemas.microsoft.com/office/drawing/2014/main" id="{B70DE6F2-3830-8CBA-E771-79F212EBFC79}"/>
                </a:ext>
              </a:extLst>
            </p:cNvPr>
            <p:cNvGrpSpPr/>
            <p:nvPr/>
          </p:nvGrpSpPr>
          <p:grpSpPr>
            <a:xfrm>
              <a:off x="6986238" y="1244519"/>
              <a:ext cx="1624362" cy="1310948"/>
              <a:chOff x="5837558" y="1180681"/>
              <a:chExt cx="1624362" cy="1310948"/>
            </a:xfrm>
          </p:grpSpPr>
          <p:grpSp>
            <p:nvGrpSpPr>
              <p:cNvPr id="10" name="Group 9">
                <a:extLst>
                  <a:ext uri="{FF2B5EF4-FFF2-40B4-BE49-F238E27FC236}">
                    <a16:creationId xmlns:a16="http://schemas.microsoft.com/office/drawing/2014/main" id="{3702557F-3835-92E7-1E74-DE6B07A6CAF2}"/>
                  </a:ext>
                </a:extLst>
              </p:cNvPr>
              <p:cNvGrpSpPr/>
              <p:nvPr/>
            </p:nvGrpSpPr>
            <p:grpSpPr>
              <a:xfrm>
                <a:off x="5837558" y="1594624"/>
                <a:ext cx="479503" cy="479503"/>
                <a:chOff x="5837558" y="1594624"/>
                <a:chExt cx="479503" cy="479503"/>
              </a:xfrm>
            </p:grpSpPr>
            <p:sp>
              <p:nvSpPr>
                <p:cNvPr id="6" name="Oval 5">
                  <a:extLst>
                    <a:ext uri="{FF2B5EF4-FFF2-40B4-BE49-F238E27FC236}">
                      <a16:creationId xmlns:a16="http://schemas.microsoft.com/office/drawing/2014/main" id="{C4C13FC5-D5CB-5075-4011-A251E126CE75}"/>
                    </a:ext>
                  </a:extLst>
                </p:cNvPr>
                <p:cNvSpPr/>
                <p:nvPr/>
              </p:nvSpPr>
              <p:spPr>
                <a:xfrm>
                  <a:off x="5837558" y="1594624"/>
                  <a:ext cx="479503" cy="47950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66613C3-2CF5-2383-038F-1AF48D22FD64}"/>
                    </a:ext>
                  </a:extLst>
                </p:cNvPr>
                <p:cNvSpPr txBox="1"/>
                <p:nvPr/>
              </p:nvSpPr>
              <p:spPr>
                <a:xfrm>
                  <a:off x="5939547" y="1634319"/>
                  <a:ext cx="312906" cy="400110"/>
                </a:xfrm>
                <a:prstGeom prst="rect">
                  <a:avLst/>
                </a:prstGeom>
                <a:noFill/>
              </p:spPr>
              <p:txBody>
                <a:bodyPr wrap="none" rtlCol="0">
                  <a:spAutoFit/>
                </a:bodyPr>
                <a:lstStyle/>
                <a:p>
                  <a:r>
                    <a:rPr lang="en-US" sz="2000" dirty="0"/>
                    <a:t>1</a:t>
                  </a:r>
                </a:p>
              </p:txBody>
            </p:sp>
          </p:grpSp>
          <p:grpSp>
            <p:nvGrpSpPr>
              <p:cNvPr id="11" name="Group 10">
                <a:extLst>
                  <a:ext uri="{FF2B5EF4-FFF2-40B4-BE49-F238E27FC236}">
                    <a16:creationId xmlns:a16="http://schemas.microsoft.com/office/drawing/2014/main" id="{3E058AE8-0079-E476-2F67-511323B84AF5}"/>
                  </a:ext>
                </a:extLst>
              </p:cNvPr>
              <p:cNvGrpSpPr/>
              <p:nvPr/>
            </p:nvGrpSpPr>
            <p:grpSpPr>
              <a:xfrm>
                <a:off x="6982417" y="1594623"/>
                <a:ext cx="479503" cy="479503"/>
                <a:chOff x="6982417" y="1594623"/>
                <a:chExt cx="479503" cy="479503"/>
              </a:xfrm>
            </p:grpSpPr>
            <p:sp>
              <p:nvSpPr>
                <p:cNvPr id="7" name="Oval 6">
                  <a:extLst>
                    <a:ext uri="{FF2B5EF4-FFF2-40B4-BE49-F238E27FC236}">
                      <a16:creationId xmlns:a16="http://schemas.microsoft.com/office/drawing/2014/main" id="{0A95CF2F-4900-4249-A46B-A089F1D6CEB6}"/>
                    </a:ext>
                  </a:extLst>
                </p:cNvPr>
                <p:cNvSpPr/>
                <p:nvPr/>
              </p:nvSpPr>
              <p:spPr>
                <a:xfrm>
                  <a:off x="6982417" y="1594623"/>
                  <a:ext cx="479503" cy="479503"/>
                </a:xfrm>
                <a:prstGeom prst="ellipse">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38A538C-9958-4934-4ED4-465E1E169A75}"/>
                    </a:ext>
                  </a:extLst>
                </p:cNvPr>
                <p:cNvSpPr txBox="1"/>
                <p:nvPr/>
              </p:nvSpPr>
              <p:spPr>
                <a:xfrm>
                  <a:off x="7088017" y="1645470"/>
                  <a:ext cx="312906" cy="400110"/>
                </a:xfrm>
                <a:prstGeom prst="rect">
                  <a:avLst/>
                </a:prstGeom>
                <a:noFill/>
              </p:spPr>
              <p:txBody>
                <a:bodyPr wrap="none" rtlCol="0">
                  <a:spAutoFit/>
                </a:bodyPr>
                <a:lstStyle/>
                <a:p>
                  <a:r>
                    <a:rPr lang="en-US" sz="2000" dirty="0"/>
                    <a:t>2</a:t>
                  </a:r>
                </a:p>
              </p:txBody>
            </p:sp>
          </p:grpSp>
          <p:sp>
            <p:nvSpPr>
              <p:cNvPr id="12" name="Arc 11">
                <a:extLst>
                  <a:ext uri="{FF2B5EF4-FFF2-40B4-BE49-F238E27FC236}">
                    <a16:creationId xmlns:a16="http://schemas.microsoft.com/office/drawing/2014/main" id="{D9AD99B3-86E2-0174-8A3B-BE84DF799D77}"/>
                  </a:ext>
                </a:extLst>
              </p:cNvPr>
              <p:cNvSpPr/>
              <p:nvPr/>
            </p:nvSpPr>
            <p:spPr>
              <a:xfrm>
                <a:off x="6192539" y="1188270"/>
                <a:ext cx="914400" cy="914400"/>
              </a:xfrm>
              <a:prstGeom prst="arc">
                <a:avLst>
                  <a:gd name="adj1" fmla="val 11101445"/>
                  <a:gd name="adj2" fmla="val 0"/>
                </a:avLst>
              </a:prstGeom>
              <a:ln w="12700">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Arc 12">
                <a:extLst>
                  <a:ext uri="{FF2B5EF4-FFF2-40B4-BE49-F238E27FC236}">
                    <a16:creationId xmlns:a16="http://schemas.microsoft.com/office/drawing/2014/main" id="{CD6828E0-1718-C169-DDC2-AAB22CE50400}"/>
                  </a:ext>
                </a:extLst>
              </p:cNvPr>
              <p:cNvSpPr/>
              <p:nvPr/>
            </p:nvSpPr>
            <p:spPr>
              <a:xfrm rot="10591286">
                <a:off x="6192539" y="1577229"/>
                <a:ext cx="914400" cy="914400"/>
              </a:xfrm>
              <a:prstGeom prst="arc">
                <a:avLst>
                  <a:gd name="adj1" fmla="val 11101445"/>
                  <a:gd name="adj2" fmla="val 0"/>
                </a:avLst>
              </a:prstGeom>
              <a:ln w="12700">
                <a:solidFill>
                  <a:schemeClr val="tx1"/>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TextBox 13">
                <a:extLst>
                  <a:ext uri="{FF2B5EF4-FFF2-40B4-BE49-F238E27FC236}">
                    <a16:creationId xmlns:a16="http://schemas.microsoft.com/office/drawing/2014/main" id="{92B426E9-987F-A766-EE9A-219EF885A1D0}"/>
                  </a:ext>
                </a:extLst>
              </p:cNvPr>
              <p:cNvSpPr txBox="1"/>
              <p:nvPr/>
            </p:nvSpPr>
            <p:spPr>
              <a:xfrm>
                <a:off x="6437479" y="2116593"/>
                <a:ext cx="473206" cy="369332"/>
              </a:xfrm>
              <a:prstGeom prst="rect">
                <a:avLst/>
              </a:prstGeom>
              <a:noFill/>
            </p:spPr>
            <p:txBody>
              <a:bodyPr wrap="none" rtlCol="0">
                <a:spAutoFit/>
              </a:bodyPr>
              <a:lstStyle/>
              <a:p>
                <a:r>
                  <a:rPr lang="en-US" dirty="0"/>
                  <a:t>1.0</a:t>
                </a:r>
              </a:p>
            </p:txBody>
          </p:sp>
          <p:sp>
            <p:nvSpPr>
              <p:cNvPr id="15" name="TextBox 14">
                <a:extLst>
                  <a:ext uri="{FF2B5EF4-FFF2-40B4-BE49-F238E27FC236}">
                    <a16:creationId xmlns:a16="http://schemas.microsoft.com/office/drawing/2014/main" id="{DB84E2D0-4981-84AE-265C-8800519F051F}"/>
                  </a:ext>
                </a:extLst>
              </p:cNvPr>
              <p:cNvSpPr txBox="1"/>
              <p:nvPr/>
            </p:nvSpPr>
            <p:spPr>
              <a:xfrm>
                <a:off x="6437479" y="1180681"/>
                <a:ext cx="473206" cy="369332"/>
              </a:xfrm>
              <a:prstGeom prst="rect">
                <a:avLst/>
              </a:prstGeom>
              <a:noFill/>
            </p:spPr>
            <p:txBody>
              <a:bodyPr wrap="none" rtlCol="0">
                <a:spAutoFit/>
              </a:bodyPr>
              <a:lstStyle/>
              <a:p>
                <a:r>
                  <a:rPr lang="en-US" dirty="0"/>
                  <a:t>1.0</a:t>
                </a:r>
              </a:p>
            </p:txBody>
          </p:sp>
        </p:grpSp>
        <p:sp>
          <p:nvSpPr>
            <p:cNvPr id="17" name="TextBox 16">
              <a:extLst>
                <a:ext uri="{FF2B5EF4-FFF2-40B4-BE49-F238E27FC236}">
                  <a16:creationId xmlns:a16="http://schemas.microsoft.com/office/drawing/2014/main" id="{F4D5EFB4-0DEB-A80F-D4E6-59849F71B547}"/>
                </a:ext>
              </a:extLst>
            </p:cNvPr>
            <p:cNvSpPr txBox="1"/>
            <p:nvPr/>
          </p:nvSpPr>
          <p:spPr>
            <a:xfrm>
              <a:off x="6861403" y="804711"/>
              <a:ext cx="1749197" cy="400110"/>
            </a:xfrm>
            <a:prstGeom prst="rect">
              <a:avLst/>
            </a:prstGeom>
            <a:noFill/>
          </p:spPr>
          <p:txBody>
            <a:bodyPr wrap="none" rtlCol="0">
              <a:spAutoFit/>
            </a:bodyPr>
            <a:lstStyle/>
            <a:p>
              <a:r>
                <a:rPr lang="en-US" sz="2000" dirty="0">
                  <a:latin typeface="Symbol" pitchFamily="2" charset="2"/>
                </a:rPr>
                <a:t>p</a:t>
              </a:r>
              <a:r>
                <a:rPr lang="en-US" sz="2000" dirty="0"/>
                <a:t>(0) = [1.0, 0.0]</a:t>
              </a:r>
            </a:p>
          </p:txBody>
        </p:sp>
      </p:grpSp>
    </p:spTree>
    <p:extLst>
      <p:ext uri="{BB962C8B-B14F-4D97-AF65-F5344CB8AC3E}">
        <p14:creationId xmlns:p14="http://schemas.microsoft.com/office/powerpoint/2010/main" val="1371657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47521-A15B-1912-5ED3-3863F94087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874E36-F4C9-737A-D3F9-A4EBD37FBB03}"/>
              </a:ext>
            </a:extLst>
          </p:cNvPr>
          <p:cNvSpPr>
            <a:spLocks noGrp="1"/>
          </p:cNvSpPr>
          <p:nvPr>
            <p:ph type="title"/>
          </p:nvPr>
        </p:nvSpPr>
        <p:spPr/>
        <p:txBody>
          <a:bodyPr/>
          <a:lstStyle/>
          <a:p>
            <a:r>
              <a:rPr lang="en-US" dirty="0"/>
              <a:t>Detecting Reducibility</a:t>
            </a:r>
          </a:p>
        </p:txBody>
      </p:sp>
      <p:sp>
        <p:nvSpPr>
          <p:cNvPr id="3" name="Text Placeholder 2">
            <a:extLst>
              <a:ext uri="{FF2B5EF4-FFF2-40B4-BE49-F238E27FC236}">
                <a16:creationId xmlns:a16="http://schemas.microsoft.com/office/drawing/2014/main" id="{257ABD2D-C585-B67C-4611-051BDFEEC5E8}"/>
              </a:ext>
            </a:extLst>
          </p:cNvPr>
          <p:cNvSpPr>
            <a:spLocks noGrp="1"/>
          </p:cNvSpPr>
          <p:nvPr>
            <p:ph type="body" sz="quarter" idx="20"/>
          </p:nvPr>
        </p:nvSpPr>
        <p:spPr>
          <a:xfrm>
            <a:off x="105103" y="1506907"/>
            <a:ext cx="12086897" cy="4808931"/>
          </a:xfrm>
        </p:spPr>
        <p:txBody>
          <a:bodyPr>
            <a:normAutofit/>
          </a:bodyPr>
          <a:lstStyle/>
          <a:p>
            <a:r>
              <a:rPr lang="en-US" dirty="0"/>
              <a:t>You need to know the nature of the DTMC when choosing which analysis methods to  use</a:t>
            </a:r>
          </a:p>
          <a:p>
            <a:r>
              <a:rPr lang="en-US" dirty="0"/>
              <a:t>Fortunately, there are python libraries that make this straightforward</a:t>
            </a:r>
          </a:p>
          <a:p>
            <a:endParaRPr lang="en-US" dirty="0"/>
          </a:p>
          <a:p>
            <a:r>
              <a:rPr lang="en-US" dirty="0"/>
              <a:t>A DTMC is irreducible if the number of connected components of the directed graph representing transitions is 1</a:t>
            </a:r>
          </a:p>
          <a:p>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from </a:t>
            </a:r>
            <a:r>
              <a:rPr lang="en-US" dirty="0" err="1">
                <a:latin typeface="Courier New" panose="02070309020205020404" pitchFamily="49" charset="0"/>
                <a:cs typeface="Courier New" panose="02070309020205020404" pitchFamily="49" charset="0"/>
              </a:rPr>
              <a:t>scipy.sparse.csgraph</a:t>
            </a:r>
            <a:r>
              <a:rPr lang="en-US" dirty="0">
                <a:latin typeface="Courier New" panose="02070309020205020404" pitchFamily="49" charset="0"/>
                <a:cs typeface="Courier New" panose="02070309020205020404" pitchFamily="49" charset="0"/>
              </a:rPr>
              <a:t> import </a:t>
            </a:r>
            <a:r>
              <a:rPr lang="en-US" dirty="0" err="1">
                <a:latin typeface="Courier New" panose="02070309020205020404" pitchFamily="49" charset="0"/>
                <a:cs typeface="Courier New" panose="02070309020205020404" pitchFamily="49" charset="0"/>
              </a:rPr>
              <a:t>connected_components</a:t>
            </a:r>
            <a:endParaRPr lang="en-US" dirty="0">
              <a:latin typeface="Courier New" panose="02070309020205020404" pitchFamily="49" charset="0"/>
              <a:cs typeface="Courier New" panose="02070309020205020404" pitchFamily="49" charset="0"/>
            </a:endParaRPr>
          </a:p>
          <a:p>
            <a:r>
              <a:rPr lang="en-US" dirty="0">
                <a:latin typeface="Courier New" panose="02070309020205020404" pitchFamily="49" charset="0"/>
                <a:cs typeface="Courier New" panose="02070309020205020404" pitchFamily="49" charset="0"/>
              </a:rPr>
              <a:t> def </a:t>
            </a:r>
            <a:r>
              <a:rPr lang="en-US" b="1" dirty="0" err="1">
                <a:latin typeface="Courier New" panose="02070309020205020404" pitchFamily="49" charset="0"/>
                <a:cs typeface="Courier New" panose="02070309020205020404" pitchFamily="49" charset="0"/>
              </a:rPr>
              <a:t>isIrreducible</a:t>
            </a:r>
            <a:r>
              <a:rPr lang="en-US" dirty="0">
                <a:latin typeface="Courier New" panose="02070309020205020404" pitchFamily="49" charset="0"/>
                <a:cs typeface="Courier New" panose="02070309020205020404" pitchFamily="49" charset="0"/>
              </a:rPr>
              <a:t>(P):</a:t>
            </a:r>
          </a:p>
          <a:p>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n_components</a:t>
            </a:r>
            <a:r>
              <a:rPr lang="en-US" dirty="0">
                <a:latin typeface="Courier New" panose="02070309020205020404" pitchFamily="49" charset="0"/>
                <a:cs typeface="Courier New" panose="02070309020205020404" pitchFamily="49" charset="0"/>
              </a:rPr>
              <a:t> = </a:t>
            </a:r>
            <a:r>
              <a:rPr lang="en-US" dirty="0" err="1">
                <a:latin typeface="Courier New" panose="02070309020205020404" pitchFamily="49" charset="0"/>
                <a:cs typeface="Courier New" panose="02070309020205020404" pitchFamily="49" charset="0"/>
              </a:rPr>
              <a:t>connected_components</a:t>
            </a:r>
            <a:r>
              <a:rPr lang="en-US" dirty="0">
                <a:latin typeface="Courier New" panose="02070309020205020404" pitchFamily="49" charset="0"/>
                <a:cs typeface="Courier New" panose="02070309020205020404" pitchFamily="49" charset="0"/>
              </a:rPr>
              <a:t>(</a:t>
            </a:r>
            <a:r>
              <a:rPr lang="en-US" dirty="0" err="1">
                <a:latin typeface="Courier New" panose="02070309020205020404" pitchFamily="49" charset="0"/>
                <a:cs typeface="Courier New" panose="02070309020205020404" pitchFamily="49" charset="0"/>
              </a:rPr>
              <a:t>csgraph</a:t>
            </a:r>
            <a:r>
              <a:rPr lang="en-US" dirty="0">
                <a:latin typeface="Courier New" panose="02070309020205020404" pitchFamily="49" charset="0"/>
                <a:cs typeface="Courier New" panose="02070309020205020404" pitchFamily="49" charset="0"/>
              </a:rPr>
              <a:t>=g, directed=</a:t>
            </a:r>
            <a:r>
              <a:rPr lang="en-US" b="1" dirty="0">
                <a:latin typeface="Courier New" panose="02070309020205020404" pitchFamily="49" charset="0"/>
                <a:cs typeface="Courier New" panose="02070309020205020404" pitchFamily="49" charset="0"/>
              </a:rPr>
              <a:t>True</a:t>
            </a:r>
            <a:r>
              <a:rPr lang="en-US" dirty="0">
                <a:latin typeface="Courier New" panose="02070309020205020404" pitchFamily="49" charset="0"/>
                <a:cs typeface="Courier New" panose="02070309020205020404" pitchFamily="49" charset="0"/>
              </a:rPr>
              <a:t>, 			      </a:t>
            </a:r>
            <a:r>
              <a:rPr lang="en-US" dirty="0" err="1">
                <a:latin typeface="Courier New" panose="02070309020205020404" pitchFamily="49" charset="0"/>
                <a:cs typeface="Courier New" panose="02070309020205020404" pitchFamily="49" charset="0"/>
              </a:rPr>
              <a:t>return_labels</a:t>
            </a:r>
            <a:r>
              <a:rPr lang="en-US" dirty="0">
                <a:latin typeface="Courier New" panose="02070309020205020404" pitchFamily="49" charset="0"/>
                <a:cs typeface="Courier New" panose="02070309020205020404" pitchFamily="49" charset="0"/>
              </a:rPr>
              <a:t>=</a:t>
            </a:r>
            <a:r>
              <a:rPr lang="en-US" b="1" dirty="0">
                <a:latin typeface="Courier New" panose="02070309020205020404" pitchFamily="49" charset="0"/>
                <a:cs typeface="Courier New" panose="02070309020205020404" pitchFamily="49" charset="0"/>
              </a:rPr>
              <a:t>False</a:t>
            </a:r>
            <a:r>
              <a:rPr lang="en-US" dirty="0">
                <a:latin typeface="Courier New" panose="02070309020205020404" pitchFamily="49" charset="0"/>
                <a:cs typeface="Courier New" panose="02070309020205020404" pitchFamily="49" charset="0"/>
              </a:rPr>
              <a:t>)</a:t>
            </a:r>
          </a:p>
          <a:p>
            <a:r>
              <a:rPr lang="en-US" dirty="0">
                <a:latin typeface="Courier New" panose="02070309020205020404" pitchFamily="49" charset="0"/>
                <a:cs typeface="Courier New" panose="02070309020205020404" pitchFamily="49" charset="0"/>
              </a:rPr>
              <a:t>    return (</a:t>
            </a:r>
            <a:r>
              <a:rPr lang="en-US" dirty="0" err="1">
                <a:latin typeface="Courier New" panose="02070309020205020404" pitchFamily="49" charset="0"/>
                <a:cs typeface="Courier New" panose="02070309020205020404" pitchFamily="49" charset="0"/>
              </a:rPr>
              <a:t>n_components</a:t>
            </a:r>
            <a:r>
              <a:rPr lang="en-US" dirty="0">
                <a:latin typeface="Courier New" panose="02070309020205020404" pitchFamily="49" charset="0"/>
                <a:cs typeface="Courier New" panose="02070309020205020404" pitchFamily="49" charset="0"/>
              </a:rPr>
              <a:t> == 1)</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1336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49578-664D-0E67-FA91-A6072C4524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516120-E593-C804-0E7A-699D69D28C6E}"/>
              </a:ext>
            </a:extLst>
          </p:cNvPr>
          <p:cNvSpPr>
            <a:spLocks noGrp="1"/>
          </p:cNvSpPr>
          <p:nvPr>
            <p:ph type="title"/>
          </p:nvPr>
        </p:nvSpPr>
        <p:spPr/>
        <p:txBody>
          <a:bodyPr/>
          <a:lstStyle/>
          <a:p>
            <a:r>
              <a:rPr lang="en-US" dirty="0"/>
              <a:t>Detecting Periodicity</a:t>
            </a:r>
          </a:p>
        </p:txBody>
      </p:sp>
      <p:sp>
        <p:nvSpPr>
          <p:cNvPr id="3" name="Text Placeholder 2">
            <a:extLst>
              <a:ext uri="{FF2B5EF4-FFF2-40B4-BE49-F238E27FC236}">
                <a16:creationId xmlns:a16="http://schemas.microsoft.com/office/drawing/2014/main" id="{07F65872-CCD5-8B7E-5BDC-F260654DDA16}"/>
              </a:ext>
            </a:extLst>
          </p:cNvPr>
          <p:cNvSpPr>
            <a:spLocks noGrp="1"/>
          </p:cNvSpPr>
          <p:nvPr>
            <p:ph type="body" sz="quarter" idx="20"/>
          </p:nvPr>
        </p:nvSpPr>
        <p:spPr>
          <a:xfrm>
            <a:off x="220717" y="1466395"/>
            <a:ext cx="11971283" cy="4808931"/>
          </a:xfrm>
        </p:spPr>
        <p:txBody>
          <a:bodyPr>
            <a:normAutofit fontScale="62500" lnSpcReduction="20000"/>
          </a:bodyPr>
          <a:lstStyle/>
          <a:p>
            <a:r>
              <a:rPr lang="en-US" sz="2400" dirty="0"/>
              <a:t>Any state that returns to itself has period 1, and periodicity is a property shared by all states in a connected component</a:t>
            </a:r>
          </a:p>
          <a:p>
            <a:r>
              <a:rPr lang="en-US" sz="2400" dirty="0"/>
              <a:t>The periodicity of a connected component is the greatest common divisor of all loops in the component.  Let the network library do the heavy lifting</a:t>
            </a:r>
          </a:p>
          <a:p>
            <a:endParaRPr lang="en-US" dirty="0"/>
          </a:p>
          <a:p>
            <a:r>
              <a:rPr lang="en-US" sz="2600" dirty="0">
                <a:latin typeface="Courier New" panose="02070309020205020404" pitchFamily="49" charset="0"/>
                <a:cs typeface="Courier New" panose="02070309020205020404" pitchFamily="49" charset="0"/>
              </a:rPr>
              <a:t>import </a:t>
            </a:r>
            <a:r>
              <a:rPr lang="en-US" sz="2600" dirty="0" err="1">
                <a:latin typeface="Courier New" panose="02070309020205020404" pitchFamily="49" charset="0"/>
                <a:cs typeface="Courier New" panose="02070309020205020404" pitchFamily="49" charset="0"/>
              </a:rPr>
              <a:t>networkx</a:t>
            </a:r>
            <a:r>
              <a:rPr lang="en-US" sz="2600" dirty="0">
                <a:latin typeface="Courier New" panose="02070309020205020404" pitchFamily="49" charset="0"/>
                <a:cs typeface="Courier New" panose="02070309020205020404" pitchFamily="49" charset="0"/>
              </a:rPr>
              <a:t> as </a:t>
            </a:r>
            <a:r>
              <a:rPr lang="en-US" sz="2600" dirty="0" err="1">
                <a:latin typeface="Courier New" panose="02070309020205020404" pitchFamily="49" charset="0"/>
                <a:cs typeface="Courier New" panose="02070309020205020404" pitchFamily="49" charset="0"/>
              </a:rPr>
              <a:t>nx</a:t>
            </a:r>
            <a:endParaRPr lang="en-US" sz="2600" dirty="0">
              <a:latin typeface="Courier New" panose="02070309020205020404" pitchFamily="49" charset="0"/>
              <a:cs typeface="Courier New" panose="02070309020205020404" pitchFamily="49" charset="0"/>
            </a:endParaRPr>
          </a:p>
          <a:p>
            <a:r>
              <a:rPr lang="en-US" sz="2600" dirty="0">
                <a:latin typeface="Courier New" panose="02070309020205020404" pitchFamily="49" charset="0"/>
                <a:cs typeface="Courier New" panose="02070309020205020404" pitchFamily="49" charset="0"/>
              </a:rPr>
              <a:t>def </a:t>
            </a:r>
            <a:r>
              <a:rPr lang="en-US" sz="2600" dirty="0" err="1">
                <a:latin typeface="Courier New" panose="02070309020205020404" pitchFamily="49" charset="0"/>
                <a:cs typeface="Courier New" panose="02070309020205020404" pitchFamily="49" charset="0"/>
              </a:rPr>
              <a:t>isAperiodic</a:t>
            </a:r>
            <a:r>
              <a:rPr lang="en-US" sz="2600" dirty="0">
                <a:latin typeface="Courier New" panose="02070309020205020404" pitchFamily="49" charset="0"/>
                <a:cs typeface="Courier New" panose="02070309020205020404" pitchFamily="49" charset="0"/>
              </a:rPr>
              <a:t>(P):</a:t>
            </a:r>
          </a:p>
          <a:p>
            <a:r>
              <a:rPr lang="en-US" sz="2600" dirty="0">
                <a:latin typeface="Courier New" panose="02070309020205020404" pitchFamily="49" charset="0"/>
                <a:cs typeface="Courier New" panose="02070309020205020404" pitchFamily="49" charset="0"/>
              </a:rPr>
              <a:t>	G = </a:t>
            </a:r>
            <a:r>
              <a:rPr lang="en-US" sz="2600" dirty="0" err="1">
                <a:latin typeface="Courier New" panose="02070309020205020404" pitchFamily="49" charset="0"/>
                <a:cs typeface="Courier New" panose="02070309020205020404" pitchFamily="49" charset="0"/>
              </a:rPr>
              <a:t>nx.DiGraph</a:t>
            </a:r>
            <a:r>
              <a:rPr lang="en-US" sz="2600" dirty="0">
                <a:latin typeface="Courier New" panose="02070309020205020404" pitchFamily="49" charset="0"/>
                <a:cs typeface="Courier New" panose="02070309020205020404" pitchFamily="49" charset="0"/>
              </a:rPr>
              <a:t>(); n, _ = </a:t>
            </a:r>
            <a:r>
              <a:rPr lang="en-US" sz="2600" dirty="0" err="1">
                <a:latin typeface="Courier New" panose="02070309020205020404" pitchFamily="49" charset="0"/>
                <a:cs typeface="Courier New" panose="02070309020205020404" pitchFamily="49" charset="0"/>
              </a:rPr>
              <a:t>P.shape</a:t>
            </a:r>
            <a:endParaRPr lang="en-US" sz="2600" dirty="0">
              <a:latin typeface="Courier New" panose="02070309020205020404" pitchFamily="49" charset="0"/>
              <a:cs typeface="Courier New" panose="02070309020205020404" pitchFamily="49" charset="0"/>
            </a:endParaRPr>
          </a:p>
          <a:p>
            <a:r>
              <a:rPr lang="en-US" sz="2600" dirty="0">
                <a:latin typeface="Courier New" panose="02070309020205020404" pitchFamily="49" charset="0"/>
                <a:cs typeface="Courier New" panose="02070309020205020404" pitchFamily="49" charset="0"/>
              </a:rPr>
              <a:t>	for </a:t>
            </a:r>
            <a:r>
              <a:rPr lang="en-US" sz="2600" dirty="0" err="1">
                <a:latin typeface="Courier New" panose="02070309020205020404" pitchFamily="49" charset="0"/>
                <a:cs typeface="Courier New" panose="02070309020205020404" pitchFamily="49" charset="0"/>
              </a:rPr>
              <a:t>i</a:t>
            </a:r>
            <a:r>
              <a:rPr lang="en-US" sz="2600" dirty="0">
                <a:latin typeface="Courier New" panose="02070309020205020404" pitchFamily="49" charset="0"/>
                <a:cs typeface="Courier New" panose="02070309020205020404" pitchFamily="49" charset="0"/>
              </a:rPr>
              <a:t> in range(n):</a:t>
            </a:r>
          </a:p>
          <a:p>
            <a:r>
              <a:rPr lang="en-US" sz="2600" dirty="0">
                <a:latin typeface="Courier New" panose="02070309020205020404" pitchFamily="49" charset="0"/>
                <a:cs typeface="Courier New" panose="02070309020205020404" pitchFamily="49" charset="0"/>
              </a:rPr>
              <a:t>		for j in range(n):</a:t>
            </a:r>
          </a:p>
          <a:p>
            <a:r>
              <a:rPr lang="en-US" sz="2600" dirty="0">
                <a:latin typeface="Courier New" panose="02070309020205020404" pitchFamily="49" charset="0"/>
                <a:cs typeface="Courier New" panose="02070309020205020404" pitchFamily="49" charset="0"/>
              </a:rPr>
              <a:t>			if P[</a:t>
            </a:r>
            <a:r>
              <a:rPr lang="en-US" sz="2600" dirty="0" err="1">
                <a:latin typeface="Courier New" panose="02070309020205020404" pitchFamily="49" charset="0"/>
                <a:cs typeface="Courier New" panose="02070309020205020404" pitchFamily="49" charset="0"/>
              </a:rPr>
              <a:t>i,j</a:t>
            </a:r>
            <a:r>
              <a:rPr lang="en-US" sz="2600" dirty="0">
                <a:latin typeface="Courier New" panose="02070309020205020404" pitchFamily="49" charset="0"/>
                <a:cs typeface="Courier New" panose="02070309020205020404" pitchFamily="49" charset="0"/>
              </a:rPr>
              <a:t>]&gt;0:</a:t>
            </a:r>
          </a:p>
          <a:p>
            <a:r>
              <a:rPr lang="en-US" sz="2600" dirty="0">
                <a:latin typeface="Courier New" panose="02070309020205020404" pitchFamily="49" charset="0"/>
                <a:cs typeface="Courier New" panose="02070309020205020404" pitchFamily="49" charset="0"/>
              </a:rPr>
              <a:t>				</a:t>
            </a:r>
            <a:r>
              <a:rPr lang="en-US" sz="2600" dirty="0" err="1">
                <a:latin typeface="Courier New" panose="02070309020205020404" pitchFamily="49" charset="0"/>
                <a:cs typeface="Courier New" panose="02070309020205020404" pitchFamily="49" charset="0"/>
              </a:rPr>
              <a:t>G.add_edge</a:t>
            </a:r>
            <a:r>
              <a:rPr lang="en-US" sz="2600" dirty="0">
                <a:latin typeface="Courier New" panose="02070309020205020404" pitchFamily="49" charset="0"/>
                <a:cs typeface="Courier New" panose="02070309020205020404" pitchFamily="49" charset="0"/>
              </a:rPr>
              <a:t>(</a:t>
            </a:r>
            <a:r>
              <a:rPr lang="en-US" sz="2600" dirty="0" err="1">
                <a:latin typeface="Courier New" panose="02070309020205020404" pitchFamily="49" charset="0"/>
                <a:cs typeface="Courier New" panose="02070309020205020404" pitchFamily="49" charset="0"/>
              </a:rPr>
              <a:t>i,j</a:t>
            </a:r>
            <a:r>
              <a:rPr lang="en-US" sz="2600" dirty="0">
                <a:latin typeface="Courier New" panose="02070309020205020404" pitchFamily="49" charset="0"/>
                <a:cs typeface="Courier New" panose="02070309020205020404" pitchFamily="49" charset="0"/>
              </a:rPr>
              <a:t>)</a:t>
            </a:r>
          </a:p>
          <a:p>
            <a:r>
              <a:rPr lang="en-US" sz="2600" dirty="0">
                <a:latin typeface="Courier New" panose="02070309020205020404" pitchFamily="49" charset="0"/>
                <a:cs typeface="Courier New" panose="02070309020205020404" pitchFamily="49" charset="0"/>
              </a:rPr>
              <a:t>	</a:t>
            </a:r>
            <a:r>
              <a:rPr lang="en-US" sz="2600" dirty="0" err="1">
                <a:latin typeface="Courier New" panose="02070309020205020404" pitchFamily="49" charset="0"/>
                <a:cs typeface="Courier New" panose="02070309020205020404" pitchFamily="49" charset="0"/>
              </a:rPr>
              <a:t>sccs</a:t>
            </a:r>
            <a:r>
              <a:rPr lang="en-US" sz="2600" dirty="0">
                <a:latin typeface="Courier New" panose="02070309020205020404" pitchFamily="49" charset="0"/>
                <a:cs typeface="Courier New" panose="02070309020205020404" pitchFamily="49" charset="0"/>
              </a:rPr>
              <a:t> = list(</a:t>
            </a:r>
            <a:r>
              <a:rPr lang="en-US" sz="2600" dirty="0" err="1">
                <a:latin typeface="Courier New" panose="02070309020205020404" pitchFamily="49" charset="0"/>
                <a:cs typeface="Courier New" panose="02070309020205020404" pitchFamily="49" charset="0"/>
              </a:rPr>
              <a:t>nx.strongly_connected_components</a:t>
            </a:r>
            <a:r>
              <a:rPr lang="en-US" sz="2600" dirty="0">
                <a:latin typeface="Courier New" panose="02070309020205020404" pitchFamily="49" charset="0"/>
                <a:cs typeface="Courier New" panose="02070309020205020404" pitchFamily="49" charset="0"/>
              </a:rPr>
              <a:t>(G))</a:t>
            </a:r>
          </a:p>
          <a:p>
            <a:r>
              <a:rPr lang="en-US" sz="2600" dirty="0">
                <a:latin typeface="Courier New" panose="02070309020205020404" pitchFamily="49" charset="0"/>
                <a:cs typeface="Courier New" panose="02070309020205020404" pitchFamily="49" charset="0"/>
              </a:rPr>
              <a:t>	for </a:t>
            </a:r>
            <a:r>
              <a:rPr lang="en-US" sz="2600" dirty="0" err="1">
                <a:latin typeface="Courier New" panose="02070309020205020404" pitchFamily="49" charset="0"/>
                <a:cs typeface="Courier New" panose="02070309020205020404" pitchFamily="49" charset="0"/>
              </a:rPr>
              <a:t>scc</a:t>
            </a:r>
            <a:r>
              <a:rPr lang="en-US" sz="2600" dirty="0">
                <a:latin typeface="Courier New" panose="02070309020205020404" pitchFamily="49" charset="0"/>
                <a:cs typeface="Courier New" panose="02070309020205020404" pitchFamily="49" charset="0"/>
              </a:rPr>
              <a:t> in </a:t>
            </a:r>
            <a:r>
              <a:rPr lang="en-US" sz="2600" dirty="0" err="1">
                <a:latin typeface="Courier New" panose="02070309020205020404" pitchFamily="49" charset="0"/>
                <a:cs typeface="Courier New" panose="02070309020205020404" pitchFamily="49" charset="0"/>
              </a:rPr>
              <a:t>sccs</a:t>
            </a:r>
            <a:r>
              <a:rPr lang="en-US" sz="2600" dirty="0">
                <a:latin typeface="Courier New" panose="02070309020205020404" pitchFamily="49" charset="0"/>
                <a:cs typeface="Courier New" panose="02070309020205020404" pitchFamily="49" charset="0"/>
              </a:rPr>
              <a:t>:</a:t>
            </a:r>
          </a:p>
          <a:p>
            <a:r>
              <a:rPr lang="en-US" sz="2600" dirty="0">
                <a:latin typeface="Courier New" panose="02070309020205020404" pitchFamily="49" charset="0"/>
                <a:cs typeface="Courier New" panose="02070309020205020404" pitchFamily="49" charset="0"/>
              </a:rPr>
              <a:t>		subgraph = </a:t>
            </a:r>
            <a:r>
              <a:rPr lang="en-US" sz="2600" dirty="0" err="1">
                <a:latin typeface="Courier New" panose="02070309020205020404" pitchFamily="49" charset="0"/>
                <a:cs typeface="Courier New" panose="02070309020205020404" pitchFamily="49" charset="0"/>
              </a:rPr>
              <a:t>G.subgraph</a:t>
            </a:r>
            <a:r>
              <a:rPr lang="en-US" sz="2600" dirty="0">
                <a:latin typeface="Courier New" panose="02070309020205020404" pitchFamily="49" charset="0"/>
                <a:cs typeface="Courier New" panose="02070309020205020404" pitchFamily="49" charset="0"/>
              </a:rPr>
              <a:t>(</a:t>
            </a:r>
            <a:r>
              <a:rPr lang="en-US" sz="2600" dirty="0" err="1">
                <a:latin typeface="Courier New" panose="02070309020205020404" pitchFamily="49" charset="0"/>
                <a:cs typeface="Courier New" panose="02070309020205020404" pitchFamily="49" charset="0"/>
              </a:rPr>
              <a:t>scc</a:t>
            </a:r>
            <a:r>
              <a:rPr lang="en-US" sz="2600" dirty="0">
                <a:latin typeface="Courier New" panose="02070309020205020404" pitchFamily="49" charset="0"/>
                <a:cs typeface="Courier New" panose="02070309020205020404" pitchFamily="49" charset="0"/>
              </a:rPr>
              <a:t>)</a:t>
            </a:r>
          </a:p>
          <a:p>
            <a:r>
              <a:rPr lang="en-US" sz="2600" dirty="0">
                <a:latin typeface="Courier New" panose="02070309020205020404" pitchFamily="49" charset="0"/>
                <a:cs typeface="Courier New" panose="02070309020205020404" pitchFamily="49" charset="0"/>
              </a:rPr>
              <a:t>		if not </a:t>
            </a:r>
            <a:r>
              <a:rPr lang="en-US" sz="2600" dirty="0" err="1">
                <a:latin typeface="Courier New" panose="02070309020205020404" pitchFamily="49" charset="0"/>
                <a:cs typeface="Courier New" panose="02070309020205020404" pitchFamily="49" charset="0"/>
              </a:rPr>
              <a:t>nx.is_aperiodic</a:t>
            </a:r>
            <a:r>
              <a:rPr lang="en-US" sz="2600" dirty="0">
                <a:latin typeface="Courier New" panose="02070309020205020404" pitchFamily="49" charset="0"/>
                <a:cs typeface="Courier New" panose="02070309020205020404" pitchFamily="49" charset="0"/>
              </a:rPr>
              <a:t>(subgraph)</a:t>
            </a:r>
          </a:p>
          <a:p>
            <a:r>
              <a:rPr lang="en-US" sz="2600" dirty="0">
                <a:latin typeface="Courier New" panose="02070309020205020404" pitchFamily="49" charset="0"/>
                <a:cs typeface="Courier New" panose="02070309020205020404" pitchFamily="49" charset="0"/>
              </a:rPr>
              <a:t>			return False</a:t>
            </a:r>
          </a:p>
          <a:p>
            <a:r>
              <a:rPr lang="en-US" sz="2600" dirty="0">
                <a:latin typeface="Courier New" panose="02070309020205020404" pitchFamily="49" charset="0"/>
                <a:cs typeface="Courier New" panose="02070309020205020404" pitchFamily="49" charset="0"/>
              </a:rPr>
              <a:t>	return True</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216715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5E7BC-0872-007E-1AD5-7C3E0AFAF2FE}"/>
              </a:ext>
            </a:extLst>
          </p:cNvPr>
          <p:cNvSpPr>
            <a:spLocks noGrp="1"/>
          </p:cNvSpPr>
          <p:nvPr>
            <p:ph type="title"/>
          </p:nvPr>
        </p:nvSpPr>
        <p:spPr/>
        <p:txBody>
          <a:bodyPr/>
          <a:lstStyle/>
          <a:p>
            <a:r>
              <a:rPr lang="en-US" dirty="0"/>
              <a:t>Transient and Recurrent States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F3C26492-EE9C-D59D-3D08-9EE497A92F88}"/>
                  </a:ext>
                </a:extLst>
              </p:cNvPr>
              <p:cNvSpPr>
                <a:spLocks noGrp="1"/>
              </p:cNvSpPr>
              <p:nvPr>
                <p:ph type="body" sz="quarter" idx="20"/>
              </p:nvPr>
            </p:nvSpPr>
            <p:spPr/>
            <p:txBody>
              <a:bodyPr/>
              <a:lstStyle/>
              <a:p>
                <a:r>
                  <a:rPr lang="en-US" dirty="0"/>
                  <a:t>The probability of </a:t>
                </a:r>
                <a:r>
                  <a:rPr lang="en-US" i="1" dirty="0"/>
                  <a:t>first return </a:t>
                </a:r>
                <a:r>
                  <a:rPr lang="en-US" dirty="0"/>
                  <a:t>to state </a:t>
                </a:r>
                <a:r>
                  <a:rPr lang="en-US" i="1" dirty="0"/>
                  <a:t>s </a:t>
                </a:r>
                <a:r>
                  <a:rPr lang="en-US" dirty="0"/>
                  <a:t>after exactly </a:t>
                </a:r>
                <a:r>
                  <a:rPr lang="en-US" i="1" dirty="0"/>
                  <a:t>n</a:t>
                </a:r>
                <a:r>
                  <a:rPr lang="en-US" dirty="0"/>
                  <a:t> time-stamps is</a:t>
                </a:r>
              </a:p>
              <a:p>
                <a:endParaRPr lang="en-US" dirty="0"/>
              </a:p>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d>
                        <m:dPr>
                          <m:ctrlPr>
                            <a:rPr lang="en-US" i="1">
                              <a:latin typeface="Cambria Math" panose="02040503050406030204" pitchFamily="18" charset="0"/>
                            </a:rPr>
                          </m:ctrlPr>
                        </m:dPr>
                        <m:e>
                          <m:r>
                            <a:rPr lang="en-US" i="1">
                              <a:latin typeface="Cambria Math" panose="02040503050406030204" pitchFamily="18" charset="0"/>
                            </a:rPr>
                            <m:t>𝑛</m:t>
                          </m:r>
                        </m:e>
                      </m:d>
                      <m:r>
                        <a:rPr lang="en-US" i="0">
                          <a:latin typeface="Cambria Math" panose="02040503050406030204" pitchFamily="18" charset="0"/>
                        </a:rPr>
                        <m:t>=</m:t>
                      </m:r>
                      <m:func>
                        <m:funcPr>
                          <m:ctrlPr>
                            <a:rPr lang="en-US" i="0">
                              <a:latin typeface="Cambria Math" panose="02040503050406030204" pitchFamily="18" charset="0"/>
                            </a:rPr>
                          </m:ctrlPr>
                        </m:funcPr>
                        <m:fName>
                          <m:r>
                            <m:rPr>
                              <m:sty m:val="p"/>
                            </m:rPr>
                            <a:rPr lang="en-US" i="0">
                              <a:latin typeface="Cambria Math" panose="02040503050406030204" pitchFamily="18" charset="0"/>
                            </a:rPr>
                            <m:t>Pr</m:t>
                          </m:r>
                        </m:fName>
                        <m:e>
                          <m:d>
                            <m:dPr>
                              <m:begChr m:val="{"/>
                              <m:endChr m:val="}"/>
                              <m:ctrlPr>
                                <a:rPr lang="en-US" i="1">
                                  <a:latin typeface="Cambria Math" panose="02040503050406030204" pitchFamily="18" charset="0"/>
                                </a:rPr>
                              </m:ctrlPr>
                            </m:dPr>
                            <m:e>
                              <m:r>
                                <a:rPr lang="en-US" i="1">
                                  <a:latin typeface="Cambria Math" panose="02040503050406030204" pitchFamily="18" charset="0"/>
                                </a:rPr>
                                <m:t>𝑋</m:t>
                              </m:r>
                              <m:d>
                                <m:dPr>
                                  <m:ctrlPr>
                                    <a:rPr lang="en-US" i="1">
                                      <a:latin typeface="Cambria Math" panose="02040503050406030204" pitchFamily="18" charset="0"/>
                                    </a:rPr>
                                  </m:ctrlPr>
                                </m:dPr>
                                <m:e>
                                  <m:r>
                                    <a:rPr lang="en-US" i="1">
                                      <a:latin typeface="Cambria Math" panose="02040503050406030204" pitchFamily="18" charset="0"/>
                                    </a:rPr>
                                    <m:t>𝑛</m:t>
                                  </m:r>
                                </m:e>
                              </m:d>
                              <m:r>
                                <a:rPr lang="en-US" i="0">
                                  <a:latin typeface="Cambria Math" panose="02040503050406030204" pitchFamily="18" charset="0"/>
                                </a:rPr>
                                <m:t>=</m:t>
                              </m:r>
                              <m:r>
                                <a:rPr lang="en-US" i="1">
                                  <a:latin typeface="Cambria Math" panose="02040503050406030204" pitchFamily="18" charset="0"/>
                                </a:rPr>
                                <m:t>𝑠</m:t>
                              </m:r>
                              <m:r>
                                <a:rPr lang="en-US" i="0">
                                  <a:latin typeface="Cambria Math" panose="02040503050406030204" pitchFamily="18" charset="0"/>
                                </a:rPr>
                                <m:t>,</m:t>
                              </m:r>
                              <m:r>
                                <a:rPr lang="en-US" i="1">
                                  <a:latin typeface="Cambria Math" panose="02040503050406030204" pitchFamily="18" charset="0"/>
                                </a:rPr>
                                <m:t>𝑋</m:t>
                              </m:r>
                              <m:d>
                                <m:dPr>
                                  <m:ctrlPr>
                                    <a:rPr lang="en-US" i="1">
                                      <a:latin typeface="Cambria Math" panose="02040503050406030204" pitchFamily="18" charset="0"/>
                                    </a:rPr>
                                  </m:ctrlPr>
                                </m:dPr>
                                <m:e>
                                  <m:r>
                                    <a:rPr lang="en-US" i="1">
                                      <a:latin typeface="Cambria Math" panose="02040503050406030204" pitchFamily="18" charset="0"/>
                                    </a:rPr>
                                    <m:t>𝑛</m:t>
                                  </m:r>
                                  <m:r>
                                    <a:rPr lang="en-US" i="0">
                                      <a:latin typeface="Cambria Math" panose="02040503050406030204" pitchFamily="18" charset="0"/>
                                    </a:rPr>
                                    <m:t>−1</m:t>
                                  </m:r>
                                </m:e>
                              </m:d>
                              <m:r>
                                <a:rPr lang="en-US" i="0">
                                  <a:latin typeface="Cambria Math" panose="02040503050406030204" pitchFamily="18" charset="0"/>
                                </a:rPr>
                                <m:t>≠</m:t>
                              </m:r>
                              <m:r>
                                <a:rPr lang="en-US" i="1">
                                  <a:latin typeface="Cambria Math" panose="02040503050406030204" pitchFamily="18" charset="0"/>
                                </a:rPr>
                                <m:t>𝑠</m:t>
                              </m:r>
                              <m:r>
                                <a:rPr lang="en-US" i="0">
                                  <a:latin typeface="Cambria Math" panose="02040503050406030204" pitchFamily="18" charset="0"/>
                                </a:rPr>
                                <m:t>,⋯,</m:t>
                              </m:r>
                              <m:r>
                                <a:rPr lang="en-US" i="1">
                                  <a:latin typeface="Cambria Math" panose="02040503050406030204" pitchFamily="18" charset="0"/>
                                </a:rPr>
                                <m:t>𝑋</m:t>
                              </m:r>
                              <m:d>
                                <m:dPr>
                                  <m:ctrlPr>
                                    <a:rPr lang="en-US" i="0">
                                      <a:latin typeface="Cambria Math" panose="02040503050406030204" pitchFamily="18" charset="0"/>
                                    </a:rPr>
                                  </m:ctrlPr>
                                </m:dPr>
                                <m:e>
                                  <m:r>
                                    <a:rPr lang="en-US" i="0">
                                      <a:latin typeface="Cambria Math" panose="02040503050406030204" pitchFamily="18" charset="0"/>
                                    </a:rPr>
                                    <m:t>1</m:t>
                                  </m:r>
                                </m:e>
                              </m:d>
                              <m:r>
                                <a:rPr lang="en-US" i="0">
                                  <a:latin typeface="Cambria Math" panose="02040503050406030204" pitchFamily="18" charset="0"/>
                                </a:rPr>
                                <m:t>≠</m:t>
                              </m:r>
                              <m:r>
                                <a:rPr lang="en-US" i="1">
                                  <a:latin typeface="Cambria Math" panose="02040503050406030204" pitchFamily="18" charset="0"/>
                                </a:rPr>
                                <m:t>𝑠</m:t>
                              </m:r>
                              <m:r>
                                <a:rPr lang="en-US" i="0">
                                  <a:latin typeface="Cambria Math" panose="02040503050406030204" pitchFamily="18" charset="0"/>
                                </a:rPr>
                                <m:t> | </m:t>
                              </m:r>
                              <m:r>
                                <a:rPr lang="en-US" i="1">
                                  <a:latin typeface="Cambria Math" panose="02040503050406030204" pitchFamily="18" charset="0"/>
                                </a:rPr>
                                <m:t>𝑋</m:t>
                              </m:r>
                              <m:d>
                                <m:dPr>
                                  <m:ctrlPr>
                                    <a:rPr lang="en-US" i="0">
                                      <a:latin typeface="Cambria Math" panose="02040503050406030204" pitchFamily="18" charset="0"/>
                                    </a:rPr>
                                  </m:ctrlPr>
                                </m:dPr>
                                <m:e>
                                  <m:r>
                                    <a:rPr lang="en-US" i="0">
                                      <a:latin typeface="Cambria Math" panose="02040503050406030204" pitchFamily="18" charset="0"/>
                                    </a:rPr>
                                    <m:t>0</m:t>
                                  </m:r>
                                </m:e>
                              </m:d>
                              <m:r>
                                <a:rPr lang="en-US" i="0">
                                  <a:latin typeface="Cambria Math" panose="02040503050406030204" pitchFamily="18" charset="0"/>
                                </a:rPr>
                                <m:t>=</m:t>
                              </m:r>
                              <m:r>
                                <a:rPr lang="en-US" i="1">
                                  <a:latin typeface="Cambria Math" panose="02040503050406030204" pitchFamily="18" charset="0"/>
                                </a:rPr>
                                <m:t>𝑠</m:t>
                              </m:r>
                            </m:e>
                          </m:d>
                        </m:e>
                      </m:func>
                    </m:oMath>
                  </m:oMathPara>
                </a14:m>
                <a:endParaRPr lang="en-US" dirty="0"/>
              </a:p>
              <a:p>
                <a:endParaRPr lang="en-US" dirty="0"/>
              </a:p>
              <a:p>
                <a:r>
                  <a:rPr lang="en-US" dirty="0"/>
                  <a:t>Not the same as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𝑃</m:t>
                        </m:r>
                      </m:e>
                      <m:sup>
                        <m:r>
                          <a:rPr lang="en-US" b="0" i="1" smtClean="0">
                            <a:latin typeface="Cambria Math" panose="02040503050406030204" pitchFamily="18" charset="0"/>
                          </a:rPr>
                          <m:t>𝑛</m:t>
                        </m:r>
                      </m:sup>
                    </m:sSup>
                    <m:d>
                      <m:dPr>
                        <m:ctrlPr>
                          <a:rPr lang="en-US" b="0" i="1" smtClean="0">
                            <a:latin typeface="Cambria Math" panose="02040503050406030204" pitchFamily="18" charset="0"/>
                          </a:rPr>
                        </m:ctrlPr>
                      </m:dPr>
                      <m:e>
                        <m:r>
                          <a:rPr lang="en-US" b="0" i="1" smtClean="0">
                            <a:latin typeface="Cambria Math" panose="02040503050406030204" pitchFamily="18" charset="0"/>
                          </a:rPr>
                          <m:t>𝑠</m:t>
                        </m:r>
                        <m:r>
                          <a:rPr lang="en-US" b="0" i="1" smtClean="0">
                            <a:latin typeface="Cambria Math" panose="02040503050406030204" pitchFamily="18" charset="0"/>
                          </a:rPr>
                          <m:t>,</m:t>
                        </m:r>
                        <m:r>
                          <a:rPr lang="en-US" b="0" i="1" smtClean="0">
                            <a:latin typeface="Cambria Math" panose="02040503050406030204" pitchFamily="18" charset="0"/>
                          </a:rPr>
                          <m:t>𝑠</m:t>
                        </m:r>
                      </m:e>
                    </m:d>
                  </m:oMath>
                </a14:m>
                <a:r>
                  <a:rPr lang="en-US" dirty="0"/>
                  <a:t> , which includes probabilities of paths from </a:t>
                </a:r>
                <a:r>
                  <a:rPr lang="en-US" i="1" dirty="0"/>
                  <a:t>s</a:t>
                </a:r>
                <a:r>
                  <a:rPr lang="en-US" dirty="0"/>
                  <a:t> to </a:t>
                </a:r>
                <a:r>
                  <a:rPr lang="en-US" i="1" dirty="0"/>
                  <a:t>s</a:t>
                </a:r>
                <a:r>
                  <a:rPr lang="en-US" dirty="0"/>
                  <a:t> shorter than </a:t>
                </a:r>
                <a:r>
                  <a:rPr lang="en-US" i="1" dirty="0"/>
                  <a:t>n</a:t>
                </a:r>
              </a:p>
              <a:p>
                <a:endParaRPr lang="en-US" i="1" dirty="0"/>
              </a:p>
              <a:p>
                <a:r>
                  <a:rPr lang="en-US" dirty="0"/>
                  <a:t>Probability to eventually return to </a:t>
                </a:r>
                <a14:m>
                  <m:oMath xmlns:m="http://schemas.openxmlformats.org/officeDocument/2006/math">
                    <m:r>
                      <a:rPr lang="en-US" i="1" dirty="0" smtClean="0">
                        <a:latin typeface="Cambria Math" panose="02040503050406030204" pitchFamily="18" charset="0"/>
                      </a:rPr>
                      <m:t>𝑠</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𝑓</m:t>
                        </m:r>
                      </m:e>
                      <m:sub>
                        <m:r>
                          <a:rPr lang="en-US" i="1" dirty="0" smtClean="0">
                            <a:latin typeface="Cambria Math" panose="02040503050406030204" pitchFamily="18" charset="0"/>
                          </a:rPr>
                          <m:t>𝑠</m:t>
                        </m:r>
                      </m:sub>
                    </m:sSub>
                    <m:r>
                      <a:rPr lang="en-US" i="1" dirty="0" smtClean="0">
                        <a:latin typeface="Cambria Math" panose="02040503050406030204" pitchFamily="18" charset="0"/>
                      </a:rPr>
                      <m:t>=</m:t>
                    </m:r>
                    <m:nary>
                      <m:naryPr>
                        <m:chr m:val="∑"/>
                        <m:limLoc m:val="undOvr"/>
                        <m:ctrlPr>
                          <a:rPr lang="en-US" i="1" dirty="0" smtClean="0">
                            <a:latin typeface="Cambria Math" panose="02040503050406030204" pitchFamily="18" charset="0"/>
                          </a:rPr>
                        </m:ctrlPr>
                      </m:naryPr>
                      <m:sub>
                        <m:r>
                          <a:rPr lang="en-US" i="1" dirty="0" smtClean="0">
                            <a:latin typeface="Cambria Math" panose="02040503050406030204" pitchFamily="18" charset="0"/>
                          </a:rPr>
                          <m:t>𝑛</m:t>
                        </m:r>
                        <m:r>
                          <a:rPr lang="en-US" i="1" dirty="0" smtClean="0">
                            <a:latin typeface="Cambria Math" panose="02040503050406030204" pitchFamily="18" charset="0"/>
                          </a:rPr>
                          <m:t>=1</m:t>
                        </m:r>
                      </m:sub>
                      <m:sup>
                        <m:r>
                          <a:rPr lang="en-US" i="1" dirty="0" smtClean="0">
                            <a:latin typeface="Cambria Math" panose="02040503050406030204" pitchFamily="18" charset="0"/>
                          </a:rPr>
                          <m:t>∞</m:t>
                        </m:r>
                      </m:sup>
                      <m:e>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𝑓</m:t>
                            </m:r>
                          </m:e>
                          <m:sub>
                            <m:r>
                              <a:rPr lang="en-US" i="1" dirty="0" smtClean="0">
                                <a:latin typeface="Cambria Math" panose="02040503050406030204" pitchFamily="18" charset="0"/>
                              </a:rPr>
                              <m:t>𝑠</m:t>
                            </m:r>
                          </m:sub>
                        </m:sSub>
                      </m:e>
                    </m:nary>
                    <m:d>
                      <m:dPr>
                        <m:ctrlPr>
                          <a:rPr lang="en-US" i="1" dirty="0" smtClean="0">
                            <a:latin typeface="Cambria Math" panose="02040503050406030204" pitchFamily="18" charset="0"/>
                          </a:rPr>
                        </m:ctrlPr>
                      </m:dPr>
                      <m:e>
                        <m:r>
                          <a:rPr lang="en-US" i="1" dirty="0" smtClean="0">
                            <a:latin typeface="Cambria Math" panose="02040503050406030204" pitchFamily="18" charset="0"/>
                          </a:rPr>
                          <m:t>𝑛</m:t>
                        </m:r>
                      </m:e>
                    </m:d>
                  </m:oMath>
                </a14:m>
                <a:endParaRPr lang="en-US" i="1" dirty="0"/>
              </a:p>
              <a:p>
                <a:pPr marL="1028700" lvl="1" indent="-342900"/>
                <a:r>
                  <a:rPr lang="en-US" sz="2000" dirty="0"/>
                  <a:t>state s is called</a:t>
                </a:r>
                <a:r>
                  <a:rPr lang="en-US" sz="2000" i="1" dirty="0"/>
                  <a:t> transient if f</a:t>
                </a:r>
                <a:r>
                  <a:rPr lang="en-US" sz="2000" i="1" baseline="-25000" dirty="0"/>
                  <a:t>s</a:t>
                </a:r>
                <a:r>
                  <a:rPr lang="en-US" sz="2000" i="1" dirty="0"/>
                  <a:t> &lt; 1</a:t>
                </a:r>
              </a:p>
              <a:p>
                <a:pPr marL="1028700" lvl="1" indent="-342900"/>
                <a:r>
                  <a:rPr lang="en-US" sz="2000" dirty="0"/>
                  <a:t>There is a non-zero probability that the DTMC will </a:t>
                </a:r>
                <a:r>
                  <a:rPr lang="en-US" sz="2000" b="1" dirty="0"/>
                  <a:t>not </a:t>
                </a:r>
                <a:r>
                  <a:rPr lang="en-US" sz="2000" dirty="0"/>
                  <a:t>return to </a:t>
                </a:r>
                <a:r>
                  <a:rPr lang="en-US" sz="2000" i="1" dirty="0"/>
                  <a:t>s</a:t>
                </a:r>
              </a:p>
              <a:p>
                <a:pPr marL="1028700" lvl="1" indent="-342900"/>
                <a:r>
                  <a:rPr lang="en-US" sz="2000" i="1" dirty="0"/>
                  <a:t>s </a:t>
                </a:r>
                <a:r>
                  <a:rPr lang="en-US" sz="2000" dirty="0"/>
                  <a:t>is called recurrent if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𝑓</m:t>
                        </m:r>
                      </m:e>
                      <m:sub>
                        <m:r>
                          <a:rPr lang="en-US" sz="2000" b="0" i="1" smtClean="0">
                            <a:latin typeface="Cambria Math" panose="02040503050406030204" pitchFamily="18" charset="0"/>
                          </a:rPr>
                          <m:t>𝑠</m:t>
                        </m:r>
                      </m:sub>
                    </m:sSub>
                    <m:r>
                      <a:rPr lang="en-US" sz="2000" b="0" i="1" smtClean="0">
                        <a:latin typeface="Cambria Math" panose="02040503050406030204" pitchFamily="18" charset="0"/>
                      </a:rPr>
                      <m:t>=1</m:t>
                    </m:r>
                  </m:oMath>
                </a14:m>
                <a:endParaRPr lang="en-US" sz="2000" i="1" dirty="0"/>
              </a:p>
              <a:p>
                <a:pPr marL="1028700" lvl="1" indent="-342900"/>
                <a:r>
                  <a:rPr lang="en-US" sz="2000" dirty="0"/>
                  <a:t>It is impossible to never come back to a recurrent state</a:t>
                </a:r>
              </a:p>
            </p:txBody>
          </p:sp>
        </mc:Choice>
        <mc:Fallback xmlns="">
          <p:sp>
            <p:nvSpPr>
              <p:cNvPr id="3" name="Text Placeholder 2">
                <a:extLst>
                  <a:ext uri="{FF2B5EF4-FFF2-40B4-BE49-F238E27FC236}">
                    <a16:creationId xmlns:a16="http://schemas.microsoft.com/office/drawing/2014/main" id="{F3C26492-EE9C-D59D-3D08-9EE497A92F88}"/>
                  </a:ext>
                </a:extLst>
              </p:cNvPr>
              <p:cNvSpPr>
                <a:spLocks noGrp="1" noRot="1" noChangeAspect="1" noMove="1" noResize="1" noEditPoints="1" noAdjustHandles="1" noChangeArrowheads="1" noChangeShapeType="1" noTextEdit="1"/>
              </p:cNvSpPr>
              <p:nvPr>
                <p:ph type="body" sz="quarter" idx="20"/>
              </p:nvPr>
            </p:nvSpPr>
            <p:spPr>
              <a:blipFill>
                <a:blip r:embed="rId2"/>
                <a:stretch>
                  <a:fillRect l="-612" t="-1846"/>
                </a:stretch>
              </a:blipFill>
            </p:spPr>
            <p:txBody>
              <a:bodyPr/>
              <a:lstStyle/>
              <a:p>
                <a:r>
                  <a:rPr lang="en-US">
                    <a:noFill/>
                  </a:rPr>
                  <a:t> </a:t>
                </a:r>
              </a:p>
            </p:txBody>
          </p:sp>
        </mc:Fallback>
      </mc:AlternateContent>
    </p:spTree>
    <p:extLst>
      <p:ext uri="{BB962C8B-B14F-4D97-AF65-F5344CB8AC3E}">
        <p14:creationId xmlns:p14="http://schemas.microsoft.com/office/powerpoint/2010/main" val="669552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49B12-1F18-E20F-3001-EF805238BE65}"/>
              </a:ext>
            </a:extLst>
          </p:cNvPr>
          <p:cNvSpPr>
            <a:spLocks noGrp="1"/>
          </p:cNvSpPr>
          <p:nvPr>
            <p:ph type="title"/>
          </p:nvPr>
        </p:nvSpPr>
        <p:spPr/>
        <p:txBody>
          <a:bodyPr/>
          <a:lstStyle/>
          <a:p>
            <a:r>
              <a:rPr lang="en-US" dirty="0"/>
              <a:t>Mean Recurrence Time</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38A3BAFC-6E24-11AA-5E58-B5DA50CD183E}"/>
                  </a:ext>
                </a:extLst>
              </p:cNvPr>
              <p:cNvSpPr>
                <a:spLocks noGrp="1"/>
              </p:cNvSpPr>
              <p:nvPr>
                <p:ph type="body" sz="quarter" idx="20"/>
              </p:nvPr>
            </p:nvSpPr>
            <p:spPr>
              <a:xfrm>
                <a:off x="652463" y="1595027"/>
                <a:ext cx="10370190" cy="4120309"/>
              </a:xfrm>
            </p:spPr>
            <p:txBody>
              <a:bodyPr/>
              <a:lstStyle/>
              <a:p>
                <a:r>
                  <a:rPr lang="en-US" dirty="0"/>
                  <a:t>For recurrent state </a:t>
                </a:r>
                <a:r>
                  <a:rPr lang="en-US" i="1" dirty="0"/>
                  <a:t>s</a:t>
                </a:r>
                <a:r>
                  <a:rPr lang="en-US" dirty="0"/>
                  <a:t>, the mean number of time-steps between two successive visits to </a:t>
                </a:r>
                <a:r>
                  <a:rPr lang="en-US" i="1" dirty="0"/>
                  <a:t>s:</a:t>
                </a:r>
              </a:p>
              <a:p>
                <a:endParaRPr lang="en-US" i="1" dirty="0"/>
              </a:p>
              <a:p>
                <a:pPr/>
                <a14:m>
                  <m:oMathPara xmlns:m="http://schemas.openxmlformats.org/officeDocument/2006/math">
                    <m:oMath>
                      <m:sSub>
                        <m:sSubPr>
                          <m:ctrlPr>
                            <a:rPr lang="en-US" i="1">
                              <a:latin typeface="Cambria Math" panose="02040503050406030204" pitchFamily="18" charset="0"/>
                            </a:rPr>
                          </m:ctrlPr>
                        </m:sSubPr>
                        <m:e>
                          <m:r>
                            <a:rPr lang="en-US" i="1">
                              <a:latin typeface="Cambria Math" panose="02040503050406030204" pitchFamily="18" charset="0"/>
                            </a:rPr>
                            <m:t>𝑚</m:t>
                          </m:r>
                        </m:e>
                        <m:sub>
                          <m:r>
                            <a:rPr lang="en-US" i="1">
                              <a:latin typeface="Cambria Math" panose="02040503050406030204" pitchFamily="18" charset="0"/>
                            </a:rPr>
                            <m:t>𝑠</m:t>
                          </m:r>
                        </m:sub>
                      </m:sSub>
                      <m:r>
                        <a:rPr lang="en-US" i="1">
                          <a:latin typeface="Cambria Math" panose="02040503050406030204" pitchFamily="18" charset="0"/>
                        </a:rPr>
                        <m:t>=</m:t>
                      </m:r>
                      <m:nary>
                        <m:naryPr>
                          <m:chr m:val="∑"/>
                          <m:limLoc m:val="undOvr"/>
                          <m:ctrlPr>
                            <a:rPr lang="en-US" i="1">
                              <a:latin typeface="Cambria Math" panose="02040503050406030204" pitchFamily="18" charset="0"/>
                            </a:rPr>
                          </m:ctrlPr>
                        </m:naryPr>
                        <m:sub>
                          <m:r>
                            <a:rPr lang="en-US" i="1">
                              <a:latin typeface="Cambria Math" panose="02040503050406030204" pitchFamily="18" charset="0"/>
                            </a:rPr>
                            <m:t>𝑛</m:t>
                          </m:r>
                          <m:r>
                            <a:rPr lang="en-US" i="1">
                              <a:latin typeface="Cambria Math" panose="02040503050406030204" pitchFamily="18" charset="0"/>
                            </a:rPr>
                            <m:t>=1</m:t>
                          </m:r>
                        </m:sub>
                        <m:sup>
                          <m:r>
                            <a:rPr lang="en-US" i="1">
                              <a:latin typeface="Cambria Math" panose="02040503050406030204" pitchFamily="18" charset="0"/>
                            </a:rPr>
                            <m:t>∞</m:t>
                          </m:r>
                        </m:sup>
                        <m:e>
                          <m:r>
                            <a:rPr lang="en-US" i="1">
                              <a:latin typeface="Cambria Math" panose="02040503050406030204" pitchFamily="18" charset="0"/>
                            </a:rPr>
                            <m:t>𝑛</m:t>
                          </m:r>
                        </m:e>
                      </m:nary>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d>
                        <m:dPr>
                          <m:ctrlPr>
                            <a:rPr lang="en-US" i="1">
                              <a:latin typeface="Cambria Math" panose="02040503050406030204" pitchFamily="18" charset="0"/>
                            </a:rPr>
                          </m:ctrlPr>
                        </m:dPr>
                        <m:e>
                          <m:r>
                            <a:rPr lang="en-US" i="1">
                              <a:latin typeface="Cambria Math" panose="02040503050406030204" pitchFamily="18" charset="0"/>
                            </a:rPr>
                            <m:t>𝑛</m:t>
                          </m:r>
                        </m:e>
                      </m:d>
                    </m:oMath>
                  </m:oMathPara>
                </a14:m>
                <a:endParaRPr lang="en-US" i="1" dirty="0"/>
              </a:p>
              <a:p>
                <a:endParaRPr lang="en-US" i="1" dirty="0"/>
              </a:p>
              <a:p>
                <a:pPr marL="1028700" lvl="1" indent="-342900"/>
                <a:r>
                  <a:rPr lang="en-US" sz="2000" dirty="0"/>
                  <a:t>state </a:t>
                </a:r>
                <a:r>
                  <a:rPr lang="en-US" sz="2000" i="1" dirty="0"/>
                  <a:t>s </a:t>
                </a:r>
                <a:r>
                  <a:rPr lang="en-US" sz="2000" dirty="0"/>
                  <a:t>is called </a:t>
                </a:r>
                <a:r>
                  <a:rPr lang="en-US" sz="2000" i="1" dirty="0"/>
                  <a:t>positive recurrent </a:t>
                </a:r>
                <a:r>
                  <a:rPr lang="en-US" sz="2000" dirty="0"/>
                  <a:t>if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𝑚</m:t>
                        </m:r>
                      </m:e>
                      <m:sub>
                        <m:r>
                          <a:rPr lang="en-US" sz="2000" b="0" i="1" smtClean="0">
                            <a:latin typeface="Cambria Math" panose="02040503050406030204" pitchFamily="18" charset="0"/>
                          </a:rPr>
                          <m:t>𝑠</m:t>
                        </m:r>
                      </m:sub>
                    </m:sSub>
                    <m:r>
                      <a:rPr lang="en-US" sz="2000" b="0" i="1" smtClean="0">
                        <a:latin typeface="Cambria Math" panose="02040503050406030204" pitchFamily="18" charset="0"/>
                      </a:rPr>
                      <m:t>&lt;∞</m:t>
                    </m:r>
                  </m:oMath>
                </a14:m>
                <a:endParaRPr lang="en-US" sz="2000" i="1" dirty="0"/>
              </a:p>
              <a:p>
                <a:pPr marL="1028700" lvl="1" indent="-342900"/>
                <a:r>
                  <a:rPr lang="en-US" sz="2000" dirty="0"/>
                  <a:t>state </a:t>
                </a:r>
                <a:r>
                  <a:rPr lang="en-US" sz="2000" i="1" dirty="0"/>
                  <a:t>s </a:t>
                </a:r>
                <a:r>
                  <a:rPr lang="en-US" sz="2000" dirty="0"/>
                  <a:t>is called </a:t>
                </a:r>
                <a:r>
                  <a:rPr lang="en-US" sz="2000" i="1" dirty="0"/>
                  <a:t>null recurrent </a:t>
                </a:r>
                <a:r>
                  <a:rPr lang="en-US" sz="2000" dirty="0"/>
                  <a:t>if </a:t>
                </a: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rPr>
                          <m:t>𝑚</m:t>
                        </m:r>
                      </m:e>
                      <m:sub>
                        <m:r>
                          <a:rPr lang="en-US" sz="2000" i="1" smtClean="0">
                            <a:latin typeface="Cambria Math" panose="02040503050406030204" pitchFamily="18" charset="0"/>
                          </a:rPr>
                          <m:t>𝑠</m:t>
                        </m:r>
                      </m:sub>
                    </m:sSub>
                  </m:oMath>
                </a14:m>
                <a:r>
                  <a:rPr lang="en-US" sz="2000" i="1" dirty="0"/>
                  <a:t> </a:t>
                </a:r>
                <a:r>
                  <a:rPr lang="en-US" sz="2000" dirty="0"/>
                  <a:t>does not exist</a:t>
                </a:r>
              </a:p>
              <a:p>
                <a:pPr marL="342900" indent="-342900"/>
                <a:r>
                  <a:rPr lang="en-US" dirty="0"/>
                  <a:t>State </a:t>
                </a:r>
                <a:r>
                  <a:rPr lang="en-US" i="1" dirty="0"/>
                  <a:t>s</a:t>
                </a:r>
                <a:r>
                  <a:rPr lang="en-US" dirty="0"/>
                  <a:t> is </a:t>
                </a:r>
                <a:r>
                  <a:rPr lang="en-US" i="1" dirty="0"/>
                  <a:t>ergodic</a:t>
                </a:r>
                <a:r>
                  <a:rPr lang="en-US" dirty="0"/>
                  <a:t> if </a:t>
                </a:r>
                <a:r>
                  <a:rPr lang="en-US" i="1" dirty="0"/>
                  <a:t>s</a:t>
                </a:r>
                <a:r>
                  <a:rPr lang="en-US" dirty="0"/>
                  <a:t> is aperiodic </a:t>
                </a:r>
                <a:r>
                  <a:rPr lang="en-US" b="1" dirty="0"/>
                  <a:t>and</a:t>
                </a:r>
                <a:r>
                  <a:rPr lang="en-US" dirty="0"/>
                  <a:t> positive recurrent</a:t>
                </a:r>
              </a:p>
              <a:p>
                <a:pPr marL="1028700" lvl="1" indent="-342900"/>
                <a:r>
                  <a:rPr lang="en-US" sz="2000" dirty="0"/>
                  <a:t>a DTMC is called ergodic when all its states are ergodic</a:t>
                </a:r>
              </a:p>
              <a:p>
                <a:pPr marL="342900" indent="-342900"/>
                <a:r>
                  <a:rPr lang="en-US" dirty="0"/>
                  <a:t>In a finite, aperiodic and irreducible DTMC all states are ergodic</a:t>
                </a:r>
              </a:p>
              <a:p>
                <a:pPr marL="1028700" lvl="1" indent="-342900"/>
                <a:r>
                  <a:rPr lang="en-US" sz="2000" dirty="0"/>
                  <a:t>There are also infinite DTMCs that are ergodic</a:t>
                </a:r>
              </a:p>
            </p:txBody>
          </p:sp>
        </mc:Choice>
        <mc:Fallback xmlns="">
          <p:sp>
            <p:nvSpPr>
              <p:cNvPr id="3" name="Text Placeholder 2">
                <a:extLst>
                  <a:ext uri="{FF2B5EF4-FFF2-40B4-BE49-F238E27FC236}">
                    <a16:creationId xmlns:a16="http://schemas.microsoft.com/office/drawing/2014/main" id="{38A3BAFC-6E24-11AA-5E58-B5DA50CD183E}"/>
                  </a:ext>
                </a:extLst>
              </p:cNvPr>
              <p:cNvSpPr>
                <a:spLocks noGrp="1" noRot="1" noChangeAspect="1" noMove="1" noResize="1" noEditPoints="1" noAdjustHandles="1" noChangeArrowheads="1" noChangeShapeType="1" noTextEdit="1"/>
              </p:cNvSpPr>
              <p:nvPr>
                <p:ph type="body" sz="quarter" idx="20"/>
              </p:nvPr>
            </p:nvSpPr>
            <p:spPr>
              <a:xfrm>
                <a:off x="652463" y="1595027"/>
                <a:ext cx="10370190" cy="4120309"/>
              </a:xfrm>
              <a:blipFill>
                <a:blip r:embed="rId2"/>
                <a:stretch>
                  <a:fillRect l="-612" t="-8896" b="-1227"/>
                </a:stretch>
              </a:blipFill>
            </p:spPr>
            <p:txBody>
              <a:bodyPr/>
              <a:lstStyle/>
              <a:p>
                <a:r>
                  <a:rPr lang="en-US">
                    <a:noFill/>
                  </a:rPr>
                  <a:t> </a:t>
                </a:r>
              </a:p>
            </p:txBody>
          </p:sp>
        </mc:Fallback>
      </mc:AlternateContent>
    </p:spTree>
    <p:extLst>
      <p:ext uri="{BB962C8B-B14F-4D97-AF65-F5344CB8AC3E}">
        <p14:creationId xmlns:p14="http://schemas.microsoft.com/office/powerpoint/2010/main" val="3104460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B3CBF-644B-2C23-F8F4-90F4D5B6B79F}"/>
              </a:ext>
            </a:extLst>
          </p:cNvPr>
          <p:cNvSpPr>
            <a:spLocks noGrp="1"/>
          </p:cNvSpPr>
          <p:nvPr>
            <p:ph type="title"/>
          </p:nvPr>
        </p:nvSpPr>
        <p:spPr/>
        <p:txBody>
          <a:bodyPr/>
          <a:lstStyle/>
          <a:p>
            <a:r>
              <a:rPr lang="en-US" dirty="0"/>
              <a:t>Connected States and Type</a:t>
            </a:r>
          </a:p>
        </p:txBody>
      </p:sp>
      <p:sp>
        <p:nvSpPr>
          <p:cNvPr id="3" name="Text Placeholder 2">
            <a:extLst>
              <a:ext uri="{FF2B5EF4-FFF2-40B4-BE49-F238E27FC236}">
                <a16:creationId xmlns:a16="http://schemas.microsoft.com/office/drawing/2014/main" id="{33D8DA72-D547-4434-32D0-AEF1C1FF0FDC}"/>
              </a:ext>
            </a:extLst>
          </p:cNvPr>
          <p:cNvSpPr>
            <a:spLocks noGrp="1"/>
          </p:cNvSpPr>
          <p:nvPr>
            <p:ph type="body" sz="quarter" idx="20"/>
          </p:nvPr>
        </p:nvSpPr>
        <p:spPr>
          <a:xfrm>
            <a:off x="563253" y="1522554"/>
            <a:ext cx="10370190" cy="4120309"/>
          </a:xfrm>
        </p:spPr>
        <p:txBody>
          <a:bodyPr/>
          <a:lstStyle/>
          <a:p>
            <a:r>
              <a:rPr lang="en-US" sz="2400" dirty="0"/>
              <a:t>Let </a:t>
            </a:r>
            <a:r>
              <a:rPr lang="en-US" sz="2400" i="1" dirty="0"/>
              <a:t>s</a:t>
            </a:r>
            <a:r>
              <a:rPr lang="en-US" sz="2400" dirty="0"/>
              <a:t> and </a:t>
            </a:r>
            <a:r>
              <a:rPr lang="en-US" sz="2400" i="1" dirty="0"/>
              <a:t>s’ </a:t>
            </a:r>
            <a:r>
              <a:rPr lang="en-US" sz="2400" dirty="0"/>
              <a:t>mutually reachable from each other. Then</a:t>
            </a:r>
          </a:p>
          <a:p>
            <a:pPr lvl="1"/>
            <a:r>
              <a:rPr lang="en-US" i="1" dirty="0"/>
              <a:t>s</a:t>
            </a:r>
            <a:r>
              <a:rPr lang="en-US" dirty="0"/>
              <a:t> is transient if and only if </a:t>
            </a:r>
            <a:r>
              <a:rPr lang="en-US" i="1" dirty="0"/>
              <a:t>s’ </a:t>
            </a:r>
            <a:r>
              <a:rPr lang="en-US" dirty="0"/>
              <a:t>is transient</a:t>
            </a:r>
          </a:p>
          <a:p>
            <a:pPr lvl="1"/>
            <a:r>
              <a:rPr lang="en-US" i="1" dirty="0"/>
              <a:t>s</a:t>
            </a:r>
            <a:r>
              <a:rPr lang="en-US" dirty="0"/>
              <a:t> is null-recurrent if and only if </a:t>
            </a:r>
            <a:r>
              <a:rPr lang="en-US" i="1" dirty="0"/>
              <a:t>s’ </a:t>
            </a:r>
            <a:r>
              <a:rPr lang="en-US" dirty="0"/>
              <a:t>is null-recurrent</a:t>
            </a:r>
          </a:p>
          <a:p>
            <a:pPr lvl="1"/>
            <a:r>
              <a:rPr lang="en-US" i="1" dirty="0"/>
              <a:t>s</a:t>
            </a:r>
            <a:r>
              <a:rPr lang="en-US" dirty="0"/>
              <a:t> is positive recurrent if and only if </a:t>
            </a:r>
            <a:r>
              <a:rPr lang="en-US" i="1" dirty="0"/>
              <a:t>s’ </a:t>
            </a:r>
            <a:r>
              <a:rPr lang="en-US" dirty="0"/>
              <a:t>is positive recurrent</a:t>
            </a:r>
          </a:p>
          <a:p>
            <a:pPr lvl="1"/>
            <a:r>
              <a:rPr lang="en-US" i="1" dirty="0"/>
              <a:t>s</a:t>
            </a:r>
            <a:r>
              <a:rPr lang="en-US" dirty="0"/>
              <a:t> has period d if and only if </a:t>
            </a:r>
            <a:r>
              <a:rPr lang="en-US" i="1" dirty="0"/>
              <a:t>s’ </a:t>
            </a:r>
            <a:r>
              <a:rPr lang="en-US" dirty="0"/>
              <a:t>has period d </a:t>
            </a:r>
          </a:p>
          <a:p>
            <a:pPr lvl="1"/>
            <a:endParaRPr lang="en-US" dirty="0"/>
          </a:p>
          <a:p>
            <a:pPr marL="457200" lvl="1" indent="0">
              <a:buNone/>
            </a:pPr>
            <a:endParaRPr lang="en-US" sz="2000" dirty="0"/>
          </a:p>
          <a:p>
            <a:pPr marL="457200" lvl="1" indent="0">
              <a:buNone/>
            </a:pPr>
            <a:endParaRPr lang="en-US" i="1" dirty="0"/>
          </a:p>
        </p:txBody>
      </p:sp>
    </p:spTree>
    <p:extLst>
      <p:ext uri="{BB962C8B-B14F-4D97-AF65-F5344CB8AC3E}">
        <p14:creationId xmlns:p14="http://schemas.microsoft.com/office/powerpoint/2010/main" val="4228344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DE5B9-C510-8016-DB6A-27B4709FFDA9}"/>
              </a:ext>
            </a:extLst>
          </p:cNvPr>
          <p:cNvSpPr>
            <a:spLocks noGrp="1"/>
          </p:cNvSpPr>
          <p:nvPr>
            <p:ph type="title"/>
          </p:nvPr>
        </p:nvSpPr>
        <p:spPr/>
        <p:txBody>
          <a:bodyPr/>
          <a:lstStyle/>
          <a:p>
            <a:r>
              <a:rPr lang="en-US" dirty="0"/>
              <a:t>Graphical Examples</a:t>
            </a:r>
          </a:p>
        </p:txBody>
      </p:sp>
      <p:sp>
        <p:nvSpPr>
          <p:cNvPr id="3" name="Text Placeholder 2">
            <a:extLst>
              <a:ext uri="{FF2B5EF4-FFF2-40B4-BE49-F238E27FC236}">
                <a16:creationId xmlns:a16="http://schemas.microsoft.com/office/drawing/2014/main" id="{22998641-4B42-4137-EF82-FEC258484721}"/>
              </a:ext>
            </a:extLst>
          </p:cNvPr>
          <p:cNvSpPr>
            <a:spLocks noGrp="1"/>
          </p:cNvSpPr>
          <p:nvPr>
            <p:ph type="body" sz="quarter" idx="20"/>
          </p:nvPr>
        </p:nvSpPr>
        <p:spPr>
          <a:xfrm>
            <a:off x="869717" y="1482071"/>
            <a:ext cx="10370190" cy="559825"/>
          </a:xfrm>
        </p:spPr>
        <p:txBody>
          <a:bodyPr/>
          <a:lstStyle/>
          <a:p>
            <a:r>
              <a:rPr lang="en-US" dirty="0"/>
              <a:t>Classify the reducibility and periodicity of each example below</a:t>
            </a:r>
          </a:p>
        </p:txBody>
      </p:sp>
      <p:grpSp>
        <p:nvGrpSpPr>
          <p:cNvPr id="128" name="Group 127">
            <a:extLst>
              <a:ext uri="{FF2B5EF4-FFF2-40B4-BE49-F238E27FC236}">
                <a16:creationId xmlns:a16="http://schemas.microsoft.com/office/drawing/2014/main" id="{4A6B604E-5F47-938F-4B5E-9690CFB6181F}"/>
              </a:ext>
            </a:extLst>
          </p:cNvPr>
          <p:cNvGrpSpPr/>
          <p:nvPr/>
        </p:nvGrpSpPr>
        <p:grpSpPr>
          <a:xfrm>
            <a:off x="1148271" y="2271735"/>
            <a:ext cx="8702236" cy="1927387"/>
            <a:chOff x="896023" y="2910256"/>
            <a:chExt cx="8702236" cy="1927387"/>
          </a:xfrm>
        </p:grpSpPr>
        <p:grpSp>
          <p:nvGrpSpPr>
            <p:cNvPr id="42" name="Group 41">
              <a:extLst>
                <a:ext uri="{FF2B5EF4-FFF2-40B4-BE49-F238E27FC236}">
                  <a16:creationId xmlns:a16="http://schemas.microsoft.com/office/drawing/2014/main" id="{D93EEDD9-68C3-8F87-2899-6783E07BDF77}"/>
                </a:ext>
              </a:extLst>
            </p:cNvPr>
            <p:cNvGrpSpPr/>
            <p:nvPr/>
          </p:nvGrpSpPr>
          <p:grpSpPr>
            <a:xfrm>
              <a:off x="896023" y="2935578"/>
              <a:ext cx="2661958" cy="1893149"/>
              <a:chOff x="1262405" y="3161666"/>
              <a:chExt cx="2661958" cy="1893149"/>
            </a:xfrm>
          </p:grpSpPr>
          <p:grpSp>
            <p:nvGrpSpPr>
              <p:cNvPr id="8" name="Group 7">
                <a:extLst>
                  <a:ext uri="{FF2B5EF4-FFF2-40B4-BE49-F238E27FC236}">
                    <a16:creationId xmlns:a16="http://schemas.microsoft.com/office/drawing/2014/main" id="{B9BD9240-508D-C674-85E2-F21739C0BCAE}"/>
                  </a:ext>
                </a:extLst>
              </p:cNvPr>
              <p:cNvGrpSpPr/>
              <p:nvPr/>
            </p:nvGrpSpPr>
            <p:grpSpPr>
              <a:xfrm>
                <a:off x="1858617" y="3319670"/>
                <a:ext cx="437322" cy="437322"/>
                <a:chOff x="1858617" y="3319670"/>
                <a:chExt cx="437322" cy="437322"/>
              </a:xfrm>
            </p:grpSpPr>
            <p:sp>
              <p:nvSpPr>
                <p:cNvPr id="6" name="Oval 5">
                  <a:extLst>
                    <a:ext uri="{FF2B5EF4-FFF2-40B4-BE49-F238E27FC236}">
                      <a16:creationId xmlns:a16="http://schemas.microsoft.com/office/drawing/2014/main" id="{A9DF9EBA-1B4B-11A5-E46F-7289C762AC62}"/>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1F008CA-69F0-A6BA-36D9-697415F57857}"/>
                    </a:ext>
                  </a:extLst>
                </p:cNvPr>
                <p:cNvSpPr txBox="1"/>
                <p:nvPr/>
              </p:nvSpPr>
              <p:spPr>
                <a:xfrm>
                  <a:off x="1927237" y="3339548"/>
                  <a:ext cx="300082" cy="369332"/>
                </a:xfrm>
                <a:prstGeom prst="rect">
                  <a:avLst/>
                </a:prstGeom>
                <a:noFill/>
              </p:spPr>
              <p:txBody>
                <a:bodyPr wrap="none" rtlCol="0">
                  <a:spAutoFit/>
                </a:bodyPr>
                <a:lstStyle/>
                <a:p>
                  <a:r>
                    <a:rPr lang="en-US" dirty="0"/>
                    <a:t>1</a:t>
                  </a:r>
                </a:p>
              </p:txBody>
            </p:sp>
          </p:grpSp>
          <p:grpSp>
            <p:nvGrpSpPr>
              <p:cNvPr id="9" name="Group 8">
                <a:extLst>
                  <a:ext uri="{FF2B5EF4-FFF2-40B4-BE49-F238E27FC236}">
                    <a16:creationId xmlns:a16="http://schemas.microsoft.com/office/drawing/2014/main" id="{21B2A81E-4A17-845C-FC87-ACFAA5575091}"/>
                  </a:ext>
                </a:extLst>
              </p:cNvPr>
              <p:cNvGrpSpPr/>
              <p:nvPr/>
            </p:nvGrpSpPr>
            <p:grpSpPr>
              <a:xfrm>
                <a:off x="2905539" y="3319670"/>
                <a:ext cx="437322" cy="437322"/>
                <a:chOff x="1858617" y="3319670"/>
                <a:chExt cx="437322" cy="437322"/>
              </a:xfrm>
            </p:grpSpPr>
            <p:sp>
              <p:nvSpPr>
                <p:cNvPr id="10" name="Oval 9">
                  <a:extLst>
                    <a:ext uri="{FF2B5EF4-FFF2-40B4-BE49-F238E27FC236}">
                      <a16:creationId xmlns:a16="http://schemas.microsoft.com/office/drawing/2014/main" id="{5232045B-2E6C-469D-1B62-EDD1FDCE2C7E}"/>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0D6977D-492A-9419-47F7-E268D2810FF7}"/>
                    </a:ext>
                  </a:extLst>
                </p:cNvPr>
                <p:cNvSpPr txBox="1"/>
                <p:nvPr/>
              </p:nvSpPr>
              <p:spPr>
                <a:xfrm>
                  <a:off x="1927237" y="3339548"/>
                  <a:ext cx="300082" cy="369332"/>
                </a:xfrm>
                <a:prstGeom prst="rect">
                  <a:avLst/>
                </a:prstGeom>
                <a:noFill/>
              </p:spPr>
              <p:txBody>
                <a:bodyPr wrap="none" rtlCol="0">
                  <a:spAutoFit/>
                </a:bodyPr>
                <a:lstStyle/>
                <a:p>
                  <a:r>
                    <a:rPr lang="en-US" dirty="0"/>
                    <a:t>2</a:t>
                  </a:r>
                </a:p>
              </p:txBody>
            </p:sp>
          </p:grpSp>
          <p:grpSp>
            <p:nvGrpSpPr>
              <p:cNvPr id="12" name="Group 11">
                <a:extLst>
                  <a:ext uri="{FF2B5EF4-FFF2-40B4-BE49-F238E27FC236}">
                    <a16:creationId xmlns:a16="http://schemas.microsoft.com/office/drawing/2014/main" id="{C1970AFD-E2EC-8CE2-35E4-B02741054F89}"/>
                  </a:ext>
                </a:extLst>
              </p:cNvPr>
              <p:cNvGrpSpPr/>
              <p:nvPr/>
            </p:nvGrpSpPr>
            <p:grpSpPr>
              <a:xfrm>
                <a:off x="1858617" y="4392915"/>
                <a:ext cx="437322" cy="437322"/>
                <a:chOff x="1858617" y="3319670"/>
                <a:chExt cx="437322" cy="437322"/>
              </a:xfrm>
            </p:grpSpPr>
            <p:sp>
              <p:nvSpPr>
                <p:cNvPr id="13" name="Oval 12">
                  <a:extLst>
                    <a:ext uri="{FF2B5EF4-FFF2-40B4-BE49-F238E27FC236}">
                      <a16:creationId xmlns:a16="http://schemas.microsoft.com/office/drawing/2014/main" id="{C15D37EF-C00A-0E58-8E7C-868C49499D04}"/>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6223B0C-E3AA-9198-D080-75D736387A58}"/>
                    </a:ext>
                  </a:extLst>
                </p:cNvPr>
                <p:cNvSpPr txBox="1"/>
                <p:nvPr/>
              </p:nvSpPr>
              <p:spPr>
                <a:xfrm>
                  <a:off x="1927237" y="3339548"/>
                  <a:ext cx="300082" cy="369332"/>
                </a:xfrm>
                <a:prstGeom prst="rect">
                  <a:avLst/>
                </a:prstGeom>
                <a:noFill/>
              </p:spPr>
              <p:txBody>
                <a:bodyPr wrap="none" rtlCol="0">
                  <a:spAutoFit/>
                </a:bodyPr>
                <a:lstStyle/>
                <a:p>
                  <a:r>
                    <a:rPr lang="en-US" dirty="0"/>
                    <a:t>3</a:t>
                  </a:r>
                </a:p>
              </p:txBody>
            </p:sp>
          </p:grpSp>
          <p:grpSp>
            <p:nvGrpSpPr>
              <p:cNvPr id="15" name="Group 14">
                <a:extLst>
                  <a:ext uri="{FF2B5EF4-FFF2-40B4-BE49-F238E27FC236}">
                    <a16:creationId xmlns:a16="http://schemas.microsoft.com/office/drawing/2014/main" id="{8B42F87D-9EB8-9FCD-E6D2-F4250D302EAB}"/>
                  </a:ext>
                </a:extLst>
              </p:cNvPr>
              <p:cNvGrpSpPr/>
              <p:nvPr/>
            </p:nvGrpSpPr>
            <p:grpSpPr>
              <a:xfrm>
                <a:off x="2905539" y="4378798"/>
                <a:ext cx="437322" cy="437322"/>
                <a:chOff x="1858617" y="3319670"/>
                <a:chExt cx="437322" cy="437322"/>
              </a:xfrm>
            </p:grpSpPr>
            <p:sp>
              <p:nvSpPr>
                <p:cNvPr id="16" name="Oval 15">
                  <a:extLst>
                    <a:ext uri="{FF2B5EF4-FFF2-40B4-BE49-F238E27FC236}">
                      <a16:creationId xmlns:a16="http://schemas.microsoft.com/office/drawing/2014/main" id="{D85DDE48-66E8-8116-C5C6-4DD61F58E29E}"/>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7" name="TextBox 16">
                  <a:extLst>
                    <a:ext uri="{FF2B5EF4-FFF2-40B4-BE49-F238E27FC236}">
                      <a16:creationId xmlns:a16="http://schemas.microsoft.com/office/drawing/2014/main" id="{78AFD47A-B690-24AD-3DCD-1E33D499E99F}"/>
                    </a:ext>
                  </a:extLst>
                </p:cNvPr>
                <p:cNvSpPr txBox="1"/>
                <p:nvPr/>
              </p:nvSpPr>
              <p:spPr>
                <a:xfrm>
                  <a:off x="1927237" y="3339548"/>
                  <a:ext cx="306494" cy="369332"/>
                </a:xfrm>
                <a:prstGeom prst="rect">
                  <a:avLst/>
                </a:prstGeom>
                <a:noFill/>
              </p:spPr>
              <p:txBody>
                <a:bodyPr wrap="none" rtlCol="0">
                  <a:spAutoFit/>
                </a:bodyPr>
                <a:lstStyle/>
                <a:p>
                  <a:r>
                    <a:rPr lang="en-US" dirty="0"/>
                    <a:t>4</a:t>
                  </a:r>
                </a:p>
              </p:txBody>
            </p:sp>
          </p:grpSp>
          <p:sp>
            <p:nvSpPr>
              <p:cNvPr id="21" name="Freeform 20">
                <a:extLst>
                  <a:ext uri="{FF2B5EF4-FFF2-40B4-BE49-F238E27FC236}">
                    <a16:creationId xmlns:a16="http://schemas.microsoft.com/office/drawing/2014/main" id="{A4F0F716-F032-CBE1-9AB2-CDA4EB5B6E07}"/>
                  </a:ext>
                </a:extLst>
              </p:cNvPr>
              <p:cNvSpPr/>
              <p:nvPr/>
            </p:nvSpPr>
            <p:spPr>
              <a:xfrm>
                <a:off x="2047461" y="317058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21">
                <a:extLst>
                  <a:ext uri="{FF2B5EF4-FFF2-40B4-BE49-F238E27FC236}">
                    <a16:creationId xmlns:a16="http://schemas.microsoft.com/office/drawing/2014/main" id="{FA58CBE5-87FF-AC7D-9EF8-F1C010540CFC}"/>
                  </a:ext>
                </a:extLst>
              </p:cNvPr>
              <p:cNvSpPr/>
              <p:nvPr/>
            </p:nvSpPr>
            <p:spPr>
              <a:xfrm rot="10800000">
                <a:off x="2077278" y="3747845"/>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9AD3ADB9-AA70-C189-9FBB-90A8C9F71FE4}"/>
                  </a:ext>
                </a:extLst>
              </p:cNvPr>
              <p:cNvSpPr/>
              <p:nvPr/>
            </p:nvSpPr>
            <p:spPr>
              <a:xfrm rot="16200000" flipV="1">
                <a:off x="2902224" y="3971331"/>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23">
                <a:extLst>
                  <a:ext uri="{FF2B5EF4-FFF2-40B4-BE49-F238E27FC236}">
                    <a16:creationId xmlns:a16="http://schemas.microsoft.com/office/drawing/2014/main" id="{FBA7ADC0-42A1-3A87-5006-DD507033B859}"/>
                  </a:ext>
                </a:extLst>
              </p:cNvPr>
              <p:cNvSpPr/>
              <p:nvPr/>
            </p:nvSpPr>
            <p:spPr>
              <a:xfrm rot="16200000">
                <a:off x="1247437" y="398053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24">
                <a:extLst>
                  <a:ext uri="{FF2B5EF4-FFF2-40B4-BE49-F238E27FC236}">
                    <a16:creationId xmlns:a16="http://schemas.microsoft.com/office/drawing/2014/main" id="{240ED792-2221-66CD-1EAB-6633B5694BE5}"/>
                  </a:ext>
                </a:extLst>
              </p:cNvPr>
              <p:cNvSpPr/>
              <p:nvPr/>
            </p:nvSpPr>
            <p:spPr>
              <a:xfrm rot="10800000">
                <a:off x="2078723" y="4847054"/>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a:extLst>
                  <a:ext uri="{FF2B5EF4-FFF2-40B4-BE49-F238E27FC236}">
                    <a16:creationId xmlns:a16="http://schemas.microsoft.com/office/drawing/2014/main" id="{A873FE3A-607E-F2AA-220F-8860D82B050F}"/>
                  </a:ext>
                </a:extLst>
              </p:cNvPr>
              <p:cNvSpPr/>
              <p:nvPr/>
            </p:nvSpPr>
            <p:spPr>
              <a:xfrm>
                <a:off x="2088873" y="420407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a:extLst>
                  <a:ext uri="{FF2B5EF4-FFF2-40B4-BE49-F238E27FC236}">
                    <a16:creationId xmlns:a16="http://schemas.microsoft.com/office/drawing/2014/main" id="{E4DEC411-D799-C288-3B03-2705F6B9B549}"/>
                  </a:ext>
                </a:extLst>
              </p:cNvPr>
              <p:cNvCxnSpPr>
                <a:endCxn id="13" idx="1"/>
              </p:cNvCxnSpPr>
              <p:nvPr/>
            </p:nvCxnSpPr>
            <p:spPr>
              <a:xfrm flipH="1">
                <a:off x="1922661" y="3708880"/>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C89C30C-DCB7-DEA2-AA17-BB31671108D4}"/>
                  </a:ext>
                </a:extLst>
              </p:cNvPr>
              <p:cNvCxnSpPr/>
              <p:nvPr/>
            </p:nvCxnSpPr>
            <p:spPr>
              <a:xfrm flipH="1">
                <a:off x="3262644" y="3680411"/>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6B57DC6A-0FEB-9834-5AB0-B90D167DB56B}"/>
                  </a:ext>
                </a:extLst>
              </p:cNvPr>
              <p:cNvSpPr txBox="1"/>
              <p:nvPr/>
            </p:nvSpPr>
            <p:spPr>
              <a:xfrm>
                <a:off x="1262405" y="3901601"/>
                <a:ext cx="441146" cy="338554"/>
              </a:xfrm>
              <a:prstGeom prst="rect">
                <a:avLst/>
              </a:prstGeom>
              <a:noFill/>
            </p:spPr>
            <p:txBody>
              <a:bodyPr wrap="none" rtlCol="0">
                <a:spAutoFit/>
              </a:bodyPr>
              <a:lstStyle/>
              <a:p>
                <a:r>
                  <a:rPr lang="en-US" sz="1600" dirty="0"/>
                  <a:t>0.5</a:t>
                </a:r>
              </a:p>
            </p:txBody>
          </p:sp>
          <p:sp>
            <p:nvSpPr>
              <p:cNvPr id="35" name="TextBox 34">
                <a:extLst>
                  <a:ext uri="{FF2B5EF4-FFF2-40B4-BE49-F238E27FC236}">
                    <a16:creationId xmlns:a16="http://schemas.microsoft.com/office/drawing/2014/main" id="{437B8F08-28A3-B2F4-658E-EF511CBCFB82}"/>
                  </a:ext>
                </a:extLst>
              </p:cNvPr>
              <p:cNvSpPr txBox="1"/>
              <p:nvPr/>
            </p:nvSpPr>
            <p:spPr>
              <a:xfrm>
                <a:off x="1888264" y="3905676"/>
                <a:ext cx="441146" cy="338554"/>
              </a:xfrm>
              <a:prstGeom prst="rect">
                <a:avLst/>
              </a:prstGeom>
              <a:noFill/>
            </p:spPr>
            <p:txBody>
              <a:bodyPr wrap="none" rtlCol="0">
                <a:spAutoFit/>
              </a:bodyPr>
              <a:lstStyle/>
              <a:p>
                <a:r>
                  <a:rPr lang="en-US" sz="1600" dirty="0"/>
                  <a:t>0.5</a:t>
                </a:r>
              </a:p>
            </p:txBody>
          </p:sp>
          <p:sp>
            <p:nvSpPr>
              <p:cNvPr id="36" name="TextBox 35">
                <a:extLst>
                  <a:ext uri="{FF2B5EF4-FFF2-40B4-BE49-F238E27FC236}">
                    <a16:creationId xmlns:a16="http://schemas.microsoft.com/office/drawing/2014/main" id="{A311AB30-4097-CB31-6E62-4F8CFB851A89}"/>
                  </a:ext>
                </a:extLst>
              </p:cNvPr>
              <p:cNvSpPr txBox="1"/>
              <p:nvPr/>
            </p:nvSpPr>
            <p:spPr>
              <a:xfrm>
                <a:off x="2395773" y="4716261"/>
                <a:ext cx="441146" cy="338554"/>
              </a:xfrm>
              <a:prstGeom prst="rect">
                <a:avLst/>
              </a:prstGeom>
              <a:noFill/>
            </p:spPr>
            <p:txBody>
              <a:bodyPr wrap="none" rtlCol="0">
                <a:spAutoFit/>
              </a:bodyPr>
              <a:lstStyle/>
              <a:p>
                <a:r>
                  <a:rPr lang="en-US" sz="1600" dirty="0"/>
                  <a:t>0.5</a:t>
                </a:r>
              </a:p>
            </p:txBody>
          </p:sp>
          <p:sp>
            <p:nvSpPr>
              <p:cNvPr id="37" name="TextBox 36">
                <a:extLst>
                  <a:ext uri="{FF2B5EF4-FFF2-40B4-BE49-F238E27FC236}">
                    <a16:creationId xmlns:a16="http://schemas.microsoft.com/office/drawing/2014/main" id="{62FFC155-9E93-64E7-48E6-4808D724B8EE}"/>
                  </a:ext>
                </a:extLst>
              </p:cNvPr>
              <p:cNvSpPr txBox="1"/>
              <p:nvPr/>
            </p:nvSpPr>
            <p:spPr>
              <a:xfrm>
                <a:off x="2370297" y="4155832"/>
                <a:ext cx="441146" cy="338554"/>
              </a:xfrm>
              <a:prstGeom prst="rect">
                <a:avLst/>
              </a:prstGeom>
              <a:noFill/>
            </p:spPr>
            <p:txBody>
              <a:bodyPr wrap="none" rtlCol="0">
                <a:spAutoFit/>
              </a:bodyPr>
              <a:lstStyle/>
              <a:p>
                <a:r>
                  <a:rPr lang="en-US" sz="1600" dirty="0"/>
                  <a:t>0.5</a:t>
                </a:r>
              </a:p>
            </p:txBody>
          </p:sp>
          <p:sp>
            <p:nvSpPr>
              <p:cNvPr id="38" name="TextBox 37">
                <a:extLst>
                  <a:ext uri="{FF2B5EF4-FFF2-40B4-BE49-F238E27FC236}">
                    <a16:creationId xmlns:a16="http://schemas.microsoft.com/office/drawing/2014/main" id="{139CECDD-AEF4-1567-A0E2-6E55B3FE68FB}"/>
                  </a:ext>
                </a:extLst>
              </p:cNvPr>
              <p:cNvSpPr txBox="1"/>
              <p:nvPr/>
            </p:nvSpPr>
            <p:spPr>
              <a:xfrm>
                <a:off x="3483217" y="3913642"/>
                <a:ext cx="441146" cy="338554"/>
              </a:xfrm>
              <a:prstGeom prst="rect">
                <a:avLst/>
              </a:prstGeom>
              <a:noFill/>
            </p:spPr>
            <p:txBody>
              <a:bodyPr wrap="none" rtlCol="0">
                <a:spAutoFit/>
              </a:bodyPr>
              <a:lstStyle/>
              <a:p>
                <a:r>
                  <a:rPr lang="en-US" sz="1600" dirty="0"/>
                  <a:t>0.5</a:t>
                </a:r>
              </a:p>
            </p:txBody>
          </p:sp>
          <p:sp>
            <p:nvSpPr>
              <p:cNvPr id="39" name="TextBox 38">
                <a:extLst>
                  <a:ext uri="{FF2B5EF4-FFF2-40B4-BE49-F238E27FC236}">
                    <a16:creationId xmlns:a16="http://schemas.microsoft.com/office/drawing/2014/main" id="{979CE981-2A97-0FE5-F3FD-87FEBA417177}"/>
                  </a:ext>
                </a:extLst>
              </p:cNvPr>
              <p:cNvSpPr txBox="1"/>
              <p:nvPr/>
            </p:nvSpPr>
            <p:spPr>
              <a:xfrm>
                <a:off x="2893218" y="3895023"/>
                <a:ext cx="441146" cy="338554"/>
              </a:xfrm>
              <a:prstGeom prst="rect">
                <a:avLst/>
              </a:prstGeom>
              <a:noFill/>
            </p:spPr>
            <p:txBody>
              <a:bodyPr wrap="none" rtlCol="0">
                <a:spAutoFit/>
              </a:bodyPr>
              <a:lstStyle/>
              <a:p>
                <a:r>
                  <a:rPr lang="en-US" sz="1600" dirty="0"/>
                  <a:t>0.5</a:t>
                </a:r>
              </a:p>
            </p:txBody>
          </p:sp>
          <p:sp>
            <p:nvSpPr>
              <p:cNvPr id="40" name="TextBox 39">
                <a:extLst>
                  <a:ext uri="{FF2B5EF4-FFF2-40B4-BE49-F238E27FC236}">
                    <a16:creationId xmlns:a16="http://schemas.microsoft.com/office/drawing/2014/main" id="{E0D57558-56E0-64FB-45B8-867E5909DA10}"/>
                  </a:ext>
                </a:extLst>
              </p:cNvPr>
              <p:cNvSpPr txBox="1"/>
              <p:nvPr/>
            </p:nvSpPr>
            <p:spPr>
              <a:xfrm>
                <a:off x="2377359" y="3619134"/>
                <a:ext cx="441146" cy="338554"/>
              </a:xfrm>
              <a:prstGeom prst="rect">
                <a:avLst/>
              </a:prstGeom>
              <a:noFill/>
            </p:spPr>
            <p:txBody>
              <a:bodyPr wrap="none" rtlCol="0">
                <a:spAutoFit/>
              </a:bodyPr>
              <a:lstStyle/>
              <a:p>
                <a:r>
                  <a:rPr lang="en-US" sz="1600" dirty="0"/>
                  <a:t>0.5</a:t>
                </a:r>
              </a:p>
            </p:txBody>
          </p:sp>
          <p:sp>
            <p:nvSpPr>
              <p:cNvPr id="41" name="TextBox 40">
                <a:extLst>
                  <a:ext uri="{FF2B5EF4-FFF2-40B4-BE49-F238E27FC236}">
                    <a16:creationId xmlns:a16="http://schemas.microsoft.com/office/drawing/2014/main" id="{866CE160-9BA5-D28A-48F4-90789BCAD896}"/>
                  </a:ext>
                </a:extLst>
              </p:cNvPr>
              <p:cNvSpPr txBox="1"/>
              <p:nvPr/>
            </p:nvSpPr>
            <p:spPr>
              <a:xfrm>
                <a:off x="2347543" y="3161666"/>
                <a:ext cx="441146" cy="338554"/>
              </a:xfrm>
              <a:prstGeom prst="rect">
                <a:avLst/>
              </a:prstGeom>
              <a:noFill/>
            </p:spPr>
            <p:txBody>
              <a:bodyPr wrap="none" rtlCol="0">
                <a:spAutoFit/>
              </a:bodyPr>
              <a:lstStyle/>
              <a:p>
                <a:r>
                  <a:rPr lang="en-US" sz="1600" dirty="0"/>
                  <a:t>0.5</a:t>
                </a:r>
              </a:p>
            </p:txBody>
          </p:sp>
        </p:grpSp>
        <p:grpSp>
          <p:nvGrpSpPr>
            <p:cNvPr id="43" name="Group 42">
              <a:extLst>
                <a:ext uri="{FF2B5EF4-FFF2-40B4-BE49-F238E27FC236}">
                  <a16:creationId xmlns:a16="http://schemas.microsoft.com/office/drawing/2014/main" id="{AF811E42-C365-579C-A50C-9E8D6679AA72}"/>
                </a:ext>
              </a:extLst>
            </p:cNvPr>
            <p:cNvGrpSpPr/>
            <p:nvPr/>
          </p:nvGrpSpPr>
          <p:grpSpPr>
            <a:xfrm>
              <a:off x="4693795" y="2944494"/>
              <a:ext cx="2065746" cy="1893149"/>
              <a:chOff x="1858617" y="3161666"/>
              <a:chExt cx="2065746" cy="1893149"/>
            </a:xfrm>
          </p:grpSpPr>
          <p:grpSp>
            <p:nvGrpSpPr>
              <p:cNvPr id="44" name="Group 43">
                <a:extLst>
                  <a:ext uri="{FF2B5EF4-FFF2-40B4-BE49-F238E27FC236}">
                    <a16:creationId xmlns:a16="http://schemas.microsoft.com/office/drawing/2014/main" id="{8EFEAFF7-7974-2E49-376C-FC4AA7822109}"/>
                  </a:ext>
                </a:extLst>
              </p:cNvPr>
              <p:cNvGrpSpPr/>
              <p:nvPr/>
            </p:nvGrpSpPr>
            <p:grpSpPr>
              <a:xfrm>
                <a:off x="1858617" y="3319670"/>
                <a:ext cx="437322" cy="437322"/>
                <a:chOff x="1858617" y="3319670"/>
                <a:chExt cx="437322" cy="437322"/>
              </a:xfrm>
            </p:grpSpPr>
            <p:sp>
              <p:nvSpPr>
                <p:cNvPr id="70" name="Oval 69">
                  <a:extLst>
                    <a:ext uri="{FF2B5EF4-FFF2-40B4-BE49-F238E27FC236}">
                      <a16:creationId xmlns:a16="http://schemas.microsoft.com/office/drawing/2014/main" id="{04B151B2-6EBC-986D-570C-B3F09B057B8A}"/>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TextBox 70">
                  <a:extLst>
                    <a:ext uri="{FF2B5EF4-FFF2-40B4-BE49-F238E27FC236}">
                      <a16:creationId xmlns:a16="http://schemas.microsoft.com/office/drawing/2014/main" id="{266A9C11-A7BB-50A6-EBE8-42B50634782B}"/>
                    </a:ext>
                  </a:extLst>
                </p:cNvPr>
                <p:cNvSpPr txBox="1"/>
                <p:nvPr/>
              </p:nvSpPr>
              <p:spPr>
                <a:xfrm>
                  <a:off x="1927237" y="3339548"/>
                  <a:ext cx="300082" cy="369332"/>
                </a:xfrm>
                <a:prstGeom prst="rect">
                  <a:avLst/>
                </a:prstGeom>
                <a:noFill/>
              </p:spPr>
              <p:txBody>
                <a:bodyPr wrap="none" rtlCol="0">
                  <a:spAutoFit/>
                </a:bodyPr>
                <a:lstStyle/>
                <a:p>
                  <a:r>
                    <a:rPr lang="en-US" dirty="0"/>
                    <a:t>1</a:t>
                  </a:r>
                </a:p>
              </p:txBody>
            </p:sp>
          </p:grpSp>
          <p:grpSp>
            <p:nvGrpSpPr>
              <p:cNvPr id="45" name="Group 44">
                <a:extLst>
                  <a:ext uri="{FF2B5EF4-FFF2-40B4-BE49-F238E27FC236}">
                    <a16:creationId xmlns:a16="http://schemas.microsoft.com/office/drawing/2014/main" id="{69F51F1F-ED28-0048-D680-74B8BF0A4EC2}"/>
                  </a:ext>
                </a:extLst>
              </p:cNvPr>
              <p:cNvGrpSpPr/>
              <p:nvPr/>
            </p:nvGrpSpPr>
            <p:grpSpPr>
              <a:xfrm>
                <a:off x="2905539" y="3319670"/>
                <a:ext cx="437322" cy="437322"/>
                <a:chOff x="1858617" y="3319670"/>
                <a:chExt cx="437322" cy="437322"/>
              </a:xfrm>
            </p:grpSpPr>
            <p:sp>
              <p:nvSpPr>
                <p:cNvPr id="68" name="Oval 67">
                  <a:extLst>
                    <a:ext uri="{FF2B5EF4-FFF2-40B4-BE49-F238E27FC236}">
                      <a16:creationId xmlns:a16="http://schemas.microsoft.com/office/drawing/2014/main" id="{15175E86-B6EF-D23A-E1CF-C8FE31DB899C}"/>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a:extLst>
                    <a:ext uri="{FF2B5EF4-FFF2-40B4-BE49-F238E27FC236}">
                      <a16:creationId xmlns:a16="http://schemas.microsoft.com/office/drawing/2014/main" id="{AF8CBF6D-41B0-CA87-01C7-CC426D38090D}"/>
                    </a:ext>
                  </a:extLst>
                </p:cNvPr>
                <p:cNvSpPr txBox="1"/>
                <p:nvPr/>
              </p:nvSpPr>
              <p:spPr>
                <a:xfrm>
                  <a:off x="1927237" y="3339548"/>
                  <a:ext cx="300082" cy="369332"/>
                </a:xfrm>
                <a:prstGeom prst="rect">
                  <a:avLst/>
                </a:prstGeom>
                <a:noFill/>
              </p:spPr>
              <p:txBody>
                <a:bodyPr wrap="none" rtlCol="0">
                  <a:spAutoFit/>
                </a:bodyPr>
                <a:lstStyle/>
                <a:p>
                  <a:r>
                    <a:rPr lang="en-US" dirty="0"/>
                    <a:t>2</a:t>
                  </a:r>
                </a:p>
              </p:txBody>
            </p:sp>
          </p:grpSp>
          <p:grpSp>
            <p:nvGrpSpPr>
              <p:cNvPr id="46" name="Group 45">
                <a:extLst>
                  <a:ext uri="{FF2B5EF4-FFF2-40B4-BE49-F238E27FC236}">
                    <a16:creationId xmlns:a16="http://schemas.microsoft.com/office/drawing/2014/main" id="{8FAAD9BC-6EB4-E2A2-9123-16667F3DD082}"/>
                  </a:ext>
                </a:extLst>
              </p:cNvPr>
              <p:cNvGrpSpPr/>
              <p:nvPr/>
            </p:nvGrpSpPr>
            <p:grpSpPr>
              <a:xfrm>
                <a:off x="1858617" y="4392915"/>
                <a:ext cx="437322" cy="437322"/>
                <a:chOff x="1858617" y="3319670"/>
                <a:chExt cx="437322" cy="437322"/>
              </a:xfrm>
            </p:grpSpPr>
            <p:sp>
              <p:nvSpPr>
                <p:cNvPr id="66" name="Oval 65">
                  <a:extLst>
                    <a:ext uri="{FF2B5EF4-FFF2-40B4-BE49-F238E27FC236}">
                      <a16:creationId xmlns:a16="http://schemas.microsoft.com/office/drawing/2014/main" id="{1FB7ECD0-E126-497A-7BB4-232786A511A7}"/>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TextBox 66">
                  <a:extLst>
                    <a:ext uri="{FF2B5EF4-FFF2-40B4-BE49-F238E27FC236}">
                      <a16:creationId xmlns:a16="http://schemas.microsoft.com/office/drawing/2014/main" id="{054507DB-C376-F1DD-777C-42FB2B1847D3}"/>
                    </a:ext>
                  </a:extLst>
                </p:cNvPr>
                <p:cNvSpPr txBox="1"/>
                <p:nvPr/>
              </p:nvSpPr>
              <p:spPr>
                <a:xfrm>
                  <a:off x="1927237" y="3339548"/>
                  <a:ext cx="300082" cy="369332"/>
                </a:xfrm>
                <a:prstGeom prst="rect">
                  <a:avLst/>
                </a:prstGeom>
                <a:noFill/>
              </p:spPr>
              <p:txBody>
                <a:bodyPr wrap="none" rtlCol="0">
                  <a:spAutoFit/>
                </a:bodyPr>
                <a:lstStyle/>
                <a:p>
                  <a:r>
                    <a:rPr lang="en-US" dirty="0"/>
                    <a:t>3</a:t>
                  </a:r>
                </a:p>
              </p:txBody>
            </p:sp>
          </p:grpSp>
          <p:grpSp>
            <p:nvGrpSpPr>
              <p:cNvPr id="47" name="Group 46">
                <a:extLst>
                  <a:ext uri="{FF2B5EF4-FFF2-40B4-BE49-F238E27FC236}">
                    <a16:creationId xmlns:a16="http://schemas.microsoft.com/office/drawing/2014/main" id="{8FF70662-039F-7A14-A619-94190E6C3B0A}"/>
                  </a:ext>
                </a:extLst>
              </p:cNvPr>
              <p:cNvGrpSpPr/>
              <p:nvPr/>
            </p:nvGrpSpPr>
            <p:grpSpPr>
              <a:xfrm>
                <a:off x="2905539" y="4378798"/>
                <a:ext cx="437322" cy="437322"/>
                <a:chOff x="1858617" y="3319670"/>
                <a:chExt cx="437322" cy="437322"/>
              </a:xfrm>
            </p:grpSpPr>
            <p:sp>
              <p:nvSpPr>
                <p:cNvPr id="64" name="Oval 63">
                  <a:extLst>
                    <a:ext uri="{FF2B5EF4-FFF2-40B4-BE49-F238E27FC236}">
                      <a16:creationId xmlns:a16="http://schemas.microsoft.com/office/drawing/2014/main" id="{10A9D348-F4D0-0FEF-7E91-63FB787D4305}"/>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5" name="TextBox 64">
                  <a:extLst>
                    <a:ext uri="{FF2B5EF4-FFF2-40B4-BE49-F238E27FC236}">
                      <a16:creationId xmlns:a16="http://schemas.microsoft.com/office/drawing/2014/main" id="{34902F5A-92CD-B9C2-9224-06B92F4EB13B}"/>
                    </a:ext>
                  </a:extLst>
                </p:cNvPr>
                <p:cNvSpPr txBox="1"/>
                <p:nvPr/>
              </p:nvSpPr>
              <p:spPr>
                <a:xfrm>
                  <a:off x="1927237" y="3339548"/>
                  <a:ext cx="306494" cy="369332"/>
                </a:xfrm>
                <a:prstGeom prst="rect">
                  <a:avLst/>
                </a:prstGeom>
                <a:noFill/>
              </p:spPr>
              <p:txBody>
                <a:bodyPr wrap="none" rtlCol="0">
                  <a:spAutoFit/>
                </a:bodyPr>
                <a:lstStyle/>
                <a:p>
                  <a:r>
                    <a:rPr lang="en-US" dirty="0"/>
                    <a:t>4</a:t>
                  </a:r>
                </a:p>
              </p:txBody>
            </p:sp>
          </p:grpSp>
          <p:sp>
            <p:nvSpPr>
              <p:cNvPr id="48" name="Freeform 47">
                <a:extLst>
                  <a:ext uri="{FF2B5EF4-FFF2-40B4-BE49-F238E27FC236}">
                    <a16:creationId xmlns:a16="http://schemas.microsoft.com/office/drawing/2014/main" id="{F564D9FC-5342-254F-C744-FFFEF80934FD}"/>
                  </a:ext>
                </a:extLst>
              </p:cNvPr>
              <p:cNvSpPr/>
              <p:nvPr/>
            </p:nvSpPr>
            <p:spPr>
              <a:xfrm>
                <a:off x="2047461" y="317058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a:extLst>
                  <a:ext uri="{FF2B5EF4-FFF2-40B4-BE49-F238E27FC236}">
                    <a16:creationId xmlns:a16="http://schemas.microsoft.com/office/drawing/2014/main" id="{2F3A7AB9-A758-3679-A986-4EE0BF05CD05}"/>
                  </a:ext>
                </a:extLst>
              </p:cNvPr>
              <p:cNvSpPr/>
              <p:nvPr/>
            </p:nvSpPr>
            <p:spPr>
              <a:xfrm rot="10800000">
                <a:off x="2077278" y="3747845"/>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a:extLst>
                  <a:ext uri="{FF2B5EF4-FFF2-40B4-BE49-F238E27FC236}">
                    <a16:creationId xmlns:a16="http://schemas.microsoft.com/office/drawing/2014/main" id="{52ECD304-3953-E07D-8BE4-84B2BD5D172C}"/>
                  </a:ext>
                </a:extLst>
              </p:cNvPr>
              <p:cNvSpPr/>
              <p:nvPr/>
            </p:nvSpPr>
            <p:spPr>
              <a:xfrm rot="16200000" flipV="1">
                <a:off x="2902224" y="3971331"/>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a:extLst>
                  <a:ext uri="{FF2B5EF4-FFF2-40B4-BE49-F238E27FC236}">
                    <a16:creationId xmlns:a16="http://schemas.microsoft.com/office/drawing/2014/main" id="{5497517C-5302-E978-B665-1DB8698E3D29}"/>
                  </a:ext>
                </a:extLst>
              </p:cNvPr>
              <p:cNvSpPr/>
              <p:nvPr/>
            </p:nvSpPr>
            <p:spPr>
              <a:xfrm rot="10800000">
                <a:off x="2078723" y="4847054"/>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52">
                <a:extLst>
                  <a:ext uri="{FF2B5EF4-FFF2-40B4-BE49-F238E27FC236}">
                    <a16:creationId xmlns:a16="http://schemas.microsoft.com/office/drawing/2014/main" id="{810F1A26-2073-A09D-0189-C22E24A18224}"/>
                  </a:ext>
                </a:extLst>
              </p:cNvPr>
              <p:cNvSpPr/>
              <p:nvPr/>
            </p:nvSpPr>
            <p:spPr>
              <a:xfrm>
                <a:off x="2088873" y="420407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Arrow Connector 53">
                <a:extLst>
                  <a:ext uri="{FF2B5EF4-FFF2-40B4-BE49-F238E27FC236}">
                    <a16:creationId xmlns:a16="http://schemas.microsoft.com/office/drawing/2014/main" id="{5DE5CB8A-BDD3-EB45-F6C5-E71963561619}"/>
                  </a:ext>
                </a:extLst>
              </p:cNvPr>
              <p:cNvCxnSpPr>
                <a:endCxn id="66" idx="1"/>
              </p:cNvCxnSpPr>
              <p:nvPr/>
            </p:nvCxnSpPr>
            <p:spPr>
              <a:xfrm flipH="1">
                <a:off x="1922661" y="3708880"/>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FB79509-C215-F1C5-3365-F2633171850E}"/>
                  </a:ext>
                </a:extLst>
              </p:cNvPr>
              <p:cNvCxnSpPr/>
              <p:nvPr/>
            </p:nvCxnSpPr>
            <p:spPr>
              <a:xfrm flipH="1">
                <a:off x="3262644" y="3680411"/>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D2E30D2E-DAF0-328C-3DBA-700E7B4C976F}"/>
                  </a:ext>
                </a:extLst>
              </p:cNvPr>
              <p:cNvSpPr txBox="1"/>
              <p:nvPr/>
            </p:nvSpPr>
            <p:spPr>
              <a:xfrm>
                <a:off x="1888264" y="3905676"/>
                <a:ext cx="441146" cy="338554"/>
              </a:xfrm>
              <a:prstGeom prst="rect">
                <a:avLst/>
              </a:prstGeom>
              <a:noFill/>
            </p:spPr>
            <p:txBody>
              <a:bodyPr wrap="none" rtlCol="0">
                <a:spAutoFit/>
              </a:bodyPr>
              <a:lstStyle/>
              <a:p>
                <a:r>
                  <a:rPr lang="en-US" sz="1600" dirty="0"/>
                  <a:t>0.5</a:t>
                </a:r>
              </a:p>
            </p:txBody>
          </p:sp>
          <p:sp>
            <p:nvSpPr>
              <p:cNvPr id="58" name="TextBox 57">
                <a:extLst>
                  <a:ext uri="{FF2B5EF4-FFF2-40B4-BE49-F238E27FC236}">
                    <a16:creationId xmlns:a16="http://schemas.microsoft.com/office/drawing/2014/main" id="{B5E98F3E-214E-A29C-B8C1-3F6E660F8669}"/>
                  </a:ext>
                </a:extLst>
              </p:cNvPr>
              <p:cNvSpPr txBox="1"/>
              <p:nvPr/>
            </p:nvSpPr>
            <p:spPr>
              <a:xfrm>
                <a:off x="2395773" y="4716261"/>
                <a:ext cx="441146" cy="338554"/>
              </a:xfrm>
              <a:prstGeom prst="rect">
                <a:avLst/>
              </a:prstGeom>
              <a:noFill/>
            </p:spPr>
            <p:txBody>
              <a:bodyPr wrap="none" rtlCol="0">
                <a:spAutoFit/>
              </a:bodyPr>
              <a:lstStyle/>
              <a:p>
                <a:r>
                  <a:rPr lang="en-US" sz="1600" dirty="0"/>
                  <a:t>0.5</a:t>
                </a:r>
              </a:p>
            </p:txBody>
          </p:sp>
          <p:sp>
            <p:nvSpPr>
              <p:cNvPr id="59" name="TextBox 58">
                <a:extLst>
                  <a:ext uri="{FF2B5EF4-FFF2-40B4-BE49-F238E27FC236}">
                    <a16:creationId xmlns:a16="http://schemas.microsoft.com/office/drawing/2014/main" id="{28B09130-BDEF-E07C-DDFC-1537A9904BBF}"/>
                  </a:ext>
                </a:extLst>
              </p:cNvPr>
              <p:cNvSpPr txBox="1"/>
              <p:nvPr/>
            </p:nvSpPr>
            <p:spPr>
              <a:xfrm>
                <a:off x="2370297" y="4155832"/>
                <a:ext cx="441146" cy="338554"/>
              </a:xfrm>
              <a:prstGeom prst="rect">
                <a:avLst/>
              </a:prstGeom>
              <a:noFill/>
            </p:spPr>
            <p:txBody>
              <a:bodyPr wrap="none" rtlCol="0">
                <a:spAutoFit/>
              </a:bodyPr>
              <a:lstStyle/>
              <a:p>
                <a:r>
                  <a:rPr lang="en-US" sz="1600" dirty="0"/>
                  <a:t>1.0</a:t>
                </a:r>
              </a:p>
            </p:txBody>
          </p:sp>
          <p:sp>
            <p:nvSpPr>
              <p:cNvPr id="60" name="TextBox 59">
                <a:extLst>
                  <a:ext uri="{FF2B5EF4-FFF2-40B4-BE49-F238E27FC236}">
                    <a16:creationId xmlns:a16="http://schemas.microsoft.com/office/drawing/2014/main" id="{C0BB7B01-4D66-22BB-8441-70B7C3E46F2E}"/>
                  </a:ext>
                </a:extLst>
              </p:cNvPr>
              <p:cNvSpPr txBox="1"/>
              <p:nvPr/>
            </p:nvSpPr>
            <p:spPr>
              <a:xfrm>
                <a:off x="3483217" y="3913642"/>
                <a:ext cx="441146" cy="338554"/>
              </a:xfrm>
              <a:prstGeom prst="rect">
                <a:avLst/>
              </a:prstGeom>
              <a:noFill/>
            </p:spPr>
            <p:txBody>
              <a:bodyPr wrap="none" rtlCol="0">
                <a:spAutoFit/>
              </a:bodyPr>
              <a:lstStyle/>
              <a:p>
                <a:r>
                  <a:rPr lang="en-US" sz="1600" dirty="0"/>
                  <a:t>0.5</a:t>
                </a:r>
              </a:p>
            </p:txBody>
          </p:sp>
          <p:sp>
            <p:nvSpPr>
              <p:cNvPr id="61" name="TextBox 60">
                <a:extLst>
                  <a:ext uri="{FF2B5EF4-FFF2-40B4-BE49-F238E27FC236}">
                    <a16:creationId xmlns:a16="http://schemas.microsoft.com/office/drawing/2014/main" id="{A522DBC3-0F5F-39B7-9841-159C9BA56E9C}"/>
                  </a:ext>
                </a:extLst>
              </p:cNvPr>
              <p:cNvSpPr txBox="1"/>
              <p:nvPr/>
            </p:nvSpPr>
            <p:spPr>
              <a:xfrm>
                <a:off x="2893218" y="3895023"/>
                <a:ext cx="441146" cy="338554"/>
              </a:xfrm>
              <a:prstGeom prst="rect">
                <a:avLst/>
              </a:prstGeom>
              <a:noFill/>
            </p:spPr>
            <p:txBody>
              <a:bodyPr wrap="none" rtlCol="0">
                <a:spAutoFit/>
              </a:bodyPr>
              <a:lstStyle/>
              <a:p>
                <a:r>
                  <a:rPr lang="en-US" sz="1600" dirty="0"/>
                  <a:t>0.5</a:t>
                </a:r>
              </a:p>
            </p:txBody>
          </p:sp>
          <p:sp>
            <p:nvSpPr>
              <p:cNvPr id="62" name="TextBox 61">
                <a:extLst>
                  <a:ext uri="{FF2B5EF4-FFF2-40B4-BE49-F238E27FC236}">
                    <a16:creationId xmlns:a16="http://schemas.microsoft.com/office/drawing/2014/main" id="{EBDAB184-0399-9AD8-5D0C-7F93CE9C8E68}"/>
                  </a:ext>
                </a:extLst>
              </p:cNvPr>
              <p:cNvSpPr txBox="1"/>
              <p:nvPr/>
            </p:nvSpPr>
            <p:spPr>
              <a:xfrm>
                <a:off x="2377359" y="3619134"/>
                <a:ext cx="441146" cy="338554"/>
              </a:xfrm>
              <a:prstGeom prst="rect">
                <a:avLst/>
              </a:prstGeom>
              <a:noFill/>
            </p:spPr>
            <p:txBody>
              <a:bodyPr wrap="none" rtlCol="0">
                <a:spAutoFit/>
              </a:bodyPr>
              <a:lstStyle/>
              <a:p>
                <a:r>
                  <a:rPr lang="en-US" sz="1600" dirty="0"/>
                  <a:t>0.5</a:t>
                </a:r>
              </a:p>
            </p:txBody>
          </p:sp>
          <p:sp>
            <p:nvSpPr>
              <p:cNvPr id="63" name="TextBox 62">
                <a:extLst>
                  <a:ext uri="{FF2B5EF4-FFF2-40B4-BE49-F238E27FC236}">
                    <a16:creationId xmlns:a16="http://schemas.microsoft.com/office/drawing/2014/main" id="{4DAE7A8C-CCD9-68A4-5407-0D810C699928}"/>
                  </a:ext>
                </a:extLst>
              </p:cNvPr>
              <p:cNvSpPr txBox="1"/>
              <p:nvPr/>
            </p:nvSpPr>
            <p:spPr>
              <a:xfrm>
                <a:off x="2347543" y="3161666"/>
                <a:ext cx="441146" cy="338554"/>
              </a:xfrm>
              <a:prstGeom prst="rect">
                <a:avLst/>
              </a:prstGeom>
              <a:noFill/>
            </p:spPr>
            <p:txBody>
              <a:bodyPr wrap="none" rtlCol="0">
                <a:spAutoFit/>
              </a:bodyPr>
              <a:lstStyle/>
              <a:p>
                <a:r>
                  <a:rPr lang="en-US" sz="1600" dirty="0"/>
                  <a:t>0.5</a:t>
                </a:r>
              </a:p>
            </p:txBody>
          </p:sp>
        </p:grpSp>
        <p:grpSp>
          <p:nvGrpSpPr>
            <p:cNvPr id="101" name="Group 100">
              <a:extLst>
                <a:ext uri="{FF2B5EF4-FFF2-40B4-BE49-F238E27FC236}">
                  <a16:creationId xmlns:a16="http://schemas.microsoft.com/office/drawing/2014/main" id="{1D0C6D9D-8066-4F71-D857-9624ACC00070}"/>
                </a:ext>
              </a:extLst>
            </p:cNvPr>
            <p:cNvGrpSpPr/>
            <p:nvPr/>
          </p:nvGrpSpPr>
          <p:grpSpPr>
            <a:xfrm>
              <a:off x="8114015" y="2910256"/>
              <a:ext cx="1484244" cy="1893149"/>
              <a:chOff x="1858617" y="3161666"/>
              <a:chExt cx="1484244" cy="1893149"/>
            </a:xfrm>
          </p:grpSpPr>
          <p:grpSp>
            <p:nvGrpSpPr>
              <p:cNvPr id="102" name="Group 101">
                <a:extLst>
                  <a:ext uri="{FF2B5EF4-FFF2-40B4-BE49-F238E27FC236}">
                    <a16:creationId xmlns:a16="http://schemas.microsoft.com/office/drawing/2014/main" id="{AABAFE8C-6561-1901-DDFB-588885E25EE0}"/>
                  </a:ext>
                </a:extLst>
              </p:cNvPr>
              <p:cNvGrpSpPr/>
              <p:nvPr/>
            </p:nvGrpSpPr>
            <p:grpSpPr>
              <a:xfrm>
                <a:off x="1858617" y="3319670"/>
                <a:ext cx="437322" cy="437322"/>
                <a:chOff x="1858617" y="3319670"/>
                <a:chExt cx="437322" cy="437322"/>
              </a:xfrm>
            </p:grpSpPr>
            <p:sp>
              <p:nvSpPr>
                <p:cNvPr id="126" name="Oval 125">
                  <a:extLst>
                    <a:ext uri="{FF2B5EF4-FFF2-40B4-BE49-F238E27FC236}">
                      <a16:creationId xmlns:a16="http://schemas.microsoft.com/office/drawing/2014/main" id="{E3565CBD-FE1F-CF2E-8A50-9066789F4E7B}"/>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TextBox 126">
                  <a:extLst>
                    <a:ext uri="{FF2B5EF4-FFF2-40B4-BE49-F238E27FC236}">
                      <a16:creationId xmlns:a16="http://schemas.microsoft.com/office/drawing/2014/main" id="{2B24B506-B048-E7ED-CF99-FBF20FE92818}"/>
                    </a:ext>
                  </a:extLst>
                </p:cNvPr>
                <p:cNvSpPr txBox="1"/>
                <p:nvPr/>
              </p:nvSpPr>
              <p:spPr>
                <a:xfrm>
                  <a:off x="1927237" y="3339548"/>
                  <a:ext cx="300082" cy="369332"/>
                </a:xfrm>
                <a:prstGeom prst="rect">
                  <a:avLst/>
                </a:prstGeom>
                <a:noFill/>
              </p:spPr>
              <p:txBody>
                <a:bodyPr wrap="none" rtlCol="0">
                  <a:spAutoFit/>
                </a:bodyPr>
                <a:lstStyle/>
                <a:p>
                  <a:r>
                    <a:rPr lang="en-US" dirty="0"/>
                    <a:t>1</a:t>
                  </a:r>
                </a:p>
              </p:txBody>
            </p:sp>
          </p:grpSp>
          <p:grpSp>
            <p:nvGrpSpPr>
              <p:cNvPr id="103" name="Group 102">
                <a:extLst>
                  <a:ext uri="{FF2B5EF4-FFF2-40B4-BE49-F238E27FC236}">
                    <a16:creationId xmlns:a16="http://schemas.microsoft.com/office/drawing/2014/main" id="{70AAFA20-6AFE-D782-1453-9DF44A33EA5B}"/>
                  </a:ext>
                </a:extLst>
              </p:cNvPr>
              <p:cNvGrpSpPr/>
              <p:nvPr/>
            </p:nvGrpSpPr>
            <p:grpSpPr>
              <a:xfrm>
                <a:off x="2905539" y="3319670"/>
                <a:ext cx="437322" cy="437322"/>
                <a:chOff x="1858617" y="3319670"/>
                <a:chExt cx="437322" cy="437322"/>
              </a:xfrm>
            </p:grpSpPr>
            <p:sp>
              <p:nvSpPr>
                <p:cNvPr id="124" name="Oval 123">
                  <a:extLst>
                    <a:ext uri="{FF2B5EF4-FFF2-40B4-BE49-F238E27FC236}">
                      <a16:creationId xmlns:a16="http://schemas.microsoft.com/office/drawing/2014/main" id="{5129D3E9-15A5-0466-96A9-5BFB1C0D48CA}"/>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5" name="TextBox 124">
                  <a:extLst>
                    <a:ext uri="{FF2B5EF4-FFF2-40B4-BE49-F238E27FC236}">
                      <a16:creationId xmlns:a16="http://schemas.microsoft.com/office/drawing/2014/main" id="{A2085473-7877-294B-C05D-7239B6BA6B03}"/>
                    </a:ext>
                  </a:extLst>
                </p:cNvPr>
                <p:cNvSpPr txBox="1"/>
                <p:nvPr/>
              </p:nvSpPr>
              <p:spPr>
                <a:xfrm>
                  <a:off x="1927237" y="3339548"/>
                  <a:ext cx="300082" cy="369332"/>
                </a:xfrm>
                <a:prstGeom prst="rect">
                  <a:avLst/>
                </a:prstGeom>
                <a:noFill/>
              </p:spPr>
              <p:txBody>
                <a:bodyPr wrap="none" rtlCol="0">
                  <a:spAutoFit/>
                </a:bodyPr>
                <a:lstStyle/>
                <a:p>
                  <a:r>
                    <a:rPr lang="en-US" dirty="0"/>
                    <a:t>2</a:t>
                  </a:r>
                </a:p>
              </p:txBody>
            </p:sp>
          </p:grpSp>
          <p:grpSp>
            <p:nvGrpSpPr>
              <p:cNvPr id="104" name="Group 103">
                <a:extLst>
                  <a:ext uri="{FF2B5EF4-FFF2-40B4-BE49-F238E27FC236}">
                    <a16:creationId xmlns:a16="http://schemas.microsoft.com/office/drawing/2014/main" id="{FD8C5E7A-9F71-1630-755D-D931E16FC5D2}"/>
                  </a:ext>
                </a:extLst>
              </p:cNvPr>
              <p:cNvGrpSpPr/>
              <p:nvPr/>
            </p:nvGrpSpPr>
            <p:grpSpPr>
              <a:xfrm>
                <a:off x="1858617" y="4392915"/>
                <a:ext cx="437322" cy="437322"/>
                <a:chOff x="1858617" y="3319670"/>
                <a:chExt cx="437322" cy="437322"/>
              </a:xfrm>
            </p:grpSpPr>
            <p:sp>
              <p:nvSpPr>
                <p:cNvPr id="122" name="Oval 121">
                  <a:extLst>
                    <a:ext uri="{FF2B5EF4-FFF2-40B4-BE49-F238E27FC236}">
                      <a16:creationId xmlns:a16="http://schemas.microsoft.com/office/drawing/2014/main" id="{C81158EC-6164-233C-70D8-8D32E9773044}"/>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Box 122">
                  <a:extLst>
                    <a:ext uri="{FF2B5EF4-FFF2-40B4-BE49-F238E27FC236}">
                      <a16:creationId xmlns:a16="http://schemas.microsoft.com/office/drawing/2014/main" id="{1B815BD4-E309-9E90-C229-6F7B148055F1}"/>
                    </a:ext>
                  </a:extLst>
                </p:cNvPr>
                <p:cNvSpPr txBox="1"/>
                <p:nvPr/>
              </p:nvSpPr>
              <p:spPr>
                <a:xfrm>
                  <a:off x="1927237" y="3339548"/>
                  <a:ext cx="300082" cy="369332"/>
                </a:xfrm>
                <a:prstGeom prst="rect">
                  <a:avLst/>
                </a:prstGeom>
                <a:noFill/>
              </p:spPr>
              <p:txBody>
                <a:bodyPr wrap="none" rtlCol="0">
                  <a:spAutoFit/>
                </a:bodyPr>
                <a:lstStyle/>
                <a:p>
                  <a:r>
                    <a:rPr lang="en-US" dirty="0"/>
                    <a:t>3</a:t>
                  </a:r>
                </a:p>
              </p:txBody>
            </p:sp>
          </p:grpSp>
          <p:grpSp>
            <p:nvGrpSpPr>
              <p:cNvPr id="105" name="Group 104">
                <a:extLst>
                  <a:ext uri="{FF2B5EF4-FFF2-40B4-BE49-F238E27FC236}">
                    <a16:creationId xmlns:a16="http://schemas.microsoft.com/office/drawing/2014/main" id="{073DAAED-07A9-56B8-9DDD-8CD3DE31777E}"/>
                  </a:ext>
                </a:extLst>
              </p:cNvPr>
              <p:cNvGrpSpPr/>
              <p:nvPr/>
            </p:nvGrpSpPr>
            <p:grpSpPr>
              <a:xfrm>
                <a:off x="2905539" y="4378798"/>
                <a:ext cx="437322" cy="437322"/>
                <a:chOff x="1858617" y="3319670"/>
                <a:chExt cx="437322" cy="437322"/>
              </a:xfrm>
            </p:grpSpPr>
            <p:sp>
              <p:nvSpPr>
                <p:cNvPr id="120" name="Oval 119">
                  <a:extLst>
                    <a:ext uri="{FF2B5EF4-FFF2-40B4-BE49-F238E27FC236}">
                      <a16:creationId xmlns:a16="http://schemas.microsoft.com/office/drawing/2014/main" id="{4D7D40B7-1E50-37E1-AFEC-B553D4A54E0F}"/>
                    </a:ext>
                  </a:extLst>
                </p:cNvPr>
                <p:cNvSpPr/>
                <p:nvPr/>
              </p:nvSpPr>
              <p:spPr>
                <a:xfrm>
                  <a:off x="1858617" y="3319670"/>
                  <a:ext cx="437322" cy="43732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121" name="TextBox 120">
                  <a:extLst>
                    <a:ext uri="{FF2B5EF4-FFF2-40B4-BE49-F238E27FC236}">
                      <a16:creationId xmlns:a16="http://schemas.microsoft.com/office/drawing/2014/main" id="{F3A692BB-717C-463F-5B2D-975B1A00F012}"/>
                    </a:ext>
                  </a:extLst>
                </p:cNvPr>
                <p:cNvSpPr txBox="1"/>
                <p:nvPr/>
              </p:nvSpPr>
              <p:spPr>
                <a:xfrm>
                  <a:off x="1927237" y="3339548"/>
                  <a:ext cx="306494" cy="369332"/>
                </a:xfrm>
                <a:prstGeom prst="rect">
                  <a:avLst/>
                </a:prstGeom>
                <a:noFill/>
              </p:spPr>
              <p:txBody>
                <a:bodyPr wrap="none" rtlCol="0">
                  <a:spAutoFit/>
                </a:bodyPr>
                <a:lstStyle/>
                <a:p>
                  <a:r>
                    <a:rPr lang="en-US" dirty="0"/>
                    <a:t>4</a:t>
                  </a:r>
                </a:p>
              </p:txBody>
            </p:sp>
          </p:grpSp>
          <p:sp>
            <p:nvSpPr>
              <p:cNvPr id="106" name="Freeform 105">
                <a:extLst>
                  <a:ext uri="{FF2B5EF4-FFF2-40B4-BE49-F238E27FC236}">
                    <a16:creationId xmlns:a16="http://schemas.microsoft.com/office/drawing/2014/main" id="{73EB5858-A56A-F3D5-DD53-F57E7706A975}"/>
                  </a:ext>
                </a:extLst>
              </p:cNvPr>
              <p:cNvSpPr/>
              <p:nvPr/>
            </p:nvSpPr>
            <p:spPr>
              <a:xfrm>
                <a:off x="2047461" y="317058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Freeform 106">
                <a:extLst>
                  <a:ext uri="{FF2B5EF4-FFF2-40B4-BE49-F238E27FC236}">
                    <a16:creationId xmlns:a16="http://schemas.microsoft.com/office/drawing/2014/main" id="{BA5E5BF3-63A0-2284-2AD2-B585B99E3833}"/>
                  </a:ext>
                </a:extLst>
              </p:cNvPr>
              <p:cNvSpPr/>
              <p:nvPr/>
            </p:nvSpPr>
            <p:spPr>
              <a:xfrm rot="10800000">
                <a:off x="2077278" y="3747845"/>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Freeform 108">
                <a:extLst>
                  <a:ext uri="{FF2B5EF4-FFF2-40B4-BE49-F238E27FC236}">
                    <a16:creationId xmlns:a16="http://schemas.microsoft.com/office/drawing/2014/main" id="{B76D434C-98D2-2B48-0454-85E61B7C7133}"/>
                  </a:ext>
                </a:extLst>
              </p:cNvPr>
              <p:cNvSpPr/>
              <p:nvPr/>
            </p:nvSpPr>
            <p:spPr>
              <a:xfrm rot="10800000">
                <a:off x="2078723" y="4847054"/>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Freeform 109">
                <a:extLst>
                  <a:ext uri="{FF2B5EF4-FFF2-40B4-BE49-F238E27FC236}">
                    <a16:creationId xmlns:a16="http://schemas.microsoft.com/office/drawing/2014/main" id="{0657799B-BF06-D4AC-6928-9B07433E1414}"/>
                  </a:ext>
                </a:extLst>
              </p:cNvPr>
              <p:cNvSpPr/>
              <p:nvPr/>
            </p:nvSpPr>
            <p:spPr>
              <a:xfrm>
                <a:off x="2088873" y="4204072"/>
                <a:ext cx="1023730" cy="188843"/>
              </a:xfrm>
              <a:custGeom>
                <a:avLst/>
                <a:gdLst>
                  <a:gd name="csX0" fmla="*/ 0 w 1023730"/>
                  <a:gd name="csY0" fmla="*/ 337930 h 337930"/>
                  <a:gd name="csX1" fmla="*/ 29817 w 1023730"/>
                  <a:gd name="csY1" fmla="*/ 268356 h 337930"/>
                  <a:gd name="csX2" fmla="*/ 49696 w 1023730"/>
                  <a:gd name="csY2" fmla="*/ 248478 h 337930"/>
                  <a:gd name="csX3" fmla="*/ 59635 w 1023730"/>
                  <a:gd name="csY3" fmla="*/ 218661 h 337930"/>
                  <a:gd name="csX4" fmla="*/ 99391 w 1023730"/>
                  <a:gd name="csY4" fmla="*/ 188843 h 337930"/>
                  <a:gd name="csX5" fmla="*/ 129209 w 1023730"/>
                  <a:gd name="csY5" fmla="*/ 159026 h 337930"/>
                  <a:gd name="csX6" fmla="*/ 188843 w 1023730"/>
                  <a:gd name="csY6" fmla="*/ 119269 h 337930"/>
                  <a:gd name="csX7" fmla="*/ 258417 w 1023730"/>
                  <a:gd name="csY7" fmla="*/ 69574 h 337930"/>
                  <a:gd name="csX8" fmla="*/ 288235 w 1023730"/>
                  <a:gd name="csY8" fmla="*/ 59634 h 337930"/>
                  <a:gd name="csX9" fmla="*/ 377687 w 1023730"/>
                  <a:gd name="csY9" fmla="*/ 9939 h 337930"/>
                  <a:gd name="csX10" fmla="*/ 407504 w 1023730"/>
                  <a:gd name="csY10" fmla="*/ 0 h 337930"/>
                  <a:gd name="csX11" fmla="*/ 616226 w 1023730"/>
                  <a:gd name="csY11" fmla="*/ 19878 h 337930"/>
                  <a:gd name="csX12" fmla="*/ 705678 w 1023730"/>
                  <a:gd name="csY12" fmla="*/ 49695 h 337930"/>
                  <a:gd name="csX13" fmla="*/ 735496 w 1023730"/>
                  <a:gd name="csY13" fmla="*/ 59634 h 337930"/>
                  <a:gd name="csX14" fmla="*/ 755374 w 1023730"/>
                  <a:gd name="csY14" fmla="*/ 79513 h 337930"/>
                  <a:gd name="csX15" fmla="*/ 815009 w 1023730"/>
                  <a:gd name="csY15" fmla="*/ 109330 h 337930"/>
                  <a:gd name="csX16" fmla="*/ 864704 w 1023730"/>
                  <a:gd name="csY16" fmla="*/ 159026 h 337930"/>
                  <a:gd name="csX17" fmla="*/ 924339 w 1023730"/>
                  <a:gd name="csY17" fmla="*/ 198782 h 337930"/>
                  <a:gd name="csX18" fmla="*/ 1003852 w 1023730"/>
                  <a:gd name="csY18" fmla="*/ 298174 h 337930"/>
                  <a:gd name="csX19" fmla="*/ 1023730 w 1023730"/>
                  <a:gd name="csY19" fmla="*/ 327991 h 33793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Lst>
                <a:rect l="l" t="t" r="r" b="b"/>
                <a:pathLst>
                  <a:path w="1023730" h="337930">
                    <a:moveTo>
                      <a:pt x="0" y="337930"/>
                    </a:moveTo>
                    <a:cubicBezTo>
                      <a:pt x="9939" y="314739"/>
                      <a:pt x="17563" y="290412"/>
                      <a:pt x="29817" y="268356"/>
                    </a:cubicBezTo>
                    <a:cubicBezTo>
                      <a:pt x="34368" y="260164"/>
                      <a:pt x="44875" y="256513"/>
                      <a:pt x="49696" y="248478"/>
                    </a:cubicBezTo>
                    <a:cubicBezTo>
                      <a:pt x="55086" y="239494"/>
                      <a:pt x="52928" y="226709"/>
                      <a:pt x="59635" y="218661"/>
                    </a:cubicBezTo>
                    <a:cubicBezTo>
                      <a:pt x="70240" y="205935"/>
                      <a:pt x="86814" y="199624"/>
                      <a:pt x="99391" y="188843"/>
                    </a:cubicBezTo>
                    <a:cubicBezTo>
                      <a:pt x="110063" y="179695"/>
                      <a:pt x="118114" y="167656"/>
                      <a:pt x="129209" y="159026"/>
                    </a:cubicBezTo>
                    <a:cubicBezTo>
                      <a:pt x="148067" y="144359"/>
                      <a:pt x="169730" y="133603"/>
                      <a:pt x="188843" y="119269"/>
                    </a:cubicBezTo>
                    <a:cubicBezTo>
                      <a:pt x="197845" y="112518"/>
                      <a:pt x="243885" y="76840"/>
                      <a:pt x="258417" y="69574"/>
                    </a:cubicBezTo>
                    <a:cubicBezTo>
                      <a:pt x="267788" y="64888"/>
                      <a:pt x="278296" y="62947"/>
                      <a:pt x="288235" y="59634"/>
                    </a:cubicBezTo>
                    <a:cubicBezTo>
                      <a:pt x="332869" y="15000"/>
                      <a:pt x="304717" y="34262"/>
                      <a:pt x="377687" y="9939"/>
                    </a:cubicBezTo>
                    <a:lnTo>
                      <a:pt x="407504" y="0"/>
                    </a:lnTo>
                    <a:cubicBezTo>
                      <a:pt x="509194" y="5982"/>
                      <a:pt x="541325" y="-2592"/>
                      <a:pt x="616226" y="19878"/>
                    </a:cubicBezTo>
                    <a:cubicBezTo>
                      <a:pt x="616243" y="19883"/>
                      <a:pt x="690761" y="44723"/>
                      <a:pt x="705678" y="49695"/>
                    </a:cubicBezTo>
                    <a:lnTo>
                      <a:pt x="735496" y="59634"/>
                    </a:lnTo>
                    <a:cubicBezTo>
                      <a:pt x="742122" y="66260"/>
                      <a:pt x="747339" y="74692"/>
                      <a:pt x="755374" y="79513"/>
                    </a:cubicBezTo>
                    <a:cubicBezTo>
                      <a:pt x="810823" y="112784"/>
                      <a:pt x="760169" y="61345"/>
                      <a:pt x="815009" y="109330"/>
                    </a:cubicBezTo>
                    <a:cubicBezTo>
                      <a:pt x="832639" y="124757"/>
                      <a:pt x="845212" y="146031"/>
                      <a:pt x="864704" y="159026"/>
                    </a:cubicBezTo>
                    <a:cubicBezTo>
                      <a:pt x="884582" y="172278"/>
                      <a:pt x="907446" y="181889"/>
                      <a:pt x="924339" y="198782"/>
                    </a:cubicBezTo>
                    <a:cubicBezTo>
                      <a:pt x="980990" y="255433"/>
                      <a:pt x="953699" y="222944"/>
                      <a:pt x="1003852" y="298174"/>
                    </a:cubicBezTo>
                    <a:lnTo>
                      <a:pt x="1023730" y="327991"/>
                    </a:lnTo>
                  </a:path>
                </a:pathLst>
              </a:custGeom>
              <a:noFill/>
              <a:ln>
                <a:headEnd type="none"/>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1" name="Straight Arrow Connector 110">
                <a:extLst>
                  <a:ext uri="{FF2B5EF4-FFF2-40B4-BE49-F238E27FC236}">
                    <a16:creationId xmlns:a16="http://schemas.microsoft.com/office/drawing/2014/main" id="{5D68C6DB-4A50-3C87-2B80-DBA857D2B22C}"/>
                  </a:ext>
                </a:extLst>
              </p:cNvPr>
              <p:cNvCxnSpPr>
                <a:endCxn id="122" idx="1"/>
              </p:cNvCxnSpPr>
              <p:nvPr/>
            </p:nvCxnSpPr>
            <p:spPr>
              <a:xfrm flipH="1">
                <a:off x="1922661" y="3708880"/>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a:extLst>
                  <a:ext uri="{FF2B5EF4-FFF2-40B4-BE49-F238E27FC236}">
                    <a16:creationId xmlns:a16="http://schemas.microsoft.com/office/drawing/2014/main" id="{0827A830-D3CB-D227-B2B8-885050834302}"/>
                  </a:ext>
                </a:extLst>
              </p:cNvPr>
              <p:cNvCxnSpPr/>
              <p:nvPr/>
            </p:nvCxnSpPr>
            <p:spPr>
              <a:xfrm flipH="1">
                <a:off x="3262644" y="3680411"/>
                <a:ext cx="4576" cy="74807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3" name="TextBox 112">
                <a:extLst>
                  <a:ext uri="{FF2B5EF4-FFF2-40B4-BE49-F238E27FC236}">
                    <a16:creationId xmlns:a16="http://schemas.microsoft.com/office/drawing/2014/main" id="{C498774A-0177-C5CD-4B57-522BD2A8FB55}"/>
                  </a:ext>
                </a:extLst>
              </p:cNvPr>
              <p:cNvSpPr txBox="1"/>
              <p:nvPr/>
            </p:nvSpPr>
            <p:spPr>
              <a:xfrm>
                <a:off x="1888264" y="3905676"/>
                <a:ext cx="441146" cy="338554"/>
              </a:xfrm>
              <a:prstGeom prst="rect">
                <a:avLst/>
              </a:prstGeom>
              <a:noFill/>
            </p:spPr>
            <p:txBody>
              <a:bodyPr wrap="none" rtlCol="0">
                <a:spAutoFit/>
              </a:bodyPr>
              <a:lstStyle/>
              <a:p>
                <a:r>
                  <a:rPr lang="en-US" sz="1600" dirty="0"/>
                  <a:t>0.5</a:t>
                </a:r>
              </a:p>
            </p:txBody>
          </p:sp>
          <p:sp>
            <p:nvSpPr>
              <p:cNvPr id="114" name="TextBox 113">
                <a:extLst>
                  <a:ext uri="{FF2B5EF4-FFF2-40B4-BE49-F238E27FC236}">
                    <a16:creationId xmlns:a16="http://schemas.microsoft.com/office/drawing/2014/main" id="{36D11544-4264-5B35-6640-51A77C6580D5}"/>
                  </a:ext>
                </a:extLst>
              </p:cNvPr>
              <p:cNvSpPr txBox="1"/>
              <p:nvPr/>
            </p:nvSpPr>
            <p:spPr>
              <a:xfrm>
                <a:off x="2395773" y="4716261"/>
                <a:ext cx="441146" cy="338554"/>
              </a:xfrm>
              <a:prstGeom prst="rect">
                <a:avLst/>
              </a:prstGeom>
              <a:noFill/>
            </p:spPr>
            <p:txBody>
              <a:bodyPr wrap="none" rtlCol="0">
                <a:spAutoFit/>
              </a:bodyPr>
              <a:lstStyle/>
              <a:p>
                <a:r>
                  <a:rPr lang="en-US" sz="1600" dirty="0"/>
                  <a:t>1.0</a:t>
                </a:r>
              </a:p>
            </p:txBody>
          </p:sp>
          <p:sp>
            <p:nvSpPr>
              <p:cNvPr id="115" name="TextBox 114">
                <a:extLst>
                  <a:ext uri="{FF2B5EF4-FFF2-40B4-BE49-F238E27FC236}">
                    <a16:creationId xmlns:a16="http://schemas.microsoft.com/office/drawing/2014/main" id="{F578E783-980A-4FB7-8B3A-C64AD9B02743}"/>
                  </a:ext>
                </a:extLst>
              </p:cNvPr>
              <p:cNvSpPr txBox="1"/>
              <p:nvPr/>
            </p:nvSpPr>
            <p:spPr>
              <a:xfrm>
                <a:off x="2370297" y="4155832"/>
                <a:ext cx="441146" cy="338554"/>
              </a:xfrm>
              <a:prstGeom prst="rect">
                <a:avLst/>
              </a:prstGeom>
              <a:noFill/>
            </p:spPr>
            <p:txBody>
              <a:bodyPr wrap="none" rtlCol="0">
                <a:spAutoFit/>
              </a:bodyPr>
              <a:lstStyle/>
              <a:p>
                <a:r>
                  <a:rPr lang="en-US" sz="1600" dirty="0"/>
                  <a:t>1.0</a:t>
                </a:r>
              </a:p>
            </p:txBody>
          </p:sp>
          <p:sp>
            <p:nvSpPr>
              <p:cNvPr id="117" name="TextBox 116">
                <a:extLst>
                  <a:ext uri="{FF2B5EF4-FFF2-40B4-BE49-F238E27FC236}">
                    <a16:creationId xmlns:a16="http://schemas.microsoft.com/office/drawing/2014/main" id="{45022FD5-6E15-BB78-F57A-C0643F89FF67}"/>
                  </a:ext>
                </a:extLst>
              </p:cNvPr>
              <p:cNvSpPr txBox="1"/>
              <p:nvPr/>
            </p:nvSpPr>
            <p:spPr>
              <a:xfrm>
                <a:off x="2893218" y="3895023"/>
                <a:ext cx="441146" cy="338554"/>
              </a:xfrm>
              <a:prstGeom prst="rect">
                <a:avLst/>
              </a:prstGeom>
              <a:noFill/>
            </p:spPr>
            <p:txBody>
              <a:bodyPr wrap="none" rtlCol="0">
                <a:spAutoFit/>
              </a:bodyPr>
              <a:lstStyle/>
              <a:p>
                <a:r>
                  <a:rPr lang="en-US" sz="1600" dirty="0"/>
                  <a:t>0.5</a:t>
                </a:r>
              </a:p>
            </p:txBody>
          </p:sp>
          <p:sp>
            <p:nvSpPr>
              <p:cNvPr id="118" name="TextBox 117">
                <a:extLst>
                  <a:ext uri="{FF2B5EF4-FFF2-40B4-BE49-F238E27FC236}">
                    <a16:creationId xmlns:a16="http://schemas.microsoft.com/office/drawing/2014/main" id="{A4CF86AA-3546-6467-64B6-C3D9892D4D40}"/>
                  </a:ext>
                </a:extLst>
              </p:cNvPr>
              <p:cNvSpPr txBox="1"/>
              <p:nvPr/>
            </p:nvSpPr>
            <p:spPr>
              <a:xfrm>
                <a:off x="2377359" y="3619134"/>
                <a:ext cx="441146" cy="338554"/>
              </a:xfrm>
              <a:prstGeom prst="rect">
                <a:avLst/>
              </a:prstGeom>
              <a:noFill/>
            </p:spPr>
            <p:txBody>
              <a:bodyPr wrap="none" rtlCol="0">
                <a:spAutoFit/>
              </a:bodyPr>
              <a:lstStyle/>
              <a:p>
                <a:r>
                  <a:rPr lang="en-US" sz="1600" dirty="0"/>
                  <a:t>0.5</a:t>
                </a:r>
              </a:p>
            </p:txBody>
          </p:sp>
          <p:sp>
            <p:nvSpPr>
              <p:cNvPr id="119" name="TextBox 118">
                <a:extLst>
                  <a:ext uri="{FF2B5EF4-FFF2-40B4-BE49-F238E27FC236}">
                    <a16:creationId xmlns:a16="http://schemas.microsoft.com/office/drawing/2014/main" id="{F6B23F75-1694-EF3B-09CF-20796060AEBD}"/>
                  </a:ext>
                </a:extLst>
              </p:cNvPr>
              <p:cNvSpPr txBox="1"/>
              <p:nvPr/>
            </p:nvSpPr>
            <p:spPr>
              <a:xfrm>
                <a:off x="2347543" y="3161666"/>
                <a:ext cx="441146" cy="338554"/>
              </a:xfrm>
              <a:prstGeom prst="rect">
                <a:avLst/>
              </a:prstGeom>
              <a:noFill/>
            </p:spPr>
            <p:txBody>
              <a:bodyPr wrap="none" rtlCol="0">
                <a:spAutoFit/>
              </a:bodyPr>
              <a:lstStyle/>
              <a:p>
                <a:r>
                  <a:rPr lang="en-US" sz="1600" dirty="0"/>
                  <a:t>0.5</a:t>
                </a:r>
              </a:p>
            </p:txBody>
          </p:sp>
        </p:grpSp>
      </p:grpSp>
      <p:sp>
        <p:nvSpPr>
          <p:cNvPr id="129" name="Text Placeholder 2">
            <a:extLst>
              <a:ext uri="{FF2B5EF4-FFF2-40B4-BE49-F238E27FC236}">
                <a16:creationId xmlns:a16="http://schemas.microsoft.com/office/drawing/2014/main" id="{FB11BAE8-8EFC-AADE-8EA3-01A3DE551B78}"/>
              </a:ext>
            </a:extLst>
          </p:cNvPr>
          <p:cNvSpPr txBox="1">
            <a:spLocks/>
          </p:cNvSpPr>
          <p:nvPr/>
        </p:nvSpPr>
        <p:spPr>
          <a:xfrm>
            <a:off x="819664" y="4873548"/>
            <a:ext cx="10370190" cy="108420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Reducibility: consider connectivity</a:t>
            </a:r>
          </a:p>
          <a:p>
            <a:r>
              <a:rPr lang="en-US" dirty="0"/>
              <a:t>Periodicity:   count number transitions back to self</a:t>
            </a:r>
          </a:p>
        </p:txBody>
      </p:sp>
      <p:sp>
        <p:nvSpPr>
          <p:cNvPr id="130" name="TextBox 129">
            <a:extLst>
              <a:ext uri="{FF2B5EF4-FFF2-40B4-BE49-F238E27FC236}">
                <a16:creationId xmlns:a16="http://schemas.microsoft.com/office/drawing/2014/main" id="{03866134-D5CC-9D3A-0789-F7CC58743EEF}"/>
              </a:ext>
            </a:extLst>
          </p:cNvPr>
          <p:cNvSpPr txBox="1"/>
          <p:nvPr/>
        </p:nvSpPr>
        <p:spPr>
          <a:xfrm>
            <a:off x="2215276" y="4308659"/>
            <a:ext cx="442750" cy="369332"/>
          </a:xfrm>
          <a:prstGeom prst="rect">
            <a:avLst/>
          </a:prstGeom>
          <a:noFill/>
        </p:spPr>
        <p:txBody>
          <a:bodyPr wrap="none" rtlCol="0">
            <a:spAutoFit/>
          </a:bodyPr>
          <a:lstStyle/>
          <a:p>
            <a:r>
              <a:rPr lang="en-US" dirty="0"/>
              <a:t>(a)</a:t>
            </a:r>
          </a:p>
        </p:txBody>
      </p:sp>
      <p:sp>
        <p:nvSpPr>
          <p:cNvPr id="131" name="TextBox 130">
            <a:extLst>
              <a:ext uri="{FF2B5EF4-FFF2-40B4-BE49-F238E27FC236}">
                <a16:creationId xmlns:a16="http://schemas.microsoft.com/office/drawing/2014/main" id="{91887861-5E22-993D-3BB8-5B3015155288}"/>
              </a:ext>
            </a:extLst>
          </p:cNvPr>
          <p:cNvSpPr txBox="1"/>
          <p:nvPr/>
        </p:nvSpPr>
        <p:spPr>
          <a:xfrm>
            <a:off x="5457723" y="4303458"/>
            <a:ext cx="453970" cy="369332"/>
          </a:xfrm>
          <a:prstGeom prst="rect">
            <a:avLst/>
          </a:prstGeom>
          <a:noFill/>
        </p:spPr>
        <p:txBody>
          <a:bodyPr wrap="none" rtlCol="0">
            <a:spAutoFit/>
          </a:bodyPr>
          <a:lstStyle/>
          <a:p>
            <a:r>
              <a:rPr lang="en-US" dirty="0"/>
              <a:t>(b)</a:t>
            </a:r>
          </a:p>
        </p:txBody>
      </p:sp>
      <p:sp>
        <p:nvSpPr>
          <p:cNvPr id="132" name="TextBox 131">
            <a:extLst>
              <a:ext uri="{FF2B5EF4-FFF2-40B4-BE49-F238E27FC236}">
                <a16:creationId xmlns:a16="http://schemas.microsoft.com/office/drawing/2014/main" id="{2344C745-C036-7769-7F2C-324615621253}"/>
              </a:ext>
            </a:extLst>
          </p:cNvPr>
          <p:cNvSpPr txBox="1"/>
          <p:nvPr/>
        </p:nvSpPr>
        <p:spPr>
          <a:xfrm>
            <a:off x="8946894" y="4341524"/>
            <a:ext cx="431528" cy="369332"/>
          </a:xfrm>
          <a:prstGeom prst="rect">
            <a:avLst/>
          </a:prstGeom>
          <a:noFill/>
        </p:spPr>
        <p:txBody>
          <a:bodyPr wrap="none" rtlCol="0">
            <a:spAutoFit/>
          </a:bodyPr>
          <a:lstStyle/>
          <a:p>
            <a:r>
              <a:rPr lang="en-US" dirty="0"/>
              <a:t>(c)</a:t>
            </a:r>
          </a:p>
        </p:txBody>
      </p:sp>
    </p:spTree>
    <p:extLst>
      <p:ext uri="{BB962C8B-B14F-4D97-AF65-F5344CB8AC3E}">
        <p14:creationId xmlns:p14="http://schemas.microsoft.com/office/powerpoint/2010/main" val="991382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A5912-C017-33A4-F7C4-94F7899D3E34}"/>
              </a:ext>
            </a:extLst>
          </p:cNvPr>
          <p:cNvSpPr>
            <a:spLocks noGrp="1"/>
          </p:cNvSpPr>
          <p:nvPr>
            <p:ph type="title"/>
          </p:nvPr>
        </p:nvSpPr>
        <p:spPr/>
        <p:txBody>
          <a:bodyPr/>
          <a:lstStyle/>
          <a:p>
            <a:r>
              <a:rPr lang="en-US" dirty="0"/>
              <a:t>Steady-State Solution of DTMCs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EFC791F2-8DFE-E90C-EE72-34A3FC60E2D6}"/>
                  </a:ext>
                </a:extLst>
              </p:cNvPr>
              <p:cNvSpPr>
                <a:spLocks noGrp="1"/>
              </p:cNvSpPr>
              <p:nvPr>
                <p:ph type="body" sz="quarter" idx="20"/>
              </p:nvPr>
            </p:nvSpPr>
            <p:spPr/>
            <p:txBody>
              <a:bodyPr>
                <a:normAutofit/>
              </a:bodyPr>
              <a:lstStyle/>
              <a:p>
                <a:r>
                  <a:rPr lang="en-US" dirty="0"/>
                  <a:t>Solve linear equation </a:t>
                </a:r>
                <a:r>
                  <a:rPr lang="en-US" dirty="0">
                    <a:latin typeface="Symbol" pitchFamily="2" charset="2"/>
                  </a:rPr>
                  <a:t>p</a:t>
                </a:r>
                <a:r>
                  <a:rPr lang="en-US" dirty="0"/>
                  <a:t> = </a:t>
                </a:r>
                <a:r>
                  <a:rPr lang="en-US" dirty="0" err="1">
                    <a:latin typeface="Symbol" pitchFamily="2" charset="2"/>
                  </a:rPr>
                  <a:t>p</a:t>
                </a:r>
                <a:r>
                  <a:rPr lang="en-US" i="1" dirty="0" err="1"/>
                  <a:t>P</a:t>
                </a:r>
                <a:r>
                  <a:rPr lang="en-US" i="1" dirty="0"/>
                  <a:t> </a:t>
                </a:r>
                <a:r>
                  <a:rPr lang="en-US" dirty="0"/>
                  <a:t>with constraint </a:t>
                </a:r>
                <a14:m>
                  <m:oMath xmlns:m="http://schemas.openxmlformats.org/officeDocument/2006/math">
                    <m:nary>
                      <m:naryPr>
                        <m:chr m:val="∑"/>
                        <m:limLoc m:val="undOvr"/>
                        <m:ctrlPr>
                          <a:rPr lang="en-US" b="0" i="1" smtClean="0">
                            <a:latin typeface="Cambria Math" panose="02040503050406030204" pitchFamily="18" charset="0"/>
                          </a:rPr>
                        </m:ctrlPr>
                      </m:naryPr>
                      <m:sub>
                        <m:r>
                          <a:rPr lang="en-US" b="0" i="1" smtClean="0">
                            <a:latin typeface="Cambria Math" panose="02040503050406030204" pitchFamily="18" charset="0"/>
                          </a:rPr>
                          <m:t>𝑖</m:t>
                        </m:r>
                        <m:r>
                          <a:rPr lang="en-US" b="0" i="1" smtClean="0">
                            <a:latin typeface="Cambria Math" panose="02040503050406030204" pitchFamily="18" charset="0"/>
                          </a:rPr>
                          <m:t>=1</m:t>
                        </m:r>
                      </m:sub>
                      <m:sup>
                        <m:r>
                          <a:rPr lang="en-US" b="0" i="1" smtClean="0">
                            <a:latin typeface="Cambria Math" panose="02040503050406030204" pitchFamily="18" charset="0"/>
                          </a:rPr>
                          <m:t>𝑛</m:t>
                        </m:r>
                      </m:sup>
                      <m:e>
                        <m:sSub>
                          <m:sSubPr>
                            <m:ctrlPr>
                              <a:rPr lang="en-US" b="0" i="1" smtClean="0">
                                <a:latin typeface="Cambria Math" panose="02040503050406030204" pitchFamily="18" charset="0"/>
                              </a:rPr>
                            </m:ctrlPr>
                          </m:sSubPr>
                          <m:e>
                            <m:r>
                              <a:rPr lang="en-US" b="0" i="1" smtClean="0">
                                <a:latin typeface="Cambria Math" panose="02040503050406030204" pitchFamily="18" charset="0"/>
                              </a:rPr>
                              <m:t>𝜋</m:t>
                            </m:r>
                          </m:e>
                          <m:sub>
                            <m:r>
                              <a:rPr lang="en-US" b="0" i="1" smtClean="0">
                                <a:latin typeface="Cambria Math" panose="02040503050406030204" pitchFamily="18" charset="0"/>
                              </a:rPr>
                              <m:t>𝑖</m:t>
                            </m:r>
                          </m:sub>
                        </m:sSub>
                      </m:e>
                    </m:nary>
                    <m:r>
                      <a:rPr lang="en-US" b="0" i="1" smtClean="0">
                        <a:latin typeface="Cambria Math" panose="02040503050406030204" pitchFamily="18" charset="0"/>
                      </a:rPr>
                      <m:t>=1.</m:t>
                    </m:r>
                  </m:oMath>
                </a14:m>
                <a:r>
                  <a:rPr lang="en-US" dirty="0"/>
                  <a:t>   For irreducible DTMCs the solution is unique.   For periodic DTMCs </a:t>
                </a:r>
                <a:r>
                  <a:rPr lang="en-US" dirty="0">
                    <a:latin typeface="Symbol" pitchFamily="2" charset="2"/>
                  </a:rPr>
                  <a:t>p</a:t>
                </a:r>
                <a:r>
                  <a:rPr lang="en-US" dirty="0"/>
                  <a:t> = </a:t>
                </a:r>
                <a:r>
                  <a:rPr lang="en-US" dirty="0">
                    <a:latin typeface="Symbol" pitchFamily="2" charset="2"/>
                  </a:rPr>
                  <a:t>p</a:t>
                </a:r>
                <a:r>
                  <a:rPr lang="en-US" baseline="30000" dirty="0"/>
                  <a:t>* .</a:t>
                </a:r>
              </a:p>
              <a:p>
                <a:endParaRPr lang="en-US" baseline="30000" dirty="0"/>
              </a:p>
              <a:p>
                <a:r>
                  <a:rPr lang="en-US" altLang="en-US" dirty="0">
                    <a:ea typeface="ＭＳ Ｐゴシック" panose="020B0600070205080204" pitchFamily="34" charset="-128"/>
                  </a:rPr>
                  <a:t>One can understand the equation </a:t>
                </a:r>
                <a:r>
                  <a:rPr lang="en-US" altLang="en-US" dirty="0">
                    <a:latin typeface="Symbol" pitchFamily="2" charset="2"/>
                    <a:ea typeface="ＭＳ Ｐゴシック" panose="020B0600070205080204" pitchFamily="34" charset="-128"/>
                  </a:rPr>
                  <a:t>p</a:t>
                </a:r>
                <a:r>
                  <a:rPr lang="en-US" altLang="en-US" dirty="0">
                    <a:ea typeface="ＭＳ Ｐゴシック" panose="020B0600070205080204" pitchFamily="34" charset="-128"/>
                  </a:rPr>
                  <a:t> = </a:t>
                </a:r>
                <a:r>
                  <a:rPr lang="en-US" altLang="en-US" dirty="0" err="1">
                    <a:latin typeface="Symbol" pitchFamily="2" charset="2"/>
                    <a:ea typeface="ＭＳ Ｐゴシック" panose="020B0600070205080204" pitchFamily="34" charset="-128"/>
                  </a:rPr>
                  <a:t>p</a:t>
                </a:r>
                <a:r>
                  <a:rPr lang="en-US" altLang="en-US" i="1" dirty="0" err="1">
                    <a:ea typeface="ＭＳ Ｐゴシック" panose="020B0600070205080204" pitchFamily="34" charset="-128"/>
                  </a:rPr>
                  <a:t>P</a:t>
                </a:r>
                <a:r>
                  <a:rPr lang="en-US" altLang="en-US" dirty="0">
                    <a:ea typeface="ＭＳ Ｐゴシック" panose="020B0600070205080204" pitchFamily="34" charset="-128"/>
                  </a:rPr>
                  <a:t> in two different ways.</a:t>
                </a:r>
              </a:p>
              <a:p>
                <a:pPr lvl="2"/>
                <a:r>
                  <a:rPr lang="en-US" altLang="en-US" dirty="0">
                    <a:ea typeface="ＭＳ Ｐゴシック" panose="020B0600070205080204" pitchFamily="34" charset="-128"/>
                  </a:rPr>
                  <a:t>In steady-state, the probability distribution </a:t>
                </a:r>
                <a:r>
                  <a:rPr lang="en-US" altLang="en-US" dirty="0">
                    <a:latin typeface="Symbol" pitchFamily="2" charset="2"/>
                    <a:ea typeface="ＭＳ Ｐゴシック" panose="020B0600070205080204" pitchFamily="34" charset="-128"/>
                  </a:rPr>
                  <a:t>p</a:t>
                </a:r>
                <a:r>
                  <a:rPr lang="en-US" altLang="en-US" dirty="0">
                    <a:ea typeface="ＭＳ Ｐゴシック" panose="020B0600070205080204" pitchFamily="34" charset="-128"/>
                  </a:rPr>
                  <a:t>(</a:t>
                </a:r>
                <a:r>
                  <a:rPr lang="en-US" altLang="en-US" i="1" dirty="0">
                    <a:ea typeface="ＭＳ Ｐゴシック" panose="020B0600070205080204" pitchFamily="34" charset="-128"/>
                  </a:rPr>
                  <a:t>n</a:t>
                </a:r>
                <a:r>
                  <a:rPr lang="en-US" altLang="en-US" dirty="0">
                    <a:ea typeface="ＭＳ Ｐゴシック" panose="020B0600070205080204" pitchFamily="34" charset="-128"/>
                  </a:rPr>
                  <a:t> + 1) = </a:t>
                </a:r>
                <a:r>
                  <a:rPr lang="en-US" altLang="en-US" dirty="0">
                    <a:latin typeface="Symbol" pitchFamily="2" charset="2"/>
                    <a:ea typeface="ＭＳ Ｐゴシック" panose="020B0600070205080204" pitchFamily="34" charset="-128"/>
                  </a:rPr>
                  <a:t>p</a:t>
                </a:r>
                <a:r>
                  <a:rPr lang="en-US" altLang="en-US" dirty="0">
                    <a:ea typeface="ＭＳ Ｐゴシック" panose="020B0600070205080204" pitchFamily="34" charset="-128"/>
                  </a:rPr>
                  <a:t>(</a:t>
                </a:r>
                <a:r>
                  <a:rPr lang="en-US" altLang="en-US" i="1" dirty="0">
                    <a:ea typeface="ＭＳ Ｐゴシック" panose="020B0600070205080204" pitchFamily="34" charset="-128"/>
                  </a:rPr>
                  <a:t>n</a:t>
                </a:r>
                <a:r>
                  <a:rPr lang="en-US" altLang="en-US" dirty="0">
                    <a:ea typeface="ＭＳ Ｐゴシック" panose="020B0600070205080204" pitchFamily="34" charset="-128"/>
                  </a:rPr>
                  <a:t>)</a:t>
                </a:r>
                <a:r>
                  <a:rPr lang="en-US" altLang="en-US" i="1" dirty="0">
                    <a:ea typeface="ＭＳ Ｐゴシック" panose="020B0600070205080204" pitchFamily="34" charset="-128"/>
                  </a:rPr>
                  <a:t>P</a:t>
                </a:r>
                <a:r>
                  <a:rPr lang="en-US" altLang="en-US" dirty="0">
                    <a:ea typeface="ＭＳ Ｐゴシック" panose="020B0600070205080204" pitchFamily="34" charset="-128"/>
                  </a:rPr>
                  <a:t>, </a:t>
                </a:r>
              </a:p>
              <a:p>
                <a:pPr lvl="3"/>
                <a:r>
                  <a:rPr lang="en-US" altLang="en-US" dirty="0">
                    <a:ea typeface="ＭＳ Ｐゴシック" panose="020B0600070205080204" pitchFamily="34" charset="-128"/>
                  </a:rPr>
                  <a:t>by definition </a:t>
                </a:r>
                <a:r>
                  <a:rPr lang="en-US" altLang="en-US" dirty="0">
                    <a:latin typeface="Symbol" pitchFamily="2" charset="2"/>
                    <a:ea typeface="ＭＳ Ｐゴシック" panose="020B0600070205080204" pitchFamily="34" charset="-128"/>
                  </a:rPr>
                  <a:t>p</a:t>
                </a:r>
                <a:r>
                  <a:rPr lang="en-US" altLang="en-US" dirty="0">
                    <a:ea typeface="ＭＳ Ｐゴシック" panose="020B0600070205080204" pitchFamily="34" charset="-128"/>
                  </a:rPr>
                  <a:t>(</a:t>
                </a:r>
                <a:r>
                  <a:rPr lang="en-US" altLang="en-US" i="1" dirty="0">
                    <a:ea typeface="ＭＳ Ｐゴシック" panose="020B0600070205080204" pitchFamily="34" charset="-128"/>
                  </a:rPr>
                  <a:t>n</a:t>
                </a:r>
                <a:r>
                  <a:rPr lang="en-US" altLang="en-US" dirty="0">
                    <a:ea typeface="ＭＳ Ｐゴシック" panose="020B0600070205080204" pitchFamily="34" charset="-128"/>
                  </a:rPr>
                  <a:t> + 1) = </a:t>
                </a:r>
                <a:r>
                  <a:rPr lang="en-US" altLang="en-US" dirty="0">
                    <a:latin typeface="Symbol" pitchFamily="2" charset="2"/>
                    <a:ea typeface="ＭＳ Ｐゴシック" panose="020B0600070205080204" pitchFamily="34" charset="-128"/>
                  </a:rPr>
                  <a:t>p</a:t>
                </a:r>
                <a:r>
                  <a:rPr lang="en-US" altLang="en-US" dirty="0">
                    <a:ea typeface="ＭＳ Ｐゴシック" panose="020B0600070205080204" pitchFamily="34" charset="-128"/>
                  </a:rPr>
                  <a:t>(</a:t>
                </a:r>
                <a:r>
                  <a:rPr lang="en-US" altLang="en-US" i="1" dirty="0">
                    <a:ea typeface="ＭＳ Ｐゴシック" panose="020B0600070205080204" pitchFamily="34" charset="-128"/>
                  </a:rPr>
                  <a:t>n</a:t>
                </a:r>
                <a:r>
                  <a:rPr lang="en-US" altLang="en-US" dirty="0">
                    <a:ea typeface="ＭＳ Ｐゴシック" panose="020B0600070205080204" pitchFamily="34" charset="-128"/>
                  </a:rPr>
                  <a:t>) in steady-state.</a:t>
                </a:r>
              </a:p>
              <a:p>
                <a:pPr lvl="2"/>
                <a:r>
                  <a:rPr lang="ja-JP" altLang="en-US">
                    <a:ea typeface="ＭＳ Ｐゴシック" panose="020B0600070205080204" pitchFamily="34" charset="-128"/>
                  </a:rPr>
                  <a:t>“</a:t>
                </a:r>
                <a:r>
                  <a:rPr lang="en-US" altLang="ja-JP" dirty="0">
                    <a:ea typeface="ＭＳ Ｐゴシック" panose="020B0600070205080204" pitchFamily="34" charset="-128"/>
                  </a:rPr>
                  <a:t>Flow</a:t>
                </a:r>
                <a:r>
                  <a:rPr lang="ja-JP" altLang="en-US">
                    <a:ea typeface="ＭＳ Ｐゴシック" panose="020B0600070205080204" pitchFamily="34" charset="-128"/>
                  </a:rPr>
                  <a:t>”</a:t>
                </a:r>
                <a:r>
                  <a:rPr lang="en-US" altLang="ja-JP" dirty="0">
                    <a:ea typeface="ＭＳ Ｐゴシック" panose="020B0600070205080204" pitchFamily="34" charset="-128"/>
                  </a:rPr>
                  <a:t> equations.</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Flow equations require some visualization.  Imagine a DTMC graph, where the nodes are assigned the occupancy probability, or the probability that the DTMC has the value of the node.</a:t>
                </a:r>
              </a:p>
              <a:p>
                <a:endParaRPr lang="en-US" dirty="0"/>
              </a:p>
            </p:txBody>
          </p:sp>
        </mc:Choice>
        <mc:Fallback xmlns="">
          <p:sp>
            <p:nvSpPr>
              <p:cNvPr id="3" name="Text Placeholder 2">
                <a:extLst>
                  <a:ext uri="{FF2B5EF4-FFF2-40B4-BE49-F238E27FC236}">
                    <a16:creationId xmlns:a16="http://schemas.microsoft.com/office/drawing/2014/main" id="{EFC791F2-8DFE-E90C-EE72-34A3FC60E2D6}"/>
                  </a:ext>
                </a:extLst>
              </p:cNvPr>
              <p:cNvSpPr>
                <a:spLocks noGrp="1" noRot="1" noChangeAspect="1" noMove="1" noResize="1" noEditPoints="1" noAdjustHandles="1" noChangeArrowheads="1" noChangeShapeType="1" noTextEdit="1"/>
              </p:cNvSpPr>
              <p:nvPr>
                <p:ph type="body" sz="quarter" idx="20"/>
              </p:nvPr>
            </p:nvSpPr>
            <p:spPr>
              <a:blipFill>
                <a:blip r:embed="rId2"/>
                <a:stretch>
                  <a:fillRect l="-612" t="-12308"/>
                </a:stretch>
              </a:blipFill>
            </p:spPr>
            <p:txBody>
              <a:bodyPr/>
              <a:lstStyle/>
              <a:p>
                <a:r>
                  <a:rPr lang="en-US">
                    <a:noFill/>
                  </a:rPr>
                  <a:t> </a:t>
                </a:r>
              </a:p>
            </p:txBody>
          </p:sp>
        </mc:Fallback>
      </mc:AlternateContent>
    </p:spTree>
    <p:extLst>
      <p:ext uri="{BB962C8B-B14F-4D97-AF65-F5344CB8AC3E}">
        <p14:creationId xmlns:p14="http://schemas.microsoft.com/office/powerpoint/2010/main" val="2275482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126A7-6C40-6662-67ED-35333BE875EE}"/>
              </a:ext>
            </a:extLst>
          </p:cNvPr>
          <p:cNvSpPr>
            <a:spLocks noGrp="1"/>
          </p:cNvSpPr>
          <p:nvPr>
            <p:ph type="title"/>
          </p:nvPr>
        </p:nvSpPr>
        <p:spPr/>
        <p:txBody>
          <a:bodyPr/>
          <a:lstStyle/>
          <a:p>
            <a:r>
              <a:rPr lang="en-US" dirty="0"/>
              <a:t>Flow Equations</a:t>
            </a:r>
          </a:p>
        </p:txBody>
      </p:sp>
      <p:sp>
        <p:nvSpPr>
          <p:cNvPr id="3" name="Text Placeholder 2">
            <a:extLst>
              <a:ext uri="{FF2B5EF4-FFF2-40B4-BE49-F238E27FC236}">
                <a16:creationId xmlns:a16="http://schemas.microsoft.com/office/drawing/2014/main" id="{AFD356A3-DF30-1C68-9BA4-BCA2BBA46F98}"/>
              </a:ext>
            </a:extLst>
          </p:cNvPr>
          <p:cNvSpPr>
            <a:spLocks noGrp="1"/>
          </p:cNvSpPr>
          <p:nvPr>
            <p:ph type="body" sz="quarter" idx="20"/>
          </p:nvPr>
        </p:nvSpPr>
        <p:spPr>
          <a:xfrm>
            <a:off x="3272038" y="2085518"/>
            <a:ext cx="7764529" cy="1389653"/>
          </a:xfrm>
        </p:spPr>
        <p:txBody>
          <a:bodyPr>
            <a:normAutofit fontScale="85000" lnSpcReduction="20000"/>
          </a:bodyPr>
          <a:lstStyle/>
          <a:p>
            <a:pPr>
              <a:lnSpc>
                <a:spcPct val="120000"/>
              </a:lnSpc>
            </a:pPr>
            <a:r>
              <a:rPr lang="en-US" altLang="en-US" sz="2400" dirty="0">
                <a:ea typeface="ＭＳ Ｐゴシック" panose="020B0600070205080204" pitchFamily="34" charset="-128"/>
              </a:rPr>
              <a:t>Let </a:t>
            </a:r>
            <a:r>
              <a:rPr lang="en-US" altLang="en-US" sz="2400" dirty="0" err="1">
                <a:latin typeface="Symbol" pitchFamily="2" charset="2"/>
                <a:ea typeface="ＭＳ Ｐゴシック" panose="020B0600070205080204" pitchFamily="34" charset="-128"/>
              </a:rPr>
              <a:t>p</a:t>
            </a:r>
            <a:r>
              <a:rPr lang="en-US" altLang="en-US" sz="2400" i="1" baseline="-25000" dirty="0" err="1">
                <a:ea typeface="ＭＳ Ｐゴシック" panose="020B0600070205080204" pitchFamily="34" charset="-128"/>
              </a:rPr>
              <a:t>k</a:t>
            </a:r>
            <a:r>
              <a:rPr lang="en-US" altLang="en-US" sz="2400" i="1" dirty="0" err="1">
                <a:ea typeface="ＭＳ Ｐゴシック" panose="020B0600070205080204" pitchFamily="34" charset="-128"/>
              </a:rPr>
              <a:t>P</a:t>
            </a:r>
            <a:r>
              <a:rPr lang="en-US" altLang="en-US" sz="2400" i="1" baseline="-25000" dirty="0" err="1">
                <a:ea typeface="ＭＳ Ｐゴシック" panose="020B0600070205080204" pitchFamily="34" charset="-128"/>
              </a:rPr>
              <a:t>ki</a:t>
            </a:r>
            <a:r>
              <a:rPr lang="en-US" altLang="en-US" sz="2400" dirty="0">
                <a:ea typeface="ＭＳ Ｐゴシック" panose="020B0600070205080204" pitchFamily="34" charset="-128"/>
              </a:rPr>
              <a:t> be the </a:t>
            </a:r>
            <a:r>
              <a:rPr lang="ja-JP" altLang="en-US" sz="2400">
                <a:ea typeface="ＭＳ Ｐゴシック" panose="020B0600070205080204" pitchFamily="34" charset="-128"/>
              </a:rPr>
              <a:t>“</a:t>
            </a:r>
            <a:r>
              <a:rPr lang="en-US" altLang="ja-JP" sz="2400" dirty="0">
                <a:ea typeface="ＭＳ Ｐゴシック" panose="020B0600070205080204" pitchFamily="34" charset="-128"/>
              </a:rPr>
              <a:t>probability mass</a:t>
            </a:r>
            <a:r>
              <a:rPr lang="ja-JP" altLang="en-US" sz="2400">
                <a:ea typeface="ＭＳ Ｐゴシック" panose="020B0600070205080204" pitchFamily="34" charset="-128"/>
              </a:rPr>
              <a:t>”</a:t>
            </a:r>
            <a:r>
              <a:rPr lang="en-US" altLang="ja-JP" sz="2400" dirty="0">
                <a:ea typeface="ＭＳ Ｐゴシック" panose="020B0600070205080204" pitchFamily="34" charset="-128"/>
              </a:rPr>
              <a:t> that moves from state </a:t>
            </a:r>
            <a:r>
              <a:rPr lang="en-US" altLang="ja-JP" sz="2400" i="1" dirty="0">
                <a:ea typeface="ＭＳ Ｐゴシック" panose="020B0600070205080204" pitchFamily="34" charset="-128"/>
              </a:rPr>
              <a:t>k</a:t>
            </a:r>
            <a:r>
              <a:rPr lang="en-US" altLang="ja-JP" sz="2400" dirty="0">
                <a:ea typeface="ＭＳ Ｐゴシック" panose="020B0600070205080204" pitchFamily="34" charset="-128"/>
              </a:rPr>
              <a:t> to state </a:t>
            </a:r>
            <a:r>
              <a:rPr lang="en-US" altLang="ja-JP" sz="2400" i="1" dirty="0">
                <a:ea typeface="ＭＳ Ｐゴシック" panose="020B0600070205080204" pitchFamily="34" charset="-128"/>
              </a:rPr>
              <a:t>i </a:t>
            </a:r>
            <a:r>
              <a:rPr lang="en-US" altLang="ja-JP" sz="2400" dirty="0">
                <a:ea typeface="ＭＳ Ｐゴシック" panose="020B0600070205080204" pitchFamily="34" charset="-128"/>
              </a:rPr>
              <a:t>in one time-step.  Since probability must be conserved, the probability mass entering a state must equal the probability mass leaving a state.  For every state </a:t>
            </a:r>
            <a:r>
              <a:rPr lang="en-US" altLang="ja-JP" sz="2400" i="1" dirty="0" err="1">
                <a:ea typeface="ＭＳ Ｐゴシック" panose="020B0600070205080204" pitchFamily="34" charset="-128"/>
              </a:rPr>
              <a:t>i</a:t>
            </a:r>
            <a:r>
              <a:rPr lang="en-US" altLang="ja-JP" sz="2400" i="1" dirty="0">
                <a:ea typeface="ＭＳ Ｐゴシック" panose="020B0600070205080204" pitchFamily="34" charset="-128"/>
              </a:rPr>
              <a:t>, </a:t>
            </a:r>
            <a:r>
              <a:rPr lang="en-US" altLang="ja-JP" sz="2400" dirty="0">
                <a:ea typeface="ＭＳ Ｐゴシック" panose="020B0600070205080204" pitchFamily="34" charset="-128"/>
              </a:rPr>
              <a:t>total probability mass in equals probability mass out</a:t>
            </a:r>
            <a:endParaRPr lang="en-US" altLang="en-US" sz="2400" dirty="0">
              <a:ea typeface="ＭＳ Ｐゴシック" panose="020B0600070205080204" pitchFamily="34" charset="-128"/>
            </a:endParaRPr>
          </a:p>
          <a:p>
            <a:endParaRPr lang="en-US" dirty="0"/>
          </a:p>
        </p:txBody>
      </p:sp>
      <mc:AlternateContent xmlns:mc="http://schemas.openxmlformats.org/markup-compatibility/2006" xmlns:a14="http://schemas.microsoft.com/office/drawing/2010/main">
        <mc:Choice Requires="a14">
          <p:sp>
            <p:nvSpPr>
              <p:cNvPr id="8" name="Text Box 5">
                <a:extLst>
                  <a:ext uri="{FF2B5EF4-FFF2-40B4-BE49-F238E27FC236}">
                    <a16:creationId xmlns:a16="http://schemas.microsoft.com/office/drawing/2014/main" id="{0EC05A70-2F88-7262-4C6D-C7D8126F78C9}"/>
                  </a:ext>
                </a:extLst>
              </p:cNvPr>
              <p:cNvSpPr txBox="1">
                <a:spLocks noChangeArrowheads="1"/>
              </p:cNvSpPr>
              <p:nvPr/>
            </p:nvSpPr>
            <p:spPr bwMode="auto">
              <a:xfrm>
                <a:off x="3289816" y="1516795"/>
                <a:ext cx="5288627" cy="400110"/>
              </a:xfrm>
              <a:prstGeom prst="rect">
                <a:avLst/>
              </a:prstGeom>
              <a:noFill/>
              <a:ln>
                <a:noFill/>
              </a:ln>
              <a:extLst>
                <a:ext uri="{909E8E84-426E-40DD-AFC4-6F175D3DCCD1}">
                  <a14:hiddenFill>
                    <a:solidFill>
                      <a:srgbClr val="FFFFFF"/>
                    </a:solidFill>
                  </a14:hiddenFill>
                </a:ext>
                <a:ext uri="{91240B29-F687-4F45-9708-019B960494DF}">
                  <a14:hiddenLine w="12700">
                    <a:solidFill>
                      <a:srgbClr val="000000"/>
                    </a:solidFill>
                    <a:miter lim="800000"/>
                    <a:headEnd/>
                    <a:tailEnd/>
                  </a14:hiddenLine>
                </a:ext>
              </a:extLst>
            </p:spPr>
            <p:txBody>
              <a:bodyPr wrap="none" anchor="ctr">
                <a:spAutoFit/>
              </a:bodyP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r>
                  <a:rPr lang="en-US" altLang="en-US" dirty="0">
                    <a:latin typeface="+mn-lt"/>
                  </a:rPr>
                  <a:t>Probability must be conserved, i.e., </a:t>
                </a:r>
                <a14:m>
                  <m:oMath xmlns:m="http://schemas.openxmlformats.org/officeDocument/2006/math">
                    <m:nary>
                      <m:naryPr>
                        <m:chr m:val="∑"/>
                        <m:limLoc m:val="undOvr"/>
                        <m:ctrlPr>
                          <a:rPr lang="en-US" altLang="en-US" b="0" i="1" smtClean="0">
                            <a:latin typeface="Cambria Math" panose="02040503050406030204" pitchFamily="18" charset="0"/>
                          </a:rPr>
                        </m:ctrlPr>
                      </m:naryPr>
                      <m:sub>
                        <m:r>
                          <a:rPr lang="en-US" altLang="en-US" b="0" i="1" smtClean="0">
                            <a:latin typeface="Cambria Math" panose="02040503050406030204" pitchFamily="18" charset="0"/>
                          </a:rPr>
                          <m:t>𝑖</m:t>
                        </m:r>
                        <m:r>
                          <a:rPr lang="en-US" altLang="en-US" b="0" i="1" smtClean="0">
                            <a:latin typeface="Cambria Math" panose="02040503050406030204" pitchFamily="18" charset="0"/>
                          </a:rPr>
                          <m:t>=1</m:t>
                        </m:r>
                      </m:sub>
                      <m:sup>
                        <m:r>
                          <a:rPr lang="en-US" altLang="en-US" b="0" i="1" smtClean="0">
                            <a:latin typeface="Cambria Math" panose="02040503050406030204" pitchFamily="18" charset="0"/>
                          </a:rPr>
                          <m:t>𝑛</m:t>
                        </m:r>
                      </m:sup>
                      <m:e>
                        <m:sSub>
                          <m:sSubPr>
                            <m:ctrlPr>
                              <a:rPr lang="en-US" altLang="en-US" b="0" i="1" smtClean="0">
                                <a:latin typeface="Cambria Math" panose="02040503050406030204" pitchFamily="18" charset="0"/>
                              </a:rPr>
                            </m:ctrlPr>
                          </m:sSubPr>
                          <m:e>
                            <m:r>
                              <a:rPr lang="en-US" altLang="en-US" b="0" i="1" smtClean="0">
                                <a:latin typeface="Cambria Math" panose="02040503050406030204" pitchFamily="18" charset="0"/>
                              </a:rPr>
                              <m:t>𝜋</m:t>
                            </m:r>
                          </m:e>
                          <m:sub>
                            <m:r>
                              <a:rPr lang="en-US" altLang="en-US" b="0" i="1" smtClean="0">
                                <a:latin typeface="Cambria Math" panose="02040503050406030204" pitchFamily="18" charset="0"/>
                              </a:rPr>
                              <m:t>𝑖</m:t>
                            </m:r>
                          </m:sub>
                        </m:sSub>
                      </m:e>
                    </m:nary>
                    <m:r>
                      <a:rPr lang="en-US" altLang="en-US" b="0" i="1" smtClean="0">
                        <a:latin typeface="Cambria Math" panose="02040503050406030204" pitchFamily="18" charset="0"/>
                      </a:rPr>
                      <m:t>=1.</m:t>
                    </m:r>
                  </m:oMath>
                </a14:m>
                <a:endParaRPr lang="en-US" altLang="en-US" dirty="0">
                  <a:latin typeface="+mn-lt"/>
                </a:endParaRPr>
              </a:p>
            </p:txBody>
          </p:sp>
        </mc:Choice>
        <mc:Fallback xmlns="">
          <p:sp>
            <p:nvSpPr>
              <p:cNvPr id="8" name="Text Box 5">
                <a:extLst>
                  <a:ext uri="{FF2B5EF4-FFF2-40B4-BE49-F238E27FC236}">
                    <a16:creationId xmlns:a16="http://schemas.microsoft.com/office/drawing/2014/main" id="{0EC05A70-2F88-7262-4C6D-C7D8126F78C9}"/>
                  </a:ext>
                </a:extLst>
              </p:cNvPr>
              <p:cNvSpPr txBox="1">
                <a:spLocks noRot="1" noChangeAspect="1" noMove="1" noResize="1" noEditPoints="1" noAdjustHandles="1" noChangeArrowheads="1" noChangeShapeType="1" noTextEdit="1"/>
              </p:cNvSpPr>
              <p:nvPr/>
            </p:nvSpPr>
            <p:spPr bwMode="auto">
              <a:xfrm>
                <a:off x="3289816" y="1516795"/>
                <a:ext cx="5288627" cy="400110"/>
              </a:xfrm>
              <a:prstGeom prst="rect">
                <a:avLst/>
              </a:prstGeom>
              <a:blipFill>
                <a:blip r:embed="rId2"/>
                <a:stretch>
                  <a:fillRect l="-1439" t="-115625" b="-181250"/>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96557EC5-8805-3D84-D448-382A9B67FFFF}"/>
              </a:ext>
              <a:ext uri="{C183D7F6-B498-43B3-948B-1728B52AA6E4}">
                <adec:decorative xmlns:adec="http://schemas.microsoft.com/office/drawing/2017/decorative" val="1"/>
              </a:ext>
            </a:extLst>
          </p:cNvPr>
          <p:cNvGrpSpPr/>
          <p:nvPr/>
        </p:nvGrpSpPr>
        <p:grpSpPr>
          <a:xfrm>
            <a:off x="561708" y="3181482"/>
            <a:ext cx="2135187" cy="1481137"/>
            <a:chOff x="561708" y="3181482"/>
            <a:chExt cx="2135187" cy="1481137"/>
          </a:xfrm>
        </p:grpSpPr>
        <p:sp>
          <p:nvSpPr>
            <p:cNvPr id="10" name="Oval 7">
              <a:extLst>
                <a:ext uri="{FF2B5EF4-FFF2-40B4-BE49-F238E27FC236}">
                  <a16:creationId xmlns:a16="http://schemas.microsoft.com/office/drawing/2014/main" id="{FFDB3B02-D23A-6E86-317A-FACEE735484B}"/>
                </a:ext>
              </a:extLst>
            </p:cNvPr>
            <p:cNvSpPr>
              <a:spLocks noChangeArrowheads="1"/>
            </p:cNvSpPr>
            <p:nvPr/>
          </p:nvSpPr>
          <p:spPr bwMode="auto">
            <a:xfrm flipV="1">
              <a:off x="1453883" y="3687894"/>
              <a:ext cx="469900" cy="468313"/>
            </a:xfrm>
            <a:prstGeom prst="ellipse">
              <a:avLst/>
            </a:prstGeom>
            <a:solidFill>
              <a:schemeClr val="accent3">
                <a:lumMod val="20000"/>
                <a:lumOff val="80000"/>
              </a:schemeClr>
            </a:solidFill>
            <a:ln w="19050">
              <a:solidFill>
                <a:schemeClr val="tx1"/>
              </a:solidFill>
              <a:round/>
              <a:headEnd/>
              <a:tailEnd/>
            </a:ln>
          </p:spPr>
          <p:txBody>
            <a:bodyPr rot="10800000" wrap="none" anchor="ct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11" name="Text Box 8">
              <a:extLst>
                <a:ext uri="{FF2B5EF4-FFF2-40B4-BE49-F238E27FC236}">
                  <a16:creationId xmlns:a16="http://schemas.microsoft.com/office/drawing/2014/main" id="{564A5741-2714-A8E4-1208-BF5199622FB6}"/>
                </a:ext>
              </a:extLst>
            </p:cNvPr>
            <p:cNvSpPr txBox="1">
              <a:spLocks noChangeArrowheads="1"/>
            </p:cNvSpPr>
            <p:nvPr/>
          </p:nvSpPr>
          <p:spPr bwMode="auto">
            <a:xfrm>
              <a:off x="1542783" y="3705357"/>
              <a:ext cx="268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pPr algn="l"/>
              <a:r>
                <a:rPr lang="en-US" altLang="en-US" sz="2400" b="1" i="1"/>
                <a:t>i</a:t>
              </a:r>
              <a:endParaRPr lang="en-US" altLang="en-US" i="1"/>
            </a:p>
          </p:txBody>
        </p:sp>
        <p:sp>
          <p:nvSpPr>
            <p:cNvPr id="12" name="Oval 9">
              <a:extLst>
                <a:ext uri="{FF2B5EF4-FFF2-40B4-BE49-F238E27FC236}">
                  <a16:creationId xmlns:a16="http://schemas.microsoft.com/office/drawing/2014/main" id="{B693A51E-42FF-4A32-651D-B0C01673FBD4}"/>
                </a:ext>
              </a:extLst>
            </p:cNvPr>
            <p:cNvSpPr>
              <a:spLocks noChangeArrowheads="1"/>
            </p:cNvSpPr>
            <p:nvPr/>
          </p:nvSpPr>
          <p:spPr bwMode="auto">
            <a:xfrm flipV="1">
              <a:off x="2228583" y="4194307"/>
              <a:ext cx="468312" cy="468312"/>
            </a:xfrm>
            <a:prstGeom prst="ellipse">
              <a:avLst/>
            </a:prstGeom>
            <a:solidFill>
              <a:schemeClr val="accent3">
                <a:lumMod val="20000"/>
                <a:lumOff val="80000"/>
              </a:schemeClr>
            </a:solidFill>
            <a:ln w="19050">
              <a:solidFill>
                <a:schemeClr val="tx1"/>
              </a:solidFill>
              <a:round/>
              <a:headEnd/>
              <a:tailEnd/>
            </a:ln>
          </p:spPr>
          <p:txBody>
            <a:bodyPr rot="10800000" wrap="none" anchor="ct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13" name="Oval 10">
              <a:extLst>
                <a:ext uri="{FF2B5EF4-FFF2-40B4-BE49-F238E27FC236}">
                  <a16:creationId xmlns:a16="http://schemas.microsoft.com/office/drawing/2014/main" id="{EB9047AD-051C-DAA6-723A-915AFC7897D4}"/>
                </a:ext>
              </a:extLst>
            </p:cNvPr>
            <p:cNvSpPr>
              <a:spLocks noChangeArrowheads="1"/>
            </p:cNvSpPr>
            <p:nvPr/>
          </p:nvSpPr>
          <p:spPr bwMode="auto">
            <a:xfrm flipV="1">
              <a:off x="680770" y="4194307"/>
              <a:ext cx="468313" cy="468312"/>
            </a:xfrm>
            <a:prstGeom prst="ellipse">
              <a:avLst/>
            </a:prstGeom>
            <a:solidFill>
              <a:schemeClr val="accent3">
                <a:lumMod val="20000"/>
                <a:lumOff val="80000"/>
              </a:schemeClr>
            </a:solidFill>
            <a:ln w="19050">
              <a:solidFill>
                <a:schemeClr val="tx1"/>
              </a:solidFill>
              <a:round/>
              <a:headEnd/>
              <a:tailEnd/>
            </a:ln>
          </p:spPr>
          <p:txBody>
            <a:bodyPr rot="10800000" wrap="none" anchor="ct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14" name="Oval 11">
              <a:extLst>
                <a:ext uri="{FF2B5EF4-FFF2-40B4-BE49-F238E27FC236}">
                  <a16:creationId xmlns:a16="http://schemas.microsoft.com/office/drawing/2014/main" id="{99A97E66-4187-3510-9723-FC678C6BF424}"/>
                </a:ext>
              </a:extLst>
            </p:cNvPr>
            <p:cNvSpPr>
              <a:spLocks noChangeArrowheads="1"/>
            </p:cNvSpPr>
            <p:nvPr/>
          </p:nvSpPr>
          <p:spPr bwMode="auto">
            <a:xfrm flipV="1">
              <a:off x="2228583" y="3181482"/>
              <a:ext cx="468312" cy="468312"/>
            </a:xfrm>
            <a:prstGeom prst="ellipse">
              <a:avLst/>
            </a:prstGeom>
            <a:solidFill>
              <a:schemeClr val="accent3">
                <a:lumMod val="20000"/>
                <a:lumOff val="80000"/>
              </a:schemeClr>
            </a:solidFill>
            <a:ln w="19050">
              <a:solidFill>
                <a:schemeClr val="tx1"/>
              </a:solidFill>
              <a:round/>
              <a:headEnd/>
              <a:tailEnd/>
            </a:ln>
          </p:spPr>
          <p:txBody>
            <a:bodyPr rot="10800000" wrap="none" anchor="ct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sp>
          <p:nvSpPr>
            <p:cNvPr id="15" name="Oval 12">
              <a:extLst>
                <a:ext uri="{FF2B5EF4-FFF2-40B4-BE49-F238E27FC236}">
                  <a16:creationId xmlns:a16="http://schemas.microsoft.com/office/drawing/2014/main" id="{E65C11C8-BBAB-93B5-9621-3C75EEBBB108}"/>
                </a:ext>
              </a:extLst>
            </p:cNvPr>
            <p:cNvSpPr>
              <a:spLocks noChangeArrowheads="1"/>
            </p:cNvSpPr>
            <p:nvPr/>
          </p:nvSpPr>
          <p:spPr bwMode="auto">
            <a:xfrm flipV="1">
              <a:off x="680770" y="3181482"/>
              <a:ext cx="468313" cy="468312"/>
            </a:xfrm>
            <a:prstGeom prst="ellipse">
              <a:avLst/>
            </a:prstGeom>
            <a:solidFill>
              <a:schemeClr val="accent3">
                <a:lumMod val="20000"/>
                <a:lumOff val="80000"/>
              </a:schemeClr>
            </a:solidFill>
            <a:ln w="19050">
              <a:solidFill>
                <a:schemeClr val="tx1"/>
              </a:solidFill>
              <a:round/>
              <a:headEnd/>
              <a:tailEnd/>
            </a:ln>
          </p:spPr>
          <p:txBody>
            <a:bodyPr rot="10800000" wrap="none" anchor="ct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endParaRPr lang="en-US" altLang="en-US"/>
            </a:p>
          </p:txBody>
        </p:sp>
        <p:cxnSp>
          <p:nvCxnSpPr>
            <p:cNvPr id="16" name="AutoShape 13">
              <a:extLst>
                <a:ext uri="{FF2B5EF4-FFF2-40B4-BE49-F238E27FC236}">
                  <a16:creationId xmlns:a16="http://schemas.microsoft.com/office/drawing/2014/main" id="{C44EEA2A-32B7-5572-D5DD-8A5CBA686EF2}"/>
                </a:ext>
              </a:extLst>
            </p:cNvPr>
            <p:cNvCxnSpPr>
              <a:cxnSpLocks noChangeShapeType="1"/>
              <a:stCxn id="15" idx="6"/>
              <a:endCxn id="10" idx="3"/>
            </p:cNvCxnSpPr>
            <p:nvPr/>
          </p:nvCxnSpPr>
          <p:spPr bwMode="auto">
            <a:xfrm>
              <a:off x="1155433" y="3416432"/>
              <a:ext cx="366712" cy="331787"/>
            </a:xfrm>
            <a:prstGeom prst="curvedConnector2">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7" name="AutoShape 14">
              <a:extLst>
                <a:ext uri="{FF2B5EF4-FFF2-40B4-BE49-F238E27FC236}">
                  <a16:creationId xmlns:a16="http://schemas.microsoft.com/office/drawing/2014/main" id="{CC96FF9E-1FB8-C552-D830-8E9F342276CF}"/>
                </a:ext>
              </a:extLst>
            </p:cNvPr>
            <p:cNvCxnSpPr>
              <a:cxnSpLocks noChangeShapeType="1"/>
              <a:stCxn id="13" idx="6"/>
              <a:endCxn id="10" idx="1"/>
            </p:cNvCxnSpPr>
            <p:nvPr/>
          </p:nvCxnSpPr>
          <p:spPr bwMode="auto">
            <a:xfrm flipV="1">
              <a:off x="1155433" y="4094294"/>
              <a:ext cx="366712" cy="333375"/>
            </a:xfrm>
            <a:prstGeom prst="curvedConnector2">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8" name="AutoShape 15">
              <a:extLst>
                <a:ext uri="{FF2B5EF4-FFF2-40B4-BE49-F238E27FC236}">
                  <a16:creationId xmlns:a16="http://schemas.microsoft.com/office/drawing/2014/main" id="{F362C40C-C9C7-1D3D-DFE6-CA93542996D4}"/>
                </a:ext>
              </a:extLst>
            </p:cNvPr>
            <p:cNvCxnSpPr>
              <a:cxnSpLocks noChangeShapeType="1"/>
              <a:stCxn id="10" idx="5"/>
              <a:endCxn id="14" idx="2"/>
            </p:cNvCxnSpPr>
            <p:nvPr/>
          </p:nvCxnSpPr>
          <p:spPr bwMode="auto">
            <a:xfrm rot="-5400000">
              <a:off x="1871395" y="3398970"/>
              <a:ext cx="331787" cy="366712"/>
            </a:xfrm>
            <a:prstGeom prst="curvedConnector2">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9" name="AutoShape 16">
              <a:extLst>
                <a:ext uri="{FF2B5EF4-FFF2-40B4-BE49-F238E27FC236}">
                  <a16:creationId xmlns:a16="http://schemas.microsoft.com/office/drawing/2014/main" id="{DEE50E13-B832-9AE3-D6EA-267C51F67D88}"/>
                </a:ext>
              </a:extLst>
            </p:cNvPr>
            <p:cNvCxnSpPr>
              <a:cxnSpLocks noChangeShapeType="1"/>
              <a:stCxn id="10" idx="7"/>
              <a:endCxn id="12" idx="2"/>
            </p:cNvCxnSpPr>
            <p:nvPr/>
          </p:nvCxnSpPr>
          <p:spPr bwMode="auto">
            <a:xfrm rot="16200000" flipH="1">
              <a:off x="1870601" y="4077626"/>
              <a:ext cx="333375" cy="366712"/>
            </a:xfrm>
            <a:prstGeom prst="curvedConnector2">
              <a:avLst/>
            </a:prstGeom>
            <a:noFill/>
            <a:ln w="19050">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0" name="Text Box 17">
              <a:extLst>
                <a:ext uri="{FF2B5EF4-FFF2-40B4-BE49-F238E27FC236}">
                  <a16:creationId xmlns:a16="http://schemas.microsoft.com/office/drawing/2014/main" id="{40FE0F9F-C34E-EC70-FE0D-846658C8E6D6}"/>
                </a:ext>
              </a:extLst>
            </p:cNvPr>
            <p:cNvSpPr txBox="1">
              <a:spLocks noChangeArrowheads="1"/>
            </p:cNvSpPr>
            <p:nvPr/>
          </p:nvSpPr>
          <p:spPr bwMode="auto">
            <a:xfrm rot="-5400000">
              <a:off x="2059514" y="3663288"/>
              <a:ext cx="628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pPr algn="l"/>
              <a:r>
                <a:rPr lang="en-US" altLang="en-US" sz="2800" b="1"/>
                <a:t>. . .</a:t>
              </a:r>
            </a:p>
          </p:txBody>
        </p:sp>
        <p:sp>
          <p:nvSpPr>
            <p:cNvPr id="21" name="Text Box 18">
              <a:extLst>
                <a:ext uri="{FF2B5EF4-FFF2-40B4-BE49-F238E27FC236}">
                  <a16:creationId xmlns:a16="http://schemas.microsoft.com/office/drawing/2014/main" id="{B56CE7E6-5577-5E18-53F5-051273416857}"/>
                </a:ext>
              </a:extLst>
            </p:cNvPr>
            <p:cNvSpPr txBox="1">
              <a:spLocks noChangeArrowheads="1"/>
            </p:cNvSpPr>
            <p:nvPr/>
          </p:nvSpPr>
          <p:spPr bwMode="auto">
            <a:xfrm rot="-5400000">
              <a:off x="506939" y="3663288"/>
              <a:ext cx="62865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a:solidFill>
                    <a:schemeClr val="tx1"/>
                  </a:solidFill>
                  <a:latin typeface="Times New Roman" panose="02020603050405020304" pitchFamily="18" charset="0"/>
                  <a:ea typeface="ＭＳ Ｐゴシック" panose="020B0600070205080204" pitchFamily="34" charset="-128"/>
                </a:defRPr>
              </a:lvl1pPr>
              <a:lvl2pPr marL="742950" indent="-285750">
                <a:defRPr sz="2000">
                  <a:solidFill>
                    <a:schemeClr val="tx1"/>
                  </a:solidFill>
                  <a:latin typeface="Times New Roman" panose="02020603050405020304" pitchFamily="18" charset="0"/>
                  <a:ea typeface="ＭＳ Ｐゴシック" panose="020B0600070205080204" pitchFamily="34" charset="-128"/>
                </a:defRPr>
              </a:lvl2pPr>
              <a:lvl3pPr marL="1143000" indent="-228600">
                <a:defRPr sz="2000">
                  <a:solidFill>
                    <a:schemeClr val="tx1"/>
                  </a:solidFill>
                  <a:latin typeface="Times New Roman" panose="02020603050405020304" pitchFamily="18" charset="0"/>
                  <a:ea typeface="ＭＳ Ｐゴシック" panose="020B0600070205080204" pitchFamily="34" charset="-128"/>
                </a:defRPr>
              </a:lvl3pPr>
              <a:lvl4pPr marL="1600200" indent="-228600">
                <a:defRPr sz="2000">
                  <a:solidFill>
                    <a:schemeClr val="tx1"/>
                  </a:solidFill>
                  <a:latin typeface="Times New Roman" panose="02020603050405020304" pitchFamily="18" charset="0"/>
                  <a:ea typeface="ＭＳ Ｐゴシック" panose="020B0600070205080204" pitchFamily="34" charset="-128"/>
                </a:defRPr>
              </a:lvl4pPr>
              <a:lvl5pPr marL="2057400" indent="-228600">
                <a:defRPr sz="2000">
                  <a:solidFill>
                    <a:schemeClr val="tx1"/>
                  </a:solidFill>
                  <a:latin typeface="Times New Roman" panose="02020603050405020304" pitchFamily="18" charset="0"/>
                  <a:ea typeface="ＭＳ Ｐゴシック" panose="020B0600070205080204" pitchFamily="34" charset="-128"/>
                </a:defRPr>
              </a:lvl5pPr>
              <a:lvl6pPr marL="25146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6pPr>
              <a:lvl7pPr marL="29718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7pPr>
              <a:lvl8pPr marL="34290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8pPr>
              <a:lvl9pPr marL="3886200" indent="-228600" algn="ctr" eaLnBrk="0" fontAlgn="base" hangingPunct="0">
                <a:spcBef>
                  <a:spcPct val="0"/>
                </a:spcBef>
                <a:spcAft>
                  <a:spcPct val="0"/>
                </a:spcAft>
                <a:defRPr sz="2000">
                  <a:solidFill>
                    <a:schemeClr val="tx1"/>
                  </a:solidFill>
                  <a:latin typeface="Times New Roman" panose="02020603050405020304" pitchFamily="18" charset="0"/>
                  <a:ea typeface="ＭＳ Ｐゴシック" panose="020B0600070205080204" pitchFamily="34" charset="-128"/>
                </a:defRPr>
              </a:lvl9pPr>
            </a:lstStyle>
            <a:p>
              <a:pPr algn="l"/>
              <a:r>
                <a:rPr lang="en-US" altLang="en-US" sz="2800" b="1"/>
                <a:t>. . .</a:t>
              </a:r>
            </a:p>
          </p:txBody>
        </p:sp>
      </p:gr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F09B485A-EECD-3195-F179-1F2709A58B8E}"/>
                  </a:ext>
                </a:extLst>
              </p:cNvPr>
              <p:cNvSpPr txBox="1"/>
              <p:nvPr/>
            </p:nvSpPr>
            <p:spPr>
              <a:xfrm>
                <a:off x="4527413" y="3429000"/>
                <a:ext cx="6096000" cy="2511521"/>
              </a:xfrm>
              <a:prstGeom prst="rect">
                <a:avLst/>
              </a:prstGeom>
              <a:noFill/>
            </p:spPr>
            <p:txBody>
              <a:bodyPr wrap="square">
                <a:spAutoFit/>
              </a:bodyPr>
              <a:lstStyle/>
              <a:p>
                <a:pPr algn="ctr"/>
                <a:endParaRPr lang="en-US" altLang="en-US" sz="2400" dirty="0">
                  <a:ea typeface="ＭＳ Ｐゴシック" panose="020B0600070205080204" pitchFamily="34" charset="-128"/>
                </a:endParaRPr>
              </a:p>
              <a:p>
                <a:pPr algn="ctr"/>
                <a14:m>
                  <m:oMathPara xmlns:m="http://schemas.openxmlformats.org/officeDocument/2006/math">
                    <m:oMath>
                      <m:eqArr>
                        <m:eqArrPr>
                          <m:ctrlPr>
                            <a:rPr lang="en-US" altLang="en-US" sz="2000" i="1" smtClean="0">
                              <a:latin typeface="Cambria Math" panose="02040503050406030204" pitchFamily="18" charset="0"/>
                            </a:rPr>
                          </m:ctrlPr>
                        </m:eqArrPr>
                        <m:e>
                          <m:nary>
                            <m:naryPr>
                              <m:chr m:val="∑"/>
                              <m:limLoc m:val="undOvr"/>
                              <m:ctrlPr>
                                <a:rPr lang="en-US" altLang="en-US" sz="2000" i="1" smtClean="0">
                                  <a:latin typeface="Cambria Math" panose="02040503050406030204" pitchFamily="18" charset="0"/>
                                </a:rPr>
                              </m:ctrlPr>
                            </m:naryPr>
                            <m:sub>
                              <m:r>
                                <a:rPr lang="en-US" altLang="en-US" sz="2000" i="1" smtClean="0">
                                  <a:latin typeface="Cambria Math" panose="02040503050406030204" pitchFamily="18" charset="0"/>
                                </a:rPr>
                                <m:t>𝑘</m:t>
                              </m:r>
                              <m:r>
                                <a:rPr lang="en-US" altLang="en-US" sz="2000" i="1" smtClean="0">
                                  <a:latin typeface="Cambria Math" panose="02040503050406030204" pitchFamily="18" charset="0"/>
                                </a:rPr>
                                <m:t>=1</m:t>
                              </m:r>
                            </m:sub>
                            <m:sup>
                              <m:r>
                                <a:rPr lang="en-US" altLang="en-US" sz="2000" i="1" smtClean="0">
                                  <a:latin typeface="Cambria Math" panose="02040503050406030204" pitchFamily="18" charset="0"/>
                                </a:rPr>
                                <m:t>𝑛</m:t>
                              </m:r>
                            </m:sup>
                            <m:e>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𝜋</m:t>
                                  </m:r>
                                </m:e>
                                <m:sub>
                                  <m:r>
                                    <a:rPr lang="en-US" altLang="en-US" sz="2000" i="1" smtClean="0">
                                      <a:latin typeface="Cambria Math" panose="02040503050406030204" pitchFamily="18" charset="0"/>
                                    </a:rPr>
                                    <m:t>𝑘</m:t>
                                  </m:r>
                                </m:sub>
                              </m:sSub>
                            </m:e>
                          </m:nary>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𝑃</m:t>
                              </m:r>
                            </m:e>
                            <m:sub>
                              <m:r>
                                <a:rPr lang="en-US" altLang="en-US" sz="2000" i="1" smtClean="0">
                                  <a:latin typeface="Cambria Math" panose="02040503050406030204" pitchFamily="18" charset="0"/>
                                </a:rPr>
                                <m:t>𝑘𝑖</m:t>
                              </m:r>
                            </m:sub>
                          </m:sSub>
                          <m:r>
                            <m:rPr>
                              <m:aln/>
                            </m:rPr>
                            <a:rPr lang="en-US" altLang="en-US" sz="2000" i="1" smtClean="0">
                              <a:latin typeface="Cambria Math" panose="02040503050406030204" pitchFamily="18" charset="0"/>
                            </a:rPr>
                            <m:t>&amp;</m:t>
                          </m:r>
                          <m:r>
                            <a:rPr lang="en-US" altLang="en-US" sz="2000" i="1" smtClean="0">
                              <a:latin typeface="Cambria Math" panose="02040503050406030204" pitchFamily="18" charset="0"/>
                            </a:rPr>
                            <m:t>=</m:t>
                          </m:r>
                          <m:nary>
                            <m:naryPr>
                              <m:chr m:val="∑"/>
                              <m:limLoc m:val="undOvr"/>
                              <m:ctrlPr>
                                <a:rPr lang="en-US" altLang="en-US" sz="2000" i="1" smtClean="0">
                                  <a:latin typeface="Cambria Math" panose="02040503050406030204" pitchFamily="18" charset="0"/>
                                </a:rPr>
                              </m:ctrlPr>
                            </m:naryPr>
                            <m:sub>
                              <m:r>
                                <a:rPr lang="en-US" altLang="en-US" sz="2000" i="1" smtClean="0">
                                  <a:latin typeface="Cambria Math" panose="02040503050406030204" pitchFamily="18" charset="0"/>
                                </a:rPr>
                                <m:t>𝑗</m:t>
                              </m:r>
                              <m:r>
                                <a:rPr lang="en-US" altLang="en-US" sz="2000" i="1" smtClean="0">
                                  <a:latin typeface="Cambria Math" panose="02040503050406030204" pitchFamily="18" charset="0"/>
                                </a:rPr>
                                <m:t>=1</m:t>
                              </m:r>
                            </m:sub>
                            <m:sup>
                              <m:r>
                                <a:rPr lang="en-US" altLang="en-US" sz="2000" i="1" smtClean="0">
                                  <a:latin typeface="Cambria Math" panose="02040503050406030204" pitchFamily="18" charset="0"/>
                                </a:rPr>
                                <m:t>𝑛</m:t>
                              </m:r>
                            </m:sup>
                            <m:e>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𝜋</m:t>
                                  </m:r>
                                </m:e>
                                <m:sub>
                                  <m:r>
                                    <a:rPr lang="en-US" altLang="en-US" sz="2000" i="1" smtClean="0">
                                      <a:latin typeface="Cambria Math" panose="02040503050406030204" pitchFamily="18" charset="0"/>
                                    </a:rPr>
                                    <m:t>𝑖</m:t>
                                  </m:r>
                                </m:sub>
                              </m:sSub>
                            </m:e>
                          </m:nary>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𝑃</m:t>
                              </m:r>
                            </m:e>
                            <m:sub>
                              <m:r>
                                <a:rPr lang="en-US" altLang="en-US" sz="2000" i="1" smtClean="0">
                                  <a:latin typeface="Cambria Math" panose="02040503050406030204" pitchFamily="18" charset="0"/>
                                </a:rPr>
                                <m:t>𝑖𝑗</m:t>
                              </m:r>
                            </m:sub>
                          </m:sSub>
                        </m:e>
                        <m:e>
                          <m:r>
                            <m:rPr>
                              <m:aln/>
                            </m:rPr>
                            <a:rPr lang="en-US" altLang="en-US" sz="2000" i="1" smtClean="0">
                              <a:latin typeface="Cambria Math" panose="02040503050406030204" pitchFamily="18" charset="0"/>
                            </a:rPr>
                            <m:t>&amp;</m:t>
                          </m:r>
                          <m:r>
                            <a:rPr lang="en-US" altLang="en-US" sz="2000" i="1" smtClean="0">
                              <a:latin typeface="Cambria Math" panose="02040503050406030204" pitchFamily="18" charset="0"/>
                            </a:rPr>
                            <m:t>=</m:t>
                          </m:r>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𝜋</m:t>
                              </m:r>
                            </m:e>
                            <m:sub>
                              <m:r>
                                <a:rPr lang="en-US" altLang="en-US" sz="2000" i="1" smtClean="0">
                                  <a:latin typeface="Cambria Math" panose="02040503050406030204" pitchFamily="18" charset="0"/>
                                </a:rPr>
                                <m:t>𝑖</m:t>
                              </m:r>
                            </m:sub>
                          </m:sSub>
                          <m:nary>
                            <m:naryPr>
                              <m:chr m:val="∑"/>
                              <m:limLoc m:val="undOvr"/>
                              <m:ctrlPr>
                                <a:rPr lang="en-US" altLang="en-US" sz="2000" i="1" smtClean="0">
                                  <a:latin typeface="Cambria Math" panose="02040503050406030204" pitchFamily="18" charset="0"/>
                                </a:rPr>
                              </m:ctrlPr>
                            </m:naryPr>
                            <m:sub>
                              <m:r>
                                <a:rPr lang="en-US" altLang="en-US" sz="2000" i="1" smtClean="0">
                                  <a:latin typeface="Cambria Math" panose="02040503050406030204" pitchFamily="18" charset="0"/>
                                </a:rPr>
                                <m:t>𝑗</m:t>
                              </m:r>
                              <m:r>
                                <a:rPr lang="en-US" altLang="en-US" sz="2000" i="1" smtClean="0">
                                  <a:latin typeface="Cambria Math" panose="02040503050406030204" pitchFamily="18" charset="0"/>
                                </a:rPr>
                                <m:t>=1</m:t>
                              </m:r>
                            </m:sub>
                            <m:sup>
                              <m:r>
                                <a:rPr lang="en-US" altLang="en-US" sz="2000" i="1" smtClean="0">
                                  <a:latin typeface="Cambria Math" panose="02040503050406030204" pitchFamily="18" charset="0"/>
                                </a:rPr>
                                <m:t>𝑛</m:t>
                              </m:r>
                            </m:sup>
                            <m:e>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𝑃</m:t>
                                  </m:r>
                                </m:e>
                                <m:sub>
                                  <m:r>
                                    <a:rPr lang="en-US" altLang="en-US" sz="2000" i="1" smtClean="0">
                                      <a:latin typeface="Cambria Math" panose="02040503050406030204" pitchFamily="18" charset="0"/>
                                    </a:rPr>
                                    <m:t>𝑖𝑗</m:t>
                                  </m:r>
                                </m:sub>
                              </m:sSub>
                            </m:e>
                          </m:nary>
                        </m:e>
                        <m:e>
                          <m:r>
                            <m:rPr>
                              <m:aln/>
                            </m:rPr>
                            <a:rPr lang="en-US" altLang="en-US" sz="2000" i="1" smtClean="0">
                              <a:latin typeface="Cambria Math" panose="02040503050406030204" pitchFamily="18" charset="0"/>
                            </a:rPr>
                            <m:t>&amp;</m:t>
                          </m:r>
                          <m:r>
                            <a:rPr lang="en-US" altLang="en-US" sz="2000" i="1" smtClean="0">
                              <a:latin typeface="Cambria Math" panose="02040503050406030204" pitchFamily="18" charset="0"/>
                            </a:rPr>
                            <m:t>=</m:t>
                          </m:r>
                          <m:sSub>
                            <m:sSubPr>
                              <m:ctrlPr>
                                <a:rPr lang="en-US" altLang="en-US" sz="2000" i="1" smtClean="0">
                                  <a:latin typeface="Cambria Math" panose="02040503050406030204" pitchFamily="18" charset="0"/>
                                </a:rPr>
                              </m:ctrlPr>
                            </m:sSubPr>
                            <m:e>
                              <m:r>
                                <a:rPr lang="en-US" altLang="en-US" sz="2000" i="1" smtClean="0">
                                  <a:latin typeface="Cambria Math" panose="02040503050406030204" pitchFamily="18" charset="0"/>
                                </a:rPr>
                                <m:t>𝜋</m:t>
                              </m:r>
                            </m:e>
                            <m:sub>
                              <m:r>
                                <a:rPr lang="en-US" altLang="en-US" sz="2000" i="1" smtClean="0">
                                  <a:latin typeface="Cambria Math" panose="02040503050406030204" pitchFamily="18" charset="0"/>
                                </a:rPr>
                                <m:t>𝑖</m:t>
                              </m:r>
                            </m:sub>
                          </m:sSub>
                        </m:e>
                      </m:eqArr>
                    </m:oMath>
                  </m:oMathPara>
                </a14:m>
                <a:endParaRPr lang="en-US" sz="2000" dirty="0"/>
              </a:p>
            </p:txBody>
          </p:sp>
        </mc:Choice>
        <mc:Fallback xmlns="">
          <p:sp>
            <p:nvSpPr>
              <p:cNvPr id="23" name="TextBox 22">
                <a:extLst>
                  <a:ext uri="{FF2B5EF4-FFF2-40B4-BE49-F238E27FC236}">
                    <a16:creationId xmlns:a16="http://schemas.microsoft.com/office/drawing/2014/main" id="{F09B485A-EECD-3195-F179-1F2709A58B8E}"/>
                  </a:ext>
                </a:extLst>
              </p:cNvPr>
              <p:cNvSpPr txBox="1">
                <a:spLocks noRot="1" noChangeAspect="1" noMove="1" noResize="1" noEditPoints="1" noAdjustHandles="1" noChangeArrowheads="1" noChangeShapeType="1" noTextEdit="1"/>
              </p:cNvSpPr>
              <p:nvPr/>
            </p:nvSpPr>
            <p:spPr>
              <a:xfrm>
                <a:off x="4527413" y="3429000"/>
                <a:ext cx="6096000" cy="2511521"/>
              </a:xfrm>
              <a:prstGeom prst="rect">
                <a:avLst/>
              </a:prstGeom>
              <a:blipFill>
                <a:blip r:embed="rId3"/>
                <a:stretch>
                  <a:fillRect t="-24242" b="-46970"/>
                </a:stretch>
              </a:blipFill>
            </p:spPr>
            <p:txBody>
              <a:bodyPr/>
              <a:lstStyle/>
              <a:p>
                <a:r>
                  <a:rPr lang="en-US">
                    <a:noFill/>
                  </a:rPr>
                  <a:t> </a:t>
                </a:r>
              </a:p>
            </p:txBody>
          </p:sp>
        </mc:Fallback>
      </mc:AlternateContent>
    </p:spTree>
    <p:extLst>
      <p:ext uri="{BB962C8B-B14F-4D97-AF65-F5344CB8AC3E}">
        <p14:creationId xmlns:p14="http://schemas.microsoft.com/office/powerpoint/2010/main" val="2541817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E9CB-36BA-28BF-1226-FD6F236153D4}"/>
              </a:ext>
            </a:extLst>
          </p:cNvPr>
          <p:cNvSpPr>
            <a:spLocks noGrp="1"/>
          </p:cNvSpPr>
          <p:nvPr>
            <p:ph type="title"/>
          </p:nvPr>
        </p:nvSpPr>
        <p:spPr/>
        <p:txBody>
          <a:bodyPr/>
          <a:lstStyle/>
          <a:p>
            <a:r>
              <a:rPr lang="en-US" dirty="0"/>
              <a:t>Solution of Steady State Equations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DC4CBDA4-A08B-A7DC-4F20-D0C0DF92B7D4}"/>
                  </a:ext>
                </a:extLst>
              </p:cNvPr>
              <p:cNvSpPr>
                <a:spLocks noGrp="1"/>
              </p:cNvSpPr>
              <p:nvPr>
                <p:ph type="body" sz="quarter" idx="20"/>
              </p:nvPr>
            </p:nvSpPr>
            <p:spPr>
              <a:xfrm>
                <a:off x="652463" y="1554011"/>
                <a:ext cx="10370190" cy="4563010"/>
              </a:xfrm>
            </p:spPr>
            <p:txBody>
              <a:bodyPr/>
              <a:lstStyle/>
              <a:p>
                <a:r>
                  <a:rPr lang="en-US" dirty="0"/>
                  <a:t>Start with </a:t>
                </a:r>
                <a:r>
                  <a:rPr lang="en-US" dirty="0">
                    <a:latin typeface="Symbol" pitchFamily="2" charset="2"/>
                  </a:rPr>
                  <a:t>p</a:t>
                </a:r>
                <a:r>
                  <a:rPr lang="en-US" dirty="0"/>
                  <a:t> = </a:t>
                </a:r>
                <a:r>
                  <a:rPr lang="en-US" dirty="0">
                    <a:latin typeface="Symbol" pitchFamily="2" charset="2"/>
                  </a:rPr>
                  <a:t>p</a:t>
                </a:r>
                <a:r>
                  <a:rPr lang="en-US" dirty="0"/>
                  <a:t> </a:t>
                </a:r>
                <a:r>
                  <a:rPr lang="en-US" i="1" dirty="0"/>
                  <a:t>P , </a:t>
                </a:r>
                <a:r>
                  <a:rPr lang="en-US" dirty="0"/>
                  <a:t>and apply </a:t>
                </a:r>
                <a:r>
                  <a:rPr lang="en-US" i="1" dirty="0"/>
                  <a:t>t</a:t>
                </a:r>
                <a:r>
                  <a:rPr lang="en-US" dirty="0"/>
                  <a:t>ransformations</a:t>
                </a:r>
              </a:p>
              <a:p>
                <a:endParaRPr lang="en-US" dirty="0"/>
              </a:p>
              <a:p>
                <a:pPr/>
                <a14:m>
                  <m:oMathPara xmlns:m="http://schemas.openxmlformats.org/officeDocument/2006/math">
                    <m:oMath>
                      <m:eqArr>
                        <m:eqArrPr>
                          <m:ctrlPr>
                            <a:rPr lang="en-US" i="1" dirty="0" smtClean="0">
                              <a:latin typeface="Cambria Math" panose="02040503050406030204" pitchFamily="18" charset="0"/>
                            </a:rPr>
                          </m:ctrlPr>
                        </m:eqArrPr>
                        <m:e>
                          <m:r>
                            <m:rPr>
                              <m:aln/>
                            </m:rPr>
                            <a:rPr lang="en-US" i="0" dirty="0">
                              <a:latin typeface="Cambria Math" panose="02040503050406030204" pitchFamily="18" charset="0"/>
                            </a:rPr>
                            <m:t>&amp;</m:t>
                          </m:r>
                          <m:r>
                            <a:rPr lang="en-US" i="0" dirty="0">
                              <a:latin typeface="Cambria Math" panose="02040503050406030204" pitchFamily="18" charset="0"/>
                            </a:rPr>
                            <m:t>0=</m:t>
                          </m:r>
                          <m:r>
                            <a:rPr lang="en-US" i="1" dirty="0">
                              <a:latin typeface="Cambria Math" panose="02040503050406030204" pitchFamily="18" charset="0"/>
                            </a:rPr>
                            <m:t>𝜋</m:t>
                          </m:r>
                          <m:r>
                            <a:rPr lang="en-US" i="1" dirty="0">
                              <a:latin typeface="Cambria Math" panose="02040503050406030204" pitchFamily="18" charset="0"/>
                            </a:rPr>
                            <m:t>𝑃</m:t>
                          </m:r>
                          <m:r>
                            <a:rPr lang="en-US" i="0" dirty="0">
                              <a:latin typeface="Cambria Math" panose="02040503050406030204" pitchFamily="18" charset="0"/>
                            </a:rPr>
                            <m:t>−</m:t>
                          </m:r>
                          <m:r>
                            <a:rPr lang="en-US" i="1" dirty="0">
                              <a:latin typeface="Cambria Math" panose="02040503050406030204" pitchFamily="18" charset="0"/>
                            </a:rPr>
                            <m:t>𝜋</m:t>
                          </m:r>
                        </m:e>
                        <m:e>
                          <m:r>
                            <m:rPr>
                              <m:aln/>
                            </m:rPr>
                            <a:rPr lang="en-US" i="0" dirty="0">
                              <a:latin typeface="Cambria Math" panose="02040503050406030204" pitchFamily="18" charset="0"/>
                            </a:rPr>
                            <m:t>&amp;</m:t>
                          </m:r>
                          <m:r>
                            <a:rPr lang="en-US" i="0" dirty="0">
                              <a:latin typeface="Cambria Math" panose="02040503050406030204" pitchFamily="18" charset="0"/>
                            </a:rPr>
                            <m:t>0=</m:t>
                          </m:r>
                          <m:r>
                            <a:rPr lang="en-US" i="1" dirty="0">
                              <a:latin typeface="Cambria Math" panose="02040503050406030204" pitchFamily="18" charset="0"/>
                            </a:rPr>
                            <m:t>𝜋</m:t>
                          </m:r>
                          <m:d>
                            <m:dPr>
                              <m:ctrlPr>
                                <a:rPr lang="en-US" i="1" dirty="0">
                                  <a:latin typeface="Cambria Math" panose="02040503050406030204" pitchFamily="18" charset="0"/>
                                </a:rPr>
                              </m:ctrlPr>
                            </m:dPr>
                            <m:e>
                              <m:r>
                                <a:rPr lang="en-US" i="1" dirty="0">
                                  <a:latin typeface="Cambria Math" panose="02040503050406030204" pitchFamily="18" charset="0"/>
                                </a:rPr>
                                <m:t>𝑃</m:t>
                              </m:r>
                              <m:r>
                                <a:rPr lang="en-US" i="0" dirty="0">
                                  <a:latin typeface="Cambria Math" panose="02040503050406030204" pitchFamily="18" charset="0"/>
                                </a:rPr>
                                <m:t>−</m:t>
                              </m:r>
                              <m:r>
                                <a:rPr lang="en-US" i="1" dirty="0">
                                  <a:latin typeface="Cambria Math" panose="02040503050406030204" pitchFamily="18" charset="0"/>
                                </a:rPr>
                                <m:t>𝐼</m:t>
                              </m:r>
                            </m:e>
                          </m:d>
                        </m:e>
                        <m:e>
                          <m:r>
                            <m:rPr>
                              <m:aln/>
                            </m:rPr>
                            <a:rPr lang="en-US" i="0" dirty="0">
                              <a:latin typeface="Cambria Math" panose="02040503050406030204" pitchFamily="18" charset="0"/>
                            </a:rPr>
                            <m:t>&amp;</m:t>
                          </m:r>
                          <m:sSup>
                            <m:sSupPr>
                              <m:ctrlPr>
                                <a:rPr lang="en-US" i="1" dirty="0">
                                  <a:latin typeface="Cambria Math" panose="02040503050406030204" pitchFamily="18" charset="0"/>
                                </a:rPr>
                              </m:ctrlPr>
                            </m:sSupPr>
                            <m:e>
                              <m:d>
                                <m:dPr>
                                  <m:ctrlPr>
                                    <a:rPr lang="en-US" i="1" dirty="0">
                                      <a:latin typeface="Cambria Math" panose="02040503050406030204" pitchFamily="18" charset="0"/>
                                    </a:rPr>
                                  </m:ctrlPr>
                                </m:dPr>
                                <m:e>
                                  <m:r>
                                    <a:rPr lang="en-US" i="1" dirty="0">
                                      <a:latin typeface="Cambria Math" panose="02040503050406030204" pitchFamily="18" charset="0"/>
                                    </a:rPr>
                                    <m:t>𝑃</m:t>
                                  </m:r>
                                  <m:r>
                                    <a:rPr lang="en-US" i="0" dirty="0">
                                      <a:latin typeface="Cambria Math" panose="02040503050406030204" pitchFamily="18" charset="0"/>
                                    </a:rPr>
                                    <m:t>−</m:t>
                                  </m:r>
                                  <m:r>
                                    <a:rPr lang="en-US" i="1" dirty="0">
                                      <a:latin typeface="Cambria Math" panose="02040503050406030204" pitchFamily="18" charset="0"/>
                                    </a:rPr>
                                    <m:t>𝐼</m:t>
                                  </m:r>
                                </m:e>
                              </m:d>
                            </m:e>
                            <m:sup>
                              <m:r>
                                <a:rPr lang="en-US" i="1" dirty="0">
                                  <a:latin typeface="Cambria Math" panose="02040503050406030204" pitchFamily="18" charset="0"/>
                                </a:rPr>
                                <m:t>𝑇</m:t>
                              </m:r>
                            </m:sup>
                          </m:sSup>
                          <m:sSup>
                            <m:sSupPr>
                              <m:ctrlPr>
                                <a:rPr lang="en-US" i="1" dirty="0">
                                  <a:latin typeface="Cambria Math" panose="02040503050406030204" pitchFamily="18" charset="0"/>
                                </a:rPr>
                              </m:ctrlPr>
                            </m:sSupPr>
                            <m:e>
                              <m:r>
                                <a:rPr lang="en-US" i="1" dirty="0">
                                  <a:latin typeface="Cambria Math" panose="02040503050406030204" pitchFamily="18" charset="0"/>
                                </a:rPr>
                                <m:t>𝜋</m:t>
                              </m:r>
                            </m:e>
                            <m:sup>
                              <m:r>
                                <a:rPr lang="en-US" i="1" dirty="0">
                                  <a:latin typeface="Cambria Math" panose="02040503050406030204" pitchFamily="18" charset="0"/>
                                </a:rPr>
                                <m:t>𝑇</m:t>
                              </m:r>
                            </m:sup>
                          </m:sSup>
                          <m:r>
                            <a:rPr lang="en-US" i="0" dirty="0">
                              <a:latin typeface="Cambria Math" panose="02040503050406030204" pitchFamily="18" charset="0"/>
                            </a:rPr>
                            <m:t>=</m:t>
                          </m:r>
                          <m:sSup>
                            <m:sSupPr>
                              <m:ctrlPr>
                                <a:rPr lang="en-US" i="0" dirty="0">
                                  <a:latin typeface="Cambria Math" panose="02040503050406030204" pitchFamily="18" charset="0"/>
                                </a:rPr>
                              </m:ctrlPr>
                            </m:sSupPr>
                            <m:e>
                              <m:r>
                                <a:rPr lang="en-US" i="0" dirty="0">
                                  <a:latin typeface="Cambria Math" panose="02040503050406030204" pitchFamily="18" charset="0"/>
                                </a:rPr>
                                <m:t>0</m:t>
                              </m:r>
                            </m:e>
                            <m:sup>
                              <m:r>
                                <a:rPr lang="en-US" i="1" dirty="0">
                                  <a:latin typeface="Cambria Math" panose="02040503050406030204" pitchFamily="18" charset="0"/>
                                </a:rPr>
                                <m:t>𝑇</m:t>
                              </m:r>
                            </m:sup>
                          </m:sSup>
                        </m:e>
                      </m:eqArr>
                    </m:oMath>
                  </m:oMathPara>
                </a14:m>
                <a:endParaRPr lang="en-US" dirty="0"/>
              </a:p>
              <a:p>
                <a:r>
                  <a:rPr lang="en-US" dirty="0"/>
                  <a:t>Where T is matrix transpose, which makes </a:t>
                </a:r>
                <a:r>
                  <a:rPr lang="en-US" dirty="0" err="1">
                    <a:latin typeface="Symbol" pitchFamily="2" charset="2"/>
                  </a:rPr>
                  <a:t>p</a:t>
                </a:r>
                <a:r>
                  <a:rPr lang="en-US" baseline="30000" dirty="0" err="1"/>
                  <a:t>T</a:t>
                </a:r>
                <a:r>
                  <a:rPr lang="en-US" baseline="30000" dirty="0"/>
                  <a:t> </a:t>
                </a:r>
                <a:r>
                  <a:rPr lang="en-US" dirty="0"/>
                  <a:t>a column vector</a:t>
                </a:r>
              </a:p>
              <a:p>
                <a:r>
                  <a:rPr lang="en-US" dirty="0"/>
                  <a:t>Matrix has rank n-1, which means a solution space is 1 dimension line.  Only one point on that line has values that sum to 1.</a:t>
                </a:r>
              </a:p>
              <a:p>
                <a:r>
                  <a:rPr lang="en-US" dirty="0"/>
                  <a:t>We can replace one matrix line with one assured to be independent of the others --- has all 1’s ---and replace the </a:t>
                </a:r>
                <a:r>
                  <a:rPr lang="en-US" dirty="0" err="1"/>
                  <a:t>rhs</a:t>
                </a:r>
                <a:r>
                  <a:rPr lang="en-US" dirty="0"/>
                  <a:t> value for that line with a 1.</a:t>
                </a:r>
              </a:p>
              <a:p>
                <a:r>
                  <a:rPr lang="en-US" dirty="0"/>
                  <a:t>We will get a solution whose elements do not add to 1.0, but can normalize by dividing each element of that solution by the sum of all elements in the solution</a:t>
                </a:r>
              </a:p>
              <a:p>
                <a:r>
                  <a:rPr lang="en-US" dirty="0"/>
                  <a:t>Python code </a:t>
                </a:r>
              </a:p>
              <a:p>
                <a:endParaRPr lang="en-US" dirty="0"/>
              </a:p>
            </p:txBody>
          </p:sp>
        </mc:Choice>
        <mc:Fallback xmlns="">
          <p:sp>
            <p:nvSpPr>
              <p:cNvPr id="3" name="Text Placeholder 2">
                <a:extLst>
                  <a:ext uri="{FF2B5EF4-FFF2-40B4-BE49-F238E27FC236}">
                    <a16:creationId xmlns:a16="http://schemas.microsoft.com/office/drawing/2014/main" id="{DC4CBDA4-A08B-A7DC-4F20-D0C0DF92B7D4}"/>
                  </a:ext>
                </a:extLst>
              </p:cNvPr>
              <p:cNvSpPr>
                <a:spLocks noGrp="1" noRot="1" noChangeAspect="1" noMove="1" noResize="1" noEditPoints="1" noAdjustHandles="1" noChangeArrowheads="1" noChangeShapeType="1" noTextEdit="1"/>
              </p:cNvSpPr>
              <p:nvPr>
                <p:ph type="body" sz="quarter" idx="20"/>
              </p:nvPr>
            </p:nvSpPr>
            <p:spPr>
              <a:xfrm>
                <a:off x="652463" y="1554011"/>
                <a:ext cx="10370190" cy="4563010"/>
              </a:xfrm>
              <a:blipFill>
                <a:blip r:embed="rId2"/>
                <a:stretch>
                  <a:fillRect l="-612" t="-1667" r="-367"/>
                </a:stretch>
              </a:blipFill>
            </p:spPr>
            <p:txBody>
              <a:bodyPr/>
              <a:lstStyle/>
              <a:p>
                <a:r>
                  <a:rPr lang="en-US">
                    <a:noFill/>
                  </a:rPr>
                  <a:t> </a:t>
                </a:r>
              </a:p>
            </p:txBody>
          </p:sp>
        </mc:Fallback>
      </mc:AlternateContent>
      <p:graphicFrame>
        <p:nvGraphicFramePr>
          <p:cNvPr id="4" name="Object 3">
            <a:extLst>
              <a:ext uri="{FF2B5EF4-FFF2-40B4-BE49-F238E27FC236}">
                <a16:creationId xmlns:a16="http://schemas.microsoft.com/office/drawing/2014/main" id="{90D4A4EA-D0AD-CCAC-5FAD-9B188E3AA988}"/>
              </a:ext>
            </a:extLst>
          </p:cNvPr>
          <p:cNvGraphicFramePr>
            <a:graphicFrameLocks noChangeAspect="1"/>
          </p:cNvGraphicFramePr>
          <p:nvPr>
            <p:extLst>
              <p:ext uri="{D42A27DB-BD31-4B8C-83A1-F6EECF244321}">
                <p14:modId xmlns:p14="http://schemas.microsoft.com/office/powerpoint/2010/main" val="2039909031"/>
              </p:ext>
            </p:extLst>
          </p:nvPr>
        </p:nvGraphicFramePr>
        <p:xfrm>
          <a:off x="2208049" y="5507421"/>
          <a:ext cx="965200" cy="609600"/>
        </p:xfrm>
        <a:graphic>
          <a:graphicData uri="http://schemas.openxmlformats.org/presentationml/2006/ole">
            <mc:AlternateContent xmlns:mc="http://schemas.openxmlformats.org/markup-compatibility/2006">
              <mc:Choice xmlns:v="urn:schemas-microsoft-com:vml" Requires="v">
                <p:oleObj name="Document" showAsIcon="1" r:id="rId3" imgW="965200" imgH="609600" progId="Word.Document.12">
                  <p:embed/>
                </p:oleObj>
              </mc:Choice>
              <mc:Fallback>
                <p:oleObj name="Document" showAsIcon="1" r:id="rId3" imgW="965200" imgH="609600" progId="Word.Document.12">
                  <p:embed/>
                  <p:pic>
                    <p:nvPicPr>
                      <p:cNvPr id="0" name=""/>
                      <p:cNvPicPr/>
                      <p:nvPr/>
                    </p:nvPicPr>
                    <p:blipFill>
                      <a:blip r:embed="rId4"/>
                      <a:stretch>
                        <a:fillRect/>
                      </a:stretch>
                    </p:blipFill>
                    <p:spPr>
                      <a:xfrm>
                        <a:off x="2208049" y="5507421"/>
                        <a:ext cx="965200" cy="609600"/>
                      </a:xfrm>
                      <a:prstGeom prst="rect">
                        <a:avLst/>
                      </a:prstGeom>
                    </p:spPr>
                  </p:pic>
                </p:oleObj>
              </mc:Fallback>
            </mc:AlternateContent>
          </a:graphicData>
        </a:graphic>
      </p:graphicFrame>
    </p:spTree>
    <p:extLst>
      <p:ext uri="{BB962C8B-B14F-4D97-AF65-F5344CB8AC3E}">
        <p14:creationId xmlns:p14="http://schemas.microsoft.com/office/powerpoint/2010/main" val="743369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71112-34EF-C040-4F76-EDB637172879}"/>
              </a:ext>
            </a:extLst>
          </p:cNvPr>
          <p:cNvSpPr>
            <a:spLocks noGrp="1"/>
          </p:cNvSpPr>
          <p:nvPr>
            <p:ph type="title"/>
          </p:nvPr>
        </p:nvSpPr>
        <p:spPr/>
        <p:txBody>
          <a:bodyPr/>
          <a:lstStyle/>
          <a:p>
            <a:r>
              <a:rPr lang="en-US" dirty="0"/>
              <a:t>Solution Example #1</a:t>
            </a:r>
          </a:p>
        </p:txBody>
      </p:sp>
      <p:sp>
        <p:nvSpPr>
          <p:cNvPr id="3" name="Text Placeholder 2">
            <a:extLst>
              <a:ext uri="{FF2B5EF4-FFF2-40B4-BE49-F238E27FC236}">
                <a16:creationId xmlns:a16="http://schemas.microsoft.com/office/drawing/2014/main" id="{6F137E9F-2DD3-2BF6-9562-E23EBAB81DC8}"/>
              </a:ext>
            </a:extLst>
          </p:cNvPr>
          <p:cNvSpPr>
            <a:spLocks noGrp="1"/>
          </p:cNvSpPr>
          <p:nvPr>
            <p:ph type="body" sz="quarter" idx="20"/>
          </p:nvPr>
        </p:nvSpPr>
        <p:spPr>
          <a:xfrm>
            <a:off x="652463" y="1543501"/>
            <a:ext cx="10370190" cy="4612244"/>
          </a:xfrm>
        </p:spPr>
        <p:txBody>
          <a:bodyPr/>
          <a:lstStyle/>
          <a:p>
            <a:r>
              <a:rPr lang="en-US" dirty="0"/>
              <a:t>Recall example</a:t>
            </a:r>
          </a:p>
          <a:p>
            <a:r>
              <a:rPr lang="en-US" dirty="0"/>
              <a:t> P = </a:t>
            </a:r>
            <a:r>
              <a:rPr lang="en-US" dirty="0" err="1"/>
              <a:t>np.array</a:t>
            </a:r>
            <a:r>
              <a:rPr lang="en-US" dirty="0"/>
              <a:t>( [ </a:t>
            </a:r>
          </a:p>
          <a:p>
            <a:r>
              <a:rPr lang="en-US" dirty="0"/>
              <a:t>	[0.75, 0.25, 0.0, 0.0], </a:t>
            </a:r>
          </a:p>
          <a:p>
            <a:r>
              <a:rPr lang="en-US" dirty="0"/>
              <a:t>    	[0.0, 0.0, 1.0, 0.0],</a:t>
            </a:r>
          </a:p>
          <a:p>
            <a:r>
              <a:rPr lang="en-US" dirty="0"/>
              <a:t>                   [0.0, 0.0, 0.9, 0.1], </a:t>
            </a:r>
          </a:p>
          <a:p>
            <a:r>
              <a:rPr lang="en-US" dirty="0"/>
              <a:t>                   [1.0, 0.0, 0.0, 0.0]])</a:t>
            </a:r>
          </a:p>
          <a:p>
            <a:r>
              <a:rPr lang="en-US" dirty="0"/>
              <a:t>  v = </a:t>
            </a:r>
            <a:r>
              <a:rPr lang="en-US" dirty="0" err="1"/>
              <a:t>stationary_distribution</a:t>
            </a:r>
            <a:r>
              <a:rPr lang="en-US" dirty="0"/>
              <a:t>(P)</a:t>
            </a:r>
          </a:p>
          <a:p>
            <a:r>
              <a:rPr lang="en-US" dirty="0"/>
              <a:t>  print(v)</a:t>
            </a:r>
          </a:p>
          <a:p>
            <a:r>
              <a:rPr lang="en-US" dirty="0"/>
              <a:t>% python </a:t>
            </a:r>
            <a:r>
              <a:rPr lang="en-US" dirty="0" err="1"/>
              <a:t>equilibrium.py</a:t>
            </a:r>
            <a:r>
              <a:rPr lang="en-US" dirty="0"/>
              <a:t> </a:t>
            </a:r>
          </a:p>
          <a:p>
            <a:r>
              <a:rPr lang="en-US" dirty="0"/>
              <a:t>v [0.25   0.0625 0.625  0.0625]</a:t>
            </a:r>
          </a:p>
          <a:p>
            <a:r>
              <a:rPr lang="en-US" dirty="0"/>
              <a:t>N.B. you could compute these numbers using the ON/OFF renewal model….</a:t>
            </a:r>
          </a:p>
        </p:txBody>
      </p:sp>
      <p:grpSp>
        <p:nvGrpSpPr>
          <p:cNvPr id="6" name="Group 5" descr="DTMC graph. Idle node directs arc with weight 0.25 to START node and directs arc back to self with weight 0.75.  START node directs arc with weight 1.0 to DATA node.  DATA node directs arc with weight 0.9 back to self, and directs arc with weight 0.1 to END node.  END node directs arc with weight END to Idle node.">
            <a:extLst>
              <a:ext uri="{FF2B5EF4-FFF2-40B4-BE49-F238E27FC236}">
                <a16:creationId xmlns:a16="http://schemas.microsoft.com/office/drawing/2014/main" id="{801AB037-E971-23A6-4A44-6900D61DC6B5}"/>
              </a:ext>
            </a:extLst>
          </p:cNvPr>
          <p:cNvGrpSpPr/>
          <p:nvPr/>
        </p:nvGrpSpPr>
        <p:grpSpPr>
          <a:xfrm>
            <a:off x="5276193" y="1342761"/>
            <a:ext cx="6077607" cy="1882796"/>
            <a:chOff x="2551601" y="3869473"/>
            <a:chExt cx="5527600" cy="1712408"/>
          </a:xfrm>
        </p:grpSpPr>
        <p:sp>
          <p:nvSpPr>
            <p:cNvPr id="7" name="Freeform 6">
              <a:extLst>
                <a:ext uri="{FF2B5EF4-FFF2-40B4-BE49-F238E27FC236}">
                  <a16:creationId xmlns:a16="http://schemas.microsoft.com/office/drawing/2014/main" id="{59586581-1795-1855-3B67-C114B3CC64E9}"/>
                </a:ext>
              </a:extLst>
            </p:cNvPr>
            <p:cNvSpPr/>
            <p:nvPr/>
          </p:nvSpPr>
          <p:spPr>
            <a:xfrm>
              <a:off x="3188817" y="3869473"/>
              <a:ext cx="4394012" cy="558729"/>
            </a:xfrm>
            <a:custGeom>
              <a:avLst/>
              <a:gdLst>
                <a:gd name="csX0" fmla="*/ 4394012 w 4394012"/>
                <a:gd name="csY0" fmla="*/ 524107 h 558729"/>
                <a:gd name="csX1" fmla="*/ 4315954 w 4394012"/>
                <a:gd name="csY1" fmla="*/ 479503 h 558729"/>
                <a:gd name="csX2" fmla="*/ 4260198 w 4394012"/>
                <a:gd name="csY2" fmla="*/ 446049 h 558729"/>
                <a:gd name="csX3" fmla="*/ 4148685 w 4394012"/>
                <a:gd name="csY3" fmla="*/ 401444 h 558729"/>
                <a:gd name="csX4" fmla="*/ 4070627 w 4394012"/>
                <a:gd name="csY4" fmla="*/ 367990 h 558729"/>
                <a:gd name="csX5" fmla="*/ 4037173 w 4394012"/>
                <a:gd name="csY5" fmla="*/ 356839 h 558729"/>
                <a:gd name="csX6" fmla="*/ 3947963 w 4394012"/>
                <a:gd name="csY6" fmla="*/ 312234 h 558729"/>
                <a:gd name="csX7" fmla="*/ 3892207 w 4394012"/>
                <a:gd name="csY7" fmla="*/ 301083 h 558729"/>
                <a:gd name="csX8" fmla="*/ 3791846 w 4394012"/>
                <a:gd name="csY8" fmla="*/ 267629 h 558729"/>
                <a:gd name="csX9" fmla="*/ 3724939 w 4394012"/>
                <a:gd name="csY9" fmla="*/ 245327 h 558729"/>
                <a:gd name="csX10" fmla="*/ 3658032 w 4394012"/>
                <a:gd name="csY10" fmla="*/ 234176 h 558729"/>
                <a:gd name="csX11" fmla="*/ 3524217 w 4394012"/>
                <a:gd name="csY11" fmla="*/ 189571 h 558729"/>
                <a:gd name="csX12" fmla="*/ 3412705 w 4394012"/>
                <a:gd name="csY12" fmla="*/ 167268 h 558729"/>
                <a:gd name="csX13" fmla="*/ 3312344 w 4394012"/>
                <a:gd name="csY13" fmla="*/ 133815 h 558729"/>
                <a:gd name="csX14" fmla="*/ 3200832 w 4394012"/>
                <a:gd name="csY14" fmla="*/ 111512 h 558729"/>
                <a:gd name="csX15" fmla="*/ 3156227 w 4394012"/>
                <a:gd name="csY15" fmla="*/ 100361 h 558729"/>
                <a:gd name="csX16" fmla="*/ 3000110 w 4394012"/>
                <a:gd name="csY16" fmla="*/ 78059 h 558729"/>
                <a:gd name="csX17" fmla="*/ 2888598 w 4394012"/>
                <a:gd name="csY17" fmla="*/ 55756 h 558729"/>
                <a:gd name="csX18" fmla="*/ 2542910 w 4394012"/>
                <a:gd name="csY18" fmla="*/ 33454 h 558729"/>
                <a:gd name="csX19" fmla="*/ 2018803 w 4394012"/>
                <a:gd name="csY19" fmla="*/ 11151 h 558729"/>
                <a:gd name="csX20" fmla="*/ 1684266 w 4394012"/>
                <a:gd name="csY20" fmla="*/ 0 h 558729"/>
                <a:gd name="csX21" fmla="*/ 1394334 w 4394012"/>
                <a:gd name="csY21" fmla="*/ 11151 h 558729"/>
                <a:gd name="csX22" fmla="*/ 1349729 w 4394012"/>
                <a:gd name="csY22" fmla="*/ 22303 h 558729"/>
                <a:gd name="csX23" fmla="*/ 1293973 w 4394012"/>
                <a:gd name="csY23" fmla="*/ 33454 h 558729"/>
                <a:gd name="csX24" fmla="*/ 1204763 w 4394012"/>
                <a:gd name="csY24" fmla="*/ 66907 h 558729"/>
                <a:gd name="csX25" fmla="*/ 1115554 w 4394012"/>
                <a:gd name="csY25" fmla="*/ 89210 h 558729"/>
                <a:gd name="csX26" fmla="*/ 981739 w 4394012"/>
                <a:gd name="csY26" fmla="*/ 133815 h 558729"/>
                <a:gd name="csX27" fmla="*/ 914832 w 4394012"/>
                <a:gd name="csY27" fmla="*/ 156117 h 558729"/>
                <a:gd name="csX28" fmla="*/ 870227 w 4394012"/>
                <a:gd name="csY28" fmla="*/ 167268 h 558729"/>
                <a:gd name="csX29" fmla="*/ 803320 w 4394012"/>
                <a:gd name="csY29" fmla="*/ 189571 h 558729"/>
                <a:gd name="csX30" fmla="*/ 702959 w 4394012"/>
                <a:gd name="csY30" fmla="*/ 223025 h 558729"/>
                <a:gd name="csX31" fmla="*/ 669505 w 4394012"/>
                <a:gd name="csY31" fmla="*/ 234176 h 558729"/>
                <a:gd name="csX32" fmla="*/ 591446 w 4394012"/>
                <a:gd name="csY32" fmla="*/ 256478 h 558729"/>
                <a:gd name="csX33" fmla="*/ 479934 w 4394012"/>
                <a:gd name="csY33" fmla="*/ 301083 h 558729"/>
                <a:gd name="csX34" fmla="*/ 413027 w 4394012"/>
                <a:gd name="csY34" fmla="*/ 323386 h 558729"/>
                <a:gd name="csX35" fmla="*/ 334968 w 4394012"/>
                <a:gd name="csY35" fmla="*/ 356839 h 558729"/>
                <a:gd name="csX36" fmla="*/ 279212 w 4394012"/>
                <a:gd name="csY36" fmla="*/ 401444 h 558729"/>
                <a:gd name="csX37" fmla="*/ 245759 w 4394012"/>
                <a:gd name="csY37" fmla="*/ 412595 h 558729"/>
                <a:gd name="csX38" fmla="*/ 178851 w 4394012"/>
                <a:gd name="csY38" fmla="*/ 446049 h 558729"/>
                <a:gd name="csX39" fmla="*/ 145398 w 4394012"/>
                <a:gd name="csY39" fmla="*/ 468351 h 558729"/>
                <a:gd name="csX40" fmla="*/ 123095 w 4394012"/>
                <a:gd name="csY40" fmla="*/ 490654 h 558729"/>
                <a:gd name="csX41" fmla="*/ 89642 w 4394012"/>
                <a:gd name="csY41" fmla="*/ 501805 h 558729"/>
                <a:gd name="csX42" fmla="*/ 67339 w 4394012"/>
                <a:gd name="csY42" fmla="*/ 524107 h 558729"/>
                <a:gd name="csX43" fmla="*/ 432 w 4394012"/>
                <a:gd name="csY43" fmla="*/ 557561 h 558729"/>
                <a:gd name="csX44" fmla="*/ 11583 w 4394012"/>
                <a:gd name="csY44" fmla="*/ 557561 h 55872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Lst>
              <a:rect l="l" t="t" r="r" b="b"/>
              <a:pathLst>
                <a:path w="4394012" h="558729">
                  <a:moveTo>
                    <a:pt x="4394012" y="524107"/>
                  </a:moveTo>
                  <a:cubicBezTo>
                    <a:pt x="4367993" y="509239"/>
                    <a:pt x="4340889" y="496126"/>
                    <a:pt x="4315954" y="479503"/>
                  </a:cubicBezTo>
                  <a:cubicBezTo>
                    <a:pt x="4254724" y="438684"/>
                    <a:pt x="4337852" y="471934"/>
                    <a:pt x="4260198" y="446049"/>
                  </a:cubicBezTo>
                  <a:cubicBezTo>
                    <a:pt x="4211958" y="397811"/>
                    <a:pt x="4260521" y="438723"/>
                    <a:pt x="4148685" y="401444"/>
                  </a:cubicBezTo>
                  <a:cubicBezTo>
                    <a:pt x="4070228" y="375292"/>
                    <a:pt x="4167089" y="409331"/>
                    <a:pt x="4070627" y="367990"/>
                  </a:cubicBezTo>
                  <a:cubicBezTo>
                    <a:pt x="4059823" y="363360"/>
                    <a:pt x="4047874" y="361703"/>
                    <a:pt x="4037173" y="356839"/>
                  </a:cubicBezTo>
                  <a:cubicBezTo>
                    <a:pt x="4006906" y="343082"/>
                    <a:pt x="3978994" y="324169"/>
                    <a:pt x="3947963" y="312234"/>
                  </a:cubicBezTo>
                  <a:cubicBezTo>
                    <a:pt x="3930273" y="305430"/>
                    <a:pt x="3910431" y="306290"/>
                    <a:pt x="3892207" y="301083"/>
                  </a:cubicBezTo>
                  <a:cubicBezTo>
                    <a:pt x="3858301" y="291395"/>
                    <a:pt x="3825300" y="278780"/>
                    <a:pt x="3791846" y="267629"/>
                  </a:cubicBezTo>
                  <a:cubicBezTo>
                    <a:pt x="3769544" y="260195"/>
                    <a:pt x="3748128" y="249192"/>
                    <a:pt x="3724939" y="245327"/>
                  </a:cubicBezTo>
                  <a:cubicBezTo>
                    <a:pt x="3702637" y="241610"/>
                    <a:pt x="3679967" y="239660"/>
                    <a:pt x="3658032" y="234176"/>
                  </a:cubicBezTo>
                  <a:cubicBezTo>
                    <a:pt x="3658023" y="234174"/>
                    <a:pt x="3524227" y="189573"/>
                    <a:pt x="3524217" y="189571"/>
                  </a:cubicBezTo>
                  <a:cubicBezTo>
                    <a:pt x="3482338" y="182591"/>
                    <a:pt x="3452032" y="179369"/>
                    <a:pt x="3412705" y="167268"/>
                  </a:cubicBezTo>
                  <a:cubicBezTo>
                    <a:pt x="3379001" y="156898"/>
                    <a:pt x="3346922" y="140731"/>
                    <a:pt x="3312344" y="133815"/>
                  </a:cubicBezTo>
                  <a:cubicBezTo>
                    <a:pt x="3275173" y="126381"/>
                    <a:pt x="3237607" y="120706"/>
                    <a:pt x="3200832" y="111512"/>
                  </a:cubicBezTo>
                  <a:cubicBezTo>
                    <a:pt x="3185964" y="107795"/>
                    <a:pt x="3171255" y="103367"/>
                    <a:pt x="3156227" y="100361"/>
                  </a:cubicBezTo>
                  <a:cubicBezTo>
                    <a:pt x="3102633" y="89642"/>
                    <a:pt x="3054929" y="84911"/>
                    <a:pt x="3000110" y="78059"/>
                  </a:cubicBezTo>
                  <a:cubicBezTo>
                    <a:pt x="2951798" y="61954"/>
                    <a:pt x="2955760" y="61058"/>
                    <a:pt x="2888598" y="55756"/>
                  </a:cubicBezTo>
                  <a:cubicBezTo>
                    <a:pt x="2773487" y="46668"/>
                    <a:pt x="2657673" y="46205"/>
                    <a:pt x="2542910" y="33454"/>
                  </a:cubicBezTo>
                  <a:cubicBezTo>
                    <a:pt x="2297988" y="6241"/>
                    <a:pt x="2493524" y="25114"/>
                    <a:pt x="2018803" y="11151"/>
                  </a:cubicBezTo>
                  <a:lnTo>
                    <a:pt x="1684266" y="0"/>
                  </a:lnTo>
                  <a:cubicBezTo>
                    <a:pt x="1587622" y="3717"/>
                    <a:pt x="1490835" y="4717"/>
                    <a:pt x="1394334" y="11151"/>
                  </a:cubicBezTo>
                  <a:cubicBezTo>
                    <a:pt x="1379042" y="12170"/>
                    <a:pt x="1364690" y="18978"/>
                    <a:pt x="1349729" y="22303"/>
                  </a:cubicBezTo>
                  <a:cubicBezTo>
                    <a:pt x="1331227" y="26415"/>
                    <a:pt x="1312360" y="28857"/>
                    <a:pt x="1293973" y="33454"/>
                  </a:cubicBezTo>
                  <a:cubicBezTo>
                    <a:pt x="1268667" y="39780"/>
                    <a:pt x="1225219" y="59236"/>
                    <a:pt x="1204763" y="66907"/>
                  </a:cubicBezTo>
                  <a:cubicBezTo>
                    <a:pt x="1165567" y="81606"/>
                    <a:pt x="1163103" y="79700"/>
                    <a:pt x="1115554" y="89210"/>
                  </a:cubicBezTo>
                  <a:cubicBezTo>
                    <a:pt x="1014972" y="139500"/>
                    <a:pt x="1139740" y="81149"/>
                    <a:pt x="981739" y="133815"/>
                  </a:cubicBezTo>
                  <a:cubicBezTo>
                    <a:pt x="959437" y="141249"/>
                    <a:pt x="937639" y="150415"/>
                    <a:pt x="914832" y="156117"/>
                  </a:cubicBezTo>
                  <a:cubicBezTo>
                    <a:pt x="899964" y="159834"/>
                    <a:pt x="884907" y="162864"/>
                    <a:pt x="870227" y="167268"/>
                  </a:cubicBezTo>
                  <a:cubicBezTo>
                    <a:pt x="847710" y="174023"/>
                    <a:pt x="825622" y="182137"/>
                    <a:pt x="803320" y="189571"/>
                  </a:cubicBezTo>
                  <a:lnTo>
                    <a:pt x="702959" y="223025"/>
                  </a:lnTo>
                  <a:cubicBezTo>
                    <a:pt x="691808" y="226742"/>
                    <a:pt x="680807" y="230947"/>
                    <a:pt x="669505" y="234176"/>
                  </a:cubicBezTo>
                  <a:cubicBezTo>
                    <a:pt x="643485" y="241610"/>
                    <a:pt x="617310" y="248520"/>
                    <a:pt x="591446" y="256478"/>
                  </a:cubicBezTo>
                  <a:cubicBezTo>
                    <a:pt x="431205" y="305783"/>
                    <a:pt x="600412" y="252892"/>
                    <a:pt x="479934" y="301083"/>
                  </a:cubicBezTo>
                  <a:cubicBezTo>
                    <a:pt x="458107" y="309814"/>
                    <a:pt x="432588" y="310346"/>
                    <a:pt x="413027" y="323386"/>
                  </a:cubicBezTo>
                  <a:cubicBezTo>
                    <a:pt x="366821" y="354189"/>
                    <a:pt x="392575" y="342438"/>
                    <a:pt x="334968" y="356839"/>
                  </a:cubicBezTo>
                  <a:cubicBezTo>
                    <a:pt x="314223" y="377585"/>
                    <a:pt x="307349" y="387376"/>
                    <a:pt x="279212" y="401444"/>
                  </a:cubicBezTo>
                  <a:cubicBezTo>
                    <a:pt x="268699" y="406701"/>
                    <a:pt x="256910" y="408878"/>
                    <a:pt x="245759" y="412595"/>
                  </a:cubicBezTo>
                  <a:cubicBezTo>
                    <a:pt x="149889" y="476509"/>
                    <a:pt x="271184" y="399883"/>
                    <a:pt x="178851" y="446049"/>
                  </a:cubicBezTo>
                  <a:cubicBezTo>
                    <a:pt x="166864" y="452042"/>
                    <a:pt x="155863" y="459979"/>
                    <a:pt x="145398" y="468351"/>
                  </a:cubicBezTo>
                  <a:cubicBezTo>
                    <a:pt x="137188" y="474919"/>
                    <a:pt x="132110" y="485245"/>
                    <a:pt x="123095" y="490654"/>
                  </a:cubicBezTo>
                  <a:cubicBezTo>
                    <a:pt x="113016" y="496702"/>
                    <a:pt x="100793" y="498088"/>
                    <a:pt x="89642" y="501805"/>
                  </a:cubicBezTo>
                  <a:cubicBezTo>
                    <a:pt x="82208" y="509239"/>
                    <a:pt x="76354" y="518698"/>
                    <a:pt x="67339" y="524107"/>
                  </a:cubicBezTo>
                  <a:cubicBezTo>
                    <a:pt x="21995" y="551313"/>
                    <a:pt x="42726" y="515267"/>
                    <a:pt x="432" y="557561"/>
                  </a:cubicBezTo>
                  <a:cubicBezTo>
                    <a:pt x="-2196" y="560189"/>
                    <a:pt x="7866" y="557561"/>
                    <a:pt x="11583" y="557561"/>
                  </a:cubicBezTo>
                </a:path>
              </a:pathLst>
            </a:custGeom>
            <a:noFill/>
            <a:ln w="25400">
              <a:solidFill>
                <a:schemeClr val="tx1"/>
              </a:solidFill>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E669C99C-B47C-A0A3-F96C-7955678896BF}"/>
                </a:ext>
              </a:extLst>
            </p:cNvPr>
            <p:cNvGrpSpPr/>
            <p:nvPr/>
          </p:nvGrpSpPr>
          <p:grpSpPr>
            <a:xfrm>
              <a:off x="2551601" y="3876420"/>
              <a:ext cx="5527600" cy="1705461"/>
              <a:chOff x="2551601" y="3876420"/>
              <a:chExt cx="5527600" cy="1705461"/>
            </a:xfrm>
          </p:grpSpPr>
          <p:sp>
            <p:nvSpPr>
              <p:cNvPr id="9" name="TextBox 8">
                <a:extLst>
                  <a:ext uri="{FF2B5EF4-FFF2-40B4-BE49-F238E27FC236}">
                    <a16:creationId xmlns:a16="http://schemas.microsoft.com/office/drawing/2014/main" id="{BEFC6626-0128-3B25-2C51-4E0F8EF67EC8}"/>
                  </a:ext>
                </a:extLst>
              </p:cNvPr>
              <p:cNvSpPr txBox="1"/>
              <p:nvPr/>
            </p:nvSpPr>
            <p:spPr>
              <a:xfrm>
                <a:off x="2681530" y="4564022"/>
                <a:ext cx="546945" cy="369332"/>
              </a:xfrm>
              <a:prstGeom prst="rect">
                <a:avLst/>
              </a:prstGeom>
              <a:noFill/>
            </p:spPr>
            <p:txBody>
              <a:bodyPr wrap="none" rtlCol="0">
                <a:spAutoFit/>
              </a:bodyPr>
              <a:lstStyle/>
              <a:p>
                <a:r>
                  <a:rPr lang="en-US" dirty="0"/>
                  <a:t>Idle</a:t>
                </a:r>
              </a:p>
            </p:txBody>
          </p:sp>
          <p:sp>
            <p:nvSpPr>
              <p:cNvPr id="10" name="Oval 9">
                <a:extLst>
                  <a:ext uri="{FF2B5EF4-FFF2-40B4-BE49-F238E27FC236}">
                    <a16:creationId xmlns:a16="http://schemas.microsoft.com/office/drawing/2014/main" id="{BF1DC57C-554E-5052-A104-A9BBEF8528B5}"/>
                  </a:ext>
                </a:extLst>
              </p:cNvPr>
              <p:cNvSpPr/>
              <p:nvPr/>
            </p:nvSpPr>
            <p:spPr>
              <a:xfrm>
                <a:off x="2551601"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3FB5FA6-4B3D-18FA-1737-66BE1F18C610}"/>
                  </a:ext>
                </a:extLst>
              </p:cNvPr>
              <p:cNvSpPr txBox="1"/>
              <p:nvPr/>
            </p:nvSpPr>
            <p:spPr>
              <a:xfrm>
                <a:off x="4128179" y="4564022"/>
                <a:ext cx="811441" cy="369332"/>
              </a:xfrm>
              <a:prstGeom prst="rect">
                <a:avLst/>
              </a:prstGeom>
              <a:noFill/>
            </p:spPr>
            <p:txBody>
              <a:bodyPr wrap="none" rtlCol="0">
                <a:spAutoFit/>
              </a:bodyPr>
              <a:lstStyle/>
              <a:p>
                <a:r>
                  <a:rPr lang="en-US" dirty="0"/>
                  <a:t>START</a:t>
                </a:r>
              </a:p>
            </p:txBody>
          </p:sp>
          <p:sp>
            <p:nvSpPr>
              <p:cNvPr id="12" name="Oval 11">
                <a:extLst>
                  <a:ext uri="{FF2B5EF4-FFF2-40B4-BE49-F238E27FC236}">
                    <a16:creationId xmlns:a16="http://schemas.microsoft.com/office/drawing/2014/main" id="{E8C783A3-BA3C-D948-A6E2-7E18F4DD0B57}"/>
                  </a:ext>
                </a:extLst>
              </p:cNvPr>
              <p:cNvSpPr/>
              <p:nvPr/>
            </p:nvSpPr>
            <p:spPr>
              <a:xfrm>
                <a:off x="4128179"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A5040EE-4932-DDBA-0BC2-FFE726DD082B}"/>
                  </a:ext>
                </a:extLst>
              </p:cNvPr>
              <p:cNvSpPr/>
              <p:nvPr/>
            </p:nvSpPr>
            <p:spPr>
              <a:xfrm>
                <a:off x="5709396"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0329E196-FB50-4047-E2C5-67EFEE9CC4FE}"/>
                  </a:ext>
                </a:extLst>
              </p:cNvPr>
              <p:cNvSpPr/>
              <p:nvPr/>
            </p:nvSpPr>
            <p:spPr>
              <a:xfrm>
                <a:off x="7267760" y="4342968"/>
                <a:ext cx="811441" cy="81144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C32D4838-A6DB-4C66-85C0-20B67F694C74}"/>
                  </a:ext>
                </a:extLst>
              </p:cNvPr>
              <p:cNvSpPr txBox="1"/>
              <p:nvPr/>
            </p:nvSpPr>
            <p:spPr>
              <a:xfrm>
                <a:off x="5764699" y="4564022"/>
                <a:ext cx="700833" cy="369332"/>
              </a:xfrm>
              <a:prstGeom prst="rect">
                <a:avLst/>
              </a:prstGeom>
              <a:noFill/>
            </p:spPr>
            <p:txBody>
              <a:bodyPr wrap="none" rtlCol="0">
                <a:spAutoFit/>
              </a:bodyPr>
              <a:lstStyle/>
              <a:p>
                <a:r>
                  <a:rPr lang="en-US" dirty="0"/>
                  <a:t>DATA</a:t>
                </a:r>
              </a:p>
            </p:txBody>
          </p:sp>
          <p:sp>
            <p:nvSpPr>
              <p:cNvPr id="16" name="TextBox 15">
                <a:extLst>
                  <a:ext uri="{FF2B5EF4-FFF2-40B4-BE49-F238E27FC236}">
                    <a16:creationId xmlns:a16="http://schemas.microsoft.com/office/drawing/2014/main" id="{3994A347-9D8E-B117-D6E1-6305D36DD15A}"/>
                  </a:ext>
                </a:extLst>
              </p:cNvPr>
              <p:cNvSpPr txBox="1"/>
              <p:nvPr/>
            </p:nvSpPr>
            <p:spPr>
              <a:xfrm>
                <a:off x="7374359" y="4564022"/>
                <a:ext cx="598241" cy="369332"/>
              </a:xfrm>
              <a:prstGeom prst="rect">
                <a:avLst/>
              </a:prstGeom>
              <a:noFill/>
            </p:spPr>
            <p:txBody>
              <a:bodyPr wrap="none" rtlCol="0">
                <a:spAutoFit/>
              </a:bodyPr>
              <a:lstStyle/>
              <a:p>
                <a:r>
                  <a:rPr lang="en-US" dirty="0"/>
                  <a:t>END</a:t>
                </a:r>
              </a:p>
            </p:txBody>
          </p:sp>
          <p:cxnSp>
            <p:nvCxnSpPr>
              <p:cNvPr id="17" name="Straight Arrow Connector 16">
                <a:extLst>
                  <a:ext uri="{FF2B5EF4-FFF2-40B4-BE49-F238E27FC236}">
                    <a16:creationId xmlns:a16="http://schemas.microsoft.com/office/drawing/2014/main" id="{F83E84BB-FF3B-475C-45B7-79D2C9FF9C3A}"/>
                  </a:ext>
                </a:extLst>
              </p:cNvPr>
              <p:cNvCxnSpPr>
                <a:stCxn id="10" idx="6"/>
                <a:endCxn id="11" idx="1"/>
              </p:cNvCxnSpPr>
              <p:nvPr/>
            </p:nvCxnSpPr>
            <p:spPr>
              <a:xfrm flipV="1">
                <a:off x="3363042" y="474868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F0AA9FE-B7CD-EDB8-3C2C-2977D8103630}"/>
                  </a:ext>
                </a:extLst>
              </p:cNvPr>
              <p:cNvCxnSpPr/>
              <p:nvPr/>
            </p:nvCxnSpPr>
            <p:spPr>
              <a:xfrm flipV="1">
                <a:off x="4946262" y="4745710"/>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0B12B79-806E-4992-F9C4-6E4B7B2FFC01}"/>
                  </a:ext>
                </a:extLst>
              </p:cNvPr>
              <p:cNvCxnSpPr/>
              <p:nvPr/>
            </p:nvCxnSpPr>
            <p:spPr>
              <a:xfrm flipV="1">
                <a:off x="6511318" y="4758568"/>
                <a:ext cx="765137" cy="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Freeform 19">
                <a:extLst>
                  <a:ext uri="{FF2B5EF4-FFF2-40B4-BE49-F238E27FC236}">
                    <a16:creationId xmlns:a16="http://schemas.microsoft.com/office/drawing/2014/main" id="{B1A17694-5313-F2E9-860E-D76E571A97B5}"/>
                  </a:ext>
                </a:extLst>
              </p:cNvPr>
              <p:cNvSpPr/>
              <p:nvPr/>
            </p:nvSpPr>
            <p:spPr>
              <a:xfrm>
                <a:off x="2675071"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20">
                <a:extLst>
                  <a:ext uri="{FF2B5EF4-FFF2-40B4-BE49-F238E27FC236}">
                    <a16:creationId xmlns:a16="http://schemas.microsoft.com/office/drawing/2014/main" id="{C82B0BFD-6BEF-1E32-2135-F3D1DA668553}"/>
                  </a:ext>
                </a:extLst>
              </p:cNvPr>
              <p:cNvSpPr/>
              <p:nvPr/>
            </p:nvSpPr>
            <p:spPr>
              <a:xfrm>
                <a:off x="5857092" y="5098835"/>
                <a:ext cx="536805" cy="434897"/>
              </a:xfrm>
              <a:custGeom>
                <a:avLst/>
                <a:gdLst>
                  <a:gd name="csX0" fmla="*/ 524107 w 536805"/>
                  <a:gd name="csY0" fmla="*/ 0 h 434897"/>
                  <a:gd name="csX1" fmla="*/ 524107 w 536805"/>
                  <a:gd name="csY1" fmla="*/ 234175 h 434897"/>
                  <a:gd name="csX2" fmla="*/ 512956 w 536805"/>
                  <a:gd name="csY2" fmla="*/ 267629 h 434897"/>
                  <a:gd name="csX3" fmla="*/ 401444 w 536805"/>
                  <a:gd name="csY3" fmla="*/ 379141 h 434897"/>
                  <a:gd name="csX4" fmla="*/ 367990 w 536805"/>
                  <a:gd name="csY4" fmla="*/ 401444 h 434897"/>
                  <a:gd name="csX5" fmla="*/ 256478 w 536805"/>
                  <a:gd name="csY5" fmla="*/ 434897 h 434897"/>
                  <a:gd name="csX6" fmla="*/ 100361 w 536805"/>
                  <a:gd name="csY6" fmla="*/ 412595 h 434897"/>
                  <a:gd name="csX7" fmla="*/ 78058 w 536805"/>
                  <a:gd name="csY7" fmla="*/ 390292 h 434897"/>
                  <a:gd name="csX8" fmla="*/ 55756 w 536805"/>
                  <a:gd name="csY8" fmla="*/ 356839 h 434897"/>
                  <a:gd name="csX9" fmla="*/ 11151 w 536805"/>
                  <a:gd name="csY9" fmla="*/ 267629 h 434897"/>
                  <a:gd name="csX10" fmla="*/ 0 w 536805"/>
                  <a:gd name="csY10" fmla="*/ 234175 h 434897"/>
                  <a:gd name="csX11" fmla="*/ 11151 w 536805"/>
                  <a:gd name="csY11" fmla="*/ 156117 h 434897"/>
                  <a:gd name="csX12" fmla="*/ 33453 w 536805"/>
                  <a:gd name="csY12" fmla="*/ 122663 h 434897"/>
                  <a:gd name="csX13" fmla="*/ 78058 w 536805"/>
                  <a:gd name="csY13" fmla="*/ 78058 h 434897"/>
                  <a:gd name="csX14" fmla="*/ 111512 w 536805"/>
                  <a:gd name="csY14" fmla="*/ 44605 h 4348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536805" h="434897">
                    <a:moveTo>
                      <a:pt x="524107" y="0"/>
                    </a:moveTo>
                    <a:cubicBezTo>
                      <a:pt x="540308" y="113408"/>
                      <a:pt x="541752" y="84191"/>
                      <a:pt x="524107" y="234175"/>
                    </a:cubicBezTo>
                    <a:cubicBezTo>
                      <a:pt x="522734" y="245849"/>
                      <a:pt x="518664" y="257354"/>
                      <a:pt x="512956" y="267629"/>
                    </a:cubicBezTo>
                    <a:cubicBezTo>
                      <a:pt x="469226" y="346343"/>
                      <a:pt x="474910" y="330163"/>
                      <a:pt x="401444" y="379141"/>
                    </a:cubicBezTo>
                    <a:cubicBezTo>
                      <a:pt x="390293" y="386575"/>
                      <a:pt x="380705" y="397206"/>
                      <a:pt x="367990" y="401444"/>
                    </a:cubicBezTo>
                    <a:cubicBezTo>
                      <a:pt x="286544" y="428592"/>
                      <a:pt x="323890" y="418044"/>
                      <a:pt x="256478" y="434897"/>
                    </a:cubicBezTo>
                    <a:cubicBezTo>
                      <a:pt x="254580" y="434724"/>
                      <a:pt x="134838" y="433282"/>
                      <a:pt x="100361" y="412595"/>
                    </a:cubicBezTo>
                    <a:cubicBezTo>
                      <a:pt x="91346" y="407186"/>
                      <a:pt x="84626" y="398502"/>
                      <a:pt x="78058" y="390292"/>
                    </a:cubicBezTo>
                    <a:cubicBezTo>
                      <a:pt x="69686" y="379827"/>
                      <a:pt x="63190" y="367990"/>
                      <a:pt x="55756" y="356839"/>
                    </a:cubicBezTo>
                    <a:cubicBezTo>
                      <a:pt x="30128" y="279958"/>
                      <a:pt x="50076" y="306556"/>
                      <a:pt x="11151" y="267629"/>
                    </a:cubicBezTo>
                    <a:cubicBezTo>
                      <a:pt x="7434" y="256478"/>
                      <a:pt x="0" y="245930"/>
                      <a:pt x="0" y="234175"/>
                    </a:cubicBezTo>
                    <a:cubicBezTo>
                      <a:pt x="0" y="207892"/>
                      <a:pt x="3599" y="181292"/>
                      <a:pt x="11151" y="156117"/>
                    </a:cubicBezTo>
                    <a:cubicBezTo>
                      <a:pt x="15002" y="143280"/>
                      <a:pt x="24731" y="132839"/>
                      <a:pt x="33453" y="122663"/>
                    </a:cubicBezTo>
                    <a:cubicBezTo>
                      <a:pt x="47137" y="106698"/>
                      <a:pt x="63190" y="92926"/>
                      <a:pt x="78058" y="78058"/>
                    </a:cubicBezTo>
                    <a:lnTo>
                      <a:pt x="111512" y="44605"/>
                    </a:lnTo>
                  </a:path>
                </a:pathLst>
              </a:custGeom>
              <a:noFill/>
              <a:ln w="25400">
                <a:tailEnd type="triangle"/>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C512979D-981F-1AFB-2EF6-03DA73828C30}"/>
                  </a:ext>
                </a:extLst>
              </p:cNvPr>
              <p:cNvSpPr txBox="1"/>
              <p:nvPr/>
            </p:nvSpPr>
            <p:spPr>
              <a:xfrm>
                <a:off x="3434814" y="4408719"/>
                <a:ext cx="588623" cy="369332"/>
              </a:xfrm>
              <a:prstGeom prst="rect">
                <a:avLst/>
              </a:prstGeom>
              <a:noFill/>
            </p:spPr>
            <p:txBody>
              <a:bodyPr wrap="none" rtlCol="0">
                <a:spAutoFit/>
              </a:bodyPr>
              <a:lstStyle/>
              <a:p>
                <a:r>
                  <a:rPr lang="en-US" dirty="0"/>
                  <a:t>0.25</a:t>
                </a:r>
              </a:p>
            </p:txBody>
          </p:sp>
          <p:sp>
            <p:nvSpPr>
              <p:cNvPr id="23" name="TextBox 22">
                <a:extLst>
                  <a:ext uri="{FF2B5EF4-FFF2-40B4-BE49-F238E27FC236}">
                    <a16:creationId xmlns:a16="http://schemas.microsoft.com/office/drawing/2014/main" id="{BA310337-D4FF-D2D8-C951-602FEC8C1642}"/>
                  </a:ext>
                </a:extLst>
              </p:cNvPr>
              <p:cNvSpPr txBox="1"/>
              <p:nvPr/>
            </p:nvSpPr>
            <p:spPr>
              <a:xfrm>
                <a:off x="3156987" y="5212549"/>
                <a:ext cx="588623" cy="369332"/>
              </a:xfrm>
              <a:prstGeom prst="rect">
                <a:avLst/>
              </a:prstGeom>
              <a:noFill/>
            </p:spPr>
            <p:txBody>
              <a:bodyPr wrap="none" rtlCol="0">
                <a:spAutoFit/>
              </a:bodyPr>
              <a:lstStyle/>
              <a:p>
                <a:r>
                  <a:rPr lang="en-US" dirty="0"/>
                  <a:t>0.75</a:t>
                </a:r>
              </a:p>
            </p:txBody>
          </p:sp>
          <p:sp>
            <p:nvSpPr>
              <p:cNvPr id="24" name="TextBox 23">
                <a:extLst>
                  <a:ext uri="{FF2B5EF4-FFF2-40B4-BE49-F238E27FC236}">
                    <a16:creationId xmlns:a16="http://schemas.microsoft.com/office/drawing/2014/main" id="{292E2E05-C4B2-5BDE-1C15-E149AC76DD58}"/>
                  </a:ext>
                </a:extLst>
              </p:cNvPr>
              <p:cNvSpPr txBox="1"/>
              <p:nvPr/>
            </p:nvSpPr>
            <p:spPr>
              <a:xfrm>
                <a:off x="5076478" y="4393872"/>
                <a:ext cx="473206" cy="369332"/>
              </a:xfrm>
              <a:prstGeom prst="rect">
                <a:avLst/>
              </a:prstGeom>
              <a:noFill/>
            </p:spPr>
            <p:txBody>
              <a:bodyPr wrap="none" rtlCol="0">
                <a:spAutoFit/>
              </a:bodyPr>
              <a:lstStyle/>
              <a:p>
                <a:r>
                  <a:rPr lang="en-US" dirty="0"/>
                  <a:t>1.0</a:t>
                </a:r>
              </a:p>
            </p:txBody>
          </p:sp>
          <p:sp>
            <p:nvSpPr>
              <p:cNvPr id="25" name="TextBox 24">
                <a:extLst>
                  <a:ext uri="{FF2B5EF4-FFF2-40B4-BE49-F238E27FC236}">
                    <a16:creationId xmlns:a16="http://schemas.microsoft.com/office/drawing/2014/main" id="{596E6FD6-58C6-EF89-BA6D-804CFBFCB3EF}"/>
                  </a:ext>
                </a:extLst>
              </p:cNvPr>
              <p:cNvSpPr txBox="1"/>
              <p:nvPr/>
            </p:nvSpPr>
            <p:spPr>
              <a:xfrm>
                <a:off x="6696650" y="4421973"/>
                <a:ext cx="473206" cy="369332"/>
              </a:xfrm>
              <a:prstGeom prst="rect">
                <a:avLst/>
              </a:prstGeom>
              <a:noFill/>
            </p:spPr>
            <p:txBody>
              <a:bodyPr wrap="none" rtlCol="0">
                <a:spAutoFit/>
              </a:bodyPr>
              <a:lstStyle/>
              <a:p>
                <a:r>
                  <a:rPr lang="en-US" dirty="0"/>
                  <a:t>0.1</a:t>
                </a:r>
              </a:p>
            </p:txBody>
          </p:sp>
          <p:sp>
            <p:nvSpPr>
              <p:cNvPr id="26" name="TextBox 25">
                <a:extLst>
                  <a:ext uri="{FF2B5EF4-FFF2-40B4-BE49-F238E27FC236}">
                    <a16:creationId xmlns:a16="http://schemas.microsoft.com/office/drawing/2014/main" id="{32AD62AB-15BE-21C1-82B1-BBDD50A6159D}"/>
                  </a:ext>
                </a:extLst>
              </p:cNvPr>
              <p:cNvSpPr txBox="1"/>
              <p:nvPr/>
            </p:nvSpPr>
            <p:spPr>
              <a:xfrm>
                <a:off x="6364512" y="5154799"/>
                <a:ext cx="473206" cy="369332"/>
              </a:xfrm>
              <a:prstGeom prst="rect">
                <a:avLst/>
              </a:prstGeom>
              <a:noFill/>
            </p:spPr>
            <p:txBody>
              <a:bodyPr wrap="none" rtlCol="0">
                <a:spAutoFit/>
              </a:bodyPr>
              <a:lstStyle/>
              <a:p>
                <a:r>
                  <a:rPr lang="en-US" dirty="0"/>
                  <a:t>0.9</a:t>
                </a:r>
              </a:p>
            </p:txBody>
          </p:sp>
          <p:sp>
            <p:nvSpPr>
              <p:cNvPr id="27" name="TextBox 26">
                <a:extLst>
                  <a:ext uri="{FF2B5EF4-FFF2-40B4-BE49-F238E27FC236}">
                    <a16:creationId xmlns:a16="http://schemas.microsoft.com/office/drawing/2014/main" id="{9DC8A6B2-10BA-63AA-8B59-A37797DF4D23}"/>
                  </a:ext>
                </a:extLst>
              </p:cNvPr>
              <p:cNvSpPr txBox="1"/>
              <p:nvPr/>
            </p:nvSpPr>
            <p:spPr>
              <a:xfrm>
                <a:off x="7200273" y="3876420"/>
                <a:ext cx="473206" cy="369332"/>
              </a:xfrm>
              <a:prstGeom prst="rect">
                <a:avLst/>
              </a:prstGeom>
              <a:noFill/>
            </p:spPr>
            <p:txBody>
              <a:bodyPr wrap="none" rtlCol="0">
                <a:spAutoFit/>
              </a:bodyPr>
              <a:lstStyle/>
              <a:p>
                <a:r>
                  <a:rPr lang="en-US" dirty="0"/>
                  <a:t>1.0</a:t>
                </a:r>
              </a:p>
            </p:txBody>
          </p:sp>
        </p:grpSp>
      </p:grpSp>
    </p:spTree>
    <p:extLst>
      <p:ext uri="{BB962C8B-B14F-4D97-AF65-F5344CB8AC3E}">
        <p14:creationId xmlns:p14="http://schemas.microsoft.com/office/powerpoint/2010/main" val="77579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7CBA5-DD91-0E0E-7303-AE9AF8A2DFF3}"/>
              </a:ext>
            </a:extLst>
          </p:cNvPr>
          <p:cNvSpPr>
            <a:spLocks noGrp="1"/>
          </p:cNvSpPr>
          <p:nvPr>
            <p:ph type="title"/>
          </p:nvPr>
        </p:nvSpPr>
        <p:spPr/>
        <p:txBody>
          <a:bodyPr/>
          <a:lstStyle/>
          <a:p>
            <a:r>
              <a:rPr lang="en-US" dirty="0"/>
              <a:t>Solution Example #2</a:t>
            </a:r>
          </a:p>
        </p:txBody>
      </p:sp>
      <p:sp>
        <p:nvSpPr>
          <p:cNvPr id="3" name="Text Placeholder 2">
            <a:extLst>
              <a:ext uri="{FF2B5EF4-FFF2-40B4-BE49-F238E27FC236}">
                <a16:creationId xmlns:a16="http://schemas.microsoft.com/office/drawing/2014/main" id="{D117CCCD-0C8A-58DF-6849-28E7A5EAB2BE}"/>
              </a:ext>
            </a:extLst>
          </p:cNvPr>
          <p:cNvSpPr>
            <a:spLocks noGrp="1"/>
          </p:cNvSpPr>
          <p:nvPr>
            <p:ph type="body" sz="quarter" idx="20"/>
          </p:nvPr>
        </p:nvSpPr>
        <p:spPr>
          <a:xfrm>
            <a:off x="831139" y="1217636"/>
            <a:ext cx="10370190" cy="5036019"/>
          </a:xfrm>
        </p:spPr>
        <p:txBody>
          <a:bodyPr>
            <a:normAutofit/>
          </a:bodyPr>
          <a:lstStyle/>
          <a:p>
            <a:r>
              <a:rPr lang="en-US" dirty="0"/>
              <a:t>Consider a queueing system where the service time of a job is an integer number of time-steps between 1 and 4, the queue holds up to K jobs waiting for service, and each time step a new arrival appears with probability </a:t>
            </a:r>
            <a:r>
              <a:rPr lang="en-US" dirty="0" err="1"/>
              <a:t>p</a:t>
            </a:r>
            <a:r>
              <a:rPr lang="en-US" baseline="-25000" dirty="0" err="1"/>
              <a:t>A</a:t>
            </a:r>
            <a:r>
              <a:rPr lang="en-US" dirty="0"/>
              <a:t> and is rejected if the queue is full.</a:t>
            </a:r>
          </a:p>
          <a:p>
            <a:r>
              <a:rPr lang="en-US" dirty="0"/>
              <a:t>State is (s, q) where s is the remaining service time of a job in service, and q is the number of jobs in queue.</a:t>
            </a:r>
          </a:p>
          <a:p>
            <a:pPr lvl="1"/>
            <a:r>
              <a:rPr lang="en-US" sz="2000" dirty="0"/>
              <a:t>For s&gt;1 and q&lt;K, (s, q) -&gt; (s-1, q) with probability 1-p</a:t>
            </a:r>
            <a:r>
              <a:rPr lang="en-US" sz="2000" baseline="-25000" dirty="0"/>
              <a:t>A</a:t>
            </a:r>
            <a:r>
              <a:rPr lang="en-US" sz="2000" dirty="0"/>
              <a:t> </a:t>
            </a:r>
          </a:p>
          <a:p>
            <a:pPr lvl="1"/>
            <a:r>
              <a:rPr lang="en-US" sz="2000" dirty="0"/>
              <a:t>For s&gt;1 and q&lt;K, (s, q) -&gt; (s-1, q+1) with probability </a:t>
            </a:r>
            <a:r>
              <a:rPr lang="en-US" sz="2000" dirty="0" err="1"/>
              <a:t>p</a:t>
            </a:r>
            <a:r>
              <a:rPr lang="en-US" sz="2000" baseline="-25000" dirty="0" err="1"/>
              <a:t>A</a:t>
            </a:r>
            <a:endParaRPr lang="en-US" sz="2000" dirty="0"/>
          </a:p>
          <a:p>
            <a:pPr lvl="1"/>
            <a:r>
              <a:rPr lang="en-US" sz="2000" dirty="0"/>
              <a:t>For s&gt;1 and q=K, (s, K) -&gt; (s-1,K) with probability 1.0</a:t>
            </a:r>
          </a:p>
          <a:p>
            <a:pPr lvl="1"/>
            <a:r>
              <a:rPr lang="en-US" sz="2000" dirty="0"/>
              <a:t>For s=1 and 0&lt;q, (1, q) -&gt; (n, q-1) with probability (1-p</a:t>
            </a:r>
            <a:r>
              <a:rPr lang="en-US" sz="2000" baseline="-25000" dirty="0"/>
              <a:t>A</a:t>
            </a:r>
            <a:r>
              <a:rPr lang="en-US" sz="2000" dirty="0"/>
              <a:t>)*</a:t>
            </a:r>
            <a:r>
              <a:rPr lang="en-US" sz="2000" dirty="0" err="1"/>
              <a:t>Pr</a:t>
            </a:r>
            <a:r>
              <a:rPr lang="en-US" sz="2000" dirty="0"/>
              <a:t>{S=n}</a:t>
            </a:r>
          </a:p>
          <a:p>
            <a:pPr lvl="1"/>
            <a:r>
              <a:rPr lang="en-US" sz="2000" dirty="0"/>
              <a:t>For s=1 and 0&lt;q, (1, q) -&gt; (n, q) with probability </a:t>
            </a:r>
            <a:r>
              <a:rPr lang="en-US" sz="2000" dirty="0" err="1"/>
              <a:t>p</a:t>
            </a:r>
            <a:r>
              <a:rPr lang="en-US" sz="2000" baseline="-25000" dirty="0" err="1"/>
              <a:t>A</a:t>
            </a:r>
            <a:r>
              <a:rPr lang="en-US" sz="2000" dirty="0"/>
              <a:t>*</a:t>
            </a:r>
            <a:r>
              <a:rPr lang="en-US" sz="2000" dirty="0" err="1"/>
              <a:t>Pr</a:t>
            </a:r>
            <a:r>
              <a:rPr lang="en-US" sz="2000" dirty="0"/>
              <a:t>{S=n}</a:t>
            </a:r>
          </a:p>
          <a:p>
            <a:pPr lvl="1"/>
            <a:r>
              <a:rPr lang="en-US" sz="2000" dirty="0"/>
              <a:t>(1, 0) -&gt; (0,0) with probability 1-p</a:t>
            </a:r>
            <a:r>
              <a:rPr lang="en-US" sz="2000" baseline="-25000" dirty="0"/>
              <a:t>A</a:t>
            </a:r>
          </a:p>
          <a:p>
            <a:pPr lvl="1"/>
            <a:r>
              <a:rPr lang="en-US" sz="2000" dirty="0"/>
              <a:t>(1, 0) -&gt; (n, 0) with probability </a:t>
            </a:r>
            <a:r>
              <a:rPr lang="en-US" sz="2000" dirty="0" err="1"/>
              <a:t>p</a:t>
            </a:r>
            <a:r>
              <a:rPr lang="en-US" sz="2000" baseline="-25000" dirty="0" err="1"/>
              <a:t>A</a:t>
            </a:r>
            <a:r>
              <a:rPr lang="en-US" sz="2000" baseline="-25000" dirty="0"/>
              <a:t>*</a:t>
            </a:r>
            <a:r>
              <a:rPr lang="en-US" sz="2000" dirty="0" err="1"/>
              <a:t>Pr</a:t>
            </a:r>
            <a:r>
              <a:rPr lang="en-US" sz="2000" dirty="0"/>
              <a:t>{S=n}</a:t>
            </a:r>
          </a:p>
          <a:p>
            <a:pPr lvl="1"/>
            <a:r>
              <a:rPr lang="en-US" sz="2000" dirty="0"/>
              <a:t>(0,0) -&gt; (0, 0) with probability 1-p</a:t>
            </a:r>
            <a:r>
              <a:rPr lang="en-US" sz="2000" baseline="-25000" dirty="0"/>
              <a:t>A</a:t>
            </a:r>
          </a:p>
          <a:p>
            <a:pPr lvl="1"/>
            <a:r>
              <a:rPr lang="en-US" sz="2000" dirty="0"/>
              <a:t>(0,0) -&gt; (n, 0) with probability </a:t>
            </a:r>
            <a:r>
              <a:rPr lang="en-US" sz="2000" dirty="0" err="1"/>
              <a:t>p</a:t>
            </a:r>
            <a:r>
              <a:rPr lang="en-US" sz="2000" baseline="-25000" dirty="0" err="1"/>
              <a:t>A</a:t>
            </a:r>
            <a:r>
              <a:rPr lang="en-US" sz="2000" baseline="-25000" dirty="0"/>
              <a:t>*</a:t>
            </a:r>
            <a:r>
              <a:rPr lang="en-US" sz="2000" dirty="0" err="1"/>
              <a:t>Pr</a:t>
            </a:r>
            <a:r>
              <a:rPr lang="en-US" sz="2000" dirty="0"/>
              <a:t>{S=n}</a:t>
            </a:r>
            <a:endParaRPr lang="en-US" sz="2000" baseline="-25000" dirty="0"/>
          </a:p>
          <a:p>
            <a:endParaRPr lang="en-US" dirty="0"/>
          </a:p>
        </p:txBody>
      </p:sp>
    </p:spTree>
    <p:extLst>
      <p:ext uri="{BB962C8B-B14F-4D97-AF65-F5344CB8AC3E}">
        <p14:creationId xmlns:p14="http://schemas.microsoft.com/office/powerpoint/2010/main" val="22487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B606A-B1A2-895E-01FC-86F144D45E25}"/>
              </a:ext>
            </a:extLst>
          </p:cNvPr>
          <p:cNvSpPr>
            <a:spLocks noGrp="1"/>
          </p:cNvSpPr>
          <p:nvPr>
            <p:ph type="title"/>
          </p:nvPr>
        </p:nvSpPr>
        <p:spPr/>
        <p:txBody>
          <a:bodyPr/>
          <a:lstStyle/>
          <a:p>
            <a:r>
              <a:rPr lang="en-US" dirty="0"/>
              <a:t>Solution Example #2: Transition Matrix</a:t>
            </a:r>
          </a:p>
        </p:txBody>
      </p:sp>
      <p:sp>
        <p:nvSpPr>
          <p:cNvPr id="3" name="Text Placeholder 2">
            <a:extLst>
              <a:ext uri="{FF2B5EF4-FFF2-40B4-BE49-F238E27FC236}">
                <a16:creationId xmlns:a16="http://schemas.microsoft.com/office/drawing/2014/main" id="{A173497D-5679-8028-0784-66156CECA90D}"/>
              </a:ext>
            </a:extLst>
          </p:cNvPr>
          <p:cNvSpPr>
            <a:spLocks noGrp="1"/>
          </p:cNvSpPr>
          <p:nvPr>
            <p:ph type="body" sz="quarter" idx="20"/>
          </p:nvPr>
        </p:nvSpPr>
        <p:spPr/>
        <p:txBody>
          <a:bodyPr/>
          <a:lstStyle/>
          <a:p>
            <a:r>
              <a:rPr lang="en-US" dirty="0" err="1"/>
              <a:t>stationary_distribution</a:t>
            </a:r>
            <a:r>
              <a:rPr lang="en-US" dirty="0"/>
              <a:t>(P) from solution code requires P to be a proper probability transition matrix</a:t>
            </a:r>
          </a:p>
          <a:p>
            <a:pPr marL="342900" indent="-342900">
              <a:buFont typeface="Arial" panose="020B0604020202020204" pitchFamily="34" charset="0"/>
              <a:buChar char="•"/>
            </a:pPr>
            <a:r>
              <a:rPr lang="en-US" dirty="0"/>
              <a:t>Sum of elements of every row must be 1.0, implies that if there are N rows, then every row corresponds to some actual state</a:t>
            </a:r>
          </a:p>
          <a:p>
            <a:pPr marL="342900" indent="-342900">
              <a:buFont typeface="Arial" panose="020B0604020202020204" pitchFamily="34" charset="0"/>
              <a:buChar char="•"/>
            </a:pPr>
            <a:r>
              <a:rPr lang="en-US" dirty="0"/>
              <a:t>While we can in principle with care create a 1-to-1 mapping from (</a:t>
            </a:r>
            <a:r>
              <a:rPr lang="en-US" dirty="0" err="1"/>
              <a:t>s,q</a:t>
            </a:r>
            <a:r>
              <a:rPr lang="en-US" dirty="0"/>
              <a:t>) to 1,2, …, N , in the general case it can be tricky.</a:t>
            </a:r>
          </a:p>
          <a:p>
            <a:pPr marL="342900" indent="-342900">
              <a:buFont typeface="Arial" panose="020B0604020202020204" pitchFamily="34" charset="0"/>
              <a:buChar char="•"/>
            </a:pPr>
            <a:r>
              <a:rPr lang="en-US" dirty="0"/>
              <a:t>General approach using programming: keep a counter of known states so far.  With every state reference either give it ‘the next’ index, or return the index already allocated for it.</a:t>
            </a:r>
          </a:p>
        </p:txBody>
      </p:sp>
    </p:spTree>
    <p:extLst>
      <p:ext uri="{BB962C8B-B14F-4D97-AF65-F5344CB8AC3E}">
        <p14:creationId xmlns:p14="http://schemas.microsoft.com/office/powerpoint/2010/main" val="1136768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E9EF4-6F4B-018D-AD4C-6724D78505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7461E-68D9-A389-78D2-02E525785EB9}"/>
              </a:ext>
            </a:extLst>
          </p:cNvPr>
          <p:cNvSpPr>
            <a:spLocks noGrp="1"/>
          </p:cNvSpPr>
          <p:nvPr>
            <p:ph type="title"/>
          </p:nvPr>
        </p:nvSpPr>
        <p:spPr/>
        <p:txBody>
          <a:bodyPr/>
          <a:lstStyle/>
          <a:p>
            <a:r>
              <a:rPr lang="en-US" dirty="0"/>
              <a:t>Solution Example #2: State Index Allocation</a:t>
            </a:r>
          </a:p>
        </p:txBody>
      </p:sp>
      <p:sp>
        <p:nvSpPr>
          <p:cNvPr id="3" name="Text Placeholder 2">
            <a:extLst>
              <a:ext uri="{FF2B5EF4-FFF2-40B4-BE49-F238E27FC236}">
                <a16:creationId xmlns:a16="http://schemas.microsoft.com/office/drawing/2014/main" id="{C77A3645-2745-9041-3604-13757F97C5E8}"/>
              </a:ext>
            </a:extLst>
          </p:cNvPr>
          <p:cNvSpPr>
            <a:spLocks noGrp="1"/>
          </p:cNvSpPr>
          <p:nvPr>
            <p:ph type="body" sz="quarter" idx="20"/>
          </p:nvPr>
        </p:nvSpPr>
        <p:spPr>
          <a:xfrm>
            <a:off x="652463" y="1628201"/>
            <a:ext cx="4949551" cy="3000502"/>
          </a:xfrm>
        </p:spPr>
        <p:txBody>
          <a:bodyPr>
            <a:normAutofit fontScale="92500" lnSpcReduction="10000"/>
          </a:bodyPr>
          <a:lstStyle/>
          <a:p>
            <a:pPr>
              <a:lnSpc>
                <a:spcPct val="70000"/>
              </a:lnSpc>
            </a:pPr>
            <a:r>
              <a:rPr lang="en-US" dirty="0"/>
              <a:t># function to manage state index allocation</a:t>
            </a:r>
          </a:p>
          <a:p>
            <a:pPr>
              <a:lnSpc>
                <a:spcPct val="70000"/>
              </a:lnSpc>
            </a:pPr>
            <a:r>
              <a:rPr lang="en-US" dirty="0"/>
              <a:t>state2Idx = {}</a:t>
            </a:r>
          </a:p>
          <a:p>
            <a:pPr>
              <a:lnSpc>
                <a:spcPct val="70000"/>
              </a:lnSpc>
            </a:pPr>
            <a:r>
              <a:rPr lang="en-US" dirty="0"/>
              <a:t>idx2State = {}</a:t>
            </a:r>
          </a:p>
          <a:p>
            <a:pPr>
              <a:lnSpc>
                <a:spcPct val="70000"/>
              </a:lnSpc>
            </a:pPr>
            <a:endParaRPr lang="en-US" dirty="0"/>
          </a:p>
          <a:p>
            <a:pPr>
              <a:lnSpc>
                <a:spcPct val="70000"/>
              </a:lnSpc>
            </a:pPr>
            <a:r>
              <a:rPr lang="en-US" dirty="0" err="1"/>
              <a:t>nxtState</a:t>
            </a:r>
            <a:r>
              <a:rPr lang="en-US" dirty="0"/>
              <a:t> = 0</a:t>
            </a:r>
          </a:p>
          <a:p>
            <a:pPr>
              <a:lnSpc>
                <a:spcPct val="70000"/>
              </a:lnSpc>
            </a:pPr>
            <a:r>
              <a:rPr lang="en-US" dirty="0"/>
              <a:t>def </a:t>
            </a:r>
            <a:r>
              <a:rPr lang="en-US" dirty="0" err="1"/>
              <a:t>getNxtStateIdx</a:t>
            </a:r>
            <a:r>
              <a:rPr lang="en-US" dirty="0"/>
              <a:t>():</a:t>
            </a:r>
          </a:p>
          <a:p>
            <a:pPr>
              <a:lnSpc>
                <a:spcPct val="70000"/>
              </a:lnSpc>
            </a:pPr>
            <a:r>
              <a:rPr lang="en-US" dirty="0"/>
              <a:t>    global </a:t>
            </a:r>
            <a:r>
              <a:rPr lang="en-US" dirty="0" err="1"/>
              <a:t>nxtState</a:t>
            </a:r>
            <a:endParaRPr lang="en-US" dirty="0"/>
          </a:p>
          <a:p>
            <a:pPr>
              <a:lnSpc>
                <a:spcPct val="70000"/>
              </a:lnSpc>
            </a:pPr>
            <a:r>
              <a:rPr lang="en-US" dirty="0"/>
              <a:t>    n = </a:t>
            </a:r>
            <a:r>
              <a:rPr lang="en-US" dirty="0" err="1"/>
              <a:t>nxtState</a:t>
            </a:r>
            <a:endParaRPr lang="en-US" dirty="0"/>
          </a:p>
          <a:p>
            <a:pPr>
              <a:lnSpc>
                <a:spcPct val="70000"/>
              </a:lnSpc>
            </a:pPr>
            <a:r>
              <a:rPr lang="en-US" dirty="0"/>
              <a:t>    </a:t>
            </a:r>
            <a:r>
              <a:rPr lang="en-US" dirty="0" err="1"/>
              <a:t>nxtState</a:t>
            </a:r>
            <a:r>
              <a:rPr lang="en-US" dirty="0"/>
              <a:t> += 1</a:t>
            </a:r>
          </a:p>
          <a:p>
            <a:pPr>
              <a:lnSpc>
                <a:spcPct val="70000"/>
              </a:lnSpc>
            </a:pPr>
            <a:r>
              <a:rPr lang="en-US" dirty="0"/>
              <a:t>    return n</a:t>
            </a:r>
          </a:p>
          <a:p>
            <a:pPr>
              <a:lnSpc>
                <a:spcPct val="70000"/>
              </a:lnSpc>
            </a:pPr>
            <a:endParaRPr lang="en-US" dirty="0"/>
          </a:p>
          <a:p>
            <a:pPr>
              <a:lnSpc>
                <a:spcPct val="70000"/>
              </a:lnSpc>
            </a:pPr>
            <a:endParaRPr lang="en-US" dirty="0"/>
          </a:p>
          <a:p>
            <a:endParaRPr lang="en-US" dirty="0"/>
          </a:p>
        </p:txBody>
      </p:sp>
      <p:sp>
        <p:nvSpPr>
          <p:cNvPr id="6" name="Text Placeholder 2">
            <a:extLst>
              <a:ext uri="{FF2B5EF4-FFF2-40B4-BE49-F238E27FC236}">
                <a16:creationId xmlns:a16="http://schemas.microsoft.com/office/drawing/2014/main" id="{95C4EE76-E0A2-E809-CCE7-E2DDF7CBDA66}"/>
              </a:ext>
            </a:extLst>
          </p:cNvPr>
          <p:cNvSpPr txBox="1">
            <a:spLocks/>
          </p:cNvSpPr>
          <p:nvPr/>
        </p:nvSpPr>
        <p:spPr>
          <a:xfrm>
            <a:off x="5902308" y="1303484"/>
            <a:ext cx="5341061" cy="4598074"/>
          </a:xfrm>
          <a:prstGeom prst="rect">
            <a:avLst/>
          </a:prstGeom>
        </p:spPr>
        <p:txBody>
          <a:bodyPr vert="horz" lIns="91440" tIns="45720" rIns="91440" bIns="45720" rtlCol="0">
            <a:normAutofit fontScale="85000" lnSpcReduction="2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70000"/>
              </a:lnSpc>
            </a:pPr>
            <a:endParaRPr lang="en-US" dirty="0"/>
          </a:p>
          <a:p>
            <a:pPr>
              <a:lnSpc>
                <a:spcPct val="70000"/>
              </a:lnSpc>
            </a:pPr>
            <a:r>
              <a:rPr lang="en-US" sz="2200" dirty="0"/>
              <a:t># each successive call for a state not yet seen</a:t>
            </a:r>
          </a:p>
          <a:p>
            <a:pPr>
              <a:lnSpc>
                <a:spcPct val="70000"/>
              </a:lnSpc>
            </a:pPr>
            <a:r>
              <a:rPr lang="en-US" sz="2200" dirty="0"/>
              <a:t># assigns the next integer in the </a:t>
            </a:r>
          </a:p>
          <a:p>
            <a:pPr>
              <a:lnSpc>
                <a:spcPct val="70000"/>
              </a:lnSpc>
            </a:pPr>
            <a:r>
              <a:rPr lang="en-US" sz="2200" dirty="0"/>
              <a:t># state index sequence</a:t>
            </a:r>
          </a:p>
          <a:p>
            <a:pPr>
              <a:lnSpc>
                <a:spcPct val="70000"/>
              </a:lnSpc>
            </a:pPr>
            <a:endParaRPr lang="en-US" sz="2200" dirty="0"/>
          </a:p>
          <a:p>
            <a:pPr>
              <a:lnSpc>
                <a:spcPct val="70000"/>
              </a:lnSpc>
            </a:pPr>
            <a:r>
              <a:rPr lang="en-US" sz="2200" dirty="0"/>
              <a:t>def </a:t>
            </a:r>
            <a:r>
              <a:rPr lang="en-US" sz="2200" dirty="0" err="1"/>
              <a:t>getIdxForState</a:t>
            </a:r>
            <a:r>
              <a:rPr lang="en-US" sz="2200" dirty="0"/>
              <a:t>(s, q):</a:t>
            </a:r>
          </a:p>
          <a:p>
            <a:pPr>
              <a:lnSpc>
                <a:spcPct val="70000"/>
              </a:lnSpc>
            </a:pPr>
            <a:endParaRPr lang="en-US" sz="2200" dirty="0"/>
          </a:p>
          <a:p>
            <a:pPr>
              <a:lnSpc>
                <a:spcPct val="70000"/>
              </a:lnSpc>
            </a:pPr>
            <a:r>
              <a:rPr lang="en-US" sz="2200" dirty="0"/>
              <a:t>    # return one that has already been created</a:t>
            </a:r>
          </a:p>
          <a:p>
            <a:pPr>
              <a:lnSpc>
                <a:spcPct val="70000"/>
              </a:lnSpc>
            </a:pPr>
            <a:r>
              <a:rPr lang="en-US" sz="2200" dirty="0"/>
              <a:t>    if (</a:t>
            </a:r>
            <a:r>
              <a:rPr lang="en-US" sz="2200" dirty="0" err="1"/>
              <a:t>s,q</a:t>
            </a:r>
            <a:r>
              <a:rPr lang="en-US" sz="2200" dirty="0"/>
              <a:t>) in state2Idx:</a:t>
            </a:r>
          </a:p>
          <a:p>
            <a:pPr>
              <a:lnSpc>
                <a:spcPct val="70000"/>
              </a:lnSpc>
            </a:pPr>
            <a:r>
              <a:rPr lang="en-US" sz="2200" dirty="0"/>
              <a:t>        return state2Idx[(</a:t>
            </a:r>
            <a:r>
              <a:rPr lang="en-US" sz="2200" dirty="0" err="1"/>
              <a:t>s,q</a:t>
            </a:r>
            <a:r>
              <a:rPr lang="en-US" sz="2200" dirty="0"/>
              <a:t>)]</a:t>
            </a:r>
          </a:p>
          <a:p>
            <a:pPr>
              <a:lnSpc>
                <a:spcPct val="70000"/>
              </a:lnSpc>
            </a:pPr>
            <a:endParaRPr lang="en-US" sz="2200" dirty="0"/>
          </a:p>
          <a:p>
            <a:pPr>
              <a:lnSpc>
                <a:spcPct val="70000"/>
              </a:lnSpc>
            </a:pPr>
            <a:r>
              <a:rPr lang="en-US" sz="2200" dirty="0"/>
              <a:t>    # save the assignment in both directions</a:t>
            </a:r>
          </a:p>
          <a:p>
            <a:pPr>
              <a:lnSpc>
                <a:spcPct val="70000"/>
              </a:lnSpc>
            </a:pPr>
            <a:r>
              <a:rPr lang="en-US" sz="2200" dirty="0"/>
              <a:t>    </a:t>
            </a:r>
            <a:r>
              <a:rPr lang="en-US" sz="2200" dirty="0" err="1"/>
              <a:t>stateIdx</a:t>
            </a:r>
            <a:r>
              <a:rPr lang="en-US" sz="2200" dirty="0"/>
              <a:t> = </a:t>
            </a:r>
            <a:r>
              <a:rPr lang="en-US" sz="2200" dirty="0" err="1"/>
              <a:t>getNxtStateIdx</a:t>
            </a:r>
            <a:r>
              <a:rPr lang="en-US" sz="2200" dirty="0"/>
              <a:t>()</a:t>
            </a:r>
          </a:p>
          <a:p>
            <a:pPr>
              <a:lnSpc>
                <a:spcPct val="70000"/>
              </a:lnSpc>
            </a:pPr>
            <a:r>
              <a:rPr lang="en-US" sz="2200" dirty="0"/>
              <a:t>    state2Idx[(</a:t>
            </a:r>
            <a:r>
              <a:rPr lang="en-US" sz="2200" dirty="0" err="1"/>
              <a:t>s,q</a:t>
            </a:r>
            <a:r>
              <a:rPr lang="en-US" sz="2200" dirty="0"/>
              <a:t>)] = </a:t>
            </a:r>
            <a:r>
              <a:rPr lang="en-US" sz="2200" dirty="0" err="1"/>
              <a:t>stateIdx</a:t>
            </a:r>
            <a:endParaRPr lang="en-US" sz="2200" dirty="0"/>
          </a:p>
          <a:p>
            <a:pPr>
              <a:lnSpc>
                <a:spcPct val="70000"/>
              </a:lnSpc>
            </a:pPr>
            <a:r>
              <a:rPr lang="en-US" sz="2200" dirty="0"/>
              <a:t>    idx2State[</a:t>
            </a:r>
            <a:r>
              <a:rPr lang="en-US" sz="2200" dirty="0" err="1"/>
              <a:t>stateIdx</a:t>
            </a:r>
            <a:r>
              <a:rPr lang="en-US" sz="2200" dirty="0"/>
              <a:t>] = (</a:t>
            </a:r>
            <a:r>
              <a:rPr lang="en-US" sz="2200" dirty="0" err="1"/>
              <a:t>s,q</a:t>
            </a:r>
            <a:r>
              <a:rPr lang="en-US" sz="2200" dirty="0"/>
              <a:t>)</a:t>
            </a:r>
          </a:p>
          <a:p>
            <a:pPr>
              <a:lnSpc>
                <a:spcPct val="70000"/>
              </a:lnSpc>
            </a:pPr>
            <a:endParaRPr lang="en-US" sz="2200" dirty="0"/>
          </a:p>
          <a:p>
            <a:pPr>
              <a:lnSpc>
                <a:spcPct val="70000"/>
              </a:lnSpc>
            </a:pPr>
            <a:r>
              <a:rPr lang="en-US" sz="2200" dirty="0"/>
              <a:t>    return </a:t>
            </a:r>
            <a:r>
              <a:rPr lang="en-US" sz="2200" dirty="0" err="1"/>
              <a:t>stateIdx</a:t>
            </a:r>
            <a:endParaRPr lang="en-US" sz="2200" dirty="0"/>
          </a:p>
          <a:p>
            <a:endParaRPr lang="en-US" dirty="0"/>
          </a:p>
        </p:txBody>
      </p:sp>
    </p:spTree>
    <p:extLst>
      <p:ext uri="{BB962C8B-B14F-4D97-AF65-F5344CB8AC3E}">
        <p14:creationId xmlns:p14="http://schemas.microsoft.com/office/powerpoint/2010/main" val="362563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38AEAC-4F0A-7F15-7F3C-123B2D5F5A1B}"/>
              </a:ext>
            </a:extLst>
          </p:cNvPr>
          <p:cNvSpPr>
            <a:spLocks noGrp="1"/>
          </p:cNvSpPr>
          <p:nvPr>
            <p:ph type="title"/>
          </p:nvPr>
        </p:nvSpPr>
        <p:spPr/>
        <p:txBody>
          <a:bodyPr/>
          <a:lstStyle/>
          <a:p>
            <a:r>
              <a:rPr lang="en-US" dirty="0"/>
              <a:t>Solution Example #2: Building The Transition Matrix</a:t>
            </a:r>
          </a:p>
        </p:txBody>
      </p:sp>
      <p:sp>
        <p:nvSpPr>
          <p:cNvPr id="3" name="Text Placeholder 2">
            <a:extLst>
              <a:ext uri="{FF2B5EF4-FFF2-40B4-BE49-F238E27FC236}">
                <a16:creationId xmlns:a16="http://schemas.microsoft.com/office/drawing/2014/main" id="{46600846-AB76-8674-47AA-E8BAABAA4640}"/>
              </a:ext>
            </a:extLst>
          </p:cNvPr>
          <p:cNvSpPr>
            <a:spLocks noGrp="1"/>
          </p:cNvSpPr>
          <p:nvPr>
            <p:ph type="body" sz="quarter" idx="20"/>
          </p:nvPr>
        </p:nvSpPr>
        <p:spPr>
          <a:xfrm>
            <a:off x="652463" y="1795749"/>
            <a:ext cx="3082213" cy="4120309"/>
          </a:xfrm>
        </p:spPr>
        <p:txBody>
          <a:bodyPr/>
          <a:lstStyle/>
          <a:p>
            <a:r>
              <a:rPr lang="en-US" dirty="0"/>
              <a:t>Recall</a:t>
            </a:r>
          </a:p>
          <a:p>
            <a:pPr marL="342900" indent="-342900">
              <a:buFont typeface="Arial" panose="020B0604020202020204" pitchFamily="34" charset="0"/>
              <a:buChar char="•"/>
            </a:pPr>
            <a:r>
              <a:rPr lang="en-US" dirty="0" err="1"/>
              <a:t>p</a:t>
            </a:r>
            <a:r>
              <a:rPr lang="en-US" baseline="-25000" dirty="0" err="1"/>
              <a:t>A</a:t>
            </a:r>
            <a:r>
              <a:rPr lang="en-US" dirty="0"/>
              <a:t> = </a:t>
            </a:r>
            <a:r>
              <a:rPr lang="en-US" dirty="0" err="1"/>
              <a:t>Pr</a:t>
            </a:r>
            <a:r>
              <a:rPr lang="en-US" dirty="0"/>
              <a:t>{arrival}</a:t>
            </a:r>
          </a:p>
          <a:p>
            <a:pPr marL="342900" indent="-342900">
              <a:buFont typeface="Arial" panose="020B0604020202020204" pitchFamily="34" charset="0"/>
              <a:buChar char="•"/>
            </a:pPr>
            <a:r>
              <a:rPr lang="en-US" dirty="0"/>
              <a:t>K is maximum Q size</a:t>
            </a:r>
          </a:p>
          <a:p>
            <a:pPr marL="342900" indent="-342900">
              <a:buFont typeface="Arial" panose="020B0604020202020204" pitchFamily="34" charset="0"/>
              <a:buChar char="•"/>
            </a:pPr>
            <a:r>
              <a:rPr lang="en-US" dirty="0" err="1"/>
              <a:t>Pr</a:t>
            </a:r>
            <a:r>
              <a:rPr lang="en-US" dirty="0"/>
              <a:t>{S=n} is probability that a job entering service gets service time n</a:t>
            </a:r>
          </a:p>
          <a:p>
            <a:pPr marL="342900" indent="-342900">
              <a:buFont typeface="Arial" panose="020B0604020202020204" pitchFamily="34" charset="0"/>
              <a:buChar char="•"/>
            </a:pPr>
            <a:endParaRPr lang="en-US" dirty="0"/>
          </a:p>
          <a:p>
            <a:r>
              <a:rPr lang="en-US" dirty="0"/>
              <a:t>Code to build transition matrix   </a:t>
            </a:r>
          </a:p>
          <a:p>
            <a:endParaRPr lang="en-US" dirty="0"/>
          </a:p>
          <a:p>
            <a:endParaRPr lang="en-US" dirty="0"/>
          </a:p>
        </p:txBody>
      </p:sp>
      <p:graphicFrame>
        <p:nvGraphicFramePr>
          <p:cNvPr id="6" name="Table 5">
            <a:extLst>
              <a:ext uri="{FF2B5EF4-FFF2-40B4-BE49-F238E27FC236}">
                <a16:creationId xmlns:a16="http://schemas.microsoft.com/office/drawing/2014/main" id="{1A8CF915-2830-0A7B-64E6-E28CF5809E4C}"/>
              </a:ext>
            </a:extLst>
          </p:cNvPr>
          <p:cNvGraphicFramePr>
            <a:graphicFrameLocks noGrp="1"/>
          </p:cNvGraphicFramePr>
          <p:nvPr>
            <p:extLst>
              <p:ext uri="{D42A27DB-BD31-4B8C-83A1-F6EECF244321}">
                <p14:modId xmlns:p14="http://schemas.microsoft.com/office/powerpoint/2010/main" val="1870790104"/>
              </p:ext>
            </p:extLst>
          </p:nvPr>
        </p:nvGraphicFramePr>
        <p:xfrm>
          <a:off x="3734676" y="1707639"/>
          <a:ext cx="8127999" cy="37084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714521660"/>
                    </a:ext>
                  </a:extLst>
                </a:gridCol>
                <a:gridCol w="2709333">
                  <a:extLst>
                    <a:ext uri="{9D8B030D-6E8A-4147-A177-3AD203B41FA5}">
                      <a16:colId xmlns:a16="http://schemas.microsoft.com/office/drawing/2014/main" val="1563835767"/>
                    </a:ext>
                  </a:extLst>
                </a:gridCol>
                <a:gridCol w="2709333">
                  <a:extLst>
                    <a:ext uri="{9D8B030D-6E8A-4147-A177-3AD203B41FA5}">
                      <a16:colId xmlns:a16="http://schemas.microsoft.com/office/drawing/2014/main" val="2596791866"/>
                    </a:ext>
                  </a:extLst>
                </a:gridCol>
              </a:tblGrid>
              <a:tr h="370840">
                <a:tc>
                  <a:txBody>
                    <a:bodyPr/>
                    <a:lstStyle/>
                    <a:p>
                      <a:r>
                        <a:rPr lang="en-US" dirty="0"/>
                        <a:t>Condition on (s, q)</a:t>
                      </a:r>
                    </a:p>
                  </a:txBody>
                  <a:tcPr/>
                </a:tc>
                <a:tc>
                  <a:txBody>
                    <a:bodyPr/>
                    <a:lstStyle/>
                    <a:p>
                      <a:r>
                        <a:rPr lang="en-US" dirty="0"/>
                        <a:t>Transition state</a:t>
                      </a:r>
                    </a:p>
                  </a:txBody>
                  <a:tcPr/>
                </a:tc>
                <a:tc>
                  <a:txBody>
                    <a:bodyPr/>
                    <a:lstStyle/>
                    <a:p>
                      <a:r>
                        <a:rPr lang="en-US" dirty="0"/>
                        <a:t>Transition Probability</a:t>
                      </a:r>
                    </a:p>
                  </a:txBody>
                  <a:tcPr/>
                </a:tc>
                <a:extLst>
                  <a:ext uri="{0D108BD9-81ED-4DB2-BD59-A6C34878D82A}">
                    <a16:rowId xmlns:a16="http://schemas.microsoft.com/office/drawing/2014/main" val="494410642"/>
                  </a:ext>
                </a:extLst>
              </a:tr>
              <a:tr h="370840">
                <a:tc>
                  <a:txBody>
                    <a:bodyPr/>
                    <a:lstStyle/>
                    <a:p>
                      <a:r>
                        <a:rPr lang="en-US" sz="1800" dirty="0"/>
                        <a:t>s&gt;1 and q&lt;K</a:t>
                      </a:r>
                      <a:endParaRPr lang="en-US" dirty="0"/>
                    </a:p>
                  </a:txBody>
                  <a:tcPr/>
                </a:tc>
                <a:tc>
                  <a:txBody>
                    <a:bodyPr/>
                    <a:lstStyle/>
                    <a:p>
                      <a:r>
                        <a:rPr lang="en-US" sz="1800" dirty="0"/>
                        <a:t>(s-1, q) </a:t>
                      </a:r>
                      <a:endParaRPr lang="en-US" dirty="0"/>
                    </a:p>
                  </a:txBody>
                  <a:tcPr/>
                </a:tc>
                <a:tc>
                  <a:txBody>
                    <a:bodyPr/>
                    <a:lstStyle/>
                    <a:p>
                      <a:r>
                        <a:rPr lang="en-US" sz="1800" dirty="0"/>
                        <a:t>1-p</a:t>
                      </a:r>
                      <a:r>
                        <a:rPr lang="en-US" sz="1800" baseline="-25000" dirty="0"/>
                        <a:t>A</a:t>
                      </a:r>
                      <a:r>
                        <a:rPr lang="en-US" sz="1800" dirty="0"/>
                        <a:t> </a:t>
                      </a:r>
                      <a:endParaRPr lang="en-US" dirty="0"/>
                    </a:p>
                  </a:txBody>
                  <a:tcPr/>
                </a:tc>
                <a:extLst>
                  <a:ext uri="{0D108BD9-81ED-4DB2-BD59-A6C34878D82A}">
                    <a16:rowId xmlns:a16="http://schemas.microsoft.com/office/drawing/2014/main" val="2721574090"/>
                  </a:ext>
                </a:extLst>
              </a:tr>
              <a:tr h="370840">
                <a:tc>
                  <a:txBody>
                    <a:bodyPr/>
                    <a:lstStyle/>
                    <a:p>
                      <a:r>
                        <a:rPr lang="en-US" sz="1800" dirty="0"/>
                        <a:t>s&gt;1 and q&lt;K</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 q)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p</a:t>
                      </a:r>
                      <a:r>
                        <a:rPr lang="en-US" sz="1800" baseline="-25000" dirty="0" err="1"/>
                        <a:t>A</a:t>
                      </a:r>
                      <a:r>
                        <a:rPr lang="en-US" sz="1800" dirty="0"/>
                        <a:t> </a:t>
                      </a:r>
                      <a:endParaRPr lang="en-US" dirty="0"/>
                    </a:p>
                  </a:txBody>
                  <a:tcPr/>
                </a:tc>
                <a:extLst>
                  <a:ext uri="{0D108BD9-81ED-4DB2-BD59-A6C34878D82A}">
                    <a16:rowId xmlns:a16="http://schemas.microsoft.com/office/drawing/2014/main" val="3623271626"/>
                  </a:ext>
                </a:extLst>
              </a:tr>
              <a:tr h="370840">
                <a:tc>
                  <a:txBody>
                    <a:bodyPr/>
                    <a:lstStyle/>
                    <a:p>
                      <a:r>
                        <a:rPr lang="en-US" sz="1800" dirty="0"/>
                        <a:t>s&gt;1 and q=K</a:t>
                      </a:r>
                      <a:endParaRPr lang="en-US" dirty="0"/>
                    </a:p>
                  </a:txBody>
                  <a:tcPr/>
                </a:tc>
                <a:tc>
                  <a:txBody>
                    <a:bodyPr/>
                    <a:lstStyle/>
                    <a:p>
                      <a:r>
                        <a:rPr lang="en-US" sz="1800" dirty="0"/>
                        <a:t>(s-1,K) </a:t>
                      </a:r>
                      <a:endParaRPr lang="en-US" dirty="0"/>
                    </a:p>
                  </a:txBody>
                  <a:tcPr/>
                </a:tc>
                <a:tc>
                  <a:txBody>
                    <a:bodyPr/>
                    <a:lstStyle/>
                    <a:p>
                      <a:r>
                        <a:rPr lang="en-US" dirty="0"/>
                        <a:t>1.0</a:t>
                      </a:r>
                    </a:p>
                  </a:txBody>
                  <a:tcPr/>
                </a:tc>
                <a:extLst>
                  <a:ext uri="{0D108BD9-81ED-4DB2-BD59-A6C34878D82A}">
                    <a16:rowId xmlns:a16="http://schemas.microsoft.com/office/drawing/2014/main" val="537860240"/>
                  </a:ext>
                </a:extLst>
              </a:tr>
              <a:tr h="370840">
                <a:tc>
                  <a:txBody>
                    <a:bodyPr/>
                    <a:lstStyle/>
                    <a:p>
                      <a:r>
                        <a:rPr lang="en-US" sz="1800" dirty="0"/>
                        <a:t>s=1 and 0&lt;q</a:t>
                      </a:r>
                      <a:endParaRPr lang="en-US" dirty="0"/>
                    </a:p>
                  </a:txBody>
                  <a:tcPr/>
                </a:tc>
                <a:tc>
                  <a:txBody>
                    <a:bodyPr/>
                    <a:lstStyle/>
                    <a:p>
                      <a:r>
                        <a:rPr lang="en-US" sz="1800" dirty="0"/>
                        <a:t>(n, q-1) </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(1-p</a:t>
                      </a:r>
                      <a:r>
                        <a:rPr lang="en-US" sz="1800" baseline="-25000" dirty="0"/>
                        <a:t>A</a:t>
                      </a:r>
                      <a:r>
                        <a:rPr lang="en-US" sz="1800" dirty="0"/>
                        <a:t>)*</a:t>
                      </a:r>
                      <a:r>
                        <a:rPr lang="en-US" sz="1800" dirty="0" err="1"/>
                        <a:t>Pr</a:t>
                      </a:r>
                      <a:r>
                        <a:rPr lang="en-US" sz="1800" dirty="0"/>
                        <a:t>{S=n}</a:t>
                      </a:r>
                    </a:p>
                  </a:txBody>
                  <a:tcPr/>
                </a:tc>
                <a:extLst>
                  <a:ext uri="{0D108BD9-81ED-4DB2-BD59-A6C34878D82A}">
                    <a16:rowId xmlns:a16="http://schemas.microsoft.com/office/drawing/2014/main" val="396561573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s=1 and 0&lt;q</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(n, q) </a:t>
                      </a:r>
                      <a:endParaRPr lang="en-US" dirty="0"/>
                    </a:p>
                  </a:txBody>
                  <a:tcPr/>
                </a:tc>
                <a:tc>
                  <a:txBody>
                    <a:bodyPr/>
                    <a:lstStyle/>
                    <a:p>
                      <a:r>
                        <a:rPr lang="en-US" sz="1800" dirty="0" err="1"/>
                        <a:t>p</a:t>
                      </a:r>
                      <a:r>
                        <a:rPr lang="en-US" sz="1800" baseline="-25000" dirty="0" err="1"/>
                        <a:t>A</a:t>
                      </a:r>
                      <a:r>
                        <a:rPr lang="en-US" sz="1800" dirty="0"/>
                        <a:t>*</a:t>
                      </a:r>
                      <a:r>
                        <a:rPr lang="en-US" sz="1800" dirty="0" err="1"/>
                        <a:t>Pr</a:t>
                      </a:r>
                      <a:r>
                        <a:rPr lang="en-US" sz="1800" dirty="0"/>
                        <a:t>{S=n}</a:t>
                      </a:r>
                      <a:endParaRPr lang="en-US" dirty="0"/>
                    </a:p>
                  </a:txBody>
                  <a:tcPr/>
                </a:tc>
                <a:extLst>
                  <a:ext uri="{0D108BD9-81ED-4DB2-BD59-A6C34878D82A}">
                    <a16:rowId xmlns:a16="http://schemas.microsoft.com/office/drawing/2014/main" val="5876323"/>
                  </a:ext>
                </a:extLst>
              </a:tr>
              <a:tr h="370840">
                <a:tc>
                  <a:txBody>
                    <a:bodyPr/>
                    <a:lstStyle/>
                    <a:p>
                      <a:r>
                        <a:rPr lang="en-US" dirty="0"/>
                        <a:t>(1, 0)</a:t>
                      </a:r>
                    </a:p>
                  </a:txBody>
                  <a:tcPr/>
                </a:tc>
                <a:tc>
                  <a:txBody>
                    <a:bodyPr/>
                    <a:lstStyle/>
                    <a:p>
                      <a:r>
                        <a:rPr lang="en-US" dirty="0"/>
                        <a:t>(0, 0)</a:t>
                      </a:r>
                    </a:p>
                  </a:txBody>
                  <a:tcPr/>
                </a:tc>
                <a:tc>
                  <a:txBody>
                    <a:bodyPr/>
                    <a:lstStyle/>
                    <a:p>
                      <a:r>
                        <a:rPr lang="en-US" sz="1800" dirty="0"/>
                        <a:t>(1-p</a:t>
                      </a:r>
                      <a:r>
                        <a:rPr lang="en-US" sz="1800" baseline="-25000" dirty="0"/>
                        <a:t>A</a:t>
                      </a:r>
                      <a:r>
                        <a:rPr lang="en-US" sz="1800" dirty="0"/>
                        <a:t>)</a:t>
                      </a:r>
                      <a:endParaRPr lang="en-US" dirty="0"/>
                    </a:p>
                  </a:txBody>
                  <a:tcPr/>
                </a:tc>
                <a:extLst>
                  <a:ext uri="{0D108BD9-81ED-4DB2-BD59-A6C34878D82A}">
                    <a16:rowId xmlns:a16="http://schemas.microsoft.com/office/drawing/2014/main" val="30222385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(1, 0)</a:t>
                      </a:r>
                    </a:p>
                  </a:txBody>
                  <a:tcPr/>
                </a:tc>
                <a:tc>
                  <a:txBody>
                    <a:bodyPr/>
                    <a:lstStyle/>
                    <a:p>
                      <a:r>
                        <a:rPr lang="en-US" dirty="0"/>
                        <a:t>(n,0)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p</a:t>
                      </a:r>
                      <a:r>
                        <a:rPr lang="en-US" sz="1800" baseline="-25000" dirty="0" err="1"/>
                        <a:t>A</a:t>
                      </a:r>
                      <a:r>
                        <a:rPr lang="en-US" sz="1800" dirty="0"/>
                        <a:t>*</a:t>
                      </a:r>
                      <a:r>
                        <a:rPr lang="en-US" sz="1800" dirty="0" err="1"/>
                        <a:t>Pr</a:t>
                      </a:r>
                      <a:r>
                        <a:rPr lang="en-US" sz="1800" dirty="0"/>
                        <a:t>{S=n}</a:t>
                      </a:r>
                      <a:endParaRPr lang="en-US" dirty="0"/>
                    </a:p>
                  </a:txBody>
                  <a:tcPr/>
                </a:tc>
                <a:extLst>
                  <a:ext uri="{0D108BD9-81ED-4DB2-BD59-A6C34878D82A}">
                    <a16:rowId xmlns:a16="http://schemas.microsoft.com/office/drawing/2014/main" val="3418996911"/>
                  </a:ext>
                </a:extLst>
              </a:tr>
              <a:tr h="370840">
                <a:tc>
                  <a:txBody>
                    <a:bodyPr/>
                    <a:lstStyle/>
                    <a:p>
                      <a:r>
                        <a:rPr lang="en-US" dirty="0"/>
                        <a:t>(0, 0)</a:t>
                      </a:r>
                    </a:p>
                  </a:txBody>
                  <a:tcPr/>
                </a:tc>
                <a:tc>
                  <a:txBody>
                    <a:bodyPr/>
                    <a:lstStyle/>
                    <a:p>
                      <a:r>
                        <a:rPr lang="en-US" dirty="0"/>
                        <a:t>(0, 0)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(1-p</a:t>
                      </a:r>
                      <a:r>
                        <a:rPr lang="en-US" sz="1800" baseline="-25000" dirty="0"/>
                        <a:t>A</a:t>
                      </a:r>
                      <a:r>
                        <a:rPr lang="en-US" sz="1800" dirty="0"/>
                        <a:t>)</a:t>
                      </a:r>
                      <a:endParaRPr lang="en-US" dirty="0"/>
                    </a:p>
                  </a:txBody>
                  <a:tcPr/>
                </a:tc>
                <a:extLst>
                  <a:ext uri="{0D108BD9-81ED-4DB2-BD59-A6C34878D82A}">
                    <a16:rowId xmlns:a16="http://schemas.microsoft.com/office/drawing/2014/main" val="3015031561"/>
                  </a:ext>
                </a:extLst>
              </a:tr>
              <a:tr h="370840">
                <a:tc>
                  <a:txBody>
                    <a:bodyPr/>
                    <a:lstStyle/>
                    <a:p>
                      <a:r>
                        <a:rPr lang="en-US" dirty="0"/>
                        <a:t>(0, 0)</a:t>
                      </a:r>
                    </a:p>
                  </a:txBody>
                  <a:tcPr/>
                </a:tc>
                <a:tc>
                  <a:txBody>
                    <a:bodyPr/>
                    <a:lstStyle/>
                    <a:p>
                      <a:r>
                        <a:rPr lang="en-US" dirty="0"/>
                        <a:t>(n, 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err="1"/>
                        <a:t>p</a:t>
                      </a:r>
                      <a:r>
                        <a:rPr lang="en-US" sz="1800" baseline="-25000" dirty="0" err="1"/>
                        <a:t>A</a:t>
                      </a:r>
                      <a:r>
                        <a:rPr lang="en-US" sz="1800" dirty="0"/>
                        <a:t>*</a:t>
                      </a:r>
                      <a:r>
                        <a:rPr lang="en-US" sz="1800" dirty="0" err="1"/>
                        <a:t>Pr</a:t>
                      </a:r>
                      <a:r>
                        <a:rPr lang="en-US" sz="1800" dirty="0"/>
                        <a:t>{S=n}</a:t>
                      </a:r>
                      <a:endParaRPr lang="en-US" dirty="0"/>
                    </a:p>
                  </a:txBody>
                  <a:tcPr/>
                </a:tc>
                <a:extLst>
                  <a:ext uri="{0D108BD9-81ED-4DB2-BD59-A6C34878D82A}">
                    <a16:rowId xmlns:a16="http://schemas.microsoft.com/office/drawing/2014/main" val="205010340"/>
                  </a:ext>
                </a:extLst>
              </a:tr>
            </a:tbl>
          </a:graphicData>
        </a:graphic>
      </p:graphicFrame>
    </p:spTree>
    <p:extLst>
      <p:ext uri="{BB962C8B-B14F-4D97-AF65-F5344CB8AC3E}">
        <p14:creationId xmlns:p14="http://schemas.microsoft.com/office/powerpoint/2010/main" val="3176223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A409A-2B07-8209-A321-FEE6D469DFA8}"/>
              </a:ext>
            </a:extLst>
          </p:cNvPr>
          <p:cNvSpPr>
            <a:spLocks noGrp="1"/>
          </p:cNvSpPr>
          <p:nvPr>
            <p:ph type="title"/>
          </p:nvPr>
        </p:nvSpPr>
        <p:spPr/>
        <p:txBody>
          <a:bodyPr/>
          <a:lstStyle/>
          <a:p>
            <a:r>
              <a:rPr lang="en-US" dirty="0"/>
              <a:t>Solution Example #2: Results</a:t>
            </a:r>
          </a:p>
        </p:txBody>
      </p:sp>
      <p:sp>
        <p:nvSpPr>
          <p:cNvPr id="3" name="Text Placeholder 2">
            <a:extLst>
              <a:ext uri="{FF2B5EF4-FFF2-40B4-BE49-F238E27FC236}">
                <a16:creationId xmlns:a16="http://schemas.microsoft.com/office/drawing/2014/main" id="{941C19AF-641D-D656-5DD6-8EAF55C4F8F7}"/>
              </a:ext>
            </a:extLst>
          </p:cNvPr>
          <p:cNvSpPr>
            <a:spLocks noGrp="1"/>
          </p:cNvSpPr>
          <p:nvPr>
            <p:ph type="body" sz="quarter" idx="20"/>
          </p:nvPr>
        </p:nvSpPr>
        <p:spPr>
          <a:xfrm>
            <a:off x="652463" y="1795749"/>
            <a:ext cx="3026158" cy="4120309"/>
          </a:xfrm>
        </p:spPr>
        <p:txBody>
          <a:bodyPr/>
          <a:lstStyle/>
          <a:p>
            <a:r>
              <a:rPr lang="en-US" dirty="0"/>
              <a:t>With </a:t>
            </a:r>
            <a:r>
              <a:rPr lang="en-US" dirty="0" err="1"/>
              <a:t>p</a:t>
            </a:r>
            <a:r>
              <a:rPr lang="en-US" baseline="-25000" dirty="0" err="1"/>
              <a:t>A</a:t>
            </a:r>
            <a:r>
              <a:rPr lang="en-US" baseline="-25000" dirty="0"/>
              <a:t> </a:t>
            </a:r>
            <a:r>
              <a:rPr lang="en-US" dirty="0"/>
              <a:t>= 0.5, S=4, K=3</a:t>
            </a:r>
          </a:p>
          <a:p>
            <a:r>
              <a:rPr lang="en-US" dirty="0" err="1"/>
              <a:t>Pr</a:t>
            </a:r>
            <a:r>
              <a:rPr lang="en-US" dirty="0"/>
              <a:t>((0,0)) = 0.0254</a:t>
            </a:r>
          </a:p>
          <a:p>
            <a:r>
              <a:rPr lang="en-US" dirty="0" err="1"/>
              <a:t>Pr</a:t>
            </a:r>
            <a:r>
              <a:rPr lang="en-US" dirty="0"/>
              <a:t>((1,0)) = 0.0254</a:t>
            </a:r>
          </a:p>
          <a:p>
            <a:r>
              <a:rPr lang="en-US" dirty="0" err="1"/>
              <a:t>Pr</a:t>
            </a:r>
            <a:r>
              <a:rPr lang="en-US" dirty="0"/>
              <a:t>((1,1)) = 0.0577</a:t>
            </a:r>
          </a:p>
          <a:p>
            <a:r>
              <a:rPr lang="en-US" dirty="0" err="1"/>
              <a:t>Pr</a:t>
            </a:r>
            <a:r>
              <a:rPr lang="en-US" dirty="0"/>
              <a:t>((1,2)) = 0.1090</a:t>
            </a:r>
          </a:p>
          <a:p>
            <a:r>
              <a:rPr lang="en-US" dirty="0" err="1"/>
              <a:t>Pr</a:t>
            </a:r>
            <a:r>
              <a:rPr lang="en-US" dirty="0"/>
              <a:t>((1,3)) = 0.1975</a:t>
            </a:r>
          </a:p>
          <a:p>
            <a:r>
              <a:rPr lang="en-US" dirty="0" err="1"/>
              <a:t>Pr</a:t>
            </a:r>
            <a:r>
              <a:rPr lang="en-US" dirty="0"/>
              <a:t>((2,0)) = 0.0237</a:t>
            </a:r>
          </a:p>
          <a:p>
            <a:r>
              <a:rPr lang="en-US" dirty="0" err="1"/>
              <a:t>Pr</a:t>
            </a:r>
            <a:r>
              <a:rPr lang="en-US" dirty="0"/>
              <a:t>((2,1)) = 0.0500</a:t>
            </a:r>
          </a:p>
          <a:p>
            <a:r>
              <a:rPr lang="en-US" dirty="0" err="1"/>
              <a:t>Pr</a:t>
            </a:r>
            <a:r>
              <a:rPr lang="en-US" dirty="0"/>
              <a:t>((2,2)) = 0.0912</a:t>
            </a:r>
          </a:p>
          <a:p>
            <a:r>
              <a:rPr lang="en-US" dirty="0" err="1"/>
              <a:t>Pr</a:t>
            </a:r>
            <a:r>
              <a:rPr lang="en-US" dirty="0"/>
              <a:t>((2,3)) = 0.1271</a:t>
            </a:r>
          </a:p>
          <a:p>
            <a:endParaRPr lang="en-US" dirty="0"/>
          </a:p>
        </p:txBody>
      </p:sp>
      <p:sp>
        <p:nvSpPr>
          <p:cNvPr id="8" name="Text Placeholder 2">
            <a:extLst>
              <a:ext uri="{FF2B5EF4-FFF2-40B4-BE49-F238E27FC236}">
                <a16:creationId xmlns:a16="http://schemas.microsoft.com/office/drawing/2014/main" id="{701C5077-2A69-B041-D4CC-2DE808C61668}"/>
              </a:ext>
            </a:extLst>
          </p:cNvPr>
          <p:cNvSpPr txBox="1">
            <a:spLocks/>
          </p:cNvSpPr>
          <p:nvPr/>
        </p:nvSpPr>
        <p:spPr>
          <a:xfrm>
            <a:off x="3222242" y="2526218"/>
            <a:ext cx="3026158" cy="318089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err="1"/>
              <a:t>Pr</a:t>
            </a:r>
            <a:r>
              <a:rPr lang="en-US" dirty="0"/>
              <a:t>((3,0)) = 0.0203</a:t>
            </a:r>
          </a:p>
          <a:p>
            <a:r>
              <a:rPr lang="en-US" dirty="0" err="1"/>
              <a:t>Pr</a:t>
            </a:r>
            <a:r>
              <a:rPr lang="en-US" dirty="0"/>
              <a:t>((3,1)) = 0.0380</a:t>
            </a:r>
          </a:p>
          <a:p>
            <a:r>
              <a:rPr lang="en-US" dirty="0" err="1"/>
              <a:t>Pr</a:t>
            </a:r>
            <a:r>
              <a:rPr lang="en-US" dirty="0"/>
              <a:t>((3,2)) = 0.0678</a:t>
            </a:r>
          </a:p>
          <a:p>
            <a:r>
              <a:rPr lang="en-US" dirty="0" err="1"/>
              <a:t>Pr</a:t>
            </a:r>
            <a:r>
              <a:rPr lang="en-US" dirty="0"/>
              <a:t>((3,3)) = 0.0685</a:t>
            </a:r>
          </a:p>
          <a:p>
            <a:r>
              <a:rPr lang="en-US" dirty="0" err="1"/>
              <a:t>Pr</a:t>
            </a:r>
            <a:r>
              <a:rPr lang="en-US" dirty="0"/>
              <a:t>((4,0)) = 0.0135</a:t>
            </a:r>
          </a:p>
          <a:p>
            <a:r>
              <a:rPr lang="en-US" dirty="0" err="1"/>
              <a:t>Pr</a:t>
            </a:r>
            <a:r>
              <a:rPr lang="en-US" dirty="0"/>
              <a:t>((4,1)) = 0.0208</a:t>
            </a:r>
          </a:p>
          <a:p>
            <a:r>
              <a:rPr lang="en-US" dirty="0" err="1"/>
              <a:t>Pr</a:t>
            </a:r>
            <a:r>
              <a:rPr lang="en-US" dirty="0"/>
              <a:t>((4,2)) = 0.0383</a:t>
            </a:r>
          </a:p>
          <a:p>
            <a:r>
              <a:rPr lang="en-US" dirty="0" err="1"/>
              <a:t>Pr</a:t>
            </a:r>
            <a:r>
              <a:rPr lang="en-US" dirty="0"/>
              <a:t>((4,3)) = 0.0246</a:t>
            </a:r>
          </a:p>
          <a:p>
            <a:endParaRPr lang="en-US" dirty="0"/>
          </a:p>
        </p:txBody>
      </p:sp>
      <p:sp>
        <p:nvSpPr>
          <p:cNvPr id="9" name="Text Placeholder 2">
            <a:extLst>
              <a:ext uri="{FF2B5EF4-FFF2-40B4-BE49-F238E27FC236}">
                <a16:creationId xmlns:a16="http://schemas.microsoft.com/office/drawing/2014/main" id="{37563B5C-B359-81E0-EF79-027A5EF477E4}"/>
              </a:ext>
            </a:extLst>
          </p:cNvPr>
          <p:cNvSpPr txBox="1">
            <a:spLocks/>
          </p:cNvSpPr>
          <p:nvPr/>
        </p:nvSpPr>
        <p:spPr>
          <a:xfrm>
            <a:off x="5591503" y="1795749"/>
            <a:ext cx="6453352" cy="318089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Ratio of mean inter-arrival time (2.0) to mean service (2.0) means dropped packets are significant</a:t>
            </a:r>
          </a:p>
          <a:p>
            <a:r>
              <a:rPr lang="en-US" dirty="0" err="1"/>
              <a:t>Pr</a:t>
            </a:r>
            <a:r>
              <a:rPr lang="en-US" dirty="0"/>
              <a:t>{packet drop} = </a:t>
            </a:r>
            <a:r>
              <a:rPr lang="en-US" dirty="0" err="1"/>
              <a:t>p</a:t>
            </a:r>
            <a:r>
              <a:rPr lang="en-US" baseline="-25000" dirty="0" err="1"/>
              <a:t>A</a:t>
            </a:r>
            <a:r>
              <a:rPr lang="en-US" dirty="0"/>
              <a:t> * </a:t>
            </a:r>
            <a:r>
              <a:rPr lang="en-US" dirty="0" err="1"/>
              <a:t>Pr</a:t>
            </a:r>
            <a:r>
              <a:rPr lang="en-US" dirty="0"/>
              <a:t>{q==3 | S&lt;4 }</a:t>
            </a:r>
          </a:p>
          <a:p>
            <a:r>
              <a:rPr lang="en-US" dirty="0"/>
              <a:t>   = 0.5 * ( </a:t>
            </a:r>
            <a:r>
              <a:rPr lang="en-US" dirty="0" err="1"/>
              <a:t>Pr</a:t>
            </a:r>
            <a:r>
              <a:rPr lang="en-US" dirty="0"/>
              <a:t>((1,3)) + </a:t>
            </a:r>
            <a:r>
              <a:rPr lang="en-US" dirty="0" err="1"/>
              <a:t>Pr</a:t>
            </a:r>
            <a:r>
              <a:rPr lang="en-US" dirty="0"/>
              <a:t>((2,3)) + </a:t>
            </a:r>
            <a:r>
              <a:rPr lang="en-US" dirty="0" err="1"/>
              <a:t>Pr</a:t>
            </a:r>
            <a:r>
              <a:rPr lang="en-US" dirty="0"/>
              <a:t>((3,3) ) </a:t>
            </a:r>
          </a:p>
          <a:p>
            <a:r>
              <a:rPr lang="en-US" dirty="0"/>
              <a:t>   = 0.1965 </a:t>
            </a:r>
          </a:p>
          <a:p>
            <a:endParaRPr lang="en-US" dirty="0"/>
          </a:p>
        </p:txBody>
      </p:sp>
      <p:graphicFrame>
        <p:nvGraphicFramePr>
          <p:cNvPr id="6" name="Object 5">
            <a:extLst>
              <a:ext uri="{FF2B5EF4-FFF2-40B4-BE49-F238E27FC236}">
                <a16:creationId xmlns:a16="http://schemas.microsoft.com/office/drawing/2014/main" id="{A664C788-A6F0-1A8C-1226-4B0BCBE48CB1}"/>
              </a:ext>
            </a:extLst>
          </p:cNvPr>
          <p:cNvGraphicFramePr>
            <a:graphicFrameLocks noChangeAspect="1"/>
          </p:cNvGraphicFramePr>
          <p:nvPr>
            <p:extLst>
              <p:ext uri="{D42A27DB-BD31-4B8C-83A1-F6EECF244321}">
                <p14:modId xmlns:p14="http://schemas.microsoft.com/office/powerpoint/2010/main" val="4183576063"/>
              </p:ext>
            </p:extLst>
          </p:nvPr>
        </p:nvGraphicFramePr>
        <p:xfrm>
          <a:off x="8993909" y="5149593"/>
          <a:ext cx="965200" cy="609600"/>
        </p:xfrm>
        <a:graphic>
          <a:graphicData uri="http://schemas.openxmlformats.org/presentationml/2006/ole">
            <mc:AlternateContent xmlns:mc="http://schemas.openxmlformats.org/markup-compatibility/2006">
              <mc:Choice xmlns:v="urn:schemas-microsoft-com:vml" Requires="v">
                <p:oleObj name="Document" showAsIcon="1" r:id="rId2" imgW="965200" imgH="609600" progId="Word.Document.12">
                  <p:embed/>
                </p:oleObj>
              </mc:Choice>
              <mc:Fallback>
                <p:oleObj name="Document" showAsIcon="1" r:id="rId2" imgW="965200" imgH="609600" progId="Word.Document.12">
                  <p:embed/>
                  <p:pic>
                    <p:nvPicPr>
                      <p:cNvPr id="0" name=""/>
                      <p:cNvPicPr/>
                      <p:nvPr/>
                    </p:nvPicPr>
                    <p:blipFill>
                      <a:blip r:embed="rId3"/>
                      <a:stretch>
                        <a:fillRect/>
                      </a:stretch>
                    </p:blipFill>
                    <p:spPr>
                      <a:xfrm>
                        <a:off x="8993909" y="5149593"/>
                        <a:ext cx="965200" cy="609600"/>
                      </a:xfrm>
                      <a:prstGeom prst="rect">
                        <a:avLst/>
                      </a:prstGeom>
                    </p:spPr>
                  </p:pic>
                </p:oleObj>
              </mc:Fallback>
            </mc:AlternateContent>
          </a:graphicData>
        </a:graphic>
      </p:graphicFrame>
      <p:sp>
        <p:nvSpPr>
          <p:cNvPr id="7" name="TextBox 6">
            <a:extLst>
              <a:ext uri="{FF2B5EF4-FFF2-40B4-BE49-F238E27FC236}">
                <a16:creationId xmlns:a16="http://schemas.microsoft.com/office/drawing/2014/main" id="{37DEE793-51AE-CD9A-CCFE-F66504BC4673}"/>
              </a:ext>
            </a:extLst>
          </p:cNvPr>
          <p:cNvSpPr txBox="1"/>
          <p:nvPr/>
        </p:nvSpPr>
        <p:spPr>
          <a:xfrm>
            <a:off x="7294418" y="4992728"/>
            <a:ext cx="2182091" cy="923330"/>
          </a:xfrm>
          <a:prstGeom prst="rect">
            <a:avLst/>
          </a:prstGeom>
          <a:noFill/>
        </p:spPr>
        <p:txBody>
          <a:bodyPr wrap="square" rtlCol="0">
            <a:spAutoFit/>
          </a:bodyPr>
          <a:lstStyle/>
          <a:p>
            <a:r>
              <a:rPr lang="en-US" dirty="0"/>
              <a:t>Python code that builds and runs example</a:t>
            </a:r>
          </a:p>
        </p:txBody>
      </p:sp>
      <p:sp>
        <p:nvSpPr>
          <p:cNvPr id="10" name="Rectangle 9">
            <a:extLst>
              <a:ext uri="{FF2B5EF4-FFF2-40B4-BE49-F238E27FC236}">
                <a16:creationId xmlns:a16="http://schemas.microsoft.com/office/drawing/2014/main" id="{2B49D97F-A3A2-B42B-4ADF-70C7964E7AEE}"/>
              </a:ext>
            </a:extLst>
          </p:cNvPr>
          <p:cNvSpPr/>
          <p:nvPr/>
        </p:nvSpPr>
        <p:spPr>
          <a:xfrm>
            <a:off x="7107382" y="4790209"/>
            <a:ext cx="2951018" cy="124690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8094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463F0-0600-7EC1-6129-D29D57BA7B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2B2C63-467B-D3CD-E2BE-E169D8C2B0ED}"/>
              </a:ext>
            </a:extLst>
          </p:cNvPr>
          <p:cNvSpPr>
            <a:spLocks noGrp="1"/>
          </p:cNvSpPr>
          <p:nvPr>
            <p:ph type="title"/>
          </p:nvPr>
        </p:nvSpPr>
        <p:spPr/>
        <p:txBody>
          <a:bodyPr/>
          <a:lstStyle/>
          <a:p>
            <a:r>
              <a:rPr lang="en-US" dirty="0"/>
              <a:t>Solution Example #3: Communication Channel </a:t>
            </a:r>
          </a:p>
        </p:txBody>
      </p:sp>
      <p:sp>
        <p:nvSpPr>
          <p:cNvPr id="3" name="Text Placeholder 2">
            <a:extLst>
              <a:ext uri="{FF2B5EF4-FFF2-40B4-BE49-F238E27FC236}">
                <a16:creationId xmlns:a16="http://schemas.microsoft.com/office/drawing/2014/main" id="{29A4B386-B7CE-F8D7-C5F7-7091A9577ADB}"/>
              </a:ext>
            </a:extLst>
          </p:cNvPr>
          <p:cNvSpPr>
            <a:spLocks noGrp="1"/>
          </p:cNvSpPr>
          <p:nvPr>
            <p:ph type="body" sz="quarter" idx="20"/>
          </p:nvPr>
        </p:nvSpPr>
        <p:spPr>
          <a:xfrm>
            <a:off x="652463" y="1717551"/>
            <a:ext cx="11329330" cy="3673315"/>
          </a:xfrm>
        </p:spPr>
        <p:txBody>
          <a:bodyPr>
            <a:normAutofit/>
          </a:bodyPr>
          <a:lstStyle/>
          <a:p>
            <a:r>
              <a:rPr lang="en-US" sz="2400" dirty="0"/>
              <a:t>Imagine a communication system with sender, receiver, and channel between</a:t>
            </a:r>
          </a:p>
          <a:p>
            <a:pPr marL="342900" indent="-342900">
              <a:buFont typeface="Arial" panose="020B0604020202020204" pitchFamily="34" charset="0"/>
              <a:buChar char="•"/>
            </a:pPr>
            <a:r>
              <a:rPr lang="en-US" dirty="0"/>
              <a:t>Sender has 4 levels of send rate, Receiver has 4 levels of load</a:t>
            </a:r>
          </a:p>
          <a:p>
            <a:pPr marL="1028700" lvl="1" indent="-342900"/>
            <a:r>
              <a:rPr lang="en-US" sz="2000" dirty="0"/>
              <a:t>Receive level changes randomly, independent of send level</a:t>
            </a:r>
          </a:p>
          <a:p>
            <a:pPr marL="342900" indent="-342900">
              <a:buFont typeface="Arial" panose="020B0604020202020204" pitchFamily="34" charset="0"/>
              <a:buChar char="•"/>
            </a:pPr>
            <a:r>
              <a:rPr lang="en-US" dirty="0"/>
              <a:t>Sender’s level changes model congestion control</a:t>
            </a:r>
          </a:p>
          <a:p>
            <a:pPr marL="1028700" lvl="1" indent="-342900"/>
            <a:r>
              <a:rPr lang="en-US" sz="2000" dirty="0"/>
              <a:t>“congestion” inferred if channel fails, or send level exceeds receive level</a:t>
            </a:r>
          </a:p>
          <a:p>
            <a:pPr marL="1485900" lvl="2" indent="-342900"/>
            <a:r>
              <a:rPr lang="en-US" sz="1600" dirty="0"/>
              <a:t>Sender level returns to lowest, timer reset</a:t>
            </a:r>
          </a:p>
          <a:p>
            <a:pPr marL="1028700" lvl="1" indent="-342900"/>
            <a:r>
              <a:rPr lang="en-US" sz="2000" dirty="0"/>
              <a:t>Increases after period of non-congestion</a:t>
            </a:r>
          </a:p>
          <a:p>
            <a:pPr lvl="1" indent="0">
              <a:buNone/>
            </a:pPr>
            <a:endParaRPr lang="en-US" sz="2000" dirty="0"/>
          </a:p>
          <a:p>
            <a:pPr marL="285750" indent="-285750">
              <a:buFont typeface="Arial" panose="020B0604020202020204" pitchFamily="34" charset="0"/>
              <a:buChar char="•"/>
            </a:pPr>
            <a:r>
              <a:rPr lang="en-US" dirty="0"/>
              <a:t>State is (sender level, time to sender level increase, receiver level)</a:t>
            </a:r>
          </a:p>
        </p:txBody>
      </p:sp>
    </p:spTree>
    <p:extLst>
      <p:ext uri="{BB962C8B-B14F-4D97-AF65-F5344CB8AC3E}">
        <p14:creationId xmlns:p14="http://schemas.microsoft.com/office/powerpoint/2010/main" val="8102429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47691-96F7-EF4C-8EAC-2987FAFB13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3B695E-4D5B-4F66-967E-41D47DFD49AC}"/>
              </a:ext>
            </a:extLst>
          </p:cNvPr>
          <p:cNvSpPr>
            <a:spLocks noGrp="1"/>
          </p:cNvSpPr>
          <p:nvPr>
            <p:ph type="title"/>
          </p:nvPr>
        </p:nvSpPr>
        <p:spPr/>
        <p:txBody>
          <a:bodyPr/>
          <a:lstStyle/>
          <a:p>
            <a:r>
              <a:rPr lang="en-US" dirty="0"/>
              <a:t>Solution Example #3: Communication Channel Transitions </a:t>
            </a:r>
          </a:p>
        </p:txBody>
      </p:sp>
      <p:sp>
        <p:nvSpPr>
          <p:cNvPr id="3" name="Text Placeholder 2">
            <a:extLst>
              <a:ext uri="{FF2B5EF4-FFF2-40B4-BE49-F238E27FC236}">
                <a16:creationId xmlns:a16="http://schemas.microsoft.com/office/drawing/2014/main" id="{5D30C6A0-6DC7-2126-0647-33EEA61A711A}"/>
              </a:ext>
            </a:extLst>
          </p:cNvPr>
          <p:cNvSpPr>
            <a:spLocks noGrp="1"/>
          </p:cNvSpPr>
          <p:nvPr>
            <p:ph type="body" sz="quarter" idx="20"/>
          </p:nvPr>
        </p:nvSpPr>
        <p:spPr>
          <a:xfrm>
            <a:off x="652463" y="1466395"/>
            <a:ext cx="11539537" cy="4741365"/>
          </a:xfrm>
        </p:spPr>
        <p:txBody>
          <a:bodyPr>
            <a:normAutofit fontScale="70000" lnSpcReduction="20000"/>
          </a:bodyPr>
          <a:lstStyle/>
          <a:p>
            <a:r>
              <a:rPr lang="en-US" sz="2400" dirty="0"/>
              <a:t>Timer levels per sender level: t[0] = 5,  t[1] = 10,  t[2] = 20, t[3] = 0 (no timer)</a:t>
            </a:r>
          </a:p>
          <a:p>
            <a:r>
              <a:rPr lang="en-US" sz="2200" dirty="0"/>
              <a:t>From (s, 1, r) with s&lt;3</a:t>
            </a:r>
          </a:p>
          <a:p>
            <a:r>
              <a:rPr lang="en-US" sz="2400" dirty="0"/>
              <a:t>    </a:t>
            </a:r>
            <a:r>
              <a:rPr lang="en-US" dirty="0"/>
              <a:t>-&gt; (s+1, t[s+1], r) if s&lt;r  and channel does not fail and receiver level does not change</a:t>
            </a:r>
          </a:p>
          <a:p>
            <a:r>
              <a:rPr lang="en-US" dirty="0"/>
              <a:t>     -&gt; (0, t[0], r) if channel fails and receiver level does not change</a:t>
            </a:r>
          </a:p>
          <a:p>
            <a:r>
              <a:rPr lang="en-US" dirty="0"/>
              <a:t>     -&gt; (0, t[0], r+1) if channel fails and r&lt;3 and receiver level increases</a:t>
            </a:r>
          </a:p>
          <a:p>
            <a:r>
              <a:rPr lang="en-US" dirty="0"/>
              <a:t>     -&gt; (0, t[0], r-1) if channel fails or (channel does not fail and 0&lt;r and receiver level decreases)</a:t>
            </a:r>
          </a:p>
          <a:p>
            <a:r>
              <a:rPr lang="en-US" dirty="0"/>
              <a:t>From (s, k, r) with k&gt;1 and r&gt;0</a:t>
            </a:r>
          </a:p>
          <a:p>
            <a:r>
              <a:rPr lang="en-US" dirty="0"/>
              <a:t>      -&gt; (s, k-1, r) channel does not fail and receiver level does not change</a:t>
            </a:r>
          </a:p>
          <a:p>
            <a:r>
              <a:rPr lang="en-US" dirty="0"/>
              <a:t>      -&gt; (s, k-1, r+1) channel does not fail and receiver level increases</a:t>
            </a:r>
          </a:p>
          <a:p>
            <a:r>
              <a:rPr lang="en-US" dirty="0"/>
              <a:t>      -&gt; (s, k-1, r-1) channel does not fail and s&lt;r and receiver level decreases</a:t>
            </a:r>
          </a:p>
          <a:p>
            <a:r>
              <a:rPr lang="en-US" dirty="0"/>
              <a:t>      -&gt; (0, t[0], r-1) channel fails or (channel does not fail and  s=4 and receiver level decreases)</a:t>
            </a:r>
          </a:p>
          <a:p>
            <a:r>
              <a:rPr lang="en-US" dirty="0"/>
              <a:t>From (3, 0, 3)</a:t>
            </a:r>
          </a:p>
          <a:p>
            <a:r>
              <a:rPr lang="en-US" dirty="0"/>
              <a:t>      -&gt; (3, 0, 3) channel does not fail and receiver level does not change</a:t>
            </a:r>
          </a:p>
          <a:p>
            <a:r>
              <a:rPr lang="en-US" dirty="0"/>
              <a:t>      -&gt; (0, t[0], 3) channel fails and receiver level does not change</a:t>
            </a:r>
          </a:p>
          <a:p>
            <a:r>
              <a:rPr lang="en-US" dirty="0"/>
              <a:t>      -&gt; (0, t[0], 2) receiver level decreases</a:t>
            </a:r>
          </a:p>
          <a:p>
            <a:r>
              <a:rPr lang="en-US" dirty="0"/>
              <a:t>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2400" dirty="0"/>
          </a:p>
        </p:txBody>
      </p:sp>
    </p:spTree>
    <p:extLst>
      <p:ext uri="{BB962C8B-B14F-4D97-AF65-F5344CB8AC3E}">
        <p14:creationId xmlns:p14="http://schemas.microsoft.com/office/powerpoint/2010/main" val="924712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4CB39-DCB0-FC44-EB00-E552A6F19B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38C79C-4313-D8FA-D519-55DB057B7EC4}"/>
              </a:ext>
            </a:extLst>
          </p:cNvPr>
          <p:cNvSpPr>
            <a:spLocks noGrp="1"/>
          </p:cNvSpPr>
          <p:nvPr>
            <p:ph type="title"/>
          </p:nvPr>
        </p:nvSpPr>
        <p:spPr/>
        <p:txBody>
          <a:bodyPr/>
          <a:lstStyle/>
          <a:p>
            <a:r>
              <a:rPr lang="en-US" dirty="0"/>
              <a:t>Solution Example #3: Communication Channel Analysis</a:t>
            </a:r>
          </a:p>
        </p:txBody>
      </p:sp>
      <mc:AlternateContent xmlns:mc="http://schemas.openxmlformats.org/markup-compatibility/2006" xmlns:a14="http://schemas.microsoft.com/office/drawing/2010/main">
        <mc:Choice Requires="a14">
          <p:sp>
            <p:nvSpPr>
              <p:cNvPr id="3" name="Text Placeholder 2">
                <a:extLst>
                  <a:ext uri="{FF2B5EF4-FFF2-40B4-BE49-F238E27FC236}">
                    <a16:creationId xmlns:a16="http://schemas.microsoft.com/office/drawing/2014/main" id="{7F4A0965-0E6F-7F86-F0DA-4743BB009158}"/>
                  </a:ext>
                </a:extLst>
              </p:cNvPr>
              <p:cNvSpPr>
                <a:spLocks noGrp="1"/>
              </p:cNvSpPr>
              <p:nvPr>
                <p:ph type="body" sz="quarter" idx="20"/>
              </p:nvPr>
            </p:nvSpPr>
            <p:spPr>
              <a:xfrm>
                <a:off x="652463" y="1466395"/>
                <a:ext cx="11539537" cy="4741365"/>
              </a:xfrm>
            </p:spPr>
            <p:txBody>
              <a:bodyPr>
                <a:normAutofit/>
              </a:bodyPr>
              <a:lstStyle/>
              <a:p>
                <a:r>
                  <a:rPr lang="en-US" sz="2400" dirty="0"/>
                  <a:t>Compute the steady-state occupancy probabilities</a:t>
                </a:r>
              </a:p>
              <a:p>
                <a:pPr marL="342900" indent="-342900">
                  <a:buFont typeface="Arial" panose="020B0604020202020204" pitchFamily="34" charset="0"/>
                  <a:buChar char="•"/>
                </a:pPr>
                <a:r>
                  <a:rPr lang="en-US" dirty="0"/>
                  <a:t>Let B[s] be the sending bandwidth from sending state s</a:t>
                </a:r>
              </a:p>
              <a:p>
                <a:pPr marL="342900" indent="-342900">
                  <a:buFont typeface="Arial" panose="020B0604020202020204" pitchFamily="34" charset="0"/>
                  <a:buChar char="•"/>
                </a:pPr>
                <a:r>
                  <a:rPr lang="en-US" dirty="0"/>
                  <a:t>Let </a:t>
                </a:r>
                <a:r>
                  <a:rPr lang="en-US" dirty="0" err="1">
                    <a:latin typeface="Symbol" pitchFamily="2" charset="2"/>
                  </a:rPr>
                  <a:t>p</a:t>
                </a:r>
                <a:r>
                  <a:rPr lang="en-US" baseline="-25000" dirty="0" err="1"/>
                  <a:t>send</a:t>
                </a:r>
                <a:r>
                  <a:rPr lang="en-US" dirty="0"/>
                  <a:t>[s] be the set of state probabilities for states at sending level s</a:t>
                </a:r>
              </a:p>
              <a:p>
                <a:pPr marL="342900" indent="-342900">
                  <a:buFont typeface="Arial" panose="020B0604020202020204" pitchFamily="34" charset="0"/>
                  <a:buChar char="•"/>
                </a:pPr>
                <a:r>
                  <a:rPr lang="en-US" dirty="0"/>
                  <a:t>Average bandwidth = </a:t>
                </a:r>
                <a14:m>
                  <m:oMath xmlns:m="http://schemas.openxmlformats.org/officeDocument/2006/math">
                    <m:nary>
                      <m:naryPr>
                        <m:chr m:val="∑"/>
                        <m:limLoc m:val="undOvr"/>
                        <m:ctrlPr>
                          <a:rPr lang="en-US" b="0" i="1" smtClean="0">
                            <a:latin typeface="Cambria Math" panose="02040503050406030204" pitchFamily="18" charset="0"/>
                          </a:rPr>
                        </m:ctrlPr>
                      </m:naryPr>
                      <m:sub>
                        <m:r>
                          <a:rPr lang="en-US" b="0" i="1" smtClean="0">
                            <a:latin typeface="Cambria Math" panose="02040503050406030204" pitchFamily="18" charset="0"/>
                          </a:rPr>
                          <m:t>𝑠</m:t>
                        </m:r>
                        <m:r>
                          <a:rPr lang="en-US" b="0" i="1" smtClean="0">
                            <a:latin typeface="Cambria Math" panose="02040503050406030204" pitchFamily="18" charset="0"/>
                          </a:rPr>
                          <m:t>=0</m:t>
                        </m:r>
                      </m:sub>
                      <m:sup>
                        <m:r>
                          <a:rPr lang="en-US" b="0" i="1" smtClean="0">
                            <a:latin typeface="Cambria Math" panose="02040503050406030204" pitchFamily="18" charset="0"/>
                          </a:rPr>
                          <m:t>3</m:t>
                        </m:r>
                      </m:sup>
                      <m:e>
                        <m:r>
                          <a:rPr lang="en-US" b="0" i="1" smtClean="0">
                            <a:latin typeface="Cambria Math" panose="02040503050406030204" pitchFamily="18" charset="0"/>
                          </a:rPr>
                          <m:t>𝐵</m:t>
                        </m:r>
                      </m:e>
                    </m:nary>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𝑠</m:t>
                        </m:r>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𝜋</m:t>
                        </m:r>
                      </m:e>
                      <m:sub>
                        <m:r>
                          <a:rPr lang="en-US" b="0" i="1" smtClean="0">
                            <a:latin typeface="Cambria Math" panose="02040503050406030204" pitchFamily="18" charset="0"/>
                          </a:rPr>
                          <m:t>𝑠𝑒𝑛𝑑</m:t>
                        </m:r>
                      </m:sub>
                    </m:sSub>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𝑠</m:t>
                        </m:r>
                      </m:e>
                    </m:d>
                  </m:oMath>
                </a14:m>
                <a:endParaRPr lang="en-US" dirty="0"/>
              </a:p>
              <a:p>
                <a:pPr marL="342900" indent="-342900">
                  <a:buFont typeface="Arial" panose="020B0604020202020204" pitchFamily="34" charset="0"/>
                  <a:buChar char="•"/>
                </a:pPr>
                <a:r>
                  <a:rPr lang="en-US" dirty="0"/>
                  <a:t>Let F be the set of states a = (0, t[0], r), implies that previous step faulted</a:t>
                </a:r>
              </a:p>
              <a:p>
                <a:pPr marL="1028700" lvl="1" indent="-342900"/>
                <a14:m>
                  <m:oMath xmlns:m="http://schemas.openxmlformats.org/officeDocument/2006/math">
                    <m:func>
                      <m:funcPr>
                        <m:ctrlPr>
                          <a:rPr lang="en-US" sz="2000" b="0" i="1" smtClean="0">
                            <a:latin typeface="Cambria Math" panose="02040503050406030204" pitchFamily="18" charset="0"/>
                          </a:rPr>
                        </m:ctrlPr>
                      </m:funcPr>
                      <m:fName>
                        <m:r>
                          <m:rPr>
                            <m:sty m:val="p"/>
                          </m:rPr>
                          <a:rPr lang="en-US" sz="2000" b="0" i="1" smtClean="0">
                            <a:latin typeface="Cambria Math" panose="02040503050406030204" pitchFamily="18" charset="0"/>
                          </a:rPr>
                          <m:t>Pr</m:t>
                        </m:r>
                      </m:fName>
                      <m:e>
                        <m:d>
                          <m:dPr>
                            <m:begChr m:val="{"/>
                            <m:endChr m:val="}"/>
                            <m:ctrlPr>
                              <a:rPr lang="en-US" sz="2000" b="0" i="0" smtClean="0">
                                <a:latin typeface="Cambria Math" panose="02040503050406030204" pitchFamily="18" charset="0"/>
                              </a:rPr>
                            </m:ctrlPr>
                          </m:dPr>
                          <m:e>
                            <m:r>
                              <m:rPr>
                                <m:nor/>
                              </m:rPr>
                              <a:rPr lang="en-US" sz="2000" b="0" i="0" smtClean="0">
                                <a:latin typeface="Cambria Math" panose="02040503050406030204" pitchFamily="18" charset="0"/>
                              </a:rPr>
                              <m:t>fault</m:t>
                            </m:r>
                          </m:e>
                        </m:d>
                      </m:e>
                    </m:func>
                    <m:r>
                      <a:rPr lang="en-US" sz="2000" b="0" i="1" smtClean="0">
                        <a:latin typeface="Cambria Math" panose="02040503050406030204" pitchFamily="18" charset="0"/>
                      </a:rPr>
                      <m:t>=</m:t>
                    </m:r>
                    <m:nary>
                      <m:naryPr>
                        <m:chr m:val="∑"/>
                        <m:limLoc m:val="undOvr"/>
                        <m:supHide m:val="on"/>
                        <m:ctrlPr>
                          <a:rPr lang="en-US" sz="2000" b="0" i="1" smtClean="0">
                            <a:latin typeface="Cambria Math" panose="02040503050406030204" pitchFamily="18" charset="0"/>
                          </a:rPr>
                        </m:ctrlPr>
                      </m:naryPr>
                      <m:sub>
                        <m:r>
                          <a:rPr lang="en-US" sz="2000" b="0" i="1" smtClean="0">
                            <a:latin typeface="Cambria Math" panose="02040503050406030204" pitchFamily="18" charset="0"/>
                          </a:rPr>
                          <m:t>𝑎</m:t>
                        </m:r>
                        <m:r>
                          <a:rPr lang="en-US" sz="2000" b="0" i="1" smtClean="0">
                            <a:latin typeface="Cambria Math" panose="02040503050406030204" pitchFamily="18" charset="0"/>
                          </a:rPr>
                          <m:t>∈</m:t>
                        </m:r>
                        <m:r>
                          <a:rPr lang="en-US" sz="2000" b="0" i="1" smtClean="0">
                            <a:latin typeface="Cambria Math" panose="02040503050406030204" pitchFamily="18" charset="0"/>
                          </a:rPr>
                          <m:t>𝐹</m:t>
                        </m:r>
                      </m:sub>
                      <m:sup/>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𝜋</m:t>
                            </m:r>
                          </m:e>
                          <m:sub>
                            <m:r>
                              <a:rPr lang="en-US" sz="2000" b="0" i="1" smtClean="0">
                                <a:latin typeface="Cambria Math" panose="02040503050406030204" pitchFamily="18" charset="0"/>
                              </a:rPr>
                              <m:t>𝑎</m:t>
                            </m:r>
                          </m:sub>
                        </m:sSub>
                      </m:e>
                    </m:nary>
                    <m:r>
                      <a:rPr lang="en-US" sz="2000" b="0" i="0" smtClean="0">
                        <a:latin typeface="Cambria Math" panose="02040503050406030204" pitchFamily="18" charset="0"/>
                      </a:rPr>
                      <m:t> </m:t>
                    </m:r>
                  </m:oMath>
                </a14:m>
                <a:endParaRPr lang="en-US" sz="2000" b="0" dirty="0"/>
              </a:p>
              <a:p>
                <a:pPr marL="342900" indent="-342900">
                  <a:buFont typeface="Arial" panose="020B0604020202020204" pitchFamily="34" charset="0"/>
                  <a:buChar char="•"/>
                </a:pPr>
                <a:r>
                  <a:rPr lang="en-US"/>
                  <a:t>Fraction of time messages being sent at maximum bandwidth</a:t>
                </a:r>
              </a:p>
              <a:p>
                <a:pPr marL="1028700" lvl="1" indent="-342900"/>
                <a:r>
                  <a:rPr lang="en-US" sz="2000"/>
                  <a:t>Let m = (3, 0, 3), we want </a:t>
                </a:r>
                <a:r>
                  <a:rPr lang="en-US" sz="2000">
                    <a:latin typeface="Symbol" pitchFamily="2" charset="2"/>
                  </a:rPr>
                  <a:t>p</a:t>
                </a:r>
                <a:r>
                  <a:rPr lang="en-US" sz="2000" baseline="-25000"/>
                  <a:t>m</a:t>
                </a:r>
                <a:endParaRPr lang="en-US" sz="2000"/>
              </a:p>
              <a:p>
                <a:pPr marL="342900" indent="-342900"/>
                <a:endParaRPr lang="en-US"/>
              </a:p>
              <a:p>
                <a:pPr marL="342900" indent="-342900"/>
                <a:r>
                  <a:rPr lang="en-US"/>
                  <a:t>Python solution </a:t>
                </a:r>
                <a:endParaRPr lang="en-US" dirty="0"/>
              </a:p>
              <a:p>
                <a:endParaRPr lang="en-US" dirty="0"/>
              </a:p>
              <a:p>
                <a:endParaRPr lang="en-US" dirty="0"/>
              </a:p>
              <a:p>
                <a:endParaRPr lang="en-US" sz="2400" dirty="0"/>
              </a:p>
            </p:txBody>
          </p:sp>
        </mc:Choice>
        <mc:Fallback xmlns="">
          <p:sp>
            <p:nvSpPr>
              <p:cNvPr id="3" name="Text Placeholder 2">
                <a:extLst>
                  <a:ext uri="{FF2B5EF4-FFF2-40B4-BE49-F238E27FC236}">
                    <a16:creationId xmlns:a16="http://schemas.microsoft.com/office/drawing/2014/main" id="{7F4A0965-0E6F-7F86-F0DA-4743BB009158}"/>
                  </a:ext>
                </a:extLst>
              </p:cNvPr>
              <p:cNvSpPr>
                <a:spLocks noGrp="1" noRot="1" noChangeAspect="1" noMove="1" noResize="1" noEditPoints="1" noAdjustHandles="1" noChangeArrowheads="1" noChangeShapeType="1" noTextEdit="1"/>
              </p:cNvSpPr>
              <p:nvPr>
                <p:ph type="body" sz="quarter" idx="20"/>
              </p:nvPr>
            </p:nvSpPr>
            <p:spPr>
              <a:xfrm>
                <a:off x="652463" y="1466395"/>
                <a:ext cx="11539537" cy="4741365"/>
              </a:xfrm>
              <a:blipFill>
                <a:blip r:embed="rId2"/>
                <a:stretch>
                  <a:fillRect l="-879" t="-1872"/>
                </a:stretch>
              </a:blipFill>
            </p:spPr>
            <p:txBody>
              <a:bodyPr/>
              <a:lstStyle/>
              <a:p>
                <a:r>
                  <a:rPr lang="en-US">
                    <a:noFill/>
                  </a:rPr>
                  <a:t> </a:t>
                </a:r>
              </a:p>
            </p:txBody>
          </p:sp>
        </mc:Fallback>
      </mc:AlternateContent>
      <p:graphicFrame>
        <p:nvGraphicFramePr>
          <p:cNvPr id="4" name="Object 3">
            <a:extLst>
              <a:ext uri="{FF2B5EF4-FFF2-40B4-BE49-F238E27FC236}">
                <a16:creationId xmlns:a16="http://schemas.microsoft.com/office/drawing/2014/main" id="{B2763D96-FF3F-90E8-C838-08D32B6AB302}"/>
              </a:ext>
            </a:extLst>
          </p:cNvPr>
          <p:cNvGraphicFramePr>
            <a:graphicFrameLocks noChangeAspect="1"/>
          </p:cNvGraphicFramePr>
          <p:nvPr>
            <p:extLst>
              <p:ext uri="{D42A27DB-BD31-4B8C-83A1-F6EECF244321}">
                <p14:modId xmlns:p14="http://schemas.microsoft.com/office/powerpoint/2010/main" val="2785542854"/>
              </p:ext>
            </p:extLst>
          </p:nvPr>
        </p:nvGraphicFramePr>
        <p:xfrm>
          <a:off x="2596931" y="4972434"/>
          <a:ext cx="965200" cy="609600"/>
        </p:xfrm>
        <a:graphic>
          <a:graphicData uri="http://schemas.openxmlformats.org/presentationml/2006/ole">
            <mc:AlternateContent xmlns:mc="http://schemas.openxmlformats.org/markup-compatibility/2006">
              <mc:Choice xmlns:v="urn:schemas-microsoft-com:vml" Requires="v">
                <p:oleObj name="Document" showAsIcon="1" r:id="rId3" imgW="965200" imgH="609600" progId="Word.Document.12">
                  <p:embed/>
                </p:oleObj>
              </mc:Choice>
              <mc:Fallback>
                <p:oleObj name="Document" showAsIcon="1" r:id="rId3" imgW="965200" imgH="609600" progId="Word.Document.12">
                  <p:embed/>
                  <p:pic>
                    <p:nvPicPr>
                      <p:cNvPr id="0" name=""/>
                      <p:cNvPicPr/>
                      <p:nvPr/>
                    </p:nvPicPr>
                    <p:blipFill>
                      <a:blip r:embed="rId4"/>
                      <a:stretch>
                        <a:fillRect/>
                      </a:stretch>
                    </p:blipFill>
                    <p:spPr>
                      <a:xfrm>
                        <a:off x="2596931" y="4972434"/>
                        <a:ext cx="965200" cy="609600"/>
                      </a:xfrm>
                      <a:prstGeom prst="rect">
                        <a:avLst/>
                      </a:prstGeom>
                    </p:spPr>
                  </p:pic>
                </p:oleObj>
              </mc:Fallback>
            </mc:AlternateContent>
          </a:graphicData>
        </a:graphic>
      </p:graphicFrame>
    </p:spTree>
    <p:extLst>
      <p:ext uri="{BB962C8B-B14F-4D97-AF65-F5344CB8AC3E}">
        <p14:creationId xmlns:p14="http://schemas.microsoft.com/office/powerpoint/2010/main" val="1462585996"/>
      </p:ext>
    </p:extLst>
  </p:cSld>
  <p:clrMapOvr>
    <a:masterClrMapping/>
  </p:clrMapOvr>
</p:sld>
</file>

<file path=ppt/theme/theme1.xml><?xml version="1.0" encoding="utf-8"?>
<a:theme xmlns:a="http://schemas.openxmlformats.org/drawingml/2006/main" name="Illinois PowerPoint Template 4">
  <a:themeElements>
    <a:clrScheme name="SMB PPT ORANGE">
      <a:dk1>
        <a:srgbClr val="000000"/>
      </a:dk1>
      <a:lt1>
        <a:srgbClr val="FFFFFF"/>
      </a:lt1>
      <a:dk2>
        <a:srgbClr val="13294B"/>
      </a:dk2>
      <a:lt2>
        <a:srgbClr val="FF5F05"/>
      </a:lt2>
      <a:accent1>
        <a:srgbClr val="0071CE"/>
      </a:accent1>
      <a:accent2>
        <a:srgbClr val="FCB316"/>
      </a:accent2>
      <a:accent3>
        <a:srgbClr val="007E8E"/>
      </a:accent3>
      <a:accent4>
        <a:srgbClr val="006230"/>
      </a:accent4>
      <a:accent5>
        <a:srgbClr val="5C0E41"/>
      </a:accent5>
      <a:accent6>
        <a:srgbClr val="7D3E13"/>
      </a:accent6>
      <a:hlink>
        <a:srgbClr val="C84113"/>
      </a:hlink>
      <a:folHlink>
        <a:srgbClr val="2159A6"/>
      </a:folHlink>
    </a:clrScheme>
    <a:fontScheme name="SMB PPT">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B PowerPoint Template V4" id="{B3CBA2D6-773F-894A-97CE-392945FF435E}" vid="{C086EF9A-8907-304D-A9A1-B52FE47F1245}"/>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Illinois PowerPoint Template 4</Template>
  <TotalTime>41928</TotalTime>
  <Words>2836</Words>
  <Application>Microsoft Macintosh PowerPoint</Application>
  <PresentationFormat>Widescreen</PresentationFormat>
  <Paragraphs>345</Paragraphs>
  <Slides>23</Slides>
  <Notes>0</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2</vt:i4>
      </vt:variant>
      <vt:variant>
        <vt:lpstr>Slide Titles</vt:lpstr>
      </vt:variant>
      <vt:variant>
        <vt:i4>23</vt:i4>
      </vt:variant>
    </vt:vector>
  </HeadingPairs>
  <TitlesOfParts>
    <vt:vector size="37" baseType="lpstr">
      <vt:lpstr>ＭＳ Ｐゴシック</vt:lpstr>
      <vt:lpstr>Aptos</vt:lpstr>
      <vt:lpstr>Aptos Display</vt:lpstr>
      <vt:lpstr>Arial</vt:lpstr>
      <vt:lpstr>Calibri</vt:lpstr>
      <vt:lpstr>Cambria Math</vt:lpstr>
      <vt:lpstr>Courier New</vt:lpstr>
      <vt:lpstr>Source Sans Pro</vt:lpstr>
      <vt:lpstr>Source Sans Pro SemiBold</vt:lpstr>
      <vt:lpstr>Symbol</vt:lpstr>
      <vt:lpstr>Illinois PowerPoint Template 4</vt:lpstr>
      <vt:lpstr>Custom Design</vt:lpstr>
      <vt:lpstr>Document</vt:lpstr>
      <vt:lpstr>Microsoft Word Document</vt:lpstr>
      <vt:lpstr>DTMC Classifications</vt:lpstr>
      <vt:lpstr>Limiting Behavior of DTMCs</vt:lpstr>
      <vt:lpstr>Accessibility of States in a DTMC</vt:lpstr>
      <vt:lpstr>State Classification in DTMCs</vt:lpstr>
      <vt:lpstr>Periodicity</vt:lpstr>
      <vt:lpstr>Detecting Reducibility</vt:lpstr>
      <vt:lpstr>Detecting Periodicity</vt:lpstr>
      <vt:lpstr>Transient and Recurrent States</vt:lpstr>
      <vt:lpstr>Mean Recurrence Time</vt:lpstr>
      <vt:lpstr>Connected States and Type</vt:lpstr>
      <vt:lpstr>Graphical Examples</vt:lpstr>
      <vt:lpstr>Steady-State Solution of DTMCs</vt:lpstr>
      <vt:lpstr>Flow Equations</vt:lpstr>
      <vt:lpstr>Solution of Steady State Equations</vt:lpstr>
      <vt:lpstr>Solution Example #1</vt:lpstr>
      <vt:lpstr>Solution Example #2</vt:lpstr>
      <vt:lpstr>Solution Example #2: Transition Matrix</vt:lpstr>
      <vt:lpstr>Solution Example #2: State Index Allocation</vt:lpstr>
      <vt:lpstr>Solution Example #2: Building The Transition Matrix</vt:lpstr>
      <vt:lpstr>Solution Example #2: Results</vt:lpstr>
      <vt:lpstr>Solution Example #3: Communication Channel </vt:lpstr>
      <vt:lpstr>Solution Example #3: Communication Channel Transitions </vt:lpstr>
      <vt:lpstr>Solution Example #3: Communication Channel 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Bryan</dc:creator>
  <cp:lastModifiedBy>Nicol, David Malcolm</cp:lastModifiedBy>
  <cp:revision>79</cp:revision>
  <dcterms:created xsi:type="dcterms:W3CDTF">2022-06-14T14:37:32Z</dcterms:created>
  <dcterms:modified xsi:type="dcterms:W3CDTF">2026-09-29T02:45:38Z</dcterms:modified>
</cp:coreProperties>
</file>