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06" r:id="rId2"/>
    <p:sldId id="407" r:id="rId3"/>
    <p:sldId id="408" r:id="rId4"/>
    <p:sldId id="409" r:id="rId5"/>
    <p:sldId id="411" r:id="rId6"/>
    <p:sldId id="412" r:id="rId7"/>
    <p:sldId id="415" r:id="rId8"/>
    <p:sldId id="410" r:id="rId9"/>
    <p:sldId id="413" r:id="rId10"/>
    <p:sldId id="445" r:id="rId11"/>
    <p:sldId id="427" r:id="rId12"/>
    <p:sldId id="440" r:id="rId13"/>
    <p:sldId id="441" r:id="rId14"/>
    <p:sldId id="442" r:id="rId15"/>
    <p:sldId id="443" r:id="rId16"/>
    <p:sldId id="444" r:id="rId17"/>
    <p:sldId id="416" r:id="rId18"/>
    <p:sldId id="424" r:id="rId19"/>
    <p:sldId id="425" r:id="rId20"/>
    <p:sldId id="426" r:id="rId21"/>
    <p:sldId id="418" r:id="rId22"/>
    <p:sldId id="448" r:id="rId23"/>
    <p:sldId id="451" r:id="rId24"/>
    <p:sldId id="446" r:id="rId25"/>
    <p:sldId id="449" r:id="rId26"/>
    <p:sldId id="45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1A2"/>
    <a:srgbClr val="13294A"/>
    <a:srgbClr val="FF5F05"/>
    <a:srgbClr val="13294B"/>
    <a:srgbClr val="C84113"/>
    <a:srgbClr val="3B6C35"/>
    <a:srgbClr val="4B868E"/>
    <a:srgbClr val="FBB24D"/>
    <a:srgbClr val="F05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72" autoAdjust="0"/>
    <p:restoredTop sz="95781" autoAdjust="0"/>
  </p:normalViewPr>
  <p:slideViewPr>
    <p:cSldViewPr snapToGrid="0">
      <p:cViewPr varScale="1">
        <p:scale>
          <a:sx n="120" d="100"/>
          <a:sy n="120" d="100"/>
        </p:scale>
        <p:origin x="32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E1E9AA-346A-B3D9-794E-D00029D397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F56AFA-A4B7-7466-6AF7-3B946230D3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4678F-55F8-4A98-B438-1921114C3F78}" type="datetimeFigureOut">
              <a:rPr lang="en-US" smtClean="0"/>
              <a:t>11/3/26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BE0AD-401D-551F-84BA-B7639FBB7E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98A03-EC06-4230-C305-6B23873923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E4B95-DB27-469E-87AB-81525EE3E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17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60D9-9A89-466D-AB9E-AB8EEEC5B27F}" type="datetimeFigureOut">
              <a:rPr lang="en-US" smtClean="0"/>
              <a:t>11/3/26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6F0D5-1438-4C96-931F-854E0BFC2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5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Accent">
            <a:extLst>
              <a:ext uri="{FF2B5EF4-FFF2-40B4-BE49-F238E27FC236}">
                <a16:creationId xmlns:a16="http://schemas.microsoft.com/office/drawing/2014/main" id="{A4CD8BB7-0ED5-85FC-E344-1C112A4E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6C5F9852-BDFC-7251-F9A8-98DEA1026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497620D0-FD2F-C1C0-438F-BA156FAA85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D3A57C1C-6F1A-1705-E0D4-BE50DA862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1001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774D0FFC-1870-3AC0-2920-9F9EA3F5B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67BB4B5-6DC9-4239-4EE4-8B3B8C068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Department/unit name placeholder">
            <a:extLst>
              <a:ext uri="{FF2B5EF4-FFF2-40B4-BE49-F238E27FC236}">
                <a16:creationId xmlns:a16="http://schemas.microsoft.com/office/drawing/2014/main" id="{9CCA8B6C-53BF-DD2E-3863-4C1119735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609F09B9-AFB9-1195-67C0-6A06E8B361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7539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5C2C3DC9-CBAF-E0AA-9E07-BE81DC638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2306" y="1388"/>
            <a:ext cx="12169853" cy="6856612"/>
          </a:xfrm>
          <a:prstGeom prst="rect">
            <a:avLst/>
          </a:prstGeom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7BC0581F-68FE-3796-A22D-5418171CE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Department/Unit name Placeholder">
            <a:extLst>
              <a:ext uri="{FF2B5EF4-FFF2-40B4-BE49-F238E27FC236}">
                <a16:creationId xmlns:a16="http://schemas.microsoft.com/office/drawing/2014/main" id="{3E44D2A3-C965-C633-19E4-D7543644A7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11F428D-6D39-7B6D-AFE8-65D4134A99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8819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68582E55-19DE-D3A6-A102-BEE797FEF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Department/Name Placeholder">
            <a:extLst>
              <a:ext uri="{FF2B5EF4-FFF2-40B4-BE49-F238E27FC236}">
                <a16:creationId xmlns:a16="http://schemas.microsoft.com/office/drawing/2014/main" id="{87E33E8E-94EC-D6F0-814A-4EDAFDEC8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53FE06C4-A829-23E6-0677-AB297591F4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14258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BBEA2DE4-2385-495C-A616-BF4D8C4AE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90650" y="1832610"/>
            <a:ext cx="95250" cy="3192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A50B919-1C53-82C7-0ADF-4D7B60644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24" name="Subtitle Placeholder">
            <a:extLst>
              <a:ext uri="{FF2B5EF4-FFF2-40B4-BE49-F238E27FC236}">
                <a16:creationId xmlns:a16="http://schemas.microsoft.com/office/drawing/2014/main" id="{E14BE4D4-A7FC-9557-3271-D4088C04E7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Department/unit name Placeholder">
            <a:extLst>
              <a:ext uri="{FF2B5EF4-FFF2-40B4-BE49-F238E27FC236}">
                <a16:creationId xmlns:a16="http://schemas.microsoft.com/office/drawing/2014/main" id="{5CA5320C-70CA-7F64-3D32-B994D01BD6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6" name="Slide Number Placeholder">
            <a:extLst>
              <a:ext uri="{FF2B5EF4-FFF2-40B4-BE49-F238E27FC236}">
                <a16:creationId xmlns:a16="http://schemas.microsoft.com/office/drawing/2014/main" id="{2D0D6A88-2FF4-ED2F-DB76-9BB2C9C00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4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">
            <a:extLst>
              <a:ext uri="{FF2B5EF4-FFF2-40B4-BE49-F238E27FC236}">
                <a16:creationId xmlns:a16="http://schemas.microsoft.com/office/drawing/2014/main" id="{9022AEE9-9854-64A4-8425-2C701E7B8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9" name="Subtitle Placeholder">
            <a:extLst>
              <a:ext uri="{FF2B5EF4-FFF2-40B4-BE49-F238E27FC236}">
                <a16:creationId xmlns:a16="http://schemas.microsoft.com/office/drawing/2014/main" id="{06092AA5-D5FE-2CF4-EDF1-CED258F3F2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1A96EBAC-4595-0697-28AB-2D82831393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004C974-18EE-90F8-50C2-6B74362B7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3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DB230F21-1FBA-D776-0144-95076DA26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5E21822-BD18-9D54-B62B-8E5D54BCF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821C561A-593E-301C-B500-CFB0D9532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49E958-07C5-7AB3-98F4-60F566978C67}"/>
              </a:ext>
            </a:extLst>
          </p:cNvPr>
          <p:cNvSpPr/>
          <p:nvPr userDrawn="1"/>
        </p:nvSpPr>
        <p:spPr>
          <a:xfrm>
            <a:off x="1320800" y="1832610"/>
            <a:ext cx="177800" cy="1325563"/>
          </a:xfrm>
          <a:prstGeom prst="rect">
            <a:avLst/>
          </a:prstGeom>
          <a:solidFill>
            <a:schemeClr val="bg2"/>
          </a:solidFill>
          <a:ln>
            <a:solidFill>
              <a:srgbClr val="1329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lock I">
            <a:extLst>
              <a:ext uri="{FF2B5EF4-FFF2-40B4-BE49-F238E27FC236}">
                <a16:creationId xmlns:a16="http://schemas.microsoft.com/office/drawing/2014/main" id="{3309E5BA-431F-963B-7107-46ADC676D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3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">
            <a:extLst>
              <a:ext uri="{FF2B5EF4-FFF2-40B4-BE49-F238E27FC236}">
                <a16:creationId xmlns:a16="http://schemas.microsoft.com/office/drawing/2014/main" id="{C8C38F5E-9BC0-719F-02FF-D9B0010B4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93DA8837-8538-EC91-4522-8F7D0204BE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C3874A56-F068-73F4-0F8E-2728FC25B4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FD4F4EDB-DDC3-8969-B1D8-C97542C1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3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>
            <a:extLst>
              <a:ext uri="{FF2B5EF4-FFF2-40B4-BE49-F238E27FC236}">
                <a16:creationId xmlns:a16="http://schemas.microsoft.com/office/drawing/2014/main" id="{F7E785B2-7E34-E0D4-0458-2031C0247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4" name="Department/Unit name Placeholder">
            <a:extLst>
              <a:ext uri="{FF2B5EF4-FFF2-40B4-BE49-F238E27FC236}">
                <a16:creationId xmlns:a16="http://schemas.microsoft.com/office/drawing/2014/main" id="{43F3769A-076E-8C78-317D-5BCB57976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576D1151-1586-A4CD-17CD-700A8ECAB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7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1E358E9E-D14A-D868-718C-3F41147F1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5A4D42FD-F2CE-B461-42FC-B7365425E0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C86609E-3488-AC7D-5BCD-1999D3DF7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3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background">
            <a:extLst>
              <a:ext uri="{FF2B5EF4-FFF2-40B4-BE49-F238E27FC236}">
                <a16:creationId xmlns:a16="http://schemas.microsoft.com/office/drawing/2014/main" id="{0D56C456-94C5-4B92-7452-76C649BE7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Title Accent">
            <a:extLst>
              <a:ext uri="{FF2B5EF4-FFF2-40B4-BE49-F238E27FC236}">
                <a16:creationId xmlns:a16="http://schemas.microsoft.com/office/drawing/2014/main" id="{D0364173-A96F-9FE3-06E5-5B39DC86E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58483" y="547964"/>
            <a:ext cx="664135" cy="123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2F5268-A885-7E39-998A-D50E2D26F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66536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F48C7DE-94AB-9076-4335-F5D9A305B3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795749"/>
            <a:ext cx="10370190" cy="41203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08AAFB27-B643-3132-E0CD-89C471BF4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Block I">
            <a:extLst>
              <a:ext uri="{FF2B5EF4-FFF2-40B4-BE49-F238E27FC236}">
                <a16:creationId xmlns:a16="http://schemas.microsoft.com/office/drawing/2014/main" id="{BD84EAFB-59D4-AD62-5DE3-D6B22E53D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51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0743D9-A6A8-DB12-6B2E-147C03806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ing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913536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688805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Subheading 2">
            <a:extLst>
              <a:ext uri="{FF2B5EF4-FFF2-40B4-BE49-F238E27FC236}">
                <a16:creationId xmlns:a16="http://schemas.microsoft.com/office/drawing/2014/main" id="{2D3D518F-FED5-7E25-12CE-FCBE9431A5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228" y="3957788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9071244-DD24-D83B-A3BC-DF4D85E087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2463" y="4733057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Block I">
            <a:extLst>
              <a:ext uri="{FF2B5EF4-FFF2-40B4-BE49-F238E27FC236}">
                <a16:creationId xmlns:a16="http://schemas.microsoft.com/office/drawing/2014/main" id="{3D38165C-C7A5-04FE-0924-7EC4B0F3D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04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accent">
            <a:extLst>
              <a:ext uri="{FF2B5EF4-FFF2-40B4-BE49-F238E27FC236}">
                <a16:creationId xmlns:a16="http://schemas.microsoft.com/office/drawing/2014/main" id="{115AD324-E2E1-9400-B6BC-49D0C5F6A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1844C4-2CEE-3AA9-FDAD-BAF322CBD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25" name="Subhead Placeholder - left">
            <a:extLst>
              <a:ext uri="{FF2B5EF4-FFF2-40B4-BE49-F238E27FC236}">
                <a16:creationId xmlns:a16="http://schemas.microsoft.com/office/drawing/2014/main" id="{4F21266B-E068-C84F-857F-629382CE95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8" name="Text Placeholder - left">
            <a:extLst>
              <a:ext uri="{FF2B5EF4-FFF2-40B4-BE49-F238E27FC236}">
                <a16:creationId xmlns:a16="http://schemas.microsoft.com/office/drawing/2014/main" id="{E378921D-C904-2C44-DAD3-10FCD05155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1081" y="2774950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ubhead Placeholder - right">
            <a:extLst>
              <a:ext uri="{FF2B5EF4-FFF2-40B4-BE49-F238E27FC236}">
                <a16:creationId xmlns:a16="http://schemas.microsoft.com/office/drawing/2014/main" id="{EEBD4F98-6476-56B5-5D6A-FDFCA46BF7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0" name="Text Placeholder -right">
            <a:extLst>
              <a:ext uri="{FF2B5EF4-FFF2-40B4-BE49-F238E27FC236}">
                <a16:creationId xmlns:a16="http://schemas.microsoft.com/office/drawing/2014/main" id="{E6AC3C03-BBBE-A121-29AB-D885327950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4855" y="2774797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epartment/unit name Placeholder">
            <a:extLst>
              <a:ext uri="{FF2B5EF4-FFF2-40B4-BE49-F238E27FC236}">
                <a16:creationId xmlns:a16="http://schemas.microsoft.com/office/drawing/2014/main" id="{447F6171-D545-B452-563D-EFB2AE9666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Block I">
            <a:extLst>
              <a:ext uri="{FF2B5EF4-FFF2-40B4-BE49-F238E27FC236}">
                <a16:creationId xmlns:a16="http://schemas.microsoft.com/office/drawing/2014/main" id="{49F4159D-465A-A29D-97F5-45775DC9F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01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E00EE44-1662-6C19-8EEE-4473520AD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C33744-A502-FBC7-B1D3-73DF0C333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 Placeholder - left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head Placeholder - right">
            <a:extLst>
              <a:ext uri="{FF2B5EF4-FFF2-40B4-BE49-F238E27FC236}">
                <a16:creationId xmlns:a16="http://schemas.microsoft.com/office/drawing/2014/main" id="{224424D1-87E7-3962-19AA-DA17D1EABB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629D8EC-3306-885D-34FB-A593175BDA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46237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epartment/Unit name Placeholder">
            <a:extLst>
              <a:ext uri="{FF2B5EF4-FFF2-40B4-BE49-F238E27FC236}">
                <a16:creationId xmlns:a16="http://schemas.microsoft.com/office/drawing/2014/main" id="{78C65027-A687-41F0-E627-6C9CA6C8D0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Block I">
            <a:extLst>
              <a:ext uri="{FF2B5EF4-FFF2-40B4-BE49-F238E27FC236}">
                <a16:creationId xmlns:a16="http://schemas.microsoft.com/office/drawing/2014/main" id="{0382879A-3023-97DC-65E2-E3B6321D7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54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6BB2015-0086-DF08-8A25-8A0616C8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80" y="1291652"/>
            <a:ext cx="6189488" cy="807792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Large Quote</a:t>
            </a:r>
          </a:p>
        </p:txBody>
      </p:sp>
      <p:sp>
        <p:nvSpPr>
          <p:cNvPr id="12" name="Quote 1 - left">
            <a:extLst>
              <a:ext uri="{FF2B5EF4-FFF2-40B4-BE49-F238E27FC236}">
                <a16:creationId xmlns:a16="http://schemas.microsoft.com/office/drawing/2014/main" id="{74CB6488-2929-62E5-C898-745037E06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1167968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“</a:t>
            </a:r>
          </a:p>
        </p:txBody>
      </p:sp>
      <p:sp>
        <p:nvSpPr>
          <p:cNvPr id="13" name="Quote 1 - right">
            <a:extLst>
              <a:ext uri="{FF2B5EF4-FFF2-40B4-BE49-F238E27FC236}">
                <a16:creationId xmlns:a16="http://schemas.microsoft.com/office/drawing/2014/main" id="{91174DFB-BAA6-41D2-C5C4-B438E22A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40821" y="1185256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7" name="Attribution 1 Placeholder">
            <a:extLst>
              <a:ext uri="{FF2B5EF4-FFF2-40B4-BE49-F238E27FC236}">
                <a16:creationId xmlns:a16="http://schemas.microsoft.com/office/drawing/2014/main" id="{2A25C115-1C3A-AC3A-C7C7-570E85027B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27193" y="2116732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7" name="Quote 2 - left">
            <a:extLst>
              <a:ext uri="{FF2B5EF4-FFF2-40B4-BE49-F238E27FC236}">
                <a16:creationId xmlns:a16="http://schemas.microsoft.com/office/drawing/2014/main" id="{007BC3EA-75CF-5946-828D-DEFAF530E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3477024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rgbClr val="FF5F05"/>
                </a:solidFill>
              </a:rPr>
              <a:t>“</a:t>
            </a:r>
          </a:p>
        </p:txBody>
      </p:sp>
      <p:sp>
        <p:nvSpPr>
          <p:cNvPr id="8" name="Quote 2 - right">
            <a:extLst>
              <a:ext uri="{FF2B5EF4-FFF2-40B4-BE49-F238E27FC236}">
                <a16:creationId xmlns:a16="http://schemas.microsoft.com/office/drawing/2014/main" id="{254A594E-C5D9-FA57-D21E-EAA6B5CB7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088267" y="3494312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9" name="Long Quote Placeholder">
            <a:extLst>
              <a:ext uri="{FF2B5EF4-FFF2-40B4-BE49-F238E27FC236}">
                <a16:creationId xmlns:a16="http://schemas.microsoft.com/office/drawing/2014/main" id="{C6593C7D-5AD9-BC2C-0070-B0B3F7287B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60741" y="3501730"/>
            <a:ext cx="6179926" cy="15072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2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Long Paragraph Quote </a:t>
            </a:r>
          </a:p>
        </p:txBody>
      </p:sp>
      <p:sp>
        <p:nvSpPr>
          <p:cNvPr id="20" name="Long Quote attribution Placeholder">
            <a:extLst>
              <a:ext uri="{FF2B5EF4-FFF2-40B4-BE49-F238E27FC236}">
                <a16:creationId xmlns:a16="http://schemas.microsoft.com/office/drawing/2014/main" id="{D808D8CD-BCBE-F257-3C6F-64185F7ABD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27193" y="5065124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Block I">
            <a:extLst>
              <a:ext uri="{FF2B5EF4-FFF2-40B4-BE49-F238E27FC236}">
                <a16:creationId xmlns:a16="http://schemas.microsoft.com/office/drawing/2014/main" id="{DAAC7255-F2D4-A3A3-4176-B2E5C4F58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2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6AA2EA-F5CC-A830-112E-D187F5411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1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52273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58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7381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Block I">
            <a:extLst>
              <a:ext uri="{FF2B5EF4-FFF2-40B4-BE49-F238E27FC236}">
                <a16:creationId xmlns:a16="http://schemas.microsoft.com/office/drawing/2014/main" id="{2BDD6D7C-5B82-87BB-4BC2-4D1007A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9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rgbClr val="FF5F0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7464D1-DDEC-4858-9CA3-246D12B35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 Placeholder 1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2203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246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069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80438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25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B32AFE-F932-DF9D-9DB7-1815DFD5D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03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5372" y="277803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C361099-F3C8-7FD3-FE7D-BDB8984BD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ing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2463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0698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396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20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119C3D1A-1767-F64F-CCEA-FD8AB56C88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228" y="277803"/>
            <a:ext cx="10370191" cy="1189820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0698" y="1578560"/>
            <a:ext cx="10371957" cy="3875254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4689" y="5590340"/>
            <a:ext cx="10367965" cy="612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9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7D02BED8-DBC4-0252-E92E-234AE9D9F1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79104" y="2391179"/>
            <a:ext cx="4187900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A877C0E9-AC67-8A06-EFD9-3C48FB86AF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77339" y="3166449"/>
            <a:ext cx="4187900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69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9FFDD080-4638-6791-3E4F-BA329002E2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8247" y="4070491"/>
            <a:ext cx="7695506" cy="76479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8247" y="4980067"/>
            <a:ext cx="7695506" cy="6125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2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lock I">
            <a:extLst>
              <a:ext uri="{FF2B5EF4-FFF2-40B4-BE49-F238E27FC236}">
                <a16:creationId xmlns:a16="http://schemas.microsoft.com/office/drawing/2014/main" id="{83CCBDC0-B71E-50D9-1AE4-50C357B15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A352AF-0D0B-CA5B-F6AB-E8E707C2B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5" name="Chart Placeholder">
            <a:extLst>
              <a:ext uri="{FF2B5EF4-FFF2-40B4-BE49-F238E27FC236}">
                <a16:creationId xmlns:a16="http://schemas.microsoft.com/office/drawing/2014/main" id="{A294C2DE-00CB-57AC-36E4-F1BD262706DC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1430338" y="1747838"/>
            <a:ext cx="9134475" cy="43608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47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FF63E5-FDDB-6B44-048F-EF43D6670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" y="0"/>
            <a:ext cx="12187066" cy="6858000"/>
          </a:xfrm>
          <a:prstGeom prst="rect">
            <a:avLst/>
          </a:prstGeom>
        </p:spPr>
      </p:pic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3DE6DDB-A415-6C63-7353-2B6BB41D5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0" name="Title Underscore">
            <a:extLst>
              <a:ext uri="{FF2B5EF4-FFF2-40B4-BE49-F238E27FC236}">
                <a16:creationId xmlns:a16="http://schemas.microsoft.com/office/drawing/2014/main" id="{EE499929-DC2D-46B3-A28E-229CC329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0D3AEAA-8383-5B38-DD49-CF2D2E42B2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Questions/Contact/Information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50F580-D423-6DBC-88B2-B37D4EB87A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epartment/Unit name Placeholder">
            <a:extLst>
              <a:ext uri="{FF2B5EF4-FFF2-40B4-BE49-F238E27FC236}">
                <a16:creationId xmlns:a16="http://schemas.microsoft.com/office/drawing/2014/main" id="{D09D9943-0FAE-E4DE-E4FE-0B3F8F551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BC285FAE-FC3C-B139-BFE4-13B464552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20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9AC6FB-79B2-8934-E612-EC987EF32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9E07F9AC-4E7E-9623-9170-90BDADFA2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2" name="Title Underscore">
            <a:extLst>
              <a:ext uri="{FF2B5EF4-FFF2-40B4-BE49-F238E27FC236}">
                <a16:creationId xmlns:a16="http://schemas.microsoft.com/office/drawing/2014/main" id="{58F4D01E-94DA-4F0B-8E13-618D11B2D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645B5409-DDAC-5BBA-E785-37F723B563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Questions/Contact/Information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982A2E9-6729-F459-2EB4-38593EB184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epartment/Unit name Placeholder">
            <a:extLst>
              <a:ext uri="{FF2B5EF4-FFF2-40B4-BE49-F238E27FC236}">
                <a16:creationId xmlns:a16="http://schemas.microsoft.com/office/drawing/2014/main" id="{EC420C19-0C40-EAE2-AA9D-5101B4FF16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DAF599E-70A8-5E76-56CB-CA69217C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4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629A3-552F-E006-13D5-0CE1F4DDF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48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60F61-2344-C760-857E-55ED7348C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10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">
            <a:extLst>
              <a:ext uri="{FF2B5EF4-FFF2-40B4-BE49-F238E27FC236}">
                <a16:creationId xmlns:a16="http://schemas.microsoft.com/office/drawing/2014/main" id="{D10096E1-7AA4-3695-82F5-7DAD7028D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6" y="694"/>
            <a:ext cx="12189533" cy="685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95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1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08955-08BB-4699-BDD8-1E3D7EEF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B2E1F-8BE8-6F6E-A1F6-527F51B3D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83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B605B6C-A108-B529-76C2-7C90E4E90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63" r:id="rId6"/>
    <p:sldLayoutId id="2147483664" r:id="rId7"/>
    <p:sldLayoutId id="2147483665" r:id="rId8"/>
    <p:sldLayoutId id="2147483651" r:id="rId9"/>
    <p:sldLayoutId id="2147483666" r:id="rId10"/>
    <p:sldLayoutId id="2147483681" r:id="rId11"/>
    <p:sldLayoutId id="2147483671" r:id="rId12"/>
    <p:sldLayoutId id="2147483652" r:id="rId13"/>
    <p:sldLayoutId id="2147483670" r:id="rId14"/>
    <p:sldLayoutId id="2147483653" r:id="rId15"/>
    <p:sldLayoutId id="2147483672" r:id="rId16"/>
    <p:sldLayoutId id="2147483673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55" r:id="rId24"/>
    <p:sldLayoutId id="2147483654" r:id="rId25"/>
    <p:sldLayoutId id="2147483656" r:id="rId26"/>
    <p:sldLayoutId id="2147483657" r:id="rId27"/>
    <p:sldLayoutId id="2147483667" r:id="rId28"/>
    <p:sldLayoutId id="2147483668" r:id="rId2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itl.nist.gov/div898/handbook/pri/section5/pri593.htm" TargetMode="Externa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05C6C-ABEC-592C-93B6-9022C5DD2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349F4-C95D-6191-5F64-48ECC124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Design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E500DA-880D-8517-BF45-33DCE6A5E6F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57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3B22-00AA-6C37-DD6D-D5E4B9DC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an Experimental Design Specifies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25913-8B3F-835D-79A2-48B3EBB7B9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5318" y="1123087"/>
            <a:ext cx="11308310" cy="50780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Factors</a:t>
            </a:r>
          </a:p>
          <a:p>
            <a:pPr marL="1028700" lvl="1" indent="-342900"/>
            <a:r>
              <a:rPr lang="en-US"/>
              <a:t>Inputs deliberately varied, e.g., queue capacity, queuing discipline, arrival rate, job mix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Design points</a:t>
            </a:r>
          </a:p>
          <a:p>
            <a:pPr marL="1028700" lvl="1" indent="-342900"/>
            <a:r>
              <a:rPr lang="en-US"/>
              <a:t>Combination of factor settings for each simulation run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Responses</a:t>
            </a:r>
          </a:p>
          <a:p>
            <a:pPr marL="1028700" lvl="1" indent="-342900"/>
            <a:r>
              <a:rPr lang="en-US"/>
              <a:t>Outputs used to evaluate performance, e.g., end-to-end delay, throughput, utilization, cost</a:t>
            </a:r>
          </a:p>
          <a:p>
            <a:pPr marL="342900" indent="-342900"/>
            <a:r>
              <a:rPr lang="en-US"/>
              <a:t>A design is a run plan</a:t>
            </a:r>
          </a:p>
          <a:p>
            <a:pPr marL="1028700" lvl="1" indent="-342900"/>
            <a:r>
              <a:rPr lang="en-US"/>
              <a:t>Input parameters, replications, evidence needed to answer decision</a:t>
            </a:r>
          </a:p>
          <a:p>
            <a:pPr lvl="1" indent="0">
              <a:buNone/>
            </a:pPr>
            <a:endParaRPr lang="en-US"/>
          </a:p>
          <a:p>
            <a:r>
              <a:rPr lang="en-US"/>
              <a:t>Good design prevents common failures</a:t>
            </a:r>
          </a:p>
          <a:p>
            <a:pPr marL="1028700" lvl="1" indent="-342900"/>
            <a:r>
              <a:rPr lang="en-US"/>
              <a:t>Running too many uninformative scenarios</a:t>
            </a:r>
          </a:p>
          <a:p>
            <a:pPr marL="1028700" lvl="1" indent="-342900"/>
            <a:r>
              <a:rPr lang="en-US"/>
              <a:t>Running too few scenarios to support a defensible conclusion</a:t>
            </a:r>
          </a:p>
          <a:p>
            <a:r>
              <a:rPr lang="en-US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7ADA3-C186-71D5-5605-363CD08A76E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7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5CA0B-4360-38B1-40C8-7BDEF28C7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2343E-CC5B-2BFE-868C-AD414732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Practical Workflow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B2930-2A8E-6D42-64D3-9FA573F361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1845" y="4475887"/>
            <a:ext cx="11308310" cy="894899"/>
          </a:xfrm>
        </p:spPr>
        <p:txBody>
          <a:bodyPr/>
          <a:lstStyle/>
          <a:p>
            <a:r>
              <a:rPr lang="en-US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53A61-70ED-A5FB-FB60-5F875D29A1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9524D08-9411-B93E-A0A6-DCC0BF6F17B3}"/>
              </a:ext>
            </a:extLst>
          </p:cNvPr>
          <p:cNvSpPr/>
          <p:nvPr/>
        </p:nvSpPr>
        <p:spPr>
          <a:xfrm>
            <a:off x="972503" y="1356006"/>
            <a:ext cx="1143000" cy="114300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006E5C3-0DFB-E4AC-0A90-B0148B17558B}"/>
              </a:ext>
            </a:extLst>
          </p:cNvPr>
          <p:cNvSpPr/>
          <p:nvPr/>
        </p:nvSpPr>
        <p:spPr>
          <a:xfrm>
            <a:off x="972503" y="162118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E12DD9C-698B-DB3B-C759-4FD5DAAA54E0}"/>
              </a:ext>
            </a:extLst>
          </p:cNvPr>
          <p:cNvSpPr/>
          <p:nvPr/>
        </p:nvSpPr>
        <p:spPr>
          <a:xfrm>
            <a:off x="652463" y="272760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Define goal</a:t>
            </a:r>
            <a:endParaRPr lang="en-US" sz="13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10FA894-CE06-674A-7F82-D855B97F43BF}"/>
              </a:ext>
            </a:extLst>
          </p:cNvPr>
          <p:cNvSpPr/>
          <p:nvPr/>
        </p:nvSpPr>
        <p:spPr>
          <a:xfrm>
            <a:off x="2234375" y="1932078"/>
            <a:ext cx="704088" cy="0"/>
          </a:xfrm>
          <a:prstGeom prst="line">
            <a:avLst/>
          </a:prstGeom>
          <a:noFill/>
          <a:ln w="25400">
            <a:solidFill>
              <a:srgbClr val="D0D5D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8DE30F8-B0B1-A40B-5541-B9D54641AABC}"/>
              </a:ext>
            </a:extLst>
          </p:cNvPr>
          <p:cNvSpPr/>
          <p:nvPr/>
        </p:nvSpPr>
        <p:spPr>
          <a:xfrm>
            <a:off x="3075623" y="1356006"/>
            <a:ext cx="1143000" cy="1143000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FD1C107-97B2-6DA0-E1BF-4CE3CF289EE7}"/>
              </a:ext>
            </a:extLst>
          </p:cNvPr>
          <p:cNvSpPr/>
          <p:nvPr/>
        </p:nvSpPr>
        <p:spPr>
          <a:xfrm>
            <a:off x="3075623" y="162118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9C5B3FB-A214-3D9A-C898-7F1B9EA862EB}"/>
              </a:ext>
            </a:extLst>
          </p:cNvPr>
          <p:cNvSpPr/>
          <p:nvPr/>
        </p:nvSpPr>
        <p:spPr>
          <a:xfrm>
            <a:off x="2755583" y="272760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List factors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&amp; responses</a:t>
            </a:r>
            <a:endParaRPr lang="en-US"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FA02081-552B-78A8-7C5E-04C0EED12510}"/>
              </a:ext>
            </a:extLst>
          </p:cNvPr>
          <p:cNvSpPr/>
          <p:nvPr/>
        </p:nvSpPr>
        <p:spPr>
          <a:xfrm>
            <a:off x="4337495" y="1932078"/>
            <a:ext cx="704088" cy="0"/>
          </a:xfrm>
          <a:prstGeom prst="line">
            <a:avLst/>
          </a:prstGeom>
          <a:noFill/>
          <a:ln w="25400">
            <a:solidFill>
              <a:srgbClr val="D0D5D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454E13C5-E34F-8E52-6D2B-1859581787B1}"/>
              </a:ext>
            </a:extLst>
          </p:cNvPr>
          <p:cNvSpPr/>
          <p:nvPr/>
        </p:nvSpPr>
        <p:spPr>
          <a:xfrm>
            <a:off x="5178743" y="1356006"/>
            <a:ext cx="1143000" cy="114300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42EAA54-4366-1D83-A49F-555B4E0ED70E}"/>
              </a:ext>
            </a:extLst>
          </p:cNvPr>
          <p:cNvSpPr/>
          <p:nvPr/>
        </p:nvSpPr>
        <p:spPr>
          <a:xfrm>
            <a:off x="5178743" y="162118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A66A5B61-EF1D-4B24-EDDE-9FAD97945505}"/>
              </a:ext>
            </a:extLst>
          </p:cNvPr>
          <p:cNvSpPr/>
          <p:nvPr/>
        </p:nvSpPr>
        <p:spPr>
          <a:xfrm>
            <a:off x="4858703" y="272760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Choose design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family</a:t>
            </a:r>
            <a:endParaRPr lang="en-US" sz="135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F0E7DA2-9BA3-664F-54A2-65242464EE11}"/>
              </a:ext>
            </a:extLst>
          </p:cNvPr>
          <p:cNvSpPr/>
          <p:nvPr/>
        </p:nvSpPr>
        <p:spPr>
          <a:xfrm>
            <a:off x="6440615" y="1932078"/>
            <a:ext cx="704088" cy="0"/>
          </a:xfrm>
          <a:prstGeom prst="line">
            <a:avLst/>
          </a:prstGeom>
          <a:noFill/>
          <a:ln w="25400">
            <a:solidFill>
              <a:srgbClr val="D0D5D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9A4AC75-0F99-104D-215B-B2B1DDC06CD9}"/>
              </a:ext>
            </a:extLst>
          </p:cNvPr>
          <p:cNvSpPr/>
          <p:nvPr/>
        </p:nvSpPr>
        <p:spPr>
          <a:xfrm>
            <a:off x="7281863" y="1356006"/>
            <a:ext cx="1143000" cy="1143000"/>
          </a:xfrm>
          <a:prstGeom prst="ellipse">
            <a:avLst/>
          </a:prstGeom>
          <a:solidFill>
            <a:srgbClr val="2BA84A"/>
          </a:solidFill>
          <a:ln w="12700">
            <a:solidFill>
              <a:srgbClr val="2BA8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B3EB8E9-DD6A-38F5-E332-D62C2758EAFC}"/>
              </a:ext>
            </a:extLst>
          </p:cNvPr>
          <p:cNvSpPr/>
          <p:nvPr/>
        </p:nvSpPr>
        <p:spPr>
          <a:xfrm>
            <a:off x="7281863" y="162118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0D3406D-5163-D68C-4332-BE28019C5330}"/>
              </a:ext>
            </a:extLst>
          </p:cNvPr>
          <p:cNvSpPr/>
          <p:nvPr/>
        </p:nvSpPr>
        <p:spPr>
          <a:xfrm>
            <a:off x="6961823" y="272760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Run &amp; analyze</a:t>
            </a:r>
            <a:endParaRPr lang="en-US" sz="135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6902A767-C60D-1554-F201-3890CBBCB359}"/>
              </a:ext>
            </a:extLst>
          </p:cNvPr>
          <p:cNvSpPr/>
          <p:nvPr/>
        </p:nvSpPr>
        <p:spPr>
          <a:xfrm>
            <a:off x="8543735" y="1932078"/>
            <a:ext cx="704088" cy="0"/>
          </a:xfrm>
          <a:prstGeom prst="line">
            <a:avLst/>
          </a:prstGeom>
          <a:noFill/>
          <a:ln w="25400">
            <a:solidFill>
              <a:srgbClr val="D0D5D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52D058B-4324-93B1-AECB-0C030848EF83}"/>
              </a:ext>
            </a:extLst>
          </p:cNvPr>
          <p:cNvSpPr/>
          <p:nvPr/>
        </p:nvSpPr>
        <p:spPr>
          <a:xfrm>
            <a:off x="9384983" y="1356006"/>
            <a:ext cx="1143000" cy="1143000"/>
          </a:xfrm>
          <a:prstGeom prst="ellipse">
            <a:avLst/>
          </a:prstGeom>
          <a:solidFill>
            <a:srgbClr val="D64B4B"/>
          </a:solidFill>
          <a:ln w="12700">
            <a:solidFill>
              <a:srgbClr val="D64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5CC5BB79-69CA-A589-ECC7-F7717C7C630A}"/>
              </a:ext>
            </a:extLst>
          </p:cNvPr>
          <p:cNvSpPr/>
          <p:nvPr/>
        </p:nvSpPr>
        <p:spPr>
          <a:xfrm>
            <a:off x="9384983" y="162118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1CE3129-73FA-6920-E372-BE4450596E10}"/>
              </a:ext>
            </a:extLst>
          </p:cNvPr>
          <p:cNvSpPr/>
          <p:nvPr/>
        </p:nvSpPr>
        <p:spPr>
          <a:xfrm>
            <a:off x="9064943" y="272760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Confirm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1D2733"/>
                </a:solidFill>
              </a:rPr>
              <a:t>&amp; iterate</a:t>
            </a:r>
            <a:endParaRPr lang="en-US" sz="1350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CE34548-F72B-44DE-797E-235820231025}"/>
              </a:ext>
            </a:extLst>
          </p:cNvPr>
          <p:cNvSpPr txBox="1">
            <a:spLocks/>
          </p:cNvSpPr>
          <p:nvPr/>
        </p:nvSpPr>
        <p:spPr>
          <a:xfrm>
            <a:off x="938115" y="3627475"/>
            <a:ext cx="10415685" cy="21952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Start with the question to be answered, not the method used to answer it</a:t>
            </a:r>
          </a:p>
          <a:p>
            <a:pPr marL="1028700" lvl="1" indent="-342900"/>
            <a:r>
              <a:rPr lang="en-US" dirty="0"/>
              <a:t>Screening, comparison, metamodeling, and optimization require different designs. The goal determines the design family and the analysis.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Plan sequentially</a:t>
            </a:r>
          </a:p>
          <a:p>
            <a:pPr marL="1028700" lvl="1" indent="-342900"/>
            <a:r>
              <a:rPr lang="en-US"/>
              <a:t>A first experiment can identify important factors, a second can model response to inputs, a third can confirm recommended setting</a:t>
            </a:r>
          </a:p>
          <a:p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8410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E776-00DE-D6B1-7CEE-D15382E60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162AE-D3E9-D4AC-011D-20622C1D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</a:rPr>
              <a:t>System Metrics of Interest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89FCA-6B7A-4E06-7CA0-76E6F8DD29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6984" y="3431489"/>
            <a:ext cx="11308310" cy="894899"/>
          </a:xfrm>
        </p:spPr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BB8360-9AF2-60A0-11BF-1810920CB54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4BFAEA5-D0CB-9502-8AF0-8F0F33A0068E}"/>
              </a:ext>
            </a:extLst>
          </p:cNvPr>
          <p:cNvSpPr txBox="1">
            <a:spLocks/>
          </p:cNvSpPr>
          <p:nvPr/>
        </p:nvSpPr>
        <p:spPr>
          <a:xfrm>
            <a:off x="493428" y="2432235"/>
            <a:ext cx="10415685" cy="382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Imagine you have identified N factors you set for each experiment, e.g.</a:t>
            </a:r>
          </a:p>
          <a:p>
            <a:pPr marL="1028700" lvl="1" indent="-342900"/>
            <a:r>
              <a:rPr lang="en-US" dirty="0"/>
              <a:t>Arrival rate 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, branching probability </a:t>
            </a:r>
            <a:r>
              <a:rPr lang="en-US" dirty="0" err="1"/>
              <a:t>p</a:t>
            </a:r>
            <a:r>
              <a:rPr lang="en-US" baseline="-25000" dirty="0" err="1"/>
              <a:t>B</a:t>
            </a:r>
            <a:r>
              <a:rPr lang="en-US" dirty="0"/>
              <a:t>, maximum number K in system, job mix probability </a:t>
            </a:r>
            <a:r>
              <a:rPr lang="en-US" dirty="0" err="1"/>
              <a:t>p</a:t>
            </a:r>
            <a:r>
              <a:rPr lang="en-US" baseline="-25000" dirty="0" err="1"/>
              <a:t>S</a:t>
            </a:r>
            <a:r>
              <a:rPr lang="en-US" baseline="-25000" dirty="0"/>
              <a:t> , </a:t>
            </a:r>
            <a:r>
              <a:rPr lang="en-US" dirty="0"/>
              <a:t>mean service times 1.0/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baseline="-25000" dirty="0">
                <a:latin typeface="Symbol" pitchFamily="2" charset="2"/>
              </a:rPr>
              <a:t>1</a:t>
            </a:r>
            <a:r>
              <a:rPr lang="en-US" dirty="0"/>
              <a:t> and 1.0/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  <a:p>
            <a:pPr marL="342900" indent="-342900"/>
            <a:r>
              <a:rPr lang="en-US" dirty="0"/>
              <a:t>What responses are we interested in?</a:t>
            </a:r>
          </a:p>
          <a:p>
            <a:pPr marL="1028700" lvl="1" indent="-342900"/>
            <a:r>
              <a:rPr lang="en-US" dirty="0"/>
              <a:t>E[W] : Mean time between when a job arrives and when it departs</a:t>
            </a:r>
          </a:p>
          <a:p>
            <a:pPr marL="1028700" lvl="1" indent="-342900"/>
            <a:r>
              <a:rPr lang="en-US" dirty="0"/>
              <a:t>E[N] : Mean time-averaged number of jobs in the system</a:t>
            </a:r>
          </a:p>
          <a:p>
            <a:pPr marL="1028700" lvl="1" indent="-342900"/>
            <a:r>
              <a:rPr lang="en-US" dirty="0">
                <a:latin typeface="Symbol" pitchFamily="2" charset="2"/>
              </a:rPr>
              <a:t>r</a:t>
            </a:r>
            <a:r>
              <a:rPr lang="en-US" dirty="0"/>
              <a:t> : server utilization</a:t>
            </a:r>
          </a:p>
          <a:p>
            <a:pPr marL="1028700" lvl="1" indent="-342900"/>
            <a:r>
              <a:rPr lang="en-US" dirty="0" err="1"/>
              <a:t>Pr</a:t>
            </a:r>
            <a:r>
              <a:rPr lang="en-US" dirty="0"/>
              <a:t>{arrival is dropped}</a:t>
            </a:r>
          </a:p>
          <a:p>
            <a:pPr marL="342900" indent="-342900"/>
            <a:r>
              <a:rPr lang="en-US" dirty="0"/>
              <a:t>How do these measures respond to changing </a:t>
            </a:r>
            <a:r>
              <a:rPr lang="en-US" dirty="0">
                <a:latin typeface="Symbol" pitchFamily="2" charset="2"/>
              </a:rPr>
              <a:t>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One can fix all other parameters, e.g.,  K=4, </a:t>
            </a:r>
            <a:r>
              <a:rPr lang="en-US" dirty="0" err="1"/>
              <a:t>pS</a:t>
            </a:r>
            <a:r>
              <a:rPr lang="en-US" dirty="0"/>
              <a:t>=0.5, </a:t>
            </a:r>
            <a:r>
              <a:rPr lang="en-US" dirty="0" err="1"/>
              <a:t>pB</a:t>
            </a:r>
            <a:r>
              <a:rPr lang="en-US" dirty="0"/>
              <a:t> = 0.225, 1.0/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baseline="-25000" dirty="0">
                <a:latin typeface="Symbol" pitchFamily="2" charset="2"/>
              </a:rPr>
              <a:t>1 </a:t>
            </a:r>
            <a:r>
              <a:rPr lang="en-US" dirty="0">
                <a:latin typeface="Symbol" pitchFamily="2" charset="2"/>
              </a:rPr>
              <a:t>= 1.0, 1.0/m</a:t>
            </a:r>
            <a:r>
              <a:rPr lang="en-US" baseline="-25000" dirty="0">
                <a:latin typeface="Symbol" pitchFamily="2" charset="2"/>
              </a:rPr>
              <a:t>2 </a:t>
            </a:r>
            <a:r>
              <a:rPr lang="en-US" dirty="0">
                <a:latin typeface="Symbol" pitchFamily="2" charset="2"/>
              </a:rPr>
              <a:t>= 2.0 , </a:t>
            </a:r>
            <a:r>
              <a:rPr lang="en-US" dirty="0"/>
              <a:t>vary </a:t>
            </a:r>
            <a:r>
              <a:rPr lang="en-US" dirty="0">
                <a:latin typeface="Symbol" pitchFamily="2" charset="2"/>
              </a:rPr>
              <a:t>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0">
              <a:buNone/>
            </a:pPr>
            <a:endParaRPr lang="en-US" dirty="0">
              <a:latin typeface="Symbol" pitchFamily="2" charset="2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39C1E63-0930-3882-86EE-563F6E18644C}"/>
              </a:ext>
            </a:extLst>
          </p:cNvPr>
          <p:cNvGrpSpPr/>
          <p:nvPr/>
        </p:nvGrpSpPr>
        <p:grpSpPr>
          <a:xfrm>
            <a:off x="2224488" y="1206647"/>
            <a:ext cx="7226140" cy="1033675"/>
            <a:chOff x="3300249" y="2216902"/>
            <a:chExt cx="7226140" cy="103367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103A0B-CB1C-6E38-34C4-4DF25C63D454}"/>
                </a:ext>
              </a:extLst>
            </p:cNvPr>
            <p:cNvSpPr txBox="1"/>
            <p:nvPr/>
          </p:nvSpPr>
          <p:spPr>
            <a:xfrm>
              <a:off x="6579475" y="2361675"/>
              <a:ext cx="3946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service mean 1.0/</a:t>
              </a:r>
              <a:r>
                <a:rPr lang="en-US" dirty="0">
                  <a:latin typeface="Symbol" pitchFamily="2" charset="2"/>
                </a:rPr>
                <a:t>m</a:t>
              </a:r>
              <a:r>
                <a:rPr lang="en-US" baseline="-25000" dirty="0">
                  <a:latin typeface="Symbol" pitchFamily="2" charset="2"/>
                </a:rPr>
                <a:t>1</a:t>
              </a:r>
              <a:r>
                <a:rPr lang="en-US" dirty="0"/>
                <a:t> with probability </a:t>
              </a:r>
              <a:r>
                <a:rPr lang="en-US" dirty="0" err="1"/>
                <a:t>p</a:t>
              </a:r>
              <a:r>
                <a:rPr lang="en-US" baseline="-25000" dirty="0" err="1"/>
                <a:t>S</a:t>
              </a:r>
              <a:r>
                <a:rPr lang="en-US" baseline="-25000" dirty="0"/>
                <a:t> </a:t>
              </a:r>
              <a:endParaRPr lang="en-US" dirty="0"/>
            </a:p>
            <a:p>
              <a:r>
                <a:rPr lang="en-US" dirty="0"/>
                <a:t>otherwise 1.0/</a:t>
              </a:r>
              <a:r>
                <a:rPr lang="en-US" dirty="0">
                  <a:latin typeface="Symbol" pitchFamily="2" charset="2"/>
                </a:rPr>
                <a:t>m</a:t>
              </a:r>
              <a:r>
                <a:rPr lang="en-US" baseline="-25000" dirty="0"/>
                <a:t>2</a:t>
              </a:r>
              <a:r>
                <a:rPr lang="en-US" dirty="0"/>
                <a:t> 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F6EEA8C-FD64-3E08-E753-710F5C341304}"/>
                </a:ext>
              </a:extLst>
            </p:cNvPr>
            <p:cNvGrpSpPr/>
            <p:nvPr/>
          </p:nvGrpSpPr>
          <p:grpSpPr>
            <a:xfrm>
              <a:off x="3300249" y="2216902"/>
              <a:ext cx="3016466" cy="1033675"/>
              <a:chOff x="5234152" y="2275684"/>
              <a:chExt cx="3016466" cy="103367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735876A-7998-FE3D-2E2E-BE31D3984894}"/>
                  </a:ext>
                </a:extLst>
              </p:cNvPr>
              <p:cNvGrpSpPr/>
              <p:nvPr/>
            </p:nvGrpSpPr>
            <p:grpSpPr>
              <a:xfrm>
                <a:off x="6190593" y="2577434"/>
                <a:ext cx="1261242" cy="297044"/>
                <a:chOff x="2469931" y="2559015"/>
                <a:chExt cx="1261242" cy="297044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A3C4CDF-9D79-C3AC-F3C4-AD4658F11129}"/>
                    </a:ext>
                  </a:extLst>
                </p:cNvPr>
                <p:cNvSpPr/>
                <p:nvPr/>
              </p:nvSpPr>
              <p:spPr>
                <a:xfrm>
                  <a:off x="2469931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43F81B8-5986-4F59-0042-41634E266659}"/>
                    </a:ext>
                  </a:extLst>
                </p:cNvPr>
                <p:cNvSpPr/>
                <p:nvPr/>
              </p:nvSpPr>
              <p:spPr>
                <a:xfrm>
                  <a:off x="2711669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B3BA9503-A3AF-CFFF-9F31-98FF26DA225E}"/>
                    </a:ext>
                  </a:extLst>
                </p:cNvPr>
                <p:cNvSpPr/>
                <p:nvPr/>
              </p:nvSpPr>
              <p:spPr>
                <a:xfrm>
                  <a:off x="2953407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AEF6F0E-F1E6-5132-AF1E-0BC52F442E53}"/>
                    </a:ext>
                  </a:extLst>
                </p:cNvPr>
                <p:cNvSpPr/>
                <p:nvPr/>
              </p:nvSpPr>
              <p:spPr>
                <a:xfrm>
                  <a:off x="3195145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3FDF5895-074E-2387-CD38-6D63AD4823A4}"/>
                    </a:ext>
                  </a:extLst>
                </p:cNvPr>
                <p:cNvSpPr/>
                <p:nvPr/>
              </p:nvSpPr>
              <p:spPr>
                <a:xfrm>
                  <a:off x="3436883" y="2559015"/>
                  <a:ext cx="294290" cy="29429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6A77673-F8B3-B32B-A5C2-5809291449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0815" y="2661519"/>
                <a:ext cx="241737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75C2713-AF60-B94D-BE7B-4C16A91B94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372486"/>
                <a:ext cx="1723696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49463C3-3CD3-FF82-DC5E-B2957263ED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77808" y="2367229"/>
                <a:ext cx="0" cy="29429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3356958-2E4C-7996-12A9-E801641D6B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671951"/>
                <a:ext cx="241737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18D222E-CEBB-B6FB-A998-9B6FEFB6E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382994"/>
                <a:ext cx="0" cy="29429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36552F67-C2FC-D716-FA84-4C581A45B9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4152" y="2787639"/>
                <a:ext cx="95644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7AE9D35-1357-653F-68EB-9A4D85622C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0815" y="2787639"/>
                <a:ext cx="73572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DBFE9D7-AD6D-61EF-3F47-C96E9F56E5F7}"/>
                  </a:ext>
                </a:extLst>
              </p:cNvPr>
              <p:cNvSpPr txBox="1"/>
              <p:nvPr/>
            </p:nvSpPr>
            <p:spPr>
              <a:xfrm>
                <a:off x="5430597" y="2461119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Symbol" pitchFamily="2" charset="2"/>
                  </a:rPr>
                  <a:t>l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8E2B8B5-E01F-60DB-F5F4-AAF6DA5005BE}"/>
                  </a:ext>
                </a:extLst>
              </p:cNvPr>
              <p:cNvSpPr txBox="1"/>
              <p:nvPr/>
            </p:nvSpPr>
            <p:spPr>
              <a:xfrm>
                <a:off x="7650219" y="2275684"/>
                <a:ext cx="4335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/>
                  <a:t>p</a:t>
                </a:r>
                <a:r>
                  <a:rPr lang="en-US" baseline="-25000"/>
                  <a:t>B</a:t>
                </a:r>
                <a:r>
                  <a:rPr lang="en-US" sz="1800" baseline="-25000"/>
                  <a:t> </a:t>
                </a:r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CC8B1BE-9292-3CB1-F5D8-DD3374F030E7}"/>
                  </a:ext>
                </a:extLst>
              </p:cNvPr>
              <p:cNvSpPr txBox="1"/>
              <p:nvPr/>
            </p:nvSpPr>
            <p:spPr>
              <a:xfrm>
                <a:off x="7514895" y="2745604"/>
                <a:ext cx="7357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/>
                  <a:t>1-p</a:t>
                </a:r>
                <a:r>
                  <a:rPr lang="en-US" baseline="-25000"/>
                  <a:t>B</a:t>
                </a:r>
                <a:r>
                  <a:rPr lang="en-US" sz="1800" baseline="-25000"/>
                  <a:t> </a:t>
                </a:r>
                <a:endParaRPr lang="en-US"/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A35BA974-6827-404E-9244-0F952BB1B6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3687" y="2967635"/>
                <a:ext cx="1227128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7603B6B-F573-55BC-25EF-5BC67D28E636}"/>
                  </a:ext>
                </a:extLst>
              </p:cNvPr>
              <p:cNvSpPr txBox="1"/>
              <p:nvPr/>
            </p:nvSpPr>
            <p:spPr>
              <a:xfrm>
                <a:off x="6639867" y="2940027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K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0092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C661-3A14-A15F-9F9B-F105C3601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C9943-2533-D9B5-C78B-10CBE7876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</a:rPr>
              <a:t>System Metrics of Interest as Function of </a:t>
            </a:r>
            <a:r>
              <a:rPr lang="en-US" b="1" dirty="0">
                <a:solidFill>
                  <a:srgbClr val="1D2733"/>
                </a:solidFill>
                <a:latin typeface="Symbol" pitchFamily="2" charset="2"/>
              </a:rPr>
              <a:t>l </a:t>
            </a:r>
            <a:r>
              <a:rPr lang="en-US" b="1" dirty="0">
                <a:solidFill>
                  <a:srgbClr val="1D2733"/>
                </a:solidFill>
                <a:latin typeface="+mn-lt"/>
              </a:rPr>
              <a:t>when K=4</a:t>
            </a:r>
            <a:endParaRPr lang="en-US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B2F75-A6FF-7997-38D0-8C524DB1F8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6984" y="3431489"/>
            <a:ext cx="4297050" cy="2625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What do we learn about the system?</a:t>
            </a:r>
          </a:p>
          <a:p>
            <a:pPr marL="1028700" lvl="1" indent="-342900"/>
            <a:r>
              <a:rPr lang="en-US"/>
              <a:t>Flattening of response under large </a:t>
            </a:r>
            <a:r>
              <a:rPr lang="en-US">
                <a:latin typeface="Symbol" pitchFamily="2" charset="2"/>
              </a:rPr>
              <a:t>l</a:t>
            </a:r>
            <a:r>
              <a:rPr lang="en-US"/>
              <a:t> after Pr{drop} gets high --- the system is just doing what it can in a saturated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376AE-6253-0B0C-63EE-A38DC46161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5C2768A-2C6A-550A-56F2-3C549BC8FB0A}"/>
              </a:ext>
            </a:extLst>
          </p:cNvPr>
          <p:cNvSpPr txBox="1"/>
          <p:nvPr/>
        </p:nvSpPr>
        <p:spPr>
          <a:xfrm>
            <a:off x="481530" y="2335913"/>
            <a:ext cx="3946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service mean 1.0/</a:t>
            </a:r>
            <a:r>
              <a:rPr lang="en-US">
                <a:latin typeface="Symbol" pitchFamily="2" charset="2"/>
              </a:rPr>
              <a:t>m</a:t>
            </a:r>
            <a:r>
              <a:rPr lang="en-US" baseline="-25000">
                <a:latin typeface="Symbol" pitchFamily="2" charset="2"/>
              </a:rPr>
              <a:t>1</a:t>
            </a:r>
            <a:r>
              <a:rPr lang="en-US"/>
              <a:t> with probability p</a:t>
            </a:r>
            <a:r>
              <a:rPr lang="en-US" baseline="-25000"/>
              <a:t>S </a:t>
            </a:r>
            <a:endParaRPr lang="en-US"/>
          </a:p>
          <a:p>
            <a:r>
              <a:rPr lang="en-US"/>
              <a:t>otherwise 1.0/</a:t>
            </a:r>
            <a:r>
              <a:rPr lang="en-US">
                <a:latin typeface="Symbol" pitchFamily="2" charset="2"/>
              </a:rPr>
              <a:t>m</a:t>
            </a:r>
            <a:r>
              <a:rPr lang="en-US" baseline="-25000"/>
              <a:t>2</a:t>
            </a:r>
            <a:r>
              <a:rPr lang="en-US"/>
              <a:t>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07E0315-1E34-BB88-1FC4-8BB7448F35E3}"/>
              </a:ext>
            </a:extLst>
          </p:cNvPr>
          <p:cNvGrpSpPr/>
          <p:nvPr/>
        </p:nvGrpSpPr>
        <p:grpSpPr>
          <a:xfrm>
            <a:off x="652463" y="1256754"/>
            <a:ext cx="3016466" cy="1033675"/>
            <a:chOff x="5234152" y="2275684"/>
            <a:chExt cx="3016466" cy="10336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6A39F55-0BAC-A941-3714-8D9DB71F2BE8}"/>
                </a:ext>
              </a:extLst>
            </p:cNvPr>
            <p:cNvGrpSpPr/>
            <p:nvPr/>
          </p:nvGrpSpPr>
          <p:grpSpPr>
            <a:xfrm>
              <a:off x="6190593" y="2577434"/>
              <a:ext cx="1261242" cy="297044"/>
              <a:chOff x="2469931" y="2559015"/>
              <a:chExt cx="1261242" cy="297044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894933B-4C94-CE41-17F0-B59CB4740ADA}"/>
                  </a:ext>
                </a:extLst>
              </p:cNvPr>
              <p:cNvSpPr/>
              <p:nvPr/>
            </p:nvSpPr>
            <p:spPr>
              <a:xfrm>
                <a:off x="2469931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9FF58C0-BBBD-6F10-DD7E-D5D09ECEF7D2}"/>
                  </a:ext>
                </a:extLst>
              </p:cNvPr>
              <p:cNvSpPr/>
              <p:nvPr/>
            </p:nvSpPr>
            <p:spPr>
              <a:xfrm>
                <a:off x="2711669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4629788-E499-5E9B-DE80-920A550CBC41}"/>
                  </a:ext>
                </a:extLst>
              </p:cNvPr>
              <p:cNvSpPr/>
              <p:nvPr/>
            </p:nvSpPr>
            <p:spPr>
              <a:xfrm>
                <a:off x="2953407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E8761DB-4EAA-21E5-FF25-046B318368A2}"/>
                  </a:ext>
                </a:extLst>
              </p:cNvPr>
              <p:cNvSpPr/>
              <p:nvPr/>
            </p:nvSpPr>
            <p:spPr>
              <a:xfrm>
                <a:off x="3195145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101DC3F-C96F-BF75-B44C-E61CB2548E64}"/>
                  </a:ext>
                </a:extLst>
              </p:cNvPr>
              <p:cNvSpPr/>
              <p:nvPr/>
            </p:nvSpPr>
            <p:spPr>
              <a:xfrm>
                <a:off x="3436883" y="2559015"/>
                <a:ext cx="294290" cy="294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B3FD1E2-7312-1810-9AA1-B452DF3311A6}"/>
                </a:ext>
              </a:extLst>
            </p:cNvPr>
            <p:cNvCxnSpPr>
              <a:cxnSpLocks/>
            </p:cNvCxnSpPr>
            <p:nvPr/>
          </p:nvCxnSpPr>
          <p:spPr>
            <a:xfrm>
              <a:off x="7430815" y="2661519"/>
              <a:ext cx="24173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72FD8E-AB0E-9A07-3102-1A6FF4B6654F}"/>
                </a:ext>
              </a:extLst>
            </p:cNvPr>
            <p:cNvCxnSpPr>
              <a:cxnSpLocks/>
            </p:cNvCxnSpPr>
            <p:nvPr/>
          </p:nvCxnSpPr>
          <p:spPr>
            <a:xfrm>
              <a:off x="5948856" y="2372486"/>
              <a:ext cx="1723696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99126D-3E86-556A-053A-A27E765F697F}"/>
                </a:ext>
              </a:extLst>
            </p:cNvPr>
            <p:cNvCxnSpPr>
              <a:cxnSpLocks/>
            </p:cNvCxnSpPr>
            <p:nvPr/>
          </p:nvCxnSpPr>
          <p:spPr>
            <a:xfrm>
              <a:off x="7677808" y="2367229"/>
              <a:ext cx="0" cy="2942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4E0DCC-AC4B-1C91-ACC5-570A490ABEB1}"/>
                </a:ext>
              </a:extLst>
            </p:cNvPr>
            <p:cNvCxnSpPr>
              <a:cxnSpLocks/>
            </p:cNvCxnSpPr>
            <p:nvPr/>
          </p:nvCxnSpPr>
          <p:spPr>
            <a:xfrm>
              <a:off x="5948856" y="2671951"/>
              <a:ext cx="241737" cy="0"/>
            </a:xfrm>
            <a:prstGeom prst="line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8302A46-FDE5-FBE6-44C2-D2FDEE84457B}"/>
                </a:ext>
              </a:extLst>
            </p:cNvPr>
            <p:cNvCxnSpPr>
              <a:cxnSpLocks/>
            </p:cNvCxnSpPr>
            <p:nvPr/>
          </p:nvCxnSpPr>
          <p:spPr>
            <a:xfrm>
              <a:off x="5948856" y="2382994"/>
              <a:ext cx="0" cy="2942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4E51001-3A8B-BCDB-B979-C8D143246368}"/>
                </a:ext>
              </a:extLst>
            </p:cNvPr>
            <p:cNvCxnSpPr>
              <a:cxnSpLocks/>
            </p:cNvCxnSpPr>
            <p:nvPr/>
          </p:nvCxnSpPr>
          <p:spPr>
            <a:xfrm>
              <a:off x="5234152" y="2787639"/>
              <a:ext cx="956440" cy="0"/>
            </a:xfrm>
            <a:prstGeom prst="line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305A1F5-35C3-8214-3ED0-3778442497F3}"/>
                </a:ext>
              </a:extLst>
            </p:cNvPr>
            <p:cNvCxnSpPr>
              <a:cxnSpLocks/>
            </p:cNvCxnSpPr>
            <p:nvPr/>
          </p:nvCxnSpPr>
          <p:spPr>
            <a:xfrm>
              <a:off x="7430815" y="2787639"/>
              <a:ext cx="735723" cy="0"/>
            </a:xfrm>
            <a:prstGeom prst="line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7B440C1-1C2E-4814-E582-EAE31E2C13A6}"/>
                </a:ext>
              </a:extLst>
            </p:cNvPr>
            <p:cNvSpPr txBox="1"/>
            <p:nvPr/>
          </p:nvSpPr>
          <p:spPr>
            <a:xfrm>
              <a:off x="5430597" y="246111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Symbol" pitchFamily="2" charset="2"/>
                </a:rPr>
                <a:t>l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E66AEFB-DD12-919A-92FF-B05A7374B83B}"/>
                </a:ext>
              </a:extLst>
            </p:cNvPr>
            <p:cNvSpPr txBox="1"/>
            <p:nvPr/>
          </p:nvSpPr>
          <p:spPr>
            <a:xfrm>
              <a:off x="7650219" y="2275684"/>
              <a:ext cx="43355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/>
                <a:t>p</a:t>
              </a:r>
              <a:r>
                <a:rPr lang="en-US" baseline="-25000"/>
                <a:t>B</a:t>
              </a:r>
              <a:r>
                <a:rPr lang="en-US" sz="1800" baseline="-25000"/>
                <a:t> </a:t>
              </a:r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B698FAD-CC4A-B42B-3E50-29CA7E1940E2}"/>
                </a:ext>
              </a:extLst>
            </p:cNvPr>
            <p:cNvSpPr txBox="1"/>
            <p:nvPr/>
          </p:nvSpPr>
          <p:spPr>
            <a:xfrm>
              <a:off x="7514895" y="2745604"/>
              <a:ext cx="7357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/>
                <a:t>1-p</a:t>
              </a:r>
              <a:r>
                <a:rPr lang="en-US" baseline="-25000"/>
                <a:t>B</a:t>
              </a:r>
              <a:r>
                <a:rPr lang="en-US" sz="1800" baseline="-25000"/>
                <a:t> </a:t>
              </a:r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4145E73-2C47-A7C5-999C-0A65BB1A3943}"/>
                </a:ext>
              </a:extLst>
            </p:cNvPr>
            <p:cNvCxnSpPr>
              <a:cxnSpLocks/>
            </p:cNvCxnSpPr>
            <p:nvPr/>
          </p:nvCxnSpPr>
          <p:spPr>
            <a:xfrm>
              <a:off x="6203687" y="2967635"/>
              <a:ext cx="12271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2AC2D9-048A-67C4-BBD6-63CC2455FDCA}"/>
                </a:ext>
              </a:extLst>
            </p:cNvPr>
            <p:cNvSpPr txBox="1"/>
            <p:nvPr/>
          </p:nvSpPr>
          <p:spPr>
            <a:xfrm>
              <a:off x="6639867" y="294002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K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CE8CF7F-ECC7-BFC7-57A7-28589EB14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1714" y="1174506"/>
            <a:ext cx="7466572" cy="466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7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27CED-F3D0-1F62-23A2-5257F80AF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DCE13-237B-15AD-5414-2E30C576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</a:rPr>
              <a:t>System Metrics of Interest as Function of </a:t>
            </a:r>
            <a:r>
              <a:rPr lang="en-US" b="1" dirty="0">
                <a:solidFill>
                  <a:srgbClr val="1D2733"/>
                </a:solidFill>
                <a:latin typeface="Symbol" pitchFamily="2" charset="2"/>
              </a:rPr>
              <a:t>l </a:t>
            </a:r>
            <a:r>
              <a:rPr lang="en-US" b="1" dirty="0">
                <a:solidFill>
                  <a:srgbClr val="1D2733"/>
                </a:solidFill>
              </a:rPr>
              <a:t>when K=6</a:t>
            </a:r>
            <a:endParaRPr lang="en-US">
              <a:latin typeface="Symbol" pitchFamily="2" charset="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5788-5CB0-436F-7C6D-8CB3E4801F8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6984" y="3431489"/>
            <a:ext cx="4297050" cy="2625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Increased K just means more things in the system when saturated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A33DC-33B2-5D61-ADB8-24D11AE9937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36A133A-0D84-E9FD-9600-8979A8E4806D}"/>
              </a:ext>
            </a:extLst>
          </p:cNvPr>
          <p:cNvSpPr txBox="1"/>
          <p:nvPr/>
        </p:nvSpPr>
        <p:spPr>
          <a:xfrm>
            <a:off x="481530" y="2335913"/>
            <a:ext cx="3946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service mean 1.0/</a:t>
            </a:r>
            <a:r>
              <a:rPr lang="en-US">
                <a:latin typeface="Symbol" pitchFamily="2" charset="2"/>
              </a:rPr>
              <a:t>m</a:t>
            </a:r>
            <a:r>
              <a:rPr lang="en-US" baseline="-25000">
                <a:latin typeface="Symbol" pitchFamily="2" charset="2"/>
              </a:rPr>
              <a:t>1</a:t>
            </a:r>
            <a:r>
              <a:rPr lang="en-US"/>
              <a:t> with probability p</a:t>
            </a:r>
            <a:r>
              <a:rPr lang="en-US" baseline="-25000"/>
              <a:t>S </a:t>
            </a:r>
            <a:endParaRPr lang="en-US"/>
          </a:p>
          <a:p>
            <a:r>
              <a:rPr lang="en-US"/>
              <a:t>otherwise 1.0/</a:t>
            </a:r>
            <a:r>
              <a:rPr lang="en-US">
                <a:latin typeface="Symbol" pitchFamily="2" charset="2"/>
              </a:rPr>
              <a:t>m</a:t>
            </a:r>
            <a:r>
              <a:rPr lang="en-US" baseline="-25000"/>
              <a:t>2</a:t>
            </a:r>
            <a:r>
              <a:rPr lang="en-US"/>
              <a:t>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7254B0-787F-AF22-680F-9BBF7E548EC6}"/>
              </a:ext>
            </a:extLst>
          </p:cNvPr>
          <p:cNvGrpSpPr/>
          <p:nvPr/>
        </p:nvGrpSpPr>
        <p:grpSpPr>
          <a:xfrm>
            <a:off x="652463" y="1256754"/>
            <a:ext cx="3016466" cy="1033675"/>
            <a:chOff x="5234152" y="2275684"/>
            <a:chExt cx="3016466" cy="10336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935DB81-8252-AF63-0634-2AA29B21FFF9}"/>
                </a:ext>
              </a:extLst>
            </p:cNvPr>
            <p:cNvGrpSpPr/>
            <p:nvPr/>
          </p:nvGrpSpPr>
          <p:grpSpPr>
            <a:xfrm>
              <a:off x="6190593" y="2577434"/>
              <a:ext cx="1261242" cy="297044"/>
              <a:chOff x="2469931" y="2559015"/>
              <a:chExt cx="1261242" cy="297044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B693951-051B-44B8-DFCA-17B91CE74BC8}"/>
                  </a:ext>
                </a:extLst>
              </p:cNvPr>
              <p:cNvSpPr/>
              <p:nvPr/>
            </p:nvSpPr>
            <p:spPr>
              <a:xfrm>
                <a:off x="2469931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EF4F820-6B4E-362A-1AD6-E555879F4215}"/>
                  </a:ext>
                </a:extLst>
              </p:cNvPr>
              <p:cNvSpPr/>
              <p:nvPr/>
            </p:nvSpPr>
            <p:spPr>
              <a:xfrm>
                <a:off x="2711669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9CA2778-E210-4B26-1F6B-9402AE4CA006}"/>
                  </a:ext>
                </a:extLst>
              </p:cNvPr>
              <p:cNvSpPr/>
              <p:nvPr/>
            </p:nvSpPr>
            <p:spPr>
              <a:xfrm>
                <a:off x="2953407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C360886-0CDC-E4CD-7CE3-B776E81E5654}"/>
                  </a:ext>
                </a:extLst>
              </p:cNvPr>
              <p:cNvSpPr/>
              <p:nvPr/>
            </p:nvSpPr>
            <p:spPr>
              <a:xfrm>
                <a:off x="3195145" y="2561769"/>
                <a:ext cx="241738" cy="2942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1FF5386-8D7B-C3D2-9CCA-77B6AA7895D8}"/>
                  </a:ext>
                </a:extLst>
              </p:cNvPr>
              <p:cNvSpPr/>
              <p:nvPr/>
            </p:nvSpPr>
            <p:spPr>
              <a:xfrm>
                <a:off x="3436883" y="2559015"/>
                <a:ext cx="294290" cy="29429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D6C19AA-D400-9B3A-5FC9-EAA2E9BE25DF}"/>
                </a:ext>
              </a:extLst>
            </p:cNvPr>
            <p:cNvCxnSpPr>
              <a:cxnSpLocks/>
            </p:cNvCxnSpPr>
            <p:nvPr/>
          </p:nvCxnSpPr>
          <p:spPr>
            <a:xfrm>
              <a:off x="7430815" y="2661519"/>
              <a:ext cx="24173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019686F-6210-9F3D-8717-CEAB55ABFA95}"/>
                </a:ext>
              </a:extLst>
            </p:cNvPr>
            <p:cNvCxnSpPr>
              <a:cxnSpLocks/>
            </p:cNvCxnSpPr>
            <p:nvPr/>
          </p:nvCxnSpPr>
          <p:spPr>
            <a:xfrm>
              <a:off x="5948856" y="2372486"/>
              <a:ext cx="1723696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AD6A066-2CB0-70C0-B4B9-FBDE92DA7813}"/>
                </a:ext>
              </a:extLst>
            </p:cNvPr>
            <p:cNvCxnSpPr>
              <a:cxnSpLocks/>
            </p:cNvCxnSpPr>
            <p:nvPr/>
          </p:nvCxnSpPr>
          <p:spPr>
            <a:xfrm>
              <a:off x="7677808" y="2367229"/>
              <a:ext cx="0" cy="2942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B248D4C-D82D-3D0A-DD1D-7120A4A8E1B5}"/>
                </a:ext>
              </a:extLst>
            </p:cNvPr>
            <p:cNvCxnSpPr>
              <a:cxnSpLocks/>
            </p:cNvCxnSpPr>
            <p:nvPr/>
          </p:nvCxnSpPr>
          <p:spPr>
            <a:xfrm>
              <a:off x="5948856" y="2671951"/>
              <a:ext cx="241737" cy="0"/>
            </a:xfrm>
            <a:prstGeom prst="line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2930B06-B167-31DA-43DE-F3C897CA2A20}"/>
                </a:ext>
              </a:extLst>
            </p:cNvPr>
            <p:cNvCxnSpPr>
              <a:cxnSpLocks/>
            </p:cNvCxnSpPr>
            <p:nvPr/>
          </p:nvCxnSpPr>
          <p:spPr>
            <a:xfrm>
              <a:off x="5948856" y="2382994"/>
              <a:ext cx="0" cy="2942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7805A66-68FF-501A-FF37-5CD5CD70361D}"/>
                </a:ext>
              </a:extLst>
            </p:cNvPr>
            <p:cNvCxnSpPr>
              <a:cxnSpLocks/>
            </p:cNvCxnSpPr>
            <p:nvPr/>
          </p:nvCxnSpPr>
          <p:spPr>
            <a:xfrm>
              <a:off x="5234152" y="2787639"/>
              <a:ext cx="956440" cy="0"/>
            </a:xfrm>
            <a:prstGeom prst="line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1932504-CD1C-719D-33DA-0C38CF19DCD9}"/>
                </a:ext>
              </a:extLst>
            </p:cNvPr>
            <p:cNvCxnSpPr>
              <a:cxnSpLocks/>
            </p:cNvCxnSpPr>
            <p:nvPr/>
          </p:nvCxnSpPr>
          <p:spPr>
            <a:xfrm>
              <a:off x="7430815" y="2787639"/>
              <a:ext cx="735723" cy="0"/>
            </a:xfrm>
            <a:prstGeom prst="line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284399D-AB71-562E-9CD0-2744ACEB0C02}"/>
                </a:ext>
              </a:extLst>
            </p:cNvPr>
            <p:cNvSpPr txBox="1"/>
            <p:nvPr/>
          </p:nvSpPr>
          <p:spPr>
            <a:xfrm>
              <a:off x="5430597" y="246111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Symbol" pitchFamily="2" charset="2"/>
                </a:rPr>
                <a:t>l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AA633C-E9B2-AF0F-4AD1-71E18CD80783}"/>
                </a:ext>
              </a:extLst>
            </p:cNvPr>
            <p:cNvSpPr txBox="1"/>
            <p:nvPr/>
          </p:nvSpPr>
          <p:spPr>
            <a:xfrm>
              <a:off x="7650219" y="2275684"/>
              <a:ext cx="43355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/>
                <a:t>p</a:t>
              </a:r>
              <a:r>
                <a:rPr lang="en-US" baseline="-25000"/>
                <a:t>B</a:t>
              </a:r>
              <a:r>
                <a:rPr lang="en-US" sz="1800" baseline="-25000"/>
                <a:t> </a:t>
              </a:r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96E8DC4-B48C-4727-EE78-77577A758315}"/>
                </a:ext>
              </a:extLst>
            </p:cNvPr>
            <p:cNvSpPr txBox="1"/>
            <p:nvPr/>
          </p:nvSpPr>
          <p:spPr>
            <a:xfrm>
              <a:off x="7514895" y="2745604"/>
              <a:ext cx="7357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/>
                <a:t>1-p</a:t>
              </a:r>
              <a:r>
                <a:rPr lang="en-US" baseline="-25000"/>
                <a:t>B</a:t>
              </a:r>
              <a:r>
                <a:rPr lang="en-US" sz="1800" baseline="-25000"/>
                <a:t> </a:t>
              </a:r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DEEAAB1-2463-E35C-DA23-BFE3ED4CF899}"/>
                </a:ext>
              </a:extLst>
            </p:cNvPr>
            <p:cNvCxnSpPr>
              <a:cxnSpLocks/>
            </p:cNvCxnSpPr>
            <p:nvPr/>
          </p:nvCxnSpPr>
          <p:spPr>
            <a:xfrm>
              <a:off x="6203687" y="2967635"/>
              <a:ext cx="12271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988345A-74E4-96EF-98AF-266740F83C1C}"/>
                </a:ext>
              </a:extLst>
            </p:cNvPr>
            <p:cNvSpPr txBox="1"/>
            <p:nvPr/>
          </p:nvSpPr>
          <p:spPr>
            <a:xfrm>
              <a:off x="6639867" y="294002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K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733A0D9-A12D-4669-854D-9892C9D6E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1714" y="1174506"/>
            <a:ext cx="7466571" cy="466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77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6EAB4-B9F6-EA6D-53CA-CB4951B7B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0FB10-58AC-9E6E-7C0A-D9D9E28AC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Full Factorial Example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37ECE-6B70-6951-EB67-AAED67B5E7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6984" y="3431489"/>
            <a:ext cx="11308310" cy="894899"/>
          </a:xfrm>
        </p:spPr>
        <p:txBody>
          <a:bodyPr/>
          <a:lstStyle/>
          <a:p>
            <a:r>
              <a:rPr lang="en-US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EA3B5-585C-1A50-8FB4-2DC1761393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C7E326-68E9-82E6-362A-E0A8B63FBDD8}"/>
              </a:ext>
            </a:extLst>
          </p:cNvPr>
          <p:cNvGrpSpPr/>
          <p:nvPr/>
        </p:nvGrpSpPr>
        <p:grpSpPr>
          <a:xfrm>
            <a:off x="2023744" y="1429876"/>
            <a:ext cx="7226140" cy="1033675"/>
            <a:chOff x="3300249" y="2216902"/>
            <a:chExt cx="7226140" cy="10336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79CF66-2691-6F6F-4DFD-02B8AB26F219}"/>
                </a:ext>
              </a:extLst>
            </p:cNvPr>
            <p:cNvSpPr txBox="1"/>
            <p:nvPr/>
          </p:nvSpPr>
          <p:spPr>
            <a:xfrm>
              <a:off x="6579475" y="2361675"/>
              <a:ext cx="3946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service mean 1.0/</a:t>
              </a:r>
              <a:r>
                <a:rPr lang="en-US">
                  <a:latin typeface="Symbol" pitchFamily="2" charset="2"/>
                </a:rPr>
                <a:t>m</a:t>
              </a:r>
              <a:r>
                <a:rPr lang="en-US" baseline="-25000">
                  <a:latin typeface="Symbol" pitchFamily="2" charset="2"/>
                </a:rPr>
                <a:t>1</a:t>
              </a:r>
              <a:r>
                <a:rPr lang="en-US"/>
                <a:t> with probability p</a:t>
              </a:r>
              <a:r>
                <a:rPr lang="en-US" baseline="-25000"/>
                <a:t>S </a:t>
              </a:r>
              <a:endParaRPr lang="en-US"/>
            </a:p>
            <a:p>
              <a:r>
                <a:rPr lang="en-US"/>
                <a:t>otherwise 1.0/</a:t>
              </a:r>
              <a:r>
                <a:rPr lang="en-US">
                  <a:latin typeface="Symbol" pitchFamily="2" charset="2"/>
                </a:rPr>
                <a:t>m</a:t>
              </a:r>
              <a:r>
                <a:rPr lang="en-US" baseline="-25000"/>
                <a:t>2</a:t>
              </a:r>
              <a:r>
                <a:rPr lang="en-US"/>
                <a:t> 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C9BA41-1B90-D6AB-D66B-DE40CB61CAE5}"/>
                </a:ext>
              </a:extLst>
            </p:cNvPr>
            <p:cNvGrpSpPr/>
            <p:nvPr/>
          </p:nvGrpSpPr>
          <p:grpSpPr>
            <a:xfrm>
              <a:off x="3300249" y="2216902"/>
              <a:ext cx="3016466" cy="1033675"/>
              <a:chOff x="5234152" y="2275684"/>
              <a:chExt cx="3016466" cy="103367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B463C83-8356-9DB1-2F09-F51FF7308B22}"/>
                  </a:ext>
                </a:extLst>
              </p:cNvPr>
              <p:cNvGrpSpPr/>
              <p:nvPr/>
            </p:nvGrpSpPr>
            <p:grpSpPr>
              <a:xfrm>
                <a:off x="6190593" y="2577434"/>
                <a:ext cx="1261242" cy="297044"/>
                <a:chOff x="2469931" y="2559015"/>
                <a:chExt cx="1261242" cy="297044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DA77E2B-1EC9-2605-B745-227F2B3F4F9F}"/>
                    </a:ext>
                  </a:extLst>
                </p:cNvPr>
                <p:cNvSpPr/>
                <p:nvPr/>
              </p:nvSpPr>
              <p:spPr>
                <a:xfrm>
                  <a:off x="2469931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F9AD9DB-1789-3DAE-240D-FBDC96B58FA2}"/>
                    </a:ext>
                  </a:extLst>
                </p:cNvPr>
                <p:cNvSpPr/>
                <p:nvPr/>
              </p:nvSpPr>
              <p:spPr>
                <a:xfrm>
                  <a:off x="2711669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637F5D8-4972-86DA-ED2C-63437FF5A141}"/>
                    </a:ext>
                  </a:extLst>
                </p:cNvPr>
                <p:cNvSpPr/>
                <p:nvPr/>
              </p:nvSpPr>
              <p:spPr>
                <a:xfrm>
                  <a:off x="2953407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44CB55F-A9A8-1F15-C24B-1DD04C0814A9}"/>
                    </a:ext>
                  </a:extLst>
                </p:cNvPr>
                <p:cNvSpPr/>
                <p:nvPr/>
              </p:nvSpPr>
              <p:spPr>
                <a:xfrm>
                  <a:off x="3195145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F8F87FF8-C664-9713-4FEC-CA6934B38322}"/>
                    </a:ext>
                  </a:extLst>
                </p:cNvPr>
                <p:cNvSpPr/>
                <p:nvPr/>
              </p:nvSpPr>
              <p:spPr>
                <a:xfrm>
                  <a:off x="3436883" y="2559015"/>
                  <a:ext cx="294290" cy="29429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0BDF7D4-6593-4400-284C-38C1612D71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0815" y="2661519"/>
                <a:ext cx="241737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D66D34B-1EF7-E2EB-C3DF-6A028C413C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372486"/>
                <a:ext cx="1723696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A521EE9-1F78-6277-CA92-41D092031C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77808" y="2367229"/>
                <a:ext cx="0" cy="29429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EBA39D1-27DE-4214-0268-F2ED3BA59E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671951"/>
                <a:ext cx="241737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01880D4-F126-37EF-81DB-AE6A5D2E8C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382994"/>
                <a:ext cx="0" cy="29429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1FD9815-D008-4FA9-B6F1-F76A09383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4152" y="2787639"/>
                <a:ext cx="95644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119EF86-5DCB-D94A-63B4-8D442F04A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0815" y="2787639"/>
                <a:ext cx="73572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2987AF-FB7D-D559-4385-DE004936B859}"/>
                  </a:ext>
                </a:extLst>
              </p:cNvPr>
              <p:cNvSpPr txBox="1"/>
              <p:nvPr/>
            </p:nvSpPr>
            <p:spPr>
              <a:xfrm>
                <a:off x="5430597" y="2461119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Symbol" pitchFamily="2" charset="2"/>
                  </a:rPr>
                  <a:t>l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09029B4-6A85-3753-4AD2-3108EB2AE04B}"/>
                  </a:ext>
                </a:extLst>
              </p:cNvPr>
              <p:cNvSpPr txBox="1"/>
              <p:nvPr/>
            </p:nvSpPr>
            <p:spPr>
              <a:xfrm>
                <a:off x="7650219" y="2275684"/>
                <a:ext cx="4335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/>
                  <a:t>p</a:t>
                </a:r>
                <a:r>
                  <a:rPr lang="en-US" baseline="-25000"/>
                  <a:t>B</a:t>
                </a:r>
                <a:r>
                  <a:rPr lang="en-US" sz="1800" baseline="-25000"/>
                  <a:t> </a:t>
                </a:r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C3CEC2-0E6D-9597-DF32-B95ABC305AB8}"/>
                  </a:ext>
                </a:extLst>
              </p:cNvPr>
              <p:cNvSpPr txBox="1"/>
              <p:nvPr/>
            </p:nvSpPr>
            <p:spPr>
              <a:xfrm>
                <a:off x="7514895" y="2745604"/>
                <a:ext cx="7357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/>
                  <a:t>1-p</a:t>
                </a:r>
                <a:r>
                  <a:rPr lang="en-US" baseline="-25000"/>
                  <a:t>B</a:t>
                </a:r>
                <a:r>
                  <a:rPr lang="en-US" sz="1800" baseline="-25000"/>
                  <a:t> </a:t>
                </a:r>
                <a:endParaRPr lang="en-US"/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966FE658-3372-15F4-47DD-AFD3B8B7FC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3687" y="2967635"/>
                <a:ext cx="1227128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44C9A9-0ADF-FA28-7134-942DD7039793}"/>
                  </a:ext>
                </a:extLst>
              </p:cNvPr>
              <p:cNvSpPr txBox="1"/>
              <p:nvPr/>
            </p:nvSpPr>
            <p:spPr>
              <a:xfrm>
                <a:off x="6639867" y="2940027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K</a:t>
                </a:r>
              </a:p>
            </p:txBody>
          </p:sp>
        </p:grp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AE9A5651-3CE1-C15B-2349-AD7A78C81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920499"/>
              </p:ext>
            </p:extLst>
          </p:nvPr>
        </p:nvGraphicFramePr>
        <p:xfrm>
          <a:off x="1773558" y="2940621"/>
          <a:ext cx="8127999" cy="2620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89706461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1769401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69023794"/>
                    </a:ext>
                  </a:extLst>
                </a:gridCol>
              </a:tblGrid>
              <a:tr h="395602">
                <a:tc>
                  <a:txBody>
                    <a:bodyPr/>
                    <a:lstStyle/>
                    <a:p>
                      <a:r>
                        <a:rPr lang="en-US"/>
                        <a:t>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65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Symbol" pitchFamily="2" charset="2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1.0 jobs/sec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5.0 jobs/sec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1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 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 jobs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52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0.05 Pr{branch back}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0.5 Pr{branch back}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02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0.0 Pr{choose exp service}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1.0 Pr{choose exp service}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41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1.0/</a:t>
                      </a:r>
                      <a:r>
                        <a:rPr lang="en-US">
                          <a:latin typeface="Symbol" pitchFamily="2" charset="2"/>
                        </a:rPr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0.5 E[exp service time]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2.0 E[exp service time]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63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1.0/</a:t>
                      </a:r>
                      <a:r>
                        <a:rPr lang="en-US">
                          <a:latin typeface="Symbol" pitchFamily="2" charset="2"/>
                        </a:rPr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0.5 Constant service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2.0 Constant service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18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42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66241-DE55-318A-79AB-99CC02972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04815-1ADC-593E-88F1-D98EC771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Full Factorial Design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E1AC4-FD69-49BE-9D34-30C697287D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6984" y="3431489"/>
            <a:ext cx="11308310" cy="894899"/>
          </a:xfrm>
        </p:spPr>
        <p:txBody>
          <a:bodyPr/>
          <a:lstStyle/>
          <a:p>
            <a:r>
              <a:rPr lang="en-US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95705-8897-B899-976D-F05AF15680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FF810C0-CDDD-E431-D827-8AF438537EF3}"/>
              </a:ext>
            </a:extLst>
          </p:cNvPr>
          <p:cNvSpPr txBox="1">
            <a:spLocks/>
          </p:cNvSpPr>
          <p:nvPr/>
        </p:nvSpPr>
        <p:spPr>
          <a:xfrm>
            <a:off x="296984" y="1295066"/>
            <a:ext cx="10415685" cy="48955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Imagine you have identified factors you set for each experiment, e.g.</a:t>
            </a:r>
          </a:p>
          <a:p>
            <a:pPr marL="1028700" lvl="1" indent="-342900"/>
            <a:r>
              <a:rPr lang="en-US" dirty="0"/>
              <a:t>Arrival rate 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, branching probability </a:t>
            </a:r>
            <a:r>
              <a:rPr lang="en-US" dirty="0" err="1"/>
              <a:t>p</a:t>
            </a:r>
            <a:r>
              <a:rPr lang="en-US" baseline="-25000" dirty="0" err="1"/>
              <a:t>B</a:t>
            </a:r>
            <a:r>
              <a:rPr lang="en-US" dirty="0"/>
              <a:t>, maximum number K in system, job mix probability </a:t>
            </a:r>
            <a:r>
              <a:rPr lang="en-US" dirty="0" err="1"/>
              <a:t>p</a:t>
            </a:r>
            <a:r>
              <a:rPr lang="en-US" baseline="-25000" dirty="0" err="1"/>
              <a:t>S</a:t>
            </a:r>
            <a:endParaRPr lang="en-US" baseline="-25000" dirty="0"/>
          </a:p>
          <a:p>
            <a:pPr marL="1028700" lvl="1" indent="-342900"/>
            <a:endParaRPr lang="en-US" baseline="-25000" dirty="0"/>
          </a:p>
          <a:p>
            <a:pPr marL="1028700" lvl="1" indent="-342900"/>
            <a:endParaRPr lang="en-US" baseline="-25000" dirty="0"/>
          </a:p>
          <a:p>
            <a:pPr marL="1028700" lvl="1" indent="-342900"/>
            <a:endParaRPr lang="en-US" baseline="-25000" dirty="0"/>
          </a:p>
          <a:p>
            <a:pPr marL="1028700" lvl="1" indent="-342900"/>
            <a:endParaRPr lang="en-US" baseline="-25000" dirty="0"/>
          </a:p>
          <a:p>
            <a:pPr marL="1028700" lvl="1" indent="-342900"/>
            <a:r>
              <a:rPr lang="en-US" dirty="0"/>
              <a:t>For each factor set a ‘high’ value and ‘low’ value.   There are 16 combinations of high and low selections, 0 selects “low” and 1 selects “high” (frequently ‘-’ and ‘+’ used)</a:t>
            </a:r>
          </a:p>
          <a:p>
            <a:pPr marL="1028700" lvl="1" indent="-342900"/>
            <a:endParaRPr lang="en-US" dirty="0"/>
          </a:p>
          <a:p>
            <a:pPr marL="1028700" lvl="1" indent="-342900"/>
            <a:endParaRPr lang="en-US" dirty="0"/>
          </a:p>
          <a:p>
            <a:pPr marL="1028700" lvl="1" indent="-342900"/>
            <a:endParaRPr lang="en-US" dirty="0"/>
          </a:p>
          <a:p>
            <a:pPr lvl="1" indent="0">
              <a:buNone/>
            </a:pPr>
            <a:endParaRPr lang="en-US" dirty="0"/>
          </a:p>
          <a:p>
            <a:pPr lvl="1" indent="0">
              <a:buNone/>
            </a:pPr>
            <a:endParaRPr lang="en-US" dirty="0"/>
          </a:p>
          <a:p>
            <a:r>
              <a:rPr lang="en-US" dirty="0"/>
              <a:t>Every row defines value assignments, simulation establishes estimate (with desired accuracy)</a:t>
            </a:r>
          </a:p>
          <a:p>
            <a:r>
              <a:rPr lang="en-US" dirty="0"/>
              <a:t>Number of combinations of factors adds up fast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FDC082D-99EA-D1F7-4D77-62C9FF5B2999}"/>
              </a:ext>
            </a:extLst>
          </p:cNvPr>
          <p:cNvGrpSpPr/>
          <p:nvPr/>
        </p:nvGrpSpPr>
        <p:grpSpPr>
          <a:xfrm>
            <a:off x="2338069" y="2093782"/>
            <a:ext cx="7226140" cy="1033675"/>
            <a:chOff x="3300249" y="2216902"/>
            <a:chExt cx="7226140" cy="103367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4A4D36-B571-4C20-4D51-90695DA03648}"/>
                </a:ext>
              </a:extLst>
            </p:cNvPr>
            <p:cNvSpPr txBox="1"/>
            <p:nvPr/>
          </p:nvSpPr>
          <p:spPr>
            <a:xfrm>
              <a:off x="6579475" y="2361675"/>
              <a:ext cx="3946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service mean 1.0/</a:t>
              </a:r>
              <a:r>
                <a:rPr lang="en-US">
                  <a:latin typeface="Symbol" pitchFamily="2" charset="2"/>
                </a:rPr>
                <a:t>m</a:t>
              </a:r>
              <a:r>
                <a:rPr lang="en-US" baseline="-25000">
                  <a:latin typeface="Symbol" pitchFamily="2" charset="2"/>
                </a:rPr>
                <a:t>1</a:t>
              </a:r>
              <a:r>
                <a:rPr lang="en-US"/>
                <a:t> with probability p</a:t>
              </a:r>
              <a:r>
                <a:rPr lang="en-US" baseline="-25000"/>
                <a:t>S </a:t>
              </a:r>
              <a:endParaRPr lang="en-US"/>
            </a:p>
            <a:p>
              <a:r>
                <a:rPr lang="en-US"/>
                <a:t>otherwise 1.0/</a:t>
              </a:r>
              <a:r>
                <a:rPr lang="en-US">
                  <a:latin typeface="Symbol" pitchFamily="2" charset="2"/>
                </a:rPr>
                <a:t>m</a:t>
              </a:r>
              <a:r>
                <a:rPr lang="en-US" baseline="-25000"/>
                <a:t>2</a:t>
              </a:r>
              <a:r>
                <a:rPr lang="en-US"/>
                <a:t> 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7DB7A99-4B41-305F-CA58-F0E17406BD33}"/>
                </a:ext>
              </a:extLst>
            </p:cNvPr>
            <p:cNvGrpSpPr/>
            <p:nvPr/>
          </p:nvGrpSpPr>
          <p:grpSpPr>
            <a:xfrm>
              <a:off x="3300249" y="2216902"/>
              <a:ext cx="3016466" cy="1033675"/>
              <a:chOff x="5234152" y="2275684"/>
              <a:chExt cx="3016466" cy="103367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6FE20CC-4D5C-A382-8681-D6BF0F741290}"/>
                  </a:ext>
                </a:extLst>
              </p:cNvPr>
              <p:cNvGrpSpPr/>
              <p:nvPr/>
            </p:nvGrpSpPr>
            <p:grpSpPr>
              <a:xfrm>
                <a:off x="6190593" y="2577434"/>
                <a:ext cx="1261242" cy="297044"/>
                <a:chOff x="2469931" y="2559015"/>
                <a:chExt cx="1261242" cy="297044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0FE4416-7EBF-234E-1104-7DA883D34E2E}"/>
                    </a:ext>
                  </a:extLst>
                </p:cNvPr>
                <p:cNvSpPr/>
                <p:nvPr/>
              </p:nvSpPr>
              <p:spPr>
                <a:xfrm>
                  <a:off x="2469931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07A4B9-3187-7728-17A6-2821F9404B98}"/>
                    </a:ext>
                  </a:extLst>
                </p:cNvPr>
                <p:cNvSpPr/>
                <p:nvPr/>
              </p:nvSpPr>
              <p:spPr>
                <a:xfrm>
                  <a:off x="2711669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59EFECA-CE00-139F-BDCB-FFF9F71ECAE7}"/>
                    </a:ext>
                  </a:extLst>
                </p:cNvPr>
                <p:cNvSpPr/>
                <p:nvPr/>
              </p:nvSpPr>
              <p:spPr>
                <a:xfrm>
                  <a:off x="2953407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84FED63-9B1B-D6AA-9E59-8662E771BA19}"/>
                    </a:ext>
                  </a:extLst>
                </p:cNvPr>
                <p:cNvSpPr/>
                <p:nvPr/>
              </p:nvSpPr>
              <p:spPr>
                <a:xfrm>
                  <a:off x="3195145" y="2561769"/>
                  <a:ext cx="241738" cy="2942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97338F67-310B-39D3-61D6-A9BBA467C784}"/>
                    </a:ext>
                  </a:extLst>
                </p:cNvPr>
                <p:cNvSpPr/>
                <p:nvPr/>
              </p:nvSpPr>
              <p:spPr>
                <a:xfrm>
                  <a:off x="3436883" y="2559015"/>
                  <a:ext cx="294290" cy="29429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286F518-30A3-07D7-B576-44221DC302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0815" y="2661519"/>
                <a:ext cx="241737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9FD108C-C672-BAA1-D718-75F80BE867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372486"/>
                <a:ext cx="1723696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5D0CE4A-7AB3-F36D-74BF-A08227BE3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77808" y="2367229"/>
                <a:ext cx="0" cy="29429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ABEA7B9-5F23-568D-BDD1-1D3222E2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671951"/>
                <a:ext cx="241737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B877F036-0F57-CB2B-666E-20B1781346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856" y="2382994"/>
                <a:ext cx="0" cy="29429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6BCBE07-1681-81A2-64EE-250A24E171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4152" y="2787639"/>
                <a:ext cx="95644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65A1C9BB-D803-D43F-10ED-D6963A1680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0815" y="2787639"/>
                <a:ext cx="735723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11A89D7-FEFC-FC59-6BBC-0FACBFEB813D}"/>
                  </a:ext>
                </a:extLst>
              </p:cNvPr>
              <p:cNvSpPr txBox="1"/>
              <p:nvPr/>
            </p:nvSpPr>
            <p:spPr>
              <a:xfrm>
                <a:off x="5430597" y="2461119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latin typeface="Symbol" pitchFamily="2" charset="2"/>
                  </a:rPr>
                  <a:t>l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C8B844F-2EA4-8EE1-709F-33D66CB8A65F}"/>
                  </a:ext>
                </a:extLst>
              </p:cNvPr>
              <p:cNvSpPr txBox="1"/>
              <p:nvPr/>
            </p:nvSpPr>
            <p:spPr>
              <a:xfrm>
                <a:off x="7650219" y="2275684"/>
                <a:ext cx="4335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/>
                  <a:t>p</a:t>
                </a:r>
                <a:r>
                  <a:rPr lang="en-US" baseline="-25000"/>
                  <a:t>B</a:t>
                </a:r>
                <a:r>
                  <a:rPr lang="en-US" sz="1800" baseline="-25000"/>
                  <a:t> </a:t>
                </a:r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0E78A60-3ABD-8B63-8786-DF29C290CBC7}"/>
                  </a:ext>
                </a:extLst>
              </p:cNvPr>
              <p:cNvSpPr txBox="1"/>
              <p:nvPr/>
            </p:nvSpPr>
            <p:spPr>
              <a:xfrm>
                <a:off x="7514895" y="2745604"/>
                <a:ext cx="7357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/>
                  <a:t>1-p</a:t>
                </a:r>
                <a:r>
                  <a:rPr lang="en-US" baseline="-25000"/>
                  <a:t>B</a:t>
                </a:r>
                <a:r>
                  <a:rPr lang="en-US" sz="1800" baseline="-25000"/>
                  <a:t> </a:t>
                </a:r>
                <a:endParaRPr lang="en-US"/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CD36C6D5-8DF9-E036-A079-85FBD98501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3687" y="2967635"/>
                <a:ext cx="1227128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B15A2B8-4A2B-AECC-AFB0-A13C941554BF}"/>
                  </a:ext>
                </a:extLst>
              </p:cNvPr>
              <p:cNvSpPr txBox="1"/>
              <p:nvPr/>
            </p:nvSpPr>
            <p:spPr>
              <a:xfrm>
                <a:off x="6639867" y="2940027"/>
                <a:ext cx="317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K</a:t>
                </a:r>
              </a:p>
            </p:txBody>
          </p:sp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315207FA-D96B-15CA-A055-37E3D0464FB1}"/>
              </a:ext>
            </a:extLst>
          </p:cNvPr>
          <p:cNvSpPr txBox="1"/>
          <p:nvPr/>
        </p:nvSpPr>
        <p:spPr>
          <a:xfrm>
            <a:off x="2534514" y="3663138"/>
            <a:ext cx="14189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l"/>
            </a:pPr>
            <a:r>
              <a:rPr lang="en-US" dirty="0"/>
              <a:t>  K   </a:t>
            </a:r>
            <a:r>
              <a:rPr lang="en-US" dirty="0" err="1"/>
              <a:t>p</a:t>
            </a:r>
            <a:r>
              <a:rPr lang="en-US" baseline="-25000" dirty="0" err="1"/>
              <a:t>B</a:t>
            </a:r>
            <a:r>
              <a:rPr lang="en-US" baseline="-25000" dirty="0"/>
              <a:t>     </a:t>
            </a:r>
            <a:r>
              <a:rPr lang="en-US" dirty="0" err="1"/>
              <a:t>p</a:t>
            </a:r>
            <a:r>
              <a:rPr lang="en-US" baseline="-25000" dirty="0" err="1"/>
              <a:t>S</a:t>
            </a:r>
            <a:endParaRPr lang="en-US" dirty="0"/>
          </a:p>
          <a:p>
            <a:r>
              <a:rPr lang="en-US" dirty="0"/>
              <a:t>-      -     -      -</a:t>
            </a:r>
          </a:p>
          <a:p>
            <a:r>
              <a:rPr lang="en-US" dirty="0"/>
              <a:t>-      -     -      +</a:t>
            </a:r>
          </a:p>
          <a:p>
            <a:r>
              <a:rPr lang="en-US" dirty="0"/>
              <a:t>-      -     +     -</a:t>
            </a:r>
          </a:p>
          <a:p>
            <a:r>
              <a:rPr lang="en-US" dirty="0"/>
              <a:t>-      -     +     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0D2FC9-D1DA-E35F-03FE-1E9D34E00042}"/>
              </a:ext>
            </a:extLst>
          </p:cNvPr>
          <p:cNvSpPr txBox="1"/>
          <p:nvPr/>
        </p:nvSpPr>
        <p:spPr>
          <a:xfrm>
            <a:off x="4106630" y="3670603"/>
            <a:ext cx="14189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l"/>
            </a:pPr>
            <a:r>
              <a:rPr lang="en-US" dirty="0"/>
              <a:t>  K   </a:t>
            </a:r>
            <a:r>
              <a:rPr lang="en-US" dirty="0" err="1"/>
              <a:t>p</a:t>
            </a:r>
            <a:r>
              <a:rPr lang="en-US" baseline="-25000" dirty="0" err="1"/>
              <a:t>B</a:t>
            </a:r>
            <a:r>
              <a:rPr lang="en-US" baseline="-25000" dirty="0"/>
              <a:t>     </a:t>
            </a:r>
            <a:r>
              <a:rPr lang="en-US" dirty="0" err="1"/>
              <a:t>p</a:t>
            </a:r>
            <a:r>
              <a:rPr lang="en-US" baseline="-25000" dirty="0" err="1"/>
              <a:t>S</a:t>
            </a:r>
            <a:endParaRPr lang="en-US" dirty="0"/>
          </a:p>
          <a:p>
            <a:r>
              <a:rPr lang="en-US" dirty="0"/>
              <a:t>-      +     -      -</a:t>
            </a:r>
          </a:p>
          <a:p>
            <a:r>
              <a:rPr lang="en-US" dirty="0"/>
              <a:t>-      +    -      +</a:t>
            </a:r>
          </a:p>
          <a:p>
            <a:r>
              <a:rPr lang="en-US" dirty="0"/>
              <a:t>-      +    +     -</a:t>
            </a:r>
          </a:p>
          <a:p>
            <a:r>
              <a:rPr lang="en-US" dirty="0"/>
              <a:t>-      +    +     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DEE02D-F22F-1A75-1D4F-4C0AF38418D2}"/>
              </a:ext>
            </a:extLst>
          </p:cNvPr>
          <p:cNvSpPr txBox="1"/>
          <p:nvPr/>
        </p:nvSpPr>
        <p:spPr>
          <a:xfrm>
            <a:off x="6084366" y="3629024"/>
            <a:ext cx="14189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l"/>
            </a:pPr>
            <a:r>
              <a:rPr lang="en-US" dirty="0"/>
              <a:t>  K   </a:t>
            </a:r>
            <a:r>
              <a:rPr lang="en-US" dirty="0" err="1"/>
              <a:t>p</a:t>
            </a:r>
            <a:r>
              <a:rPr lang="en-US" baseline="-25000" dirty="0" err="1"/>
              <a:t>B</a:t>
            </a:r>
            <a:r>
              <a:rPr lang="en-US" baseline="-25000" dirty="0"/>
              <a:t>     </a:t>
            </a:r>
            <a:r>
              <a:rPr lang="en-US" dirty="0" err="1"/>
              <a:t>p</a:t>
            </a:r>
            <a:r>
              <a:rPr lang="en-US" baseline="-25000" dirty="0" err="1"/>
              <a:t>S</a:t>
            </a:r>
            <a:endParaRPr lang="en-US" dirty="0"/>
          </a:p>
          <a:p>
            <a:r>
              <a:rPr lang="en-US" dirty="0"/>
              <a:t>+     -     -      -</a:t>
            </a:r>
          </a:p>
          <a:p>
            <a:r>
              <a:rPr lang="en-US" dirty="0"/>
              <a:t>+     -     -      +</a:t>
            </a:r>
          </a:p>
          <a:p>
            <a:r>
              <a:rPr lang="en-US" dirty="0"/>
              <a:t>+     -     +     -</a:t>
            </a:r>
          </a:p>
          <a:p>
            <a:r>
              <a:rPr lang="en-US" dirty="0"/>
              <a:t>+      -     +     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5E7F2-078A-4CE4-0F3C-8B2870036E30}"/>
              </a:ext>
            </a:extLst>
          </p:cNvPr>
          <p:cNvSpPr txBox="1"/>
          <p:nvPr/>
        </p:nvSpPr>
        <p:spPr>
          <a:xfrm>
            <a:off x="7901111" y="3622726"/>
            <a:ext cx="14189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2" charset="2"/>
              <a:buChar char="l"/>
            </a:pPr>
            <a:r>
              <a:rPr lang="en-US" dirty="0"/>
              <a:t>  K   </a:t>
            </a:r>
            <a:r>
              <a:rPr lang="en-US" dirty="0" err="1"/>
              <a:t>p</a:t>
            </a:r>
            <a:r>
              <a:rPr lang="en-US" baseline="-25000" dirty="0" err="1"/>
              <a:t>B</a:t>
            </a:r>
            <a:r>
              <a:rPr lang="en-US" baseline="-25000" dirty="0"/>
              <a:t>     </a:t>
            </a:r>
            <a:r>
              <a:rPr lang="en-US" dirty="0" err="1"/>
              <a:t>p</a:t>
            </a:r>
            <a:r>
              <a:rPr lang="en-US" baseline="-25000" dirty="0" err="1"/>
              <a:t>S</a:t>
            </a:r>
            <a:endParaRPr lang="en-US" dirty="0"/>
          </a:p>
          <a:p>
            <a:r>
              <a:rPr lang="en-US" dirty="0"/>
              <a:t>+     +     -      -</a:t>
            </a:r>
          </a:p>
          <a:p>
            <a:r>
              <a:rPr lang="en-US" dirty="0"/>
              <a:t>+     +     -      +</a:t>
            </a:r>
          </a:p>
          <a:p>
            <a:r>
              <a:rPr lang="en-US" dirty="0"/>
              <a:t>+     +    +     -</a:t>
            </a:r>
          </a:p>
          <a:p>
            <a:r>
              <a:rPr lang="en-US" dirty="0"/>
              <a:t>+     +.   +     +</a:t>
            </a:r>
          </a:p>
        </p:txBody>
      </p:sp>
    </p:spTree>
    <p:extLst>
      <p:ext uri="{BB962C8B-B14F-4D97-AF65-F5344CB8AC3E}">
        <p14:creationId xmlns:p14="http://schemas.microsoft.com/office/powerpoint/2010/main" val="38163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EF974-078C-8A15-A2E9-4CB1FE5B3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3F085-CC26-E51A-2871-6E9DDD51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D2733"/>
                </a:solidFill>
                <a:latin typeface="Aptos Display" pitchFamily="34" charset="0"/>
              </a:rPr>
              <a:t>System Response to Changes in Factors</a:t>
            </a:r>
            <a:endParaRPr lang="en-US" dirty="0">
              <a:latin typeface="Symbol" pitchFamily="2" charset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E185477-2815-2972-AA4F-5CD6D8868BA0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539539" y="997427"/>
                <a:ext cx="11318754" cy="519072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Suppose we are less interested in the predictive quantitative measures, and more in how the system responds in </a:t>
                </a:r>
                <a:r>
                  <a:rPr lang="en-US" i="1" dirty="0"/>
                  <a:t>a general way </a:t>
                </a:r>
              </a:p>
              <a:p>
                <a:pPr marL="1028700" lvl="1" indent="-342900"/>
                <a:r>
                  <a:rPr lang="en-US" dirty="0"/>
                  <a:t>To changes in individual parameters (like </a:t>
                </a:r>
                <a:r>
                  <a:rPr lang="en-US" dirty="0">
                    <a:latin typeface="Symbol" pitchFamily="2" charset="2"/>
                  </a:rPr>
                  <a:t>l </a:t>
                </a:r>
                <a:r>
                  <a:rPr lang="en-US" dirty="0"/>
                  <a:t>just seen) </a:t>
                </a:r>
              </a:p>
              <a:p>
                <a:pPr marL="1028700" lvl="1" indent="-342900"/>
                <a:r>
                  <a:rPr lang="en-US" dirty="0"/>
                  <a:t>To coordinated changes in subsets of parameters</a:t>
                </a:r>
              </a:p>
              <a:p>
                <a:r>
                  <a:rPr lang="en-US" dirty="0"/>
                  <a:t>Leads to ‘Factorial Designs’ where we consider the impact of all factors on metrics of interest</a:t>
                </a:r>
              </a:p>
              <a:p>
                <a:r>
                  <a:rPr lang="en-US" dirty="0"/>
                  <a:t>At the core is the idea that the observations satisfy a linear model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dirty="0"/>
                  <a:t>Where y is a response variable, </a:t>
                </a:r>
                <a:r>
                  <a:rPr lang="en-US" dirty="0">
                    <a:latin typeface="Symbol" pitchFamily="2" charset="2"/>
                  </a:rPr>
                  <a:t>b</a:t>
                </a:r>
                <a:r>
                  <a:rPr lang="en-US" baseline="-25000" dirty="0"/>
                  <a:t>0 </a:t>
                </a:r>
                <a:r>
                  <a:rPr lang="en-US" dirty="0"/>
                  <a:t>is the </a:t>
                </a:r>
                <a:r>
                  <a:rPr lang="en-US" dirty="0" err="1"/>
                  <a:t>average response</a:t>
                </a:r>
                <a:r>
                  <a:rPr lang="en-US" dirty="0"/>
                  <a:t> over all experiments , each </a:t>
                </a:r>
                <a:r>
                  <a:rPr lang="en-US" dirty="0">
                    <a:latin typeface="Symbol" pitchFamily="2" charset="2"/>
                  </a:rPr>
                  <a:t>b</a:t>
                </a:r>
                <a:r>
                  <a:rPr lang="en-US" baseline="-25000" dirty="0"/>
                  <a:t>i </a:t>
                </a:r>
                <a:r>
                  <a:rPr lang="en-US" dirty="0"/>
                  <a:t>is effect of changing the </a:t>
                </a:r>
                <a:r>
                  <a:rPr lang="en-US" dirty="0" err="1"/>
                  <a:t>i</a:t>
                </a:r>
                <a:r>
                  <a:rPr lang="en-US" baseline="30000" dirty="0" err="1"/>
                  <a:t>th</a:t>
                </a:r>
                <a:r>
                  <a:rPr lang="en-US" baseline="30000" dirty="0"/>
                  <a:t> </a:t>
                </a:r>
                <a:r>
                  <a:rPr lang="en-US" dirty="0"/>
                  <a:t>factor from baseline to high value,  </a:t>
                </a:r>
                <a:r>
                  <a:rPr lang="en-US" dirty="0" err="1">
                    <a:latin typeface="Symbol" pitchFamily="2" charset="2"/>
                  </a:rPr>
                  <a:t>b</a:t>
                </a:r>
                <a:r>
                  <a:rPr lang="en-US" baseline="-25000" dirty="0" err="1"/>
                  <a:t>i,j</a:t>
                </a:r>
                <a:r>
                  <a:rPr lang="en-US" baseline="-25000" dirty="0"/>
                  <a:t> </a:t>
                </a:r>
                <a:r>
                  <a:rPr lang="en-US" dirty="0"/>
                  <a:t> is interaction term between </a:t>
                </a:r>
                <a:r>
                  <a:rPr lang="en-US" dirty="0" err="1"/>
                  <a:t>i</a:t>
                </a:r>
                <a:r>
                  <a:rPr lang="en-US" dirty="0"/>
                  <a:t> and j, etc.</a:t>
                </a:r>
              </a:p>
              <a:p>
                <a:r>
                  <a:rPr lang="en-US" dirty="0"/>
                  <a:t> Z</a:t>
                </a:r>
                <a:r>
                  <a:rPr lang="en-US" baseline="-25000" dirty="0"/>
                  <a:t>i </a:t>
                </a:r>
                <a:r>
                  <a:rPr lang="en-US" dirty="0"/>
                  <a:t>= -1 if design matrix for factor </a:t>
                </a:r>
                <a:r>
                  <a:rPr lang="en-US" dirty="0" err="1"/>
                  <a:t>i</a:t>
                </a:r>
                <a:r>
                  <a:rPr lang="en-US" dirty="0"/>
                  <a:t> is - , else 1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Definition of coefficients and values to Z (e.g., 0 and 1) vary</a:t>
                </a:r>
              </a:p>
              <a:p>
                <a:endParaRPr lang="en-US" dirty="0"/>
              </a:p>
              <a:p>
                <a:r>
                  <a:rPr lang="en-US" dirty="0"/>
                  <a:t>Deeper analysis of output analyzes regression model</a:t>
                </a:r>
              </a:p>
              <a:p>
                <a:endParaRPr lang="en-US" dirty="0">
                  <a:latin typeface="Symbol" pitchFamily="2" charset="2"/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E185477-2815-2972-AA4F-5CD6D8868B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539539" y="997427"/>
                <a:ext cx="11318754" cy="5190722"/>
              </a:xfrm>
              <a:blipFill>
                <a:blip r:embed="rId2"/>
                <a:stretch>
                  <a:fillRect l="-561" t="-1463" r="-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3581D-2495-CA2A-CE36-C42494E625B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840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CD4C8-0F1D-6ACE-4D72-1632AC77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CAA4E-C56F-D8FB-A025-35D045E56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of Experiments Mean Plot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51C49F5-6925-C835-398C-82ED096DE200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533193" y="1199402"/>
                <a:ext cx="10684155" cy="4946217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Standard method of showing how overall system responses depend on changes in individual factors (e.g., see </a:t>
                </a:r>
                <a:r>
                  <a:rPr lang="en-US">
                    <a:hlinkClick r:id="rId2"/>
                  </a:rPr>
                  <a:t>NIST Statistics Handbook</a:t>
                </a:r>
                <a:r>
                  <a:rPr lang="en-US"/>
                  <a:t>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With k factors, each high (‘+’) or low (‘-’), denote response by X(s</a:t>
                </a:r>
                <a:r>
                  <a:rPr lang="en-US" baseline="-25000"/>
                  <a:t>1</a:t>
                </a:r>
                <a:r>
                  <a:rPr lang="en-US"/>
                  <a:t>, s</a:t>
                </a:r>
                <a:r>
                  <a:rPr lang="en-US" baseline="-25000"/>
                  <a:t>2, </a:t>
                </a:r>
                <a:r>
                  <a:rPr lang="en-US"/>
                  <a:t>…, s</a:t>
                </a:r>
                <a:r>
                  <a:rPr lang="en-US" baseline="-25000"/>
                  <a:t>k</a:t>
                </a:r>
                <a:r>
                  <a:rPr lang="en-US"/>
                  <a:t>) where each s</a:t>
                </a:r>
                <a:r>
                  <a:rPr lang="en-US" baseline="-25000"/>
                  <a:t>i </a:t>
                </a:r>
                <a:r>
                  <a:rPr lang="en-US"/>
                  <a:t>is either ‘+’ or ‘-’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For each factor compute ‘Factor Mean Average’ for + and for – by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/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𝒳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nary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,−,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/>
              </a:p>
              <a:p>
                <a:r>
                  <a:rPr lang="en-US"/>
                  <a:t>and 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𝒳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nary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,+,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/>
              </a:p>
              <a:p>
                <a:r>
                  <a:rPr lang="en-US"/>
                  <a:t>Then compare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en-US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/>
                  <a:t> for each i to gauge relative importance of factor i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51C49F5-6925-C835-398C-82ED096DE2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533193" y="1199402"/>
                <a:ext cx="10684155" cy="4946217"/>
              </a:xfrm>
              <a:blipFill>
                <a:blip r:embed="rId3"/>
                <a:stretch>
                  <a:fillRect l="-593" t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DD90E-DBD0-E9E3-FE1A-B12058CDC4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68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9C30-6875-97EA-589B-5C504BDA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of Experiments Mean Plot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780D7-76BF-23E6-0E9F-89D5C1F4C21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1FA222-107B-24DA-0236-B310C525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04" y="1133328"/>
            <a:ext cx="58420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7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18C25-97C8-05DE-958B-FF91F89A3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Generating Full Factorial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A6847-EABB-2F86-290D-85C0CB5CFD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4017452"/>
            <a:ext cx="11157464" cy="2003426"/>
          </a:xfrm>
        </p:spPr>
        <p:txBody>
          <a:bodyPr/>
          <a:lstStyle/>
          <a:p>
            <a:r>
              <a:rPr lang="en-US" dirty="0" err="1"/>
              <a:t>gen_sim.py</a:t>
            </a:r>
            <a:r>
              <a:rPr lang="en-US" dirty="0"/>
              <a:t> generates input file and runs </a:t>
            </a:r>
            <a:r>
              <a:rPr lang="en-US" dirty="0" err="1"/>
              <a:t>main.py</a:t>
            </a:r>
            <a:r>
              <a:rPr lang="en-US" dirty="0"/>
              <a:t> for every combination of factors in </a:t>
            </a:r>
            <a:r>
              <a:rPr lang="en-US" dirty="0" err="1"/>
              <a:t>gen_args.json</a:t>
            </a:r>
            <a:endParaRPr lang="en-US" dirty="0"/>
          </a:p>
          <a:p>
            <a:endParaRPr lang="en-US" dirty="0"/>
          </a:p>
          <a:p>
            <a:r>
              <a:rPr lang="en-US" dirty="0"/>
              <a:t>Each call to simulator (</a:t>
            </a:r>
            <a:r>
              <a:rPr lang="en-US" dirty="0" err="1"/>
              <a:t>main.py</a:t>
            </a:r>
            <a:r>
              <a:rPr lang="en-US" dirty="0"/>
              <a:t>) computes C.I. for response variables, and appends </a:t>
            </a:r>
            <a:r>
              <a:rPr lang="en-US" dirty="0" err="1"/>
              <a:t>output.json</a:t>
            </a:r>
            <a:r>
              <a:rPr lang="en-US" dirty="0"/>
              <a:t> with description of input and output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B36CA-8D92-8E00-372A-5D9BD7FD52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872D10D-8F62-29DE-48ED-8CF687839878}"/>
              </a:ext>
            </a:extLst>
          </p:cNvPr>
          <p:cNvSpPr/>
          <p:nvPr/>
        </p:nvSpPr>
        <p:spPr>
          <a:xfrm>
            <a:off x="1953604" y="2257824"/>
            <a:ext cx="2834685" cy="830317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0394B-6D0B-C6AF-C2A8-E6DFA97257C9}"/>
              </a:ext>
            </a:extLst>
          </p:cNvPr>
          <p:cNvSpPr txBox="1"/>
          <p:nvPr/>
        </p:nvSpPr>
        <p:spPr>
          <a:xfrm>
            <a:off x="2466857" y="1246524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gen_args.json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EBF02D-54ED-E5CD-5CB5-B6BA3D24E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55" y="1614733"/>
            <a:ext cx="448256" cy="5703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CE77CA-E71C-922C-9CAE-17FEE7A0DA44}"/>
              </a:ext>
            </a:extLst>
          </p:cNvPr>
          <p:cNvSpPr txBox="1"/>
          <p:nvPr/>
        </p:nvSpPr>
        <p:spPr>
          <a:xfrm>
            <a:off x="2083726" y="248831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gen_sim.py</a:t>
            </a:r>
            <a:r>
              <a:rPr lang="en-US" dirty="0"/>
              <a:t> </a:t>
            </a:r>
            <a:r>
              <a:rPr lang="en-US" dirty="0" err="1"/>
              <a:t>gen_args.json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4C9C0C-C434-F012-0E0A-DD90E7DAD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632" y="3123879"/>
            <a:ext cx="448256" cy="5703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6F2B6F-A0FA-65D8-3187-612FBC412D24}"/>
              </a:ext>
            </a:extLst>
          </p:cNvPr>
          <p:cNvSpPr txBox="1"/>
          <p:nvPr/>
        </p:nvSpPr>
        <p:spPr>
          <a:xfrm>
            <a:off x="8556480" y="2722943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output.json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36182C3-20CE-D643-2368-A72816130921}"/>
              </a:ext>
            </a:extLst>
          </p:cNvPr>
          <p:cNvSpPr/>
          <p:nvPr/>
        </p:nvSpPr>
        <p:spPr>
          <a:xfrm>
            <a:off x="5642004" y="3041664"/>
            <a:ext cx="1909959" cy="830317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D024C3-9D76-3484-293E-B98BDE8F4CD3}"/>
              </a:ext>
            </a:extLst>
          </p:cNvPr>
          <p:cNvSpPr txBox="1"/>
          <p:nvPr/>
        </p:nvSpPr>
        <p:spPr>
          <a:xfrm>
            <a:off x="5722713" y="3247696"/>
            <a:ext cx="180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main.py</a:t>
            </a:r>
            <a:r>
              <a:rPr lang="en-US" dirty="0"/>
              <a:t> –is </a:t>
            </a:r>
            <a:r>
              <a:rPr lang="en-US" dirty="0" err="1"/>
              <a:t>args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248C384-6366-3710-0B14-217A570BC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582" y="2203138"/>
            <a:ext cx="448256" cy="5703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8DEE785-D1CD-4492-E9D6-C289FDCBD470}"/>
              </a:ext>
            </a:extLst>
          </p:cNvPr>
          <p:cNvSpPr txBox="1"/>
          <p:nvPr/>
        </p:nvSpPr>
        <p:spPr>
          <a:xfrm>
            <a:off x="6128192" y="1831647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D6ECFAC3-1DFF-7403-2D7E-556D5E51677F}"/>
              </a:ext>
            </a:extLst>
          </p:cNvPr>
          <p:cNvSpPr/>
          <p:nvPr/>
        </p:nvSpPr>
        <p:spPr>
          <a:xfrm>
            <a:off x="4874488" y="2422408"/>
            <a:ext cx="1221512" cy="2062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887330-FEF1-4B50-8041-38312584FFED}"/>
              </a:ext>
            </a:extLst>
          </p:cNvPr>
          <p:cNvSpPr txBox="1"/>
          <p:nvPr/>
        </p:nvSpPr>
        <p:spPr>
          <a:xfrm>
            <a:off x="4973319" y="2016313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@vector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995DF65-2690-5059-FFC8-020647B4D72C}"/>
              </a:ext>
            </a:extLst>
          </p:cNvPr>
          <p:cNvCxnSpPr>
            <a:endCxn id="12" idx="1"/>
          </p:cNvCxnSpPr>
          <p:nvPr/>
        </p:nvCxnSpPr>
        <p:spPr>
          <a:xfrm>
            <a:off x="4788289" y="3041664"/>
            <a:ext cx="853715" cy="415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Arrow 22">
            <a:extLst>
              <a:ext uri="{FF2B5EF4-FFF2-40B4-BE49-F238E27FC236}">
                <a16:creationId xmlns:a16="http://schemas.microsoft.com/office/drawing/2014/main" id="{9DAD20F0-AAFB-AE98-2F4D-86C8C3A19992}"/>
              </a:ext>
            </a:extLst>
          </p:cNvPr>
          <p:cNvSpPr/>
          <p:nvPr/>
        </p:nvSpPr>
        <p:spPr>
          <a:xfrm>
            <a:off x="7608612" y="3289664"/>
            <a:ext cx="1308371" cy="2743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6D131B-10E7-1AEC-3C75-9002126AB99E}"/>
              </a:ext>
            </a:extLst>
          </p:cNvPr>
          <p:cNvSpPr txBox="1"/>
          <p:nvPr/>
        </p:nvSpPr>
        <p:spPr>
          <a:xfrm>
            <a:off x="7702765" y="2989431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append</a:t>
            </a:r>
          </a:p>
        </p:txBody>
      </p:sp>
    </p:spTree>
    <p:extLst>
      <p:ext uri="{BB962C8B-B14F-4D97-AF65-F5344CB8AC3E}">
        <p14:creationId xmlns:p14="http://schemas.microsoft.com/office/powerpoint/2010/main" val="3928688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2BC61-1F61-8995-D8A8-A4BD8DCCD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47EF-61F8-BED5-2796-EDE2888B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gen_args.json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1761F-1365-E6C5-551C-31415CCE66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613D3F7-1262-7C8F-0673-4971E41221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28226" y="1471876"/>
            <a:ext cx="3919537" cy="412030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{</a:t>
            </a:r>
          </a:p>
          <a:p>
            <a:r>
              <a:rPr lang="en-US" dirty="0"/>
              <a:t>    "-</a:t>
            </a:r>
            <a:r>
              <a:rPr lang="en-US" dirty="0" err="1"/>
              <a:t>arrival_rate</a:t>
            </a:r>
            <a:r>
              <a:rPr lang="en-US" dirty="0"/>
              <a:t>": [1.0,  5.0],</a:t>
            </a:r>
          </a:p>
          <a:p>
            <a:r>
              <a:rPr lang="en-US" dirty="0"/>
              <a:t>    "-termination": [100000],</a:t>
            </a:r>
          </a:p>
          <a:p>
            <a:r>
              <a:rPr lang="en-US" dirty="0"/>
              <a:t>    "-K": [3, 10],</a:t>
            </a:r>
          </a:p>
          <a:p>
            <a:r>
              <a:rPr lang="en-US" dirty="0"/>
              <a:t>    "-seed": [624356],</a:t>
            </a:r>
          </a:p>
          <a:p>
            <a:r>
              <a:rPr lang="en-US" dirty="0"/>
              <a:t>    "-</a:t>
            </a:r>
            <a:r>
              <a:rPr lang="en-US" dirty="0" err="1"/>
              <a:t>pB</a:t>
            </a:r>
            <a:r>
              <a:rPr lang="en-US" dirty="0"/>
              <a:t>": [0.05, 0.5],</a:t>
            </a:r>
          </a:p>
          <a:p>
            <a:r>
              <a:rPr lang="en-US" dirty="0"/>
              <a:t>    "-</a:t>
            </a:r>
            <a:r>
              <a:rPr lang="en-US" dirty="0" err="1"/>
              <a:t>pS</a:t>
            </a:r>
            <a:r>
              <a:rPr lang="en-US" dirty="0"/>
              <a:t>": [0.0, 1.0],</a:t>
            </a:r>
          </a:p>
          <a:p>
            <a:r>
              <a:rPr lang="en-US" dirty="0"/>
              <a:t>    "-inv_mu1": [0.5, 2.0],</a:t>
            </a:r>
          </a:p>
          <a:p>
            <a:r>
              <a:rPr lang="en-US" dirty="0"/>
              <a:t>    "-inv_mu2": [0.5, 2.0],</a:t>
            </a:r>
          </a:p>
          <a:p>
            <a:r>
              <a:rPr lang="en-US" dirty="0"/>
              <a:t>    "-skip": [0.25],</a:t>
            </a:r>
          </a:p>
          <a:p>
            <a:r>
              <a:rPr lang="en-US" dirty="0"/>
              <a:t>    "-batches": [25]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7678945D-5C52-ECBC-4709-0568707C7C8B}"/>
              </a:ext>
            </a:extLst>
          </p:cNvPr>
          <p:cNvSpPr txBox="1">
            <a:spLocks/>
          </p:cNvSpPr>
          <p:nvPr/>
        </p:nvSpPr>
        <p:spPr>
          <a:xfrm>
            <a:off x="6342778" y="1471876"/>
            <a:ext cx="5467149" cy="4120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Always allow for some branching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completely deterministic service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 out temporal length of batch-means intervals from number of batches, skip fraction, and termination time</a:t>
            </a:r>
          </a:p>
        </p:txBody>
      </p:sp>
    </p:spTree>
    <p:extLst>
      <p:ext uri="{BB962C8B-B14F-4D97-AF65-F5344CB8AC3E}">
        <p14:creationId xmlns:p14="http://schemas.microsoft.com/office/powerpoint/2010/main" val="2249107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75F79-4C86-ED78-7D6A-CFA7E9A1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47E90-43BD-B206-9077-F7A8D00F3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gen_sim.py</a:t>
            </a:r>
            <a:r>
              <a:rPr lang="en-US" dirty="0"/>
              <a:t> </a:t>
            </a:r>
            <a:r>
              <a:rPr lang="en-US" dirty="0" err="1"/>
              <a:t>args</a:t>
            </a:r>
            <a:r>
              <a:rPr lang="en-US" dirty="0"/>
              <a:t> Creation for Each Run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39172-5280-3CBC-6938-82AF4C65DA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980FEA8-C6FC-746F-3F45-0C3BA24807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178243"/>
            <a:ext cx="4550569" cy="4941803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import sys</a:t>
            </a:r>
          </a:p>
          <a:p>
            <a:r>
              <a:rPr lang="en-US" sz="2400" dirty="0"/>
              <a:t>import </a:t>
            </a:r>
            <a:r>
              <a:rPr lang="en-US" sz="2400" dirty="0" err="1"/>
              <a:t>os</a:t>
            </a:r>
            <a:endParaRPr lang="en-US" sz="2400" dirty="0"/>
          </a:p>
          <a:p>
            <a:r>
              <a:rPr lang="en-US" sz="2400" dirty="0"/>
              <a:t>import </a:t>
            </a:r>
            <a:r>
              <a:rPr lang="en-US" sz="2400" dirty="0" err="1"/>
              <a:t>json</a:t>
            </a:r>
            <a:endParaRPr lang="en-US" sz="2400" dirty="0"/>
          </a:p>
          <a:p>
            <a:r>
              <a:rPr lang="en-US" sz="2400" dirty="0"/>
              <a:t>from </a:t>
            </a:r>
            <a:r>
              <a:rPr lang="en-US" sz="2400" dirty="0" err="1"/>
              <a:t>itertools</a:t>
            </a:r>
            <a:r>
              <a:rPr lang="en-US" sz="2400" dirty="0"/>
              <a:t> import product</a:t>
            </a:r>
          </a:p>
          <a:p>
            <a:r>
              <a:rPr lang="en-US" sz="2400" dirty="0"/>
              <a:t>import subprocess</a:t>
            </a:r>
          </a:p>
          <a:p>
            <a:endParaRPr lang="en-US" sz="2400" dirty="0"/>
          </a:p>
          <a:p>
            <a:r>
              <a:rPr lang="en-US" sz="2400" dirty="0"/>
              <a:t>def </a:t>
            </a:r>
            <a:r>
              <a:rPr lang="en-US" sz="2400" dirty="0" err="1"/>
              <a:t>generate_vectors</a:t>
            </a:r>
            <a:r>
              <a:rPr lang="en-US" sz="2400" dirty="0"/>
              <a:t>( choices ):</a:t>
            </a:r>
          </a:p>
          <a:p>
            <a:r>
              <a:rPr lang="en-US" sz="2400" dirty="0"/>
              <a:t>    yield from product(*</a:t>
            </a:r>
            <a:r>
              <a:rPr lang="en-US" sz="2400" dirty="0" err="1"/>
              <a:t>choices.values</a:t>
            </a:r>
            <a:r>
              <a:rPr lang="en-US" sz="2400" dirty="0"/>
              <a:t>())</a:t>
            </a:r>
          </a:p>
          <a:p>
            <a:endParaRPr lang="en-US" sz="2400" dirty="0"/>
          </a:p>
          <a:p>
            <a:r>
              <a:rPr lang="en-US" sz="2400" dirty="0"/>
              <a:t>with open(</a:t>
            </a:r>
            <a:r>
              <a:rPr lang="en-US" sz="2400" dirty="0" err="1"/>
              <a:t>sys.argv</a:t>
            </a:r>
            <a:r>
              <a:rPr lang="en-US" sz="2400" dirty="0"/>
              <a:t>[1],'r') as rf: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args_dict</a:t>
            </a:r>
            <a:r>
              <a:rPr lang="en-US" sz="2400" dirty="0"/>
              <a:t> = </a:t>
            </a:r>
            <a:r>
              <a:rPr lang="en-US" sz="2400" dirty="0" err="1"/>
              <a:t>json.load</a:t>
            </a:r>
            <a:r>
              <a:rPr lang="en-US" sz="2400" dirty="0"/>
              <a:t>(rf)</a:t>
            </a:r>
          </a:p>
          <a:p>
            <a:endParaRPr lang="en-US" sz="2400" dirty="0"/>
          </a:p>
          <a:p>
            <a:r>
              <a:rPr lang="en-US" sz="2400" dirty="0"/>
              <a:t># keys from </a:t>
            </a:r>
            <a:r>
              <a:rPr lang="en-US" sz="2400" dirty="0" err="1"/>
              <a:t>gen_args.json</a:t>
            </a:r>
            <a:r>
              <a:rPr lang="en-US" sz="2400" dirty="0"/>
              <a:t> dictionary</a:t>
            </a:r>
          </a:p>
          <a:p>
            <a:r>
              <a:rPr lang="en-US" sz="2400" dirty="0"/>
              <a:t>keys = list(</a:t>
            </a:r>
            <a:r>
              <a:rPr lang="en-US" sz="2400" dirty="0" err="1"/>
              <a:t>args_dict</a:t>
            </a:r>
            <a:r>
              <a:rPr lang="en-US" sz="2400" dirty="0"/>
              <a:t>)  </a:t>
            </a:r>
          </a:p>
          <a:p>
            <a:r>
              <a:rPr lang="en-US" sz="2400" dirty="0" err="1"/>
              <a:t>os.remove</a:t>
            </a:r>
            <a:r>
              <a:rPr lang="en-US" sz="2400" dirty="0"/>
              <a:t>("</a:t>
            </a:r>
            <a:r>
              <a:rPr lang="en-US" sz="2400" dirty="0" err="1"/>
              <a:t>output.json</a:t>
            </a:r>
            <a:r>
              <a:rPr lang="en-US" sz="2400" dirty="0"/>
              <a:t>")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B0AF8A98-13D0-6BA8-7453-2634262E9273}"/>
              </a:ext>
            </a:extLst>
          </p:cNvPr>
          <p:cNvSpPr txBox="1">
            <a:spLocks/>
          </p:cNvSpPr>
          <p:nvPr/>
        </p:nvSpPr>
        <p:spPr>
          <a:xfrm>
            <a:off x="5029167" y="1178243"/>
            <a:ext cx="4550569" cy="4941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4F0C2ED5-E5E3-B36C-11BB-97EAF9B96A00}"/>
              </a:ext>
            </a:extLst>
          </p:cNvPr>
          <p:cNvSpPr txBox="1">
            <a:spLocks/>
          </p:cNvSpPr>
          <p:nvPr/>
        </p:nvSpPr>
        <p:spPr>
          <a:xfrm>
            <a:off x="5332827" y="1064117"/>
            <a:ext cx="5866427" cy="4941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 vector in </a:t>
            </a:r>
            <a:r>
              <a:rPr lang="en-US" dirty="0" err="1"/>
              <a:t>generate_vectors</a:t>
            </a:r>
            <a:r>
              <a:rPr lang="en-US" dirty="0"/>
              <a:t>(</a:t>
            </a:r>
            <a:r>
              <a:rPr lang="en-US" dirty="0" err="1"/>
              <a:t>args_dict</a:t>
            </a:r>
            <a:r>
              <a:rPr lang="en-US" dirty="0"/>
              <a:t>):</a:t>
            </a:r>
          </a:p>
          <a:p>
            <a:r>
              <a:rPr lang="en-US" dirty="0"/>
              <a:t>     # create dictionary with one number per value</a:t>
            </a:r>
          </a:p>
          <a:p>
            <a:r>
              <a:rPr lang="en-US" dirty="0"/>
              <a:t>     result = </a:t>
            </a:r>
            <a:r>
              <a:rPr lang="en-US" dirty="0" err="1"/>
              <a:t>dict</a:t>
            </a:r>
            <a:r>
              <a:rPr lang="en-US" dirty="0"/>
              <a:t>(zip(keys, vector))   </a:t>
            </a:r>
          </a:p>
          <a:p>
            <a:endParaRPr lang="en-US" dirty="0"/>
          </a:p>
          <a:p>
            <a:r>
              <a:rPr lang="en-US" dirty="0"/>
              <a:t>    # turn dictionary entry into one line in </a:t>
            </a:r>
            <a:r>
              <a:rPr lang="en-US" dirty="0" err="1"/>
              <a:t>args</a:t>
            </a:r>
            <a:r>
              <a:rPr lang="en-US" dirty="0"/>
              <a:t> file</a:t>
            </a:r>
          </a:p>
          <a:p>
            <a:r>
              <a:rPr lang="en-US" dirty="0"/>
              <a:t>    with open("</a:t>
            </a:r>
            <a:r>
              <a:rPr lang="en-US" dirty="0" err="1"/>
              <a:t>args</a:t>
            </a:r>
            <a:r>
              <a:rPr lang="en-US" dirty="0"/>
              <a:t>", "w") as </a:t>
            </a:r>
            <a:r>
              <a:rPr lang="en-US" dirty="0" err="1"/>
              <a:t>wf</a:t>
            </a:r>
            <a:r>
              <a:rPr lang="en-US" dirty="0"/>
              <a:t>:</a:t>
            </a:r>
          </a:p>
          <a:p>
            <a:r>
              <a:rPr lang="en-US" dirty="0"/>
              <a:t>        for key, value in </a:t>
            </a:r>
            <a:r>
              <a:rPr lang="en-US" dirty="0" err="1"/>
              <a:t>result.items</a:t>
            </a:r>
            <a:r>
              <a:rPr lang="en-US" dirty="0"/>
              <a:t>():</a:t>
            </a:r>
          </a:p>
          <a:p>
            <a:r>
              <a:rPr lang="en-US" dirty="0"/>
              <a:t>            line = f"{key} {value}\n"</a:t>
            </a:r>
          </a:p>
          <a:p>
            <a:r>
              <a:rPr lang="en-US" dirty="0"/>
              <a:t>            </a:t>
            </a:r>
            <a:r>
              <a:rPr lang="en-US" dirty="0" err="1"/>
              <a:t>wf.write</a:t>
            </a:r>
            <a:r>
              <a:rPr lang="en-US" dirty="0"/>
              <a:t>(line)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14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D38C-560A-3AC1-5B3A-BA65FF60D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7187-CB48-CBC2-5514-0DFE49167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gen_sim.py</a:t>
            </a:r>
            <a:r>
              <a:rPr lang="en-US" dirty="0"/>
              <a:t> </a:t>
            </a:r>
            <a:r>
              <a:rPr lang="en-US" dirty="0" err="1"/>
              <a:t>args</a:t>
            </a:r>
            <a:r>
              <a:rPr lang="en-US" dirty="0"/>
              <a:t> Process Creation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C1C08-C761-FAB6-EA8E-FA9DC2F17D2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299277E-9675-8546-4629-F437730CE0A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11562" y="1178242"/>
            <a:ext cx="8388506" cy="49418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# prepare for process creation</a:t>
            </a:r>
          </a:p>
          <a:p>
            <a:r>
              <a:rPr lang="en-US" dirty="0"/>
              <a:t>    </a:t>
            </a:r>
            <a:r>
              <a:rPr lang="en-US" dirty="0" err="1"/>
              <a:t>cmdList</a:t>
            </a:r>
            <a:r>
              <a:rPr lang="en-US" dirty="0"/>
              <a:t> = ["python", "</a:t>
            </a:r>
            <a:r>
              <a:rPr lang="en-US" dirty="0" err="1"/>
              <a:t>main.py</a:t>
            </a:r>
            <a:r>
              <a:rPr lang="en-US" dirty="0"/>
              <a:t>", "-is", "</a:t>
            </a:r>
            <a:r>
              <a:rPr lang="en-US" dirty="0" err="1"/>
              <a:t>args</a:t>
            </a:r>
            <a:r>
              <a:rPr lang="en-US" dirty="0"/>
              <a:t>"]  </a:t>
            </a:r>
          </a:p>
          <a:p>
            <a:r>
              <a:rPr lang="en-US" dirty="0"/>
              <a:t>    process = </a:t>
            </a:r>
            <a:r>
              <a:rPr lang="en-US" dirty="0" err="1"/>
              <a:t>subprocess.Popen</a:t>
            </a:r>
            <a:r>
              <a:rPr lang="en-US" dirty="0"/>
              <a:t>(</a:t>
            </a:r>
            <a:r>
              <a:rPr lang="en-US" dirty="0" err="1"/>
              <a:t>cmdList</a:t>
            </a:r>
            <a:r>
              <a:rPr lang="en-US" dirty="0"/>
              <a:t>,</a:t>
            </a:r>
          </a:p>
          <a:p>
            <a:r>
              <a:rPr lang="en-US" dirty="0"/>
              <a:t>        </a:t>
            </a:r>
            <a:r>
              <a:rPr lang="en-US" dirty="0" err="1"/>
              <a:t>stdout</a:t>
            </a:r>
            <a:r>
              <a:rPr lang="en-US" dirty="0"/>
              <a:t>=</a:t>
            </a:r>
            <a:r>
              <a:rPr lang="en-US" dirty="0" err="1"/>
              <a:t>subprocess.PIPE</a:t>
            </a:r>
            <a:r>
              <a:rPr lang="en-US" dirty="0"/>
              <a:t>, stderr=</a:t>
            </a:r>
            <a:r>
              <a:rPr lang="en-US" dirty="0" err="1"/>
              <a:t>subprocess.PIPE</a:t>
            </a:r>
            <a:r>
              <a:rPr lang="en-US" dirty="0"/>
              <a:t>, text=True)  </a:t>
            </a:r>
          </a:p>
          <a:p>
            <a:r>
              <a:rPr lang="en-US" dirty="0"/>
              <a:t>    </a:t>
            </a:r>
          </a:p>
          <a:p>
            <a:r>
              <a:rPr lang="en-US" dirty="0"/>
              <a:t>    </a:t>
            </a:r>
            <a:r>
              <a:rPr lang="en-US" dirty="0" err="1"/>
              <a:t>stdout</a:t>
            </a:r>
            <a:r>
              <a:rPr lang="en-US" dirty="0"/>
              <a:t>, stderr = </a:t>
            </a:r>
            <a:r>
              <a:rPr lang="en-US" dirty="0" err="1"/>
              <a:t>process.communicate</a:t>
            </a:r>
            <a:r>
              <a:rPr lang="en-US" dirty="0"/>
              <a:t>()  </a:t>
            </a:r>
          </a:p>
          <a:p>
            <a:r>
              <a:rPr lang="en-US" dirty="0"/>
              <a:t>    </a:t>
            </a:r>
          </a:p>
          <a:p>
            <a:r>
              <a:rPr lang="en-US" dirty="0"/>
              <a:t>    if </a:t>
            </a:r>
            <a:r>
              <a:rPr lang="en-US" dirty="0" err="1"/>
              <a:t>process.returncode</a:t>
            </a:r>
            <a:r>
              <a:rPr lang="en-US" dirty="0"/>
              <a:t> != 0:</a:t>
            </a:r>
          </a:p>
          <a:p>
            <a:r>
              <a:rPr lang="en-US" dirty="0"/>
              <a:t>        print("Error from simulation run")</a:t>
            </a:r>
          </a:p>
          <a:p>
            <a:r>
              <a:rPr lang="en-US" dirty="0"/>
              <a:t>        if </a:t>
            </a:r>
            <a:r>
              <a:rPr lang="en-US" dirty="0" err="1"/>
              <a:t>len</a:t>
            </a:r>
            <a:r>
              <a:rPr lang="en-US" dirty="0"/>
              <a:t>(</a:t>
            </a:r>
            <a:r>
              <a:rPr lang="en-US" dirty="0" err="1"/>
              <a:t>stdout</a:t>
            </a:r>
            <a:r>
              <a:rPr lang="en-US" dirty="0"/>
              <a:t>) &gt; 0:</a:t>
            </a:r>
          </a:p>
          <a:p>
            <a:r>
              <a:rPr lang="en-US" dirty="0"/>
              <a:t>            print(</a:t>
            </a:r>
            <a:r>
              <a:rPr lang="en-US" dirty="0" err="1"/>
              <a:t>stdout</a:t>
            </a:r>
            <a:r>
              <a:rPr lang="en-US" dirty="0"/>
              <a:t>)</a:t>
            </a:r>
          </a:p>
          <a:p>
            <a:r>
              <a:rPr lang="en-US" dirty="0"/>
              <a:t>        </a:t>
            </a:r>
          </a:p>
          <a:p>
            <a:r>
              <a:rPr lang="en-US" dirty="0"/>
              <a:t>        if </a:t>
            </a:r>
            <a:r>
              <a:rPr lang="en-US" dirty="0" err="1"/>
              <a:t>len</a:t>
            </a:r>
            <a:r>
              <a:rPr lang="en-US" dirty="0"/>
              <a:t>(stderr) &gt; 0 :</a:t>
            </a:r>
          </a:p>
          <a:p>
            <a:r>
              <a:rPr lang="en-US" dirty="0"/>
              <a:t>            print(stderr)</a:t>
            </a:r>
          </a:p>
          <a:p>
            <a:endParaRPr lang="en-US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EA2E1F2A-C678-3017-AC67-7DE91C9AE5B8}"/>
              </a:ext>
            </a:extLst>
          </p:cNvPr>
          <p:cNvSpPr txBox="1">
            <a:spLocks/>
          </p:cNvSpPr>
          <p:nvPr/>
        </p:nvSpPr>
        <p:spPr>
          <a:xfrm>
            <a:off x="5029167" y="1178243"/>
            <a:ext cx="4550569" cy="4941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12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289B0-92E3-7E12-3F3C-7EA9E1354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80CC-796B-C649-ADC0-522205B8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output.json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AE160-21AE-2C4A-6B24-8F158C93CEA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387C17C-E44B-DF30-5C4D-B9E4005637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962" y="1414544"/>
            <a:ext cx="4705148" cy="49418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[</a:t>
            </a:r>
          </a:p>
          <a:p>
            <a:r>
              <a:rPr lang="en-US" dirty="0"/>
              <a:t>    {</a:t>
            </a:r>
          </a:p>
          <a:p>
            <a:r>
              <a:rPr lang="en-US" dirty="0"/>
              <a:t>        "</a:t>
            </a:r>
            <a:r>
              <a:rPr lang="en-US" dirty="0" err="1"/>
              <a:t>evt_per_interval</a:t>
            </a:r>
            <a:r>
              <a:rPr lang="en-US" dirty="0"/>
              <a:t>": 6047.72,</a:t>
            </a:r>
          </a:p>
          <a:p>
            <a:r>
              <a:rPr lang="en-US" dirty="0"/>
              <a:t>        "</a:t>
            </a:r>
            <a:r>
              <a:rPr lang="en-US" dirty="0" err="1"/>
              <a:t>conf_level</a:t>
            </a:r>
            <a:r>
              <a:rPr lang="en-US" dirty="0"/>
              <a:t>": 0.95,</a:t>
            </a:r>
          </a:p>
          <a:p>
            <a:r>
              <a:rPr lang="en-US" dirty="0"/>
              <a:t>        "accepted": 0.9657066666666667,</a:t>
            </a:r>
          </a:p>
          <a:p>
            <a:r>
              <a:rPr lang="en-US" dirty="0"/>
              <a:t>        "</a:t>
            </a:r>
            <a:r>
              <a:rPr lang="en-US" dirty="0" err="1"/>
              <a:t>accepted_H</a:t>
            </a:r>
            <a:r>
              <a:rPr lang="en-US" dirty="0"/>
              <a:t>": 0.0069696916963234296,</a:t>
            </a:r>
          </a:p>
          <a:p>
            <a:r>
              <a:rPr lang="en-US" dirty="0"/>
              <a:t>        "</a:t>
            </a:r>
            <a:r>
              <a:rPr lang="en-US" dirty="0" err="1"/>
              <a:t>num_sys</a:t>
            </a:r>
            <a:r>
              <a:rPr lang="en-US" dirty="0"/>
              <a:t>": 0.7130819896960797,</a:t>
            </a:r>
          </a:p>
          <a:p>
            <a:r>
              <a:rPr lang="en-US" dirty="0"/>
              <a:t>        "</a:t>
            </a:r>
            <a:r>
              <a:rPr lang="en-US" dirty="0" err="1"/>
              <a:t>num_sys_H</a:t>
            </a:r>
            <a:r>
              <a:rPr lang="en-US" dirty="0"/>
              <a:t>": 0.007361403999488287,</a:t>
            </a:r>
          </a:p>
          <a:p>
            <a:r>
              <a:rPr lang="en-US" dirty="0"/>
              <a:t>        "</a:t>
            </a:r>
            <a:r>
              <a:rPr lang="en-US" dirty="0" err="1"/>
              <a:t>time_sys</a:t>
            </a:r>
            <a:r>
              <a:rPr lang="en-US" dirty="0"/>
              <a:t>": 0.738020615026693,</a:t>
            </a:r>
          </a:p>
          <a:p>
            <a:r>
              <a:rPr lang="en-US" dirty="0"/>
              <a:t>        "</a:t>
            </a:r>
            <a:r>
              <a:rPr lang="en-US" dirty="0" err="1"/>
              <a:t>time_sys_H</a:t>
            </a:r>
            <a:r>
              <a:rPr lang="en-US" dirty="0"/>
              <a:t>": 0.0036076549137529224,</a:t>
            </a:r>
          </a:p>
          <a:p>
            <a:r>
              <a:rPr lang="en-US" dirty="0"/>
              <a:t>        "</a:t>
            </a:r>
            <a:r>
              <a:rPr lang="en-US" dirty="0" err="1"/>
              <a:t>util_sys</a:t>
            </a:r>
            <a:r>
              <a:rPr lang="en-US" dirty="0"/>
              <a:t>": 0.5081045059899466,</a:t>
            </a:r>
          </a:p>
          <a:p>
            <a:r>
              <a:rPr lang="en-US" dirty="0"/>
              <a:t>        "</a:t>
            </a:r>
            <a:r>
              <a:rPr lang="en-US" dirty="0" err="1"/>
              <a:t>util_sys_H</a:t>
            </a:r>
            <a:r>
              <a:rPr lang="en-US" dirty="0"/>
              <a:t>": 0.003743507808196814,</a:t>
            </a:r>
          </a:p>
          <a:p>
            <a:r>
              <a:rPr lang="en-US" dirty="0"/>
              <a:t>        "</a:t>
            </a:r>
            <a:r>
              <a:rPr lang="en-US" dirty="0" err="1"/>
              <a:t>drop_pr</a:t>
            </a:r>
            <a:r>
              <a:rPr lang="en-US" dirty="0"/>
              <a:t>": 0.03398511882956277,</a:t>
            </a:r>
          </a:p>
          <a:p>
            <a:r>
              <a:rPr lang="en-US" dirty="0"/>
              <a:t>        "</a:t>
            </a:r>
            <a:r>
              <a:rPr lang="en-US" dirty="0" err="1"/>
              <a:t>drop_pr_H</a:t>
            </a:r>
            <a:r>
              <a:rPr lang="en-US" dirty="0"/>
              <a:t>": 0.0011923622059595634,</a:t>
            </a:r>
          </a:p>
          <a:p>
            <a:endParaRPr lang="en-US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902CEC2-984F-4FDC-7F9E-EE9269694B01}"/>
              </a:ext>
            </a:extLst>
          </p:cNvPr>
          <p:cNvSpPr txBox="1">
            <a:spLocks/>
          </p:cNvSpPr>
          <p:nvPr/>
        </p:nvSpPr>
        <p:spPr>
          <a:xfrm>
            <a:off x="5029167" y="1178243"/>
            <a:ext cx="4550569" cy="4941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48A3E51E-746F-D9C8-66B9-085718182890}"/>
              </a:ext>
            </a:extLst>
          </p:cNvPr>
          <p:cNvSpPr txBox="1">
            <a:spLocks/>
          </p:cNvSpPr>
          <p:nvPr/>
        </p:nvSpPr>
        <p:spPr>
          <a:xfrm>
            <a:off x="5013849" y="2118402"/>
            <a:ext cx="4705148" cy="3715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"-</a:t>
            </a:r>
            <a:r>
              <a:rPr lang="en-US" dirty="0" err="1"/>
              <a:t>arrival_rate</a:t>
            </a:r>
            <a:r>
              <a:rPr lang="en-US" dirty="0"/>
              <a:t>": 1.0,</a:t>
            </a:r>
          </a:p>
          <a:p>
            <a:r>
              <a:rPr lang="en-US" dirty="0"/>
              <a:t>        "-</a:t>
            </a:r>
            <a:r>
              <a:rPr lang="en-US" dirty="0" err="1"/>
              <a:t>pS</a:t>
            </a:r>
            <a:r>
              <a:rPr lang="en-US" dirty="0"/>
              <a:t>": 0.0,</a:t>
            </a:r>
          </a:p>
          <a:p>
            <a:r>
              <a:rPr lang="en-US" dirty="0"/>
              <a:t>        "-</a:t>
            </a:r>
            <a:r>
              <a:rPr lang="en-US" dirty="0" err="1"/>
              <a:t>pB</a:t>
            </a:r>
            <a:r>
              <a:rPr lang="en-US" dirty="0"/>
              <a:t>": 0.05,</a:t>
            </a:r>
          </a:p>
          <a:p>
            <a:r>
              <a:rPr lang="en-US" dirty="0"/>
              <a:t>        "-inv_mu1": 0.5,</a:t>
            </a:r>
          </a:p>
          <a:p>
            <a:r>
              <a:rPr lang="en-US" dirty="0"/>
              <a:t>        "-inv_mu2": 0.5,</a:t>
            </a:r>
          </a:p>
          <a:p>
            <a:r>
              <a:rPr lang="en-US" dirty="0"/>
              <a:t>        "-termination": 100000.0,</a:t>
            </a:r>
          </a:p>
          <a:p>
            <a:r>
              <a:rPr lang="en-US" dirty="0"/>
              <a:t>        "-K": 3,</a:t>
            </a:r>
          </a:p>
          <a:p>
            <a:r>
              <a:rPr lang="en-US" dirty="0"/>
              <a:t>        "-</a:t>
            </a:r>
            <a:r>
              <a:rPr lang="en-US" dirty="0" err="1"/>
              <a:t>skip_frac</a:t>
            </a:r>
            <a:r>
              <a:rPr lang="en-US" dirty="0"/>
              <a:t>": 0.25,</a:t>
            </a:r>
          </a:p>
          <a:p>
            <a:r>
              <a:rPr lang="en-US" dirty="0"/>
              <a:t>        "-batches": 25,</a:t>
            </a:r>
          </a:p>
          <a:p>
            <a:r>
              <a:rPr lang="en-US" dirty="0"/>
              <a:t>        "-seed": "624356"</a:t>
            </a:r>
          </a:p>
          <a:p>
            <a:r>
              <a:rPr lang="en-US" dirty="0"/>
              <a:t>    },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A35F3C-A4E3-A64A-446E-DEDF5954EC4D}"/>
              </a:ext>
            </a:extLst>
          </p:cNvPr>
          <p:cNvSpPr txBox="1"/>
          <p:nvPr/>
        </p:nvSpPr>
        <p:spPr>
          <a:xfrm>
            <a:off x="8371268" y="2967335"/>
            <a:ext cx="3550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Output record of one run</a:t>
            </a:r>
          </a:p>
        </p:txBody>
      </p:sp>
    </p:spTree>
    <p:extLst>
      <p:ext uri="{BB962C8B-B14F-4D97-AF65-F5344CB8AC3E}">
        <p14:creationId xmlns:p14="http://schemas.microsoft.com/office/powerpoint/2010/main" val="1385579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EB8929-4BF9-242B-8E1B-ED98C787F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7" y="1719537"/>
            <a:ext cx="11541910" cy="4122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37C306-5181-7BDB-D8B0-4913A861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of E[N]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EF4A0-3FE9-8F13-3120-C0C075E0D89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2E989CD-60B3-84C4-BF17-B72790C3F7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4147" y="1204833"/>
            <a:ext cx="11095596" cy="365125"/>
          </a:xfrm>
        </p:spPr>
        <p:txBody>
          <a:bodyPr>
            <a:normAutofit lnSpcReduction="10000"/>
          </a:bodyPr>
          <a:lstStyle/>
          <a:p>
            <a:r>
              <a:rPr lang="en-US"/>
              <a:t>Insenstive to pS, K has greatest impact on 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310421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208A9-7DA6-E8EA-9EBE-5A9D936DE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048D15-5A73-54AB-9EC7-8425EA0E4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7" y="1719537"/>
            <a:ext cx="11541910" cy="4122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6D0EF8-D9CB-E4E4-1C63-B6FAEAE6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of E[W]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437D4-FFC9-2F39-F6AB-F0D95DE4D1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9187CF6-6642-F58E-B591-65B87A7AD4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4147" y="1204833"/>
            <a:ext cx="11095596" cy="365125"/>
          </a:xfrm>
        </p:spPr>
        <p:txBody>
          <a:bodyPr>
            <a:normAutofit lnSpcReduction="10000"/>
          </a:bodyPr>
          <a:lstStyle/>
          <a:p>
            <a:r>
              <a:rPr lang="en-US"/>
              <a:t>Insenstive to pS, K has greatest impact on response; pB, 1.0/mu1, 1.0/mu2 equivalent and significant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343CD-3C53-FD18-44DE-21AE8E35D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9" y="1741309"/>
            <a:ext cx="11541905" cy="412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52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3B390-4760-03F1-E9B7-A1D8D4EBC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C14E07-77D7-A734-F778-4F2692BC5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7" y="1719537"/>
            <a:ext cx="11541910" cy="4122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7FB65E-B884-B66E-6C94-8B5087FC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of </a:t>
            </a:r>
            <a:r>
              <a:rPr lang="en-US">
                <a:latin typeface="Symbol" pitchFamily="2" charset="2"/>
              </a:rPr>
              <a:t>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2D394-E366-8764-9183-A40F39AE3F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6489B4-4652-9AC4-19B4-07B43D9E55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4147" y="1204833"/>
            <a:ext cx="11095596" cy="365125"/>
          </a:xfrm>
        </p:spPr>
        <p:txBody>
          <a:bodyPr>
            <a:normAutofit fontScale="92500"/>
          </a:bodyPr>
          <a:lstStyle/>
          <a:p>
            <a:r>
              <a:rPr lang="en-US"/>
              <a:t>lamba has greatest impact on response, equivalence of pB, 1.0/mu1, 1.0/mu2, comparative insensitivity to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9E1D9-EE89-0929-865D-A2E11C843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9" y="1741309"/>
            <a:ext cx="11541905" cy="412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78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9543-2940-110F-A711-BF7D74CF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439B19-5ECD-B953-7FBB-894937FB2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7" y="1719537"/>
            <a:ext cx="11541910" cy="4122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7C4C45-F91B-2B39-8587-B2434245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of </a:t>
            </a:r>
            <a:r>
              <a:rPr lang="en-US">
                <a:latin typeface="+mn-lt"/>
              </a:rPr>
              <a:t>Pr{drop}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5C495-2EE5-13F9-31F0-50ECE038DB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2D7D4F-DFC4-70D9-89B6-8A58557DD93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4147" y="1204833"/>
            <a:ext cx="11095596" cy="365125"/>
          </a:xfrm>
        </p:spPr>
        <p:txBody>
          <a:bodyPr>
            <a:normAutofit fontScale="92500"/>
          </a:bodyPr>
          <a:lstStyle/>
          <a:p>
            <a:r>
              <a:rPr lang="en-US"/>
              <a:t>lamba has greatest impact on response, equivalence of pB, 1.0/mu1, 1.0/mu2, comparative insensitivity to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A0F1DC-B345-6413-DCD5-8A80C3BF5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9" y="1741309"/>
            <a:ext cx="11541905" cy="4122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797B89-9E50-1243-73C1-4E0E59AF2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48" y="1719537"/>
            <a:ext cx="11541902" cy="412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00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0EC5-31CA-5EBF-DDE9-D70ED2F8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Terms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DDDF2-F511-DE3A-DF88-A201D59072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4386" y="1063493"/>
            <a:ext cx="10370190" cy="4731013"/>
          </a:xfrm>
        </p:spPr>
        <p:txBody>
          <a:bodyPr>
            <a:normAutofit/>
          </a:bodyPr>
          <a:lstStyle/>
          <a:p>
            <a:r>
              <a:rPr lang="en-US" sz="2400" dirty="0"/>
              <a:t>Interaction terms quantify scenarios where the effect of one factor (e.g., temperature) on a response depends on the level of another factor </a:t>
            </a:r>
          </a:p>
          <a:p>
            <a:endParaRPr lang="en-US" sz="2400" dirty="0"/>
          </a:p>
          <a:p>
            <a:r>
              <a:rPr lang="en-US" sz="2400" dirty="0" err="1"/>
              <a:t>pS</a:t>
            </a:r>
            <a:r>
              <a:rPr lang="en-US" sz="2400" dirty="0"/>
              <a:t> showed up as insignificant when averaged over all other parameter values</a:t>
            </a:r>
          </a:p>
          <a:p>
            <a:pPr marL="1028700" lvl="1" indent="-342900"/>
            <a:r>
              <a:rPr lang="en-US" sz="2400" dirty="0"/>
              <a:t>But what if </a:t>
            </a:r>
            <a:r>
              <a:rPr lang="en-US" sz="2400" dirty="0" err="1"/>
              <a:t>pS</a:t>
            </a:r>
            <a:r>
              <a:rPr lang="en-US" sz="2400" dirty="0"/>
              <a:t> is high AND 1.0/</a:t>
            </a:r>
            <a:r>
              <a:rPr lang="en-US" sz="2400" dirty="0">
                <a:latin typeface="Symbol" pitchFamily="2" charset="2"/>
              </a:rPr>
              <a:t>m</a:t>
            </a:r>
            <a:r>
              <a:rPr lang="en-US" sz="2400" dirty="0"/>
              <a:t>1 is high???</a:t>
            </a:r>
          </a:p>
          <a:p>
            <a:pPr marL="1485900" lvl="2" indent="-342900"/>
            <a:r>
              <a:rPr lang="en-US" sz="2400" dirty="0"/>
              <a:t>Service time when switch not made is constant</a:t>
            </a:r>
          </a:p>
          <a:p>
            <a:pPr lvl="2" indent="0">
              <a:buNone/>
            </a:pPr>
            <a:endParaRPr lang="en-US" sz="2400" dirty="0"/>
          </a:p>
          <a:p>
            <a:pPr marL="342900" indent="-342900"/>
            <a:r>
              <a:rPr lang="en-US" sz="2400" dirty="0"/>
              <a:t>So consider average measure values when changes to </a:t>
            </a:r>
            <a:r>
              <a:rPr lang="en-US" sz="2400" dirty="0" err="1"/>
              <a:t>pS</a:t>
            </a:r>
            <a:r>
              <a:rPr lang="en-US" sz="2400" dirty="0"/>
              <a:t> and 1.0/</a:t>
            </a:r>
            <a:r>
              <a:rPr lang="en-US" sz="2400" dirty="0">
                <a:latin typeface="Symbol" pitchFamily="2" charset="2"/>
              </a:rPr>
              <a:t>m</a:t>
            </a:r>
            <a:r>
              <a:rPr lang="en-US" sz="2400" dirty="0"/>
              <a:t>1 are coordinated</a:t>
            </a:r>
          </a:p>
          <a:p>
            <a:pPr marL="342900" indent="-342900"/>
            <a:endParaRPr lang="en-US" sz="2400" dirty="0"/>
          </a:p>
          <a:p>
            <a:pPr marL="342900" indent="-342900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721A9-0C56-021E-4DCB-4B216859B9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473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9A3FA-5D19-393D-CF5D-6AFB5033E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D56A3-F313-C60D-A861-7E324F26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Plot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54F0244-D5E9-4B5C-77A9-C67524C0982F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533193" y="1239158"/>
                <a:ext cx="10370190" cy="48745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Interaction measured by considering the difference between two factors at the same extreme, and at different extremes.  Define</a:t>
                </a:r>
              </a:p>
              <a:p>
                <a:endParaRPr lang="en-US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𝒳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++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nary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,+,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,+,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𝒳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−+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nary>
                            </m:e>
                          </m:nary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nary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,−,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,+,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,…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etc. and compute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𝒳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</m:sup>
                          </m:sSub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𝒳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++</m:t>
                              </m:r>
                            </m:sup>
                          </m:sSub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𝒳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−+</m:t>
                              </m:r>
                            </m:sup>
                          </m:sSub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𝒳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 case of </a:t>
                </a:r>
                <a:r>
                  <a:rPr lang="en-US" dirty="0" err="1"/>
                  <a:t>pS</a:t>
                </a:r>
                <a:r>
                  <a:rPr lang="en-US" dirty="0"/>
                  <a:t> and 1.0/</a:t>
                </a:r>
                <a:r>
                  <a:rPr lang="en-US" dirty="0">
                    <a:latin typeface="Symbol" pitchFamily="2" charset="2"/>
                  </a:rPr>
                  <a:t>m</a:t>
                </a:r>
                <a:r>
                  <a:rPr lang="en-US" baseline="-25000" dirty="0">
                    <a:latin typeface="Symbol" pitchFamily="2" charset="2"/>
                  </a:rPr>
                  <a:t>1 </a:t>
                </a:r>
                <a:r>
                  <a:rPr lang="en-US" dirty="0">
                    <a:latin typeface="Symbol" pitchFamily="2" charset="2"/>
                  </a:rPr>
                  <a:t>, </a:t>
                </a:r>
                <a:r>
                  <a:rPr lang="en-US" dirty="0"/>
                  <a:t>for E[N], the difference is 1.05, compared with E[N] of approx. 5.</a:t>
                </a:r>
                <a:endParaRPr lang="en-US" dirty="0">
                  <a:latin typeface="Symbol" pitchFamily="2" charset="2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54F0244-D5E9-4B5C-77A9-C67524C098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533193" y="1239158"/>
                <a:ext cx="10370190" cy="4874563"/>
              </a:xfrm>
              <a:blipFill>
                <a:blip r:embed="rId2"/>
                <a:stretch>
                  <a:fillRect l="-611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9DAF1-D4E4-26B2-F059-D23D7D0AFD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5CF32F-A348-3CF3-222F-CEAC6D3B16B7}"/>
              </a:ext>
            </a:extLst>
          </p:cNvPr>
          <p:cNvSpPr txBox="1"/>
          <p:nvPr/>
        </p:nvSpPr>
        <p:spPr>
          <a:xfrm>
            <a:off x="471889" y="5098058"/>
            <a:ext cx="81387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When lines are parallel, the system response does not depend on coordination between the factors, when lines intersect, they do, and strength of interaction reflected in slope of lines</a:t>
            </a:r>
          </a:p>
        </p:txBody>
      </p:sp>
    </p:spTree>
    <p:extLst>
      <p:ext uri="{BB962C8B-B14F-4D97-AF65-F5344CB8AC3E}">
        <p14:creationId xmlns:p14="http://schemas.microsoft.com/office/powerpoint/2010/main" val="524074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C22A-832C-79A8-2BCB-8831B664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Impact on E[N] from interaction between </a:t>
            </a:r>
            <a:r>
              <a:rPr lang="en-US" dirty="0" err="1"/>
              <a:t>pS</a:t>
            </a:r>
            <a:r>
              <a:rPr lang="en-US" dirty="0"/>
              <a:t> and 1.0/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6512C-7661-397C-33E8-D704B8BD170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C849E-4C55-943C-6BC0-7A558BD23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5259" y="941942"/>
            <a:ext cx="5975341" cy="37345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8F6518-0F65-68F3-160F-9ADC0A979E79}"/>
              </a:ext>
            </a:extLst>
          </p:cNvPr>
          <p:cNvSpPr txBox="1"/>
          <p:nvPr/>
        </p:nvSpPr>
        <p:spPr>
          <a:xfrm>
            <a:off x="837282" y="5299113"/>
            <a:ext cx="7681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Tells us that the response E[N] is sensitive to the joint values of </a:t>
            </a:r>
            <a:r>
              <a:rPr lang="en-US" dirty="0" err="1"/>
              <a:t>pS</a:t>
            </a:r>
            <a:r>
              <a:rPr lang="en-US" dirty="0"/>
              <a:t> and 1.0/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dirty="0"/>
              <a:t>1 </a:t>
            </a:r>
          </a:p>
        </p:txBody>
      </p:sp>
    </p:spTree>
    <p:extLst>
      <p:ext uri="{BB962C8B-B14F-4D97-AF65-F5344CB8AC3E}">
        <p14:creationId xmlns:p14="http://schemas.microsoft.com/office/powerpoint/2010/main" val="292862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B19FF-2818-F0AE-F87D-C7100843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Fractional Factorial Designs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4953D-FCED-2052-D0CD-DF060976CC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168428"/>
            <a:ext cx="10370190" cy="412030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Investigates impact of factors on response variables</a:t>
            </a:r>
          </a:p>
          <a:p>
            <a:r>
              <a:rPr lang="en-US" dirty="0"/>
              <a:t>A factor is investigated at different </a:t>
            </a:r>
            <a:r>
              <a:rPr lang="en-US" i="1" dirty="0"/>
              <a:t>levels, </a:t>
            </a:r>
            <a:r>
              <a:rPr lang="en-US" dirty="0"/>
              <a:t>response measured at different factors at different levels</a:t>
            </a:r>
          </a:p>
          <a:p>
            <a:r>
              <a:rPr lang="en-US" dirty="0"/>
              <a:t>Designs aim to control which/how interactions among factors are confounded (ideally ones that are not interdependent or significant)</a:t>
            </a:r>
          </a:p>
          <a:p>
            <a:r>
              <a:rPr lang="en-US" dirty="0"/>
              <a:t>Fractional factorial design created by choosing an </a:t>
            </a:r>
            <a:r>
              <a:rPr lang="en-US" i="1" dirty="0"/>
              <a:t>alias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Specifies which effects will be confounded (e.g., not  distinguished) from each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Original fractional factorials reduce number of combinations by factor of 1/2</a:t>
            </a:r>
            <a:r>
              <a:rPr lang="en-US" baseline="30000" dirty="0"/>
              <a:t>k </a:t>
            </a:r>
            <a:r>
              <a:rPr lang="en-US" dirty="0"/>
              <a:t>for some k</a:t>
            </a:r>
          </a:p>
          <a:p>
            <a:endParaRPr lang="en-US" dirty="0"/>
          </a:p>
          <a:p>
            <a:r>
              <a:rPr lang="en-US" dirty="0"/>
              <a:t>How to choose which factor assignments to leave out?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FD43F-5251-5F8B-BC9F-51EB719DD8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72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577C7-ED03-1377-452D-B5EABD62E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CC73-D0DB-6C68-97EF-867E3F992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Fractional Factorial Designs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AFDBA-4B5D-CB89-FC77-ED613662CC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713EED-2FD9-4515-698D-4978FF1DF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80667"/>
              </p:ext>
            </p:extLst>
          </p:nvPr>
        </p:nvGraphicFramePr>
        <p:xfrm>
          <a:off x="229579" y="1774683"/>
          <a:ext cx="2874105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821">
                  <a:extLst>
                    <a:ext uri="{9D8B030D-6E8A-4147-A177-3AD203B41FA5}">
                      <a16:colId xmlns:a16="http://schemas.microsoft.com/office/drawing/2014/main" val="2198539706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1501206821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3416951848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4220774131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4147210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y</a:t>
                      </a:r>
                      <a:r>
                        <a:rPr lang="en-US" baseline="-25000" dirty="0" err="1"/>
                        <a:t>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3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2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8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5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4044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3EE9EA9-89C1-DEDD-3FCB-A027F2B5196D}"/>
              </a:ext>
            </a:extLst>
          </p:cNvPr>
          <p:cNvSpPr txBox="1"/>
          <p:nvPr/>
        </p:nvSpPr>
        <p:spPr>
          <a:xfrm>
            <a:off x="61515" y="1035147"/>
            <a:ext cx="3499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 A full factorial table for 3 factors is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ED5BE2-B5C9-9F3D-03D0-1488D42A33D6}"/>
              </a:ext>
            </a:extLst>
          </p:cNvPr>
          <p:cNvSpPr txBox="1"/>
          <p:nvPr/>
        </p:nvSpPr>
        <p:spPr>
          <a:xfrm>
            <a:off x="7390458" y="1153919"/>
            <a:ext cx="2874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code factor from X</a:t>
            </a:r>
            <a:r>
              <a:rPr lang="en-US" baseline="-25000" dirty="0"/>
              <a:t>1 </a:t>
            </a:r>
            <a:r>
              <a:rPr lang="en-US" dirty="0"/>
              <a:t>* X</a:t>
            </a:r>
            <a:r>
              <a:rPr lang="en-US" baseline="-25000" dirty="0"/>
              <a:t>2 </a:t>
            </a:r>
            <a:r>
              <a:rPr lang="en-US" dirty="0"/>
              <a:t>but call it X</a:t>
            </a:r>
            <a:r>
              <a:rPr lang="en-US" baseline="-25000" dirty="0"/>
              <a:t>3</a:t>
            </a:r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96A176C-75F8-0BC7-5F0F-1BDF05BAE6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922232"/>
              </p:ext>
            </p:extLst>
          </p:nvPr>
        </p:nvGraphicFramePr>
        <p:xfrm>
          <a:off x="3906383" y="1766641"/>
          <a:ext cx="287410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821">
                  <a:extLst>
                    <a:ext uri="{9D8B030D-6E8A-4147-A177-3AD203B41FA5}">
                      <a16:colId xmlns:a16="http://schemas.microsoft.com/office/drawing/2014/main" val="2237344750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3059193843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2642120082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2308746623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485078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y</a:t>
                      </a:r>
                      <a:r>
                        <a:rPr lang="en-US" baseline="-25000" dirty="0" err="1"/>
                        <a:t>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5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6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7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20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0535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892C82F-239F-D5F5-390C-31676D1B7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759309"/>
              </p:ext>
            </p:extLst>
          </p:nvPr>
        </p:nvGraphicFramePr>
        <p:xfrm>
          <a:off x="7390458" y="1794946"/>
          <a:ext cx="287410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821">
                  <a:extLst>
                    <a:ext uri="{9D8B030D-6E8A-4147-A177-3AD203B41FA5}">
                      <a16:colId xmlns:a16="http://schemas.microsoft.com/office/drawing/2014/main" val="2237344750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3059193843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2642120082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2308746623"/>
                    </a:ext>
                  </a:extLst>
                </a:gridCol>
                <a:gridCol w="574821">
                  <a:extLst>
                    <a:ext uri="{9D8B030D-6E8A-4147-A177-3AD203B41FA5}">
                      <a16:colId xmlns:a16="http://schemas.microsoft.com/office/drawing/2014/main" val="485078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X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y</a:t>
                      </a:r>
                      <a:r>
                        <a:rPr lang="en-US" baseline="-25000" dirty="0" err="1"/>
                        <a:t>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5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6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7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20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05358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D5E2C57-7DC4-1D48-569B-C3819989EA72}"/>
              </a:ext>
            </a:extLst>
          </p:cNvPr>
          <p:cNvSpPr txBox="1"/>
          <p:nvPr/>
        </p:nvSpPr>
        <p:spPr>
          <a:xfrm>
            <a:off x="3994540" y="1027105"/>
            <a:ext cx="2874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Code factors for full factorial on X</a:t>
            </a:r>
            <a:r>
              <a:rPr lang="en-US" baseline="-25000" dirty="0"/>
              <a:t>1</a:t>
            </a:r>
            <a:r>
              <a:rPr lang="en-US" dirty="0"/>
              <a:t> and X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4C62F4-48D2-6838-48B9-ED6ECB19EB8A}"/>
              </a:ext>
            </a:extLst>
          </p:cNvPr>
          <p:cNvSpPr txBox="1"/>
          <p:nvPr/>
        </p:nvSpPr>
        <p:spPr>
          <a:xfrm>
            <a:off x="3782553" y="3800203"/>
            <a:ext cx="6752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N.B. Factor code operator: - - = +, -+ = - , +- = -, ++ = 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D324C5-6428-857A-2A1C-B41E24A74C03}"/>
                  </a:ext>
                </a:extLst>
              </p:cNvPr>
              <p:cNvSpPr txBox="1"/>
              <p:nvPr/>
            </p:nvSpPr>
            <p:spPr>
              <a:xfrm>
                <a:off x="3782552" y="4261868"/>
                <a:ext cx="6752169" cy="185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Compare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dirty="0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400" i="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2400" i="0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sz="2400" i="0" dirty="0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2400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0" dirty="0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400" i="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2400" i="0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sz="2400" dirty="0"/>
                  <a:t>in full and fractional versions</a:t>
                </a:r>
              </a:p>
              <a:p>
                <a:endParaRPr lang="en-US" dirty="0"/>
              </a:p>
              <a:p>
                <a:r>
                  <a:rPr lang="en-US" dirty="0"/>
                  <a:t>(1/4)((57+51+59+53)-(33+63+41+56))</a:t>
                </a:r>
              </a:p>
              <a:p>
                <a:endParaRPr lang="en-US" dirty="0"/>
              </a:p>
              <a:p>
                <a:r>
                  <a:rPr lang="en-US" dirty="0"/>
                  <a:t>(1/2)((</a:t>
                </a:r>
                <a:r>
                  <a:rPr lang="en-US" dirty="0">
                    <a:solidFill>
                      <a:srgbClr val="FF0000"/>
                    </a:solidFill>
                  </a:rPr>
                  <a:t>33</a:t>
                </a:r>
                <a:r>
                  <a:rPr lang="en-US" dirty="0"/>
                  <a:t>+57) - (63+41))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D324C5-6428-857A-2A1C-B41E24A74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552" y="4261868"/>
                <a:ext cx="6752169" cy="1853649"/>
              </a:xfrm>
              <a:prstGeom prst="rect">
                <a:avLst/>
              </a:prstGeom>
              <a:blipFill>
                <a:blip r:embed="rId2"/>
                <a:stretch>
                  <a:fillRect l="-1313" t="-2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28E034E-7810-9CA1-2325-21D2E373B880}"/>
              </a:ext>
            </a:extLst>
          </p:cNvPr>
          <p:cNvCxnSpPr>
            <a:cxnSpLocks/>
          </p:cNvCxnSpPr>
          <p:nvPr/>
        </p:nvCxnSpPr>
        <p:spPr>
          <a:xfrm flipH="1" flipV="1">
            <a:off x="4597758" y="5203065"/>
            <a:ext cx="218941" cy="27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26E51F5-3540-FED5-AAF3-0747601547AB}"/>
              </a:ext>
            </a:extLst>
          </p:cNvPr>
          <p:cNvCxnSpPr>
            <a:cxnSpLocks/>
          </p:cNvCxnSpPr>
          <p:nvPr/>
        </p:nvCxnSpPr>
        <p:spPr>
          <a:xfrm flipV="1">
            <a:off x="5847008" y="5203065"/>
            <a:ext cx="933480" cy="270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AE9BBA6-939A-57BA-8D9A-E4EC3DFA9C11}"/>
              </a:ext>
            </a:extLst>
          </p:cNvPr>
          <p:cNvCxnSpPr>
            <a:cxnSpLocks/>
          </p:cNvCxnSpPr>
          <p:nvPr/>
        </p:nvCxnSpPr>
        <p:spPr>
          <a:xfrm flipV="1">
            <a:off x="5495567" y="5248141"/>
            <a:ext cx="818181" cy="273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4BB7165-6185-3A3F-01F5-F9D4B6BDD2C8}"/>
              </a:ext>
            </a:extLst>
          </p:cNvPr>
          <p:cNvCxnSpPr>
            <a:cxnSpLocks/>
          </p:cNvCxnSpPr>
          <p:nvPr/>
        </p:nvCxnSpPr>
        <p:spPr>
          <a:xfrm flipV="1">
            <a:off x="4597758" y="5203065"/>
            <a:ext cx="1306899" cy="3383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898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42148-4FCF-EBBE-FAF8-7FCCF2FD1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C7781-38E6-806C-88CE-C18FDCAD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Desirable Principles of Fractional Factorial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70D3B-4098-FF7C-8C4A-507293B7AB7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168428"/>
            <a:ext cx="10370190" cy="4120309"/>
          </a:xfrm>
        </p:spPr>
        <p:txBody>
          <a:bodyPr>
            <a:normAutofit/>
          </a:bodyPr>
          <a:lstStyle/>
          <a:p>
            <a:r>
              <a:rPr lang="en-US" sz="2400" dirty="0"/>
              <a:t>Balanced: each factor’s levels appear an equal number of times across all runs.</a:t>
            </a:r>
          </a:p>
          <a:p>
            <a:r>
              <a:rPr lang="en-US" sz="2400" dirty="0"/>
              <a:t>Analysis not biased by over-representation of a factor.</a:t>
            </a:r>
          </a:p>
          <a:p>
            <a:endParaRPr lang="en-US" sz="2400" dirty="0"/>
          </a:p>
          <a:p>
            <a:r>
              <a:rPr lang="en-US" sz="2400" dirty="0"/>
              <a:t>Orthogonal: Estimates of one effect are not distorted by correlations with other effects.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Two factors are independent if the sum of the products of their design matrix columns is zero, use algebra below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466F7-8C53-5CD8-40DA-9AA1741F190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9446CDD-F355-454D-F444-011DA75F8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830162"/>
              </p:ext>
            </p:extLst>
          </p:nvPr>
        </p:nvGraphicFramePr>
        <p:xfrm>
          <a:off x="3100635" y="4344050"/>
          <a:ext cx="2011191" cy="1171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97">
                  <a:extLst>
                    <a:ext uri="{9D8B030D-6E8A-4147-A177-3AD203B41FA5}">
                      <a16:colId xmlns:a16="http://schemas.microsoft.com/office/drawing/2014/main" val="3943548334"/>
                    </a:ext>
                  </a:extLst>
                </a:gridCol>
                <a:gridCol w="670397">
                  <a:extLst>
                    <a:ext uri="{9D8B030D-6E8A-4147-A177-3AD203B41FA5}">
                      <a16:colId xmlns:a16="http://schemas.microsoft.com/office/drawing/2014/main" val="737634245"/>
                    </a:ext>
                  </a:extLst>
                </a:gridCol>
                <a:gridCol w="670397">
                  <a:extLst>
                    <a:ext uri="{9D8B030D-6E8A-4147-A177-3AD203B41FA5}">
                      <a16:colId xmlns:a16="http://schemas.microsoft.com/office/drawing/2014/main" val="4077453100"/>
                    </a:ext>
                  </a:extLst>
                </a:gridCol>
              </a:tblGrid>
              <a:tr h="390391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62075"/>
                  </a:ext>
                </a:extLst>
              </a:tr>
              <a:tr h="3903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882854"/>
                  </a:ext>
                </a:extLst>
              </a:tr>
              <a:tr h="3903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9305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BC48583-E9D5-7E9B-6B46-1F0C36CD5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455218"/>
              </p:ext>
            </p:extLst>
          </p:nvPr>
        </p:nvGraphicFramePr>
        <p:xfrm>
          <a:off x="5926293" y="4344050"/>
          <a:ext cx="2011191" cy="1171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97">
                  <a:extLst>
                    <a:ext uri="{9D8B030D-6E8A-4147-A177-3AD203B41FA5}">
                      <a16:colId xmlns:a16="http://schemas.microsoft.com/office/drawing/2014/main" val="3943548334"/>
                    </a:ext>
                  </a:extLst>
                </a:gridCol>
                <a:gridCol w="670397">
                  <a:extLst>
                    <a:ext uri="{9D8B030D-6E8A-4147-A177-3AD203B41FA5}">
                      <a16:colId xmlns:a16="http://schemas.microsoft.com/office/drawing/2014/main" val="737634245"/>
                    </a:ext>
                  </a:extLst>
                </a:gridCol>
                <a:gridCol w="670397">
                  <a:extLst>
                    <a:ext uri="{9D8B030D-6E8A-4147-A177-3AD203B41FA5}">
                      <a16:colId xmlns:a16="http://schemas.microsoft.com/office/drawing/2014/main" val="4077453100"/>
                    </a:ext>
                  </a:extLst>
                </a:gridCol>
              </a:tblGrid>
              <a:tr h="3903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62075"/>
                  </a:ext>
                </a:extLst>
              </a:tr>
              <a:tr h="3903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882854"/>
                  </a:ext>
                </a:extLst>
              </a:tr>
              <a:tr h="3903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93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502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B PPT ORANGE">
      <a:dk1>
        <a:srgbClr val="000000"/>
      </a:dk1>
      <a:lt1>
        <a:srgbClr val="FFFFFF"/>
      </a:lt1>
      <a:dk2>
        <a:srgbClr val="13294B"/>
      </a:dk2>
      <a:lt2>
        <a:srgbClr val="FF5F05"/>
      </a:lt2>
      <a:accent1>
        <a:srgbClr val="0071CE"/>
      </a:accent1>
      <a:accent2>
        <a:srgbClr val="FCB316"/>
      </a:accent2>
      <a:accent3>
        <a:srgbClr val="007E8E"/>
      </a:accent3>
      <a:accent4>
        <a:srgbClr val="006230"/>
      </a:accent4>
      <a:accent5>
        <a:srgbClr val="5C0E41"/>
      </a:accent5>
      <a:accent6>
        <a:srgbClr val="7D3E13"/>
      </a:accent6>
      <a:hlink>
        <a:srgbClr val="C84113"/>
      </a:hlink>
      <a:folHlink>
        <a:srgbClr val="2159A6"/>
      </a:folHlink>
    </a:clrScheme>
    <a:fontScheme name="SMB PPT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B PowerPoint Template V4" id="{B3CBA2D6-773F-894A-97CE-392945FF435E}" vid="{C086EF9A-8907-304D-A9A1-B52FE47F1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20594</TotalTime>
  <Words>2368</Words>
  <Application>Microsoft Macintosh PowerPoint</Application>
  <PresentationFormat>Widescreen</PresentationFormat>
  <Paragraphs>443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Aptos Display</vt:lpstr>
      <vt:lpstr>Arial</vt:lpstr>
      <vt:lpstr>Calibri</vt:lpstr>
      <vt:lpstr>Cambria Math</vt:lpstr>
      <vt:lpstr>Courier New</vt:lpstr>
      <vt:lpstr>Source Sans Pro</vt:lpstr>
      <vt:lpstr>Source Sans Pro SemiBold</vt:lpstr>
      <vt:lpstr>Symbol</vt:lpstr>
      <vt:lpstr>Office Theme</vt:lpstr>
      <vt:lpstr>Experimental Design</vt:lpstr>
      <vt:lpstr>What an Experimental Design Specifies</vt:lpstr>
      <vt:lpstr>A Practical Workflow</vt:lpstr>
      <vt:lpstr>System Metrics of Interest</vt:lpstr>
      <vt:lpstr>System Metrics of Interest as Function of l when K=4</vt:lpstr>
      <vt:lpstr>System Metrics of Interest as Function of l when K=6</vt:lpstr>
      <vt:lpstr>Full Factorial Example</vt:lpstr>
      <vt:lpstr>Full Factorial Design</vt:lpstr>
      <vt:lpstr>System Response to Changes in Factors</vt:lpstr>
      <vt:lpstr>Design of Experiments Mean Plot</vt:lpstr>
      <vt:lpstr>Design of Experiments Mean Plot Example</vt:lpstr>
      <vt:lpstr>Workflow Generating Full Factorial Design</vt:lpstr>
      <vt:lpstr>gen_args.json</vt:lpstr>
      <vt:lpstr>gen_sim.py args Creation for Each Run</vt:lpstr>
      <vt:lpstr>gen_sim.py args Process Creation</vt:lpstr>
      <vt:lpstr>output.json</vt:lpstr>
      <vt:lpstr>Response of E[N]</vt:lpstr>
      <vt:lpstr>Response of E[W]</vt:lpstr>
      <vt:lpstr>Response of r</vt:lpstr>
      <vt:lpstr>Response of Pr{drop}</vt:lpstr>
      <vt:lpstr>Interaction Terms</vt:lpstr>
      <vt:lpstr>Interaction Plot</vt:lpstr>
      <vt:lpstr>Impact on E[N] from interaction between pS and 1.0/m1</vt:lpstr>
      <vt:lpstr>Fractional Factorial Designs</vt:lpstr>
      <vt:lpstr>Fractional Factorial Designs</vt:lpstr>
      <vt:lpstr>Desirable Principles of Fractional Factorial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Lin, Bryan</dc:creator>
  <cp:lastModifiedBy>David Nicol</cp:lastModifiedBy>
  <cp:revision>72</cp:revision>
  <dcterms:created xsi:type="dcterms:W3CDTF">2022-06-14T14:37:32Z</dcterms:created>
  <dcterms:modified xsi:type="dcterms:W3CDTF">2026-11-03T15:07:07Z</dcterms:modified>
</cp:coreProperties>
</file>