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2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5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20899-BFC9-4642-861D-9437773F1E4C}" type="datetimeFigureOut">
              <a:t>3/2/16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42799-DD76-7E42-BC3D-F660EE4F9AFA}" type="slidenum">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462CEAAD-55FE-5549-AF68-1B87D3216A49}" type="slidenum">
              <a:rPr lang="en-US">
                <a:solidFill>
                  <a:prstClr val="black"/>
                </a:solidFill>
              </a:rPr>
              <a:pPr/>
              <a:t>2</a:t>
            </a:fld>
            <a:endParaRPr lang="en-US">
              <a:solidFill>
                <a:prstClr val="black"/>
              </a:solidFill>
            </a:endParaRPr>
          </a:p>
        </p:txBody>
      </p:sp>
      <p:sp>
        <p:nvSpPr>
          <p:cNvPr id="122883" name="Slide Image Placeholder 1"/>
          <p:cNvSpPr>
            <a:spLocks noGrp="1" noRot="1" noChangeAspect="1" noTextEdit="1"/>
          </p:cNvSpPr>
          <p:nvPr>
            <p:ph type="sldImg"/>
          </p:nvPr>
        </p:nvSpPr>
        <p:spPr>
          <a:solidFill>
            <a:srgbClr val="FFFFFF"/>
          </a:solidFill>
          <a:ln/>
        </p:spPr>
      </p:sp>
      <p:sp>
        <p:nvSpPr>
          <p:cNvPr id="122884" name="Notes Placeholder 2"/>
          <p:cNvSpPr>
            <a:spLocks noGrp="1"/>
          </p:cNvSpPr>
          <p:nvPr>
            <p:ph type="body" idx="1"/>
          </p:nvPr>
        </p:nvSpPr>
        <p:spPr>
          <a:solidFill>
            <a:srgbClr val="FFFFFF"/>
          </a:solidFill>
          <a:ln>
            <a:solidFill>
              <a:srgbClr val="000000"/>
            </a:solidFill>
          </a:ln>
        </p:spPr>
        <p:txBody>
          <a:bodyPr lIns="91215" tIns="45608" rIns="91215" bIns="45608"/>
          <a:lstStyle/>
          <a:p>
            <a:r>
              <a:rPr lang="en-US"/>
              <a:t>Well, as I have exemplified before, applications care more about the place of the user than the physical coordinates at which he might be. </a:t>
            </a:r>
          </a:p>
          <a:p>
            <a:r>
              <a:rPr lang="en-US"/>
              <a:t>That is they care whether the user is in a Starbucks ….. and not about knowing the latitude and longitude numbers. </a:t>
            </a:r>
          </a:p>
          <a:p>
            <a:r>
              <a:rPr lang="en-US"/>
              <a:t>This is because knowing the symbolic location of the user, LBAs have the opportunity to provide personalized service. </a:t>
            </a:r>
          </a:p>
          <a:p>
            <a:r>
              <a:rPr lang="en-US"/>
              <a:t>We call knowing the user’s place logical localization.   </a:t>
            </a:r>
          </a:p>
        </p:txBody>
      </p:sp>
      <p:sp>
        <p:nvSpPr>
          <p:cNvPr id="122885"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1540AA8A-7FF5-FA44-9652-8446AA4D3D32}" type="slidenum">
              <a:rPr lang="en-US" sz="1200">
                <a:solidFill>
                  <a:prstClr val="black"/>
                </a:solidFill>
                <a:latin typeface="Arial" charset="0"/>
                <a:ea typeface="Arial" charset="0"/>
                <a:cs typeface="Arial" charset="0"/>
              </a:rPr>
              <a:pPr algn="r" defTabSz="912879" fontAlgn="base">
                <a:spcBef>
                  <a:spcPct val="0"/>
                </a:spcBef>
                <a:spcAft>
                  <a:spcPct val="0"/>
                </a:spcAft>
              </a:pPr>
              <a:t>2</a:t>
            </a:fld>
            <a:endParaRPr lang="en-US" sz="1200">
              <a:solidFill>
                <a:prstClr val="black"/>
              </a:solidFill>
              <a:latin typeface="Arial" charset="0"/>
              <a:ea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7B7004F8-996F-1841-B4F0-33B309EA8475}" type="slidenum">
              <a:rPr lang="en-US">
                <a:solidFill>
                  <a:prstClr val="black"/>
                </a:solidFill>
              </a:rPr>
              <a:pPr/>
              <a:t>11</a:t>
            </a:fld>
            <a:endParaRPr lang="en-US">
              <a:solidFill>
                <a:prstClr val="black"/>
              </a:solidFill>
            </a:endParaRPr>
          </a:p>
        </p:txBody>
      </p:sp>
      <p:sp>
        <p:nvSpPr>
          <p:cNvPr id="141315"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446794D0-7633-F640-85B7-664717867025}" type="slidenum">
              <a:rPr lang="en-US" sz="1200">
                <a:solidFill>
                  <a:prstClr val="black"/>
                </a:solidFill>
                <a:latin typeface="Arial" charset="0"/>
                <a:ea typeface="Arial" charset="0"/>
                <a:cs typeface="Arial" charset="0"/>
              </a:rPr>
              <a:pPr algn="r" defTabSz="912879" fontAlgn="base">
                <a:spcBef>
                  <a:spcPct val="0"/>
                </a:spcBef>
                <a:spcAft>
                  <a:spcPct val="0"/>
                </a:spcAft>
              </a:pPr>
              <a:t>11</a:t>
            </a:fld>
            <a:endParaRPr lang="en-US" sz="1200">
              <a:solidFill>
                <a:prstClr val="black"/>
              </a:solidFill>
              <a:latin typeface="Arial" charset="0"/>
              <a:ea typeface="Arial" charset="0"/>
              <a:cs typeface="Arial" charset="0"/>
            </a:endParaRPr>
          </a:p>
        </p:txBody>
      </p:sp>
      <p:sp>
        <p:nvSpPr>
          <p:cNvPr id="141316" name="Rectangle 2"/>
          <p:cNvSpPr>
            <a:spLocks noGrp="1" noRot="1" noChangeAspect="1" noChangeArrowheads="1" noTextEdit="1"/>
          </p:cNvSpPr>
          <p:nvPr>
            <p:ph type="sldImg"/>
          </p:nvPr>
        </p:nvSpPr>
        <p:spPr>
          <a:solidFill>
            <a:srgbClr val="FFFFFF"/>
          </a:solidFill>
          <a:ln/>
        </p:spPr>
      </p:sp>
      <p:sp>
        <p:nvSpPr>
          <p:cNvPr id="141317"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a:lstStyle/>
          <a:p>
            <a:r>
              <a:rPr lang="en-US"/>
              <a:t>Well, no, Surroundsense has a much weaker constraint. </a:t>
            </a:r>
          </a:p>
          <a:p>
            <a:r>
              <a:rPr lang="en-US"/>
              <a:t>We require the ambiences be different in a small region around a rough estimate of the phone location obtained through GSM localization. </a:t>
            </a:r>
          </a:p>
          <a:p>
            <a:r>
              <a:rPr lang="en-US"/>
              <a:t>The phone localizes itself using GSM, shortlists all the shops within the GSM localization error, these shops become the candidate shops and SS tries to localize the phone within one of these shops.</a:t>
            </a:r>
          </a:p>
          <a:p>
            <a:r>
              <a:rPr lang="en-US"/>
              <a:t>In other words, GSM will provide a macro location such as a strip mall, while SurroundSense will refine the location to a certain shop within the candidate shops.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1FC7008C-87F0-C840-A60F-BBDAEEE18A93}" type="slidenum">
              <a:rPr lang="en-US">
                <a:solidFill>
                  <a:prstClr val="black"/>
                </a:solidFill>
              </a:rPr>
              <a:pPr/>
              <a:t>12</a:t>
            </a:fld>
            <a:endParaRPr lang="en-US">
              <a:solidFill>
                <a:prstClr val="black"/>
              </a:solidFill>
            </a:endParaRPr>
          </a:p>
        </p:txBody>
      </p:sp>
      <p:sp>
        <p:nvSpPr>
          <p:cNvPr id="14336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57CBE290-BA7E-CD4D-B9D8-65D8A91FA01F}" type="slidenum">
              <a:rPr lang="en-US" sz="1200">
                <a:solidFill>
                  <a:prstClr val="black"/>
                </a:solidFill>
                <a:latin typeface="Arial" charset="0"/>
                <a:ea typeface="Arial" charset="0"/>
                <a:cs typeface="Arial" charset="0"/>
              </a:rPr>
              <a:pPr algn="r" defTabSz="912879" fontAlgn="base">
                <a:spcBef>
                  <a:spcPct val="0"/>
                </a:spcBef>
                <a:spcAft>
                  <a:spcPct val="0"/>
                </a:spcAft>
              </a:pPr>
              <a:t>12</a:t>
            </a:fld>
            <a:endParaRPr lang="en-US" sz="1200">
              <a:solidFill>
                <a:prstClr val="black"/>
              </a:solidFill>
              <a:latin typeface="Arial" charset="0"/>
              <a:ea typeface="Arial" charset="0"/>
              <a:cs typeface="Arial" charset="0"/>
            </a:endParaRPr>
          </a:p>
        </p:txBody>
      </p:sp>
      <p:sp>
        <p:nvSpPr>
          <p:cNvPr id="143364" name="Rectangle 2"/>
          <p:cNvSpPr>
            <a:spLocks noGrp="1" noRot="1" noChangeAspect="1" noChangeArrowheads="1" noTextEdit="1"/>
          </p:cNvSpPr>
          <p:nvPr>
            <p:ph type="sldImg"/>
          </p:nvPr>
        </p:nvSpPr>
        <p:spPr>
          <a:solidFill>
            <a:srgbClr val="FFFFFF"/>
          </a:solidFill>
          <a:ln/>
        </p:spPr>
      </p:sp>
      <p:sp>
        <p:nvSpPr>
          <p:cNvPr id="143365"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5880560-CD94-DD4A-A792-184E03E58332}" type="slidenum">
              <a:rPr lang="en-US">
                <a:solidFill>
                  <a:prstClr val="black"/>
                </a:solidFill>
              </a:rPr>
              <a:pPr/>
              <a:t>13</a:t>
            </a:fld>
            <a:endParaRPr lang="en-US">
              <a:solidFill>
                <a:prstClr val="black"/>
              </a:solidFill>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9D7CC1B6-8CB0-1741-BFA9-3BB32F1A1873}" type="slidenum">
              <a:rPr lang="en-US">
                <a:solidFill>
                  <a:prstClr val="black"/>
                </a:solidFill>
              </a:rPr>
              <a:pPr/>
              <a:t>14</a:t>
            </a:fld>
            <a:endParaRPr lang="en-US">
              <a:solidFill>
                <a:prstClr val="black"/>
              </a:solidFill>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4713891F-B68E-0346-8E8E-E229851956BB}" type="slidenum">
              <a:rPr lang="en-US">
                <a:solidFill>
                  <a:prstClr val="black"/>
                </a:solidFill>
              </a:rPr>
              <a:pPr/>
              <a:t>15</a:t>
            </a:fld>
            <a:endParaRPr lang="en-US">
              <a:solidFill>
                <a:prstClr val="black"/>
              </a:solidFill>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4F2CFA7-F55A-FF42-BF95-50F3842B490E}" type="slidenum">
              <a:rPr lang="en-US">
                <a:solidFill>
                  <a:prstClr val="black"/>
                </a:solidFill>
              </a:rPr>
              <a:pPr/>
              <a:t>16</a:t>
            </a:fld>
            <a:endParaRPr lang="en-US">
              <a:solidFill>
                <a:prstClr val="black"/>
              </a:solidFill>
            </a:endParaRPr>
          </a:p>
        </p:txBody>
      </p:sp>
      <p:sp>
        <p:nvSpPr>
          <p:cNvPr id="151555" name="Slide Image Placeholder 1"/>
          <p:cNvSpPr>
            <a:spLocks noGrp="1" noRot="1" noChangeAspect="1" noTextEdit="1"/>
          </p:cNvSpPr>
          <p:nvPr>
            <p:ph type="sldImg"/>
          </p:nvPr>
        </p:nvSpPr>
        <p:spPr>
          <a:solidFill>
            <a:srgbClr val="FFFFFF"/>
          </a:solidFill>
          <a:ln/>
        </p:spPr>
      </p:sp>
      <p:sp>
        <p:nvSpPr>
          <p:cNvPr id="151556" name="Notes Placeholder 2"/>
          <p:cNvSpPr>
            <a:spLocks noGrp="1"/>
          </p:cNvSpPr>
          <p:nvPr>
            <p:ph type="body" idx="1"/>
          </p:nvPr>
        </p:nvSpPr>
        <p:spPr>
          <a:solidFill>
            <a:srgbClr val="FFFFFF"/>
          </a:solidFill>
          <a:ln>
            <a:solidFill>
              <a:srgbClr val="000000"/>
            </a:solidFill>
          </a:ln>
        </p:spPr>
        <p:txBody>
          <a:bodyPr lIns="91215" tIns="45608" rIns="91215" bIns="45608"/>
          <a:lstStyle/>
          <a:p>
            <a:r>
              <a:rPr lang="en-US"/>
              <a:t>Here we have a summary of our results. We have organized the results in terms of per-cluster accuracy. By cluster we mean a GSM macro-location covering several shops. In the table we represent the GSM macrolocation given by the cluster number and how many candidate shops were in each of these GSM macro-locations.  </a:t>
            </a:r>
          </a:p>
          <a:p>
            <a:endParaRPr lang="en-US"/>
          </a:p>
          <a:p>
            <a:r>
              <a:rPr lang="en-US"/>
              <a:t>We tested 4 combinations of sensors representative of several usage scenarios. </a:t>
            </a:r>
          </a:p>
        </p:txBody>
      </p:sp>
      <p:sp>
        <p:nvSpPr>
          <p:cNvPr id="151557"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D704E067-4933-F64C-8CED-9B544494290B}" type="slidenum">
              <a:rPr lang="en-US" sz="1200">
                <a:solidFill>
                  <a:prstClr val="black"/>
                </a:solidFill>
                <a:latin typeface="Arial" charset="0"/>
                <a:ea typeface="Arial" charset="0"/>
                <a:cs typeface="Arial" charset="0"/>
              </a:rPr>
              <a:pPr algn="r" defTabSz="912879" fontAlgn="base">
                <a:spcBef>
                  <a:spcPct val="0"/>
                </a:spcBef>
                <a:spcAft>
                  <a:spcPct val="0"/>
                </a:spcAft>
              </a:pPr>
              <a:t>16</a:t>
            </a:fld>
            <a:endParaRPr lang="en-US" sz="1200">
              <a:solidFill>
                <a:prstClr val="black"/>
              </a:solidFill>
              <a:latin typeface="Arial" charset="0"/>
              <a:ea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156D30B0-72EC-6243-935C-4644CB975BB5}" type="slidenum">
              <a:rPr lang="en-US">
                <a:solidFill>
                  <a:prstClr val="black"/>
                </a:solidFill>
              </a:rPr>
              <a:pPr/>
              <a:t>17</a:t>
            </a:fld>
            <a:endParaRPr lang="en-US">
              <a:solidFill>
                <a:prstClr val="black"/>
              </a:solidFill>
            </a:endParaRPr>
          </a:p>
        </p:txBody>
      </p:sp>
      <p:sp>
        <p:nvSpPr>
          <p:cNvPr id="153603" name="Rectangle 2"/>
          <p:cNvSpPr>
            <a:spLocks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FDC91B40-4666-0A4E-8BC1-5E50E73CE2A6}" type="slidenum">
              <a:rPr lang="en-US">
                <a:solidFill>
                  <a:prstClr val="black"/>
                </a:solidFill>
              </a:rPr>
              <a:pPr/>
              <a:t>18</a:t>
            </a:fld>
            <a:endParaRPr lang="en-US">
              <a:solidFill>
                <a:prstClr val="black"/>
              </a:solidFill>
            </a:endParaRPr>
          </a:p>
        </p:txBody>
      </p:sp>
      <p:sp>
        <p:nvSpPr>
          <p:cNvPr id="155651" name="Rectangle 2"/>
          <p:cNvSpPr>
            <a:spLocks noChangeArrowheads="1"/>
          </p:cNvSpPr>
          <p:nvPr>
            <p:ph type="sldImg"/>
          </p:nvPr>
        </p:nvSpPr>
        <p:spPr>
          <a:solidFill>
            <a:srgbClr val="FFFFFF"/>
          </a:solidFill>
          <a:ln/>
        </p:spPr>
      </p:sp>
      <p:sp>
        <p:nvSpPr>
          <p:cNvPr id="155652" name="Rectangle 3"/>
          <p:cNvSpPr>
            <a:spLocks noChangeArrowheads="1"/>
          </p:cNvSpPr>
          <p:nvPr>
            <p:ph type="body" idx="1"/>
          </p:nvPr>
        </p:nvSpPr>
        <p:spPr>
          <a:xfrm>
            <a:off x="914711" y="4344025"/>
            <a:ext cx="5028579" cy="4114488"/>
          </a:xfrm>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6B7E9E1-71BD-104C-A752-FA92117D8377}" type="slidenum">
              <a:rPr lang="en-US">
                <a:solidFill>
                  <a:prstClr val="black"/>
                </a:solidFill>
              </a:rPr>
              <a:pPr/>
              <a:t>3</a:t>
            </a:fld>
            <a:endParaRPr lang="en-US">
              <a:solidFill>
                <a:prstClr val="black"/>
              </a:solidFill>
            </a:endParaRPr>
          </a:p>
        </p:txBody>
      </p:sp>
      <p:sp>
        <p:nvSpPr>
          <p:cNvPr id="124931" name="Rectangle 2"/>
          <p:cNvSpPr>
            <a:spLocks noChangeArrowheads="1"/>
          </p:cNvSpPr>
          <p:nvPr>
            <p:ph type="sldImg"/>
          </p:nvPr>
        </p:nvSpPr>
        <p:spPr>
          <a:solidFill>
            <a:srgbClr val="FFFFFF"/>
          </a:solidFill>
          <a:ln/>
        </p:spPr>
      </p:sp>
      <p:sp>
        <p:nvSpPr>
          <p:cNvPr id="124932" name="Rectangle 3"/>
          <p:cNvSpPr>
            <a:spLocks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4F261E5-5EB2-E441-A383-A258EBB8066E}" type="slidenum">
              <a:rPr lang="en-US">
                <a:solidFill>
                  <a:prstClr val="black"/>
                </a:solidFill>
              </a:rPr>
              <a:pPr/>
              <a:t>4</a:t>
            </a:fld>
            <a:endParaRPr lang="en-US">
              <a:solidFill>
                <a:prstClr val="black"/>
              </a:solidFill>
            </a:endParaRPr>
          </a:p>
        </p:txBody>
      </p:sp>
      <p:sp>
        <p:nvSpPr>
          <p:cNvPr id="126979" name="Slide Image Placeholder 1"/>
          <p:cNvSpPr>
            <a:spLocks noGrp="1" noRot="1" noChangeAspect="1" noTextEdit="1"/>
          </p:cNvSpPr>
          <p:nvPr>
            <p:ph type="sldImg"/>
          </p:nvPr>
        </p:nvSpPr>
        <p:spPr>
          <a:solidFill>
            <a:srgbClr val="FFFFFF"/>
          </a:solidFill>
          <a:ln/>
        </p:spPr>
      </p:sp>
      <p:sp>
        <p:nvSpPr>
          <p:cNvPr id="126980" name="Notes Placeholder 2"/>
          <p:cNvSpPr>
            <a:spLocks noGrp="1"/>
          </p:cNvSpPr>
          <p:nvPr>
            <p:ph type="body" idx="1"/>
          </p:nvPr>
        </p:nvSpPr>
        <p:spPr>
          <a:solidFill>
            <a:srgbClr val="FFFFFF"/>
          </a:solidFill>
          <a:ln>
            <a:solidFill>
              <a:srgbClr val="000000"/>
            </a:solidFill>
          </a:ln>
        </p:spPr>
        <p:txBody>
          <a:bodyPr lIns="91215" tIns="45608" rIns="91215" bIns="45608"/>
          <a:lstStyle/>
          <a:p>
            <a:r>
              <a:rPr lang="en-US"/>
              <a:t>And Unfortunately several meters of error is too much for accurate logical localization … </a:t>
            </a:r>
          </a:p>
          <a:p>
            <a:r>
              <a:rPr lang="en-US"/>
              <a:t>Let me argue this through an illustration …</a:t>
            </a:r>
          </a:p>
        </p:txBody>
      </p:sp>
      <p:sp>
        <p:nvSpPr>
          <p:cNvPr id="126981"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4C6B48C6-CCEE-D84D-887B-0F0A429B6F13}" type="slidenum">
              <a:rPr lang="en-US" sz="1200">
                <a:solidFill>
                  <a:prstClr val="black"/>
                </a:solidFill>
                <a:latin typeface="Arial" charset="0"/>
                <a:ea typeface="Arial" charset="0"/>
                <a:cs typeface="Arial" charset="0"/>
              </a:rPr>
              <a:pPr algn="r" defTabSz="912879" fontAlgn="base">
                <a:spcBef>
                  <a:spcPct val="0"/>
                </a:spcBef>
                <a:spcAft>
                  <a:spcPct val="0"/>
                </a:spcAft>
              </a:pPr>
              <a:t>4</a:t>
            </a:fld>
            <a:endParaRPr lang="en-US" sz="1200">
              <a:solidFill>
                <a:prstClr val="black"/>
              </a:solidFill>
              <a:latin typeface="Arial" charset="0"/>
              <a:ea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2C7E884-FAAC-3F4E-8108-F4579E92538D}" type="slidenum">
              <a:rPr lang="en-US">
                <a:solidFill>
                  <a:prstClr val="black"/>
                </a:solidFill>
              </a:rPr>
              <a:pPr/>
              <a:t>5</a:t>
            </a:fld>
            <a:endParaRPr lang="en-US">
              <a:solidFill>
                <a:prstClr val="black"/>
              </a:solidFill>
            </a:endParaRPr>
          </a:p>
        </p:txBody>
      </p:sp>
      <p:sp>
        <p:nvSpPr>
          <p:cNvPr id="129027" name="Slide Image Placeholder 1"/>
          <p:cNvSpPr>
            <a:spLocks noGrp="1" noRot="1" noChangeAspect="1" noTextEdit="1"/>
          </p:cNvSpPr>
          <p:nvPr>
            <p:ph type="sldImg"/>
          </p:nvPr>
        </p:nvSpPr>
        <p:spPr>
          <a:solidFill>
            <a:srgbClr val="FFFFFF"/>
          </a:solidFill>
          <a:ln/>
        </p:spPr>
      </p:sp>
      <p:sp>
        <p:nvSpPr>
          <p:cNvPr id="129028" name="Notes Placeholder 2"/>
          <p:cNvSpPr>
            <a:spLocks noGrp="1"/>
          </p:cNvSpPr>
          <p:nvPr>
            <p:ph type="body" idx="1"/>
          </p:nvPr>
        </p:nvSpPr>
        <p:spPr>
          <a:solidFill>
            <a:srgbClr val="FFFFFF"/>
          </a:solidFill>
          <a:ln>
            <a:solidFill>
              <a:srgbClr val="000000"/>
            </a:solidFill>
          </a:ln>
        </p:spPr>
        <p:txBody>
          <a:bodyPr lIns="91215" tIns="45608" rIns="91215" bIns="45608"/>
          <a:lstStyle/>
          <a:p>
            <a:r>
              <a:rPr lang="en-US"/>
              <a:t>We call this the dividing wall problem and argue that because of this problem converting form physical to logical localization is error prone</a:t>
            </a:r>
          </a:p>
          <a:p>
            <a:r>
              <a:rPr lang="en-US"/>
              <a:t>Observe that localization based on WiFi signals is not sufficient, because WiFi signals pass through walls and they are overheard in both locations.</a:t>
            </a:r>
          </a:p>
          <a:p>
            <a:endParaRPr lang="en-US"/>
          </a:p>
          <a:p>
            <a:endParaRPr lang="en-US"/>
          </a:p>
          <a:p>
            <a:endParaRPr lang="en-US"/>
          </a:p>
          <a:p>
            <a:r>
              <a:rPr lang="en-US"/>
              <a:t>This is also why WiFi doesn’t work …</a:t>
            </a:r>
          </a:p>
        </p:txBody>
      </p:sp>
      <p:sp>
        <p:nvSpPr>
          <p:cNvPr id="129029"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F940C1AA-A2B2-F748-B9A4-C332D8EDE48E}" type="slidenum">
              <a:rPr lang="en-US" sz="1200">
                <a:solidFill>
                  <a:prstClr val="black"/>
                </a:solidFill>
                <a:latin typeface="Arial" charset="0"/>
                <a:ea typeface="Arial" charset="0"/>
                <a:cs typeface="Arial" charset="0"/>
              </a:rPr>
              <a:pPr algn="r" defTabSz="912879" fontAlgn="base">
                <a:spcBef>
                  <a:spcPct val="0"/>
                </a:spcBef>
                <a:spcAft>
                  <a:spcPct val="0"/>
                </a:spcAft>
              </a:pPr>
              <a:t>5</a:t>
            </a:fld>
            <a:endParaRPr lang="en-US" sz="1200">
              <a:solidFill>
                <a:prstClr val="black"/>
              </a:solidFill>
              <a:latin typeface="Arial"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A4F7EAC-CB64-084D-802F-B0946EFF915E}" type="slidenum">
              <a:rPr lang="en-US">
                <a:solidFill>
                  <a:prstClr val="black"/>
                </a:solidFill>
              </a:rPr>
              <a:pPr/>
              <a:t>6</a:t>
            </a:fld>
            <a:endParaRPr lang="en-US">
              <a:solidFill>
                <a:prstClr val="black"/>
              </a:solidFill>
            </a:endParaRPr>
          </a:p>
        </p:txBody>
      </p:sp>
      <p:sp>
        <p:nvSpPr>
          <p:cNvPr id="131075"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7A0FC1B5-B92C-9C4F-9A64-0AC360A163B7}" type="slidenum">
              <a:rPr lang="en-US" sz="1200">
                <a:solidFill>
                  <a:prstClr val="black"/>
                </a:solidFill>
                <a:latin typeface="Arial" charset="0"/>
                <a:ea typeface="Arial" charset="0"/>
                <a:cs typeface="Arial" charset="0"/>
              </a:rPr>
              <a:pPr algn="r" defTabSz="912879" fontAlgn="base">
                <a:spcBef>
                  <a:spcPct val="0"/>
                </a:spcBef>
                <a:spcAft>
                  <a:spcPct val="0"/>
                </a:spcAft>
              </a:pPr>
              <a:t>6</a:t>
            </a:fld>
            <a:endParaRPr lang="en-US" sz="1200">
              <a:solidFill>
                <a:prstClr val="black"/>
              </a:solidFill>
              <a:latin typeface="Arial" charset="0"/>
              <a:ea typeface="Arial" charset="0"/>
              <a:cs typeface="Arial" charset="0"/>
            </a:endParaRPr>
          </a:p>
        </p:txBody>
      </p:sp>
      <p:sp>
        <p:nvSpPr>
          <p:cNvPr id="131076" name="Rectangle 2"/>
          <p:cNvSpPr>
            <a:spLocks noGrp="1" noRot="1" noChangeAspect="1" noChangeArrowheads="1" noTextEdit="1"/>
          </p:cNvSpPr>
          <p:nvPr>
            <p:ph type="sldImg"/>
          </p:nvPr>
        </p:nvSpPr>
        <p:spPr>
          <a:solidFill>
            <a:srgbClr val="FFFFFF"/>
          </a:solidFill>
          <a:ln/>
        </p:spPr>
      </p:sp>
      <p:sp>
        <p:nvSpPr>
          <p:cNvPr id="131077"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a:normAutofit fontScale="92500" lnSpcReduction="20000"/>
          </a:bodyPr>
          <a:lstStyle/>
          <a:p>
            <a:r>
              <a:rPr lang="en-US"/>
              <a:t>The hypothesis behind SurroundSense is that it’s possible to localize mobile phones based on ambience sensing. </a:t>
            </a:r>
          </a:p>
          <a:p>
            <a:r>
              <a:rPr lang="en-US"/>
              <a:t>By ambience we refer to sound, light, color, movement and WiFi. </a:t>
            </a:r>
          </a:p>
          <a:p>
            <a:endParaRPr lang="en-US"/>
          </a:p>
          <a:p>
            <a:r>
              <a:rPr lang="en-US"/>
              <a:t>Consider these three pictures form adjacent shops. </a:t>
            </a:r>
          </a:p>
          <a:p>
            <a:endParaRPr lang="en-US"/>
          </a:p>
          <a:p>
            <a:r>
              <a:rPr lang="en-US"/>
              <a:t>The bookstore to the left is well lit, the clothing shop in the middle is darker while the sports bar in the right is the darkest of the three. </a:t>
            </a:r>
          </a:p>
          <a:p>
            <a:r>
              <a:rPr lang="en-US"/>
              <a:t>Furthermore, looking at the floor colors we see that the bookstore is covered with green carpet, while the clothing shop has a grey carpet and the sports bar is covered with black wood floor. </a:t>
            </a:r>
          </a:p>
          <a:p>
            <a:r>
              <a:rPr lang="en-US"/>
              <a:t>In terms of sound the bookstore will be quiet, the clothing shop may play some music in the background, while the sports bar will include humans chatting and fans cheering. </a:t>
            </a:r>
          </a:p>
          <a:p>
            <a:endParaRPr lang="en-US"/>
          </a:p>
          <a:p>
            <a:r>
              <a:rPr lang="en-US"/>
              <a:t>Furthermore, the layout of a store and the nature of the business will force people to walk in different patterns. In the bookstore people will have a relaxed stroll interrupted by long standing periods while browsing through a book. In the clothing store the pace will be faster --with people moving from isle to isle-- while the standing periods will be smaller while checking some garment. Lastly, in the sports bar, people will be mostly static seating at the bar or at a table.   </a:t>
            </a:r>
          </a:p>
          <a:p>
            <a:endParaRPr lang="en-US"/>
          </a:p>
          <a:p>
            <a:r>
              <a:rPr lang="en-US"/>
              <a:t>Lastly we can think also that the overheard access points in these locations are different for each location. </a:t>
            </a:r>
          </a:p>
          <a:p>
            <a:r>
              <a:rPr lang="en-US"/>
              <a:t>All these ambience information can be sensed through the mobile phone sensors, the microphone, the camera, the accelerometer and the WiFi card. </a:t>
            </a:r>
          </a:p>
          <a:p>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0E93D22-5E54-F147-BDA6-542874B669D5}" type="slidenum">
              <a:rPr lang="en-US">
                <a:solidFill>
                  <a:prstClr val="black"/>
                </a:solidFill>
              </a:rPr>
              <a:pPr/>
              <a:t>7</a:t>
            </a:fld>
            <a:endParaRPr lang="en-US">
              <a:solidFill>
                <a:prstClr val="black"/>
              </a:solidFill>
            </a:endParaRPr>
          </a:p>
        </p:txBody>
      </p:sp>
      <p:sp>
        <p:nvSpPr>
          <p:cNvPr id="133123"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25535BBA-68A1-0541-835C-1A3FD5A047BC}" type="slidenum">
              <a:rPr lang="en-US" sz="1200">
                <a:solidFill>
                  <a:prstClr val="black"/>
                </a:solidFill>
                <a:latin typeface="Arial" charset="0"/>
                <a:ea typeface="Arial" charset="0"/>
                <a:cs typeface="Arial" charset="0"/>
              </a:rPr>
              <a:pPr algn="r" defTabSz="912879" fontAlgn="base">
                <a:spcBef>
                  <a:spcPct val="0"/>
                </a:spcBef>
                <a:spcAft>
                  <a:spcPct val="0"/>
                </a:spcAft>
              </a:pPr>
              <a:t>7</a:t>
            </a:fld>
            <a:endParaRPr lang="en-US" sz="1200">
              <a:solidFill>
                <a:prstClr val="black"/>
              </a:solidFill>
              <a:latin typeface="Arial" charset="0"/>
              <a:ea typeface="Arial" charset="0"/>
              <a:cs typeface="Arial" charset="0"/>
            </a:endParaRPr>
          </a:p>
        </p:txBody>
      </p:sp>
      <p:sp>
        <p:nvSpPr>
          <p:cNvPr id="133124" name="Rectangle 2"/>
          <p:cNvSpPr>
            <a:spLocks noGrp="1" noRot="1" noChangeAspect="1" noChangeArrowheads="1" noTextEdit="1"/>
          </p:cNvSpPr>
          <p:nvPr>
            <p:ph type="sldImg"/>
          </p:nvPr>
        </p:nvSpPr>
        <p:spPr>
          <a:solidFill>
            <a:srgbClr val="FFFFFF"/>
          </a:solidFill>
          <a:ln/>
        </p:spPr>
      </p:sp>
      <p:sp>
        <p:nvSpPr>
          <p:cNvPr id="133125"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a:normAutofit fontScale="92500" lnSpcReduction="20000"/>
          </a:bodyPr>
          <a:lstStyle/>
          <a:p>
            <a:r>
              <a:rPr lang="en-US"/>
              <a:t>The hypothesis behind SurroundSense is that it’s possible to localize mobile phones based on ambience sensing. </a:t>
            </a:r>
          </a:p>
          <a:p>
            <a:r>
              <a:rPr lang="en-US"/>
              <a:t>By ambience we refer to sound, light, color, movement and WiFi. </a:t>
            </a:r>
          </a:p>
          <a:p>
            <a:endParaRPr lang="en-US"/>
          </a:p>
          <a:p>
            <a:r>
              <a:rPr lang="en-US"/>
              <a:t>Consider these three pictures form adjacent shops. </a:t>
            </a:r>
          </a:p>
          <a:p>
            <a:endParaRPr lang="en-US"/>
          </a:p>
          <a:p>
            <a:r>
              <a:rPr lang="en-US"/>
              <a:t>The bookstore to the left is well lit, the clothing shop in the middle is darker while the sports bar in the right is the darkest of the three. </a:t>
            </a:r>
          </a:p>
          <a:p>
            <a:r>
              <a:rPr lang="en-US"/>
              <a:t>Furthermore, looking at the floor colors we see that the bookstore is covered with green carpet, while the clothing shop has a grey carpet and the sports bar is covered with black wood floor. </a:t>
            </a:r>
          </a:p>
          <a:p>
            <a:r>
              <a:rPr lang="en-US"/>
              <a:t>In terms of sound the bookstore will be quiet, the clothing shop may play some music in the background, while the sports bar will include humans chatting and fans cheering. </a:t>
            </a:r>
          </a:p>
          <a:p>
            <a:endParaRPr lang="en-US"/>
          </a:p>
          <a:p>
            <a:r>
              <a:rPr lang="en-US"/>
              <a:t>Furthermore, the layout of a store and the nature of the business will force people to walk in different patterns. In the bookstore people will have a relaxed stroll interrupted by long standing periods while browsing through a book. In the clothing store the pace will be faster --with people moving from isle to isle-- while the standing periods will be smaller while checking some garment. Lastly, in the sports bar, people will be mostly static seating at the bar or at a table.   </a:t>
            </a:r>
          </a:p>
          <a:p>
            <a:endParaRPr lang="en-US"/>
          </a:p>
          <a:p>
            <a:r>
              <a:rPr lang="en-US"/>
              <a:t>Lastly we can think also that the overheard access points in these locations are different for each location. </a:t>
            </a:r>
          </a:p>
          <a:p>
            <a:r>
              <a:rPr lang="en-US"/>
              <a:t>All these ambience information can be sensed through the mobile phone sensors, the microphone, the camera, the accelerometer and the WiFi card. </a:t>
            </a:r>
          </a:p>
          <a:p>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18B3272-D4E3-584C-8B79-EFEB4F268248}" type="slidenum">
              <a:rPr lang="en-US">
                <a:solidFill>
                  <a:prstClr val="black"/>
                </a:solidFill>
              </a:rPr>
              <a:pPr/>
              <a:t>8</a:t>
            </a:fld>
            <a:endParaRPr lang="en-US">
              <a:solidFill>
                <a:prstClr val="black"/>
              </a:solidFill>
            </a:endParaRPr>
          </a:p>
        </p:txBody>
      </p:sp>
      <p:sp>
        <p:nvSpPr>
          <p:cNvPr id="135171" name="Slide Image Placeholder 1"/>
          <p:cNvSpPr>
            <a:spLocks noGrp="1" noRot="1" noChangeAspect="1" noTextEdit="1"/>
          </p:cNvSpPr>
          <p:nvPr>
            <p:ph type="sldImg"/>
          </p:nvPr>
        </p:nvSpPr>
        <p:spPr>
          <a:solidFill>
            <a:srgbClr val="FFFFFF"/>
          </a:solidFill>
          <a:ln/>
        </p:spPr>
      </p:sp>
      <p:sp>
        <p:nvSpPr>
          <p:cNvPr id="135172" name="Notes Placeholder 2"/>
          <p:cNvSpPr>
            <a:spLocks noGrp="1"/>
          </p:cNvSpPr>
          <p:nvPr>
            <p:ph type="body" idx="1"/>
          </p:nvPr>
        </p:nvSpPr>
        <p:spPr>
          <a:solidFill>
            <a:srgbClr val="FFFFFF"/>
          </a:solidFill>
          <a:ln>
            <a:solidFill>
              <a:srgbClr val="000000"/>
            </a:solidFill>
          </a:ln>
        </p:spPr>
        <p:txBody>
          <a:bodyPr lIns="91215" tIns="45608" rIns="91215" bIns="45608"/>
          <a:lstStyle/>
          <a:p>
            <a:r>
              <a:rPr lang="en-US"/>
              <a:t>Based on our empirical observations we reached 2 conclusions</a:t>
            </a:r>
          </a:p>
          <a:p>
            <a:r>
              <a:rPr lang="en-US"/>
              <a:t>1.</a:t>
            </a:r>
          </a:p>
          <a:p>
            <a:r>
              <a:rPr lang="en-US"/>
              <a:t>2. Even if each dimension may not be unique, by putting them together we can get a unique fingerprint for each location.  </a:t>
            </a:r>
          </a:p>
        </p:txBody>
      </p:sp>
      <p:sp>
        <p:nvSpPr>
          <p:cNvPr id="135173"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4E737A83-1D8E-E843-A84C-F4E4752C7240}" type="slidenum">
              <a:rPr lang="en-US" sz="1200">
                <a:solidFill>
                  <a:prstClr val="black"/>
                </a:solidFill>
                <a:latin typeface="Arial" charset="0"/>
                <a:ea typeface="Arial" charset="0"/>
                <a:cs typeface="Arial" charset="0"/>
              </a:rPr>
              <a:pPr algn="r" defTabSz="912879" fontAlgn="base">
                <a:spcBef>
                  <a:spcPct val="0"/>
                </a:spcBef>
                <a:spcAft>
                  <a:spcPct val="0"/>
                </a:spcAft>
              </a:pPr>
              <a:t>8</a:t>
            </a:fld>
            <a:endParaRPr lang="en-US" sz="1200">
              <a:solidFill>
                <a:prstClr val="black"/>
              </a:solidFill>
              <a:latin typeface="Arial" charset="0"/>
              <a:ea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46835A3-A732-7047-A69D-984841A497C9}" type="slidenum">
              <a:rPr lang="en-US">
                <a:solidFill>
                  <a:prstClr val="black"/>
                </a:solidFill>
              </a:rPr>
              <a:pPr/>
              <a:t>9</a:t>
            </a:fld>
            <a:endParaRPr lang="en-US">
              <a:solidFill>
                <a:prstClr val="black"/>
              </a:solidFill>
            </a:endParaRPr>
          </a:p>
        </p:txBody>
      </p:sp>
      <p:sp>
        <p:nvSpPr>
          <p:cNvPr id="137219" name="Slide Image Placeholder 1"/>
          <p:cNvSpPr>
            <a:spLocks noGrp="1" noRot="1" noChangeAspect="1" noTextEdit="1"/>
          </p:cNvSpPr>
          <p:nvPr>
            <p:ph type="sldImg"/>
          </p:nvPr>
        </p:nvSpPr>
        <p:spPr>
          <a:solidFill>
            <a:srgbClr val="FFFFFF"/>
          </a:solidFill>
          <a:ln/>
        </p:spPr>
      </p:sp>
      <p:sp>
        <p:nvSpPr>
          <p:cNvPr id="137220" name="Notes Placeholder 2"/>
          <p:cNvSpPr>
            <a:spLocks noGrp="1"/>
          </p:cNvSpPr>
          <p:nvPr>
            <p:ph type="body" idx="1"/>
          </p:nvPr>
        </p:nvSpPr>
        <p:spPr>
          <a:solidFill>
            <a:srgbClr val="FFFFFF"/>
          </a:solidFill>
          <a:ln>
            <a:solidFill>
              <a:srgbClr val="000000"/>
            </a:solidFill>
          </a:ln>
        </p:spPr>
        <p:txBody>
          <a:bodyPr lIns="91215" tIns="45608" rIns="91215" bIns="45608"/>
          <a:lstStyle/>
          <a:p>
            <a:r>
              <a:rPr lang="en-US"/>
              <a:t>Fluorescent light … however by the nature of this locations we can imagine that Starbucks has some coffee grinding machines noises while RadioShack may have some loud music in the background  </a:t>
            </a:r>
          </a:p>
        </p:txBody>
      </p:sp>
      <p:sp>
        <p:nvSpPr>
          <p:cNvPr id="137221"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141AEDB4-B51E-394C-BDB1-8A9502B2DEBE}" type="slidenum">
              <a:rPr lang="en-US" sz="1200">
                <a:solidFill>
                  <a:prstClr val="black"/>
                </a:solidFill>
                <a:latin typeface="Arial" charset="0"/>
                <a:ea typeface="Arial" charset="0"/>
                <a:cs typeface="Arial" charset="0"/>
              </a:rPr>
              <a:pPr algn="r" defTabSz="912879" fontAlgn="base">
                <a:spcBef>
                  <a:spcPct val="0"/>
                </a:spcBef>
                <a:spcAft>
                  <a:spcPct val="0"/>
                </a:spcAft>
              </a:pPr>
              <a:t>9</a:t>
            </a:fld>
            <a:endParaRPr lang="en-US" sz="1200">
              <a:solidFill>
                <a:prstClr val="black"/>
              </a:solidFill>
              <a:latin typeface="Arial" charset="0"/>
              <a:ea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7CED1E4-D96C-3343-8797-478DF076A603}" type="slidenum">
              <a:rPr lang="en-US">
                <a:solidFill>
                  <a:prstClr val="black"/>
                </a:solidFill>
              </a:rPr>
              <a:pPr/>
              <a:t>10</a:t>
            </a:fld>
            <a:endParaRPr lang="en-US">
              <a:solidFill>
                <a:prstClr val="black"/>
              </a:solidFill>
            </a:endParaRPr>
          </a:p>
        </p:txBody>
      </p:sp>
      <p:sp>
        <p:nvSpPr>
          <p:cNvPr id="139267"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215" tIns="45608" rIns="91215" bIns="45608" anchor="b">
            <a:prstTxWarp prst="textNoShape">
              <a:avLst/>
            </a:prstTxWarp>
          </a:bodyPr>
          <a:lstStyle/>
          <a:p>
            <a:pPr algn="r" defTabSz="912879" fontAlgn="base">
              <a:spcBef>
                <a:spcPct val="0"/>
              </a:spcBef>
              <a:spcAft>
                <a:spcPct val="0"/>
              </a:spcAft>
            </a:pPr>
            <a:fld id="{A7997B11-DAF9-8B4D-8DA9-5A7A6337E8D0}" type="slidenum">
              <a:rPr lang="en-US" sz="1200">
                <a:solidFill>
                  <a:prstClr val="black"/>
                </a:solidFill>
                <a:latin typeface="Arial" charset="0"/>
                <a:ea typeface="Arial" charset="0"/>
                <a:cs typeface="Arial" charset="0"/>
              </a:rPr>
              <a:pPr algn="r" defTabSz="912879" fontAlgn="base">
                <a:spcBef>
                  <a:spcPct val="0"/>
                </a:spcBef>
                <a:spcAft>
                  <a:spcPct val="0"/>
                </a:spcAft>
              </a:pPr>
              <a:t>10</a:t>
            </a:fld>
            <a:endParaRPr lang="en-US" sz="1200">
              <a:solidFill>
                <a:prstClr val="black"/>
              </a:solidFill>
              <a:latin typeface="Arial" charset="0"/>
              <a:ea typeface="Arial" charset="0"/>
              <a:cs typeface="Arial" charset="0"/>
            </a:endParaRPr>
          </a:p>
        </p:txBody>
      </p:sp>
      <p:sp>
        <p:nvSpPr>
          <p:cNvPr id="139268" name="Rectangle 2"/>
          <p:cNvSpPr>
            <a:spLocks noGrp="1" noRot="1" noChangeAspect="1" noChangeArrowheads="1" noTextEdit="1"/>
          </p:cNvSpPr>
          <p:nvPr>
            <p:ph type="sldImg"/>
          </p:nvPr>
        </p:nvSpPr>
        <p:spPr>
          <a:solidFill>
            <a:srgbClr val="FFFFFF"/>
          </a:solidFill>
          <a:ln/>
        </p:spPr>
      </p:sp>
      <p:sp>
        <p:nvSpPr>
          <p:cNvPr id="139269" name="Rectangle 3"/>
          <p:cNvSpPr>
            <a:spLocks noGrp="1" noChangeArrowheads="1"/>
          </p:cNvSpPr>
          <p:nvPr>
            <p:ph type="body" idx="1"/>
          </p:nvPr>
        </p:nvSpPr>
        <p:spPr>
          <a:xfrm>
            <a:off x="914711" y="4344025"/>
            <a:ext cx="5028579" cy="4114488"/>
          </a:xfrm>
          <a:solidFill>
            <a:srgbClr val="FFFFFF"/>
          </a:solidFill>
          <a:ln>
            <a:solidFill>
              <a:srgbClr val="000000"/>
            </a:solidFill>
          </a:ln>
        </p:spPr>
        <p:txBody>
          <a:bodyPr/>
          <a:lstStyle/>
          <a:p>
            <a:r>
              <a:rPr lang="en-US"/>
              <a:t>The next question is does surrounsense require ambiences to be unique worldwide. </a:t>
            </a:r>
          </a:p>
          <a:p>
            <a:r>
              <a:rPr lang="en-US"/>
              <a:t>That is do we require that each individual shop has a unique ambience that can be distinguishable from any other location.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E38A93-EF52-5644-93CA-35261D774B91}" type="datetimeFigureOut">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E38A93-EF52-5644-93CA-35261D774B91}" type="datetimeFigureOut">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E38A93-EF52-5644-93CA-35261D774B91}" type="datetimeFigureOut">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E38A93-EF52-5644-93CA-35261D774B91}" type="datetimeFigureOut">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E38A93-EF52-5644-93CA-35261D774B91}" type="datetimeFigureOut">
              <a:t>3/2/16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E38A93-EF52-5644-93CA-35261D774B91}" type="datetimeFigureOut">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E38A93-EF52-5644-93CA-35261D774B91}" type="datetimeFigureOut">
              <a:t>3/2/16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E38A93-EF52-5644-93CA-35261D774B91}" type="datetimeFigureOut">
              <a:t>3/2/16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38A93-EF52-5644-93CA-35261D774B91}" type="datetimeFigureOut">
              <a:t>3/2/16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E38A93-EF52-5644-93CA-35261D774B91}" type="datetimeFigureOut">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E38A93-EF52-5644-93CA-35261D774B91}" type="datetimeFigureOut">
              <a:t>3/2/16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06D5E-13A3-9845-843C-FFBD979F2F7C}" type="slidenum">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E38A93-EF52-5644-93CA-35261D774B91}" type="datetimeFigureOut">
              <a:t>3/2/16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06D5E-13A3-9845-843C-FFBD979F2F7C}"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0"/>
            <a:ext cx="8229600" cy="521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Lucida Bright"/>
                <a:ea typeface="Arial" charset="0"/>
                <a:cs typeface="Arial" charset="0"/>
              </a:defRPr>
            </a:lvl1pPr>
          </a:lstStyle>
          <a:p>
            <a:pPr defTabSz="914400"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Lucida Bright"/>
                <a:ea typeface="Arial" charset="0"/>
                <a:cs typeface="Arial" charset="0"/>
              </a:defRPr>
            </a:lvl1pPr>
          </a:lstStyle>
          <a:p>
            <a:pPr defTabSz="914400"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Lucida Bright"/>
                <a:ea typeface="Arial" charset="0"/>
                <a:cs typeface="Arial" charset="0"/>
              </a:defRPr>
            </a:lvl1pPr>
          </a:lstStyle>
          <a:p>
            <a:pPr defTabSz="914400" fontAlgn="base">
              <a:spcAft>
                <a:spcPct val="0"/>
              </a:spcAft>
              <a:defRPr/>
            </a:pPr>
            <a:endParaRPr lang="en-US">
              <a:solidFill>
                <a:srgbClr val="000000"/>
              </a:solidFill>
            </a:endParaRPr>
          </a:p>
        </p:txBody>
      </p:sp>
      <p:sp>
        <p:nvSpPr>
          <p:cNvPr id="1031" name="Rectangle 7"/>
          <p:cNvSpPr>
            <a:spLocks noChangeArrowheads="1"/>
          </p:cNvSpPr>
          <p:nvPr/>
        </p:nvSpPr>
        <p:spPr bwMode="gray">
          <a:xfrm>
            <a:off x="536575" y="11430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defRPr/>
            </a:pPr>
            <a:endParaRPr kumimoji="1" lang="en-US" sz="2400">
              <a:solidFill>
                <a:srgbClr val="000000"/>
              </a:solidFill>
              <a:latin typeface="Lucida Bright"/>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Lucida Bright"/>
          <a:ea typeface="+mj-ea"/>
          <a:cs typeface="+mj-cs"/>
        </a:defRPr>
      </a:lvl1pPr>
      <a:lvl2pPr algn="l" rtl="0" eaLnBrk="0" fontAlgn="base" hangingPunct="0">
        <a:spcBef>
          <a:spcPct val="0"/>
        </a:spcBef>
        <a:spcAft>
          <a:spcPct val="0"/>
        </a:spcAft>
        <a:defRPr sz="2800">
          <a:solidFill>
            <a:schemeClr val="tx1"/>
          </a:solidFill>
          <a:latin typeface="Lucida Bright" charset="0"/>
          <a:ea typeface="Gungsuh" pitchFamily="18" charset="-127"/>
          <a:cs typeface="Gungsuh" pitchFamily="18" charset="-127"/>
        </a:defRPr>
      </a:lvl2pPr>
      <a:lvl3pPr algn="l" rtl="0" eaLnBrk="0" fontAlgn="base" hangingPunct="0">
        <a:spcBef>
          <a:spcPct val="0"/>
        </a:spcBef>
        <a:spcAft>
          <a:spcPct val="0"/>
        </a:spcAft>
        <a:defRPr sz="2800">
          <a:solidFill>
            <a:schemeClr val="tx1"/>
          </a:solidFill>
          <a:latin typeface="Lucida Bright" charset="0"/>
          <a:ea typeface="Gungsuh" pitchFamily="18" charset="-127"/>
          <a:cs typeface="Gungsuh" pitchFamily="18" charset="-127"/>
        </a:defRPr>
      </a:lvl3pPr>
      <a:lvl4pPr algn="l" rtl="0" eaLnBrk="0" fontAlgn="base" hangingPunct="0">
        <a:spcBef>
          <a:spcPct val="0"/>
        </a:spcBef>
        <a:spcAft>
          <a:spcPct val="0"/>
        </a:spcAft>
        <a:defRPr sz="2800">
          <a:solidFill>
            <a:schemeClr val="tx1"/>
          </a:solidFill>
          <a:latin typeface="Lucida Bright" charset="0"/>
          <a:ea typeface="Gungsuh" pitchFamily="18" charset="-127"/>
          <a:cs typeface="Gungsuh" pitchFamily="18" charset="-127"/>
        </a:defRPr>
      </a:lvl4pPr>
      <a:lvl5pPr algn="l" rtl="0" eaLnBrk="0" fontAlgn="base" hangingPunct="0">
        <a:spcBef>
          <a:spcPct val="0"/>
        </a:spcBef>
        <a:spcAft>
          <a:spcPct val="0"/>
        </a:spcAft>
        <a:defRPr sz="2800">
          <a:solidFill>
            <a:schemeClr val="tx1"/>
          </a:solidFill>
          <a:latin typeface="Lucida Bright" charset="0"/>
          <a:ea typeface="Gungsuh" pitchFamily="18" charset="-127"/>
          <a:cs typeface="Gungsuh" pitchFamily="18" charset="-127"/>
        </a:defRPr>
      </a:lvl5pPr>
      <a:lvl6pPr marL="457200" algn="l" rtl="0" fontAlgn="base">
        <a:spcBef>
          <a:spcPct val="0"/>
        </a:spcBef>
        <a:spcAft>
          <a:spcPct val="0"/>
        </a:spcAft>
        <a:defRPr sz="2800">
          <a:solidFill>
            <a:schemeClr val="bg2"/>
          </a:solidFill>
          <a:latin typeface="Century Gothic" charset="0"/>
          <a:ea typeface="Gungsuh" pitchFamily="18" charset="-127"/>
          <a:cs typeface="Gungsuh" pitchFamily="18" charset="-127"/>
        </a:defRPr>
      </a:lvl6pPr>
      <a:lvl7pPr marL="914400" algn="l" rtl="0" fontAlgn="base">
        <a:spcBef>
          <a:spcPct val="0"/>
        </a:spcBef>
        <a:spcAft>
          <a:spcPct val="0"/>
        </a:spcAft>
        <a:defRPr sz="2800">
          <a:solidFill>
            <a:schemeClr val="bg2"/>
          </a:solidFill>
          <a:latin typeface="Century Gothic" charset="0"/>
          <a:ea typeface="Gungsuh" pitchFamily="18" charset="-127"/>
          <a:cs typeface="Gungsuh" pitchFamily="18" charset="-127"/>
        </a:defRPr>
      </a:lvl7pPr>
      <a:lvl8pPr marL="1371600" algn="l" rtl="0" fontAlgn="base">
        <a:spcBef>
          <a:spcPct val="0"/>
        </a:spcBef>
        <a:spcAft>
          <a:spcPct val="0"/>
        </a:spcAft>
        <a:defRPr sz="2800">
          <a:solidFill>
            <a:schemeClr val="bg2"/>
          </a:solidFill>
          <a:latin typeface="Century Gothic" charset="0"/>
          <a:ea typeface="Gungsuh" pitchFamily="18" charset="-127"/>
          <a:cs typeface="Gungsuh" pitchFamily="18" charset="-127"/>
        </a:defRPr>
      </a:lvl8pPr>
      <a:lvl9pPr marL="1828800" algn="l" rtl="0" fontAlgn="base">
        <a:spcBef>
          <a:spcPct val="0"/>
        </a:spcBef>
        <a:spcAft>
          <a:spcPct val="0"/>
        </a:spcAft>
        <a:defRPr sz="2800">
          <a:solidFill>
            <a:schemeClr val="bg2"/>
          </a:solidFill>
          <a:latin typeface="Century Gothic" charset="0"/>
          <a:ea typeface="Gungsuh" pitchFamily="18" charset="-127"/>
          <a:cs typeface="Gungsuh" pitchFamily="18" charset="-127"/>
        </a:defRPr>
      </a:lvl9pPr>
    </p:titleStyle>
    <p:bodyStyle>
      <a:lvl1pPr marL="342900" indent="-342900" algn="l" rtl="0" eaLnBrk="0" fontAlgn="base" hangingPunct="0">
        <a:spcBef>
          <a:spcPct val="20000"/>
        </a:spcBef>
        <a:spcAft>
          <a:spcPct val="0"/>
        </a:spcAft>
        <a:buClr>
          <a:srgbClr val="A6A6A6"/>
        </a:buClr>
        <a:buSzPct val="120000"/>
        <a:buFont typeface="Lucida Grande" charset="0"/>
        <a:buChar char="●"/>
        <a:defRPr sz="2400">
          <a:solidFill>
            <a:schemeClr val="tx1"/>
          </a:solidFill>
          <a:latin typeface="Lucida Bright"/>
          <a:ea typeface="+mn-ea"/>
          <a:cs typeface="+mn-cs"/>
        </a:defRPr>
      </a:lvl1pPr>
      <a:lvl2pPr marL="742950" indent="-285750" algn="l" rtl="0" eaLnBrk="0" fontAlgn="base" hangingPunct="0">
        <a:spcBef>
          <a:spcPct val="20000"/>
        </a:spcBef>
        <a:spcAft>
          <a:spcPct val="0"/>
        </a:spcAft>
        <a:buClr>
          <a:srgbClr val="A6A6A6"/>
        </a:buClr>
        <a:buSzPct val="80000"/>
        <a:buFont typeface="Lucida Grande" charset="0"/>
        <a:buChar char="●"/>
        <a:defRPr sz="2000">
          <a:solidFill>
            <a:srgbClr val="7F7F7F"/>
          </a:solidFill>
          <a:latin typeface="Lucida Bright"/>
          <a:ea typeface="+mn-ea"/>
          <a:cs typeface="+mn-cs"/>
        </a:defRPr>
      </a:lvl2pPr>
      <a:lvl3pPr marL="1143000" indent="-228600" algn="l" rtl="0" eaLnBrk="0" fontAlgn="base" hangingPunct="0">
        <a:spcBef>
          <a:spcPct val="20000"/>
        </a:spcBef>
        <a:spcAft>
          <a:spcPct val="0"/>
        </a:spcAft>
        <a:buClr>
          <a:srgbClr val="CC0000"/>
        </a:buClr>
        <a:buSzPct val="125000"/>
        <a:buChar char="•"/>
        <a:defRPr>
          <a:solidFill>
            <a:srgbClr val="800000"/>
          </a:solidFill>
          <a:latin typeface="Lucida Bright"/>
          <a:ea typeface="+mn-ea"/>
          <a:cs typeface="+mn-cs"/>
        </a:defRPr>
      </a:lvl3pPr>
      <a:lvl4pPr marL="1600200" indent="-228600" algn="l" rtl="0" eaLnBrk="0" fontAlgn="base" hangingPunct="0">
        <a:spcBef>
          <a:spcPct val="20000"/>
        </a:spcBef>
        <a:spcAft>
          <a:spcPct val="0"/>
        </a:spcAft>
        <a:buChar char="–"/>
        <a:defRPr sz="2000">
          <a:solidFill>
            <a:schemeClr val="tx1"/>
          </a:solidFill>
          <a:latin typeface="Lucida Bright"/>
          <a:ea typeface="+mn-ea"/>
          <a:cs typeface="+mn-cs"/>
        </a:defRPr>
      </a:lvl4pPr>
      <a:lvl5pPr marL="2057400" indent="-228600" algn="l" rtl="0" eaLnBrk="0" fontAlgn="base" hangingPunct="0">
        <a:spcBef>
          <a:spcPct val="20000"/>
        </a:spcBef>
        <a:spcAft>
          <a:spcPct val="0"/>
        </a:spcAft>
        <a:buChar char="»"/>
        <a:defRPr sz="2000">
          <a:solidFill>
            <a:schemeClr val="tx1"/>
          </a:solidFill>
          <a:latin typeface="Lucida Brigh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8.png"/><Relationship Id="rId9" Type="http://schemas.openxmlformats.org/officeDocument/2006/relationships/image" Target="../media/image10.png"/><Relationship Id="rId10"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p:spPr>
        <p:txBody>
          <a:bodyPr/>
          <a:lstStyle/>
          <a:p>
            <a:fld id="{6B480730-0D30-BF44-9B58-88D0D73DA35A}" type="slidenum">
              <a:rPr lang="en-US">
                <a:solidFill>
                  <a:srgbClr val="000000"/>
                </a:solidFill>
                <a:latin typeface="Lucida Bright" charset="0"/>
              </a:rPr>
              <a:pPr/>
              <a:t>1</a:t>
            </a:fld>
            <a:endParaRPr lang="en-US">
              <a:solidFill>
                <a:srgbClr val="000000"/>
              </a:solidFill>
              <a:latin typeface="Lucida Bright" charset="0"/>
            </a:endParaRPr>
          </a:p>
        </p:txBody>
      </p:sp>
      <p:sp>
        <p:nvSpPr>
          <p:cNvPr id="5" name="Rectangle 4"/>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20000"/>
              </a:spcBef>
              <a:spcAft>
                <a:spcPct val="0"/>
              </a:spcAft>
              <a:buFont typeface="Wingdings" charset="2"/>
              <a:buChar char="•"/>
              <a:defRPr/>
            </a:pPr>
            <a:endParaRPr lang="en-US">
              <a:solidFill>
                <a:srgbClr val="FFFFFF"/>
              </a:solidFill>
              <a:latin typeface="Lucida Bright"/>
            </a:endParaRPr>
          </a:p>
        </p:txBody>
      </p:sp>
      <p:sp>
        <p:nvSpPr>
          <p:cNvPr id="4" name="Rectangle 2"/>
          <p:cNvSpPr txBox="1">
            <a:spLocks noChangeArrowheads="1"/>
          </p:cNvSpPr>
          <p:nvPr/>
        </p:nvSpPr>
        <p:spPr bwMode="auto">
          <a:xfrm>
            <a:off x="457200" y="1295400"/>
            <a:ext cx="8229600" cy="5211763"/>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Clr>
                <a:srgbClr val="A6A6A6"/>
              </a:buClr>
              <a:buSzPct val="120000"/>
              <a:buFont typeface="Wingdings" charset="2"/>
              <a:buNone/>
              <a:defRPr/>
            </a:pPr>
            <a:endParaRPr lang="en-US" sz="2400" kern="0">
              <a:solidFill>
                <a:srgbClr val="000000"/>
              </a:solidFill>
              <a:latin typeface="Lucida Bright" charset="0"/>
            </a:endParaRPr>
          </a:p>
          <a:p>
            <a:pPr marL="342900" indent="-342900" algn="ctr" defTabSz="914400" eaLnBrk="0" fontAlgn="base" hangingPunct="0">
              <a:spcBef>
                <a:spcPct val="20000"/>
              </a:spcBef>
              <a:spcAft>
                <a:spcPct val="0"/>
              </a:spcAft>
              <a:buClr>
                <a:srgbClr val="A6A6A6"/>
              </a:buClr>
              <a:buSzPct val="120000"/>
              <a:buFont typeface="Wingdings" charset="2"/>
              <a:buNone/>
              <a:defRPr/>
            </a:pPr>
            <a:endParaRPr lang="en-US" sz="2400" kern="0">
              <a:solidFill>
                <a:srgbClr val="000000"/>
              </a:solidFill>
              <a:latin typeface="Lucida Bright" charset="0"/>
            </a:endParaRPr>
          </a:p>
          <a:p>
            <a:pPr marL="342900" indent="-342900" algn="ctr" defTabSz="914400" eaLnBrk="0" fontAlgn="base" hangingPunct="0">
              <a:spcBef>
                <a:spcPct val="20000"/>
              </a:spcBef>
              <a:spcAft>
                <a:spcPct val="0"/>
              </a:spcAft>
              <a:buClr>
                <a:srgbClr val="A6A6A6"/>
              </a:buClr>
              <a:buSzPct val="120000"/>
              <a:buFont typeface="Wingdings" charset="2"/>
              <a:buNone/>
              <a:defRPr/>
            </a:pPr>
            <a:endParaRPr lang="en-US" sz="2400" kern="0">
              <a:solidFill>
                <a:srgbClr val="000000"/>
              </a:solidFill>
              <a:latin typeface="Lucida Bright" charset="0"/>
            </a:endParaRPr>
          </a:p>
          <a:p>
            <a:pPr marL="342900" indent="-342900" algn="ctr" defTabSz="914400" eaLnBrk="0" fontAlgn="base" hangingPunct="0">
              <a:spcBef>
                <a:spcPct val="20000"/>
              </a:spcBef>
              <a:spcAft>
                <a:spcPct val="0"/>
              </a:spcAft>
              <a:buClr>
                <a:srgbClr val="A6A6A6"/>
              </a:buClr>
              <a:buSzPct val="120000"/>
              <a:buFont typeface="Wingdings" charset="2"/>
              <a:buNone/>
              <a:defRPr/>
            </a:pPr>
            <a:endParaRPr lang="en-US" sz="2400" kern="0">
              <a:solidFill>
                <a:srgbClr val="000000"/>
              </a:solidFill>
              <a:latin typeface="Lucida Bright" charset="0"/>
            </a:endParaRPr>
          </a:p>
          <a:p>
            <a:pPr marL="342900" indent="-342900" algn="ctr" defTabSz="914400" eaLnBrk="0" fontAlgn="base" hangingPunct="0">
              <a:spcBef>
                <a:spcPct val="20000"/>
              </a:spcBef>
              <a:spcAft>
                <a:spcPct val="0"/>
              </a:spcAft>
              <a:buClr>
                <a:srgbClr val="A6A6A6"/>
              </a:buClr>
              <a:buSzPct val="120000"/>
              <a:buFont typeface="Wingdings" charset="2"/>
              <a:buNone/>
              <a:defRPr/>
            </a:pPr>
            <a:endParaRPr lang="en-US" sz="2400" kern="0">
              <a:solidFill>
                <a:srgbClr val="000000"/>
              </a:solidFill>
              <a:latin typeface="Lucida Bright" charset="0"/>
            </a:endParaRPr>
          </a:p>
          <a:p>
            <a:pPr marL="342900" indent="-342900" algn="ctr" defTabSz="914400" eaLnBrk="0" fontAlgn="base" hangingPunct="0">
              <a:spcBef>
                <a:spcPct val="20000"/>
              </a:spcBef>
              <a:spcAft>
                <a:spcPct val="0"/>
              </a:spcAft>
              <a:buClr>
                <a:srgbClr val="A6A6A6"/>
              </a:buClr>
              <a:buSzPct val="120000"/>
              <a:buFont typeface="Wingdings" charset="2"/>
              <a:buNone/>
              <a:defRPr/>
            </a:pPr>
            <a:endParaRPr lang="en-US" sz="2400" kern="0">
              <a:solidFill>
                <a:srgbClr val="000000"/>
              </a:solidFill>
              <a:latin typeface="Lucida Bright" charset="0"/>
            </a:endParaRPr>
          </a:p>
          <a:p>
            <a:pPr marL="342900" indent="-342900" algn="ctr" defTabSz="914400" eaLnBrk="0" fontAlgn="base" hangingPunct="0">
              <a:spcBef>
                <a:spcPct val="20000"/>
              </a:spcBef>
              <a:spcAft>
                <a:spcPct val="0"/>
              </a:spcAft>
              <a:buClr>
                <a:srgbClr val="A6A6A6"/>
              </a:buClr>
              <a:buSzPct val="120000"/>
              <a:buFont typeface="Wingdings" charset="2"/>
              <a:buNone/>
              <a:defRPr/>
            </a:pPr>
            <a:endParaRPr lang="en-US" sz="2400" kern="0">
              <a:solidFill>
                <a:srgbClr val="000000"/>
              </a:solidFill>
              <a:latin typeface="Lucida Bright" charset="0"/>
            </a:endParaRPr>
          </a:p>
          <a:p>
            <a:pPr algn="ctr" defTabSz="914400" fontAlgn="base">
              <a:spcBef>
                <a:spcPct val="20000"/>
              </a:spcBef>
              <a:spcAft>
                <a:spcPct val="0"/>
              </a:spcAft>
              <a:buFont typeface="Wingdings" charset="2"/>
              <a:buNone/>
              <a:defRPr/>
            </a:pPr>
            <a:r>
              <a:rPr lang="en-US" sz="2400">
                <a:solidFill>
                  <a:srgbClr val="FFFFFF"/>
                </a:solidFill>
                <a:latin typeface="Lucida Bright" charset="0"/>
              </a:rPr>
              <a:t>Indoor Semantic Localization</a:t>
            </a:r>
          </a:p>
          <a:p>
            <a:pPr algn="ctr" defTabSz="914400" fontAlgn="base">
              <a:spcBef>
                <a:spcPct val="20000"/>
              </a:spcBef>
              <a:spcAft>
                <a:spcPct val="0"/>
              </a:spcAft>
              <a:buFont typeface="Wingdings" charset="2"/>
              <a:buNone/>
              <a:defRPr/>
            </a:pPr>
            <a:r>
              <a:rPr lang="en-US" sz="2400">
                <a:solidFill>
                  <a:srgbClr val="FFFFFF"/>
                </a:solidFill>
                <a:latin typeface="Lucida Bright" charset="0"/>
              </a:rPr>
              <a:t>(</a:t>
            </a:r>
            <a:r>
              <a:rPr lang="en-US" sz="2400">
                <a:solidFill>
                  <a:srgbClr val="FF0000"/>
                </a:solidFill>
                <a:latin typeface="Lucida Bright" charset="0"/>
              </a:rPr>
              <a:t>SurroundSense</a:t>
            </a:r>
            <a:r>
              <a:rPr lang="en-US" sz="2400">
                <a:solidFill>
                  <a:srgbClr val="FFFFFF"/>
                </a:solidFill>
                <a:latin typeface="Lucida Bright" charset="0"/>
              </a:rPr>
              <a:t>)</a:t>
            </a:r>
          </a:p>
          <a:p>
            <a:pPr algn="ctr" defTabSz="914400" fontAlgn="base">
              <a:spcBef>
                <a:spcPct val="20000"/>
              </a:spcBef>
              <a:spcAft>
                <a:spcPct val="0"/>
              </a:spcAft>
              <a:buFont typeface="Wingdings" charset="2"/>
              <a:buNone/>
              <a:defRPr/>
            </a:pPr>
            <a:endParaRPr lang="en-US" sz="2400">
              <a:solidFill>
                <a:srgbClr val="FFFFFF"/>
              </a:solidFill>
              <a:latin typeface="Lucida Bright" charset="0"/>
            </a:endParaRPr>
          </a:p>
          <a:p>
            <a:pPr algn="ctr" defTabSz="914400" fontAlgn="base">
              <a:spcBef>
                <a:spcPct val="20000"/>
              </a:spcBef>
              <a:spcAft>
                <a:spcPct val="0"/>
              </a:spcAft>
              <a:buFont typeface="Wingdings" charset="2"/>
              <a:buNone/>
              <a:defRPr/>
            </a:pPr>
            <a:endParaRPr lang="en-US" sz="2400">
              <a:solidFill>
                <a:srgbClr val="FFFFFF"/>
              </a:solidFill>
              <a:latin typeface="Lucida Bright" charset="0"/>
            </a:endParaRPr>
          </a:p>
        </p:txBody>
      </p:sp>
      <p:pic>
        <p:nvPicPr>
          <p:cNvPr id="120837" name="Picture 7"/>
          <p:cNvPicPr>
            <a:picLocks noChangeAspect="1"/>
          </p:cNvPicPr>
          <p:nvPr/>
        </p:nvPicPr>
        <p:blipFill>
          <a:blip r:embed="rId2"/>
          <a:srcRect/>
          <a:stretch>
            <a:fillRect/>
          </a:stretch>
        </p:blipFill>
        <p:spPr bwMode="auto">
          <a:xfrm>
            <a:off x="3505200" y="1981200"/>
            <a:ext cx="2133600" cy="2133600"/>
          </a:xfrm>
          <a:prstGeom prst="rect">
            <a:avLst/>
          </a:prstGeom>
          <a:noFill/>
          <a:ln w="9525">
            <a:noFill/>
            <a:miter lim="800000"/>
            <a:headEnd/>
            <a:tailEnd/>
          </a:ln>
        </p:spPr>
      </p:pic>
    </p:spTree>
  </p:cSld>
  <p:clrMapOvr>
    <a:masterClrMapping/>
  </p:clrMapOvr>
  <p:transition advTm="1263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646238" y="1828800"/>
            <a:ext cx="5791200" cy="4343400"/>
            <a:chOff x="1808078" y="279623"/>
            <a:chExt cx="8890000" cy="8674100"/>
          </a:xfrm>
        </p:grpSpPr>
        <p:pic>
          <p:nvPicPr>
            <p:cNvPr id="138258" name="Picture 1"/>
            <p:cNvPicPr>
              <a:picLocks noChangeAspect="1" noChangeArrowheads="1"/>
            </p:cNvPicPr>
            <p:nvPr/>
          </p:nvPicPr>
          <p:blipFill>
            <a:blip r:embed="rId3"/>
            <a:srcRect/>
            <a:stretch>
              <a:fillRect/>
            </a:stretch>
          </p:blipFill>
          <p:spPr bwMode="auto">
            <a:xfrm>
              <a:off x="1808078" y="279623"/>
              <a:ext cx="8890000" cy="8674100"/>
            </a:xfrm>
            <a:prstGeom prst="rect">
              <a:avLst/>
            </a:prstGeom>
            <a:noFill/>
            <a:ln w="12700">
              <a:noFill/>
              <a:miter lim="800000"/>
              <a:headEnd/>
              <a:tailEnd/>
            </a:ln>
          </p:spPr>
        </p:pic>
        <p:sp>
          <p:nvSpPr>
            <p:cNvPr id="14" name="Oval 3"/>
            <p:cNvSpPr>
              <a:spLocks/>
            </p:cNvSpPr>
            <p:nvPr/>
          </p:nvSpPr>
          <p:spPr bwMode="auto">
            <a:xfrm>
              <a:off x="5902157" y="3323167"/>
              <a:ext cx="811504" cy="811612"/>
            </a:xfrm>
            <a:prstGeom prst="ellipse">
              <a:avLst/>
            </a:prstGeom>
            <a:solidFill>
              <a:srgbClr val="3B00A4"/>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B</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15" name="Oval 4"/>
            <p:cNvSpPr>
              <a:spLocks/>
            </p:cNvSpPr>
            <p:nvPr/>
          </p:nvSpPr>
          <p:spPr bwMode="auto">
            <a:xfrm>
              <a:off x="6603999" y="2800059"/>
              <a:ext cx="977217" cy="979640"/>
            </a:xfrm>
            <a:prstGeom prst="ellipse">
              <a:avLst/>
            </a:prstGeom>
            <a:solidFill>
              <a:srgbClr val="558E28"/>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A</a:t>
              </a:r>
            </a:p>
          </p:txBody>
        </p:sp>
        <p:sp>
          <p:nvSpPr>
            <p:cNvPr id="16" name="Oval 5"/>
            <p:cNvSpPr>
              <a:spLocks/>
            </p:cNvSpPr>
            <p:nvPr/>
          </p:nvSpPr>
          <p:spPr bwMode="auto">
            <a:xfrm>
              <a:off x="5058972" y="3475344"/>
              <a:ext cx="889487" cy="887700"/>
            </a:xfrm>
            <a:prstGeom prst="ellipse">
              <a:avLst/>
            </a:prstGeom>
            <a:solidFill>
              <a:srgbClr val="0079A5"/>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C</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18" name="Oval 7"/>
            <p:cNvSpPr>
              <a:spLocks/>
            </p:cNvSpPr>
            <p:nvPr/>
          </p:nvSpPr>
          <p:spPr bwMode="auto">
            <a:xfrm>
              <a:off x="7118195" y="3931876"/>
              <a:ext cx="889488" cy="887700"/>
            </a:xfrm>
            <a:prstGeom prst="ellipse">
              <a:avLst/>
            </a:prstGeom>
            <a:solidFill>
              <a:srgbClr val="800000"/>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D</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19" name="Oval 8"/>
            <p:cNvSpPr>
              <a:spLocks/>
            </p:cNvSpPr>
            <p:nvPr/>
          </p:nvSpPr>
          <p:spPr bwMode="auto">
            <a:xfrm>
              <a:off x="6136104" y="4388407"/>
              <a:ext cx="913856" cy="941597"/>
            </a:xfrm>
            <a:prstGeom prst="ellipse">
              <a:avLst/>
            </a:prstGeom>
            <a:solidFill>
              <a:srgbClr val="800080"/>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a:solidFill>
                    <a:srgbClr val="FFFFFF"/>
                  </a:solidFill>
                  <a:effectLst>
                    <a:outerShdw blurRad="38100" dist="38100" dir="2700000" algn="tl">
                      <a:srgbClr val="000000"/>
                    </a:outerShdw>
                  </a:effectLst>
                  <a:ea typeface="Gill Sans" charset="0"/>
                  <a:cs typeface="Gill Sans" charset="0"/>
                </a:rPr>
                <a:t> E</a:t>
              </a:r>
              <a:endParaRPr lang="en-US" sz="4000" kern="0">
                <a:solidFill>
                  <a:srgbClr val="FFFFFF"/>
                </a:solidFill>
                <a:effectLst>
                  <a:outerShdw blurRad="38100" dist="38100" dir="2700000" algn="tl">
                    <a:srgbClr val="000000"/>
                  </a:outerShdw>
                </a:effectLst>
                <a:ea typeface="Gill Sans" charset="0"/>
                <a:cs typeface="Gill Sans" charset="0"/>
              </a:endParaRPr>
            </a:p>
          </p:txBody>
        </p:sp>
      </p:grpSp>
      <p:sp>
        <p:nvSpPr>
          <p:cNvPr id="138243" name="Rectangle 11"/>
          <p:cNvSpPr>
            <a:spLocks noChangeArrowheads="1"/>
          </p:cNvSpPr>
          <p:nvPr/>
        </p:nvSpPr>
        <p:spPr bwMode="auto">
          <a:xfrm>
            <a:off x="457200" y="152400"/>
            <a:ext cx="8229600" cy="1143000"/>
          </a:xfrm>
          <a:prstGeom prst="rect">
            <a:avLst/>
          </a:prstGeom>
          <a:noFill/>
          <a:ln w="9525">
            <a:noFill/>
            <a:miter lim="800000"/>
            <a:headEnd/>
            <a:tailEnd/>
          </a:ln>
        </p:spPr>
        <p:txBody>
          <a:bodyPr anchor="ctr">
            <a:prstTxWarp prst="textNoShape">
              <a:avLst/>
            </a:prstTxWarp>
          </a:bodyPr>
          <a:lstStyle/>
          <a:p>
            <a:pPr defTabSz="914400" fontAlgn="base">
              <a:spcBef>
                <a:spcPct val="0"/>
              </a:spcBef>
              <a:spcAft>
                <a:spcPct val="0"/>
              </a:spcAft>
            </a:pPr>
            <a:r>
              <a:rPr lang="en-US" sz="2800">
                <a:solidFill>
                  <a:srgbClr val="000000"/>
                </a:solidFill>
              </a:rPr>
              <a:t>Should Ambiences be Unique Worldwide?</a:t>
            </a:r>
          </a:p>
        </p:txBody>
      </p:sp>
      <p:sp>
        <p:nvSpPr>
          <p:cNvPr id="12" name="Oval 5"/>
          <p:cNvSpPr>
            <a:spLocks/>
          </p:cNvSpPr>
          <p:nvPr/>
        </p:nvSpPr>
        <p:spPr bwMode="auto">
          <a:xfrm>
            <a:off x="4343400" y="5041900"/>
            <a:ext cx="579438" cy="444500"/>
          </a:xfrm>
          <a:prstGeom prst="ellipse">
            <a:avLst/>
          </a:prstGeom>
          <a:solidFill>
            <a:srgbClr val="00B0F0"/>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F</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20" name="Oval 7"/>
          <p:cNvSpPr>
            <a:spLocks/>
          </p:cNvSpPr>
          <p:nvPr/>
        </p:nvSpPr>
        <p:spPr bwMode="auto">
          <a:xfrm>
            <a:off x="4648200" y="5499100"/>
            <a:ext cx="579438" cy="444500"/>
          </a:xfrm>
          <a:prstGeom prst="ellipse">
            <a:avLst/>
          </a:prstGeom>
          <a:solidFill>
            <a:srgbClr val="E0E450"/>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G</a:t>
            </a:r>
            <a:endParaRPr lang="en-US" sz="3600" kern="0" dirty="0">
              <a:solidFill>
                <a:srgbClr val="FFFFFF"/>
              </a:solidFill>
              <a:effectLst>
                <a:outerShdw blurRad="38100" dist="38100" dir="2700000" algn="tl">
                  <a:srgbClr val="000000"/>
                </a:outerShdw>
              </a:effectLst>
              <a:ea typeface="Gill Sans" charset="0"/>
              <a:cs typeface="Gill Sans" charset="0"/>
            </a:endParaRPr>
          </a:p>
        </p:txBody>
      </p:sp>
      <p:sp>
        <p:nvSpPr>
          <p:cNvPr id="21" name="Oval 7"/>
          <p:cNvSpPr>
            <a:spLocks/>
          </p:cNvSpPr>
          <p:nvPr/>
        </p:nvSpPr>
        <p:spPr bwMode="auto">
          <a:xfrm>
            <a:off x="2925763" y="2603500"/>
            <a:ext cx="579437" cy="444500"/>
          </a:xfrm>
          <a:prstGeom prst="ellipse">
            <a:avLst/>
          </a:prstGeom>
          <a:solidFill>
            <a:srgbClr val="FFC000"/>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H</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22" name="Oval 7"/>
          <p:cNvSpPr>
            <a:spLocks/>
          </p:cNvSpPr>
          <p:nvPr/>
        </p:nvSpPr>
        <p:spPr bwMode="auto">
          <a:xfrm>
            <a:off x="3230563" y="2070100"/>
            <a:ext cx="579437" cy="444500"/>
          </a:xfrm>
          <a:prstGeom prst="ellipse">
            <a:avLst/>
          </a:prstGeom>
          <a:solidFill>
            <a:srgbClr val="FF5050"/>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400" kern="0" dirty="0">
                <a:solidFill>
                  <a:srgbClr val="FFFFFF"/>
                </a:solidFill>
                <a:effectLst>
                  <a:outerShdw blurRad="38100" dist="38100" dir="2700000" algn="tl">
                    <a:srgbClr val="000000"/>
                  </a:outerShdw>
                </a:effectLst>
                <a:ea typeface="Gill Sans" charset="0"/>
                <a:cs typeface="Gill Sans" charset="0"/>
              </a:rPr>
              <a:t>J</a:t>
            </a:r>
          </a:p>
        </p:txBody>
      </p:sp>
      <p:sp>
        <p:nvSpPr>
          <p:cNvPr id="23" name="Oval 7"/>
          <p:cNvSpPr>
            <a:spLocks/>
          </p:cNvSpPr>
          <p:nvPr/>
        </p:nvSpPr>
        <p:spPr bwMode="auto">
          <a:xfrm>
            <a:off x="3763963" y="2438400"/>
            <a:ext cx="579437" cy="444500"/>
          </a:xfrm>
          <a:prstGeom prst="ellipse">
            <a:avLst/>
          </a:prstGeom>
          <a:solidFill>
            <a:schemeClr val="tx1">
              <a:lumMod val="50000"/>
              <a:lumOff val="50000"/>
            </a:schemeClr>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I</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32" name="Oval 7"/>
          <p:cNvSpPr>
            <a:spLocks/>
          </p:cNvSpPr>
          <p:nvPr/>
        </p:nvSpPr>
        <p:spPr bwMode="auto">
          <a:xfrm>
            <a:off x="6019800" y="4114800"/>
            <a:ext cx="579438" cy="444500"/>
          </a:xfrm>
          <a:prstGeom prst="ellipse">
            <a:avLst/>
          </a:prstGeom>
          <a:solidFill>
            <a:srgbClr val="00B050"/>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3200" kern="0" dirty="0">
                <a:solidFill>
                  <a:srgbClr val="FFFFFF"/>
                </a:solidFill>
                <a:effectLst>
                  <a:outerShdw blurRad="38100" dist="38100" dir="2700000" algn="tl">
                    <a:srgbClr val="000000"/>
                  </a:outerShdw>
                </a:effectLst>
                <a:ea typeface="Gill Sans" charset="0"/>
                <a:cs typeface="Gill Sans" charset="0"/>
              </a:rPr>
              <a:t>L</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33" name="Oval 7"/>
          <p:cNvSpPr>
            <a:spLocks/>
          </p:cNvSpPr>
          <p:nvPr/>
        </p:nvSpPr>
        <p:spPr bwMode="auto">
          <a:xfrm>
            <a:off x="6477000" y="4572000"/>
            <a:ext cx="579438" cy="444500"/>
          </a:xfrm>
          <a:prstGeom prst="ellipse">
            <a:avLst/>
          </a:prstGeom>
          <a:solidFill>
            <a:srgbClr val="6666FF"/>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400" kern="0" dirty="0">
                <a:solidFill>
                  <a:srgbClr val="FFFFFF"/>
                </a:solidFill>
                <a:effectLst>
                  <a:outerShdw blurRad="38100" dist="38100" dir="2700000" algn="tl">
                    <a:srgbClr val="000000"/>
                  </a:outerShdw>
                </a:effectLst>
                <a:ea typeface="Gill Sans" charset="0"/>
                <a:cs typeface="Gill Sans" charset="0"/>
              </a:rPr>
              <a:t>M</a:t>
            </a:r>
            <a:endParaRPr lang="en-US" sz="3200" kern="0" dirty="0">
              <a:solidFill>
                <a:srgbClr val="FFFFFF"/>
              </a:solidFill>
              <a:effectLst>
                <a:outerShdw blurRad="38100" dist="38100" dir="2700000" algn="tl">
                  <a:srgbClr val="000000"/>
                </a:outerShdw>
              </a:effectLst>
              <a:ea typeface="Gill Sans" charset="0"/>
              <a:cs typeface="Gill Sans" charset="0"/>
            </a:endParaRPr>
          </a:p>
        </p:txBody>
      </p:sp>
      <p:sp>
        <p:nvSpPr>
          <p:cNvPr id="34" name="Oval 7"/>
          <p:cNvSpPr>
            <a:spLocks/>
          </p:cNvSpPr>
          <p:nvPr/>
        </p:nvSpPr>
        <p:spPr bwMode="auto">
          <a:xfrm>
            <a:off x="5791200" y="4724400"/>
            <a:ext cx="579438" cy="444500"/>
          </a:xfrm>
          <a:prstGeom prst="ellipse">
            <a:avLst/>
          </a:prstGeom>
          <a:solidFill>
            <a:srgbClr val="D60093"/>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N</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35" name="Oval 7"/>
          <p:cNvSpPr>
            <a:spLocks/>
          </p:cNvSpPr>
          <p:nvPr/>
        </p:nvSpPr>
        <p:spPr bwMode="auto">
          <a:xfrm>
            <a:off x="3495675" y="5195888"/>
            <a:ext cx="579438" cy="444500"/>
          </a:xfrm>
          <a:prstGeom prst="ellipse">
            <a:avLst/>
          </a:prstGeom>
          <a:solidFill>
            <a:srgbClr val="FF6600"/>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O</a:t>
            </a:r>
            <a:endParaRPr lang="en-US" sz="3600" kern="0" dirty="0">
              <a:solidFill>
                <a:srgbClr val="FFFFFF"/>
              </a:solidFill>
              <a:effectLst>
                <a:outerShdw blurRad="38100" dist="38100" dir="2700000" algn="tl">
                  <a:srgbClr val="000000"/>
                </a:outerShdw>
              </a:effectLst>
              <a:ea typeface="Gill Sans" charset="0"/>
              <a:cs typeface="Gill Sans" charset="0"/>
            </a:endParaRPr>
          </a:p>
        </p:txBody>
      </p:sp>
      <p:sp>
        <p:nvSpPr>
          <p:cNvPr id="24" name="Oval 4"/>
          <p:cNvSpPr>
            <a:spLocks/>
          </p:cNvSpPr>
          <p:nvPr/>
        </p:nvSpPr>
        <p:spPr bwMode="auto">
          <a:xfrm>
            <a:off x="6069013" y="2362200"/>
            <a:ext cx="636587" cy="490538"/>
          </a:xfrm>
          <a:prstGeom prst="ellipse">
            <a:avLst/>
          </a:prstGeom>
          <a:solidFill>
            <a:srgbClr val="996600"/>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P</a:t>
            </a:r>
          </a:p>
        </p:txBody>
      </p:sp>
      <p:sp>
        <p:nvSpPr>
          <p:cNvPr id="25" name="Oval 4"/>
          <p:cNvSpPr>
            <a:spLocks/>
          </p:cNvSpPr>
          <p:nvPr/>
        </p:nvSpPr>
        <p:spPr bwMode="auto">
          <a:xfrm>
            <a:off x="6450013" y="3014663"/>
            <a:ext cx="636587" cy="490537"/>
          </a:xfrm>
          <a:prstGeom prst="ellipse">
            <a:avLst/>
          </a:prstGeom>
          <a:solidFill>
            <a:srgbClr val="1C1C1C"/>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Q</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26" name="Oval 4"/>
          <p:cNvSpPr>
            <a:spLocks/>
          </p:cNvSpPr>
          <p:nvPr/>
        </p:nvSpPr>
        <p:spPr bwMode="auto">
          <a:xfrm>
            <a:off x="1878013" y="4233863"/>
            <a:ext cx="636587" cy="490537"/>
          </a:xfrm>
          <a:prstGeom prst="ellipse">
            <a:avLst/>
          </a:prstGeom>
          <a:solidFill>
            <a:srgbClr val="92D050"/>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Q</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27" name="Oval 4"/>
          <p:cNvSpPr>
            <a:spLocks/>
          </p:cNvSpPr>
          <p:nvPr/>
        </p:nvSpPr>
        <p:spPr bwMode="auto">
          <a:xfrm>
            <a:off x="2259013" y="4953000"/>
            <a:ext cx="636587" cy="490538"/>
          </a:xfrm>
          <a:prstGeom prst="ellipse">
            <a:avLst/>
          </a:prstGeom>
          <a:solidFill>
            <a:srgbClr val="C00000"/>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3200" kern="0" dirty="0">
                <a:solidFill>
                  <a:srgbClr val="FFFFFF"/>
                </a:solidFill>
                <a:effectLst>
                  <a:outerShdw blurRad="38100" dist="38100" dir="2700000" algn="tl">
                    <a:srgbClr val="000000"/>
                  </a:outerShdw>
                </a:effectLst>
                <a:ea typeface="Gill Sans" charset="0"/>
                <a:cs typeface="Gill Sans" charset="0"/>
              </a:rPr>
              <a:t>R</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29" name="Oval 7"/>
          <p:cNvSpPr>
            <a:spLocks/>
          </p:cNvSpPr>
          <p:nvPr/>
        </p:nvSpPr>
        <p:spPr bwMode="auto">
          <a:xfrm>
            <a:off x="2925763" y="3441700"/>
            <a:ext cx="579437" cy="444500"/>
          </a:xfrm>
          <a:prstGeom prst="ellipse">
            <a:avLst/>
          </a:prstGeom>
          <a:solidFill>
            <a:schemeClr val="bg2">
              <a:lumMod val="60000"/>
              <a:lumOff val="40000"/>
            </a:schemeClr>
          </a:solidFill>
          <a:ln w="25400">
            <a:solidFill>
              <a:srgbClr val="000000"/>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646238" y="1828800"/>
            <a:ext cx="5791200" cy="4343400"/>
            <a:chOff x="1808078" y="279623"/>
            <a:chExt cx="8890000" cy="8674100"/>
          </a:xfrm>
        </p:grpSpPr>
        <p:pic>
          <p:nvPicPr>
            <p:cNvPr id="140308" name="Picture 1"/>
            <p:cNvPicPr>
              <a:picLocks noChangeAspect="1" noChangeArrowheads="1"/>
            </p:cNvPicPr>
            <p:nvPr/>
          </p:nvPicPr>
          <p:blipFill>
            <a:blip r:embed="rId3"/>
            <a:srcRect/>
            <a:stretch>
              <a:fillRect/>
            </a:stretch>
          </p:blipFill>
          <p:spPr bwMode="auto">
            <a:xfrm>
              <a:off x="1808078" y="279623"/>
              <a:ext cx="8890000" cy="8674100"/>
            </a:xfrm>
            <a:prstGeom prst="rect">
              <a:avLst/>
            </a:prstGeom>
            <a:noFill/>
            <a:ln w="12700">
              <a:noFill/>
              <a:miter lim="800000"/>
              <a:headEnd/>
              <a:tailEnd/>
            </a:ln>
          </p:spPr>
        </p:pic>
        <p:sp>
          <p:nvSpPr>
            <p:cNvPr id="57" name="Oval 3"/>
            <p:cNvSpPr>
              <a:spLocks/>
            </p:cNvSpPr>
            <p:nvPr/>
          </p:nvSpPr>
          <p:spPr bwMode="auto">
            <a:xfrm>
              <a:off x="5902157" y="3323167"/>
              <a:ext cx="811504" cy="811612"/>
            </a:xfrm>
            <a:prstGeom prst="ellipse">
              <a:avLst/>
            </a:prstGeom>
            <a:solidFill>
              <a:srgbClr val="3B00A4"/>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B</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58" name="Oval 4"/>
            <p:cNvSpPr>
              <a:spLocks/>
            </p:cNvSpPr>
            <p:nvPr/>
          </p:nvSpPr>
          <p:spPr bwMode="auto">
            <a:xfrm>
              <a:off x="6603999" y="2800059"/>
              <a:ext cx="977217" cy="979640"/>
            </a:xfrm>
            <a:prstGeom prst="ellipse">
              <a:avLst/>
            </a:prstGeom>
            <a:solidFill>
              <a:srgbClr val="558E28"/>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A</a:t>
              </a:r>
            </a:p>
          </p:txBody>
        </p:sp>
        <p:sp>
          <p:nvSpPr>
            <p:cNvPr id="59" name="Oval 5"/>
            <p:cNvSpPr>
              <a:spLocks/>
            </p:cNvSpPr>
            <p:nvPr/>
          </p:nvSpPr>
          <p:spPr bwMode="auto">
            <a:xfrm>
              <a:off x="5058972" y="3475344"/>
              <a:ext cx="889487" cy="887700"/>
            </a:xfrm>
            <a:prstGeom prst="ellipse">
              <a:avLst/>
            </a:prstGeom>
            <a:solidFill>
              <a:srgbClr val="0079A5"/>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C</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60" name="Oval 7"/>
            <p:cNvSpPr>
              <a:spLocks/>
            </p:cNvSpPr>
            <p:nvPr/>
          </p:nvSpPr>
          <p:spPr bwMode="auto">
            <a:xfrm>
              <a:off x="7118195" y="3931876"/>
              <a:ext cx="889488" cy="887700"/>
            </a:xfrm>
            <a:prstGeom prst="ellipse">
              <a:avLst/>
            </a:prstGeom>
            <a:solidFill>
              <a:srgbClr val="800000"/>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D</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61" name="Oval 8"/>
            <p:cNvSpPr>
              <a:spLocks/>
            </p:cNvSpPr>
            <p:nvPr/>
          </p:nvSpPr>
          <p:spPr bwMode="auto">
            <a:xfrm>
              <a:off x="6136104" y="4388407"/>
              <a:ext cx="913856" cy="941597"/>
            </a:xfrm>
            <a:prstGeom prst="ellipse">
              <a:avLst/>
            </a:prstGeom>
            <a:solidFill>
              <a:srgbClr val="800080"/>
            </a:solidFill>
            <a:ln w="25400">
              <a:solidFill>
                <a:srgbClr val="000000"/>
              </a:solidFill>
              <a:prstDash val="solid"/>
              <a:round/>
              <a:headEnd type="none" w="med" len="med"/>
              <a:tailEnd type="none" w="med" len="med"/>
            </a:ln>
          </p:spPr>
          <p:txBody>
            <a:bodyPr lIns="0" tIns="0" rIns="0" bIns="0" anchor="ctr"/>
            <a:lstStyle/>
            <a:p>
              <a:pPr defTabSz="914400">
                <a:defRPr/>
              </a:pPr>
              <a:r>
                <a:rPr lang="en-US" sz="2800" kern="0">
                  <a:solidFill>
                    <a:srgbClr val="FFFFFF"/>
                  </a:solidFill>
                  <a:effectLst>
                    <a:outerShdw blurRad="38100" dist="38100" dir="2700000" algn="tl">
                      <a:srgbClr val="000000"/>
                    </a:outerShdw>
                  </a:effectLst>
                  <a:ea typeface="Gill Sans" charset="0"/>
                  <a:cs typeface="Gill Sans" charset="0"/>
                </a:rPr>
                <a:t> E</a:t>
              </a:r>
              <a:endParaRPr lang="en-US" sz="4000" kern="0">
                <a:solidFill>
                  <a:srgbClr val="FFFFFF"/>
                </a:solidFill>
                <a:effectLst>
                  <a:outerShdw blurRad="38100" dist="38100" dir="2700000" algn="tl">
                    <a:srgbClr val="000000"/>
                  </a:outerShdw>
                </a:effectLst>
                <a:ea typeface="Gill Sans" charset="0"/>
                <a:cs typeface="Gill Sans" charset="0"/>
              </a:endParaRPr>
            </a:p>
          </p:txBody>
        </p:sp>
      </p:grpSp>
      <p:sp>
        <p:nvSpPr>
          <p:cNvPr id="63492" name="Rectangle 11"/>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pPr defTabSz="914400" fontAlgn="base">
              <a:spcBef>
                <a:spcPct val="0"/>
              </a:spcBef>
              <a:spcAft>
                <a:spcPct val="0"/>
              </a:spcAft>
              <a:defRPr/>
            </a:pPr>
            <a:r>
              <a:rPr lang="en-US" sz="2800" dirty="0">
                <a:solidFill>
                  <a:srgbClr val="000000"/>
                </a:solidFill>
              </a:rPr>
              <a:t>Should Ambiences be Unique Worldwide?</a:t>
            </a:r>
          </a:p>
        </p:txBody>
      </p:sp>
      <p:sp>
        <p:nvSpPr>
          <p:cNvPr id="28" name="Oval 2"/>
          <p:cNvSpPr>
            <a:spLocks/>
          </p:cNvSpPr>
          <p:nvPr/>
        </p:nvSpPr>
        <p:spPr bwMode="auto">
          <a:xfrm>
            <a:off x="3627438" y="2971800"/>
            <a:ext cx="2332037" cy="1541463"/>
          </a:xfrm>
          <a:prstGeom prst="ellipse">
            <a:avLst/>
          </a:prstGeom>
          <a:noFill/>
          <a:ln w="57150" cap="flat" cmpd="sng" algn="ctr">
            <a:solidFill>
              <a:schemeClr val="tx1"/>
            </a:solidFill>
            <a:prstDash val="sysDash"/>
            <a:round/>
            <a:headEnd type="none" w="med" len="med"/>
            <a:tailEnd type="none" w="med" len="med"/>
          </a:ln>
          <a:effectLst/>
        </p:spPr>
        <p:txBody>
          <a:bodyPr lIns="0" tIns="0" rIns="0" bIns="0"/>
          <a:lstStyle/>
          <a:p>
            <a:pPr defTabSz="914400">
              <a:defRPr/>
            </a:pPr>
            <a:endParaRPr lang="en-US" kern="0">
              <a:solidFill>
                <a:sysClr val="windowText" lastClr="000000"/>
              </a:solidFill>
            </a:endParaRPr>
          </a:p>
        </p:txBody>
      </p:sp>
      <p:sp>
        <p:nvSpPr>
          <p:cNvPr id="118788" name="Rectangle 4"/>
          <p:cNvSpPr>
            <a:spLocks noChangeArrowheads="1"/>
          </p:cNvSpPr>
          <p:nvPr/>
        </p:nvSpPr>
        <p:spPr bwMode="auto">
          <a:xfrm>
            <a:off x="304800" y="381000"/>
            <a:ext cx="8610600" cy="990600"/>
          </a:xfrm>
          <a:prstGeom prst="rect">
            <a:avLst/>
          </a:prstGeom>
          <a:solidFill>
            <a:srgbClr val="CCFF66"/>
          </a:solidFill>
          <a:ln w="9525">
            <a:noFill/>
            <a:miter lim="800000"/>
            <a:headEnd/>
            <a:tailEnd/>
          </a:ln>
          <a:effectLst>
            <a:outerShdw blurRad="50800" dist="38100" dir="2700000">
              <a:srgbClr val="000000">
                <a:alpha val="43000"/>
              </a:srgbClr>
            </a:outerShdw>
          </a:effectLst>
        </p:spPr>
        <p:txBody>
          <a:bodyPr wrap="none" anchor="ctr">
            <a:prstTxWarp prst="textNoShape">
              <a:avLst/>
            </a:prstTxWarp>
          </a:bodyPr>
          <a:lstStyle/>
          <a:p>
            <a:pPr algn="ctr" defTabSz="914400" fontAlgn="base">
              <a:spcBef>
                <a:spcPct val="0"/>
              </a:spcBef>
              <a:spcAft>
                <a:spcPct val="0"/>
              </a:spcAft>
              <a:defRPr/>
            </a:pPr>
            <a:r>
              <a:rPr lang="en-US" sz="2800">
                <a:solidFill>
                  <a:srgbClr val="000000"/>
                </a:solidFill>
                <a:ea typeface="Arial" charset="0"/>
                <a:cs typeface="Arial" charset="0"/>
              </a:rPr>
              <a:t>GSM provides macro location (e.g., strip mall) …</a:t>
            </a:r>
          </a:p>
          <a:p>
            <a:pPr algn="ctr" defTabSz="914400" fontAlgn="base">
              <a:spcBef>
                <a:spcPct val="0"/>
              </a:spcBef>
              <a:spcAft>
                <a:spcPct val="0"/>
              </a:spcAft>
              <a:defRPr/>
            </a:pPr>
            <a:r>
              <a:rPr lang="en-US" sz="2800">
                <a:solidFill>
                  <a:srgbClr val="FF0000"/>
                </a:solidFill>
                <a:ea typeface="Arial" charset="0"/>
                <a:cs typeface="Arial" charset="0"/>
              </a:rPr>
              <a:t> </a:t>
            </a:r>
            <a:r>
              <a:rPr lang="en-US" sz="2800" b="1">
                <a:solidFill>
                  <a:srgbClr val="000000"/>
                </a:solidFill>
                <a:ea typeface="Arial" charset="0"/>
                <a:cs typeface="Arial" charset="0"/>
              </a:rPr>
              <a:t>SurroundSense</a:t>
            </a:r>
            <a:r>
              <a:rPr lang="en-US" sz="2800">
                <a:solidFill>
                  <a:srgbClr val="000000"/>
                </a:solidFill>
                <a:ea typeface="Arial" charset="0"/>
                <a:cs typeface="Arial" charset="0"/>
              </a:rPr>
              <a:t> refines to Starbucks</a:t>
            </a:r>
            <a:endParaRPr lang="en-US" sz="2800" b="1">
              <a:solidFill>
                <a:srgbClr val="000000"/>
              </a:solidFill>
              <a:ea typeface="Arial" charset="0"/>
              <a:cs typeface="Arial" charset="0"/>
            </a:endParaRPr>
          </a:p>
        </p:txBody>
      </p:sp>
      <p:sp>
        <p:nvSpPr>
          <p:cNvPr id="29" name="Oval 5"/>
          <p:cNvSpPr>
            <a:spLocks/>
          </p:cNvSpPr>
          <p:nvPr/>
        </p:nvSpPr>
        <p:spPr bwMode="auto">
          <a:xfrm>
            <a:off x="4343400" y="5041900"/>
            <a:ext cx="579438" cy="444500"/>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F</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30" name="Oval 7"/>
          <p:cNvSpPr>
            <a:spLocks/>
          </p:cNvSpPr>
          <p:nvPr/>
        </p:nvSpPr>
        <p:spPr bwMode="auto">
          <a:xfrm>
            <a:off x="4648200" y="5499100"/>
            <a:ext cx="579438" cy="444500"/>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G</a:t>
            </a:r>
            <a:endParaRPr lang="en-US" sz="3600" kern="0" dirty="0">
              <a:solidFill>
                <a:srgbClr val="FFFFFF"/>
              </a:solidFill>
              <a:effectLst>
                <a:outerShdw blurRad="38100" dist="38100" dir="2700000" algn="tl">
                  <a:srgbClr val="000000"/>
                </a:outerShdw>
              </a:effectLst>
              <a:ea typeface="Gill Sans" charset="0"/>
              <a:cs typeface="Gill Sans" charset="0"/>
            </a:endParaRPr>
          </a:p>
        </p:txBody>
      </p:sp>
      <p:sp>
        <p:nvSpPr>
          <p:cNvPr id="36" name="Oval 7"/>
          <p:cNvSpPr>
            <a:spLocks/>
          </p:cNvSpPr>
          <p:nvPr/>
        </p:nvSpPr>
        <p:spPr bwMode="auto">
          <a:xfrm>
            <a:off x="2925763" y="2603500"/>
            <a:ext cx="579437" cy="444500"/>
          </a:xfrm>
          <a:prstGeom prst="ellipse">
            <a:avLst/>
          </a:prstGeom>
          <a:solidFill>
            <a:schemeClr val="bg1">
              <a:lumMod val="75000"/>
            </a:schemeClr>
          </a:solidFill>
          <a:ln w="25400">
            <a:solidFill>
              <a:srgbClr val="7F7F7F"/>
            </a:solidFill>
            <a:prstDash val="solid"/>
            <a:round/>
            <a:headEnd type="none" w="med" len="med"/>
            <a:tailEnd type="none" w="med" len="med"/>
          </a:ln>
        </p:spPr>
        <p:txBody>
          <a:bodyPr lIns="0" tIns="0" rIns="0" bIns="0" anchor="ctr"/>
          <a:lstStyle/>
          <a:p>
            <a:pP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 H</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37" name="Oval 7"/>
          <p:cNvSpPr>
            <a:spLocks/>
          </p:cNvSpPr>
          <p:nvPr/>
        </p:nvSpPr>
        <p:spPr bwMode="auto">
          <a:xfrm>
            <a:off x="3230563" y="2070100"/>
            <a:ext cx="579437" cy="444500"/>
          </a:xfrm>
          <a:prstGeom prst="ellipse">
            <a:avLst/>
          </a:prstGeom>
          <a:solidFill>
            <a:schemeClr val="bg1">
              <a:lumMod val="75000"/>
            </a:schemeClr>
          </a:solidFill>
          <a:ln w="25400">
            <a:solidFill>
              <a:srgbClr val="7F7F7F"/>
            </a:solidFill>
            <a:prstDash val="solid"/>
            <a:round/>
            <a:headEnd type="none" w="med" len="med"/>
            <a:tailEnd type="none" w="med" len="med"/>
          </a:ln>
        </p:spPr>
        <p:txBody>
          <a:bodyPr lIns="0" tIns="0" rIns="0" bIns="0" anchor="ctr"/>
          <a:lstStyle/>
          <a:p>
            <a:pPr algn="ctr" defTabSz="914400">
              <a:defRPr/>
            </a:pPr>
            <a:r>
              <a:rPr lang="en-US" sz="2400" kern="0" dirty="0">
                <a:solidFill>
                  <a:srgbClr val="FFFFFF"/>
                </a:solidFill>
                <a:effectLst>
                  <a:outerShdw blurRad="38100" dist="38100" dir="2700000" algn="tl">
                    <a:srgbClr val="000000"/>
                  </a:outerShdw>
                </a:effectLst>
                <a:ea typeface="Gill Sans" charset="0"/>
                <a:cs typeface="Gill Sans" charset="0"/>
              </a:rPr>
              <a:t>J</a:t>
            </a:r>
          </a:p>
        </p:txBody>
      </p:sp>
      <p:sp>
        <p:nvSpPr>
          <p:cNvPr id="38" name="Oval 7"/>
          <p:cNvSpPr>
            <a:spLocks/>
          </p:cNvSpPr>
          <p:nvPr/>
        </p:nvSpPr>
        <p:spPr bwMode="auto">
          <a:xfrm>
            <a:off x="3763963" y="2438400"/>
            <a:ext cx="579437" cy="444500"/>
          </a:xfrm>
          <a:prstGeom prst="ellipse">
            <a:avLst/>
          </a:prstGeom>
          <a:solidFill>
            <a:schemeClr val="bg1">
              <a:lumMod val="75000"/>
            </a:schemeClr>
          </a:solidFill>
          <a:ln w="25400">
            <a:solidFill>
              <a:srgbClr val="7F7F7F"/>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I</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39" name="Oval 7"/>
          <p:cNvSpPr>
            <a:spLocks/>
          </p:cNvSpPr>
          <p:nvPr/>
        </p:nvSpPr>
        <p:spPr bwMode="auto">
          <a:xfrm>
            <a:off x="6019800" y="4114800"/>
            <a:ext cx="579438" cy="444500"/>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algn="ctr" defTabSz="914400">
              <a:defRPr/>
            </a:pPr>
            <a:r>
              <a:rPr lang="en-US" sz="3200" kern="0" dirty="0">
                <a:solidFill>
                  <a:srgbClr val="FFFFFF"/>
                </a:solidFill>
                <a:effectLst>
                  <a:outerShdw blurRad="38100" dist="38100" dir="2700000" algn="tl">
                    <a:srgbClr val="000000"/>
                  </a:outerShdw>
                </a:effectLst>
                <a:ea typeface="Gill Sans" charset="0"/>
                <a:cs typeface="Gill Sans" charset="0"/>
              </a:rPr>
              <a:t>L</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40" name="Oval 7"/>
          <p:cNvSpPr>
            <a:spLocks/>
          </p:cNvSpPr>
          <p:nvPr/>
        </p:nvSpPr>
        <p:spPr bwMode="auto">
          <a:xfrm>
            <a:off x="6477000" y="4572000"/>
            <a:ext cx="579438" cy="444500"/>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algn="ctr" defTabSz="914400">
              <a:defRPr/>
            </a:pPr>
            <a:r>
              <a:rPr lang="en-US" sz="2400" kern="0" dirty="0">
                <a:solidFill>
                  <a:srgbClr val="FFFFFF"/>
                </a:solidFill>
                <a:effectLst>
                  <a:outerShdw blurRad="38100" dist="38100" dir="2700000" algn="tl">
                    <a:srgbClr val="000000"/>
                  </a:outerShdw>
                </a:effectLst>
                <a:ea typeface="Gill Sans" charset="0"/>
                <a:cs typeface="Gill Sans" charset="0"/>
              </a:rPr>
              <a:t>M</a:t>
            </a:r>
            <a:endParaRPr lang="en-US" sz="3200" kern="0" dirty="0">
              <a:solidFill>
                <a:srgbClr val="FFFFFF"/>
              </a:solidFill>
              <a:effectLst>
                <a:outerShdw blurRad="38100" dist="38100" dir="2700000" algn="tl">
                  <a:srgbClr val="000000"/>
                </a:outerShdw>
              </a:effectLst>
              <a:ea typeface="Gill Sans" charset="0"/>
              <a:cs typeface="Gill Sans" charset="0"/>
            </a:endParaRPr>
          </a:p>
        </p:txBody>
      </p:sp>
      <p:sp>
        <p:nvSpPr>
          <p:cNvPr id="41" name="Oval 7"/>
          <p:cNvSpPr>
            <a:spLocks/>
          </p:cNvSpPr>
          <p:nvPr/>
        </p:nvSpPr>
        <p:spPr bwMode="auto">
          <a:xfrm>
            <a:off x="5791200" y="4724400"/>
            <a:ext cx="579438" cy="444500"/>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N</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42" name="Oval 7"/>
          <p:cNvSpPr>
            <a:spLocks/>
          </p:cNvSpPr>
          <p:nvPr/>
        </p:nvSpPr>
        <p:spPr bwMode="auto">
          <a:xfrm>
            <a:off x="3495675" y="5195888"/>
            <a:ext cx="579438" cy="444500"/>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O</a:t>
            </a:r>
            <a:endParaRPr lang="en-US" sz="3600" kern="0" dirty="0">
              <a:solidFill>
                <a:srgbClr val="FFFFFF"/>
              </a:solidFill>
              <a:effectLst>
                <a:outerShdw blurRad="38100" dist="38100" dir="2700000" algn="tl">
                  <a:srgbClr val="000000"/>
                </a:outerShdw>
              </a:effectLst>
              <a:ea typeface="Gill Sans" charset="0"/>
              <a:cs typeface="Gill Sans" charset="0"/>
            </a:endParaRPr>
          </a:p>
        </p:txBody>
      </p:sp>
      <p:sp>
        <p:nvSpPr>
          <p:cNvPr id="43" name="Oval 4"/>
          <p:cNvSpPr>
            <a:spLocks/>
          </p:cNvSpPr>
          <p:nvPr/>
        </p:nvSpPr>
        <p:spPr bwMode="auto">
          <a:xfrm>
            <a:off x="6069013" y="2362200"/>
            <a:ext cx="636587" cy="490538"/>
          </a:xfrm>
          <a:prstGeom prst="ellipse">
            <a:avLst/>
          </a:prstGeom>
          <a:solidFill>
            <a:schemeClr val="bg1">
              <a:lumMod val="75000"/>
            </a:schemeClr>
          </a:solidFill>
          <a:ln w="25400">
            <a:solidFill>
              <a:srgbClr val="7F7F7F"/>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P</a:t>
            </a:r>
          </a:p>
        </p:txBody>
      </p:sp>
      <p:sp>
        <p:nvSpPr>
          <p:cNvPr id="44" name="Oval 4"/>
          <p:cNvSpPr>
            <a:spLocks/>
          </p:cNvSpPr>
          <p:nvPr/>
        </p:nvSpPr>
        <p:spPr bwMode="auto">
          <a:xfrm>
            <a:off x="6450013" y="3014663"/>
            <a:ext cx="636587" cy="490537"/>
          </a:xfrm>
          <a:prstGeom prst="ellipse">
            <a:avLst/>
          </a:prstGeom>
          <a:solidFill>
            <a:schemeClr val="bg1">
              <a:lumMod val="75000"/>
            </a:schemeClr>
          </a:solidFill>
          <a:ln w="25400">
            <a:solidFill>
              <a:srgbClr val="7F7F7F"/>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Q</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45" name="Oval 4"/>
          <p:cNvSpPr>
            <a:spLocks/>
          </p:cNvSpPr>
          <p:nvPr/>
        </p:nvSpPr>
        <p:spPr bwMode="auto">
          <a:xfrm>
            <a:off x="1878013" y="4233863"/>
            <a:ext cx="636587" cy="490537"/>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Q</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46" name="Oval 4"/>
          <p:cNvSpPr>
            <a:spLocks/>
          </p:cNvSpPr>
          <p:nvPr/>
        </p:nvSpPr>
        <p:spPr bwMode="auto">
          <a:xfrm>
            <a:off x="2259013" y="4953000"/>
            <a:ext cx="636587" cy="490538"/>
          </a:xfrm>
          <a:prstGeom prst="ellipse">
            <a:avLst/>
          </a:prstGeom>
          <a:solidFill>
            <a:srgbClr val="BFBFBF"/>
          </a:solidFill>
          <a:ln w="25400">
            <a:solidFill>
              <a:schemeClr val="bg1">
                <a:lumMod val="50000"/>
              </a:schemeClr>
            </a:solidFill>
            <a:prstDash val="solid"/>
            <a:round/>
            <a:headEnd type="none" w="med" len="med"/>
            <a:tailEnd type="none" w="med" len="med"/>
          </a:ln>
        </p:spPr>
        <p:txBody>
          <a:bodyPr lIns="0" tIns="0" rIns="0" bIns="0" anchor="ctr"/>
          <a:lstStyle/>
          <a:p>
            <a:pPr algn="ctr" defTabSz="914400">
              <a:defRPr/>
            </a:pPr>
            <a:r>
              <a:rPr lang="en-US" sz="3200" kern="0" dirty="0">
                <a:solidFill>
                  <a:srgbClr val="FFFFFF"/>
                </a:solidFill>
                <a:effectLst>
                  <a:outerShdw blurRad="38100" dist="38100" dir="2700000" algn="tl">
                    <a:srgbClr val="000000"/>
                  </a:outerShdw>
                </a:effectLst>
                <a:ea typeface="Gill Sans" charset="0"/>
                <a:cs typeface="Gill Sans" charset="0"/>
              </a:rPr>
              <a:t>R</a:t>
            </a:r>
            <a:endParaRPr lang="en-US" sz="4000" kern="0" dirty="0">
              <a:solidFill>
                <a:srgbClr val="FFFFFF"/>
              </a:solidFill>
              <a:effectLst>
                <a:outerShdw blurRad="38100" dist="38100" dir="2700000" algn="tl">
                  <a:srgbClr val="000000"/>
                </a:outerShdw>
              </a:effectLst>
              <a:ea typeface="Gill Sans" charset="0"/>
              <a:cs typeface="Gill Sans" charset="0"/>
            </a:endParaRPr>
          </a:p>
        </p:txBody>
      </p:sp>
      <p:sp>
        <p:nvSpPr>
          <p:cNvPr id="47" name="Oval 7"/>
          <p:cNvSpPr>
            <a:spLocks/>
          </p:cNvSpPr>
          <p:nvPr/>
        </p:nvSpPr>
        <p:spPr bwMode="auto">
          <a:xfrm>
            <a:off x="2925763" y="3441700"/>
            <a:ext cx="579437" cy="444500"/>
          </a:xfrm>
          <a:prstGeom prst="ellipse">
            <a:avLst/>
          </a:prstGeom>
          <a:solidFill>
            <a:srgbClr val="BFBFBF"/>
          </a:solidFill>
          <a:ln w="25400">
            <a:solidFill>
              <a:srgbClr val="7F7F7F"/>
            </a:solidFill>
            <a:prstDash val="solid"/>
            <a:round/>
            <a:headEnd type="none" w="med" len="med"/>
            <a:tailEnd type="none" w="med" len="med"/>
          </a:ln>
        </p:spPr>
        <p:txBody>
          <a:bodyPr lIns="0" tIns="0" rIns="0" bIns="0" anchor="ctr"/>
          <a:lstStyle/>
          <a:p>
            <a:pPr algn="ctr" defTabSz="914400">
              <a:defRPr/>
            </a:pPr>
            <a:r>
              <a:rPr lang="en-US" sz="2800" kern="0" dirty="0">
                <a:solidFill>
                  <a:srgbClr val="FFFFFF"/>
                </a:solidFill>
                <a:effectLst>
                  <a:outerShdw blurRad="38100" dist="38100" dir="2700000" algn="tl">
                    <a:srgbClr val="000000"/>
                  </a:outerShdw>
                </a:effectLst>
                <a:ea typeface="Gill Sans" charset="0"/>
                <a:cs typeface="Gill Sans" charset="0"/>
              </a:rPr>
              <a:t>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6485" name="Rectangle 5"/>
          <p:cNvSpPr>
            <a:spLocks noChangeArrowheads="1"/>
          </p:cNvSpPr>
          <p:nvPr/>
        </p:nvSpPr>
        <p:spPr bwMode="auto">
          <a:xfrm>
            <a:off x="838200" y="2590800"/>
            <a:ext cx="7467600" cy="2514600"/>
          </a:xfrm>
          <a:prstGeom prst="rect">
            <a:avLst/>
          </a:prstGeom>
          <a:solidFill>
            <a:srgbClr val="CCFF66"/>
          </a:solidFill>
          <a:ln w="9525">
            <a:noFill/>
            <a:miter lim="800000"/>
            <a:headEnd/>
            <a:tailEnd/>
          </a:ln>
          <a:effectLst>
            <a:outerShdw dist="35921" dir="2700000" algn="ctr" rotWithShape="0">
              <a:schemeClr val="bg2"/>
            </a:outerShdw>
          </a:effectLst>
        </p:spPr>
        <p:txBody>
          <a:bodyPr wrap="none" anchor="ctr"/>
          <a:lstStyle/>
          <a:p>
            <a:pPr defTabSz="914400" fontAlgn="base">
              <a:spcBef>
                <a:spcPct val="0"/>
              </a:spcBef>
              <a:spcAft>
                <a:spcPct val="0"/>
              </a:spcAft>
              <a:defRPr/>
            </a:pPr>
            <a:endParaRPr lang="en-US">
              <a:solidFill>
                <a:srgbClr val="000000"/>
              </a:solidFill>
              <a:latin typeface="Comic Sans MS" pitchFamily="66" charset="0"/>
              <a:cs typeface="Arial" charset="0"/>
            </a:endParaRPr>
          </a:p>
        </p:txBody>
      </p:sp>
      <p:sp>
        <p:nvSpPr>
          <p:cNvPr id="142339" name="Content Placeholder 1"/>
          <p:cNvSpPr>
            <a:spLocks noGrp="1"/>
          </p:cNvSpPr>
          <p:nvPr>
            <p:ph idx="4294967295"/>
          </p:nvPr>
        </p:nvSpPr>
        <p:spPr>
          <a:xfrm>
            <a:off x="304800" y="1524000"/>
            <a:ext cx="8305800" cy="4538663"/>
          </a:xfrm>
        </p:spPr>
        <p:txBody>
          <a:bodyPr/>
          <a:lstStyle/>
          <a:p>
            <a:pPr marL="365125" indent="-255588">
              <a:lnSpc>
                <a:spcPct val="80000"/>
              </a:lnSpc>
              <a:buClr>
                <a:schemeClr val="tx1"/>
              </a:buClr>
              <a:buSzPct val="70000"/>
            </a:pPr>
            <a:endParaRPr lang="en-US" sz="2000">
              <a:latin typeface="Lucida Bright" charset="0"/>
            </a:endParaRPr>
          </a:p>
          <a:p>
            <a:pPr marL="365125" indent="-255588">
              <a:lnSpc>
                <a:spcPct val="80000"/>
              </a:lnSpc>
              <a:buClr>
                <a:schemeClr val="tx1"/>
              </a:buClr>
              <a:buSzPct val="70000"/>
            </a:pPr>
            <a:endParaRPr lang="en-US" sz="2000">
              <a:latin typeface="Lucida Bright" charset="0"/>
            </a:endParaRPr>
          </a:p>
          <a:p>
            <a:pPr marL="365125" indent="-255588">
              <a:lnSpc>
                <a:spcPct val="80000"/>
              </a:lnSpc>
              <a:buClr>
                <a:schemeClr val="tx1"/>
              </a:buClr>
              <a:buSzPct val="70000"/>
              <a:buFont typeface="Wingdings" charset="2"/>
              <a:buNone/>
            </a:pPr>
            <a:endParaRPr lang="en-US" sz="2000">
              <a:latin typeface="Lucida Bright" charset="0"/>
            </a:endParaRPr>
          </a:p>
          <a:p>
            <a:pPr marL="365125" indent="-255588">
              <a:lnSpc>
                <a:spcPct val="80000"/>
              </a:lnSpc>
              <a:buClr>
                <a:schemeClr val="tx1"/>
              </a:buClr>
              <a:buSzPct val="70000"/>
              <a:buFont typeface="Wingdings" charset="2"/>
              <a:buNone/>
            </a:pPr>
            <a:endParaRPr lang="en-US" sz="2000">
              <a:latin typeface="Lucida Bright" charset="0"/>
            </a:endParaRPr>
          </a:p>
          <a:p>
            <a:pPr marL="365125" indent="-255588" algn="ctr">
              <a:lnSpc>
                <a:spcPct val="80000"/>
              </a:lnSpc>
              <a:buClr>
                <a:schemeClr val="tx1"/>
              </a:buClr>
              <a:buSzPct val="70000"/>
              <a:buFont typeface="Wingdings" charset="2"/>
              <a:buNone/>
            </a:pPr>
            <a:r>
              <a:rPr lang="en-US" sz="2200" b="1">
                <a:latin typeface="Lucida Bright" charset="0"/>
              </a:rPr>
              <a:t>Economics forces nearby businesses to be different</a:t>
            </a:r>
          </a:p>
          <a:p>
            <a:pPr marL="365125" indent="-255588" algn="ctr">
              <a:lnSpc>
                <a:spcPct val="80000"/>
              </a:lnSpc>
              <a:buClr>
                <a:schemeClr val="tx1"/>
              </a:buClr>
              <a:buSzPct val="70000"/>
              <a:buFont typeface="Wingdings" charset="2"/>
              <a:buNone/>
            </a:pPr>
            <a:endParaRPr lang="en-US" sz="2600" b="1">
              <a:solidFill>
                <a:srgbClr val="666666"/>
              </a:solidFill>
              <a:latin typeface="Lucida Bright" charset="0"/>
            </a:endParaRPr>
          </a:p>
          <a:p>
            <a:pPr marL="620713" lvl="1" indent="-228600" algn="ctr">
              <a:lnSpc>
                <a:spcPct val="80000"/>
              </a:lnSpc>
              <a:buClr>
                <a:schemeClr val="tx1"/>
              </a:buClr>
              <a:buFont typeface="Wingdings" charset="2"/>
              <a:buNone/>
            </a:pPr>
            <a:r>
              <a:rPr lang="en-US" sz="2200" b="1">
                <a:solidFill>
                  <a:schemeClr val="tx1"/>
                </a:solidFill>
                <a:latin typeface="Lucida Bright" charset="0"/>
              </a:rPr>
              <a:t>Not profitable to have 3 coffee shops</a:t>
            </a:r>
          </a:p>
          <a:p>
            <a:pPr marL="620713" lvl="1" indent="-228600" algn="ctr">
              <a:lnSpc>
                <a:spcPct val="80000"/>
              </a:lnSpc>
              <a:buClr>
                <a:schemeClr val="tx1"/>
              </a:buClr>
              <a:buFont typeface="Wingdings" charset="2"/>
              <a:buNone/>
            </a:pPr>
            <a:r>
              <a:rPr lang="en-US" sz="2200" b="1">
                <a:solidFill>
                  <a:schemeClr val="tx1"/>
                </a:solidFill>
                <a:latin typeface="Lucida Bright" charset="0"/>
              </a:rPr>
              <a:t>with same lighting, music, color, layout, etc.</a:t>
            </a:r>
            <a:endParaRPr lang="en-US" b="1">
              <a:solidFill>
                <a:schemeClr val="tx1"/>
              </a:solidFill>
              <a:latin typeface="Lucida Bright" charset="0"/>
            </a:endParaRPr>
          </a:p>
          <a:p>
            <a:pPr marL="620713" lvl="1" indent="-228600">
              <a:lnSpc>
                <a:spcPct val="80000"/>
              </a:lnSpc>
              <a:buClr>
                <a:schemeClr val="tx1"/>
              </a:buClr>
            </a:pPr>
            <a:endParaRPr lang="en-US" sz="2200" b="1">
              <a:solidFill>
                <a:srgbClr val="666666"/>
              </a:solidFill>
              <a:latin typeface="Lucida Bright" charset="0"/>
            </a:endParaRPr>
          </a:p>
          <a:p>
            <a:pPr marL="620713" lvl="1" indent="-228600" algn="ctr">
              <a:lnSpc>
                <a:spcPct val="80000"/>
              </a:lnSpc>
              <a:buClr>
                <a:schemeClr val="tx1"/>
              </a:buClr>
              <a:buFont typeface="Wingdings" charset="2"/>
              <a:buNone/>
            </a:pPr>
            <a:r>
              <a:rPr lang="en-US" sz="2200" b="1">
                <a:solidFill>
                  <a:srgbClr val="800000"/>
                </a:solidFill>
                <a:latin typeface="Lucida Bright" charset="0"/>
              </a:rPr>
              <a:t>SurroundSense exploits this ambience diversity</a:t>
            </a:r>
            <a:endParaRPr lang="en-US" sz="1700" b="1">
              <a:solidFill>
                <a:srgbClr val="666666"/>
              </a:solidFill>
              <a:latin typeface="Lucida Bright" charset="0"/>
            </a:endParaRPr>
          </a:p>
        </p:txBody>
      </p:sp>
      <p:sp>
        <p:nvSpPr>
          <p:cNvPr id="142340" name="Rectangle 4"/>
          <p:cNvSpPr>
            <a:spLocks noChangeArrowheads="1"/>
          </p:cNvSpPr>
          <p:nvPr/>
        </p:nvSpPr>
        <p:spPr bwMode="auto">
          <a:xfrm>
            <a:off x="457200" y="152400"/>
            <a:ext cx="8229600" cy="1143000"/>
          </a:xfrm>
          <a:prstGeom prst="rect">
            <a:avLst/>
          </a:prstGeom>
          <a:noFill/>
          <a:ln w="9525">
            <a:noFill/>
            <a:miter lim="800000"/>
            <a:headEnd/>
            <a:tailEnd/>
          </a:ln>
        </p:spPr>
        <p:txBody>
          <a:bodyPr anchor="ctr">
            <a:prstTxWarp prst="textNoShape">
              <a:avLst/>
            </a:prstTxWarp>
          </a:bodyPr>
          <a:lstStyle/>
          <a:p>
            <a:pPr defTabSz="914400" fontAlgn="base">
              <a:spcBef>
                <a:spcPct val="0"/>
              </a:spcBef>
              <a:spcAft>
                <a:spcPct val="0"/>
              </a:spcAft>
            </a:pPr>
            <a:r>
              <a:rPr lang="en-US" sz="2800">
                <a:solidFill>
                  <a:srgbClr val="000000"/>
                </a:solidFill>
              </a:rPr>
              <a:t>But Clustered Locations Need to be Unique …</a:t>
            </a:r>
          </a:p>
        </p:txBody>
      </p:sp>
      <p:sp>
        <p:nvSpPr>
          <p:cNvPr id="142341" name="Rectangle 6"/>
          <p:cNvSpPr>
            <a:spLocks noChangeArrowheads="1"/>
          </p:cNvSpPr>
          <p:nvPr/>
        </p:nvSpPr>
        <p:spPr bwMode="auto">
          <a:xfrm>
            <a:off x="838200" y="2051050"/>
            <a:ext cx="2019300" cy="457200"/>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buFont typeface="Wingdings" charset="2"/>
              <a:buNone/>
            </a:pPr>
            <a:r>
              <a:rPr lang="en-US" sz="2400" b="1">
                <a:solidFill>
                  <a:srgbClr val="000000"/>
                </a:solidFill>
              </a:rPr>
              <a:t>The Intuition: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atin typeface="Lucida Bright" charset="0"/>
              </a:rPr>
              <a:t>Fingerprints</a:t>
            </a:r>
          </a:p>
        </p:txBody>
      </p:sp>
      <p:sp>
        <p:nvSpPr>
          <p:cNvPr id="144387" name="Rectangle 3"/>
          <p:cNvSpPr>
            <a:spLocks noGrp="1" noChangeArrowheads="1"/>
          </p:cNvSpPr>
          <p:nvPr>
            <p:ph type="body" idx="1"/>
          </p:nvPr>
        </p:nvSpPr>
        <p:spPr/>
        <p:txBody>
          <a:bodyPr/>
          <a:lstStyle/>
          <a:p>
            <a:r>
              <a:rPr lang="en-US">
                <a:latin typeface="Lucida Bright" charset="0"/>
              </a:rPr>
              <a:t>Sound:</a:t>
            </a:r>
          </a:p>
          <a:p>
            <a:endParaRPr lang="en-US">
              <a:latin typeface="Lucida Bright" charset="0"/>
            </a:endParaRPr>
          </a:p>
          <a:p>
            <a:endParaRPr lang="en-US">
              <a:latin typeface="Lucida Bright" charset="0"/>
            </a:endParaRPr>
          </a:p>
          <a:p>
            <a:endParaRPr lang="en-US">
              <a:latin typeface="Lucida Bright" charset="0"/>
            </a:endParaRPr>
          </a:p>
          <a:p>
            <a:endParaRPr lang="en-US">
              <a:latin typeface="Lucida Bright" charset="0"/>
            </a:endParaRPr>
          </a:p>
          <a:p>
            <a:endParaRPr lang="en-US">
              <a:latin typeface="Lucida Bright" charset="0"/>
            </a:endParaRPr>
          </a:p>
          <a:p>
            <a:endParaRPr lang="en-US">
              <a:latin typeface="Lucida Bright" charset="0"/>
            </a:endParaRPr>
          </a:p>
          <a:p>
            <a:r>
              <a:rPr lang="en-US">
                <a:latin typeface="Lucida Bright" charset="0"/>
              </a:rPr>
              <a:t>Color: </a:t>
            </a:r>
          </a:p>
        </p:txBody>
      </p:sp>
      <p:pic>
        <p:nvPicPr>
          <p:cNvPr id="144388" name="Picture 4" descr="sound-fingerprint"/>
          <p:cNvPicPr>
            <a:picLocks noChangeAspect="1" noChangeArrowheads="1"/>
          </p:cNvPicPr>
          <p:nvPr/>
        </p:nvPicPr>
        <p:blipFill>
          <a:blip r:embed="rId3"/>
          <a:srcRect/>
          <a:stretch>
            <a:fillRect/>
          </a:stretch>
        </p:blipFill>
        <p:spPr bwMode="auto">
          <a:xfrm>
            <a:off x="3962400" y="990600"/>
            <a:ext cx="3505200" cy="2873375"/>
          </a:xfrm>
          <a:prstGeom prst="rect">
            <a:avLst/>
          </a:prstGeom>
          <a:noFill/>
          <a:ln w="9525">
            <a:noFill/>
            <a:miter lim="800000"/>
            <a:headEnd/>
            <a:tailEnd/>
          </a:ln>
        </p:spPr>
      </p:pic>
      <p:pic>
        <p:nvPicPr>
          <p:cNvPr id="144389" name="Picture 5" descr="hsl-fingerprint"/>
          <p:cNvPicPr>
            <a:picLocks noChangeAspect="1" noChangeArrowheads="1"/>
          </p:cNvPicPr>
          <p:nvPr/>
        </p:nvPicPr>
        <p:blipFill>
          <a:blip r:embed="rId4"/>
          <a:srcRect/>
          <a:stretch>
            <a:fillRect/>
          </a:stretch>
        </p:blipFill>
        <p:spPr bwMode="auto">
          <a:xfrm>
            <a:off x="4800600" y="4038600"/>
            <a:ext cx="3581400" cy="2686050"/>
          </a:xfrm>
          <a:prstGeom prst="rect">
            <a:avLst/>
          </a:prstGeom>
          <a:noFill/>
          <a:ln w="9525">
            <a:noFill/>
            <a:miter lim="800000"/>
            <a:headEnd/>
            <a:tailEnd/>
          </a:ln>
        </p:spPr>
      </p:pic>
      <p:pic>
        <p:nvPicPr>
          <p:cNvPr id="144390" name="Picture 6" descr="floor"/>
          <p:cNvPicPr>
            <a:picLocks noChangeAspect="1" noChangeArrowheads="1"/>
          </p:cNvPicPr>
          <p:nvPr/>
        </p:nvPicPr>
        <p:blipFill>
          <a:blip r:embed="rId5"/>
          <a:srcRect/>
          <a:stretch>
            <a:fillRect/>
          </a:stretch>
        </p:blipFill>
        <p:spPr bwMode="auto">
          <a:xfrm>
            <a:off x="2392363" y="4267200"/>
            <a:ext cx="2027237" cy="2362200"/>
          </a:xfrm>
          <a:prstGeom prst="rect">
            <a:avLst/>
          </a:prstGeom>
          <a:noFill/>
          <a:ln w="9525">
            <a:noFill/>
            <a:miter lim="800000"/>
            <a:headEnd/>
            <a:tailEnd/>
          </a:ln>
        </p:spPr>
      </p:pic>
      <p:sp>
        <p:nvSpPr>
          <p:cNvPr id="144391" name="Line 7"/>
          <p:cNvSpPr>
            <a:spLocks noChangeShapeType="1"/>
          </p:cNvSpPr>
          <p:nvPr/>
        </p:nvSpPr>
        <p:spPr bwMode="auto">
          <a:xfrm flipV="1">
            <a:off x="3048000" y="6096000"/>
            <a:ext cx="2209800" cy="228600"/>
          </a:xfrm>
          <a:prstGeom prst="line">
            <a:avLst/>
          </a:prstGeom>
          <a:noFill/>
          <a:ln w="28575">
            <a:solidFill>
              <a:schemeClr val="tx1"/>
            </a:solidFill>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atin typeface="Lucida Bright" charset="0"/>
              </a:rPr>
              <a:t>Fingerprints</a:t>
            </a:r>
          </a:p>
        </p:txBody>
      </p:sp>
      <p:sp>
        <p:nvSpPr>
          <p:cNvPr id="146435" name="Rectangle 3"/>
          <p:cNvSpPr>
            <a:spLocks noGrp="1" noChangeArrowheads="1"/>
          </p:cNvSpPr>
          <p:nvPr>
            <p:ph type="body" idx="1"/>
          </p:nvPr>
        </p:nvSpPr>
        <p:spPr/>
        <p:txBody>
          <a:bodyPr/>
          <a:lstStyle/>
          <a:p>
            <a:r>
              <a:rPr lang="en-US">
                <a:latin typeface="Lucida Bright" charset="0"/>
              </a:rPr>
              <a:t>Light:</a:t>
            </a:r>
          </a:p>
          <a:p>
            <a:endParaRPr lang="en-US">
              <a:latin typeface="Lucida Bright" charset="0"/>
            </a:endParaRPr>
          </a:p>
          <a:p>
            <a:endParaRPr lang="en-US">
              <a:latin typeface="Lucida Bright" charset="0"/>
            </a:endParaRPr>
          </a:p>
          <a:p>
            <a:endParaRPr lang="en-US">
              <a:latin typeface="Lucida Bright" charset="0"/>
            </a:endParaRPr>
          </a:p>
          <a:p>
            <a:endParaRPr lang="en-US">
              <a:latin typeface="Lucida Bright" charset="0"/>
            </a:endParaRPr>
          </a:p>
          <a:p>
            <a:endParaRPr lang="en-US">
              <a:latin typeface="Lucida Bright" charset="0"/>
            </a:endParaRPr>
          </a:p>
          <a:p>
            <a:r>
              <a:rPr lang="en-US">
                <a:latin typeface="Lucida Bright" charset="0"/>
              </a:rPr>
              <a:t>Movement:</a:t>
            </a:r>
          </a:p>
        </p:txBody>
      </p:sp>
      <p:pic>
        <p:nvPicPr>
          <p:cNvPr id="146436" name="Picture 4" descr="barnes-noble"/>
          <p:cNvPicPr>
            <a:picLocks noChangeAspect="1" noChangeArrowheads="1"/>
          </p:cNvPicPr>
          <p:nvPr/>
        </p:nvPicPr>
        <p:blipFill>
          <a:blip r:embed="rId3"/>
          <a:srcRect/>
          <a:stretch>
            <a:fillRect/>
          </a:stretch>
        </p:blipFill>
        <p:spPr bwMode="auto">
          <a:xfrm>
            <a:off x="1752600" y="1371600"/>
            <a:ext cx="2819400" cy="2224088"/>
          </a:xfrm>
          <a:prstGeom prst="rect">
            <a:avLst/>
          </a:prstGeom>
          <a:noFill/>
          <a:ln w="9525">
            <a:noFill/>
            <a:miter lim="800000"/>
            <a:headEnd/>
            <a:tailEnd/>
          </a:ln>
        </p:spPr>
      </p:pic>
      <p:pic>
        <p:nvPicPr>
          <p:cNvPr id="146437" name="Picture 5" descr="boutique"/>
          <p:cNvPicPr>
            <a:picLocks noChangeAspect="1" noChangeArrowheads="1"/>
          </p:cNvPicPr>
          <p:nvPr/>
        </p:nvPicPr>
        <p:blipFill>
          <a:blip r:embed="rId4"/>
          <a:srcRect/>
          <a:stretch>
            <a:fillRect/>
          </a:stretch>
        </p:blipFill>
        <p:spPr bwMode="auto">
          <a:xfrm>
            <a:off x="4686300" y="1371600"/>
            <a:ext cx="1470025" cy="2209800"/>
          </a:xfrm>
          <a:prstGeom prst="rect">
            <a:avLst/>
          </a:prstGeom>
          <a:noFill/>
          <a:ln w="9525">
            <a:noFill/>
            <a:miter lim="800000"/>
            <a:headEnd/>
            <a:tailEnd/>
          </a:ln>
        </p:spPr>
      </p:pic>
      <p:pic>
        <p:nvPicPr>
          <p:cNvPr id="146438" name="Picture 6" descr="cornelia"/>
          <p:cNvPicPr>
            <a:picLocks noChangeAspect="1" noChangeArrowheads="1"/>
          </p:cNvPicPr>
          <p:nvPr/>
        </p:nvPicPr>
        <p:blipFill>
          <a:blip r:embed="rId5"/>
          <a:srcRect/>
          <a:stretch>
            <a:fillRect/>
          </a:stretch>
        </p:blipFill>
        <p:spPr bwMode="auto">
          <a:xfrm>
            <a:off x="6272213" y="1371600"/>
            <a:ext cx="2719387" cy="2209800"/>
          </a:xfrm>
          <a:prstGeom prst="rect">
            <a:avLst/>
          </a:prstGeom>
          <a:noFill/>
          <a:ln w="9525">
            <a:noFill/>
            <a:miter lim="800000"/>
            <a:headEnd/>
            <a:tailEnd/>
          </a:ln>
        </p:spPr>
      </p:pic>
      <p:pic>
        <p:nvPicPr>
          <p:cNvPr id="146439" name="Picture 7" descr="acc-starbucks"/>
          <p:cNvPicPr>
            <a:picLocks noChangeAspect="1" noChangeArrowheads="1"/>
          </p:cNvPicPr>
          <p:nvPr/>
        </p:nvPicPr>
        <p:blipFill>
          <a:blip r:embed="rId6"/>
          <a:srcRect/>
          <a:stretch>
            <a:fillRect/>
          </a:stretch>
        </p:blipFill>
        <p:spPr bwMode="auto">
          <a:xfrm>
            <a:off x="76200" y="4419600"/>
            <a:ext cx="3048000" cy="2100263"/>
          </a:xfrm>
          <a:prstGeom prst="rect">
            <a:avLst/>
          </a:prstGeom>
          <a:noFill/>
          <a:ln w="9525">
            <a:noFill/>
            <a:miter lim="800000"/>
            <a:headEnd/>
            <a:tailEnd/>
          </a:ln>
        </p:spPr>
      </p:pic>
      <p:pic>
        <p:nvPicPr>
          <p:cNvPr id="146440" name="Picture 8" descr="acc-whole-food"/>
          <p:cNvPicPr>
            <a:picLocks noChangeAspect="1" noChangeArrowheads="1"/>
          </p:cNvPicPr>
          <p:nvPr/>
        </p:nvPicPr>
        <p:blipFill>
          <a:blip r:embed="rId7"/>
          <a:srcRect/>
          <a:stretch>
            <a:fillRect/>
          </a:stretch>
        </p:blipFill>
        <p:spPr bwMode="auto">
          <a:xfrm>
            <a:off x="5975350" y="4419600"/>
            <a:ext cx="3079750" cy="2133600"/>
          </a:xfrm>
          <a:prstGeom prst="rect">
            <a:avLst/>
          </a:prstGeom>
          <a:noFill/>
          <a:ln w="9525">
            <a:noFill/>
            <a:miter lim="800000"/>
            <a:headEnd/>
            <a:tailEnd/>
          </a:ln>
        </p:spPr>
      </p:pic>
      <p:pic>
        <p:nvPicPr>
          <p:cNvPr id="146441" name="Picture 9" descr="acc-barnes"/>
          <p:cNvPicPr>
            <a:picLocks noChangeAspect="1" noChangeArrowheads="1"/>
          </p:cNvPicPr>
          <p:nvPr/>
        </p:nvPicPr>
        <p:blipFill>
          <a:blip r:embed="rId8"/>
          <a:srcRect/>
          <a:stretch>
            <a:fillRect/>
          </a:stretch>
        </p:blipFill>
        <p:spPr bwMode="auto">
          <a:xfrm>
            <a:off x="3048000" y="4464050"/>
            <a:ext cx="304800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626" name="AutoShape 2"/>
          <p:cNvSpPr>
            <a:spLocks noChangeArrowheads="1"/>
          </p:cNvSpPr>
          <p:nvPr/>
        </p:nvSpPr>
        <p:spPr bwMode="auto">
          <a:xfrm>
            <a:off x="2743200" y="1676400"/>
            <a:ext cx="3276600" cy="2667000"/>
          </a:xfrm>
          <a:prstGeom prst="flowChartProcess">
            <a:avLst/>
          </a:prstGeom>
          <a:solidFill>
            <a:srgbClr val="FFECAD"/>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3482627" name="AutoShape 3"/>
          <p:cNvSpPr>
            <a:spLocks noChangeArrowheads="1"/>
          </p:cNvSpPr>
          <p:nvPr/>
        </p:nvSpPr>
        <p:spPr bwMode="auto">
          <a:xfrm>
            <a:off x="5334000" y="2819400"/>
            <a:ext cx="533400" cy="533400"/>
          </a:xfrm>
          <a:prstGeom prst="flowChartConnector">
            <a:avLst/>
          </a:prstGeom>
          <a:solidFill>
            <a:schemeClr val="accent1"/>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eaLnBrk="0" fontAlgn="base" hangingPunct="0">
              <a:spcBef>
                <a:spcPct val="0"/>
              </a:spcBef>
              <a:spcAft>
                <a:spcPct val="0"/>
              </a:spcAft>
              <a:defRPr/>
            </a:pPr>
            <a:r>
              <a:rPr lang="en-US" sz="2800">
                <a:solidFill>
                  <a:srgbClr val="000000"/>
                </a:solidFill>
                <a:latin typeface="Arial" charset="0"/>
                <a:ea typeface="ＭＳ Ｐゴシック" charset="-128"/>
                <a:cs typeface="ＭＳ Ｐゴシック" charset="-128"/>
              </a:rPr>
              <a:t>+</a:t>
            </a:r>
            <a:endParaRPr lang="en-US" sz="2400">
              <a:solidFill>
                <a:srgbClr val="000000"/>
              </a:solidFill>
              <a:latin typeface="Arial" charset="0"/>
              <a:ea typeface="ＭＳ Ｐゴシック" charset="-128"/>
              <a:cs typeface="ＭＳ Ｐゴシック" charset="-128"/>
            </a:endParaRPr>
          </a:p>
        </p:txBody>
      </p:sp>
      <p:sp>
        <p:nvSpPr>
          <p:cNvPr id="148484" name="Text Box 4"/>
          <p:cNvSpPr txBox="1">
            <a:spLocks noChangeArrowheads="1"/>
          </p:cNvSpPr>
          <p:nvPr/>
        </p:nvSpPr>
        <p:spPr bwMode="auto">
          <a:xfrm>
            <a:off x="2819400" y="1676400"/>
            <a:ext cx="2667000" cy="381000"/>
          </a:xfrm>
          <a:prstGeom prst="rect">
            <a:avLst/>
          </a:prstGeom>
          <a:noFill/>
          <a:ln w="12700">
            <a:noFill/>
            <a:round/>
            <a:headEnd/>
            <a:tailEnd/>
          </a:ln>
        </p:spPr>
        <p:txBody>
          <a:bodyPr lIns="81639" tIns="40820" rIns="81639" bIns="40820">
            <a:prstTxWarp prst="textNoShape">
              <a:avLst/>
            </a:prstTxWarp>
          </a:bodyPr>
          <a:lstStyle/>
          <a:p>
            <a:pP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Ambience Fingerprinting</a:t>
            </a:r>
          </a:p>
        </p:txBody>
      </p:sp>
      <p:sp>
        <p:nvSpPr>
          <p:cNvPr id="3482629" name="AutoShape 5"/>
          <p:cNvSpPr>
            <a:spLocks noChangeArrowheads="1"/>
          </p:cNvSpPr>
          <p:nvPr/>
        </p:nvSpPr>
        <p:spPr bwMode="auto">
          <a:xfrm>
            <a:off x="3371850" y="2209800"/>
            <a:ext cx="914400" cy="381000"/>
          </a:xfrm>
          <a:prstGeom prst="flowChartProcess">
            <a:avLst/>
          </a:prstGeom>
          <a:solidFill>
            <a:srgbClr val="FFFFFF"/>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eaLnBrk="0" fontAlgn="base" hangingPunct="0">
              <a:spcBef>
                <a:spcPct val="0"/>
              </a:spcBef>
              <a:spcAft>
                <a:spcPct val="0"/>
              </a:spcAft>
              <a:defRPr/>
            </a:pPr>
            <a:endParaRPr lang="en-US" sz="2400">
              <a:solidFill>
                <a:srgbClr val="000000"/>
              </a:solidFill>
              <a:latin typeface="Arial" charset="0"/>
              <a:ea typeface="ＭＳ Ｐゴシック" charset="-128"/>
              <a:cs typeface="ＭＳ Ｐゴシック" charset="-128"/>
            </a:endParaRPr>
          </a:p>
        </p:txBody>
      </p:sp>
      <p:grpSp>
        <p:nvGrpSpPr>
          <p:cNvPr id="5" name="Group 6"/>
          <p:cNvGrpSpPr>
            <a:grpSpLocks/>
          </p:cNvGrpSpPr>
          <p:nvPr/>
        </p:nvGrpSpPr>
        <p:grpSpPr bwMode="auto">
          <a:xfrm>
            <a:off x="5943600" y="2057400"/>
            <a:ext cx="1371600" cy="947738"/>
            <a:chOff x="17664" y="3434"/>
            <a:chExt cx="912" cy="1388"/>
          </a:xfrm>
        </p:grpSpPr>
        <p:pic>
          <p:nvPicPr>
            <p:cNvPr id="148538" name="Picture 7"/>
            <p:cNvPicPr>
              <a:picLocks noChangeAspect="1" noChangeArrowheads="1"/>
            </p:cNvPicPr>
            <p:nvPr/>
          </p:nvPicPr>
          <p:blipFill>
            <a:blip r:embed="rId3"/>
            <a:srcRect/>
            <a:stretch>
              <a:fillRect/>
            </a:stretch>
          </p:blipFill>
          <p:spPr bwMode="auto">
            <a:xfrm>
              <a:off x="17760" y="3434"/>
              <a:ext cx="515" cy="624"/>
            </a:xfrm>
            <a:prstGeom prst="rect">
              <a:avLst/>
            </a:prstGeom>
            <a:noFill/>
            <a:ln w="9525">
              <a:noFill/>
              <a:miter lim="800000"/>
              <a:headEnd/>
              <a:tailEnd/>
            </a:ln>
          </p:spPr>
        </p:pic>
        <p:sp>
          <p:nvSpPr>
            <p:cNvPr id="148539" name="TextBox 147"/>
            <p:cNvSpPr txBox="1">
              <a:spLocks noChangeArrowheads="1"/>
            </p:cNvSpPr>
            <p:nvPr/>
          </p:nvSpPr>
          <p:spPr bwMode="auto">
            <a:xfrm>
              <a:off x="17664" y="4022"/>
              <a:ext cx="912" cy="800"/>
            </a:xfrm>
            <a:prstGeom prst="rect">
              <a:avLst/>
            </a:prstGeom>
            <a:noFill/>
            <a:ln w="9525">
              <a:noFill/>
              <a:miter lim="800000"/>
              <a:headEnd/>
              <a:tailEnd/>
            </a:ln>
          </p:spPr>
          <p:txBody>
            <a:bodyPr>
              <a:prstTxWarp prst="textNoShape">
                <a:avLst/>
              </a:prstTxWarp>
              <a:spAutoFit/>
            </a:bodyPr>
            <a:lstStyle/>
            <a:p>
              <a:pPr algn="ctr" defTabSz="914400" fontAlgn="base" hangingPunct="0">
                <a:lnSpc>
                  <a:spcPct val="93000"/>
                </a:lnSpc>
                <a:spcBef>
                  <a:spcPct val="0"/>
                </a:spcBef>
                <a:spcAft>
                  <a:spcPct val="0"/>
                </a:spcAft>
                <a:buClr>
                  <a:srgbClr val="000000"/>
                </a:buClr>
                <a:buSzPct val="45000"/>
                <a:buFont typeface="Wingdings" charset="2"/>
                <a:buNone/>
              </a:pPr>
              <a:r>
                <a:rPr lang="en-GB" sz="1600">
                  <a:solidFill>
                    <a:srgbClr val="000000"/>
                  </a:solidFill>
                  <a:ea typeface="MS Gothic" pitchFamily="49" charset="-128"/>
                  <a:cs typeface="MS Gothic" pitchFamily="49" charset="-128"/>
                </a:rPr>
                <a:t>Test Fingerprint</a:t>
              </a:r>
            </a:p>
          </p:txBody>
        </p:sp>
      </p:grpSp>
      <p:sp>
        <p:nvSpPr>
          <p:cNvPr id="3482633" name="AutoShape 9"/>
          <p:cNvSpPr>
            <a:spLocks noChangeArrowheads="1"/>
          </p:cNvSpPr>
          <p:nvPr/>
        </p:nvSpPr>
        <p:spPr bwMode="auto">
          <a:xfrm>
            <a:off x="3371850" y="2743200"/>
            <a:ext cx="1352550" cy="381000"/>
          </a:xfrm>
          <a:prstGeom prst="flowChartProcess">
            <a:avLst/>
          </a:prstGeom>
          <a:solidFill>
            <a:srgbClr val="FFFFFF"/>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defTabSz="914400" fontAlgn="base">
              <a:spcBef>
                <a:spcPct val="20000"/>
              </a:spcBef>
              <a:spcAft>
                <a:spcPct val="0"/>
              </a:spcAft>
              <a:buFont typeface="Wingdings" charset="2"/>
              <a:buChar char="•"/>
              <a:defRPr/>
            </a:pPr>
            <a:endParaRPr lang="en-US">
              <a:solidFill>
                <a:srgbClr val="000000"/>
              </a:solidFill>
              <a:latin typeface="Comic Sans MS" charset="0"/>
            </a:endParaRPr>
          </a:p>
        </p:txBody>
      </p:sp>
      <p:sp>
        <p:nvSpPr>
          <p:cNvPr id="3482634" name="AutoShape 10"/>
          <p:cNvSpPr>
            <a:spLocks noChangeArrowheads="1"/>
          </p:cNvSpPr>
          <p:nvPr/>
        </p:nvSpPr>
        <p:spPr bwMode="auto">
          <a:xfrm>
            <a:off x="3371850" y="3276600"/>
            <a:ext cx="1352550" cy="381000"/>
          </a:xfrm>
          <a:prstGeom prst="flowChartProcess">
            <a:avLst/>
          </a:prstGeom>
          <a:solidFill>
            <a:srgbClr val="FFFFFF"/>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defTabSz="914400" fontAlgn="base">
              <a:spcBef>
                <a:spcPct val="20000"/>
              </a:spcBef>
              <a:spcAft>
                <a:spcPct val="0"/>
              </a:spcAft>
              <a:buFont typeface="Wingdings" charset="2"/>
              <a:buChar char="•"/>
              <a:defRPr/>
            </a:pPr>
            <a:endParaRPr lang="en-US">
              <a:solidFill>
                <a:srgbClr val="000000"/>
              </a:solidFill>
              <a:latin typeface="Comic Sans MS" charset="0"/>
            </a:endParaRPr>
          </a:p>
        </p:txBody>
      </p:sp>
      <p:sp>
        <p:nvSpPr>
          <p:cNvPr id="3482635" name="AutoShape 11"/>
          <p:cNvSpPr>
            <a:spLocks noChangeArrowheads="1"/>
          </p:cNvSpPr>
          <p:nvPr/>
        </p:nvSpPr>
        <p:spPr bwMode="auto">
          <a:xfrm>
            <a:off x="3371850" y="3810000"/>
            <a:ext cx="1276350" cy="381000"/>
          </a:xfrm>
          <a:prstGeom prst="flowChartProcess">
            <a:avLst/>
          </a:prstGeom>
          <a:solidFill>
            <a:srgbClr val="FFFFFF"/>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defTabSz="914400" fontAlgn="base">
              <a:spcBef>
                <a:spcPct val="20000"/>
              </a:spcBef>
              <a:spcAft>
                <a:spcPct val="0"/>
              </a:spcAft>
              <a:buFont typeface="Wingdings" charset="2"/>
              <a:buChar char="•"/>
              <a:defRPr/>
            </a:pPr>
            <a:endParaRPr lang="en-US">
              <a:solidFill>
                <a:srgbClr val="000000"/>
              </a:solidFill>
              <a:latin typeface="Comic Sans MS" charset="0"/>
            </a:endParaRPr>
          </a:p>
        </p:txBody>
      </p:sp>
      <p:sp>
        <p:nvSpPr>
          <p:cNvPr id="148490" name="Text Box 12"/>
          <p:cNvSpPr txBox="1">
            <a:spLocks noChangeArrowheads="1"/>
          </p:cNvSpPr>
          <p:nvPr/>
        </p:nvSpPr>
        <p:spPr bwMode="auto">
          <a:xfrm>
            <a:off x="3422650" y="2247900"/>
            <a:ext cx="863600" cy="304800"/>
          </a:xfrm>
          <a:prstGeom prst="rect">
            <a:avLst/>
          </a:prstGeom>
          <a:noFill/>
          <a:ln w="12700">
            <a:noFill/>
            <a:round/>
            <a:headEnd/>
            <a:tailEnd/>
          </a:ln>
        </p:spPr>
        <p:txBody>
          <a:bodyPr lIns="81639" tIns="40820" rIns="81639" bIns="40820">
            <a:prstTxWarp prst="textNoShape">
              <a:avLst/>
            </a:prstTxWarp>
          </a:bodyPr>
          <a:lstStyle/>
          <a:p>
            <a:pP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Sound</a:t>
            </a:r>
          </a:p>
        </p:txBody>
      </p:sp>
      <p:sp>
        <p:nvSpPr>
          <p:cNvPr id="148491" name="Text Box 13"/>
          <p:cNvSpPr txBox="1">
            <a:spLocks noChangeArrowheads="1"/>
          </p:cNvSpPr>
          <p:nvPr/>
        </p:nvSpPr>
        <p:spPr bwMode="auto">
          <a:xfrm>
            <a:off x="3429000" y="3314700"/>
            <a:ext cx="1219200" cy="304800"/>
          </a:xfrm>
          <a:prstGeom prst="rect">
            <a:avLst/>
          </a:prstGeom>
          <a:noFill/>
          <a:ln w="12700">
            <a:noFill/>
            <a:round/>
            <a:headEnd/>
            <a:tailEnd/>
          </a:ln>
        </p:spPr>
        <p:txBody>
          <a:bodyPr lIns="81639" tIns="40820" rIns="81639" bIns="40820">
            <a:prstTxWarp prst="textNoShape">
              <a:avLst/>
            </a:prstTxWarp>
          </a:bodyPr>
          <a:lstStyle/>
          <a:p>
            <a:pP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  Compass</a:t>
            </a:r>
          </a:p>
        </p:txBody>
      </p:sp>
      <p:sp>
        <p:nvSpPr>
          <p:cNvPr id="148492" name="Text Box 14"/>
          <p:cNvSpPr txBox="1">
            <a:spLocks noChangeArrowheads="1"/>
          </p:cNvSpPr>
          <p:nvPr/>
        </p:nvSpPr>
        <p:spPr bwMode="auto">
          <a:xfrm>
            <a:off x="3416300" y="2794000"/>
            <a:ext cx="1250950" cy="304800"/>
          </a:xfrm>
          <a:prstGeom prst="rect">
            <a:avLst/>
          </a:prstGeom>
          <a:noFill/>
          <a:ln w="12700">
            <a:noFill/>
            <a:round/>
            <a:headEnd/>
            <a:tailEnd/>
          </a:ln>
        </p:spPr>
        <p:txBody>
          <a:bodyPr lIns="81639" tIns="40820" rIns="81639" bIns="40820">
            <a:prstTxWarp prst="textNoShape">
              <a:avLst/>
            </a:prstTxWarp>
          </a:bodyPr>
          <a:lstStyle/>
          <a:p>
            <a:pP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Color/Light</a:t>
            </a:r>
          </a:p>
        </p:txBody>
      </p:sp>
      <p:sp>
        <p:nvSpPr>
          <p:cNvPr id="148493" name="Text Box 15"/>
          <p:cNvSpPr txBox="1">
            <a:spLocks noChangeArrowheads="1"/>
          </p:cNvSpPr>
          <p:nvPr/>
        </p:nvSpPr>
        <p:spPr bwMode="auto">
          <a:xfrm>
            <a:off x="3536950" y="3848100"/>
            <a:ext cx="1111250" cy="304800"/>
          </a:xfrm>
          <a:prstGeom prst="rect">
            <a:avLst/>
          </a:prstGeom>
          <a:noFill/>
          <a:ln w="12700">
            <a:noFill/>
            <a:round/>
            <a:headEnd/>
            <a:tailEnd/>
          </a:ln>
        </p:spPr>
        <p:txBody>
          <a:bodyPr lIns="81639" tIns="40820" rIns="81639" bIns="40820">
            <a:prstTxWarp prst="textNoShape">
              <a:avLst/>
            </a:prstTxWarp>
          </a:bodyPr>
          <a:lstStyle/>
          <a:p>
            <a:pP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RF/Acc.</a:t>
            </a:r>
          </a:p>
        </p:txBody>
      </p:sp>
      <p:cxnSp>
        <p:nvCxnSpPr>
          <p:cNvPr id="148494" name="AutoShape 16"/>
          <p:cNvCxnSpPr>
            <a:cxnSpLocks noChangeShapeType="1"/>
            <a:stCxn id="148490" idx="3"/>
            <a:endCxn id="3482627" idx="0"/>
          </p:cNvCxnSpPr>
          <p:nvPr/>
        </p:nvCxnSpPr>
        <p:spPr bwMode="auto">
          <a:xfrm>
            <a:off x="4286250" y="2400300"/>
            <a:ext cx="1314450" cy="419100"/>
          </a:xfrm>
          <a:prstGeom prst="bentConnector2">
            <a:avLst/>
          </a:prstGeom>
          <a:noFill/>
          <a:ln w="28575">
            <a:solidFill>
              <a:schemeClr val="tx1"/>
            </a:solidFill>
            <a:miter lim="800000"/>
            <a:headEnd/>
            <a:tailEnd type="arrow" w="med" len="med"/>
          </a:ln>
        </p:spPr>
      </p:cxnSp>
      <p:cxnSp>
        <p:nvCxnSpPr>
          <p:cNvPr id="148495" name="AutoShape 17"/>
          <p:cNvCxnSpPr>
            <a:cxnSpLocks noChangeShapeType="1"/>
          </p:cNvCxnSpPr>
          <p:nvPr/>
        </p:nvCxnSpPr>
        <p:spPr bwMode="auto">
          <a:xfrm flipV="1">
            <a:off x="4724400" y="2897188"/>
            <a:ext cx="687388" cy="36512"/>
          </a:xfrm>
          <a:prstGeom prst="bentConnector4">
            <a:avLst>
              <a:gd name="adj1" fmla="val 44343"/>
              <a:gd name="adj2" fmla="val 939130"/>
            </a:avLst>
          </a:prstGeom>
          <a:noFill/>
          <a:ln w="28575">
            <a:solidFill>
              <a:schemeClr val="tx1"/>
            </a:solidFill>
            <a:miter lim="800000"/>
            <a:headEnd/>
            <a:tailEnd type="arrow" w="med" len="med"/>
          </a:ln>
        </p:spPr>
      </p:cxnSp>
      <p:cxnSp>
        <p:nvCxnSpPr>
          <p:cNvPr id="148496" name="AutoShape 18"/>
          <p:cNvCxnSpPr>
            <a:cxnSpLocks noChangeShapeType="1"/>
          </p:cNvCxnSpPr>
          <p:nvPr/>
        </p:nvCxnSpPr>
        <p:spPr bwMode="auto">
          <a:xfrm flipV="1">
            <a:off x="4724400" y="3275013"/>
            <a:ext cx="687388" cy="192087"/>
          </a:xfrm>
          <a:prstGeom prst="bentConnector2">
            <a:avLst/>
          </a:prstGeom>
          <a:noFill/>
          <a:ln w="28575">
            <a:solidFill>
              <a:schemeClr val="tx1"/>
            </a:solidFill>
            <a:miter lim="800000"/>
            <a:headEnd/>
            <a:tailEnd type="arrow" w="med" len="med"/>
          </a:ln>
        </p:spPr>
      </p:cxnSp>
      <p:cxnSp>
        <p:nvCxnSpPr>
          <p:cNvPr id="148497" name="AutoShape 19"/>
          <p:cNvCxnSpPr>
            <a:cxnSpLocks noChangeShapeType="1"/>
          </p:cNvCxnSpPr>
          <p:nvPr/>
        </p:nvCxnSpPr>
        <p:spPr bwMode="auto">
          <a:xfrm flipV="1">
            <a:off x="4648200" y="3352800"/>
            <a:ext cx="952500" cy="647700"/>
          </a:xfrm>
          <a:prstGeom prst="bentConnector2">
            <a:avLst/>
          </a:prstGeom>
          <a:noFill/>
          <a:ln w="28575">
            <a:solidFill>
              <a:schemeClr val="tx1"/>
            </a:solidFill>
            <a:miter lim="800000"/>
            <a:headEnd/>
            <a:tailEnd type="arrow" w="med" len="med"/>
          </a:ln>
        </p:spPr>
      </p:cxnSp>
      <p:sp>
        <p:nvSpPr>
          <p:cNvPr id="148498" name="Line 20"/>
          <p:cNvSpPr>
            <a:spLocks noChangeShapeType="1"/>
          </p:cNvSpPr>
          <p:nvPr/>
        </p:nvSpPr>
        <p:spPr bwMode="auto">
          <a:xfrm>
            <a:off x="5867400" y="3022600"/>
            <a:ext cx="1752600" cy="0"/>
          </a:xfrm>
          <a:prstGeom prst="line">
            <a:avLst/>
          </a:prstGeom>
          <a:noFill/>
          <a:ln w="19050">
            <a:solidFill>
              <a:schemeClr val="tx1"/>
            </a:solidFill>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cxnSp>
        <p:nvCxnSpPr>
          <p:cNvPr id="148499" name="AutoShape 21"/>
          <p:cNvCxnSpPr>
            <a:cxnSpLocks noChangeShapeType="1"/>
          </p:cNvCxnSpPr>
          <p:nvPr/>
        </p:nvCxnSpPr>
        <p:spPr bwMode="auto">
          <a:xfrm rot="5400000" flipH="1" flipV="1">
            <a:off x="2901950" y="2482850"/>
            <a:ext cx="6350" cy="933450"/>
          </a:xfrm>
          <a:prstGeom prst="bentConnector2">
            <a:avLst/>
          </a:prstGeom>
          <a:noFill/>
          <a:ln w="12700">
            <a:solidFill>
              <a:schemeClr val="tx1"/>
            </a:solidFill>
            <a:prstDash val="dash"/>
            <a:miter lim="800000"/>
            <a:headEnd/>
            <a:tailEnd type="arrow" w="med" len="med"/>
          </a:ln>
        </p:spPr>
      </p:cxnSp>
      <p:sp>
        <p:nvSpPr>
          <p:cNvPr id="148500" name="Line 22"/>
          <p:cNvSpPr>
            <a:spLocks noChangeShapeType="1"/>
          </p:cNvSpPr>
          <p:nvPr/>
        </p:nvSpPr>
        <p:spPr bwMode="auto">
          <a:xfrm>
            <a:off x="3028950" y="2362200"/>
            <a:ext cx="0" cy="1676400"/>
          </a:xfrm>
          <a:prstGeom prst="line">
            <a:avLst/>
          </a:prstGeom>
          <a:noFill/>
          <a:ln w="9525">
            <a:solidFill>
              <a:schemeClr val="tx1"/>
            </a:solidFill>
            <a:prstDash val="dash"/>
            <a:round/>
            <a:headEnd/>
            <a:tailEn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01" name="Line 23"/>
          <p:cNvSpPr>
            <a:spLocks noChangeShapeType="1"/>
          </p:cNvSpPr>
          <p:nvPr/>
        </p:nvSpPr>
        <p:spPr bwMode="auto">
          <a:xfrm>
            <a:off x="3028950" y="2362200"/>
            <a:ext cx="342900" cy="0"/>
          </a:xfrm>
          <a:prstGeom prst="line">
            <a:avLst/>
          </a:prstGeom>
          <a:noFill/>
          <a:ln w="9525">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02" name="Line 24"/>
          <p:cNvSpPr>
            <a:spLocks noChangeShapeType="1"/>
          </p:cNvSpPr>
          <p:nvPr/>
        </p:nvSpPr>
        <p:spPr bwMode="auto">
          <a:xfrm>
            <a:off x="3016250" y="3505200"/>
            <a:ext cx="342900" cy="0"/>
          </a:xfrm>
          <a:prstGeom prst="line">
            <a:avLst/>
          </a:prstGeom>
          <a:noFill/>
          <a:ln w="9525">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03" name="Line 25"/>
          <p:cNvSpPr>
            <a:spLocks noChangeShapeType="1"/>
          </p:cNvSpPr>
          <p:nvPr/>
        </p:nvSpPr>
        <p:spPr bwMode="auto">
          <a:xfrm>
            <a:off x="3028950" y="4025900"/>
            <a:ext cx="342900" cy="0"/>
          </a:xfrm>
          <a:prstGeom prst="line">
            <a:avLst/>
          </a:prstGeom>
          <a:noFill/>
          <a:ln w="9525">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04" name="Text Box 26"/>
          <p:cNvSpPr txBox="1">
            <a:spLocks noChangeArrowheads="1"/>
          </p:cNvSpPr>
          <p:nvPr/>
        </p:nvSpPr>
        <p:spPr bwMode="auto">
          <a:xfrm>
            <a:off x="8153400" y="4724400"/>
            <a:ext cx="1066800" cy="533400"/>
          </a:xfrm>
          <a:prstGeom prst="rect">
            <a:avLst/>
          </a:prstGeom>
          <a:noFill/>
          <a:ln w="12700">
            <a:noFill/>
            <a:round/>
            <a:headEnd/>
            <a:tailEnd/>
          </a:ln>
        </p:spPr>
        <p:txBody>
          <a:bodyPr lIns="81639" tIns="40820" rIns="81639" bIns="40820">
            <a:prstTxWarp prst="textNoShape">
              <a:avLst/>
            </a:prstTxWarp>
          </a:bodyPr>
          <a:lstStyle/>
          <a:p>
            <a:pPr algn="ct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Logical</a:t>
            </a:r>
          </a:p>
          <a:p>
            <a:pPr algn="ct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Location</a:t>
            </a:r>
          </a:p>
        </p:txBody>
      </p:sp>
      <p:sp>
        <p:nvSpPr>
          <p:cNvPr id="3482651" name="AutoShape 27"/>
          <p:cNvSpPr>
            <a:spLocks noChangeArrowheads="1"/>
          </p:cNvSpPr>
          <p:nvPr/>
        </p:nvSpPr>
        <p:spPr bwMode="auto">
          <a:xfrm>
            <a:off x="7239000" y="1676400"/>
            <a:ext cx="1219200" cy="2667000"/>
          </a:xfrm>
          <a:prstGeom prst="flowChartProcess">
            <a:avLst/>
          </a:prstGeom>
          <a:solidFill>
            <a:srgbClr val="B7CC7D"/>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eaLnBrk="0" fontAlgn="base" hangingPunct="0">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48506" name="Text Box 28"/>
          <p:cNvSpPr txBox="1">
            <a:spLocks noChangeArrowheads="1"/>
          </p:cNvSpPr>
          <p:nvPr/>
        </p:nvSpPr>
        <p:spPr bwMode="auto">
          <a:xfrm>
            <a:off x="7277100" y="1676400"/>
            <a:ext cx="1600200" cy="533400"/>
          </a:xfrm>
          <a:prstGeom prst="rect">
            <a:avLst/>
          </a:prstGeom>
          <a:noFill/>
          <a:ln w="12700">
            <a:noFill/>
            <a:round/>
            <a:headEnd/>
            <a:tailEnd/>
          </a:ln>
        </p:spPr>
        <p:txBody>
          <a:bodyPr lIns="81639" tIns="40820" rIns="81639" bIns="40820">
            <a:prstTxWarp prst="textNoShape">
              <a:avLst/>
            </a:prstTxWarp>
          </a:bodyPr>
          <a:lstStyle/>
          <a:p>
            <a:pP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Fingerprint Filtering &amp;</a:t>
            </a:r>
          </a:p>
          <a:p>
            <a:pP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Matching</a:t>
            </a:r>
          </a:p>
        </p:txBody>
      </p:sp>
      <p:sp>
        <p:nvSpPr>
          <p:cNvPr id="3482653" name="Flowchart: Magnetic Disk 16"/>
          <p:cNvSpPr>
            <a:spLocks noChangeArrowheads="1"/>
          </p:cNvSpPr>
          <p:nvPr/>
        </p:nvSpPr>
        <p:spPr bwMode="auto">
          <a:xfrm>
            <a:off x="3594100" y="4470400"/>
            <a:ext cx="1085850" cy="1065213"/>
          </a:xfrm>
          <a:prstGeom prst="flowChartMagneticDisk">
            <a:avLst/>
          </a:prstGeom>
          <a:solidFill>
            <a:srgbClr val="CCCCCC"/>
          </a:solidFill>
          <a:ln w="9525">
            <a:solidFill>
              <a:schemeClr val="tx1"/>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defTabSz="3135313" fontAlgn="base">
              <a:spcBef>
                <a:spcPct val="0"/>
              </a:spcBef>
              <a:spcAft>
                <a:spcPct val="0"/>
              </a:spcAft>
              <a:defRPr/>
            </a:pPr>
            <a:endParaRPr lang="en-US" sz="6200">
              <a:solidFill>
                <a:srgbClr val="000000"/>
              </a:solidFill>
              <a:latin typeface="Times New Roman" charset="0"/>
              <a:ea typeface="Times New Roman" charset="0"/>
              <a:cs typeface="Times New Roman" charset="0"/>
            </a:endParaRPr>
          </a:p>
        </p:txBody>
      </p:sp>
      <p:sp>
        <p:nvSpPr>
          <p:cNvPr id="148508" name="TextBox 17"/>
          <p:cNvSpPr txBox="1">
            <a:spLocks noChangeArrowheads="1"/>
          </p:cNvSpPr>
          <p:nvPr/>
        </p:nvSpPr>
        <p:spPr bwMode="auto">
          <a:xfrm>
            <a:off x="3543300" y="4826000"/>
            <a:ext cx="1219200" cy="581025"/>
          </a:xfrm>
          <a:prstGeom prst="rect">
            <a:avLst/>
          </a:prstGeom>
          <a:noFill/>
          <a:ln w="9525">
            <a:noFill/>
            <a:miter lim="800000"/>
            <a:headEnd/>
            <a:tailEnd/>
          </a:ln>
        </p:spPr>
        <p:txBody>
          <a:bodyPr>
            <a:prstTxWarp prst="textNoShape">
              <a:avLst/>
            </a:prstTxWarp>
            <a:spAutoFit/>
          </a:bodyPr>
          <a:lstStyle/>
          <a:p>
            <a:pPr algn="ctr" defTabSz="914400" fontAlgn="base">
              <a:spcBef>
                <a:spcPct val="0"/>
              </a:spcBef>
              <a:spcAft>
                <a:spcPct val="0"/>
              </a:spcAft>
            </a:pPr>
            <a:r>
              <a:rPr lang="en-US" sz="1600">
                <a:solidFill>
                  <a:srgbClr val="000000"/>
                </a:solidFill>
                <a:latin typeface="Times" charset="0"/>
                <a:ea typeface="Times New Roman" charset="0"/>
                <a:cs typeface="Times New Roman" charset="0"/>
              </a:rPr>
              <a:t>Fingerprint</a:t>
            </a:r>
          </a:p>
          <a:p>
            <a:pPr algn="ctr" defTabSz="914400" fontAlgn="base">
              <a:spcBef>
                <a:spcPct val="0"/>
              </a:spcBef>
              <a:spcAft>
                <a:spcPct val="0"/>
              </a:spcAft>
            </a:pPr>
            <a:r>
              <a:rPr lang="en-US" sz="1600">
                <a:solidFill>
                  <a:srgbClr val="000000"/>
                </a:solidFill>
                <a:latin typeface="Times" charset="0"/>
                <a:ea typeface="Times New Roman" charset="0"/>
                <a:cs typeface="Times New Roman" charset="0"/>
              </a:rPr>
              <a:t>Database</a:t>
            </a:r>
          </a:p>
        </p:txBody>
      </p:sp>
      <p:cxnSp>
        <p:nvCxnSpPr>
          <p:cNvPr id="148509" name="AutoShape 31"/>
          <p:cNvCxnSpPr>
            <a:cxnSpLocks noChangeShapeType="1"/>
            <a:endCxn id="3482653" idx="2"/>
          </p:cNvCxnSpPr>
          <p:nvPr/>
        </p:nvCxnSpPr>
        <p:spPr bwMode="auto">
          <a:xfrm rot="16200000" flipH="1">
            <a:off x="2000250" y="3409950"/>
            <a:ext cx="2032000" cy="1155700"/>
          </a:xfrm>
          <a:prstGeom prst="bentConnector2">
            <a:avLst/>
          </a:prstGeom>
          <a:noFill/>
          <a:ln w="28575">
            <a:solidFill>
              <a:schemeClr val="tx1"/>
            </a:solidFill>
            <a:miter lim="800000"/>
            <a:headEnd/>
            <a:tailEnd type="arrow" w="med" len="med"/>
          </a:ln>
        </p:spPr>
      </p:cxnSp>
      <p:cxnSp>
        <p:nvCxnSpPr>
          <p:cNvPr id="148510" name="AutoShape 32"/>
          <p:cNvCxnSpPr>
            <a:cxnSpLocks noChangeShapeType="1"/>
            <a:stCxn id="3482653" idx="4"/>
            <a:endCxn id="3482651" idx="2"/>
          </p:cNvCxnSpPr>
          <p:nvPr/>
        </p:nvCxnSpPr>
        <p:spPr bwMode="auto">
          <a:xfrm flipV="1">
            <a:off x="4679950" y="4343400"/>
            <a:ext cx="3168650" cy="660400"/>
          </a:xfrm>
          <a:prstGeom prst="bentConnector2">
            <a:avLst/>
          </a:prstGeom>
          <a:noFill/>
          <a:ln w="57150">
            <a:solidFill>
              <a:schemeClr val="tx1"/>
            </a:solidFill>
            <a:miter lim="800000"/>
            <a:headEnd/>
            <a:tailEnd type="arrow" w="med" len="med"/>
          </a:ln>
        </p:spPr>
      </p:cxnSp>
      <p:sp>
        <p:nvSpPr>
          <p:cNvPr id="3482657" name="AutoShape 33"/>
          <p:cNvSpPr>
            <a:spLocks noChangeArrowheads="1"/>
          </p:cNvSpPr>
          <p:nvPr/>
        </p:nvSpPr>
        <p:spPr bwMode="auto">
          <a:xfrm>
            <a:off x="7543800" y="3352800"/>
            <a:ext cx="533400" cy="533400"/>
          </a:xfrm>
          <a:prstGeom prst="flowChartConnector">
            <a:avLst/>
          </a:prstGeom>
          <a:solidFill>
            <a:schemeClr val="accent1"/>
          </a:solidFill>
          <a:ln w="12700">
            <a:solidFill>
              <a:srgbClr val="000000"/>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defTabSz="914400" eaLnBrk="0" fontAlgn="base" hangingPunct="0">
              <a:spcBef>
                <a:spcPct val="0"/>
              </a:spcBef>
              <a:spcAft>
                <a:spcPct val="0"/>
              </a:spcAft>
              <a:defRPr/>
            </a:pPr>
            <a:r>
              <a:rPr lang="en-US" sz="2800">
                <a:solidFill>
                  <a:srgbClr val="000000"/>
                </a:solidFill>
                <a:latin typeface="Arial" charset="0"/>
                <a:ea typeface="ＭＳ Ｐゴシック" charset="-128"/>
                <a:cs typeface="ＭＳ Ｐゴシック" charset="-128"/>
              </a:rPr>
              <a:t>=</a:t>
            </a:r>
            <a:endParaRPr lang="en-US" sz="2400">
              <a:solidFill>
                <a:srgbClr val="000000"/>
              </a:solidFill>
              <a:latin typeface="Arial" charset="0"/>
              <a:ea typeface="ＭＳ Ｐゴシック" charset="-128"/>
              <a:cs typeface="ＭＳ Ｐゴシック" charset="-128"/>
            </a:endParaRPr>
          </a:p>
        </p:txBody>
      </p:sp>
      <p:pic>
        <p:nvPicPr>
          <p:cNvPr id="19" name="Picture 119"/>
          <p:cNvPicPr>
            <a:picLocks noChangeAspect="1" noChangeArrowheads="1"/>
          </p:cNvPicPr>
          <p:nvPr/>
        </p:nvPicPr>
        <p:blipFill>
          <a:blip r:embed="rId4" cstate="print"/>
          <a:srcRect/>
          <a:stretch>
            <a:fillRect/>
          </a:stretch>
        </p:blipFill>
        <p:spPr bwMode="auto">
          <a:xfrm>
            <a:off x="5264242" y="5035039"/>
            <a:ext cx="606839" cy="827034"/>
          </a:xfrm>
          <a:prstGeom prst="roundRect">
            <a:avLst>
              <a:gd name="adj" fmla="val 50000"/>
            </a:avLst>
          </a:prstGeom>
          <a:noFill/>
          <a:ln w="9525">
            <a:noFill/>
            <a:miter lim="800000"/>
            <a:headEnd/>
            <a:tailEnd/>
          </a:ln>
          <a:effectLst>
            <a:softEdge rad="63500"/>
          </a:effectLst>
        </p:spPr>
      </p:pic>
      <p:pic>
        <p:nvPicPr>
          <p:cNvPr id="20" name="Picture 120"/>
          <p:cNvPicPr>
            <a:picLocks noChangeAspect="1" noChangeArrowheads="1"/>
          </p:cNvPicPr>
          <p:nvPr/>
        </p:nvPicPr>
        <p:blipFill>
          <a:blip r:embed="rId5" cstate="print"/>
          <a:srcRect/>
          <a:stretch>
            <a:fillRect/>
          </a:stretch>
        </p:blipFill>
        <p:spPr bwMode="auto">
          <a:xfrm>
            <a:off x="6755204" y="5035039"/>
            <a:ext cx="605642" cy="827034"/>
          </a:xfrm>
          <a:prstGeom prst="roundRect">
            <a:avLst>
              <a:gd name="adj" fmla="val 50000"/>
            </a:avLst>
          </a:prstGeom>
          <a:noFill/>
          <a:ln w="9525">
            <a:noFill/>
            <a:miter lim="800000"/>
            <a:headEnd/>
            <a:tailEnd/>
          </a:ln>
          <a:effectLst>
            <a:softEdge rad="63500"/>
          </a:effectLst>
        </p:spPr>
      </p:pic>
      <p:pic>
        <p:nvPicPr>
          <p:cNvPr id="21" name="Picture 121"/>
          <p:cNvPicPr>
            <a:picLocks noChangeAspect="1" noChangeArrowheads="1"/>
          </p:cNvPicPr>
          <p:nvPr/>
        </p:nvPicPr>
        <p:blipFill>
          <a:blip r:embed="rId6" cstate="print"/>
          <a:srcRect/>
          <a:stretch>
            <a:fillRect/>
          </a:stretch>
        </p:blipFill>
        <p:spPr bwMode="auto">
          <a:xfrm>
            <a:off x="6005904" y="5035039"/>
            <a:ext cx="606930" cy="827034"/>
          </a:xfrm>
          <a:prstGeom prst="roundRect">
            <a:avLst>
              <a:gd name="adj" fmla="val 50000"/>
            </a:avLst>
          </a:prstGeom>
          <a:noFill/>
          <a:ln w="9525">
            <a:noFill/>
            <a:miter lim="800000"/>
            <a:headEnd/>
            <a:tailEnd/>
          </a:ln>
          <a:effectLst>
            <a:softEdge rad="63500"/>
          </a:effectLst>
        </p:spPr>
      </p:pic>
      <p:sp>
        <p:nvSpPr>
          <p:cNvPr id="148515" name="Text Box 37"/>
          <p:cNvSpPr txBox="1">
            <a:spLocks noChangeArrowheads="1"/>
          </p:cNvSpPr>
          <p:nvPr/>
        </p:nvSpPr>
        <p:spPr bwMode="auto">
          <a:xfrm>
            <a:off x="5105400" y="5778500"/>
            <a:ext cx="2438400" cy="304800"/>
          </a:xfrm>
          <a:prstGeom prst="rect">
            <a:avLst/>
          </a:prstGeom>
          <a:noFill/>
          <a:ln w="12700">
            <a:noFill/>
            <a:round/>
            <a:headEnd/>
            <a:tailEnd/>
          </a:ln>
        </p:spPr>
        <p:txBody>
          <a:bodyPr lIns="81639" tIns="40820" rIns="81639" bIns="40820">
            <a:prstTxWarp prst="textNoShape">
              <a:avLst/>
            </a:prstTxWarp>
          </a:bodyPr>
          <a:lstStyle/>
          <a:p>
            <a:pPr algn="ct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Candidate Fingerprints</a:t>
            </a:r>
          </a:p>
        </p:txBody>
      </p:sp>
      <p:cxnSp>
        <p:nvCxnSpPr>
          <p:cNvPr id="148516" name="AutoShape 38"/>
          <p:cNvCxnSpPr>
            <a:cxnSpLocks noChangeShapeType="1"/>
            <a:stCxn id="3482657" idx="6"/>
            <a:endCxn id="3482651" idx="3"/>
          </p:cNvCxnSpPr>
          <p:nvPr/>
        </p:nvCxnSpPr>
        <p:spPr bwMode="auto">
          <a:xfrm flipV="1">
            <a:off x="8077200" y="3009900"/>
            <a:ext cx="381000" cy="609600"/>
          </a:xfrm>
          <a:prstGeom prst="bentConnector3">
            <a:avLst>
              <a:gd name="adj1" fmla="val 99579"/>
            </a:avLst>
          </a:prstGeom>
          <a:noFill/>
          <a:ln w="12700">
            <a:solidFill>
              <a:schemeClr val="tx1"/>
            </a:solidFill>
            <a:prstDash val="dash"/>
            <a:miter lim="800000"/>
            <a:headEnd/>
            <a:tailEnd/>
          </a:ln>
        </p:spPr>
      </p:cxnSp>
      <p:cxnSp>
        <p:nvCxnSpPr>
          <p:cNvPr id="148517" name="AutoShape 39"/>
          <p:cNvCxnSpPr>
            <a:cxnSpLocks noChangeShapeType="1"/>
            <a:stCxn id="3482651" idx="1"/>
            <a:endCxn id="3482657" idx="0"/>
          </p:cNvCxnSpPr>
          <p:nvPr/>
        </p:nvCxnSpPr>
        <p:spPr bwMode="auto">
          <a:xfrm rot="10800000" flipH="1" flipV="1">
            <a:off x="7239000" y="3009900"/>
            <a:ext cx="571500" cy="342900"/>
          </a:xfrm>
          <a:prstGeom prst="bentConnector4">
            <a:avLst>
              <a:gd name="adj1" fmla="val 6662"/>
              <a:gd name="adj2" fmla="val -5"/>
            </a:avLst>
          </a:prstGeom>
          <a:noFill/>
          <a:ln w="12700">
            <a:solidFill>
              <a:schemeClr val="tx1"/>
            </a:solidFill>
            <a:prstDash val="dash"/>
            <a:miter lim="800000"/>
            <a:headEnd/>
            <a:tailEnd type="arrow" w="med" len="med"/>
          </a:ln>
        </p:spPr>
      </p:cxnSp>
      <p:sp>
        <p:nvSpPr>
          <p:cNvPr id="148518" name="Line 40"/>
          <p:cNvSpPr>
            <a:spLocks noChangeShapeType="1"/>
          </p:cNvSpPr>
          <p:nvPr/>
        </p:nvSpPr>
        <p:spPr bwMode="auto">
          <a:xfrm flipV="1">
            <a:off x="7848600" y="3886200"/>
            <a:ext cx="0" cy="457200"/>
          </a:xfrm>
          <a:prstGeom prst="line">
            <a:avLst/>
          </a:prstGeom>
          <a:noFill/>
          <a:ln w="12700">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19" name="Text Box 41"/>
          <p:cNvSpPr txBox="1">
            <a:spLocks noChangeArrowheads="1"/>
          </p:cNvSpPr>
          <p:nvPr/>
        </p:nvSpPr>
        <p:spPr bwMode="auto">
          <a:xfrm>
            <a:off x="2260600" y="4965700"/>
            <a:ext cx="1143000" cy="533400"/>
          </a:xfrm>
          <a:prstGeom prst="rect">
            <a:avLst/>
          </a:prstGeom>
          <a:noFill/>
          <a:ln w="12700">
            <a:noFill/>
            <a:round/>
            <a:headEnd/>
            <a:tailEnd/>
          </a:ln>
        </p:spPr>
        <p:txBody>
          <a:bodyPr lIns="81639" tIns="40820" rIns="81639" bIns="40820">
            <a:prstTxWarp prst="textNoShape">
              <a:avLst/>
            </a:prstTxWarp>
          </a:bodyPr>
          <a:lstStyle/>
          <a:p>
            <a:pPr algn="ct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Macro </a:t>
            </a:r>
          </a:p>
          <a:p>
            <a:pPr algn="ctr" defTabSz="414338" fontAlgn="base" hangingPunct="0">
              <a:lnSpc>
                <a:spcPct val="93000"/>
              </a:lnSpc>
              <a:spcBef>
                <a:spcPct val="0"/>
              </a:spcBef>
              <a:spcAft>
                <a:spcPct val="0"/>
              </a:spcAft>
              <a:buClr>
                <a:srgbClr val="000000"/>
              </a:buClr>
              <a:buSzPct val="45000"/>
              <a:buFont typeface="Wingdings" charset="2"/>
              <a:buNone/>
              <a:tabLst>
                <a:tab pos="657225" algn="l"/>
              </a:tabLst>
            </a:pPr>
            <a:r>
              <a:rPr lang="en-GB" sz="1600">
                <a:solidFill>
                  <a:srgbClr val="000000"/>
                </a:solidFill>
                <a:ea typeface="MS Gothic" pitchFamily="49" charset="-128"/>
                <a:cs typeface="MS Gothic" pitchFamily="49" charset="-128"/>
              </a:rPr>
              <a:t>Location</a:t>
            </a:r>
          </a:p>
        </p:txBody>
      </p:sp>
      <p:pic>
        <p:nvPicPr>
          <p:cNvPr id="2139" name="Picture 91"/>
          <p:cNvPicPr>
            <a:picLocks noChangeAspect="1" noChangeArrowheads="1"/>
          </p:cNvPicPr>
          <p:nvPr/>
        </p:nvPicPr>
        <p:blipFill>
          <a:blip r:embed="rId7"/>
          <a:srcRect/>
          <a:stretch>
            <a:fillRect/>
          </a:stretch>
        </p:blipFill>
        <p:spPr bwMode="auto">
          <a:xfrm>
            <a:off x="636588" y="4953000"/>
            <a:ext cx="506412" cy="914400"/>
          </a:xfrm>
          <a:prstGeom prst="rect">
            <a:avLst/>
          </a:prstGeom>
          <a:noFill/>
          <a:effectLst>
            <a:outerShdw blurRad="63500" dist="38099" dir="2700000" algn="ctr" rotWithShape="0">
              <a:srgbClr val="000000">
                <a:alpha val="74998"/>
              </a:srgbClr>
            </a:outerShdw>
          </a:effectLst>
        </p:spPr>
      </p:pic>
      <p:sp>
        <p:nvSpPr>
          <p:cNvPr id="148521" name="Arc 43"/>
          <p:cNvSpPr>
            <a:spLocks/>
          </p:cNvSpPr>
          <p:nvPr/>
        </p:nvSpPr>
        <p:spPr bwMode="auto">
          <a:xfrm flipV="1">
            <a:off x="1460500" y="5562600"/>
            <a:ext cx="2884488" cy="609600"/>
          </a:xfrm>
          <a:custGeom>
            <a:avLst/>
            <a:gdLst>
              <a:gd name="T0" fmla="*/ 0 w 27251"/>
              <a:gd name="T1" fmla="*/ 2147483647 h 21600"/>
              <a:gd name="T2" fmla="*/ 2147483647 w 27251"/>
              <a:gd name="T3" fmla="*/ 2147483647 h 21600"/>
              <a:gd name="T4" fmla="*/ 2147483647 w 27251"/>
              <a:gd name="T5" fmla="*/ 2147483647 h 21600"/>
              <a:gd name="T6" fmla="*/ 0 60000 65536"/>
              <a:gd name="T7" fmla="*/ 0 60000 65536"/>
              <a:gd name="T8" fmla="*/ 0 60000 65536"/>
              <a:gd name="T9" fmla="*/ 0 w 27251"/>
              <a:gd name="T10" fmla="*/ 0 h 21600"/>
              <a:gd name="T11" fmla="*/ 27251 w 27251"/>
              <a:gd name="T12" fmla="*/ 21600 h 21600"/>
            </a:gdLst>
            <a:ahLst/>
            <a:cxnLst>
              <a:cxn ang="T6">
                <a:pos x="T0" y="T1"/>
              </a:cxn>
              <a:cxn ang="T7">
                <a:pos x="T2" y="T3"/>
              </a:cxn>
              <a:cxn ang="T8">
                <a:pos x="T4" y="T5"/>
              </a:cxn>
            </a:cxnLst>
            <a:rect l="T9" t="T10" r="T11" b="T12"/>
            <a:pathLst>
              <a:path w="27251" h="21600" fill="none" extrusionOk="0">
                <a:moveTo>
                  <a:pt x="-1" y="752"/>
                </a:moveTo>
                <a:cubicBezTo>
                  <a:pt x="1842" y="252"/>
                  <a:pt x="3742" y="-1"/>
                  <a:pt x="5651" y="-1"/>
                </a:cubicBezTo>
                <a:cubicBezTo>
                  <a:pt x="17580" y="-1"/>
                  <a:pt x="27251" y="9670"/>
                  <a:pt x="27251" y="21600"/>
                </a:cubicBezTo>
              </a:path>
              <a:path w="27251" h="21600" stroke="0" extrusionOk="0">
                <a:moveTo>
                  <a:pt x="-1" y="752"/>
                </a:moveTo>
                <a:cubicBezTo>
                  <a:pt x="1842" y="252"/>
                  <a:pt x="3742" y="-1"/>
                  <a:pt x="5651" y="-1"/>
                </a:cubicBezTo>
                <a:cubicBezTo>
                  <a:pt x="17580" y="-1"/>
                  <a:pt x="27251" y="9670"/>
                  <a:pt x="27251" y="21600"/>
                </a:cubicBezTo>
                <a:lnTo>
                  <a:pt x="5651" y="21600"/>
                </a:lnTo>
                <a:close/>
              </a:path>
            </a:pathLst>
          </a:custGeom>
          <a:noFill/>
          <a:ln w="57150">
            <a:solidFill>
              <a:srgbClr val="FF0000"/>
            </a:solidFill>
            <a:prstDash val="sysDot"/>
            <a:round/>
            <a:headEnd type="triangle" w="med" len="med"/>
            <a:tailEnd type="triangle"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pic>
        <p:nvPicPr>
          <p:cNvPr id="2" name="Picture 91"/>
          <p:cNvPicPr>
            <a:picLocks noChangeAspect="1" noChangeArrowheads="1"/>
          </p:cNvPicPr>
          <p:nvPr/>
        </p:nvPicPr>
        <p:blipFill>
          <a:blip r:embed="rId7"/>
          <a:srcRect/>
          <a:stretch>
            <a:fillRect/>
          </a:stretch>
        </p:blipFill>
        <p:spPr bwMode="auto">
          <a:xfrm>
            <a:off x="788988" y="5105400"/>
            <a:ext cx="506412" cy="914400"/>
          </a:xfrm>
          <a:prstGeom prst="rect">
            <a:avLst/>
          </a:prstGeom>
          <a:noFill/>
          <a:effectLst>
            <a:outerShdw blurRad="63500" dist="38099" dir="2700000" algn="ctr" rotWithShape="0">
              <a:srgbClr val="000000">
                <a:alpha val="74998"/>
              </a:srgbClr>
            </a:outerShdw>
          </a:effectLst>
        </p:spPr>
      </p:pic>
      <p:pic>
        <p:nvPicPr>
          <p:cNvPr id="3" name="Picture 91"/>
          <p:cNvPicPr>
            <a:picLocks noChangeAspect="1" noChangeArrowheads="1"/>
          </p:cNvPicPr>
          <p:nvPr/>
        </p:nvPicPr>
        <p:blipFill>
          <a:blip r:embed="rId7"/>
          <a:srcRect/>
          <a:stretch>
            <a:fillRect/>
          </a:stretch>
        </p:blipFill>
        <p:spPr bwMode="auto">
          <a:xfrm>
            <a:off x="941388" y="5257800"/>
            <a:ext cx="506412" cy="914400"/>
          </a:xfrm>
          <a:prstGeom prst="rect">
            <a:avLst/>
          </a:prstGeom>
          <a:noFill/>
          <a:effectLst>
            <a:outerShdw blurRad="63500" dist="38099" dir="2700000" algn="ctr" rotWithShape="0">
              <a:srgbClr val="000000">
                <a:alpha val="74998"/>
              </a:srgbClr>
            </a:outerShdw>
          </a:effectLst>
        </p:spPr>
      </p:pic>
      <p:cxnSp>
        <p:nvCxnSpPr>
          <p:cNvPr id="148524" name="AutoShape 46"/>
          <p:cNvCxnSpPr>
            <a:cxnSpLocks noChangeShapeType="1"/>
          </p:cNvCxnSpPr>
          <p:nvPr/>
        </p:nvCxnSpPr>
        <p:spPr bwMode="auto">
          <a:xfrm rot="16200000" flipH="1">
            <a:off x="8058150" y="4019550"/>
            <a:ext cx="1028700" cy="228600"/>
          </a:xfrm>
          <a:prstGeom prst="bentConnector3">
            <a:avLst>
              <a:gd name="adj1" fmla="val 458"/>
            </a:avLst>
          </a:prstGeom>
          <a:noFill/>
          <a:ln w="28575">
            <a:solidFill>
              <a:schemeClr val="tx1"/>
            </a:solidFill>
            <a:miter lim="800000"/>
            <a:headEnd/>
            <a:tailEnd type="arrow" w="med" len="med"/>
          </a:ln>
        </p:spPr>
      </p:cxnSp>
      <p:pic>
        <p:nvPicPr>
          <p:cNvPr id="148525" name="Picture 15"/>
          <p:cNvPicPr>
            <a:picLocks noChangeAspect="1" noChangeArrowheads="1"/>
          </p:cNvPicPr>
          <p:nvPr/>
        </p:nvPicPr>
        <p:blipFill>
          <a:blip r:embed="rId8"/>
          <a:srcRect l="5556" t="12279" r="1111" b="9135"/>
          <a:stretch>
            <a:fillRect/>
          </a:stretch>
        </p:blipFill>
        <p:spPr bwMode="auto">
          <a:xfrm>
            <a:off x="128588" y="1600200"/>
            <a:ext cx="469900" cy="585788"/>
          </a:xfrm>
          <a:prstGeom prst="rect">
            <a:avLst/>
          </a:prstGeom>
          <a:noFill/>
          <a:ln w="9525">
            <a:noFill/>
            <a:miter lim="800000"/>
            <a:headEnd/>
            <a:tailEnd/>
          </a:ln>
        </p:spPr>
      </p:pic>
      <p:pic>
        <p:nvPicPr>
          <p:cNvPr id="148526" name="Picture 17"/>
          <p:cNvPicPr>
            <a:picLocks noChangeAspect="1" noChangeArrowheads="1"/>
          </p:cNvPicPr>
          <p:nvPr/>
        </p:nvPicPr>
        <p:blipFill>
          <a:blip r:embed="rId9"/>
          <a:srcRect/>
          <a:stretch>
            <a:fillRect/>
          </a:stretch>
        </p:blipFill>
        <p:spPr bwMode="auto">
          <a:xfrm>
            <a:off x="73025" y="2303463"/>
            <a:ext cx="503238" cy="525462"/>
          </a:xfrm>
          <a:prstGeom prst="rect">
            <a:avLst/>
          </a:prstGeom>
          <a:noFill/>
          <a:ln w="9525">
            <a:noFill/>
            <a:miter lim="800000"/>
            <a:headEnd/>
            <a:tailEnd/>
          </a:ln>
        </p:spPr>
      </p:pic>
      <p:pic>
        <p:nvPicPr>
          <p:cNvPr id="148527" name="Picture 49"/>
          <p:cNvPicPr>
            <a:picLocks noChangeAspect="1" noChangeArrowheads="1"/>
          </p:cNvPicPr>
          <p:nvPr/>
        </p:nvPicPr>
        <p:blipFill>
          <a:blip r:embed="rId10"/>
          <a:srcRect/>
          <a:stretch>
            <a:fillRect/>
          </a:stretch>
        </p:blipFill>
        <p:spPr bwMode="auto">
          <a:xfrm>
            <a:off x="101600" y="3576638"/>
            <a:ext cx="558800" cy="541337"/>
          </a:xfrm>
          <a:prstGeom prst="rect">
            <a:avLst/>
          </a:prstGeom>
          <a:noFill/>
          <a:ln w="9525">
            <a:noFill/>
            <a:miter lim="800000"/>
            <a:headEnd/>
            <a:tailEnd/>
          </a:ln>
        </p:spPr>
      </p:pic>
      <p:pic>
        <p:nvPicPr>
          <p:cNvPr id="148528" name="Picture 50"/>
          <p:cNvPicPr>
            <a:picLocks noChangeAspect="1" noChangeArrowheads="1"/>
          </p:cNvPicPr>
          <p:nvPr/>
        </p:nvPicPr>
        <p:blipFill>
          <a:blip r:embed="rId11"/>
          <a:srcRect/>
          <a:stretch>
            <a:fillRect/>
          </a:stretch>
        </p:blipFill>
        <p:spPr bwMode="auto">
          <a:xfrm>
            <a:off x="0" y="2887663"/>
            <a:ext cx="633413" cy="703262"/>
          </a:xfrm>
          <a:prstGeom prst="rect">
            <a:avLst/>
          </a:prstGeom>
          <a:noFill/>
          <a:ln w="9525">
            <a:noFill/>
            <a:miter lim="800000"/>
            <a:headEnd/>
            <a:tailEnd/>
          </a:ln>
        </p:spPr>
      </p:pic>
      <p:sp>
        <p:nvSpPr>
          <p:cNvPr id="148529" name="Line 51"/>
          <p:cNvSpPr>
            <a:spLocks noChangeShapeType="1"/>
          </p:cNvSpPr>
          <p:nvPr/>
        </p:nvSpPr>
        <p:spPr bwMode="auto">
          <a:xfrm flipV="1">
            <a:off x="633413" y="3298825"/>
            <a:ext cx="669925" cy="525463"/>
          </a:xfrm>
          <a:prstGeom prst="line">
            <a:avLst/>
          </a:prstGeom>
          <a:noFill/>
          <a:ln w="12700">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30" name="Line 52"/>
          <p:cNvSpPr>
            <a:spLocks noChangeShapeType="1"/>
          </p:cNvSpPr>
          <p:nvPr/>
        </p:nvSpPr>
        <p:spPr bwMode="auto">
          <a:xfrm>
            <a:off x="576263" y="2595563"/>
            <a:ext cx="727075" cy="292100"/>
          </a:xfrm>
          <a:prstGeom prst="line">
            <a:avLst/>
          </a:prstGeom>
          <a:noFill/>
          <a:ln w="12700">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31" name="Line 53"/>
          <p:cNvSpPr>
            <a:spLocks noChangeShapeType="1"/>
          </p:cNvSpPr>
          <p:nvPr/>
        </p:nvSpPr>
        <p:spPr bwMode="auto">
          <a:xfrm flipV="1">
            <a:off x="633413" y="3063875"/>
            <a:ext cx="614362" cy="176213"/>
          </a:xfrm>
          <a:prstGeom prst="line">
            <a:avLst/>
          </a:prstGeom>
          <a:noFill/>
          <a:ln w="12700">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32" name="Line 54"/>
          <p:cNvSpPr>
            <a:spLocks noChangeShapeType="1"/>
          </p:cNvSpPr>
          <p:nvPr/>
        </p:nvSpPr>
        <p:spPr bwMode="auto">
          <a:xfrm>
            <a:off x="633413" y="1951038"/>
            <a:ext cx="669925" cy="820737"/>
          </a:xfrm>
          <a:prstGeom prst="line">
            <a:avLst/>
          </a:prstGeom>
          <a:noFill/>
          <a:ln w="12700">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pic>
        <p:nvPicPr>
          <p:cNvPr id="148533" name="Picture 55"/>
          <p:cNvPicPr>
            <a:picLocks noChangeAspect="1" noChangeArrowheads="1"/>
          </p:cNvPicPr>
          <p:nvPr/>
        </p:nvPicPr>
        <p:blipFill>
          <a:blip r:embed="rId12"/>
          <a:srcRect/>
          <a:stretch>
            <a:fillRect/>
          </a:stretch>
        </p:blipFill>
        <p:spPr bwMode="auto">
          <a:xfrm>
            <a:off x="800100" y="3941763"/>
            <a:ext cx="671513" cy="554037"/>
          </a:xfrm>
          <a:prstGeom prst="rect">
            <a:avLst/>
          </a:prstGeom>
          <a:noFill/>
          <a:ln w="9525">
            <a:noFill/>
            <a:miter lim="800000"/>
            <a:headEnd/>
            <a:tailEnd/>
          </a:ln>
        </p:spPr>
      </p:pic>
      <p:sp>
        <p:nvSpPr>
          <p:cNvPr id="148534" name="Line 56"/>
          <p:cNvSpPr>
            <a:spLocks noChangeShapeType="1"/>
          </p:cNvSpPr>
          <p:nvPr/>
        </p:nvSpPr>
        <p:spPr bwMode="auto">
          <a:xfrm flipV="1">
            <a:off x="1023938" y="3473450"/>
            <a:ext cx="336550" cy="468313"/>
          </a:xfrm>
          <a:prstGeom prst="line">
            <a:avLst/>
          </a:prstGeom>
          <a:noFill/>
          <a:ln w="12700">
            <a:solidFill>
              <a:schemeClr val="tx1"/>
            </a:solidFill>
            <a:prstDash val="dash"/>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48535" name="Line 57"/>
          <p:cNvSpPr>
            <a:spLocks noChangeShapeType="1"/>
          </p:cNvSpPr>
          <p:nvPr/>
        </p:nvSpPr>
        <p:spPr bwMode="auto">
          <a:xfrm>
            <a:off x="1752600" y="2946400"/>
            <a:ext cx="990600" cy="0"/>
          </a:xfrm>
          <a:prstGeom prst="line">
            <a:avLst/>
          </a:prstGeom>
          <a:noFill/>
          <a:ln w="38100">
            <a:solidFill>
              <a:schemeClr val="tx1"/>
            </a:solidFill>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pic>
        <p:nvPicPr>
          <p:cNvPr id="4" name="Picture 91"/>
          <p:cNvPicPr>
            <a:picLocks noChangeAspect="1" noChangeArrowheads="1"/>
          </p:cNvPicPr>
          <p:nvPr/>
        </p:nvPicPr>
        <p:blipFill>
          <a:blip r:embed="rId7"/>
          <a:srcRect/>
          <a:stretch>
            <a:fillRect/>
          </a:stretch>
        </p:blipFill>
        <p:spPr bwMode="auto">
          <a:xfrm>
            <a:off x="1398588" y="2514600"/>
            <a:ext cx="506412" cy="914400"/>
          </a:xfrm>
          <a:prstGeom prst="rect">
            <a:avLst/>
          </a:prstGeom>
          <a:noFill/>
          <a:effectLst>
            <a:outerShdw blurRad="63500" dist="38099" dir="2700000" algn="ctr" rotWithShape="0">
              <a:srgbClr val="000000">
                <a:alpha val="74998"/>
              </a:srgbClr>
            </a:outerShdw>
          </a:effectLst>
        </p:spPr>
      </p:pic>
      <p:sp>
        <p:nvSpPr>
          <p:cNvPr id="59" name="Rectangle 2"/>
          <p:cNvSpPr txBox="1">
            <a:spLocks noChangeArrowheads="1"/>
          </p:cNvSpPr>
          <p:nvPr/>
        </p:nvSpPr>
        <p:spPr bwMode="auto">
          <a:xfrm>
            <a:off x="457200" y="152400"/>
            <a:ext cx="8229600" cy="1143000"/>
          </a:xfrm>
          <a:prstGeom prst="rect">
            <a:avLst/>
          </a:prstGeom>
          <a:noFill/>
          <a:ln w="9525">
            <a:noFill/>
            <a:miter lim="800000"/>
            <a:headEnd/>
            <a:tailEnd/>
          </a:ln>
        </p:spPr>
        <p:txBody>
          <a:bodyPr anchor="ctr">
            <a:prstTxWarp prst="textNoShape">
              <a:avLst/>
            </a:prstTxWarp>
          </a:bodyPr>
          <a:lstStyle/>
          <a:p>
            <a:pPr defTabSz="914400" eaLnBrk="0" fontAlgn="base" hangingPunct="0">
              <a:spcBef>
                <a:spcPct val="0"/>
              </a:spcBef>
              <a:spcAft>
                <a:spcPct val="0"/>
              </a:spcAft>
              <a:defRPr/>
            </a:pPr>
            <a:r>
              <a:rPr lang="en-US" sz="2800" kern="0">
                <a:solidFill>
                  <a:srgbClr val="808080"/>
                </a:solidFill>
              </a:rPr>
              <a:t>Architecture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Title 1"/>
          <p:cNvSpPr>
            <a:spLocks noGrp="1"/>
          </p:cNvSpPr>
          <p:nvPr>
            <p:ph type="title" idx="4294967295"/>
          </p:nvPr>
        </p:nvSpPr>
        <p:spPr/>
        <p:txBody>
          <a:bodyPr/>
          <a:lstStyle/>
          <a:p>
            <a:r>
              <a:rPr lang="en-US">
                <a:latin typeface="Lucida Bright" charset="0"/>
              </a:rPr>
              <a:t>Evaluation: Per-Cluster Accuracy</a:t>
            </a:r>
          </a:p>
        </p:txBody>
      </p:sp>
      <p:graphicFrame>
        <p:nvGraphicFramePr>
          <p:cNvPr id="3845172" name="Group 52"/>
          <p:cNvGraphicFramePr>
            <a:graphicFrameLocks noGrp="1"/>
          </p:cNvGraphicFramePr>
          <p:nvPr/>
        </p:nvGraphicFramePr>
        <p:xfrm>
          <a:off x="609600" y="1219200"/>
          <a:ext cx="1676400" cy="742950"/>
        </p:xfrm>
        <a:graphic>
          <a:graphicData uri="http://schemas.openxmlformats.org/drawingml/2006/table">
            <a:tbl>
              <a:tblPr/>
              <a:tblGrid>
                <a:gridCol w="1676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Cluster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entury Gothic" charset="0"/>
                          <a:ea typeface="Gungsuh" pitchFamily="18" charset="-127"/>
                          <a:cs typeface="Gungsuh" pitchFamily="18" charset="-127"/>
                        </a:rPr>
                        <a:t>No. of Shops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45171" name="Group 51"/>
          <p:cNvGraphicFramePr>
            <a:graphicFrameLocks noGrp="1"/>
          </p:cNvGraphicFramePr>
          <p:nvPr/>
        </p:nvGraphicFramePr>
        <p:xfrm>
          <a:off x="2284413" y="1219200"/>
          <a:ext cx="6096000" cy="742950"/>
        </p:xfrm>
        <a:graphic>
          <a:graphicData uri="http://schemas.openxmlformats.org/drawingml/2006/table">
            <a:tbl>
              <a:tblPr/>
              <a:tblGrid>
                <a:gridCol w="609600"/>
                <a:gridCol w="609600"/>
                <a:gridCol w="609600"/>
                <a:gridCol w="609600"/>
                <a:gridCol w="609600"/>
                <a:gridCol w="609600"/>
                <a:gridCol w="609600"/>
                <a:gridCol w="609600"/>
                <a:gridCol w="609600"/>
                <a:gridCol w="6096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entury Gothic" charset="0"/>
                          <a:ea typeface="Gungsuh" pitchFamily="18" charset="-127"/>
                          <a:cs typeface="Gungsuh" pitchFamily="18" charset="-127"/>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9"/>
          <p:cNvGrpSpPr>
            <a:grpSpLocks/>
          </p:cNvGrpSpPr>
          <p:nvPr/>
        </p:nvGrpSpPr>
        <p:grpSpPr bwMode="auto">
          <a:xfrm>
            <a:off x="304800" y="2159000"/>
            <a:ext cx="8077200" cy="4546600"/>
            <a:chOff x="304798" y="2311878"/>
            <a:chExt cx="8077202" cy="4546121"/>
          </a:xfrm>
        </p:grpSpPr>
        <p:pic>
          <p:nvPicPr>
            <p:cNvPr id="150575" name="Picture 4"/>
            <p:cNvPicPr>
              <a:picLocks noChangeAspect="1" noChangeArrowheads="1"/>
            </p:cNvPicPr>
            <p:nvPr/>
          </p:nvPicPr>
          <p:blipFill>
            <a:blip r:embed="rId3"/>
            <a:srcRect/>
            <a:stretch>
              <a:fillRect/>
            </a:stretch>
          </p:blipFill>
          <p:spPr bwMode="auto">
            <a:xfrm>
              <a:off x="609600" y="2311878"/>
              <a:ext cx="7772400" cy="4546121"/>
            </a:xfrm>
            <a:prstGeom prst="rect">
              <a:avLst/>
            </a:prstGeom>
            <a:noFill/>
            <a:ln w="9525">
              <a:noFill/>
              <a:miter lim="800000"/>
              <a:headEnd/>
              <a:tailEnd/>
            </a:ln>
          </p:spPr>
        </p:pic>
        <p:sp>
          <p:nvSpPr>
            <p:cNvPr id="6" name="Rectangle 5"/>
            <p:cNvSpPr/>
            <p:nvPr/>
          </p:nvSpPr>
          <p:spPr bwMode="auto">
            <a:xfrm rot="16200000">
              <a:off x="-761869" y="4267452"/>
              <a:ext cx="2514335" cy="381000"/>
            </a:xfrm>
            <a:prstGeom prst="rect">
              <a:avLst/>
            </a:prstGeom>
            <a:solidFill>
              <a:schemeClr val="bg1"/>
            </a:solidFill>
            <a:ln w="9525" cap="flat" cmpd="sng" algn="ctr">
              <a:noFill/>
              <a:prstDash val="solid"/>
              <a:round/>
              <a:headEnd type="none" w="med" len="med"/>
              <a:tailEnd type="none" w="med" len="med"/>
            </a:ln>
            <a:effectLst/>
          </p:spPr>
          <p:txBody>
            <a:bodyPr>
              <a:prstTxWarp prst="textNoShape">
                <a:avLst/>
              </a:prstTxWarp>
            </a:bodyPr>
            <a:lstStyle/>
            <a:p>
              <a:pPr defTabSz="914400" fontAlgn="base">
                <a:spcBef>
                  <a:spcPct val="20000"/>
                </a:spcBef>
                <a:spcAft>
                  <a:spcPct val="0"/>
                </a:spcAft>
                <a:defRPr/>
              </a:pPr>
              <a:r>
                <a:rPr lang="en-US" dirty="0">
                  <a:solidFill>
                    <a:srgbClr val="000000"/>
                  </a:solidFill>
                </a:rPr>
                <a:t>       Accuracy (%)</a:t>
              </a:r>
            </a:p>
          </p:txBody>
        </p:sp>
        <p:sp>
          <p:nvSpPr>
            <p:cNvPr id="8" name="Rectangle 7"/>
            <p:cNvSpPr/>
            <p:nvPr/>
          </p:nvSpPr>
          <p:spPr bwMode="auto">
            <a:xfrm>
              <a:off x="4114799" y="6586566"/>
              <a:ext cx="1173163" cy="228576"/>
            </a:xfrm>
            <a:prstGeom prst="rect">
              <a:avLst/>
            </a:prstGeom>
            <a:solidFill>
              <a:schemeClr val="bg1"/>
            </a:solidFill>
            <a:ln w="9525" cap="flat" cmpd="sng" algn="ctr">
              <a:noFill/>
              <a:prstDash val="solid"/>
              <a:round/>
              <a:headEnd type="none" w="med" len="med"/>
              <a:tailEnd type="none" w="med" len="med"/>
            </a:ln>
            <a:effectLst/>
          </p:spPr>
          <p:txBody>
            <a:bodyPr tIns="0" bIns="0">
              <a:prstTxWarp prst="textNoShape">
                <a:avLst/>
              </a:prstTxWarp>
            </a:bodyPr>
            <a:lstStyle/>
            <a:p>
              <a:pPr algn="ctr" defTabSz="914400" fontAlgn="base">
                <a:spcBef>
                  <a:spcPct val="20000"/>
                </a:spcBef>
                <a:spcAft>
                  <a:spcPct val="0"/>
                </a:spcAft>
                <a:defRPr/>
              </a:pPr>
              <a:r>
                <a:rPr lang="en-US" dirty="0">
                  <a:solidFill>
                    <a:srgbClr val="000000"/>
                  </a:solidFill>
                </a:rPr>
                <a:t>Cluster</a:t>
              </a:r>
            </a:p>
          </p:txBody>
        </p:sp>
        <p:sp>
          <p:nvSpPr>
            <p:cNvPr id="9" name="Rectangle 8"/>
            <p:cNvSpPr/>
            <p:nvPr/>
          </p:nvSpPr>
          <p:spPr bwMode="auto">
            <a:xfrm>
              <a:off x="2749549" y="2362673"/>
              <a:ext cx="3886201" cy="228576"/>
            </a:xfrm>
            <a:prstGeom prst="rect">
              <a:avLst/>
            </a:prstGeom>
            <a:solidFill>
              <a:schemeClr val="bg1"/>
            </a:solidFill>
            <a:ln w="9525" cap="flat" cmpd="sng" algn="ctr">
              <a:noFill/>
              <a:prstDash val="solid"/>
              <a:round/>
              <a:headEnd type="none" w="med" len="med"/>
              <a:tailEnd type="none" w="med" len="med"/>
            </a:ln>
            <a:effectLst/>
          </p:spPr>
          <p:txBody>
            <a:bodyPr tIns="0" bIns="0">
              <a:prstTxWarp prst="textNoShape">
                <a:avLst/>
              </a:prstTxWarp>
            </a:bodyPr>
            <a:lstStyle/>
            <a:p>
              <a:pPr algn="ctr" defTabSz="914400" fontAlgn="base">
                <a:spcBef>
                  <a:spcPct val="20000"/>
                </a:spcBef>
                <a:spcAft>
                  <a:spcPct val="0"/>
                </a:spcAft>
                <a:defRPr/>
              </a:pPr>
              <a:r>
                <a:rPr lang="en-US" dirty="0">
                  <a:solidFill>
                    <a:srgbClr val="000000"/>
                  </a:solidFill>
                </a:rPr>
                <a:t>Localization accuracy per cluster</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2578" name="Picture 11"/>
          <p:cNvPicPr>
            <a:picLocks noChangeAspect="1" noChangeArrowheads="1"/>
          </p:cNvPicPr>
          <p:nvPr/>
        </p:nvPicPr>
        <p:blipFill>
          <a:blip r:embed="rId3"/>
          <a:srcRect/>
          <a:stretch>
            <a:fillRect/>
          </a:stretch>
        </p:blipFill>
        <p:spPr bwMode="auto">
          <a:xfrm>
            <a:off x="1066800" y="4572000"/>
            <a:ext cx="2590800" cy="1916113"/>
          </a:xfrm>
          <a:prstGeom prst="rect">
            <a:avLst/>
          </a:prstGeom>
          <a:noFill/>
          <a:ln w="9525">
            <a:noFill/>
            <a:miter lim="800000"/>
            <a:headEnd/>
            <a:tailEnd/>
          </a:ln>
        </p:spPr>
      </p:pic>
      <p:sp>
        <p:nvSpPr>
          <p:cNvPr id="152579" name="Rectangle 4"/>
          <p:cNvSpPr>
            <a:spLocks noChangeArrowheads="1"/>
          </p:cNvSpPr>
          <p:nvPr/>
        </p:nvSpPr>
        <p:spPr bwMode="auto">
          <a:xfrm>
            <a:off x="457200" y="152400"/>
            <a:ext cx="8229600" cy="1143000"/>
          </a:xfrm>
          <a:prstGeom prst="rect">
            <a:avLst/>
          </a:prstGeom>
          <a:noFill/>
          <a:ln w="9525">
            <a:noFill/>
            <a:miter lim="800000"/>
            <a:headEnd/>
            <a:tailEnd/>
          </a:ln>
        </p:spPr>
        <p:txBody>
          <a:bodyPr anchor="ctr">
            <a:prstTxWarp prst="textNoShape">
              <a:avLst/>
            </a:prstTxWarp>
          </a:bodyPr>
          <a:lstStyle/>
          <a:p>
            <a:pPr defTabSz="914400" fontAlgn="base">
              <a:spcBef>
                <a:spcPct val="0"/>
              </a:spcBef>
              <a:spcAft>
                <a:spcPct val="0"/>
              </a:spcAft>
            </a:pPr>
            <a:r>
              <a:rPr lang="en-US" sz="2800">
                <a:solidFill>
                  <a:srgbClr val="808080"/>
                </a:solidFill>
              </a:rPr>
              <a:t>Issues and Opportunity</a:t>
            </a:r>
          </a:p>
        </p:txBody>
      </p:sp>
      <p:sp>
        <p:nvSpPr>
          <p:cNvPr id="152580" name="Rectangle 5"/>
          <p:cNvSpPr>
            <a:spLocks noChangeArrowheads="1"/>
          </p:cNvSpPr>
          <p:nvPr/>
        </p:nvSpPr>
        <p:spPr bwMode="auto">
          <a:xfrm>
            <a:off x="457200" y="1295400"/>
            <a:ext cx="8458200" cy="5211763"/>
          </a:xfrm>
          <a:prstGeom prst="rect">
            <a:avLst/>
          </a:prstGeom>
          <a:noFill/>
          <a:ln w="9525">
            <a:noFill/>
            <a:miter lim="800000"/>
            <a:headEnd/>
            <a:tailEnd/>
          </a:ln>
        </p:spPr>
        <p:txBody>
          <a:bodyPr>
            <a:prstTxWarp prst="textNoShape">
              <a:avLst/>
            </a:prstTxWarp>
          </a:bodyPr>
          <a:lstStyle/>
          <a:p>
            <a:pPr marL="342900" indent="-342900" defTabSz="914400" fontAlgn="base">
              <a:spcBef>
                <a:spcPct val="20000"/>
              </a:spcBef>
              <a:spcAft>
                <a:spcPct val="0"/>
              </a:spcAft>
              <a:buClr>
                <a:srgbClr val="CC0000"/>
              </a:buClr>
              <a:buFont typeface="Wingdings" charset="2"/>
              <a:buChar char="n"/>
            </a:pPr>
            <a:r>
              <a:rPr lang="en-US" sz="2400">
                <a:solidFill>
                  <a:srgbClr val="000000"/>
                </a:solidFill>
              </a:rPr>
              <a:t>Cameras may be inside pockets</a:t>
            </a:r>
          </a:p>
          <a:p>
            <a:pPr marL="742950" lvl="1" indent="-285750" defTabSz="914400" fontAlgn="base">
              <a:spcBef>
                <a:spcPct val="20000"/>
              </a:spcBef>
              <a:spcAft>
                <a:spcPct val="0"/>
              </a:spcAft>
              <a:buClr>
                <a:srgbClr val="000099"/>
              </a:buClr>
              <a:buFont typeface="Wingdings" charset="2"/>
              <a:buChar char="§"/>
            </a:pPr>
            <a:r>
              <a:rPr lang="en-US" sz="2000">
                <a:solidFill>
                  <a:srgbClr val="2557FF"/>
                </a:solidFill>
              </a:rPr>
              <a:t>Now, we detect when its taken out</a:t>
            </a:r>
          </a:p>
          <a:p>
            <a:pPr marL="742950" lvl="1" indent="-285750" defTabSz="914400" fontAlgn="base">
              <a:spcBef>
                <a:spcPct val="20000"/>
              </a:spcBef>
              <a:spcAft>
                <a:spcPct val="0"/>
              </a:spcAft>
              <a:buClr>
                <a:srgbClr val="000099"/>
              </a:buClr>
              <a:buFont typeface="Wingdings" charset="2"/>
              <a:buChar char="§"/>
            </a:pPr>
            <a:r>
              <a:rPr lang="en-US" sz="2000">
                <a:solidFill>
                  <a:srgbClr val="2557FF"/>
                </a:solidFill>
              </a:rPr>
              <a:t>Activate cameras, and take pictures</a:t>
            </a:r>
          </a:p>
          <a:p>
            <a:pPr marL="742950" lvl="1" indent="-285750" defTabSz="914400" fontAlgn="base">
              <a:spcBef>
                <a:spcPct val="20000"/>
              </a:spcBef>
              <a:spcAft>
                <a:spcPct val="0"/>
              </a:spcAft>
              <a:buClr>
                <a:srgbClr val="000099"/>
              </a:buClr>
              <a:buFont typeface="Wingdings" charset="2"/>
              <a:buChar char="§"/>
            </a:pPr>
            <a:r>
              <a:rPr lang="en-US" sz="2000">
                <a:solidFill>
                  <a:srgbClr val="2557FF"/>
                </a:solidFill>
              </a:rPr>
              <a:t>Future phones will be flexible (wrist watch) - see Nokia Morph</a:t>
            </a:r>
          </a:p>
          <a:p>
            <a:pPr marL="342900" indent="-342900" defTabSz="914400" fontAlgn="base">
              <a:spcBef>
                <a:spcPct val="20000"/>
              </a:spcBef>
              <a:spcAft>
                <a:spcPct val="0"/>
              </a:spcAft>
              <a:buClr>
                <a:srgbClr val="CC0000"/>
              </a:buClr>
              <a:buFont typeface="Wingdings" charset="2"/>
              <a:buChar char="n"/>
            </a:pPr>
            <a:endParaRPr lang="en-US" sz="2400">
              <a:solidFill>
                <a:srgbClr val="000000"/>
              </a:solidFill>
            </a:endParaRPr>
          </a:p>
          <a:p>
            <a:pPr marL="342900" indent="-342900" defTabSz="914400" fontAlgn="base">
              <a:spcBef>
                <a:spcPct val="20000"/>
              </a:spcBef>
              <a:spcAft>
                <a:spcPct val="0"/>
              </a:spcAft>
              <a:buClr>
                <a:srgbClr val="CC0000"/>
              </a:buClr>
              <a:buFont typeface="Wingdings" charset="2"/>
              <a:buChar char="n"/>
            </a:pPr>
            <a:r>
              <a:rPr lang="en-US" sz="2400">
                <a:solidFill>
                  <a:srgbClr val="000000"/>
                </a:solidFill>
              </a:rPr>
              <a:t>Electroic compasses can fingerprint layout</a:t>
            </a:r>
          </a:p>
          <a:p>
            <a:pPr marL="742950" lvl="1" indent="-285750" defTabSz="914400" fontAlgn="base">
              <a:spcBef>
                <a:spcPct val="20000"/>
              </a:spcBef>
              <a:spcAft>
                <a:spcPct val="0"/>
              </a:spcAft>
              <a:buClr>
                <a:srgbClr val="000099"/>
              </a:buClr>
              <a:buFont typeface="Wingdings" charset="2"/>
              <a:buChar char="§"/>
            </a:pPr>
            <a:r>
              <a:rPr lang="en-US" sz="2000">
                <a:solidFill>
                  <a:srgbClr val="2557FF"/>
                </a:solidFill>
              </a:rPr>
              <a:t>Tables and shelves laid out in different orientations</a:t>
            </a:r>
          </a:p>
          <a:p>
            <a:pPr marL="742950" lvl="1" indent="-285750" defTabSz="914400" fontAlgn="base">
              <a:spcBef>
                <a:spcPct val="20000"/>
              </a:spcBef>
              <a:spcAft>
                <a:spcPct val="0"/>
              </a:spcAft>
              <a:buClr>
                <a:srgbClr val="000099"/>
              </a:buClr>
              <a:buFont typeface="Wingdings" charset="2"/>
              <a:buChar char="§"/>
            </a:pPr>
            <a:r>
              <a:rPr lang="en-US" sz="2000">
                <a:solidFill>
                  <a:srgbClr val="2557FF"/>
                </a:solidFill>
              </a:rPr>
              <a:t>Users forced to orient in those ways</a:t>
            </a:r>
          </a:p>
          <a:p>
            <a:pPr marL="742950" lvl="1" indent="-285750" defTabSz="914400" fontAlgn="base">
              <a:spcBef>
                <a:spcPct val="20000"/>
              </a:spcBef>
              <a:spcAft>
                <a:spcPct val="0"/>
              </a:spcAft>
              <a:buClr>
                <a:srgbClr val="000099"/>
              </a:buClr>
              <a:buFont typeface="Wingdings" charset="2"/>
              <a:buChar char="§"/>
            </a:pPr>
            <a:endParaRPr lang="en-US" sz="2000">
              <a:solidFill>
                <a:srgbClr val="2557FF"/>
              </a:solidFill>
            </a:endParaRPr>
          </a:p>
          <a:p>
            <a:pPr marL="742950" lvl="1" indent="-285750" defTabSz="914400" fontAlgn="base">
              <a:spcBef>
                <a:spcPct val="20000"/>
              </a:spcBef>
              <a:spcAft>
                <a:spcPct val="0"/>
              </a:spcAft>
              <a:buClr>
                <a:srgbClr val="000099"/>
              </a:buClr>
              <a:buFont typeface="Wingdings" charset="2"/>
              <a:buChar char="§"/>
            </a:pPr>
            <a:endParaRPr lang="en-US" sz="2000">
              <a:solidFill>
                <a:srgbClr val="2557FF"/>
              </a:solidFill>
            </a:endParaRPr>
          </a:p>
        </p:txBody>
      </p:sp>
      <p:pic>
        <p:nvPicPr>
          <p:cNvPr id="152581" name="Picture 7"/>
          <p:cNvPicPr>
            <a:picLocks noChangeAspect="1" noChangeArrowheads="1"/>
          </p:cNvPicPr>
          <p:nvPr/>
        </p:nvPicPr>
        <p:blipFill>
          <a:blip r:embed="rId4"/>
          <a:srcRect/>
          <a:stretch>
            <a:fillRect/>
          </a:stretch>
        </p:blipFill>
        <p:spPr bwMode="auto">
          <a:xfrm>
            <a:off x="5105400" y="4572000"/>
            <a:ext cx="2590800" cy="1917700"/>
          </a:xfrm>
          <a:prstGeom prst="rect">
            <a:avLst/>
          </a:prstGeom>
          <a:noFill/>
          <a:ln w="9525">
            <a:noFill/>
            <a:miter lim="800000"/>
            <a:headEnd/>
            <a:tailEnd/>
          </a:ln>
        </p:spPr>
      </p:pic>
      <p:pic>
        <p:nvPicPr>
          <p:cNvPr id="152582" name="Picture 8"/>
          <p:cNvPicPr>
            <a:picLocks noChangeAspect="1" noChangeArrowheads="1"/>
          </p:cNvPicPr>
          <p:nvPr/>
        </p:nvPicPr>
        <p:blipFill>
          <a:blip r:embed="rId5"/>
          <a:srcRect/>
          <a:stretch>
            <a:fillRect/>
          </a:stretch>
        </p:blipFill>
        <p:spPr bwMode="auto">
          <a:xfrm flipH="1">
            <a:off x="7013575" y="4572000"/>
            <a:ext cx="690563" cy="1143000"/>
          </a:xfrm>
          <a:prstGeom prst="rect">
            <a:avLst/>
          </a:prstGeom>
          <a:noFill/>
          <a:ln w="9525">
            <a:noFill/>
            <a:miter lim="800000"/>
            <a:headEnd/>
            <a:tailEnd/>
          </a:ln>
        </p:spPr>
      </p:pic>
      <p:pic>
        <p:nvPicPr>
          <p:cNvPr id="152583" name="Picture 10"/>
          <p:cNvPicPr>
            <a:picLocks noChangeAspect="1" noChangeArrowheads="1"/>
          </p:cNvPicPr>
          <p:nvPr/>
        </p:nvPicPr>
        <p:blipFill>
          <a:blip r:embed="rId6"/>
          <a:srcRect/>
          <a:stretch>
            <a:fillRect/>
          </a:stretch>
        </p:blipFill>
        <p:spPr bwMode="auto">
          <a:xfrm>
            <a:off x="2921000" y="4572000"/>
            <a:ext cx="7350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3"/>
          <p:cNvSpPr>
            <a:spLocks noGrp="1"/>
          </p:cNvSpPr>
          <p:nvPr>
            <p:ph type="body" idx="4294967295"/>
          </p:nvPr>
        </p:nvSpPr>
        <p:spPr>
          <a:xfrm>
            <a:off x="304800" y="1295400"/>
            <a:ext cx="8229600" cy="5211763"/>
          </a:xfrm>
        </p:spPr>
        <p:txBody>
          <a:bodyPr/>
          <a:lstStyle/>
          <a:p>
            <a:pPr marL="365125" indent="-255588" algn="ctr">
              <a:buClr>
                <a:schemeClr val="tx1"/>
              </a:buClr>
              <a:buSzPct val="70000"/>
              <a:buFont typeface="Wingdings" charset="2"/>
              <a:buNone/>
            </a:pPr>
            <a:endParaRPr lang="en-US" sz="2000">
              <a:latin typeface="Lucida Bright" charset="0"/>
            </a:endParaRPr>
          </a:p>
          <a:p>
            <a:pPr marL="620713" lvl="1" indent="-228600" algn="ctr">
              <a:buClr>
                <a:schemeClr val="tx1"/>
              </a:buClr>
              <a:buFont typeface="Wingdings" charset="2"/>
              <a:buNone/>
            </a:pPr>
            <a:r>
              <a:rPr lang="en-US">
                <a:solidFill>
                  <a:schemeClr val="tx1"/>
                </a:solidFill>
                <a:latin typeface="Lucida Bright" charset="0"/>
              </a:rPr>
              <a:t>Ambience can be a great clue about location</a:t>
            </a:r>
          </a:p>
          <a:p>
            <a:pPr marL="620713" lvl="1" indent="-228600" algn="ctr">
              <a:buClr>
                <a:schemeClr val="tx1"/>
              </a:buClr>
              <a:buFont typeface="Wingdings" charset="2"/>
              <a:buNone/>
            </a:pPr>
            <a:r>
              <a:rPr lang="en-US" sz="1800">
                <a:solidFill>
                  <a:schemeClr val="bg2"/>
                </a:solidFill>
                <a:latin typeface="Lucida Bright" charset="0"/>
              </a:rPr>
              <a:t>Ambient Sound, light, color, movement …</a:t>
            </a:r>
            <a:endParaRPr lang="en-US">
              <a:solidFill>
                <a:schemeClr val="bg2"/>
              </a:solidFill>
              <a:latin typeface="Lucida Bright" charset="0"/>
            </a:endParaRPr>
          </a:p>
          <a:p>
            <a:pPr marL="620713" lvl="1" indent="-228600">
              <a:buClr>
                <a:schemeClr val="tx1"/>
              </a:buClr>
            </a:pPr>
            <a:endParaRPr lang="en-US">
              <a:solidFill>
                <a:srgbClr val="666666"/>
              </a:solidFill>
              <a:latin typeface="Lucida Bright" charset="0"/>
            </a:endParaRPr>
          </a:p>
          <a:p>
            <a:pPr marL="620713" lvl="1" indent="-228600" algn="ctr">
              <a:buClr>
                <a:schemeClr val="tx1"/>
              </a:buClr>
              <a:buFont typeface="Wingdings" charset="2"/>
              <a:buNone/>
            </a:pPr>
            <a:r>
              <a:rPr lang="en-US">
                <a:solidFill>
                  <a:schemeClr val="tx1"/>
                </a:solidFill>
                <a:latin typeface="Lucida Bright" charset="0"/>
              </a:rPr>
              <a:t>None of the individual sensors good enough</a:t>
            </a:r>
          </a:p>
          <a:p>
            <a:pPr marL="365125" indent="-255588" algn="ctr">
              <a:lnSpc>
                <a:spcPct val="90000"/>
              </a:lnSpc>
              <a:buClr>
                <a:schemeClr val="tx1"/>
              </a:buClr>
              <a:buSzPct val="70000"/>
              <a:buFont typeface="Wingdings" charset="2"/>
              <a:buNone/>
            </a:pPr>
            <a:r>
              <a:rPr lang="en-US" sz="2000">
                <a:solidFill>
                  <a:srgbClr val="800000"/>
                </a:solidFill>
                <a:latin typeface="Lucida Bright" charset="0"/>
              </a:rPr>
              <a:t>Combined they may be unique</a:t>
            </a:r>
          </a:p>
          <a:p>
            <a:pPr marL="365125" indent="-255588" algn="ctr">
              <a:lnSpc>
                <a:spcPct val="90000"/>
              </a:lnSpc>
              <a:buClr>
                <a:schemeClr val="tx1"/>
              </a:buClr>
              <a:buSzPct val="70000"/>
              <a:buFont typeface="Wingdings" charset="2"/>
              <a:buNone/>
            </a:pPr>
            <a:endParaRPr lang="en-US" sz="2000">
              <a:solidFill>
                <a:srgbClr val="800000"/>
              </a:solidFill>
              <a:latin typeface="Lucida Bright" charset="0"/>
            </a:endParaRPr>
          </a:p>
          <a:p>
            <a:pPr marL="365125" indent="-255588" algn="ctr">
              <a:lnSpc>
                <a:spcPct val="90000"/>
              </a:lnSpc>
              <a:buClr>
                <a:schemeClr val="tx1"/>
              </a:buClr>
              <a:buSzPct val="70000"/>
              <a:buFont typeface="Wingdings" charset="2"/>
              <a:buNone/>
            </a:pPr>
            <a:r>
              <a:rPr lang="en-US" sz="2000">
                <a:solidFill>
                  <a:srgbClr val="800000"/>
                </a:solidFill>
                <a:latin typeface="Lucida Bright" charset="0"/>
              </a:rPr>
              <a:t>Uniqueness facilitated by economic incentive</a:t>
            </a:r>
          </a:p>
          <a:p>
            <a:pPr marL="620713" lvl="1" indent="-228600" algn="ctr">
              <a:buClr>
                <a:schemeClr val="tx1"/>
              </a:buClr>
              <a:buFont typeface="Wingdings" charset="2"/>
              <a:buNone/>
            </a:pPr>
            <a:r>
              <a:rPr lang="en-US">
                <a:solidFill>
                  <a:schemeClr val="bg2"/>
                </a:solidFill>
                <a:latin typeface="Lucida Bright" charset="0"/>
              </a:rPr>
              <a:t>Businesses benefit if they are mutually diverse in ambience</a:t>
            </a:r>
            <a:endParaRPr lang="en-US">
              <a:solidFill>
                <a:schemeClr val="tx1"/>
              </a:solidFill>
              <a:latin typeface="Lucida Bright" charset="0"/>
            </a:endParaRPr>
          </a:p>
          <a:p>
            <a:pPr marL="620713" lvl="1" indent="-228600" algn="ctr">
              <a:buClr>
                <a:schemeClr val="tx1"/>
              </a:buClr>
              <a:buFont typeface="Wingdings" charset="2"/>
              <a:buNone/>
            </a:pPr>
            <a:endParaRPr lang="en-US">
              <a:solidFill>
                <a:schemeClr val="tx1"/>
              </a:solidFill>
              <a:latin typeface="Lucida Bright" charset="0"/>
            </a:endParaRPr>
          </a:p>
          <a:p>
            <a:pPr marL="620713" lvl="1" indent="-228600" algn="ctr">
              <a:buClr>
                <a:schemeClr val="tx1"/>
              </a:buClr>
              <a:buFont typeface="Wingdings" charset="2"/>
              <a:buNone/>
            </a:pPr>
            <a:r>
              <a:rPr lang="en-US">
                <a:solidFill>
                  <a:srgbClr val="800000"/>
                </a:solidFill>
                <a:latin typeface="Lucida Bright" charset="0"/>
              </a:rPr>
              <a:t>Ambience diversity helps SurroundSense</a:t>
            </a:r>
          </a:p>
        </p:txBody>
      </p:sp>
      <p:sp>
        <p:nvSpPr>
          <p:cNvPr id="154627" name="Rectangle 4"/>
          <p:cNvSpPr>
            <a:spLocks noChangeArrowheads="1"/>
          </p:cNvSpPr>
          <p:nvPr/>
        </p:nvSpPr>
        <p:spPr bwMode="auto">
          <a:xfrm>
            <a:off x="457200" y="152400"/>
            <a:ext cx="8229600" cy="1143000"/>
          </a:xfrm>
          <a:prstGeom prst="rect">
            <a:avLst/>
          </a:prstGeom>
          <a:noFill/>
          <a:ln w="9525">
            <a:noFill/>
            <a:miter lim="800000"/>
            <a:headEnd/>
            <a:tailEnd/>
          </a:ln>
        </p:spPr>
        <p:txBody>
          <a:bodyPr anchor="ctr">
            <a:prstTxWarp prst="textNoShape">
              <a:avLst/>
            </a:prstTxWarp>
          </a:bodyPr>
          <a:lstStyle/>
          <a:p>
            <a:pPr defTabSz="914400" fontAlgn="base">
              <a:spcBef>
                <a:spcPct val="0"/>
              </a:spcBef>
              <a:spcAft>
                <a:spcPct val="0"/>
              </a:spcAft>
            </a:pPr>
            <a:r>
              <a:rPr lang="en-US" sz="2800">
                <a:solidFill>
                  <a:srgbClr val="808080"/>
                </a:solidFill>
              </a:rPr>
              <a:t>Summary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3"/>
          <p:cNvSpPr>
            <a:spLocks noGrp="1" noChangeArrowheads="1"/>
          </p:cNvSpPr>
          <p:nvPr>
            <p:ph type="body" idx="4294967295"/>
          </p:nvPr>
        </p:nvSpPr>
        <p:spPr/>
        <p:txBody>
          <a:bodyPr/>
          <a:lstStyle/>
          <a:p>
            <a:pPr algn="ctr">
              <a:buFont typeface="Wingdings" charset="2"/>
              <a:buNone/>
            </a:pPr>
            <a:endParaRPr lang="en-US" sz="3200">
              <a:latin typeface="Lucida Bright" charset="0"/>
            </a:endParaRPr>
          </a:p>
          <a:p>
            <a:pPr algn="ctr">
              <a:buFont typeface="Wingdings" charset="2"/>
              <a:buNone/>
            </a:pPr>
            <a:r>
              <a:rPr lang="en-US" sz="2800">
                <a:latin typeface="Lucida Bright" charset="0"/>
              </a:rPr>
              <a:t>Many emerging location based apps </a:t>
            </a:r>
          </a:p>
          <a:p>
            <a:pPr algn="ctr">
              <a:buFont typeface="Wingdings" charset="2"/>
              <a:buNone/>
            </a:pPr>
            <a:r>
              <a:rPr lang="en-US" sz="2800">
                <a:latin typeface="Lucida Bright" charset="0"/>
              </a:rPr>
              <a:t>do not care about the </a:t>
            </a:r>
            <a:r>
              <a:rPr lang="en-US" sz="2800" b="1">
                <a:solidFill>
                  <a:srgbClr val="990000"/>
                </a:solidFill>
                <a:latin typeface="Lucida Bright" charset="0"/>
              </a:rPr>
              <a:t>physical location</a:t>
            </a:r>
            <a:endParaRPr lang="en-US" sz="2800">
              <a:solidFill>
                <a:srgbClr val="990000"/>
              </a:solidFill>
              <a:latin typeface="Lucida Bright" charset="0"/>
            </a:endParaRPr>
          </a:p>
          <a:p>
            <a:pPr algn="ctr">
              <a:buFont typeface="Wingdings" charset="2"/>
              <a:buNone/>
            </a:pPr>
            <a:endParaRPr lang="en-US" sz="2800">
              <a:solidFill>
                <a:srgbClr val="990000"/>
              </a:solidFill>
              <a:latin typeface="Lucida Bright" charset="0"/>
            </a:endParaRPr>
          </a:p>
          <a:p>
            <a:pPr algn="ctr">
              <a:buFont typeface="Wingdings" charset="2"/>
              <a:buNone/>
            </a:pPr>
            <a:endParaRPr lang="en-US" sz="2800">
              <a:solidFill>
                <a:srgbClr val="990000"/>
              </a:solidFill>
              <a:latin typeface="Lucida Bright" charset="0"/>
            </a:endParaRPr>
          </a:p>
          <a:p>
            <a:pPr algn="ctr">
              <a:buFont typeface="Wingdings" charset="2"/>
              <a:buNone/>
            </a:pPr>
            <a:endParaRPr lang="en-US" sz="2800">
              <a:solidFill>
                <a:srgbClr val="990000"/>
              </a:solidFill>
              <a:latin typeface="Lucida Bright" charset="0"/>
            </a:endParaRPr>
          </a:p>
          <a:p>
            <a:pPr algn="ctr">
              <a:buFont typeface="Wingdings" charset="2"/>
              <a:buNone/>
            </a:pPr>
            <a:r>
              <a:rPr lang="en-US" sz="2800">
                <a:latin typeface="Lucida Bright" charset="0"/>
              </a:rPr>
              <a:t>Instead, they need the user’s </a:t>
            </a:r>
            <a:r>
              <a:rPr lang="en-US" sz="2800" b="1">
                <a:solidFill>
                  <a:srgbClr val="990000"/>
                </a:solidFill>
                <a:latin typeface="Lucida Bright" charset="0"/>
              </a:rPr>
              <a:t>logical location</a:t>
            </a:r>
            <a:endParaRPr lang="en-US" sz="2800">
              <a:solidFill>
                <a:srgbClr val="C00000"/>
              </a:solidFill>
              <a:latin typeface="Lucida Bright" charset="0"/>
            </a:endParaRPr>
          </a:p>
          <a:p>
            <a:pPr lvl="1">
              <a:buFont typeface="Wingdings" charset="2"/>
              <a:buNone/>
            </a:pPr>
            <a:endParaRPr lang="en-US">
              <a:latin typeface="Lucida Bright" charset="0"/>
            </a:endParaRPr>
          </a:p>
          <a:p>
            <a:pPr lvl="2">
              <a:buFontTx/>
              <a:buNone/>
            </a:pPr>
            <a:endParaRPr lang="en-US">
              <a:latin typeface="Lucida Bright" charset="0"/>
            </a:endParaRPr>
          </a:p>
        </p:txBody>
      </p:sp>
      <p:sp>
        <p:nvSpPr>
          <p:cNvPr id="121859" name="Rectangle 5"/>
          <p:cNvSpPr>
            <a:spLocks noChangeArrowheads="1"/>
          </p:cNvSpPr>
          <p:nvPr/>
        </p:nvSpPr>
        <p:spPr bwMode="auto">
          <a:xfrm>
            <a:off x="5638800" y="3581400"/>
            <a:ext cx="2743200" cy="381000"/>
          </a:xfrm>
          <a:prstGeom prst="rect">
            <a:avLst/>
          </a:prstGeom>
          <a:solidFill>
            <a:srgbClr val="FFC000"/>
          </a:solidFill>
          <a:ln w="9525">
            <a:noFill/>
            <a:round/>
            <a:headEnd/>
            <a:tailEnd/>
          </a:ln>
        </p:spPr>
        <p:txBody>
          <a:bodyPr>
            <a:prstTxWarp prst="textNoShape">
              <a:avLst/>
            </a:prstTxWarp>
          </a:bodyPr>
          <a:lstStyle/>
          <a:p>
            <a:pPr defTabSz="914400" fontAlgn="base">
              <a:spcBef>
                <a:spcPct val="20000"/>
              </a:spcBef>
              <a:spcAft>
                <a:spcPct val="0"/>
              </a:spcAft>
            </a:pPr>
            <a:r>
              <a:rPr lang="en-US" sz="1600">
                <a:solidFill>
                  <a:srgbClr val="000000"/>
                </a:solidFill>
              </a:rPr>
              <a:t>GPS: Latitude, Longitude</a:t>
            </a:r>
          </a:p>
        </p:txBody>
      </p:sp>
      <p:cxnSp>
        <p:nvCxnSpPr>
          <p:cNvPr id="121860" name="Straight Arrow Connector 7"/>
          <p:cNvCxnSpPr>
            <a:cxnSpLocks noChangeShapeType="1"/>
          </p:cNvCxnSpPr>
          <p:nvPr/>
        </p:nvCxnSpPr>
        <p:spPr bwMode="auto">
          <a:xfrm rot="3600000" flipV="1">
            <a:off x="5802313" y="2933700"/>
            <a:ext cx="838200" cy="457200"/>
          </a:xfrm>
          <a:prstGeom prst="straightConnector1">
            <a:avLst/>
          </a:prstGeom>
          <a:noFill/>
          <a:ln w="28575">
            <a:solidFill>
              <a:schemeClr val="tx1"/>
            </a:solidFill>
            <a:round/>
            <a:headEnd/>
            <a:tailEnd type="arrow" w="med" len="med"/>
          </a:ln>
        </p:spPr>
      </p:cxnSp>
      <p:sp>
        <p:nvSpPr>
          <p:cNvPr id="5" name="Rectangle 4"/>
          <p:cNvSpPr/>
          <p:nvPr/>
        </p:nvSpPr>
        <p:spPr bwMode="auto">
          <a:xfrm>
            <a:off x="5943600" y="5638800"/>
            <a:ext cx="2514600" cy="609600"/>
          </a:xfrm>
          <a:prstGeom prst="rect">
            <a:avLst/>
          </a:prstGeom>
          <a:solidFill>
            <a:srgbClr val="FFC000"/>
          </a:solidFill>
          <a:ln w="9525" cap="flat" cmpd="sng" algn="ctr">
            <a:noFill/>
            <a:prstDash val="solid"/>
            <a:round/>
            <a:headEnd type="none" w="med" len="med"/>
            <a:tailEnd type="none" w="med" len="med"/>
          </a:ln>
          <a:effectLst/>
        </p:spPr>
        <p:txBody>
          <a:bodyPr/>
          <a:lstStyle/>
          <a:p>
            <a:pPr defTabSz="914400" fontAlgn="base">
              <a:spcBef>
                <a:spcPct val="20000"/>
              </a:spcBef>
              <a:spcAft>
                <a:spcPct val="0"/>
              </a:spcAft>
              <a:defRPr/>
            </a:pPr>
            <a:r>
              <a:rPr lang="en-US" sz="1600" dirty="0">
                <a:solidFill>
                  <a:srgbClr val="000000"/>
                </a:solidFill>
              </a:rPr>
              <a:t>Starbucks, RadioShack, Museum, Library</a:t>
            </a:r>
          </a:p>
        </p:txBody>
      </p:sp>
      <p:cxnSp>
        <p:nvCxnSpPr>
          <p:cNvPr id="121862" name="Straight Arrow Connector 7"/>
          <p:cNvCxnSpPr>
            <a:cxnSpLocks noChangeShapeType="1"/>
          </p:cNvCxnSpPr>
          <p:nvPr/>
        </p:nvCxnSpPr>
        <p:spPr bwMode="auto">
          <a:xfrm rot="3600000" flipV="1">
            <a:off x="6515100" y="4991100"/>
            <a:ext cx="838200" cy="457200"/>
          </a:xfrm>
          <a:prstGeom prst="straightConnector1">
            <a:avLst/>
          </a:prstGeom>
          <a:noFill/>
          <a:ln w="2857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3"/>
          <p:cNvSpPr>
            <a:spLocks noGrp="1" noChangeArrowheads="1"/>
          </p:cNvSpPr>
          <p:nvPr>
            <p:ph type="body" idx="4294967295"/>
          </p:nvPr>
        </p:nvSpPr>
        <p:spPr/>
        <p:txBody>
          <a:bodyPr/>
          <a:lstStyle/>
          <a:p>
            <a:pPr algn="ctr">
              <a:buFont typeface="Wingdings" charset="2"/>
              <a:buNone/>
            </a:pPr>
            <a:endParaRPr lang="en-US" sz="2600">
              <a:latin typeface="Lucida Bright" charset="0"/>
            </a:endParaRPr>
          </a:p>
          <a:p>
            <a:pPr algn="ctr">
              <a:buFont typeface="Wingdings" charset="2"/>
              <a:buNone/>
            </a:pPr>
            <a:endParaRPr lang="en-US" sz="2600">
              <a:latin typeface="Lucida Bright" charset="0"/>
            </a:endParaRPr>
          </a:p>
          <a:p>
            <a:pPr algn="ctr">
              <a:buFont typeface="Wingdings" charset="2"/>
              <a:buNone/>
            </a:pPr>
            <a:endParaRPr lang="en-US" sz="2600">
              <a:latin typeface="Lucida Bright" charset="0"/>
            </a:endParaRPr>
          </a:p>
          <a:p>
            <a:pPr algn="ctr">
              <a:buFont typeface="Wingdings" charset="2"/>
              <a:buNone/>
            </a:pPr>
            <a:r>
              <a:rPr lang="en-US" sz="2600">
                <a:latin typeface="Lucida Bright" charset="0"/>
              </a:rPr>
              <a:t>Why not convert from </a:t>
            </a:r>
          </a:p>
          <a:p>
            <a:pPr algn="ctr">
              <a:buFont typeface="Wingdings" charset="2"/>
              <a:buNone/>
            </a:pPr>
            <a:r>
              <a:rPr lang="en-US" sz="2600">
                <a:solidFill>
                  <a:srgbClr val="C00000"/>
                </a:solidFill>
                <a:latin typeface="Lucida Bright" charset="0"/>
              </a:rPr>
              <a:t>Physical</a:t>
            </a:r>
            <a:r>
              <a:rPr lang="en-US" sz="2600">
                <a:latin typeface="Lucida Bright" charset="0"/>
              </a:rPr>
              <a:t> to </a:t>
            </a:r>
            <a:r>
              <a:rPr lang="en-US" sz="2600">
                <a:solidFill>
                  <a:srgbClr val="0066CC"/>
                </a:solidFill>
                <a:latin typeface="Lucida Bright" charset="0"/>
              </a:rPr>
              <a:t>Logical</a:t>
            </a:r>
            <a:r>
              <a:rPr lang="en-US" sz="2600">
                <a:latin typeface="Lucida Bright" charset="0"/>
              </a:rPr>
              <a:t> Locations?</a:t>
            </a:r>
          </a:p>
          <a:p>
            <a:pPr algn="ctr">
              <a:buFont typeface="Wingdings" charset="2"/>
              <a:buNone/>
            </a:pPr>
            <a:endParaRPr lang="en-US" sz="3200">
              <a:latin typeface="Lucida Bright" charset="0"/>
            </a:endParaRPr>
          </a:p>
          <a:p>
            <a:pPr lvl="1">
              <a:buFont typeface="Wingdings" charset="2"/>
              <a:buNone/>
            </a:pPr>
            <a:endParaRPr lang="en-US">
              <a:latin typeface="Lucida Bright" charset="0"/>
            </a:endParaRPr>
          </a:p>
          <a:p>
            <a:pPr lvl="2">
              <a:buFontTx/>
              <a:buNone/>
            </a:pPr>
            <a:endParaRPr lang="en-US">
              <a:latin typeface="Lucida Bright"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3"/>
          <p:cNvSpPr>
            <a:spLocks noGrp="1" noChangeArrowheads="1"/>
          </p:cNvSpPr>
          <p:nvPr>
            <p:ph type="body" idx="4294967295"/>
          </p:nvPr>
        </p:nvSpPr>
        <p:spPr/>
        <p:txBody>
          <a:bodyPr/>
          <a:lstStyle/>
          <a:p>
            <a:pPr algn="ctr">
              <a:buFont typeface="Wingdings" charset="2"/>
              <a:buNone/>
            </a:pPr>
            <a:endParaRPr lang="en-US" sz="2600">
              <a:latin typeface="Lucida Bright" charset="0"/>
            </a:endParaRPr>
          </a:p>
          <a:p>
            <a:pPr lvl="1">
              <a:buFont typeface="Wingdings" charset="2"/>
              <a:buNone/>
            </a:pPr>
            <a:endParaRPr lang="en-US">
              <a:latin typeface="Lucida Bright" charset="0"/>
            </a:endParaRPr>
          </a:p>
          <a:p>
            <a:pPr lvl="2">
              <a:buFontTx/>
              <a:buNone/>
            </a:pPr>
            <a:endParaRPr lang="en-US">
              <a:latin typeface="Lucida Bright" charset="0"/>
            </a:endParaRPr>
          </a:p>
        </p:txBody>
      </p:sp>
      <p:sp>
        <p:nvSpPr>
          <p:cNvPr id="125955" name="Oval 6"/>
          <p:cNvSpPr>
            <a:spLocks noChangeArrowheads="1"/>
          </p:cNvSpPr>
          <p:nvPr/>
        </p:nvSpPr>
        <p:spPr bwMode="auto">
          <a:xfrm>
            <a:off x="1927225" y="4495800"/>
            <a:ext cx="6248400" cy="762000"/>
          </a:xfrm>
          <a:prstGeom prst="ellipse">
            <a:avLst/>
          </a:prstGeom>
          <a:solidFill>
            <a:srgbClr val="800000">
              <a:alpha val="27843"/>
            </a:srgbClr>
          </a:solidFill>
          <a:ln w="9525">
            <a:noFill/>
            <a:round/>
            <a:headEnd/>
            <a:tailEnd/>
          </a:ln>
        </p:spPr>
        <p:txBody>
          <a:bodyPr wrap="none" anchor="ctr">
            <a:prstTxWarp prst="textNoShape">
              <a:avLst/>
            </a:prstTxWarp>
          </a:bodyPr>
          <a:lstStyle/>
          <a:p>
            <a:pPr algn="ctr" defTabSz="914400" fontAlgn="base">
              <a:spcBef>
                <a:spcPct val="0"/>
              </a:spcBef>
              <a:spcAft>
                <a:spcPct val="0"/>
              </a:spcAft>
            </a:pPr>
            <a:endParaRPr lang="en-US">
              <a:solidFill>
                <a:srgbClr val="000000"/>
              </a:solidFill>
              <a:latin typeface="Comic Sans MS" charset="0"/>
            </a:endParaRPr>
          </a:p>
        </p:txBody>
      </p:sp>
      <p:pic>
        <p:nvPicPr>
          <p:cNvPr id="125956" name="Picture 12"/>
          <p:cNvPicPr>
            <a:picLocks noChangeAspect="1" noChangeArrowheads="1"/>
          </p:cNvPicPr>
          <p:nvPr/>
        </p:nvPicPr>
        <p:blipFill>
          <a:blip r:embed="rId3"/>
          <a:srcRect/>
          <a:stretch>
            <a:fillRect/>
          </a:stretch>
        </p:blipFill>
        <p:spPr bwMode="auto">
          <a:xfrm>
            <a:off x="4518025" y="3657600"/>
            <a:ext cx="742950" cy="1219200"/>
          </a:xfrm>
          <a:prstGeom prst="rect">
            <a:avLst/>
          </a:prstGeom>
          <a:noFill/>
          <a:ln w="9525">
            <a:noFill/>
            <a:miter lim="800000"/>
            <a:headEnd/>
            <a:tailEnd/>
          </a:ln>
        </p:spPr>
      </p:pic>
      <p:sp>
        <p:nvSpPr>
          <p:cNvPr id="125957" name="Rectangle 13"/>
          <p:cNvSpPr>
            <a:spLocks noChangeArrowheads="1"/>
          </p:cNvSpPr>
          <p:nvPr/>
        </p:nvSpPr>
        <p:spPr bwMode="auto">
          <a:xfrm>
            <a:off x="904875" y="4038600"/>
            <a:ext cx="2100263" cy="641350"/>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buFont typeface="Wingdings" charset="2"/>
              <a:buNone/>
            </a:pPr>
            <a:r>
              <a:rPr lang="en-US">
                <a:solidFill>
                  <a:srgbClr val="000000"/>
                </a:solidFill>
              </a:rPr>
              <a:t>Physical Location</a:t>
            </a:r>
          </a:p>
          <a:p>
            <a:pPr defTabSz="914400" fontAlgn="base">
              <a:spcBef>
                <a:spcPct val="0"/>
              </a:spcBef>
              <a:spcAft>
                <a:spcPct val="0"/>
              </a:spcAft>
              <a:buFont typeface="Wingdings" charset="2"/>
              <a:buNone/>
            </a:pPr>
            <a:r>
              <a:rPr lang="en-US">
                <a:solidFill>
                  <a:srgbClr val="000000"/>
                </a:solidFill>
              </a:rPr>
              <a:t>Error</a:t>
            </a:r>
          </a:p>
        </p:txBody>
      </p:sp>
      <p:sp>
        <p:nvSpPr>
          <p:cNvPr id="125958" name="Line 14"/>
          <p:cNvSpPr>
            <a:spLocks noChangeShapeType="1"/>
          </p:cNvSpPr>
          <p:nvPr/>
        </p:nvSpPr>
        <p:spPr bwMode="auto">
          <a:xfrm>
            <a:off x="1774825" y="4419600"/>
            <a:ext cx="838200" cy="381000"/>
          </a:xfrm>
          <a:prstGeom prst="line">
            <a:avLst/>
          </a:prstGeom>
          <a:noFill/>
          <a:ln w="28575">
            <a:solidFill>
              <a:schemeClr val="tx1"/>
            </a:solidFill>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3"/>
          <p:cNvSpPr>
            <a:spLocks noGrp="1" noChangeArrowheads="1"/>
          </p:cNvSpPr>
          <p:nvPr>
            <p:ph type="body" idx="4294967295"/>
          </p:nvPr>
        </p:nvSpPr>
        <p:spPr/>
        <p:txBody>
          <a:bodyPr/>
          <a:lstStyle/>
          <a:p>
            <a:pPr algn="ctr">
              <a:buFont typeface="Wingdings" charset="2"/>
              <a:buNone/>
            </a:pPr>
            <a:endParaRPr lang="en-US" sz="2600">
              <a:latin typeface="Lucida Bright" charset="0"/>
            </a:endParaRPr>
          </a:p>
          <a:p>
            <a:pPr algn="ctr">
              <a:buFont typeface="Wingdings" charset="2"/>
              <a:buNone/>
            </a:pPr>
            <a:endParaRPr lang="en-US" sz="2600">
              <a:latin typeface="Lucida Bright" charset="0"/>
            </a:endParaRPr>
          </a:p>
          <a:p>
            <a:pPr algn="ctr">
              <a:buFont typeface="Wingdings" charset="2"/>
              <a:buNone/>
            </a:pPr>
            <a:endParaRPr lang="en-US" sz="2600">
              <a:latin typeface="Lucida Bright" charset="0"/>
            </a:endParaRPr>
          </a:p>
          <a:p>
            <a:pPr lvl="1">
              <a:buFont typeface="Wingdings" charset="2"/>
              <a:buNone/>
            </a:pPr>
            <a:endParaRPr lang="en-US">
              <a:latin typeface="Lucida Bright" charset="0"/>
            </a:endParaRPr>
          </a:p>
          <a:p>
            <a:pPr lvl="2">
              <a:buFontTx/>
              <a:buNone/>
            </a:pPr>
            <a:endParaRPr lang="en-US">
              <a:latin typeface="Lucida Bright" charset="0"/>
            </a:endParaRPr>
          </a:p>
        </p:txBody>
      </p:sp>
      <p:sp>
        <p:nvSpPr>
          <p:cNvPr id="128003" name="Oval 6"/>
          <p:cNvSpPr>
            <a:spLocks noChangeArrowheads="1"/>
          </p:cNvSpPr>
          <p:nvPr/>
        </p:nvSpPr>
        <p:spPr bwMode="auto">
          <a:xfrm>
            <a:off x="1927225" y="4495800"/>
            <a:ext cx="6248400" cy="762000"/>
          </a:xfrm>
          <a:prstGeom prst="ellipse">
            <a:avLst/>
          </a:prstGeom>
          <a:solidFill>
            <a:srgbClr val="800000">
              <a:alpha val="27843"/>
            </a:srgbClr>
          </a:solidFill>
          <a:ln w="9525">
            <a:noFill/>
            <a:round/>
            <a:headEnd/>
            <a:tailEnd/>
          </a:ln>
        </p:spPr>
        <p:txBody>
          <a:bodyPr wrap="none" anchor="ctr">
            <a:prstTxWarp prst="textNoShape">
              <a:avLst/>
            </a:prstTxWarp>
          </a:bodyPr>
          <a:lstStyle/>
          <a:p>
            <a:pPr algn="ctr" defTabSz="914400" fontAlgn="base">
              <a:spcBef>
                <a:spcPct val="0"/>
              </a:spcBef>
              <a:spcAft>
                <a:spcPct val="0"/>
              </a:spcAft>
            </a:pPr>
            <a:endParaRPr lang="en-US">
              <a:solidFill>
                <a:srgbClr val="000000"/>
              </a:solidFill>
              <a:latin typeface="Comic Sans MS" charset="0"/>
            </a:endParaRPr>
          </a:p>
        </p:txBody>
      </p:sp>
      <p:sp>
        <p:nvSpPr>
          <p:cNvPr id="128004" name="Rectangle 7" descr="Horizontal brick"/>
          <p:cNvSpPr>
            <a:spLocks noChangeArrowheads="1"/>
          </p:cNvSpPr>
          <p:nvPr/>
        </p:nvSpPr>
        <p:spPr bwMode="auto">
          <a:xfrm>
            <a:off x="5737225" y="2743200"/>
            <a:ext cx="228600" cy="2590800"/>
          </a:xfrm>
          <a:prstGeom prst="rect">
            <a:avLst/>
          </a:prstGeom>
          <a:pattFill prst="horzBrick">
            <a:fgClr>
              <a:srgbClr val="808080"/>
            </a:fgClr>
            <a:bgClr>
              <a:schemeClr val="bg1"/>
            </a:bgClr>
          </a:patt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a:solidFill>
                <a:srgbClr val="000000"/>
              </a:solidFill>
              <a:latin typeface="Comic Sans MS" charset="0"/>
            </a:endParaRPr>
          </a:p>
        </p:txBody>
      </p:sp>
      <p:sp>
        <p:nvSpPr>
          <p:cNvPr id="128005" name="Rectangle 8"/>
          <p:cNvSpPr>
            <a:spLocks noChangeArrowheads="1"/>
          </p:cNvSpPr>
          <p:nvPr/>
        </p:nvSpPr>
        <p:spPr bwMode="auto">
          <a:xfrm>
            <a:off x="6138863" y="2971800"/>
            <a:ext cx="1503362" cy="366713"/>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buFont typeface="Wingdings" charset="2"/>
              <a:buNone/>
            </a:pPr>
            <a:r>
              <a:rPr lang="en-US">
                <a:solidFill>
                  <a:srgbClr val="000000"/>
                </a:solidFill>
              </a:rPr>
              <a:t>RadioShack</a:t>
            </a:r>
            <a:endParaRPr lang="en-US">
              <a:solidFill>
                <a:srgbClr val="000000"/>
              </a:solidFill>
              <a:latin typeface="Comic Sans MS" charset="0"/>
            </a:endParaRPr>
          </a:p>
        </p:txBody>
      </p:sp>
      <p:sp>
        <p:nvSpPr>
          <p:cNvPr id="128006" name="Rectangle 9"/>
          <p:cNvSpPr>
            <a:spLocks noChangeArrowheads="1"/>
          </p:cNvSpPr>
          <p:nvPr/>
        </p:nvSpPr>
        <p:spPr bwMode="auto">
          <a:xfrm>
            <a:off x="4310063" y="2971800"/>
            <a:ext cx="1246187" cy="366713"/>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buFont typeface="Wingdings" charset="2"/>
              <a:buNone/>
            </a:pPr>
            <a:r>
              <a:rPr lang="en-US">
                <a:solidFill>
                  <a:srgbClr val="000000"/>
                </a:solidFill>
              </a:rPr>
              <a:t>Starbucks</a:t>
            </a:r>
            <a:endParaRPr lang="en-US">
              <a:solidFill>
                <a:srgbClr val="000000"/>
              </a:solidFill>
              <a:latin typeface="Comic Sans MS" charset="0"/>
            </a:endParaRPr>
          </a:p>
        </p:txBody>
      </p:sp>
      <p:pic>
        <p:nvPicPr>
          <p:cNvPr id="128007" name="Picture 12"/>
          <p:cNvPicPr>
            <a:picLocks noChangeAspect="1" noChangeArrowheads="1"/>
          </p:cNvPicPr>
          <p:nvPr/>
        </p:nvPicPr>
        <p:blipFill>
          <a:blip r:embed="rId3"/>
          <a:srcRect/>
          <a:stretch>
            <a:fillRect/>
          </a:stretch>
        </p:blipFill>
        <p:spPr bwMode="auto">
          <a:xfrm>
            <a:off x="4518025" y="3657600"/>
            <a:ext cx="742950" cy="1219200"/>
          </a:xfrm>
          <a:prstGeom prst="rect">
            <a:avLst/>
          </a:prstGeom>
          <a:noFill/>
          <a:ln w="9525">
            <a:noFill/>
            <a:miter lim="800000"/>
            <a:headEnd/>
            <a:tailEnd/>
          </a:ln>
        </p:spPr>
      </p:pic>
      <p:sp>
        <p:nvSpPr>
          <p:cNvPr id="128008" name="Rectangle 13"/>
          <p:cNvSpPr>
            <a:spLocks noChangeArrowheads="1"/>
          </p:cNvSpPr>
          <p:nvPr/>
        </p:nvSpPr>
        <p:spPr bwMode="auto">
          <a:xfrm>
            <a:off x="904875" y="4038600"/>
            <a:ext cx="2100263" cy="641350"/>
          </a:xfrm>
          <a:prstGeom prst="rect">
            <a:avLst/>
          </a:prstGeom>
          <a:noFill/>
          <a:ln w="9525">
            <a:noFill/>
            <a:miter lim="800000"/>
            <a:headEnd/>
            <a:tailEnd/>
          </a:ln>
        </p:spPr>
        <p:txBody>
          <a:bodyPr wrap="none">
            <a:prstTxWarp prst="textNoShape">
              <a:avLst/>
            </a:prstTxWarp>
            <a:spAutoFit/>
          </a:bodyPr>
          <a:lstStyle/>
          <a:p>
            <a:pPr defTabSz="914400" fontAlgn="base">
              <a:spcBef>
                <a:spcPct val="0"/>
              </a:spcBef>
              <a:spcAft>
                <a:spcPct val="0"/>
              </a:spcAft>
              <a:buFont typeface="Wingdings" charset="2"/>
              <a:buNone/>
            </a:pPr>
            <a:r>
              <a:rPr lang="en-US">
                <a:solidFill>
                  <a:srgbClr val="000000"/>
                </a:solidFill>
              </a:rPr>
              <a:t>Physical Location</a:t>
            </a:r>
          </a:p>
          <a:p>
            <a:pPr defTabSz="914400" fontAlgn="base">
              <a:spcBef>
                <a:spcPct val="0"/>
              </a:spcBef>
              <a:spcAft>
                <a:spcPct val="0"/>
              </a:spcAft>
              <a:buFont typeface="Wingdings" charset="2"/>
              <a:buNone/>
            </a:pPr>
            <a:r>
              <a:rPr lang="en-US">
                <a:solidFill>
                  <a:srgbClr val="000000"/>
                </a:solidFill>
              </a:rPr>
              <a:t>Error</a:t>
            </a:r>
          </a:p>
        </p:txBody>
      </p:sp>
      <p:sp>
        <p:nvSpPr>
          <p:cNvPr id="128009" name="Line 14"/>
          <p:cNvSpPr>
            <a:spLocks noChangeShapeType="1"/>
          </p:cNvSpPr>
          <p:nvPr/>
        </p:nvSpPr>
        <p:spPr bwMode="auto">
          <a:xfrm>
            <a:off x="1774825" y="4419600"/>
            <a:ext cx="838200" cy="381000"/>
          </a:xfrm>
          <a:prstGeom prst="line">
            <a:avLst/>
          </a:prstGeom>
          <a:noFill/>
          <a:ln w="28575">
            <a:solidFill>
              <a:schemeClr val="tx1"/>
            </a:solidFill>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1" name="Rectangle 4"/>
          <p:cNvSpPr>
            <a:spLocks noChangeArrowheads="1"/>
          </p:cNvSpPr>
          <p:nvPr/>
        </p:nvSpPr>
        <p:spPr bwMode="auto">
          <a:xfrm>
            <a:off x="2266950" y="5867400"/>
            <a:ext cx="5172075" cy="533400"/>
          </a:xfrm>
          <a:prstGeom prst="rect">
            <a:avLst/>
          </a:prstGeom>
          <a:solidFill>
            <a:srgbClr val="CCFF66"/>
          </a:solidFill>
          <a:ln w="9525">
            <a:noFill/>
            <a:miter lim="800000"/>
            <a:headEnd/>
            <a:tailEnd/>
          </a:ln>
          <a:effectLst>
            <a:outerShdw dist="35921" dir="2700000" algn="ctr" rotWithShape="0">
              <a:schemeClr val="bg2"/>
            </a:outerShdw>
          </a:effectLst>
        </p:spPr>
        <p:txBody>
          <a:bodyPr wrap="none" anchor="ctr"/>
          <a:lstStyle/>
          <a:p>
            <a:pPr algn="ctr" defTabSz="914400" fontAlgn="base">
              <a:spcBef>
                <a:spcPct val="0"/>
              </a:spcBef>
              <a:spcAft>
                <a:spcPct val="0"/>
              </a:spcAft>
              <a:buFont typeface="Wingdings" pitchFamily="112" charset="2"/>
              <a:buNone/>
              <a:defRPr/>
            </a:pPr>
            <a:r>
              <a:rPr lang="en-US" sz="2600" dirty="0">
                <a:solidFill>
                  <a:srgbClr val="000000"/>
                </a:solidFill>
                <a:cs typeface="Arial" charset="0"/>
              </a:rPr>
              <a:t> The dividing-wall problem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405"/>
          <p:cNvSpPr>
            <a:spLocks noChangeArrowheads="1"/>
          </p:cNvSpPr>
          <p:nvPr/>
        </p:nvSpPr>
        <p:spPr bwMode="auto">
          <a:xfrm>
            <a:off x="719138" y="1905000"/>
            <a:ext cx="7696200" cy="1295400"/>
          </a:xfrm>
          <a:prstGeom prst="rect">
            <a:avLst/>
          </a:prstGeom>
          <a:solidFill>
            <a:srgbClr val="FFCC66"/>
          </a:solidFill>
          <a:ln w="9525">
            <a:noFill/>
            <a:miter lim="800000"/>
            <a:headEnd/>
            <a:tailEnd/>
          </a:ln>
        </p:spPr>
        <p:txBody>
          <a:bodyPr wrap="none" lIns="91431" tIns="45715" rIns="91431" bIns="45715" anchor="ctr">
            <a:prstTxWarp prst="textNoShape">
              <a:avLst/>
            </a:prstTxWarp>
          </a:bodyPr>
          <a:lstStyle/>
          <a:p>
            <a:pPr algn="ctr" defTabSz="914400" fontAlgn="base">
              <a:spcBef>
                <a:spcPct val="0"/>
              </a:spcBef>
              <a:spcAft>
                <a:spcPct val="0"/>
              </a:spcAft>
            </a:pPr>
            <a:endParaRPr lang="en-US" sz="2300">
              <a:solidFill>
                <a:srgbClr val="000000"/>
              </a:solidFill>
              <a:ea typeface="Times New Roman" charset="0"/>
              <a:cs typeface="Times New Roman" charset="0"/>
            </a:endParaRPr>
          </a:p>
          <a:p>
            <a:pPr algn="ctr" defTabSz="914400" fontAlgn="base">
              <a:spcBef>
                <a:spcPct val="0"/>
              </a:spcBef>
              <a:spcAft>
                <a:spcPct val="0"/>
              </a:spcAft>
            </a:pPr>
            <a:endParaRPr lang="en-US" sz="2300">
              <a:solidFill>
                <a:srgbClr val="000000"/>
              </a:solidFill>
              <a:ea typeface="Times New Roman" charset="0"/>
              <a:cs typeface="Times New Roman" charset="0"/>
            </a:endParaRPr>
          </a:p>
          <a:p>
            <a:pPr algn="ctr" defTabSz="914400" fontAlgn="base">
              <a:spcBef>
                <a:spcPct val="0"/>
              </a:spcBef>
              <a:spcAft>
                <a:spcPct val="0"/>
              </a:spcAft>
            </a:pPr>
            <a:r>
              <a:rPr lang="en-US" sz="2300">
                <a:solidFill>
                  <a:srgbClr val="000000"/>
                </a:solidFill>
                <a:ea typeface="Times New Roman" charset="0"/>
                <a:cs typeface="Times New Roman" charset="0"/>
              </a:rPr>
              <a:t>It is possible to localize phones by </a:t>
            </a:r>
          </a:p>
          <a:p>
            <a:pPr algn="ctr" defTabSz="914400" fontAlgn="base">
              <a:spcBef>
                <a:spcPct val="0"/>
              </a:spcBef>
              <a:spcAft>
                <a:spcPct val="0"/>
              </a:spcAft>
            </a:pPr>
            <a:r>
              <a:rPr lang="en-US" sz="2300">
                <a:solidFill>
                  <a:srgbClr val="000000"/>
                </a:solidFill>
                <a:ea typeface="Times New Roman" charset="0"/>
                <a:cs typeface="Times New Roman" charset="0"/>
              </a:rPr>
              <a:t>sensing the ambience </a:t>
            </a:r>
          </a:p>
          <a:p>
            <a:pPr algn="ctr" defTabSz="914400" fontAlgn="base">
              <a:spcBef>
                <a:spcPct val="0"/>
              </a:spcBef>
              <a:spcAft>
                <a:spcPct val="0"/>
              </a:spcAft>
            </a:pPr>
            <a:r>
              <a:rPr lang="en-US" sz="2300">
                <a:solidFill>
                  <a:srgbClr val="000000"/>
                </a:solidFill>
                <a:ea typeface="Times New Roman" charset="0"/>
                <a:cs typeface="Times New Roman" charset="0"/>
              </a:rPr>
              <a:t> </a:t>
            </a:r>
          </a:p>
          <a:p>
            <a:pPr algn="ctr" defTabSz="914400" fontAlgn="base">
              <a:spcBef>
                <a:spcPct val="0"/>
              </a:spcBef>
              <a:spcAft>
                <a:spcPct val="0"/>
              </a:spcAft>
            </a:pPr>
            <a:endParaRPr lang="en-US" sz="2300">
              <a:solidFill>
                <a:srgbClr val="000000"/>
              </a:solidFill>
              <a:ea typeface="Times New Roman" charset="0"/>
              <a:cs typeface="Times New Roman" charset="0"/>
            </a:endParaRPr>
          </a:p>
        </p:txBody>
      </p:sp>
      <p:sp>
        <p:nvSpPr>
          <p:cNvPr id="3456003" name="Rectangle 3"/>
          <p:cNvSpPr>
            <a:spLocks noChangeArrowheads="1"/>
          </p:cNvSpPr>
          <p:nvPr/>
        </p:nvSpPr>
        <p:spPr bwMode="auto">
          <a:xfrm>
            <a:off x="3554413" y="1219200"/>
            <a:ext cx="2008187" cy="5191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sz="2800" dirty="0">
                <a:solidFill>
                  <a:srgbClr val="000000"/>
                </a:solidFill>
                <a:cs typeface="Arial" charset="0"/>
              </a:rPr>
              <a:t>Hypothesis</a:t>
            </a:r>
          </a:p>
        </p:txBody>
      </p:sp>
      <p:sp>
        <p:nvSpPr>
          <p:cNvPr id="130052" name="TextBox 6"/>
          <p:cNvSpPr txBox="1">
            <a:spLocks noChangeArrowheads="1"/>
          </p:cNvSpPr>
          <p:nvPr/>
        </p:nvSpPr>
        <p:spPr bwMode="auto">
          <a:xfrm>
            <a:off x="1247775" y="3467100"/>
            <a:ext cx="6705600" cy="717550"/>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300">
                <a:solidFill>
                  <a:srgbClr val="000000"/>
                </a:solidFill>
                <a:ea typeface="Times New Roman" charset="0"/>
                <a:cs typeface="Times New Roman" charset="0"/>
              </a:rPr>
              <a:t>such as sound, light, color, movement, WiFi …</a:t>
            </a:r>
            <a:endParaRPr lang="en-US" sz="2300">
              <a:solidFill>
                <a:srgbClr val="000000"/>
              </a:solidFill>
            </a:endParaRPr>
          </a:p>
          <a:p>
            <a:pPr defTabSz="914400" fontAlgn="base">
              <a:spcBef>
                <a:spcPct val="0"/>
              </a:spcBef>
              <a:spcAft>
                <a:spcPct val="0"/>
              </a:spcAft>
            </a:pPr>
            <a:endParaRPr lang="en-US">
              <a:solidFill>
                <a:srgbClr val="000000"/>
              </a:solidFill>
              <a:latin typeface="Comic Sans M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405"/>
          <p:cNvSpPr>
            <a:spLocks noChangeArrowheads="1"/>
          </p:cNvSpPr>
          <p:nvPr/>
        </p:nvSpPr>
        <p:spPr bwMode="auto">
          <a:xfrm>
            <a:off x="719138" y="1905000"/>
            <a:ext cx="7696200" cy="1295400"/>
          </a:xfrm>
          <a:prstGeom prst="rect">
            <a:avLst/>
          </a:prstGeom>
          <a:solidFill>
            <a:srgbClr val="FFCC66"/>
          </a:solidFill>
          <a:ln w="9525">
            <a:noFill/>
            <a:miter lim="800000"/>
            <a:headEnd/>
            <a:tailEnd/>
          </a:ln>
        </p:spPr>
        <p:txBody>
          <a:bodyPr wrap="none" lIns="91431" tIns="45715" rIns="91431" bIns="45715" anchor="ctr">
            <a:prstTxWarp prst="textNoShape">
              <a:avLst/>
            </a:prstTxWarp>
          </a:bodyPr>
          <a:lstStyle/>
          <a:p>
            <a:pPr algn="ctr" defTabSz="914400" fontAlgn="base">
              <a:spcBef>
                <a:spcPct val="0"/>
              </a:spcBef>
              <a:spcAft>
                <a:spcPct val="0"/>
              </a:spcAft>
            </a:pPr>
            <a:endParaRPr lang="en-US" sz="2300">
              <a:solidFill>
                <a:srgbClr val="000000"/>
              </a:solidFill>
              <a:ea typeface="Times New Roman" charset="0"/>
              <a:cs typeface="Times New Roman" charset="0"/>
            </a:endParaRPr>
          </a:p>
          <a:p>
            <a:pPr algn="ctr" defTabSz="914400" fontAlgn="base">
              <a:spcBef>
                <a:spcPct val="0"/>
              </a:spcBef>
              <a:spcAft>
                <a:spcPct val="0"/>
              </a:spcAft>
            </a:pPr>
            <a:endParaRPr lang="en-US" sz="2300">
              <a:solidFill>
                <a:srgbClr val="000000"/>
              </a:solidFill>
              <a:ea typeface="Times New Roman" charset="0"/>
              <a:cs typeface="Times New Roman" charset="0"/>
            </a:endParaRPr>
          </a:p>
          <a:p>
            <a:pPr algn="ctr" defTabSz="914400" fontAlgn="base">
              <a:spcBef>
                <a:spcPct val="0"/>
              </a:spcBef>
              <a:spcAft>
                <a:spcPct val="0"/>
              </a:spcAft>
            </a:pPr>
            <a:r>
              <a:rPr lang="en-US" sz="2300">
                <a:solidFill>
                  <a:srgbClr val="000000"/>
                </a:solidFill>
                <a:ea typeface="Times New Roman" charset="0"/>
                <a:cs typeface="Times New Roman" charset="0"/>
              </a:rPr>
              <a:t>It is possible to localize phones by </a:t>
            </a:r>
          </a:p>
          <a:p>
            <a:pPr algn="ctr" defTabSz="914400" fontAlgn="base">
              <a:spcBef>
                <a:spcPct val="0"/>
              </a:spcBef>
              <a:spcAft>
                <a:spcPct val="0"/>
              </a:spcAft>
            </a:pPr>
            <a:r>
              <a:rPr lang="en-US" sz="2300">
                <a:solidFill>
                  <a:srgbClr val="000000"/>
                </a:solidFill>
                <a:ea typeface="Times New Roman" charset="0"/>
                <a:cs typeface="Times New Roman" charset="0"/>
              </a:rPr>
              <a:t>sensing the ambience </a:t>
            </a:r>
          </a:p>
          <a:p>
            <a:pPr algn="ctr" defTabSz="914400" fontAlgn="base">
              <a:spcBef>
                <a:spcPct val="0"/>
              </a:spcBef>
              <a:spcAft>
                <a:spcPct val="0"/>
              </a:spcAft>
            </a:pPr>
            <a:r>
              <a:rPr lang="en-US" sz="2300">
                <a:solidFill>
                  <a:srgbClr val="000000"/>
                </a:solidFill>
                <a:ea typeface="Times New Roman" charset="0"/>
                <a:cs typeface="Times New Roman" charset="0"/>
              </a:rPr>
              <a:t> </a:t>
            </a:r>
          </a:p>
          <a:p>
            <a:pPr algn="ctr" defTabSz="914400" fontAlgn="base">
              <a:spcBef>
                <a:spcPct val="0"/>
              </a:spcBef>
              <a:spcAft>
                <a:spcPct val="0"/>
              </a:spcAft>
            </a:pPr>
            <a:endParaRPr lang="en-US" sz="2300">
              <a:solidFill>
                <a:srgbClr val="000000"/>
              </a:solidFill>
              <a:ea typeface="Times New Roman" charset="0"/>
              <a:cs typeface="Times New Roman" charset="0"/>
            </a:endParaRPr>
          </a:p>
        </p:txBody>
      </p:sp>
      <p:sp>
        <p:nvSpPr>
          <p:cNvPr id="3456003" name="Rectangle 3"/>
          <p:cNvSpPr>
            <a:spLocks noChangeArrowheads="1"/>
          </p:cNvSpPr>
          <p:nvPr/>
        </p:nvSpPr>
        <p:spPr bwMode="auto">
          <a:xfrm>
            <a:off x="3554413" y="1219200"/>
            <a:ext cx="2008187" cy="519113"/>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en-US" sz="2800" dirty="0">
                <a:solidFill>
                  <a:srgbClr val="000000"/>
                </a:solidFill>
                <a:cs typeface="Arial" charset="0"/>
              </a:rPr>
              <a:t>Hypothesis</a:t>
            </a:r>
          </a:p>
        </p:txBody>
      </p:sp>
      <p:pic>
        <p:nvPicPr>
          <p:cNvPr id="132100" name="Picture 4" descr="barnes-noble"/>
          <p:cNvPicPr>
            <a:picLocks noChangeAspect="1" noChangeArrowheads="1"/>
          </p:cNvPicPr>
          <p:nvPr/>
        </p:nvPicPr>
        <p:blipFill>
          <a:blip r:embed="rId3"/>
          <a:srcRect/>
          <a:stretch>
            <a:fillRect/>
          </a:stretch>
        </p:blipFill>
        <p:spPr bwMode="auto">
          <a:xfrm>
            <a:off x="957263" y="4311650"/>
            <a:ext cx="2819400" cy="2224088"/>
          </a:xfrm>
          <a:prstGeom prst="rect">
            <a:avLst/>
          </a:prstGeom>
          <a:noFill/>
          <a:ln w="9525">
            <a:noFill/>
            <a:miter lim="800000"/>
            <a:headEnd/>
            <a:tailEnd/>
          </a:ln>
        </p:spPr>
      </p:pic>
      <p:pic>
        <p:nvPicPr>
          <p:cNvPr id="132101" name="Picture 5" descr="boutique"/>
          <p:cNvPicPr>
            <a:picLocks noChangeAspect="1" noChangeArrowheads="1"/>
          </p:cNvPicPr>
          <p:nvPr/>
        </p:nvPicPr>
        <p:blipFill>
          <a:blip r:embed="rId4"/>
          <a:srcRect/>
          <a:stretch>
            <a:fillRect/>
          </a:stretch>
        </p:blipFill>
        <p:spPr bwMode="auto">
          <a:xfrm>
            <a:off x="3890963" y="4311650"/>
            <a:ext cx="1470025" cy="2209800"/>
          </a:xfrm>
          <a:prstGeom prst="rect">
            <a:avLst/>
          </a:prstGeom>
          <a:noFill/>
          <a:ln w="9525">
            <a:noFill/>
            <a:miter lim="800000"/>
            <a:headEnd/>
            <a:tailEnd/>
          </a:ln>
        </p:spPr>
      </p:pic>
      <p:pic>
        <p:nvPicPr>
          <p:cNvPr id="132102" name="Picture 6" descr="cornelia"/>
          <p:cNvPicPr>
            <a:picLocks noChangeAspect="1" noChangeArrowheads="1"/>
          </p:cNvPicPr>
          <p:nvPr/>
        </p:nvPicPr>
        <p:blipFill>
          <a:blip r:embed="rId5"/>
          <a:srcRect/>
          <a:stretch>
            <a:fillRect/>
          </a:stretch>
        </p:blipFill>
        <p:spPr bwMode="auto">
          <a:xfrm>
            <a:off x="5476875" y="4311650"/>
            <a:ext cx="2719388" cy="2209800"/>
          </a:xfrm>
          <a:prstGeom prst="rect">
            <a:avLst/>
          </a:prstGeom>
          <a:noFill/>
          <a:ln w="9525">
            <a:noFill/>
            <a:miter lim="800000"/>
            <a:headEnd/>
            <a:tailEnd/>
          </a:ln>
        </p:spPr>
      </p:pic>
      <p:sp>
        <p:nvSpPr>
          <p:cNvPr id="132103" name="TextBox 6"/>
          <p:cNvSpPr txBox="1">
            <a:spLocks noChangeArrowheads="1"/>
          </p:cNvSpPr>
          <p:nvPr/>
        </p:nvSpPr>
        <p:spPr bwMode="auto">
          <a:xfrm>
            <a:off x="1247775" y="3467100"/>
            <a:ext cx="6705600" cy="717550"/>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300">
                <a:solidFill>
                  <a:srgbClr val="000000"/>
                </a:solidFill>
                <a:ea typeface="Times New Roman" charset="0"/>
                <a:cs typeface="Times New Roman" charset="0"/>
              </a:rPr>
              <a:t>such as sound, light, color, movement, WiFi …</a:t>
            </a:r>
            <a:endParaRPr lang="en-US" sz="2300">
              <a:solidFill>
                <a:srgbClr val="000000"/>
              </a:solidFill>
            </a:endParaRPr>
          </a:p>
          <a:p>
            <a:pPr defTabSz="914400" fontAlgn="base">
              <a:spcBef>
                <a:spcPct val="0"/>
              </a:spcBef>
              <a:spcAft>
                <a:spcPct val="0"/>
              </a:spcAft>
            </a:pPr>
            <a:endParaRPr lang="en-US">
              <a:solidFill>
                <a:srgbClr val="000000"/>
              </a:solidFill>
              <a:latin typeface="Comic Sans M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Content Placeholder 2"/>
          <p:cNvSpPr>
            <a:spLocks noGrp="1"/>
          </p:cNvSpPr>
          <p:nvPr>
            <p:ph idx="4294967295"/>
          </p:nvPr>
        </p:nvSpPr>
        <p:spPr/>
        <p:txBody>
          <a:bodyPr/>
          <a:lstStyle/>
          <a:p>
            <a:pPr algn="ctr">
              <a:buFont typeface="Wingdings" charset="2"/>
              <a:buNone/>
            </a:pPr>
            <a:endParaRPr lang="en-US">
              <a:latin typeface="Lucida Bright" charset="0"/>
            </a:endParaRPr>
          </a:p>
          <a:p>
            <a:pPr algn="ctr">
              <a:buFont typeface="Wingdings" charset="2"/>
              <a:buNone/>
            </a:pPr>
            <a:endParaRPr lang="en-US">
              <a:latin typeface="Lucida Bright" charset="0"/>
            </a:endParaRPr>
          </a:p>
          <a:p>
            <a:pPr algn="ctr">
              <a:buFont typeface="Wingdings" charset="2"/>
              <a:buNone/>
            </a:pPr>
            <a:endParaRPr lang="en-US">
              <a:solidFill>
                <a:srgbClr val="A6A6A6"/>
              </a:solidFill>
              <a:latin typeface="Lucida Bright" charset="0"/>
            </a:endParaRPr>
          </a:p>
          <a:p>
            <a:pPr algn="ctr">
              <a:buFont typeface="Wingdings" charset="2"/>
              <a:buNone/>
            </a:pPr>
            <a:r>
              <a:rPr lang="en-US">
                <a:latin typeface="Lucida Bright" charset="0"/>
              </a:rPr>
              <a:t>Any one dimension may not be unique, </a:t>
            </a:r>
          </a:p>
          <a:p>
            <a:pPr algn="ctr">
              <a:buFont typeface="Wingdings" charset="2"/>
              <a:buNone/>
            </a:pPr>
            <a:r>
              <a:rPr lang="en-US">
                <a:latin typeface="Lucida Bright" charset="0"/>
              </a:rPr>
              <a:t>but put together, they may provide a </a:t>
            </a:r>
          </a:p>
          <a:p>
            <a:pPr algn="ctr">
              <a:buFont typeface="Wingdings" charset="2"/>
              <a:buNone/>
            </a:pPr>
            <a:r>
              <a:rPr lang="en-US">
                <a:solidFill>
                  <a:srgbClr val="C00000"/>
                </a:solidFill>
                <a:latin typeface="Lucida Bright" charset="0"/>
              </a:rPr>
              <a:t>unique fingerprint</a:t>
            </a:r>
          </a:p>
          <a:p>
            <a:endParaRPr lang="en-US">
              <a:latin typeface="Lucida Bright" charset="0"/>
            </a:endParaRPr>
          </a:p>
        </p:txBody>
      </p:sp>
      <p:pic>
        <p:nvPicPr>
          <p:cNvPr id="5" name="Picture 121"/>
          <p:cNvPicPr>
            <a:picLocks noChangeAspect="1" noChangeArrowheads="1"/>
          </p:cNvPicPr>
          <p:nvPr/>
        </p:nvPicPr>
        <p:blipFill>
          <a:blip r:embed="rId3" cstate="print"/>
          <a:srcRect/>
          <a:stretch>
            <a:fillRect/>
          </a:stretch>
        </p:blipFill>
        <p:spPr bwMode="auto">
          <a:xfrm>
            <a:off x="4197667" y="4123371"/>
            <a:ext cx="794071" cy="1082042"/>
          </a:xfrm>
          <a:prstGeom prst="roundRect">
            <a:avLst>
              <a:gd name="adj" fmla="val 50000"/>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Title 1"/>
          <p:cNvSpPr>
            <a:spLocks noGrp="1"/>
          </p:cNvSpPr>
          <p:nvPr>
            <p:ph type="title" idx="4294967295"/>
          </p:nvPr>
        </p:nvSpPr>
        <p:spPr/>
        <p:txBody>
          <a:bodyPr/>
          <a:lstStyle/>
          <a:p>
            <a:r>
              <a:rPr lang="en-US">
                <a:latin typeface="Lucida Bright" charset="0"/>
              </a:rPr>
              <a:t>SurroundSense</a:t>
            </a:r>
          </a:p>
        </p:txBody>
      </p:sp>
      <p:sp>
        <p:nvSpPr>
          <p:cNvPr id="136195" name="Content Placeholder 2"/>
          <p:cNvSpPr>
            <a:spLocks noGrp="1"/>
          </p:cNvSpPr>
          <p:nvPr>
            <p:ph idx="4294967295"/>
          </p:nvPr>
        </p:nvSpPr>
        <p:spPr/>
        <p:txBody>
          <a:bodyPr/>
          <a:lstStyle/>
          <a:p>
            <a:r>
              <a:rPr lang="en-US">
                <a:latin typeface="Lucida Bright" charset="0"/>
              </a:rPr>
              <a:t>Multi-dimensional fingerprint</a:t>
            </a:r>
          </a:p>
          <a:p>
            <a:pPr lvl="1"/>
            <a:r>
              <a:rPr lang="en-US" b="1">
                <a:latin typeface="Lucida Bright" charset="0"/>
              </a:rPr>
              <a:t>Based on ambient sound/light/color/movement/WiFi</a:t>
            </a:r>
            <a:r>
              <a:rPr lang="en-US" sz="1800" b="1">
                <a:latin typeface="Lucida Bright" charset="0"/>
              </a:rPr>
              <a:t> </a:t>
            </a:r>
          </a:p>
        </p:txBody>
      </p:sp>
      <p:sp>
        <p:nvSpPr>
          <p:cNvPr id="23" name="Rectangle 14"/>
          <p:cNvSpPr>
            <a:spLocks noChangeArrowheads="1"/>
          </p:cNvSpPr>
          <p:nvPr/>
        </p:nvSpPr>
        <p:spPr bwMode="auto">
          <a:xfrm>
            <a:off x="1600200" y="2717800"/>
            <a:ext cx="2286000" cy="2667000"/>
          </a:xfrm>
          <a:prstGeom prst="rect">
            <a:avLst/>
          </a:prstGeom>
          <a:solidFill>
            <a:srgbClr val="8DB3B2"/>
          </a:solidFill>
          <a:ln w="9525">
            <a:solidFill>
              <a:schemeClr val="bg2"/>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defTabSz="914400" fontAlgn="base">
              <a:spcBef>
                <a:spcPct val="0"/>
              </a:spcBef>
              <a:spcAft>
                <a:spcPct val="0"/>
              </a:spcAft>
              <a:defRPr/>
            </a:pPr>
            <a:endParaRPr lang="en-US">
              <a:solidFill>
                <a:srgbClr val="000000"/>
              </a:solidFill>
              <a:latin typeface="Arial" charset="0"/>
            </a:endParaRPr>
          </a:p>
        </p:txBody>
      </p:sp>
      <p:sp>
        <p:nvSpPr>
          <p:cNvPr id="24" name="Rectangle 13"/>
          <p:cNvSpPr>
            <a:spLocks noChangeArrowheads="1"/>
          </p:cNvSpPr>
          <p:nvPr/>
        </p:nvSpPr>
        <p:spPr bwMode="auto">
          <a:xfrm>
            <a:off x="5334000" y="2743200"/>
            <a:ext cx="2209800" cy="2667000"/>
          </a:xfrm>
          <a:prstGeom prst="rect">
            <a:avLst/>
          </a:prstGeom>
          <a:solidFill>
            <a:srgbClr val="CCFF66"/>
          </a:solidFill>
          <a:ln w="9525">
            <a:solidFill>
              <a:srgbClr val="CCFF66"/>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defTabSz="914400" fontAlgn="base">
              <a:spcBef>
                <a:spcPct val="0"/>
              </a:spcBef>
              <a:spcAft>
                <a:spcPct val="0"/>
              </a:spcAft>
              <a:defRPr/>
            </a:pPr>
            <a:endParaRPr lang="en-US">
              <a:solidFill>
                <a:srgbClr val="000000"/>
              </a:solidFill>
              <a:latin typeface="Arial" charset="0"/>
            </a:endParaRPr>
          </a:p>
        </p:txBody>
      </p:sp>
      <p:sp>
        <p:nvSpPr>
          <p:cNvPr id="136198" name="Rectangle 110"/>
          <p:cNvSpPr>
            <a:spLocks noChangeArrowheads="1"/>
          </p:cNvSpPr>
          <p:nvPr/>
        </p:nvSpPr>
        <p:spPr bwMode="auto">
          <a:xfrm>
            <a:off x="1752600" y="2819400"/>
            <a:ext cx="2057400" cy="609600"/>
          </a:xfrm>
          <a:prstGeom prst="rect">
            <a:avLst/>
          </a:prstGeom>
          <a:noFill/>
          <a:ln w="9525">
            <a:noFill/>
            <a:miter lim="800000"/>
            <a:headEnd/>
            <a:tailEnd/>
          </a:ln>
        </p:spPr>
        <p:txBody>
          <a:bodyPr wrap="none" anchor="ctr">
            <a:prstTxWarp prst="textNoShape">
              <a:avLst/>
            </a:prstTxWarp>
          </a:bodyPr>
          <a:lstStyle/>
          <a:p>
            <a:pPr algn="ctr" defTabSz="914400" fontAlgn="base">
              <a:spcBef>
                <a:spcPct val="0"/>
              </a:spcBef>
              <a:spcAft>
                <a:spcPct val="0"/>
              </a:spcAft>
            </a:pPr>
            <a:r>
              <a:rPr lang="en-US" sz="2000">
                <a:solidFill>
                  <a:srgbClr val="000000"/>
                </a:solidFill>
                <a:latin typeface="Lucida Bright" charset="0"/>
                <a:ea typeface="Tahoma" charset="0"/>
                <a:cs typeface="Tahoma" charset="0"/>
              </a:rPr>
              <a:t>Starbucks</a:t>
            </a:r>
          </a:p>
        </p:txBody>
      </p:sp>
      <p:sp>
        <p:nvSpPr>
          <p:cNvPr id="136199" name="TextBox 147"/>
          <p:cNvSpPr txBox="1">
            <a:spLocks noChangeArrowheads="1"/>
          </p:cNvSpPr>
          <p:nvPr/>
        </p:nvSpPr>
        <p:spPr bwMode="auto">
          <a:xfrm>
            <a:off x="2743200" y="6019800"/>
            <a:ext cx="3657600" cy="396875"/>
          </a:xfrm>
          <a:prstGeom prst="rect">
            <a:avLst/>
          </a:prstGeom>
          <a:noFill/>
          <a:ln w="9525">
            <a:noFill/>
            <a:miter lim="800000"/>
            <a:headEnd/>
            <a:tailEnd/>
          </a:ln>
        </p:spPr>
        <p:txBody>
          <a:bodyPr>
            <a:prstTxWarp prst="textNoShape">
              <a:avLst/>
            </a:prstTxWarp>
            <a:spAutoFit/>
          </a:bodyPr>
          <a:lstStyle/>
          <a:p>
            <a:pPr algn="ctr" defTabSz="914400" fontAlgn="base">
              <a:spcBef>
                <a:spcPct val="0"/>
              </a:spcBef>
              <a:spcAft>
                <a:spcPct val="0"/>
              </a:spcAft>
            </a:pPr>
            <a:r>
              <a:rPr lang="en-US" sz="2000">
                <a:solidFill>
                  <a:srgbClr val="000000"/>
                </a:solidFill>
                <a:latin typeface="Lucida Bright" charset="0"/>
              </a:rPr>
              <a:t>SurroundSense Server</a:t>
            </a:r>
          </a:p>
        </p:txBody>
      </p:sp>
      <p:sp>
        <p:nvSpPr>
          <p:cNvPr id="27" name="Rectangle 117"/>
          <p:cNvSpPr>
            <a:spLocks noChangeArrowheads="1"/>
          </p:cNvSpPr>
          <p:nvPr/>
        </p:nvSpPr>
        <p:spPr bwMode="auto">
          <a:xfrm>
            <a:off x="4419600" y="3084513"/>
            <a:ext cx="304800" cy="1676400"/>
          </a:xfrm>
          <a:prstGeom prst="rect">
            <a:avLst/>
          </a:prstGeom>
          <a:blipFill dpi="0" rotWithShape="1">
            <a:blip r:embed="rId3"/>
            <a:srcRect/>
            <a:stretch>
              <a:fillRect/>
            </a:stretch>
          </a:blipFill>
          <a:ln w="9525">
            <a:noFill/>
            <a:round/>
            <a:headEnd/>
            <a:tailEnd/>
          </a:ln>
        </p:spPr>
        <p:txBody>
          <a:bodyPr>
            <a:prstTxWarp prst="textNoShape">
              <a:avLst/>
            </a:prstTxWarp>
          </a:bodyPr>
          <a:lstStyle/>
          <a:p>
            <a:pPr defTabSz="3135313">
              <a:defRPr/>
            </a:pPr>
            <a:endParaRPr lang="en-US" kern="0">
              <a:solidFill>
                <a:sysClr val="windowText" lastClr="000000"/>
              </a:solidFill>
            </a:endParaRPr>
          </a:p>
        </p:txBody>
      </p:sp>
      <p:sp>
        <p:nvSpPr>
          <p:cNvPr id="136201" name="Rectangle 110"/>
          <p:cNvSpPr>
            <a:spLocks noChangeArrowheads="1"/>
          </p:cNvSpPr>
          <p:nvPr/>
        </p:nvSpPr>
        <p:spPr bwMode="auto">
          <a:xfrm>
            <a:off x="3962400" y="4724400"/>
            <a:ext cx="1219200" cy="457200"/>
          </a:xfrm>
          <a:prstGeom prst="rect">
            <a:avLst/>
          </a:prstGeom>
          <a:noFill/>
          <a:ln w="9525">
            <a:noFill/>
            <a:miter lim="800000"/>
            <a:headEnd/>
            <a:tailEnd/>
          </a:ln>
        </p:spPr>
        <p:txBody>
          <a:bodyPr wrap="none" anchor="ctr">
            <a:prstTxWarp prst="textNoShape">
              <a:avLst/>
            </a:prstTxWarp>
          </a:bodyPr>
          <a:lstStyle/>
          <a:p>
            <a:pPr algn="ctr" defTabSz="914400" fontAlgn="base">
              <a:spcBef>
                <a:spcPct val="0"/>
              </a:spcBef>
              <a:spcAft>
                <a:spcPct val="0"/>
              </a:spcAft>
            </a:pPr>
            <a:r>
              <a:rPr lang="en-US" sz="2000">
                <a:solidFill>
                  <a:srgbClr val="000000"/>
                </a:solidFill>
                <a:latin typeface="Lucida Bright" charset="0"/>
                <a:ea typeface="Tahoma" charset="0"/>
                <a:cs typeface="Tahoma" charset="0"/>
              </a:rPr>
              <a:t>Wall</a:t>
            </a:r>
          </a:p>
        </p:txBody>
      </p:sp>
      <p:sp>
        <p:nvSpPr>
          <p:cNvPr id="136202" name="Rectangle 110"/>
          <p:cNvSpPr>
            <a:spLocks noChangeArrowheads="1"/>
          </p:cNvSpPr>
          <p:nvPr/>
        </p:nvSpPr>
        <p:spPr bwMode="auto">
          <a:xfrm>
            <a:off x="5410200" y="2819400"/>
            <a:ext cx="2057400" cy="609600"/>
          </a:xfrm>
          <a:prstGeom prst="rect">
            <a:avLst/>
          </a:prstGeom>
          <a:noFill/>
          <a:ln w="9525">
            <a:noFill/>
            <a:miter lim="800000"/>
            <a:headEnd/>
            <a:tailEnd/>
          </a:ln>
        </p:spPr>
        <p:txBody>
          <a:bodyPr wrap="none" anchor="ctr">
            <a:prstTxWarp prst="textNoShape">
              <a:avLst/>
            </a:prstTxWarp>
          </a:bodyPr>
          <a:lstStyle/>
          <a:p>
            <a:pPr algn="ctr" defTabSz="914400" fontAlgn="base">
              <a:spcBef>
                <a:spcPct val="0"/>
              </a:spcBef>
              <a:spcAft>
                <a:spcPct val="0"/>
              </a:spcAft>
            </a:pPr>
            <a:r>
              <a:rPr lang="en-US" sz="2000">
                <a:solidFill>
                  <a:srgbClr val="000000"/>
                </a:solidFill>
                <a:latin typeface="Lucida Bright" charset="0"/>
                <a:ea typeface="Tahoma" charset="0"/>
                <a:cs typeface="Tahoma" charset="0"/>
              </a:rPr>
              <a:t>RadioShack</a:t>
            </a:r>
          </a:p>
        </p:txBody>
      </p:sp>
      <p:pic>
        <p:nvPicPr>
          <p:cNvPr id="136203" name="Picture 15"/>
          <p:cNvPicPr>
            <a:picLocks noChangeAspect="1" noChangeArrowheads="1"/>
          </p:cNvPicPr>
          <p:nvPr/>
        </p:nvPicPr>
        <p:blipFill>
          <a:blip r:embed="rId4"/>
          <a:srcRect l="5556" t="12279" r="1111" b="9135"/>
          <a:stretch>
            <a:fillRect/>
          </a:stretch>
        </p:blipFill>
        <p:spPr bwMode="auto">
          <a:xfrm>
            <a:off x="914400" y="2895600"/>
            <a:ext cx="639763" cy="762000"/>
          </a:xfrm>
          <a:prstGeom prst="rect">
            <a:avLst/>
          </a:prstGeom>
          <a:noFill/>
          <a:ln w="9525">
            <a:noFill/>
            <a:miter lim="800000"/>
            <a:headEnd/>
            <a:tailEnd/>
          </a:ln>
        </p:spPr>
      </p:pic>
      <p:pic>
        <p:nvPicPr>
          <p:cNvPr id="136204" name="Picture 16"/>
          <p:cNvPicPr>
            <a:picLocks noChangeAspect="1" noChangeArrowheads="1"/>
          </p:cNvPicPr>
          <p:nvPr/>
        </p:nvPicPr>
        <p:blipFill>
          <a:blip r:embed="rId5"/>
          <a:srcRect/>
          <a:stretch>
            <a:fillRect/>
          </a:stretch>
        </p:blipFill>
        <p:spPr bwMode="auto">
          <a:xfrm>
            <a:off x="7620000" y="2819400"/>
            <a:ext cx="990600" cy="727075"/>
          </a:xfrm>
          <a:prstGeom prst="rect">
            <a:avLst/>
          </a:prstGeom>
          <a:noFill/>
          <a:ln w="9525">
            <a:noFill/>
            <a:miter lim="800000"/>
            <a:headEnd/>
            <a:tailEnd/>
          </a:ln>
        </p:spPr>
      </p:pic>
      <p:pic>
        <p:nvPicPr>
          <p:cNvPr id="136205" name="Picture 17"/>
          <p:cNvPicPr>
            <a:picLocks noChangeAspect="1" noChangeArrowheads="1"/>
          </p:cNvPicPr>
          <p:nvPr/>
        </p:nvPicPr>
        <p:blipFill>
          <a:blip r:embed="rId6"/>
          <a:srcRect/>
          <a:stretch>
            <a:fillRect/>
          </a:stretch>
        </p:blipFill>
        <p:spPr bwMode="auto">
          <a:xfrm>
            <a:off x="838200" y="3733800"/>
            <a:ext cx="685800" cy="685800"/>
          </a:xfrm>
          <a:prstGeom prst="rect">
            <a:avLst/>
          </a:prstGeom>
          <a:noFill/>
          <a:ln w="9525">
            <a:noFill/>
            <a:miter lim="800000"/>
            <a:headEnd/>
            <a:tailEnd/>
          </a:ln>
        </p:spPr>
      </p:pic>
      <p:pic>
        <p:nvPicPr>
          <p:cNvPr id="136206" name="Picture 18"/>
          <p:cNvPicPr>
            <a:picLocks noChangeAspect="1" noChangeArrowheads="1"/>
          </p:cNvPicPr>
          <p:nvPr/>
        </p:nvPicPr>
        <p:blipFill>
          <a:blip r:embed="rId7"/>
          <a:srcRect/>
          <a:stretch>
            <a:fillRect/>
          </a:stretch>
        </p:blipFill>
        <p:spPr bwMode="auto">
          <a:xfrm>
            <a:off x="7620000" y="4087813"/>
            <a:ext cx="1066800" cy="636587"/>
          </a:xfrm>
          <a:prstGeom prst="rect">
            <a:avLst/>
          </a:prstGeom>
          <a:noFill/>
          <a:ln w="9525">
            <a:noFill/>
            <a:miter lim="800000"/>
            <a:headEnd/>
            <a:tailEnd/>
          </a:ln>
        </p:spPr>
      </p:pic>
      <p:cxnSp>
        <p:nvCxnSpPr>
          <p:cNvPr id="136207" name="Straight Arrow Connector 33"/>
          <p:cNvCxnSpPr>
            <a:cxnSpLocks noChangeShapeType="1"/>
          </p:cNvCxnSpPr>
          <p:nvPr/>
        </p:nvCxnSpPr>
        <p:spPr bwMode="auto">
          <a:xfrm>
            <a:off x="1600200" y="3429000"/>
            <a:ext cx="719138" cy="714375"/>
          </a:xfrm>
          <a:prstGeom prst="straightConnector1">
            <a:avLst/>
          </a:prstGeom>
          <a:noFill/>
          <a:ln w="28575">
            <a:solidFill>
              <a:schemeClr val="tx1"/>
            </a:solidFill>
            <a:round/>
            <a:headEnd/>
            <a:tailEnd type="arrow" w="med" len="med"/>
          </a:ln>
        </p:spPr>
      </p:cxnSp>
      <p:cxnSp>
        <p:nvCxnSpPr>
          <p:cNvPr id="136208" name="Straight Arrow Connector 9"/>
          <p:cNvCxnSpPr>
            <a:cxnSpLocks noChangeShapeType="1"/>
          </p:cNvCxnSpPr>
          <p:nvPr/>
        </p:nvCxnSpPr>
        <p:spPr bwMode="auto">
          <a:xfrm flipH="1">
            <a:off x="6900863" y="3182938"/>
            <a:ext cx="719137" cy="962025"/>
          </a:xfrm>
          <a:prstGeom prst="straightConnector1">
            <a:avLst/>
          </a:prstGeom>
          <a:noFill/>
          <a:ln w="38100">
            <a:solidFill>
              <a:schemeClr val="tx1"/>
            </a:solidFill>
            <a:round/>
            <a:headEnd/>
            <a:tailEnd type="arrow" w="med" len="med"/>
          </a:ln>
        </p:spPr>
      </p:cxnSp>
      <p:cxnSp>
        <p:nvCxnSpPr>
          <p:cNvPr id="136209" name="Straight Arrow Connector 10"/>
          <p:cNvCxnSpPr>
            <a:cxnSpLocks noChangeShapeType="1"/>
          </p:cNvCxnSpPr>
          <p:nvPr/>
        </p:nvCxnSpPr>
        <p:spPr bwMode="auto">
          <a:xfrm flipH="1" flipV="1">
            <a:off x="6896100" y="4143375"/>
            <a:ext cx="723900" cy="263525"/>
          </a:xfrm>
          <a:prstGeom prst="straightConnector1">
            <a:avLst/>
          </a:prstGeom>
          <a:noFill/>
          <a:ln w="38100">
            <a:solidFill>
              <a:schemeClr val="tx1"/>
            </a:solidFill>
            <a:round/>
            <a:headEnd/>
            <a:tailEnd type="arrow" w="med" len="med"/>
          </a:ln>
        </p:spPr>
      </p:cxnSp>
      <p:pic>
        <p:nvPicPr>
          <p:cNvPr id="136210" name="Picture 23"/>
          <p:cNvPicPr>
            <a:picLocks noChangeAspect="1" noChangeArrowheads="1"/>
          </p:cNvPicPr>
          <p:nvPr/>
        </p:nvPicPr>
        <p:blipFill>
          <a:blip r:embed="rId8"/>
          <a:srcRect/>
          <a:stretch>
            <a:fillRect/>
          </a:stretch>
        </p:blipFill>
        <p:spPr bwMode="auto">
          <a:xfrm>
            <a:off x="838200" y="4800600"/>
            <a:ext cx="671513" cy="554038"/>
          </a:xfrm>
          <a:prstGeom prst="rect">
            <a:avLst/>
          </a:prstGeom>
          <a:noFill/>
          <a:ln w="9525">
            <a:noFill/>
            <a:miter lim="800000"/>
            <a:headEnd/>
            <a:tailEnd/>
          </a:ln>
        </p:spPr>
      </p:pic>
      <p:sp>
        <p:nvSpPr>
          <p:cNvPr id="136211" name="Line 25"/>
          <p:cNvSpPr>
            <a:spLocks noChangeShapeType="1"/>
          </p:cNvSpPr>
          <p:nvPr/>
        </p:nvSpPr>
        <p:spPr bwMode="auto">
          <a:xfrm>
            <a:off x="1524000" y="4114800"/>
            <a:ext cx="762000" cy="152400"/>
          </a:xfrm>
          <a:prstGeom prst="line">
            <a:avLst/>
          </a:prstGeom>
          <a:noFill/>
          <a:ln w="28575">
            <a:solidFill>
              <a:schemeClr val="tx1"/>
            </a:solidFill>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sp>
        <p:nvSpPr>
          <p:cNvPr id="136212" name="Line 26"/>
          <p:cNvSpPr>
            <a:spLocks noChangeShapeType="1"/>
          </p:cNvSpPr>
          <p:nvPr/>
        </p:nvSpPr>
        <p:spPr bwMode="auto">
          <a:xfrm flipV="1">
            <a:off x="1524000" y="4343400"/>
            <a:ext cx="762000" cy="533400"/>
          </a:xfrm>
          <a:prstGeom prst="line">
            <a:avLst/>
          </a:prstGeom>
          <a:noFill/>
          <a:ln w="28575">
            <a:solidFill>
              <a:schemeClr val="tx1"/>
            </a:solidFill>
            <a:round/>
            <a:headEnd/>
            <a:tailEnd type="arrow" w="med" len="med"/>
          </a:ln>
        </p:spPr>
        <p:txBody>
          <a:bodyPr wrap="none" anchor="ctr">
            <a:prstTxWarp prst="textNoShape">
              <a:avLst/>
            </a:prstTxWarp>
          </a:bodyPr>
          <a:lstStyle/>
          <a:p>
            <a:pPr defTabSz="914400" fontAlgn="base">
              <a:spcBef>
                <a:spcPct val="20000"/>
              </a:spcBef>
              <a:spcAft>
                <a:spcPct val="0"/>
              </a:spcAft>
              <a:buFont typeface="Wingdings" charset="2"/>
              <a:buChar char="•"/>
            </a:pPr>
            <a:endParaRPr lang="en-US">
              <a:solidFill>
                <a:srgbClr val="000000"/>
              </a:solidFill>
              <a:latin typeface="Comic Sans MS" charset="0"/>
            </a:endParaRPr>
          </a:p>
        </p:txBody>
      </p:sp>
      <p:pic>
        <p:nvPicPr>
          <p:cNvPr id="40" name="Picture 91"/>
          <p:cNvPicPr>
            <a:picLocks noChangeAspect="1" noChangeArrowheads="1"/>
          </p:cNvPicPr>
          <p:nvPr/>
        </p:nvPicPr>
        <p:blipFill>
          <a:blip r:embed="rId9"/>
          <a:srcRect/>
          <a:stretch>
            <a:fillRect/>
          </a:stretch>
        </p:blipFill>
        <p:spPr bwMode="auto">
          <a:xfrm>
            <a:off x="2465388" y="3581400"/>
            <a:ext cx="506412" cy="914400"/>
          </a:xfrm>
          <a:prstGeom prst="rect">
            <a:avLst/>
          </a:prstGeom>
          <a:noFill/>
          <a:effectLst>
            <a:outerShdw blurRad="63500" dist="38099" dir="2700000" algn="ctr" rotWithShape="0">
              <a:srgbClr val="000000">
                <a:alpha val="74998"/>
              </a:srgbClr>
            </a:outerShdw>
          </a:effectLst>
        </p:spPr>
      </p:pic>
      <p:pic>
        <p:nvPicPr>
          <p:cNvPr id="41" name="Picture 91"/>
          <p:cNvPicPr>
            <a:picLocks noChangeAspect="1" noChangeArrowheads="1"/>
          </p:cNvPicPr>
          <p:nvPr/>
        </p:nvPicPr>
        <p:blipFill>
          <a:blip r:embed="rId9"/>
          <a:srcRect/>
          <a:stretch>
            <a:fillRect/>
          </a:stretch>
        </p:blipFill>
        <p:spPr bwMode="auto">
          <a:xfrm>
            <a:off x="6172200" y="3581400"/>
            <a:ext cx="506413" cy="914400"/>
          </a:xfrm>
          <a:prstGeom prst="rect">
            <a:avLst/>
          </a:prstGeom>
          <a:noFill/>
          <a:effectLst>
            <a:outerShdw blurRad="63500" dist="38099" dir="2700000" algn="ctr" rotWithShape="0">
              <a:srgbClr val="000000">
                <a:alpha val="74998"/>
              </a:srgbClr>
            </a:outerShdw>
          </a:effectLst>
        </p:spPr>
      </p:pic>
      <p:pic>
        <p:nvPicPr>
          <p:cNvPr id="42" name="Picture 120"/>
          <p:cNvPicPr>
            <a:picLocks noChangeAspect="1" noChangeArrowheads="1"/>
          </p:cNvPicPr>
          <p:nvPr/>
        </p:nvPicPr>
        <p:blipFill>
          <a:blip r:embed="rId10" cstate="print"/>
          <a:srcRect/>
          <a:stretch>
            <a:fillRect/>
          </a:stretch>
        </p:blipFill>
        <p:spPr bwMode="auto">
          <a:xfrm>
            <a:off x="2747642" y="4580162"/>
            <a:ext cx="567741" cy="748944"/>
          </a:xfrm>
          <a:prstGeom prst="roundRect">
            <a:avLst>
              <a:gd name="adj" fmla="val 50000"/>
            </a:avLst>
          </a:prstGeom>
          <a:noFill/>
          <a:ln w="9525">
            <a:noFill/>
            <a:miter lim="800000"/>
            <a:headEnd/>
            <a:tailEnd/>
          </a:ln>
          <a:effectLst>
            <a:softEdge rad="63500"/>
          </a:effectLst>
        </p:spPr>
      </p:pic>
      <p:cxnSp>
        <p:nvCxnSpPr>
          <p:cNvPr id="136216" name="AutoShape 99"/>
          <p:cNvCxnSpPr>
            <a:cxnSpLocks noChangeShapeType="1"/>
            <a:endCxn id="136199" idx="0"/>
          </p:cNvCxnSpPr>
          <p:nvPr/>
        </p:nvCxnSpPr>
        <p:spPr bwMode="auto">
          <a:xfrm rot="16200000" flipH="1">
            <a:off x="2883694" y="4331494"/>
            <a:ext cx="1524000" cy="1852612"/>
          </a:xfrm>
          <a:prstGeom prst="bentConnector3">
            <a:avLst>
              <a:gd name="adj1" fmla="val 69995"/>
            </a:avLst>
          </a:prstGeom>
          <a:noFill/>
          <a:ln w="38100">
            <a:solidFill>
              <a:schemeClr val="tx1"/>
            </a:solidFill>
            <a:miter lim="800000"/>
            <a:headEnd/>
            <a:tailEnd type="arrow"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Gungsuh"/>
        <a:cs typeface="Gungsuh"/>
      </a:majorFont>
      <a:minorFont>
        <a:latin typeface="Century Gothic"/>
        <a:ea typeface="Gungsuh"/>
        <a:cs typeface="Gungsu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Wingdings" charset="2"/>
          <a:buChar char="•"/>
          <a:tabLst/>
          <a:defRPr kumimoji="0" lang="en-US" sz="1800" b="0" i="0" u="none" strike="noStrike" cap="none" normalizeH="0" baseline="0">
            <a:ln>
              <a:noFill/>
            </a:ln>
            <a:solidFill>
              <a:schemeClr val="tx1"/>
            </a:solidFill>
            <a:effectLst/>
            <a:latin typeface="Comic Sans MS" charset="0"/>
            <a:ea typeface="Gungsuh" pitchFamily="18" charset="-127"/>
            <a:cs typeface="Gungsuh" pitchFamily="18"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Wingdings" charset="2"/>
          <a:buChar char="•"/>
          <a:tabLst/>
          <a:defRPr kumimoji="0" lang="en-US" sz="1800" b="0" i="0" u="none" strike="noStrike" cap="none" normalizeH="0" baseline="0">
            <a:ln>
              <a:noFill/>
            </a:ln>
            <a:solidFill>
              <a:schemeClr val="tx1"/>
            </a:solidFill>
            <a:effectLst/>
            <a:latin typeface="Comic Sans MS" charset="0"/>
            <a:ea typeface="Gungsuh" pitchFamily="18" charset="-127"/>
            <a:cs typeface="Gungsuh" pitchFamily="18" charset="-127"/>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Macintosh PowerPoint</Application>
  <PresentationFormat>On-screen Show (4:3)</PresentationFormat>
  <Paragraphs>280</Paragraphs>
  <Slides>19</Slides>
  <Notes>17</Notes>
  <HiddenSlides>0</HiddenSlides>
  <MMClips>0</MMClips>
  <ScaleCrop>false</ScaleCrop>
  <HeadingPairs>
    <vt:vector size="4" baseType="variant">
      <vt:variant>
        <vt:lpstr>Design Template</vt:lpstr>
      </vt:variant>
      <vt:variant>
        <vt:i4>2</vt:i4>
      </vt:variant>
      <vt:variant>
        <vt:lpstr>Slide Titles</vt:lpstr>
      </vt:variant>
      <vt:variant>
        <vt:i4>19</vt:i4>
      </vt:variant>
    </vt:vector>
  </HeadingPairs>
  <TitlesOfParts>
    <vt:vector size="21" baseType="lpstr">
      <vt:lpstr>Office Theme</vt:lpstr>
      <vt:lpstr>Default Design</vt:lpstr>
      <vt:lpstr>Slide 1</vt:lpstr>
      <vt:lpstr>Slide 2</vt:lpstr>
      <vt:lpstr>Slide 3</vt:lpstr>
      <vt:lpstr>Slide 4</vt:lpstr>
      <vt:lpstr>Slide 5</vt:lpstr>
      <vt:lpstr>Slide 6</vt:lpstr>
      <vt:lpstr>Slide 7</vt:lpstr>
      <vt:lpstr>Slide 8</vt:lpstr>
      <vt:lpstr>SurroundSense</vt:lpstr>
      <vt:lpstr>Slide 10</vt:lpstr>
      <vt:lpstr>Slide 11</vt:lpstr>
      <vt:lpstr>Slide 12</vt:lpstr>
      <vt:lpstr>Fingerprints</vt:lpstr>
      <vt:lpstr>Fingerprints</vt:lpstr>
      <vt:lpstr>Slide 15</vt:lpstr>
      <vt:lpstr>Evaluation: Per-Cluster Accuracy</vt:lpstr>
      <vt:lpstr>Slide 17</vt:lpstr>
      <vt:lpstr>Slide 18</vt:lpstr>
      <vt:lpstr>Slide 19</vt:lpstr>
    </vt:vector>
  </TitlesOfParts>
  <Company>Duke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romit roy choudhury</dc:creator>
  <cp:lastModifiedBy>romit roy choudhury</cp:lastModifiedBy>
  <cp:revision>1</cp:revision>
  <dcterms:created xsi:type="dcterms:W3CDTF">2016-03-02T17:35:00Z</dcterms:created>
  <dcterms:modified xsi:type="dcterms:W3CDTF">2016-03-02T17:35:42Z</dcterms:modified>
</cp:coreProperties>
</file>