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Default Extension="bin" ContentType="application/vnd.openxmlformats-officedocument.presentationml.printerSettings"/>
  <Override PartName="/ppt/embeddings/Microsoft_Equation5.bin" ContentType="application/vnd.openxmlformats-officedocument.oleObject"/>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notesSlides/notesSlide13.xml" ContentType="application/vnd.openxmlformats-officedocument.presentationml.notesSlide+xml"/>
  <Default Extension="wmf" ContentType="image/x-wmf"/>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Layouts/slideLayout24.xml" ContentType="application/vnd.openxmlformats-officedocument.presentationml.slideLayout+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Layouts/slideLayout28.xml" ContentType="application/vnd.openxmlformats-officedocument.presentationml.slideLayout+xml"/>
  <Override PartName="/ppt/slideMasters/slideMaster3.xml" ContentType="application/vnd.openxmlformats-officedocument.presentationml.slideMaster+xml"/>
  <Override PartName="/ppt/embeddings/Microsoft_Equation2.bin" ContentType="application/vnd.openxmlformats-officedocument.oleObject"/>
  <Override PartName="/ppt/notesSlides/notesSlide8.xml" ContentType="application/vnd.openxmlformats-officedocument.presentationml.notesSlide+xml"/>
  <Override PartName="/ppt/slides/slide46.xml" ContentType="application/vnd.openxmlformats-officedocument.presentationml.slide+xml"/>
  <Default Extension="gif" ContentType="image/gif"/>
  <Override PartName="/ppt/slideLayouts/slideLayout14.xml" ContentType="application/vnd.openxmlformats-officedocument.presentationml.slideLayout+xml"/>
  <Override PartName="/ppt/slideLayouts/slideLayout33.xml" ContentType="application/vnd.openxmlformats-officedocument.presentationml.slideLayout+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embeddings/Microsoft_Equation6.bin" ContentType="application/vnd.openxmlformats-officedocument.oleObject"/>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Layouts/slideLayout25.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30.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47.xml" ContentType="application/vnd.openxmlformats-officedocument.presentationml.slide+xml"/>
  <Override PartName="/ppt/slideLayouts/slideLayout29.xml" ContentType="application/vnd.openxmlformats-officedocument.presentationml.slideLayout+xml"/>
  <Override PartName="/ppt/slides/slide31.xml" ContentType="application/vnd.openxmlformats-officedocument.presentationml.slide+xml"/>
  <Override PartName="/ppt/embeddings/Microsoft_Equation3.bin" ContentType="application/vnd.openxmlformats-officedocument.oleObject"/>
  <Override PartName="/ppt/notesSlides/notesSlide9.xml" ContentType="application/vnd.openxmlformats-officedocument.presentationml.notesSlide+xml"/>
  <Default Extension="wdp" ContentType="image/vnd.ms-photo"/>
  <Override PartName="/ppt/slideLayouts/slideLayout15.xml" ContentType="application/vnd.openxmlformats-officedocument.presentationml.slideLayout+xml"/>
  <Override PartName="/ppt/slideLayouts/slideLayout34.xml" ContentType="application/vnd.openxmlformats-officedocument.presentationml.slideLayout+xml"/>
  <Default Extension="emf" ContentType="image/x-emf"/>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Layouts/slideLayout26.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31.xml" ContentType="application/vnd.openxmlformats-officedocument.presentationml.slideLayout+xml"/>
  <Override PartName="/ppt/notesSlides/notesSlide19.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Layouts/slideLayout7.xml" ContentType="application/vnd.openxmlformats-officedocument.presentationml.slideLayout+xml"/>
  <Override PartName="/ppt/notesSlides/notesSlide10.xml" ContentType="application/vnd.openxmlformats-officedocument.presentationml.notesSlide+xml"/>
  <Override PartName="/ppt/slides/slide32.xml" ContentType="application/vnd.openxmlformats-officedocument.presentationml.slide+xml"/>
  <Override PartName="/ppt/embeddings/Microsoft_Equation4.bin" ContentType="application/vnd.openxmlformats-officedocument.oleObject"/>
  <Override PartName="/ppt/slides/slide29.xml" ContentType="application/vnd.openxmlformats-officedocument.presentationml.slide+xml"/>
  <Override PartName="/ppt/viewProps.xml" ContentType="application/vnd.openxmlformats-officedocument.presentationml.viewProps+xml"/>
  <Override PartName="/docProps/app.xml" ContentType="application/vnd.openxmlformats-officedocument.extended-properties+xml"/>
  <Override PartName="/ppt/slideLayouts/slideLayout16.xml" ContentType="application/vnd.openxmlformats-officedocument.presentationml.slideLayout+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slideLayouts/slideLayout23.xml" ContentType="application/vnd.openxmlformats-officedocument.presentationml.slideLayout+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theme/theme4.xml" ContentType="application/vnd.openxmlformats-officedocument.theme+xml"/>
  <Override PartName="/ppt/slides/slide10.xml" ContentType="application/vnd.openxmlformats-officedocument.presentationml.slide+xml"/>
  <Override PartName="/ppt/embeddings/Microsoft_Equation1.bin" ContentType="application/vnd.openxmlformats-officedocument.oleObject"/>
  <Override PartName="/ppt/slideLayouts/slideLayout27.xml" ContentType="application/vnd.openxmlformats-officedocument.presentationml.slideLayout+xml"/>
  <Override PartName="/ppt/slideLayouts/slideLayout13.xml" ContentType="application/vnd.openxmlformats-officedocument.presentationml.slideLayout+xml"/>
  <Override PartName="/ppt/slideLayouts/slideLayout32.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4959" r:id="rId1"/>
    <p:sldMasterId id="2147485011" r:id="rId2"/>
    <p:sldMasterId id="2147485143" r:id="rId3"/>
  </p:sldMasterIdLst>
  <p:notesMasterIdLst>
    <p:notesMasterId r:id="rId51"/>
  </p:notesMasterIdLst>
  <p:sldIdLst>
    <p:sldId id="276" r:id="rId4"/>
    <p:sldId id="306" r:id="rId5"/>
    <p:sldId id="278" r:id="rId6"/>
    <p:sldId id="279" r:id="rId7"/>
    <p:sldId id="280" r:id="rId8"/>
    <p:sldId id="319" r:id="rId9"/>
    <p:sldId id="308" r:id="rId10"/>
    <p:sldId id="282" r:id="rId11"/>
    <p:sldId id="283" r:id="rId12"/>
    <p:sldId id="258" r:id="rId13"/>
    <p:sldId id="309" r:id="rId14"/>
    <p:sldId id="287" r:id="rId15"/>
    <p:sldId id="288" r:id="rId16"/>
    <p:sldId id="311" r:id="rId17"/>
    <p:sldId id="291" r:id="rId18"/>
    <p:sldId id="292" r:id="rId19"/>
    <p:sldId id="294" r:id="rId20"/>
    <p:sldId id="295" r:id="rId21"/>
    <p:sldId id="297" r:id="rId22"/>
    <p:sldId id="315" r:id="rId23"/>
    <p:sldId id="299" r:id="rId24"/>
    <p:sldId id="334" r:id="rId25"/>
    <p:sldId id="320" r:id="rId26"/>
    <p:sldId id="321" r:id="rId27"/>
    <p:sldId id="322" r:id="rId28"/>
    <p:sldId id="323" r:id="rId29"/>
    <p:sldId id="324" r:id="rId30"/>
    <p:sldId id="325" r:id="rId31"/>
    <p:sldId id="326" r:id="rId32"/>
    <p:sldId id="327" r:id="rId33"/>
    <p:sldId id="328" r:id="rId34"/>
    <p:sldId id="332" r:id="rId35"/>
    <p:sldId id="333" r:id="rId36"/>
    <p:sldId id="300" r:id="rId37"/>
    <p:sldId id="296" r:id="rId38"/>
    <p:sldId id="301" r:id="rId39"/>
    <p:sldId id="305" r:id="rId40"/>
    <p:sldId id="302" r:id="rId41"/>
    <p:sldId id="304" r:id="rId42"/>
    <p:sldId id="318" r:id="rId43"/>
    <p:sldId id="303" r:id="rId44"/>
    <p:sldId id="284" r:id="rId45"/>
    <p:sldId id="286" r:id="rId46"/>
    <p:sldId id="317" r:id="rId47"/>
    <p:sldId id="329" r:id="rId48"/>
    <p:sldId id="330" r:id="rId49"/>
    <p:sldId id="331"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FFCC66"/>
    <a:srgbClr val="FFCCCC"/>
    <a:srgbClr val="FFCA08"/>
    <a:srgbClr val="D4442C"/>
    <a:srgbClr val="FF9999"/>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6062" autoAdjust="0"/>
    <p:restoredTop sz="89465" autoAdjust="0"/>
  </p:normalViewPr>
  <p:slideViewPr>
    <p:cSldViewPr snapToGrid="0">
      <p:cViewPr varScale="1">
        <p:scale>
          <a:sx n="97" d="100"/>
          <a:sy n="97" d="100"/>
        </p:scale>
        <p:origin x="-656" y="-112"/>
      </p:cViewPr>
      <p:guideLst>
        <p:guide orient="horz" pos="2160"/>
        <p:guide pos="2880"/>
      </p:guideLst>
    </p:cSldViewPr>
  </p:slideViewPr>
  <p:notesTextViewPr>
    <p:cViewPr>
      <p:scale>
        <a:sx n="1" d="1"/>
        <a:sy n="1" d="1"/>
      </p:scale>
      <p:origin x="0" y="0"/>
    </p:cViewPr>
  </p:notesTextViewPr>
  <p:sorterViewPr>
    <p:cViewPr>
      <p:scale>
        <a:sx n="100" d="100"/>
        <a:sy n="100" d="100"/>
      </p:scale>
      <p:origin x="0" y="540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 Id="rId2"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wmf"/><Relationship Id="rId2" Type="http://schemas.openxmlformats.org/officeDocument/2006/relationships/image" Target="../media/image61.wmf"/><Relationship Id="rId3"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04893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a:t>The</a:t>
            </a:r>
            <a:r>
              <a:rPr lang="en-US" baseline="0"/>
              <a:t> goal of this project is to ponder about the next generation of toys, and perhaps ultimately design ones that interact and evolve with children as they grow, while remaining as inexpensive as today’s passive toys.</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Front end</a:t>
            </a:r>
            <a:r>
              <a:rPr lang="en-US" baseline="0" dirty="0" smtClean="0"/>
              <a:t> is for giving responses and collecting sensing data. Four types of sounds respond to different </a:t>
            </a:r>
            <a:r>
              <a:rPr lang="en-US" baseline="0" dirty="0" err="1" smtClean="0"/>
              <a:t>eneryBack</a:t>
            </a:r>
            <a:r>
              <a:rPr lang="en-US" baseline="0" dirty="0" smtClean="0"/>
              <a:t> End is for signal processing and gesture clustering. In future work, the back end can update the front end, so that the front end can compare the sensed data with gesture fingerprints in real time. </a:t>
            </a:r>
            <a:endParaRPr lang="en-US" dirty="0" smtClean="0"/>
          </a:p>
          <a:p>
            <a:r>
              <a:rPr lang="en-US" dirty="0" smtClean="0"/>
              <a:t>We carefully</a:t>
            </a:r>
            <a:r>
              <a:rPr lang="en-US" baseline="0" dirty="0" smtClean="0"/>
              <a:t> tuned the size of energy window (responsive but also collects enough information), the feedback sounds (realistic sounds not as good as cartoon sounds)</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59304461"/>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23484549"/>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8133292"/>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0552779"/>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31179761"/>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The benefit of reactive</a:t>
            </a:r>
            <a:r>
              <a:rPr lang="en-US" baseline="0" dirty="0" smtClean="0"/>
              <a:t> sensing</a:t>
            </a:r>
          </a:p>
          <a:p>
            <a:r>
              <a:rPr lang="en-US" baseline="0" dirty="0" smtClean="0"/>
              <a:t>(Need to explain A, AA, AB)</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12435655"/>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6816670"/>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6816670"/>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58479593"/>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Why do we choose</a:t>
            </a:r>
            <a:r>
              <a:rPr lang="en-US" baseline="0" dirty="0" smtClean="0"/>
              <a:t> toys as the tool to understand children…</a:t>
            </a:r>
          </a:p>
          <a:p>
            <a:r>
              <a:rPr lang="en-US" baseline="0" dirty="0" smtClean="0"/>
              <a:t>Today’s toys are simply programmed, having no capability for sensing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02628377"/>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a:t>The</a:t>
            </a:r>
            <a:r>
              <a:rPr lang="en-US" baseline="0"/>
              <a:t> goal of this project is to ponder about the next generation of toys, and perhaps ultimately design ones that interact and evolve with children as they grow, while presrving the many good qualities of today’s passive toys.</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Based</a:t>
            </a:r>
            <a:r>
              <a:rPr lang="en-US" baseline="0" dirty="0" smtClean="0"/>
              <a:t> on </a:t>
            </a:r>
            <a:r>
              <a:rPr lang="en-US" baseline="0" smtClean="0"/>
              <a:t>the understanding, the toy can update itself as the children grow. </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73812702"/>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8133292"/>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a:t>And in thinking of this vision, we are considering the possiblity of inserting a smartphone into the toy,</a:t>
            </a:r>
            <a:r>
              <a:rPr lang="en-US" baseline="0"/>
              <a:t> in a way that the camera of the smartphone aligns with the teddy bears eyes, and the mcirophone and speakers are at a location where acoustic signals can be audible both ways.</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a:t>If slight manufacturing innovation can do this right, we can suddenly bring the entire research and innovation in</a:t>
            </a:r>
            <a:r>
              <a:rPr lang="en-US" baseline="0"/>
              <a:t> the smartphone platform to the toy industry, and perhaps even get in return, a set of new problems that arises from the domain of children and toys.</a:t>
            </a:r>
          </a:p>
          <a:p>
            <a:endParaRPr lang="en-US" baseline="0"/>
          </a:p>
          <a:p>
            <a:r>
              <a:rPr lang="en-US" baseline="0"/>
              <a:t>Clearly, applications could be many.</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a:t>While this is the high</a:t>
            </a:r>
            <a:r>
              <a:rPr lang="en-US" baseline="0"/>
              <a:t> level vision, the central research component in this project pertains to understanding the interaction vocabulary of a child. What do I mean by that.</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a:t>While this is the high</a:t>
            </a:r>
            <a:r>
              <a:rPr lang="en-US" baseline="0"/>
              <a:t> level vision, the central research component in this project pertains to understanding the interaction vocabulary of a child. What do I mean by that.</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baseline="0"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02628377"/>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Why do we choose</a:t>
            </a:r>
            <a:r>
              <a:rPr lang="en-US" baseline="0" dirty="0" smtClean="0"/>
              <a:t> toys as the tool to understand children…</a:t>
            </a:r>
          </a:p>
          <a:p>
            <a:r>
              <a:rPr lang="en-US" baseline="0" dirty="0" smtClean="0"/>
              <a:t>Today’s toys are simply programmed, having no capability for sensing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02628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28600" y="2743200"/>
            <a:ext cx="3657600" cy="1143000"/>
          </a:xfrm>
        </p:spPr>
        <p:txBody>
          <a:bodyPr/>
          <a:lstStyle>
            <a:lvl1pPr>
              <a:defRPr sz="3200">
                <a:solidFill>
                  <a:schemeClr val="accent2">
                    <a:lumMod val="75000"/>
                  </a:schemeClr>
                </a:solidFill>
              </a:defRPr>
            </a:lvl1pPr>
          </a:lstStyle>
          <a:p>
            <a:r>
              <a:rPr lang="en-US" smtClean="0"/>
              <a:t>Click to edit Master title style</a:t>
            </a:r>
            <a:endParaRPr lang="en-US" dirty="0"/>
          </a:p>
        </p:txBody>
      </p:sp>
      <p:sp>
        <p:nvSpPr>
          <p:cNvPr id="16387" name="Rectangle 3"/>
          <p:cNvSpPr>
            <a:spLocks noGrp="1" noChangeArrowheads="1"/>
          </p:cNvSpPr>
          <p:nvPr>
            <p:ph type="subTitle" idx="1"/>
          </p:nvPr>
        </p:nvSpPr>
        <p:spPr>
          <a:xfrm>
            <a:off x="304800" y="5867400"/>
            <a:ext cx="3657600" cy="609600"/>
          </a:xfrm>
        </p:spPr>
        <p:txBody>
          <a:bodyPr/>
          <a:lstStyle>
            <a:lvl1pPr marL="0" indent="0">
              <a:buFontTx/>
              <a:buNone/>
              <a:defRPr sz="1600">
                <a:solidFill>
                  <a:schemeClr val="accent2">
                    <a:lumMod val="50000"/>
                  </a:schemeClr>
                </a:solidFill>
              </a:defRPr>
            </a:lvl1pPr>
          </a:lstStyle>
          <a:p>
            <a:r>
              <a:rPr lang="en-US" smtClean="0"/>
              <a:t>Click to edit Master subtitle style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0101136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194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819400" y="838200"/>
            <a:ext cx="5486400" cy="3889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8194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499722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6858000" cy="838200"/>
          </a:xfrm>
        </p:spPr>
        <p:txBody>
          <a:bodyPr/>
          <a:lstStyle>
            <a:lvl1pPr>
              <a:defRPr>
                <a:solidFill>
                  <a:schemeClr val="tx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81200" y="1600200"/>
            <a:ext cx="6858000" cy="4419600"/>
          </a:xfrm>
        </p:spPr>
        <p:txBody>
          <a:bodyPr vert="eaVert"/>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296171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838200"/>
            <a:ext cx="1714500" cy="5105400"/>
          </a:xfrm>
        </p:spPr>
        <p:txBody>
          <a:bodyPr vert="eaVert"/>
          <a:lstStyle>
            <a:lvl1pPr>
              <a:defRPr>
                <a:solidFill>
                  <a:schemeClr val="tx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057400" y="838200"/>
            <a:ext cx="4991100" cy="5105400"/>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0588566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096000" y="4572000"/>
            <a:ext cx="3048000" cy="609600"/>
          </a:xfrm>
        </p:spPr>
        <p:txBody>
          <a:bodyPr/>
          <a:lstStyle>
            <a:lvl1pPr>
              <a:defRPr sz="2400" b="1">
                <a:solidFill>
                  <a:schemeClr val="bg1"/>
                </a:solidFill>
              </a:defRPr>
            </a:lvl1pPr>
          </a:lstStyle>
          <a:p>
            <a:r>
              <a:rPr lang="en-US" smtClean="0"/>
              <a:t>Click to edit Master title style</a:t>
            </a:r>
            <a:endParaRPr lang="en-US" dirty="0"/>
          </a:p>
        </p:txBody>
      </p:sp>
      <p:sp>
        <p:nvSpPr>
          <p:cNvPr id="16387" name="Rectangle 3"/>
          <p:cNvSpPr>
            <a:spLocks noGrp="1" noChangeArrowheads="1"/>
          </p:cNvSpPr>
          <p:nvPr>
            <p:ph type="subTitle" idx="1"/>
          </p:nvPr>
        </p:nvSpPr>
        <p:spPr>
          <a:xfrm>
            <a:off x="6096000" y="5105400"/>
            <a:ext cx="3048000" cy="381000"/>
          </a:xfrm>
        </p:spPr>
        <p:txBody>
          <a:bodyPr/>
          <a:lstStyle>
            <a:lvl1pPr marL="0" indent="0">
              <a:buFontTx/>
              <a:buNone/>
              <a:defRPr sz="1400">
                <a:solidFill>
                  <a:schemeClr val="folHlink"/>
                </a:solidFill>
              </a:defRPr>
            </a:lvl1pPr>
          </a:lstStyle>
          <a:p>
            <a:r>
              <a:rPr lang="en-US" smtClean="0"/>
              <a:t>Click to edit Master subtitle style</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7835127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1800">
                <a:solidFill>
                  <a:schemeClr val="accent3">
                    <a:lumMod val="20000"/>
                    <a:lumOff val="80000"/>
                  </a:schemeClr>
                </a:solidFill>
              </a:defRPr>
            </a:lvl1pPr>
            <a:lvl2pPr>
              <a:defRPr sz="1800">
                <a:solidFill>
                  <a:schemeClr val="accent3">
                    <a:lumMod val="20000"/>
                    <a:lumOff val="80000"/>
                  </a:schemeClr>
                </a:solidFill>
              </a:defRPr>
            </a:lvl2pPr>
            <a:lvl3pPr>
              <a:defRPr sz="1800">
                <a:solidFill>
                  <a:schemeClr val="accent3">
                    <a:lumMod val="20000"/>
                    <a:lumOff val="80000"/>
                  </a:schemeClr>
                </a:solidFill>
              </a:defRPr>
            </a:lvl3pPr>
            <a:lvl4pPr>
              <a:defRPr sz="1800">
                <a:solidFill>
                  <a:schemeClr val="accent3">
                    <a:lumMod val="20000"/>
                    <a:lumOff val="80000"/>
                  </a:schemeClr>
                </a:solidFill>
              </a:defRPr>
            </a:lvl4pPr>
            <a:lvl5pPr>
              <a:defRPr sz="1800">
                <a:solidFill>
                  <a:schemeClr val="accent3">
                    <a:lumMod val="20000"/>
                    <a:lumOff val="8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260733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4975225"/>
            <a:ext cx="8534400" cy="1349375"/>
          </a:xfr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0800000" scaled="1"/>
            <a:tileRect/>
          </a:gradFill>
        </p:spPr>
        <p:txBody>
          <a:bodyPr anchor="t"/>
          <a:lstStyle>
            <a:lvl1pPr algn="l">
              <a:defRPr sz="36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304800" y="4518025"/>
            <a:ext cx="8534400" cy="444500"/>
          </a:xfrm>
          <a:solidFill>
            <a:schemeClr val="tx2">
              <a:lumMod val="20000"/>
              <a:lumOff val="80000"/>
            </a:schemeClr>
          </a:solidFill>
        </p:spPr>
        <p:txBody>
          <a:bodyPr anchor="b"/>
          <a:lstStyle>
            <a:lvl1pPr marL="0" indent="0">
              <a:buNone/>
              <a:defRPr sz="2000">
                <a:solidFill>
                  <a:schemeClr val="accent1">
                    <a:lumMod val="7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875092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95600" y="1828800"/>
            <a:ext cx="29337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81700" y="1828800"/>
            <a:ext cx="29337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735955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914400"/>
            <a:ext cx="6096000" cy="503238"/>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2895600" y="1524000"/>
            <a:ext cx="2973388" cy="587327"/>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895600" y="2163762"/>
            <a:ext cx="2973388" cy="3627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943600" y="1535113"/>
            <a:ext cx="3048000" cy="585527"/>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943600" y="2174875"/>
            <a:ext cx="3048000" cy="3616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641259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95600" y="914400"/>
            <a:ext cx="6248400" cy="838200"/>
          </a:xfrm>
        </p:spPr>
        <p:txBody>
          <a:bodyPr/>
          <a:lstStyle/>
          <a:p>
            <a:r>
              <a:rPr lang="en-US" smtClean="0"/>
              <a:t>Click to edit Master title style</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1798691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3056741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lang="en-US" sz="2400" dirty="0" smtClean="0">
                <a:solidFill>
                  <a:schemeClr val="bg2">
                    <a:lumMod val="90000"/>
                  </a:schemeClr>
                </a:solidFill>
                <a:latin typeface="+mn-lt"/>
              </a:defRPr>
            </a:lvl1pPr>
            <a:lvl2pPr>
              <a:defRPr sz="2400">
                <a:solidFill>
                  <a:schemeClr val="bg2">
                    <a:lumMod val="90000"/>
                  </a:schemeClr>
                </a:solidFill>
                <a:latin typeface="+mn-lt"/>
              </a:defRPr>
            </a:lvl2pPr>
            <a:lvl3pPr>
              <a:defRPr sz="2000">
                <a:solidFill>
                  <a:schemeClr val="bg2">
                    <a:lumMod val="90000"/>
                  </a:schemeClr>
                </a:solidFill>
                <a:latin typeface="+mn-lt"/>
              </a:defRPr>
            </a:lvl3pPr>
            <a:lvl4pPr>
              <a:defRPr sz="1800">
                <a:solidFill>
                  <a:schemeClr val="bg2">
                    <a:lumMod val="90000"/>
                  </a:schemeClr>
                </a:solidFill>
                <a:latin typeface="+mn-lt"/>
              </a:defRPr>
            </a:lvl4pPr>
            <a:lvl5pPr>
              <a:defRPr sz="1800">
                <a:solidFill>
                  <a:schemeClr val="bg2">
                    <a:lumMod val="90000"/>
                  </a:schemeClr>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4403395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343400" y="990600"/>
            <a:ext cx="4343400" cy="5135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7858737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6600" y="4648200"/>
            <a:ext cx="5486400" cy="566738"/>
          </a:xfrm>
        </p:spPr>
        <p:txBody>
          <a:bodyPr anchor="b"/>
          <a:lstStyle>
            <a:lvl1pPr algn="l">
              <a:defRPr sz="2000" b="1">
                <a:solidFill>
                  <a:schemeClr val="tx2">
                    <a:lumMod val="50000"/>
                  </a:schemeClr>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3276600" y="990600"/>
            <a:ext cx="5486400" cy="3581400"/>
          </a:xfrm>
        </p:spPr>
        <p:txBody>
          <a:bodyPr/>
          <a:lstStyle>
            <a:lvl1pPr marL="0" indent="0">
              <a:buNone/>
              <a:defRPr sz="3200">
                <a:solidFill>
                  <a:schemeClr val="accent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276600" y="5257800"/>
            <a:ext cx="5486400" cy="533400"/>
          </a:xfrm>
        </p:spPr>
        <p:txBody>
          <a:bodyPr/>
          <a:lstStyle>
            <a:lvl1pPr marL="0" indent="0">
              <a:buNone/>
              <a:defRPr sz="1400">
                <a:solidFill>
                  <a:schemeClr val="tx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515150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057684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10450" y="914400"/>
            <a:ext cx="1504950"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95600" y="914400"/>
            <a:ext cx="436245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8506594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5EF05EF-6168-407F-8025-E41839E12504}" type="datetimeFigureOut">
              <a:rPr lang="en-US" smtClean="0"/>
              <a:pPr/>
              <a:t>5/2/16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44765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279094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583DDF-CA54-461A-A486-592D2374C532}" type="datetimeFigureOut">
              <a:rPr lang="en-US" smtClean="0"/>
              <a:pPr/>
              <a:t>5/2/16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664207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354509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100449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167337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185987"/>
            <a:ext cx="7772400" cy="1362075"/>
          </a:xfrm>
        </p:spPr>
        <p:txBody>
          <a:bodyPr anchor="t"/>
          <a:lstStyle>
            <a:lvl1pPr algn="l">
              <a:defRPr sz="4000" b="1" cap="all">
                <a:solidFill>
                  <a:schemeClr val="accent2">
                    <a:lumMod val="7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685800"/>
            <a:ext cx="7772400" cy="1500187"/>
          </a:xfrm>
        </p:spPr>
        <p:txBody>
          <a:bodyPr anchor="b"/>
          <a:lstStyle>
            <a:lvl1pPr marL="0" indent="0">
              <a:buNone/>
              <a:defRPr sz="2000">
                <a:solidFill>
                  <a:schemeClr val="accent1">
                    <a:lumMod val="7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194267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7997520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785561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smtClean="0"/>
              <a:pPr/>
              <a:t>5/2/16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7172616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278119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5578116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57400" y="1600200"/>
            <a:ext cx="3352800" cy="4800600"/>
          </a:xfrm>
        </p:spPr>
        <p:txBody>
          <a:bodyPr/>
          <a:lstStyle>
            <a:lvl1pPr>
              <a:defRPr sz="2800">
                <a:solidFill>
                  <a:schemeClr val="bg2">
                    <a:lumMod val="90000"/>
                  </a:schemeClr>
                </a:solidFill>
                <a:latin typeface="+mn-lt"/>
              </a:defRPr>
            </a:lvl1pPr>
            <a:lvl2pPr>
              <a:defRPr sz="2400">
                <a:solidFill>
                  <a:schemeClr val="bg2">
                    <a:lumMod val="90000"/>
                  </a:schemeClr>
                </a:solidFill>
                <a:latin typeface="+mn-lt"/>
              </a:defRPr>
            </a:lvl2pPr>
            <a:lvl3pPr>
              <a:defRPr sz="2000">
                <a:solidFill>
                  <a:schemeClr val="bg2">
                    <a:lumMod val="90000"/>
                  </a:schemeClr>
                </a:solidFill>
                <a:latin typeface="+mn-lt"/>
              </a:defRPr>
            </a:lvl3pPr>
            <a:lvl4pPr>
              <a:defRPr sz="1800">
                <a:solidFill>
                  <a:schemeClr val="bg2">
                    <a:lumMod val="90000"/>
                  </a:schemeClr>
                </a:solidFill>
                <a:latin typeface="+mn-lt"/>
              </a:defRPr>
            </a:lvl4pPr>
            <a:lvl5pPr>
              <a:defRPr sz="1800">
                <a:solidFill>
                  <a:schemeClr val="bg2">
                    <a:lumMod val="90000"/>
                  </a:schemeClr>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62600" y="1600200"/>
            <a:ext cx="3352800" cy="4800600"/>
          </a:xfrm>
        </p:spPr>
        <p:txBody>
          <a:bodyPr/>
          <a:lstStyle>
            <a:lvl1pPr>
              <a:defRPr sz="2800">
                <a:solidFill>
                  <a:schemeClr val="bg2">
                    <a:lumMod val="90000"/>
                  </a:schemeClr>
                </a:solidFill>
                <a:latin typeface="+mn-lt"/>
              </a:defRPr>
            </a:lvl1pPr>
            <a:lvl2pPr>
              <a:defRPr sz="2400">
                <a:solidFill>
                  <a:schemeClr val="bg2">
                    <a:lumMod val="90000"/>
                  </a:schemeClr>
                </a:solidFill>
                <a:latin typeface="+mn-lt"/>
              </a:defRPr>
            </a:lvl2pPr>
            <a:lvl3pPr>
              <a:defRPr sz="2000">
                <a:solidFill>
                  <a:schemeClr val="bg2">
                    <a:lumMod val="90000"/>
                  </a:schemeClr>
                </a:solidFill>
                <a:latin typeface="+mn-lt"/>
              </a:defRPr>
            </a:lvl3pPr>
            <a:lvl4pPr>
              <a:defRPr sz="1800">
                <a:solidFill>
                  <a:schemeClr val="bg2">
                    <a:lumMod val="90000"/>
                  </a:schemeClr>
                </a:solidFill>
                <a:latin typeface="+mn-lt"/>
              </a:defRPr>
            </a:lvl4pPr>
            <a:lvl5pPr>
              <a:defRPr sz="1800">
                <a:solidFill>
                  <a:schemeClr val="bg2">
                    <a:lumMod val="90000"/>
                  </a:schemeClr>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362130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chemeClr val="accent2">
                    <a:lumMod val="7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accent2">
                    <a:lumMod val="75000"/>
                  </a:schemeClr>
                </a:solidFill>
                <a:latin typeface="+mj-lt"/>
              </a:defRPr>
            </a:lvl1pPr>
            <a:lvl2pPr>
              <a:defRPr sz="2000">
                <a:solidFill>
                  <a:schemeClr val="accent2">
                    <a:lumMod val="75000"/>
                  </a:schemeClr>
                </a:solidFill>
                <a:latin typeface="+mj-lt"/>
              </a:defRPr>
            </a:lvl2pPr>
            <a:lvl3pPr>
              <a:defRPr sz="1800">
                <a:solidFill>
                  <a:schemeClr val="accent2">
                    <a:lumMod val="75000"/>
                  </a:schemeClr>
                </a:solidFill>
                <a:latin typeface="+mj-lt"/>
              </a:defRPr>
            </a:lvl3pPr>
            <a:lvl4pPr>
              <a:defRPr sz="1600">
                <a:solidFill>
                  <a:schemeClr val="accent2">
                    <a:lumMod val="75000"/>
                  </a:schemeClr>
                </a:solidFill>
                <a:latin typeface="+mj-lt"/>
              </a:defRPr>
            </a:lvl4pPr>
            <a:lvl5pPr>
              <a:defRPr sz="1600">
                <a:solidFill>
                  <a:schemeClr val="accent2">
                    <a:lumMod val="75000"/>
                  </a:schemeClr>
                </a:solidFill>
                <a:latin typeface="+mj-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accent2">
                    <a:lumMod val="75000"/>
                  </a:schemeClr>
                </a:solidFill>
                <a:latin typeface="+mn-lt"/>
              </a:defRPr>
            </a:lvl1pPr>
            <a:lvl2pPr>
              <a:defRPr sz="2000">
                <a:solidFill>
                  <a:schemeClr val="accent2">
                    <a:lumMod val="75000"/>
                  </a:schemeClr>
                </a:solidFill>
                <a:latin typeface="+mn-lt"/>
              </a:defRPr>
            </a:lvl2pPr>
            <a:lvl3pPr>
              <a:defRPr sz="1800">
                <a:solidFill>
                  <a:schemeClr val="accent2">
                    <a:lumMod val="75000"/>
                  </a:schemeClr>
                </a:solidFill>
                <a:latin typeface="+mn-lt"/>
              </a:defRPr>
            </a:lvl3pPr>
            <a:lvl4pPr>
              <a:defRPr sz="1600">
                <a:solidFill>
                  <a:schemeClr val="accent2">
                    <a:lumMod val="75000"/>
                  </a:schemeClr>
                </a:solidFill>
                <a:latin typeface="+mn-lt"/>
              </a:defRPr>
            </a:lvl4pPr>
            <a:lvl5pPr>
              <a:defRPr sz="1600">
                <a:solidFill>
                  <a:schemeClr val="accent2">
                    <a:lumMod val="75000"/>
                  </a:schemeClr>
                </a:solidFill>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6835602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4717372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3464394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1_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6375699"/>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0"/>
            <a:ext cx="1676401" cy="673100"/>
          </a:xfrm>
        </p:spPr>
        <p:txBody>
          <a:bodyPr anchor="b"/>
          <a:lstStyle>
            <a:lvl1pPr algn="l">
              <a:defRPr sz="2000" b="1">
                <a:solidFill>
                  <a:schemeClr val="accent2">
                    <a:lumMod val="7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981200" y="838201"/>
            <a:ext cx="7010400" cy="5105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1" y="1435100"/>
            <a:ext cx="1676400" cy="4691063"/>
          </a:xfrm>
        </p:spPr>
        <p:txBody>
          <a:bodyPr/>
          <a:lstStyle>
            <a:lvl1pPr marL="0" indent="0">
              <a:buNone/>
              <a:defRPr sz="1400">
                <a:solidFill>
                  <a:schemeClr val="accent2">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9664752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5.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2057400" y="685800"/>
            <a:ext cx="6858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Your Topic Goes Here</a:t>
            </a:r>
          </a:p>
        </p:txBody>
      </p:sp>
      <p:sp>
        <p:nvSpPr>
          <p:cNvPr id="10243" name="Rectangle 3"/>
          <p:cNvSpPr>
            <a:spLocks noGrp="1" noChangeArrowheads="1"/>
          </p:cNvSpPr>
          <p:nvPr>
            <p:ph type="body" idx="1"/>
          </p:nvPr>
        </p:nvSpPr>
        <p:spPr bwMode="auto">
          <a:xfrm>
            <a:off x="2057400" y="1600200"/>
            <a:ext cx="68580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Your Subtopics Go Here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65157963"/>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 id="2147484971" r:id="rId12"/>
  </p:sldLayoutIdLst>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rtl="0" eaLnBrk="1" fontAlgn="base" hangingPunct="1">
        <a:spcBef>
          <a:spcPct val="0"/>
        </a:spcBef>
        <a:spcAft>
          <a:spcPct val="0"/>
        </a:spcAft>
        <a:defRPr sz="2800">
          <a:solidFill>
            <a:schemeClr val="bg2"/>
          </a:solidFill>
          <a:latin typeface="+mj-lt"/>
          <a:ea typeface="+mj-ea"/>
          <a:cs typeface="+mj-cs"/>
        </a:defRPr>
      </a:lvl1pPr>
      <a:lvl2pPr algn="l" rtl="0" eaLnBrk="1" fontAlgn="base" hangingPunct="1">
        <a:spcBef>
          <a:spcPct val="0"/>
        </a:spcBef>
        <a:spcAft>
          <a:spcPct val="0"/>
        </a:spcAft>
        <a:defRPr sz="2800">
          <a:solidFill>
            <a:srgbClr val="F6EBD4"/>
          </a:solidFill>
          <a:latin typeface="Georgia" pitchFamily="18" charset="0"/>
        </a:defRPr>
      </a:lvl2pPr>
      <a:lvl3pPr algn="l" rtl="0" eaLnBrk="1" fontAlgn="base" hangingPunct="1">
        <a:spcBef>
          <a:spcPct val="0"/>
        </a:spcBef>
        <a:spcAft>
          <a:spcPct val="0"/>
        </a:spcAft>
        <a:defRPr sz="2800">
          <a:solidFill>
            <a:srgbClr val="F6EBD4"/>
          </a:solidFill>
          <a:latin typeface="Georgia" pitchFamily="18" charset="0"/>
        </a:defRPr>
      </a:lvl3pPr>
      <a:lvl4pPr algn="l" rtl="0" eaLnBrk="1" fontAlgn="base" hangingPunct="1">
        <a:spcBef>
          <a:spcPct val="0"/>
        </a:spcBef>
        <a:spcAft>
          <a:spcPct val="0"/>
        </a:spcAft>
        <a:defRPr sz="2800">
          <a:solidFill>
            <a:srgbClr val="F6EBD4"/>
          </a:solidFill>
          <a:latin typeface="Georgia" pitchFamily="18" charset="0"/>
        </a:defRPr>
      </a:lvl4pPr>
      <a:lvl5pPr algn="l" rtl="0" eaLnBrk="1" fontAlgn="base" hangingPunct="1">
        <a:spcBef>
          <a:spcPct val="0"/>
        </a:spcBef>
        <a:spcAft>
          <a:spcPct val="0"/>
        </a:spcAft>
        <a:defRPr sz="2800">
          <a:solidFill>
            <a:srgbClr val="F6EBD4"/>
          </a:solidFill>
          <a:latin typeface="Georgia" pitchFamily="18" charset="0"/>
        </a:defRPr>
      </a:lvl5pPr>
      <a:lvl6pPr marL="457200" algn="l" rtl="0" eaLnBrk="1" fontAlgn="base" hangingPunct="1">
        <a:spcBef>
          <a:spcPct val="0"/>
        </a:spcBef>
        <a:spcAft>
          <a:spcPct val="0"/>
        </a:spcAft>
        <a:defRPr sz="2800">
          <a:solidFill>
            <a:srgbClr val="F6EBD4"/>
          </a:solidFill>
          <a:latin typeface="Georgia" pitchFamily="18" charset="0"/>
        </a:defRPr>
      </a:lvl6pPr>
      <a:lvl7pPr marL="914400" algn="l" rtl="0" eaLnBrk="1" fontAlgn="base" hangingPunct="1">
        <a:spcBef>
          <a:spcPct val="0"/>
        </a:spcBef>
        <a:spcAft>
          <a:spcPct val="0"/>
        </a:spcAft>
        <a:defRPr sz="2800">
          <a:solidFill>
            <a:srgbClr val="F6EBD4"/>
          </a:solidFill>
          <a:latin typeface="Georgia" pitchFamily="18" charset="0"/>
        </a:defRPr>
      </a:lvl7pPr>
      <a:lvl8pPr marL="1371600" algn="l" rtl="0" eaLnBrk="1" fontAlgn="base" hangingPunct="1">
        <a:spcBef>
          <a:spcPct val="0"/>
        </a:spcBef>
        <a:spcAft>
          <a:spcPct val="0"/>
        </a:spcAft>
        <a:defRPr sz="2800">
          <a:solidFill>
            <a:srgbClr val="F6EBD4"/>
          </a:solidFill>
          <a:latin typeface="Georgia" pitchFamily="18" charset="0"/>
        </a:defRPr>
      </a:lvl8pPr>
      <a:lvl9pPr marL="1828800" algn="l" rtl="0" eaLnBrk="1" fontAlgn="base" hangingPunct="1">
        <a:spcBef>
          <a:spcPct val="0"/>
        </a:spcBef>
        <a:spcAft>
          <a:spcPct val="0"/>
        </a:spcAft>
        <a:defRPr sz="2800">
          <a:solidFill>
            <a:srgbClr val="F6EBD4"/>
          </a:solidFill>
          <a:latin typeface="Georgia" pitchFamily="18" charset="0"/>
        </a:defRPr>
      </a:lvl9pPr>
    </p:titleStyle>
    <p:bodyStyle>
      <a:lvl1pPr marL="342900" indent="-342900" algn="l" rtl="0" eaLnBrk="1" fontAlgn="base" hangingPunct="1">
        <a:spcBef>
          <a:spcPct val="20000"/>
        </a:spcBef>
        <a:spcAft>
          <a:spcPct val="0"/>
        </a:spcAft>
        <a:buChar char="•"/>
        <a:defRPr>
          <a:solidFill>
            <a:schemeClr val="bg2">
              <a:lumMod val="90000"/>
            </a:schemeClr>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2895600" y="914400"/>
            <a:ext cx="60198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Your Topic Goes Here</a:t>
            </a:r>
          </a:p>
        </p:txBody>
      </p:sp>
      <p:sp>
        <p:nvSpPr>
          <p:cNvPr id="10243" name="Rectangle 3"/>
          <p:cNvSpPr>
            <a:spLocks noGrp="1" noChangeArrowheads="1"/>
          </p:cNvSpPr>
          <p:nvPr>
            <p:ph type="body" idx="1"/>
          </p:nvPr>
        </p:nvSpPr>
        <p:spPr bwMode="auto">
          <a:xfrm>
            <a:off x="2895600" y="1828800"/>
            <a:ext cx="6019800" cy="396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Your Subtopics Go Here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58775250"/>
      </p:ext>
    </p:extLst>
  </p:cSld>
  <p:clrMap bg1="lt1" tx1="dk1" bg2="lt2" tx2="dk2" accent1="accent1" accent2="accent2" accent3="accent3" accent4="accent4" accent5="accent5" accent6="accent6" hlink="hlink" folHlink="folHlink"/>
  <p:sldLayoutIdLst>
    <p:sldLayoutId id="2147485012" r:id="rId1"/>
    <p:sldLayoutId id="2147485013" r:id="rId2"/>
    <p:sldLayoutId id="2147485014" r:id="rId3"/>
    <p:sldLayoutId id="2147485015" r:id="rId4"/>
    <p:sldLayoutId id="2147485016" r:id="rId5"/>
    <p:sldLayoutId id="2147485017" r:id="rId6"/>
    <p:sldLayoutId id="2147485018" r:id="rId7"/>
    <p:sldLayoutId id="2147485019" r:id="rId8"/>
    <p:sldLayoutId id="2147485020" r:id="rId9"/>
    <p:sldLayoutId id="2147485021" r:id="rId10"/>
    <p:sldLayoutId id="2147485022" r:id="rId11"/>
  </p:sldLayoutIdLst>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rtl="0" eaLnBrk="1" fontAlgn="base" hangingPunct="1">
        <a:spcBef>
          <a:spcPct val="0"/>
        </a:spcBef>
        <a:spcAft>
          <a:spcPct val="0"/>
        </a:spcAft>
        <a:defRPr sz="2800">
          <a:solidFill>
            <a:schemeClr val="accent6">
              <a:lumMod val="40000"/>
              <a:lumOff val="60000"/>
            </a:schemeClr>
          </a:solidFill>
          <a:latin typeface="+mn-lt"/>
          <a:ea typeface="+mj-ea"/>
          <a:cs typeface="+mj-cs"/>
        </a:defRPr>
      </a:lvl1pPr>
      <a:lvl2pPr algn="l" rtl="0" eaLnBrk="1" fontAlgn="base" hangingPunct="1">
        <a:spcBef>
          <a:spcPct val="0"/>
        </a:spcBef>
        <a:spcAft>
          <a:spcPct val="0"/>
        </a:spcAft>
        <a:defRPr sz="2800">
          <a:solidFill>
            <a:srgbClr val="FFCC66"/>
          </a:solidFill>
          <a:latin typeface="Times New Roman" pitchFamily="18" charset="0"/>
        </a:defRPr>
      </a:lvl2pPr>
      <a:lvl3pPr algn="l" rtl="0" eaLnBrk="1" fontAlgn="base" hangingPunct="1">
        <a:spcBef>
          <a:spcPct val="0"/>
        </a:spcBef>
        <a:spcAft>
          <a:spcPct val="0"/>
        </a:spcAft>
        <a:defRPr sz="2800">
          <a:solidFill>
            <a:srgbClr val="FFCC66"/>
          </a:solidFill>
          <a:latin typeface="Times New Roman" pitchFamily="18" charset="0"/>
        </a:defRPr>
      </a:lvl3pPr>
      <a:lvl4pPr algn="l" rtl="0" eaLnBrk="1" fontAlgn="base" hangingPunct="1">
        <a:spcBef>
          <a:spcPct val="0"/>
        </a:spcBef>
        <a:spcAft>
          <a:spcPct val="0"/>
        </a:spcAft>
        <a:defRPr sz="2800">
          <a:solidFill>
            <a:srgbClr val="FFCC66"/>
          </a:solidFill>
          <a:latin typeface="Times New Roman" pitchFamily="18" charset="0"/>
        </a:defRPr>
      </a:lvl4pPr>
      <a:lvl5pPr algn="l" rtl="0" eaLnBrk="1" fontAlgn="base" hangingPunct="1">
        <a:spcBef>
          <a:spcPct val="0"/>
        </a:spcBef>
        <a:spcAft>
          <a:spcPct val="0"/>
        </a:spcAft>
        <a:defRPr sz="2800">
          <a:solidFill>
            <a:srgbClr val="FFCC66"/>
          </a:solidFill>
          <a:latin typeface="Times New Roman" pitchFamily="18" charset="0"/>
        </a:defRPr>
      </a:lvl5pPr>
      <a:lvl6pPr marL="457200" algn="l" rtl="0" eaLnBrk="1" fontAlgn="base" hangingPunct="1">
        <a:spcBef>
          <a:spcPct val="0"/>
        </a:spcBef>
        <a:spcAft>
          <a:spcPct val="0"/>
        </a:spcAft>
        <a:defRPr sz="2800">
          <a:solidFill>
            <a:srgbClr val="FFCC66"/>
          </a:solidFill>
          <a:latin typeface="Times New Roman" pitchFamily="18" charset="0"/>
        </a:defRPr>
      </a:lvl6pPr>
      <a:lvl7pPr marL="914400" algn="l" rtl="0" eaLnBrk="1" fontAlgn="base" hangingPunct="1">
        <a:spcBef>
          <a:spcPct val="0"/>
        </a:spcBef>
        <a:spcAft>
          <a:spcPct val="0"/>
        </a:spcAft>
        <a:defRPr sz="2800">
          <a:solidFill>
            <a:srgbClr val="FFCC66"/>
          </a:solidFill>
          <a:latin typeface="Times New Roman" pitchFamily="18" charset="0"/>
        </a:defRPr>
      </a:lvl7pPr>
      <a:lvl8pPr marL="1371600" algn="l" rtl="0" eaLnBrk="1" fontAlgn="base" hangingPunct="1">
        <a:spcBef>
          <a:spcPct val="0"/>
        </a:spcBef>
        <a:spcAft>
          <a:spcPct val="0"/>
        </a:spcAft>
        <a:defRPr sz="2800">
          <a:solidFill>
            <a:srgbClr val="FFCC66"/>
          </a:solidFill>
          <a:latin typeface="Times New Roman" pitchFamily="18" charset="0"/>
        </a:defRPr>
      </a:lvl8pPr>
      <a:lvl9pPr marL="1828800" algn="l" rtl="0" eaLnBrk="1" fontAlgn="base" hangingPunct="1">
        <a:spcBef>
          <a:spcPct val="0"/>
        </a:spcBef>
        <a:spcAft>
          <a:spcPct val="0"/>
        </a:spcAft>
        <a:defRPr sz="2800">
          <a:solidFill>
            <a:srgbClr val="FFCC66"/>
          </a:solidFill>
          <a:latin typeface="Times New Roman" pitchFamily="18" charset="0"/>
        </a:defRPr>
      </a:lvl9pPr>
    </p:titleStyle>
    <p:bodyStyle>
      <a:lvl1pPr marL="342900" indent="-342900" algn="l" rtl="0" eaLnBrk="1" fontAlgn="base" hangingPunct="1">
        <a:spcBef>
          <a:spcPct val="20000"/>
        </a:spcBef>
        <a:spcAft>
          <a:spcPct val="0"/>
        </a:spcAft>
        <a:buChar char="•"/>
        <a:defRPr sz="1600">
          <a:solidFill>
            <a:schemeClr val="accent4">
              <a:lumMod val="20000"/>
              <a:lumOff val="80000"/>
            </a:schemeClr>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2470" y="261221"/>
            <a:ext cx="7886700" cy="84714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94015" y="154854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Lucida Bright"/>
                <a:cs typeface="Lucida Bright"/>
              </a:defRPr>
            </a:lvl1pPr>
          </a:lstStyle>
          <a:p>
            <a:fld id="{C764DE79-268F-4C1A-8933-263129D2AF90}" type="datetimeFigureOut">
              <a:rPr lang="en-US" dirty="0"/>
              <a:pPr/>
              <a:t>5/2/16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Lucida Bright"/>
                <a:cs typeface="Lucida Bright"/>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Lucida Bright"/>
                <a:cs typeface="Lucida Bright"/>
              </a:defRPr>
            </a:lvl1pPr>
          </a:lstStyle>
          <a:p>
            <a:fld id="{48F63A3B-78C7-47BE-AE5E-E10140E04643}" type="slidenum">
              <a:rPr lang="en-US" dirty="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9133400"/>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Lst>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1"/>
          </a:solidFill>
          <a:latin typeface="Lucida Bright"/>
          <a:ea typeface="+mj-ea"/>
          <a:cs typeface="Lucida Bright"/>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cida Bright"/>
          <a:ea typeface="+mn-ea"/>
          <a:cs typeface="Lucida Bright"/>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Lucida Bright"/>
          <a:ea typeface="+mn-ea"/>
          <a:cs typeface="Lucida Bright"/>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Lucida Bright"/>
          <a:ea typeface="+mn-ea"/>
          <a:cs typeface="Lucida Bright"/>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Lucida Bright"/>
          <a:ea typeface="+mn-ea"/>
          <a:cs typeface="Lucida Bright"/>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Lucida Bright"/>
          <a:ea typeface="+mn-ea"/>
          <a:cs typeface="Lucida Br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25.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0.jpeg"/><Relationship Id="rId1" Type="http://schemas.openxmlformats.org/officeDocument/2006/relationships/slideLayout" Target="../slideLayouts/slideLayout25.xml"/><Relationship Id="rId2"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6.png"/><Relationship Id="rId3"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4" Type="http://schemas.microsoft.com/office/2007/relationships/hdphoto" Target="../media/hdphoto2.wdp"/><Relationship Id="rId5" Type="http://schemas.openxmlformats.org/officeDocument/2006/relationships/image" Target="../media/image39.png"/><Relationship Id="rId6" Type="http://schemas.microsoft.com/office/2007/relationships/hdphoto" Target="../media/hdphoto3.wdp"/><Relationship Id="rId7" Type="http://schemas.openxmlformats.org/officeDocument/2006/relationships/image" Target="../media/image40.png"/><Relationship Id="rId8" Type="http://schemas.microsoft.com/office/2007/relationships/hdphoto" Target="../media/hdphoto4.wdp"/><Relationship Id="rId1" Type="http://schemas.openxmlformats.org/officeDocument/2006/relationships/slideLayout" Target="../slideLayouts/slideLayout25.xml"/><Relationship Id="rId2"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5.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0.jpeg"/><Relationship Id="rId5" Type="http://schemas.openxmlformats.org/officeDocument/2006/relationships/image" Target="../media/image18.png"/><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oleObject" Target="../embeddings/Microsoft_Equation2.bin"/><Relationship Id="rId1" Type="http://schemas.openxmlformats.org/officeDocument/2006/relationships/vmlDrawing" Target="../drawings/vmlDrawing1.vml"/><Relationship Id="rId2"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52.emf"/><Relationship Id="rId1" Type="http://schemas.openxmlformats.org/officeDocument/2006/relationships/slideLayout" Target="../slideLayouts/slideLayout30.xml"/><Relationship Id="rId2" Type="http://schemas.openxmlformats.org/officeDocument/2006/relationships/image" Target="../media/image49.emf"/></Relationships>
</file>

<file path=ppt/slides/_rels/slide29.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5" Type="http://schemas.openxmlformats.org/officeDocument/2006/relationships/image" Target="../media/image56.emf"/><Relationship Id="rId1" Type="http://schemas.openxmlformats.org/officeDocument/2006/relationships/slideLayout" Target="../slideLayouts/slideLayout30.xml"/><Relationship Id="rId2" Type="http://schemas.openxmlformats.org/officeDocument/2006/relationships/image" Target="../media/image53.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5" Type="http://schemas.openxmlformats.org/officeDocument/2006/relationships/oleObject" Target="../embeddings/Microsoft_Equation3.bin"/><Relationship Id="rId1" Type="http://schemas.openxmlformats.org/officeDocument/2006/relationships/vmlDrawing" Target="../drawings/vmlDrawing2.vml"/><Relationship Id="rId2"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Microsoft_Equation4.bin"/><Relationship Id="rId4" Type="http://schemas.openxmlformats.org/officeDocument/2006/relationships/oleObject" Target="../embeddings/Microsoft_Equation5.bin"/><Relationship Id="rId5" Type="http://schemas.openxmlformats.org/officeDocument/2006/relationships/oleObject" Target="../embeddings/Microsoft_Equation6.bin"/><Relationship Id="rId1" Type="http://schemas.openxmlformats.org/officeDocument/2006/relationships/vmlDrawing" Target="../drawings/vmlDrawing3.vml"/><Relationship Id="rId2"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5.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25.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37.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9.png"/><Relationship Id="rId1" Type="http://schemas.openxmlformats.org/officeDocument/2006/relationships/slideLayout" Target="../slideLayouts/slideLayout25.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25.xml"/><Relationship Id="rId2"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11" Type="http://schemas.openxmlformats.org/officeDocument/2006/relationships/image" Target="../media/image77.png"/><Relationship Id="rId12" Type="http://schemas.openxmlformats.org/officeDocument/2006/relationships/image" Target="../media/image78.png"/><Relationship Id="rId13" Type="http://schemas.openxmlformats.org/officeDocument/2006/relationships/image" Target="../media/image79.jpeg"/><Relationship Id="rId14" Type="http://schemas.openxmlformats.org/officeDocument/2006/relationships/image" Target="../media/image80.jpeg"/><Relationship Id="rId15" Type="http://schemas.openxmlformats.org/officeDocument/2006/relationships/image" Target="../media/image81.jpeg"/><Relationship Id="rId16" Type="http://schemas.openxmlformats.org/officeDocument/2006/relationships/image" Target="../media/image82.png"/><Relationship Id="rId17" Type="http://schemas.openxmlformats.org/officeDocument/2006/relationships/image" Target="../media/image83.png"/><Relationship Id="rId18" Type="http://schemas.openxmlformats.org/officeDocument/2006/relationships/image" Target="../media/image84.gif"/><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30.jpeg"/><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7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8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9.png"/><Relationship Id="rId10" Type="http://schemas.openxmlformats.org/officeDocument/2006/relationships/image" Target="../media/image19.png"/><Relationship Id="rId11" Type="http://schemas.openxmlformats.org/officeDocument/2006/relationships/image" Target="../media/image20.png"/><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 Id="rId15" Type="http://schemas.openxmlformats.org/officeDocument/2006/relationships/image" Target="../media/image24.png"/><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9.png"/><Relationship Id="rId10"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jpeg"/><Relationship Id="rId8" Type="http://schemas.openxmlformats.org/officeDocument/2006/relationships/image" Target="../media/image31.png"/><Relationship Id="rId1" Type="http://schemas.openxmlformats.org/officeDocument/2006/relationships/slideLayout" Target="../slideLayouts/slideLayout25.xml"/><Relationship Id="rId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3071210">
            <a:off x="-2599456" y="557262"/>
            <a:ext cx="5775791" cy="5775791"/>
          </a:xfrm>
          <a:prstGeom prst="rect">
            <a:avLst/>
          </a:prstGeom>
        </p:spPr>
      </p:pic>
      <p:sp>
        <p:nvSpPr>
          <p:cNvPr id="6" name="Title 1"/>
          <p:cNvSpPr txBox="1">
            <a:spLocks/>
          </p:cNvSpPr>
          <p:nvPr/>
        </p:nvSpPr>
        <p:spPr>
          <a:xfrm>
            <a:off x="2863790" y="1108898"/>
            <a:ext cx="6196665" cy="706761"/>
          </a:xfrm>
          <a:prstGeom prst="rect">
            <a:avLst/>
          </a:prstGeom>
        </p:spPr>
        <p:txBody>
          <a:bodyPr vert="horz" lIns="91440" tIns="45720" rIns="91440" bIns="45720" rtlCol="0" anchor="b">
            <a:normAutofit fontScale="9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Lucida Bright"/>
                <a:ea typeface="+mj-ea"/>
                <a:cs typeface="Lucida Bright"/>
              </a:rPr>
              <a:t>Injecting Life into Toys</a:t>
            </a:r>
          </a:p>
        </p:txBody>
      </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Oval 3"/>
          <p:cNvSpPr/>
          <p:nvPr/>
        </p:nvSpPr>
        <p:spPr>
          <a:xfrm>
            <a:off x="2678702" y="1943237"/>
            <a:ext cx="1306286" cy="4640443"/>
          </a:xfrm>
          <a:prstGeom prst="ellipse">
            <a:avLst/>
          </a:prstGeom>
          <a:solidFill>
            <a:schemeClr val="bg1">
              <a:lumMod val="9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ttp://www.creativechild.com/template/userfiles/posts/5_Educational_Benefits_of_Kids_Stuffed_Animals_Toys.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951939">
            <a:off x="6225475" y="1276486"/>
            <a:ext cx="2668060" cy="200104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 name="Oval 9"/>
          <p:cNvSpPr/>
          <p:nvPr/>
        </p:nvSpPr>
        <p:spPr>
          <a:xfrm>
            <a:off x="5186770" y="1943236"/>
            <a:ext cx="1306286" cy="4640443"/>
          </a:xfrm>
          <a:prstGeom prst="ellipse">
            <a:avLst/>
          </a:prstGeom>
          <a:solidFill>
            <a:schemeClr val="bg1">
              <a:lumMod val="9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143794" y="2403571"/>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143794" y="3048004"/>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148965" y="3692437"/>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148965" y="4336870"/>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148964" y="4981303"/>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148965" y="5625736"/>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669278" y="2381798"/>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669278" y="3026231"/>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674449" y="3670664"/>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674449" y="4315097"/>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674448" y="4959530"/>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674449" y="5603963"/>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Arrow Connector 52"/>
          <p:cNvCxnSpPr>
            <a:stCxn id="13" idx="6"/>
          </p:cNvCxnSpPr>
          <p:nvPr/>
        </p:nvCxnSpPr>
        <p:spPr>
          <a:xfrm flipV="1">
            <a:off x="3532142" y="2577740"/>
            <a:ext cx="2137136" cy="1310640"/>
          </a:xfrm>
          <a:prstGeom prst="straightConnector1">
            <a:avLst/>
          </a:prstGeom>
          <a:ln w="19050" cap="flat" cmpd="sng" algn="ctr">
            <a:solidFill>
              <a:schemeClr val="tx1"/>
            </a:solidFill>
            <a:prstDash val="dash"/>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20" idx="2"/>
            <a:endCxn id="13" idx="6"/>
          </p:cNvCxnSpPr>
          <p:nvPr/>
        </p:nvCxnSpPr>
        <p:spPr>
          <a:xfrm flipH="1" flipV="1">
            <a:off x="3532142" y="3888380"/>
            <a:ext cx="2142307" cy="622660"/>
          </a:xfrm>
          <a:prstGeom prst="straightConnector1">
            <a:avLst/>
          </a:prstGeom>
          <a:ln w="19050" cap="flat" cmpd="sng" algn="ctr">
            <a:solidFill>
              <a:schemeClr val="tx1"/>
            </a:solidFill>
            <a:prstDash val="dash"/>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6"/>
            <a:endCxn id="18" idx="2"/>
          </p:cNvCxnSpPr>
          <p:nvPr/>
        </p:nvCxnSpPr>
        <p:spPr>
          <a:xfrm flipV="1">
            <a:off x="3526971" y="3222174"/>
            <a:ext cx="2142307" cy="21773"/>
          </a:xfrm>
          <a:prstGeom prst="straightConnector1">
            <a:avLst/>
          </a:prstGeom>
          <a:ln w="28575">
            <a:solidFill>
              <a:srgbClr val="000000"/>
            </a:solidFill>
            <a:headEnd w="lg" len="lg"/>
            <a:tailEnd type="arrow"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8" idx="2"/>
            <a:endCxn id="14" idx="6"/>
          </p:cNvCxnSpPr>
          <p:nvPr/>
        </p:nvCxnSpPr>
        <p:spPr>
          <a:xfrm flipH="1">
            <a:off x="3532142" y="3222174"/>
            <a:ext cx="2137136" cy="1310639"/>
          </a:xfrm>
          <a:prstGeom prst="straightConnector1">
            <a:avLst/>
          </a:prstGeom>
          <a:ln w="28575">
            <a:solidFill>
              <a:srgbClr val="000000"/>
            </a:solidFill>
            <a:headEnd w="lg" len="lg"/>
            <a:tailEnd type="arrow" w="med"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4" idx="6"/>
            <a:endCxn id="21" idx="2"/>
          </p:cNvCxnSpPr>
          <p:nvPr/>
        </p:nvCxnSpPr>
        <p:spPr>
          <a:xfrm>
            <a:off x="3532142" y="4532813"/>
            <a:ext cx="2142306" cy="622660"/>
          </a:xfrm>
          <a:prstGeom prst="straightConnector1">
            <a:avLst/>
          </a:prstGeom>
          <a:ln w="28575">
            <a:solidFill>
              <a:srgbClr val="000000"/>
            </a:solidFill>
            <a:headEnd w="lg" len="lg"/>
            <a:tailEnd type="arrow"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1" idx="2"/>
            <a:endCxn id="16" idx="6"/>
          </p:cNvCxnSpPr>
          <p:nvPr/>
        </p:nvCxnSpPr>
        <p:spPr>
          <a:xfrm flipH="1">
            <a:off x="3532142" y="5155473"/>
            <a:ext cx="2142306" cy="666206"/>
          </a:xfrm>
          <a:prstGeom prst="straightConnector1">
            <a:avLst/>
          </a:prstGeom>
          <a:ln w="28575">
            <a:solidFill>
              <a:srgbClr val="000000"/>
            </a:solidFill>
            <a:headEnd w="lg" len="lg"/>
            <a:tailEnd type="arrow"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6" idx="6"/>
            <a:endCxn id="20" idx="2"/>
          </p:cNvCxnSpPr>
          <p:nvPr/>
        </p:nvCxnSpPr>
        <p:spPr>
          <a:xfrm flipV="1">
            <a:off x="3532142" y="4511040"/>
            <a:ext cx="2142307" cy="1310639"/>
          </a:xfrm>
          <a:prstGeom prst="straightConnector1">
            <a:avLst/>
          </a:prstGeom>
          <a:ln w="19050" cap="flat" cmpd="sng" algn="ctr">
            <a:solidFill>
              <a:srgbClr val="000000"/>
            </a:solidFill>
            <a:prstDash val="dash"/>
            <a:miter lim="800000"/>
            <a:headEnd type="none" w="lg" len="lg"/>
            <a:tailEnd type="arrow" w="med" len="lg"/>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4"/>
          <a:stretch>
            <a:fillRect/>
          </a:stretch>
        </p:blipFill>
        <p:spPr>
          <a:xfrm>
            <a:off x="791200" y="1340179"/>
            <a:ext cx="1570905" cy="1570905"/>
          </a:xfrm>
          <a:prstGeom prst="rect">
            <a:avLst/>
          </a:prstGeom>
        </p:spPr>
      </p:pic>
      <p:cxnSp>
        <p:nvCxnSpPr>
          <p:cNvPr id="43" name="Straight Arrow Connector 42"/>
          <p:cNvCxnSpPr/>
          <p:nvPr/>
        </p:nvCxnSpPr>
        <p:spPr>
          <a:xfrm>
            <a:off x="3553988" y="2651296"/>
            <a:ext cx="2120461" cy="1215312"/>
          </a:xfrm>
          <a:prstGeom prst="straightConnector1">
            <a:avLst/>
          </a:prstGeom>
          <a:ln w="19050" cap="flat" cmpd="sng" algn="ctr">
            <a:solidFill>
              <a:srgbClr val="FF0000"/>
            </a:solidFill>
            <a:prstDash val="sysDash"/>
            <a:miter lim="800000"/>
            <a:headEnd type="none" w="med" len="med"/>
            <a:tailEnd type="arrow" w="med"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9" idx="3"/>
            <a:endCxn id="15" idx="6"/>
          </p:cNvCxnSpPr>
          <p:nvPr/>
        </p:nvCxnSpPr>
        <p:spPr>
          <a:xfrm rot="5400000">
            <a:off x="4045310" y="3491991"/>
            <a:ext cx="1172087" cy="2198423"/>
          </a:xfrm>
          <a:prstGeom prst="straightConnector1">
            <a:avLst/>
          </a:prstGeom>
          <a:ln w="19050" cap="flat" cmpd="sng" algn="ctr">
            <a:solidFill>
              <a:srgbClr val="FF0000"/>
            </a:solidFill>
            <a:prstDash val="sysDash"/>
            <a:miter lim="800000"/>
            <a:headEnd type="none" w="med" len="med"/>
            <a:tailEnd type="arrow" w="med" len="lg"/>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2717762" y="1470273"/>
            <a:ext cx="1181599" cy="380999"/>
            <a:chOff x="3352800" y="723900"/>
            <a:chExt cx="1181599" cy="380999"/>
          </a:xfrm>
        </p:grpSpPr>
        <p:sp>
          <p:nvSpPr>
            <p:cNvPr id="57" name="Rounded Rectangle 56"/>
            <p:cNvSpPr/>
            <p:nvPr/>
          </p:nvSpPr>
          <p:spPr bwMode="auto">
            <a:xfrm>
              <a:off x="3352800" y="723900"/>
              <a:ext cx="1181599" cy="380999"/>
            </a:xfrm>
            <a:prstGeom prst="roundRect">
              <a:avLst/>
            </a:prstGeom>
            <a:solidFill>
              <a:srgbClr val="CCFF66"/>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8" name="TextBox 57"/>
            <p:cNvSpPr txBox="1"/>
            <p:nvPr/>
          </p:nvSpPr>
          <p:spPr>
            <a:xfrm>
              <a:off x="3431437" y="736600"/>
              <a:ext cx="1047256" cy="338554"/>
            </a:xfrm>
            <a:prstGeom prst="rect">
              <a:avLst/>
            </a:prstGeom>
            <a:noFill/>
          </p:spPr>
          <p:txBody>
            <a:bodyPr wrap="square" rtlCol="0">
              <a:spAutoFit/>
            </a:bodyPr>
            <a:lstStyle/>
            <a:p>
              <a:r>
                <a:rPr lang="en-US" sz="1600">
                  <a:latin typeface="Lucida Bright"/>
                  <a:cs typeface="Lucida Bright"/>
                </a:rPr>
                <a:t>Gestures</a:t>
              </a:r>
            </a:p>
          </p:txBody>
        </p:sp>
      </p:grpSp>
      <p:grpSp>
        <p:nvGrpSpPr>
          <p:cNvPr id="61" name="Group 60"/>
          <p:cNvGrpSpPr/>
          <p:nvPr/>
        </p:nvGrpSpPr>
        <p:grpSpPr>
          <a:xfrm>
            <a:off x="5124872" y="1466714"/>
            <a:ext cx="1414911" cy="380999"/>
            <a:chOff x="3352800" y="723900"/>
            <a:chExt cx="1181599" cy="380999"/>
          </a:xfrm>
        </p:grpSpPr>
        <p:sp>
          <p:nvSpPr>
            <p:cNvPr id="62" name="Rounded Rectangle 61"/>
            <p:cNvSpPr/>
            <p:nvPr/>
          </p:nvSpPr>
          <p:spPr bwMode="auto">
            <a:xfrm>
              <a:off x="3352800" y="723900"/>
              <a:ext cx="1181599" cy="380999"/>
            </a:xfrm>
            <a:prstGeom prst="roundRect">
              <a:avLst/>
            </a:prstGeom>
            <a:solidFill>
              <a:srgbClr val="CCFF66"/>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3" name="TextBox 62"/>
            <p:cNvSpPr txBox="1"/>
            <p:nvPr/>
          </p:nvSpPr>
          <p:spPr>
            <a:xfrm>
              <a:off x="3431437" y="736600"/>
              <a:ext cx="1047256" cy="338554"/>
            </a:xfrm>
            <a:prstGeom prst="rect">
              <a:avLst/>
            </a:prstGeom>
            <a:noFill/>
          </p:spPr>
          <p:txBody>
            <a:bodyPr wrap="square" rtlCol="0">
              <a:spAutoFit/>
            </a:bodyPr>
            <a:lstStyle/>
            <a:p>
              <a:pPr algn="ctr"/>
              <a:r>
                <a:rPr lang="en-US" sz="1600">
                  <a:latin typeface="Lucida Bright"/>
                  <a:cs typeface="Lucida Bright"/>
                </a:rPr>
                <a:t>Responses</a:t>
              </a:r>
            </a:p>
          </p:txBody>
        </p:sp>
      </p:grpSp>
      <p:sp>
        <p:nvSpPr>
          <p:cNvPr id="68" name="Title 1"/>
          <p:cNvSpPr>
            <a:spLocks noGrp="1"/>
          </p:cNvSpPr>
          <p:nvPr>
            <p:ph type="title"/>
          </p:nvPr>
        </p:nvSpPr>
        <p:spPr>
          <a:xfrm>
            <a:off x="202771" y="300503"/>
            <a:ext cx="4955976" cy="589891"/>
          </a:xfrm>
          <a:solidFill>
            <a:srgbClr val="7F7F7F"/>
          </a:solidFill>
        </p:spPr>
        <p:txBody>
          <a:bodyPr/>
          <a:lstStyle/>
          <a:p>
            <a:r>
              <a:rPr lang="en-US"/>
              <a:t>Language of Interaction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476807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94014" y="1548544"/>
            <a:ext cx="8196257" cy="5035135"/>
          </a:xfrm>
        </p:spPr>
        <p:txBody>
          <a:bodyPr>
            <a:normAutofit/>
          </a:bodyPr>
          <a:lstStyle/>
          <a:p>
            <a:pPr algn="ctr">
              <a:buNone/>
            </a:pPr>
            <a:endParaRPr lang="en-US"/>
          </a:p>
          <a:p>
            <a:pPr algn="ctr">
              <a:buNone/>
            </a:pPr>
            <a:endParaRPr lang="en-US"/>
          </a:p>
          <a:p>
            <a:pPr algn="ctr">
              <a:buNone/>
            </a:pPr>
            <a:r>
              <a:rPr lang="en-US"/>
              <a:t>This project:</a:t>
            </a:r>
          </a:p>
          <a:p>
            <a:pPr algn="ctr">
              <a:buNone/>
            </a:pPr>
            <a:r>
              <a:rPr lang="en-US">
                <a:solidFill>
                  <a:schemeClr val="tx1">
                    <a:lumMod val="50000"/>
                    <a:lumOff val="50000"/>
                  </a:schemeClr>
                </a:solidFill>
              </a:rPr>
              <a:t>Attempts to only recognize the child’s </a:t>
            </a:r>
          </a:p>
          <a:p>
            <a:pPr algn="ctr">
              <a:buNone/>
            </a:pPr>
            <a:r>
              <a:rPr lang="en-US">
                <a:solidFill>
                  <a:schemeClr val="tx1">
                    <a:lumMod val="50000"/>
                    <a:lumOff val="50000"/>
                  </a:schemeClr>
                </a:solidFill>
              </a:rPr>
              <a:t>“motion gesture vocabulary”</a:t>
            </a:r>
          </a:p>
          <a:p>
            <a:pPr algn="ctr">
              <a:buNone/>
            </a:pPr>
            <a:endParaRPr lang="en-US"/>
          </a:p>
          <a:p>
            <a:pPr algn="ctr">
              <a:buNone/>
            </a:pPr>
            <a:endParaRPr lang="en-US"/>
          </a:p>
          <a:p>
            <a:pPr lvl="1" algn="ctr"/>
            <a:endParaRPr lang="en-US"/>
          </a:p>
          <a:p>
            <a:pPr lvl="1" algn="ctr"/>
            <a:endParaRPr lang="en-US"/>
          </a:p>
          <a:p>
            <a:pPr lvl="1" algn="ctr">
              <a:buNone/>
            </a:pPr>
            <a:endParaRPr lang="en-US"/>
          </a:p>
          <a:p>
            <a:pPr algn="ctr"/>
            <a:endParaRPr lang="en-US"/>
          </a:p>
        </p:txBody>
      </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Oval 3"/>
          <p:cNvSpPr/>
          <p:nvPr/>
        </p:nvSpPr>
        <p:spPr>
          <a:xfrm>
            <a:off x="2678702" y="1943237"/>
            <a:ext cx="1306286" cy="4640443"/>
          </a:xfrm>
          <a:prstGeom prst="ellipse">
            <a:avLst/>
          </a:prstGeom>
          <a:solidFill>
            <a:schemeClr val="bg1">
              <a:lumMod val="9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ttp://www.creativechild.com/template/userfiles/posts/5_Educational_Benefits_of_Kids_Stuffed_Animals_Toys.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951939">
            <a:off x="6225475" y="1276486"/>
            <a:ext cx="2668060" cy="200104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1" name="Oval 10"/>
          <p:cNvSpPr/>
          <p:nvPr/>
        </p:nvSpPr>
        <p:spPr>
          <a:xfrm>
            <a:off x="3143794" y="2403571"/>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143794" y="3048004"/>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148965" y="3692437"/>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148965" y="4336870"/>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148964" y="4981303"/>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148965" y="5625736"/>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4"/>
          <a:stretch>
            <a:fillRect/>
          </a:stretch>
        </p:blipFill>
        <p:spPr>
          <a:xfrm>
            <a:off x="791200" y="1340179"/>
            <a:ext cx="1570905" cy="1570905"/>
          </a:xfrm>
          <a:prstGeom prst="rect">
            <a:avLst/>
          </a:prstGeom>
        </p:spPr>
      </p:pic>
      <p:grpSp>
        <p:nvGrpSpPr>
          <p:cNvPr id="2" name="Group 59"/>
          <p:cNvGrpSpPr/>
          <p:nvPr/>
        </p:nvGrpSpPr>
        <p:grpSpPr>
          <a:xfrm>
            <a:off x="2635754" y="1230839"/>
            <a:ext cx="1448423" cy="604792"/>
            <a:chOff x="3554503" y="723900"/>
            <a:chExt cx="1047255" cy="383735"/>
          </a:xfrm>
        </p:grpSpPr>
        <p:sp>
          <p:nvSpPr>
            <p:cNvPr id="57" name="Rounded Rectangle 56"/>
            <p:cNvSpPr/>
            <p:nvPr/>
          </p:nvSpPr>
          <p:spPr bwMode="auto">
            <a:xfrm>
              <a:off x="3598939" y="723900"/>
              <a:ext cx="935459" cy="380999"/>
            </a:xfrm>
            <a:prstGeom prst="roundRect">
              <a:avLst/>
            </a:prstGeom>
            <a:solidFill>
              <a:srgbClr val="CCFF66"/>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8" name="TextBox 57"/>
            <p:cNvSpPr txBox="1"/>
            <p:nvPr/>
          </p:nvSpPr>
          <p:spPr>
            <a:xfrm>
              <a:off x="3554503" y="736600"/>
              <a:ext cx="1047255" cy="371035"/>
            </a:xfrm>
            <a:prstGeom prst="rect">
              <a:avLst/>
            </a:prstGeom>
            <a:noFill/>
          </p:spPr>
          <p:txBody>
            <a:bodyPr wrap="square" rtlCol="0">
              <a:spAutoFit/>
            </a:bodyPr>
            <a:lstStyle/>
            <a:p>
              <a:pPr algn="ctr"/>
              <a:r>
                <a:rPr lang="en-US" sz="1600">
                  <a:latin typeface="Lucida Bright"/>
                  <a:cs typeface="Lucida Bright"/>
                </a:rPr>
                <a:t>Motion Gestures</a:t>
              </a:r>
            </a:p>
          </p:txBody>
        </p:sp>
      </p:grpSp>
      <p:pic>
        <p:nvPicPr>
          <p:cNvPr id="34" name="Picture 33" descr="Screen shot 2014-02-25 at 10.25.30 AM.png"/>
          <p:cNvPicPr>
            <a:picLocks noChangeAspect="1"/>
          </p:cNvPicPr>
          <p:nvPr/>
        </p:nvPicPr>
        <p:blipFill>
          <a:blip r:embed="rId5"/>
          <a:stretch>
            <a:fillRect/>
          </a:stretch>
        </p:blipFill>
        <p:spPr>
          <a:xfrm>
            <a:off x="3672736" y="2450778"/>
            <a:ext cx="2485199" cy="467877"/>
          </a:xfrm>
          <a:prstGeom prst="rect">
            <a:avLst/>
          </a:prstGeom>
        </p:spPr>
      </p:pic>
      <p:pic>
        <p:nvPicPr>
          <p:cNvPr id="35" name="Picture 34" descr="Screen shot 2014-02-25 at 10.25.48 AM.png"/>
          <p:cNvPicPr>
            <a:picLocks noChangeAspect="1"/>
          </p:cNvPicPr>
          <p:nvPr/>
        </p:nvPicPr>
        <p:blipFill>
          <a:blip r:embed="rId6"/>
          <a:stretch>
            <a:fillRect/>
          </a:stretch>
        </p:blipFill>
        <p:spPr>
          <a:xfrm>
            <a:off x="3661482" y="3100910"/>
            <a:ext cx="2488367" cy="419300"/>
          </a:xfrm>
          <a:prstGeom prst="rect">
            <a:avLst/>
          </a:prstGeom>
        </p:spPr>
      </p:pic>
      <p:pic>
        <p:nvPicPr>
          <p:cNvPr id="37" name="Picture 36" descr="Screen shot 2014-02-25 at 10.25.55 AM.png"/>
          <p:cNvPicPr>
            <a:picLocks noChangeAspect="1"/>
          </p:cNvPicPr>
          <p:nvPr/>
        </p:nvPicPr>
        <p:blipFill>
          <a:blip r:embed="rId7"/>
          <a:stretch>
            <a:fillRect/>
          </a:stretch>
        </p:blipFill>
        <p:spPr>
          <a:xfrm>
            <a:off x="3677299" y="3712044"/>
            <a:ext cx="2461409" cy="454280"/>
          </a:xfrm>
          <a:prstGeom prst="rect">
            <a:avLst/>
          </a:prstGeom>
        </p:spPr>
      </p:pic>
      <p:sp>
        <p:nvSpPr>
          <p:cNvPr id="38" name="TextBox 37"/>
          <p:cNvSpPr txBox="1"/>
          <p:nvPr/>
        </p:nvSpPr>
        <p:spPr>
          <a:xfrm>
            <a:off x="4556682" y="4077196"/>
            <a:ext cx="335649" cy="2123658"/>
          </a:xfrm>
          <a:prstGeom prst="rect">
            <a:avLst/>
          </a:prstGeom>
          <a:noFill/>
        </p:spPr>
        <p:txBody>
          <a:bodyPr wrap="none" rtlCol="0">
            <a:spAutoFit/>
          </a:bodyPr>
          <a:lstStyle/>
          <a:p>
            <a:r>
              <a:rPr lang="en-US" sz="4400"/>
              <a:t>:</a:t>
            </a:r>
          </a:p>
          <a:p>
            <a:r>
              <a:rPr lang="en-US" sz="4400"/>
              <a:t>:</a:t>
            </a:r>
          </a:p>
          <a:p>
            <a:r>
              <a:rPr lang="en-US" sz="4400"/>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476807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2-25 at 10.25.48 AM.png"/>
          <p:cNvPicPr>
            <a:picLocks noChangeAspect="1"/>
          </p:cNvPicPr>
          <p:nvPr/>
        </p:nvPicPr>
        <p:blipFill>
          <a:blip r:embed="rId2"/>
          <a:stretch>
            <a:fillRect/>
          </a:stretch>
        </p:blipFill>
        <p:spPr>
          <a:xfrm>
            <a:off x="0" y="716974"/>
            <a:ext cx="9165523" cy="1399607"/>
          </a:xfrm>
          <a:prstGeom prst="rect">
            <a:avLst/>
          </a:prstGeom>
        </p:spPr>
      </p:pic>
      <p:grpSp>
        <p:nvGrpSpPr>
          <p:cNvPr id="30" name="Group 29"/>
          <p:cNvGrpSpPr/>
          <p:nvPr/>
        </p:nvGrpSpPr>
        <p:grpSpPr>
          <a:xfrm>
            <a:off x="1535746" y="376129"/>
            <a:ext cx="7254524" cy="2163771"/>
            <a:chOff x="1535746" y="376129"/>
            <a:chExt cx="7254524" cy="2163771"/>
          </a:xfrm>
        </p:grpSpPr>
        <p:sp>
          <p:nvSpPr>
            <p:cNvPr id="6" name="Rounded Rectangle 5"/>
            <p:cNvSpPr/>
            <p:nvPr/>
          </p:nvSpPr>
          <p:spPr bwMode="auto">
            <a:xfrm>
              <a:off x="1535746" y="379688"/>
              <a:ext cx="703601" cy="2160212"/>
            </a:xfrm>
            <a:prstGeom prst="roundRect">
              <a:avLst/>
            </a:prstGeom>
            <a:noFill/>
            <a:ln w="38100" cap="flat" cmpd="sng" algn="ctr">
              <a:solidFill>
                <a:srgbClr val="FF660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Rounded Rectangle 7"/>
            <p:cNvSpPr/>
            <p:nvPr/>
          </p:nvSpPr>
          <p:spPr bwMode="auto">
            <a:xfrm>
              <a:off x="4779503" y="376129"/>
              <a:ext cx="754014" cy="2160212"/>
            </a:xfrm>
            <a:prstGeom prst="roundRect">
              <a:avLst/>
            </a:prstGeom>
            <a:noFill/>
            <a:ln w="38100" cap="flat" cmpd="sng" algn="ctr">
              <a:solidFill>
                <a:srgbClr val="FF660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ounded Rectangle 10"/>
            <p:cNvSpPr/>
            <p:nvPr/>
          </p:nvSpPr>
          <p:spPr bwMode="auto">
            <a:xfrm>
              <a:off x="8436033" y="486595"/>
              <a:ext cx="354237" cy="1793523"/>
            </a:xfrm>
            <a:prstGeom prst="roundRect">
              <a:avLst/>
            </a:prstGeom>
            <a:noFill/>
            <a:ln w="38100" cap="flat" cmpd="sng" algn="ctr">
              <a:solidFill>
                <a:srgbClr val="3366FF"/>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Rounded Rectangle 11"/>
            <p:cNvSpPr/>
            <p:nvPr/>
          </p:nvSpPr>
          <p:spPr bwMode="auto">
            <a:xfrm>
              <a:off x="2416305" y="516456"/>
              <a:ext cx="324388" cy="1793523"/>
            </a:xfrm>
            <a:prstGeom prst="roundRect">
              <a:avLst/>
            </a:prstGeom>
            <a:noFill/>
            <a:ln w="38100" cap="flat" cmpd="sng" algn="ctr">
              <a:solidFill>
                <a:srgbClr val="3366FF"/>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Rounded Rectangle 12"/>
            <p:cNvSpPr/>
            <p:nvPr/>
          </p:nvSpPr>
          <p:spPr bwMode="auto">
            <a:xfrm>
              <a:off x="6427079" y="494175"/>
              <a:ext cx="354237" cy="1793523"/>
            </a:xfrm>
            <a:prstGeom prst="roundRect">
              <a:avLst/>
            </a:prstGeom>
            <a:noFill/>
            <a:ln w="38100" cap="flat" cmpd="sng" algn="ctr">
              <a:solidFill>
                <a:srgbClr val="3366FF"/>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26" name="Group 25"/>
          <p:cNvGrpSpPr/>
          <p:nvPr/>
        </p:nvGrpSpPr>
        <p:grpSpPr>
          <a:xfrm>
            <a:off x="1864738" y="3041192"/>
            <a:ext cx="5499483" cy="3558635"/>
            <a:chOff x="394122" y="2199023"/>
            <a:chExt cx="5811431" cy="3857553"/>
          </a:xfrm>
        </p:grpSpPr>
        <p:pic>
          <p:nvPicPr>
            <p:cNvPr id="27" name="Picture 26" descr="53.png"/>
            <p:cNvPicPr>
              <a:picLocks noChangeAspect="1"/>
            </p:cNvPicPr>
            <p:nvPr/>
          </p:nvPicPr>
          <p:blipFill rotWithShape="1">
            <a:blip r:embed="rId3">
              <a:clrChange>
                <a:clrFrom>
                  <a:srgbClr val="FFFFFF"/>
                </a:clrFrom>
                <a:clrTo>
                  <a:srgbClr val="FFFFFF">
                    <a:alpha val="0"/>
                  </a:srgbClr>
                </a:clrTo>
              </a:clrChange>
              <a:biLevel thresh="75000"/>
            </a:blip>
            <a:srcRect l="19200" t="12088" r="17379" b="12548"/>
            <a:stretch/>
          </p:blipFill>
          <p:spPr>
            <a:xfrm>
              <a:off x="1042283" y="2199023"/>
              <a:ext cx="5163270" cy="3448906"/>
            </a:xfrm>
            <a:prstGeom prst="rect">
              <a:avLst/>
            </a:prstGeom>
          </p:spPr>
        </p:pic>
        <p:sp>
          <p:nvSpPr>
            <p:cNvPr id="28" name="TextBox 27"/>
            <p:cNvSpPr txBox="1"/>
            <p:nvPr/>
          </p:nvSpPr>
          <p:spPr>
            <a:xfrm>
              <a:off x="394122" y="2333019"/>
              <a:ext cx="585423" cy="3078119"/>
            </a:xfrm>
            <a:prstGeom prst="rect">
              <a:avLst/>
            </a:prstGeom>
            <a:solidFill>
              <a:schemeClr val="bg1">
                <a:lumMod val="75000"/>
              </a:schemeClr>
            </a:solidFill>
            <a:effectLst>
              <a:outerShdw blurRad="50800" dist="38100" dir="2700000">
                <a:srgbClr val="000000">
                  <a:alpha val="43000"/>
                </a:srgbClr>
              </a:outerShdw>
            </a:effectLst>
          </p:spPr>
          <p:txBody>
            <a:bodyPr vert="vert270" wrap="square" rtlCol="0">
              <a:spAutoFit/>
            </a:bodyPr>
            <a:lstStyle/>
            <a:p>
              <a:r>
                <a:rPr lang="en-US" sz="2400" dirty="0" smtClean="0">
                  <a:latin typeface="+mj-lt"/>
                </a:rPr>
                <a:t>Linear Acceleration</a:t>
              </a:r>
              <a:endParaRPr lang="en-US" sz="2400" dirty="0">
                <a:latin typeface="+mj-lt"/>
              </a:endParaRPr>
            </a:p>
          </p:txBody>
        </p:sp>
        <p:sp>
          <p:nvSpPr>
            <p:cNvPr id="29" name="TextBox 28"/>
            <p:cNvSpPr txBox="1"/>
            <p:nvPr/>
          </p:nvSpPr>
          <p:spPr>
            <a:xfrm>
              <a:off x="2554689" y="5622858"/>
              <a:ext cx="2108603" cy="433718"/>
            </a:xfrm>
            <a:prstGeom prst="rect">
              <a:avLst/>
            </a:prstGeom>
            <a:solidFill>
              <a:srgbClr val="BFBFBF"/>
            </a:solidFill>
            <a:effectLst>
              <a:outerShdw blurRad="50800" dist="38100" dir="2700000">
                <a:srgbClr val="000000">
                  <a:alpha val="43000"/>
                </a:srgbClr>
              </a:outerShdw>
            </a:effectLst>
          </p:spPr>
          <p:txBody>
            <a:bodyPr wrap="square" rtlCol="0">
              <a:spAutoFit/>
            </a:bodyPr>
            <a:lstStyle/>
            <a:p>
              <a:r>
                <a:rPr lang="en-US" sz="2000" dirty="0" smtClean="0">
                  <a:latin typeface="+mj-lt"/>
                </a:rPr>
                <a:t>Time (seconds)</a:t>
              </a:r>
              <a:endParaRPr lang="en-US" sz="1400" dirty="0">
                <a:latin typeface="+mj-lt"/>
              </a:endParaRPr>
            </a:p>
          </p:txBody>
        </p:sp>
      </p:grpSp>
      <p:pic>
        <p:nvPicPr>
          <p:cNvPr id="31" name="Picture 2" descr="http://www.creativechild.com/template/userfiles/posts/5_Educational_Benefits_of_Kids_Stuffed_Animals_Toys.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1252341">
            <a:off x="-1097019" y="896559"/>
            <a:ext cx="2668060" cy="200104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94014" y="1548544"/>
            <a:ext cx="8196257" cy="5035135"/>
          </a:xfrm>
        </p:spPr>
        <p:txBody>
          <a:bodyPr>
            <a:normAutofit/>
          </a:bodyPr>
          <a:lstStyle/>
          <a:p>
            <a:pPr algn="ctr">
              <a:buNone/>
            </a:pPr>
            <a:endParaRPr lang="en-US"/>
          </a:p>
          <a:p>
            <a:pPr algn="ctr">
              <a:buNone/>
            </a:pPr>
            <a:endParaRPr lang="en-US"/>
          </a:p>
          <a:p>
            <a:pPr algn="ctr">
              <a:buNone/>
            </a:pPr>
            <a:r>
              <a:rPr lang="en-US" sz="3200"/>
              <a:t>Let’s just get real data …</a:t>
            </a:r>
          </a:p>
          <a:p>
            <a:pPr algn="ctr">
              <a:buNone/>
            </a:pPr>
            <a:r>
              <a:rPr lang="en-US">
                <a:solidFill>
                  <a:schemeClr val="tx1">
                    <a:lumMod val="50000"/>
                    <a:lumOff val="50000"/>
                  </a:schemeClr>
                </a:solidFill>
              </a:rPr>
              <a:t>Before we go too far with solutions</a:t>
            </a:r>
            <a:endParaRPr lang="en-US"/>
          </a:p>
          <a:p>
            <a:pPr algn="ctr">
              <a:buNone/>
            </a:pPr>
            <a:endParaRPr lang="en-US"/>
          </a:p>
          <a:p>
            <a:pPr lvl="1" algn="ctr"/>
            <a:endParaRPr lang="en-US"/>
          </a:p>
          <a:p>
            <a:pPr lvl="1" algn="ctr"/>
            <a:endParaRPr lang="en-US"/>
          </a:p>
          <a:p>
            <a:pPr lvl="1" algn="ctr">
              <a:buNone/>
            </a:pPr>
            <a:endParaRPr lang="en-US"/>
          </a:p>
          <a:p>
            <a:pPr algn="ctr"/>
            <a:endParaRPr lang="en-US"/>
          </a:p>
        </p:txBody>
      </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Collection</a:t>
            </a:r>
          </a:p>
        </p:txBody>
      </p:sp>
      <p:sp>
        <p:nvSpPr>
          <p:cNvPr id="3" name="Content Placeholder 2"/>
          <p:cNvSpPr>
            <a:spLocks noGrp="1"/>
          </p:cNvSpPr>
          <p:nvPr>
            <p:ph idx="1"/>
          </p:nvPr>
        </p:nvSpPr>
        <p:spPr>
          <a:xfrm>
            <a:off x="594015" y="1414865"/>
            <a:ext cx="7886700" cy="5146534"/>
          </a:xfrm>
        </p:spPr>
        <p:txBody>
          <a:bodyPr>
            <a:normAutofit/>
          </a:bodyPr>
          <a:lstStyle/>
          <a:p>
            <a:r>
              <a:rPr lang="en-US"/>
              <a:t>Experiments in toddler day care facility</a:t>
            </a:r>
          </a:p>
          <a:p>
            <a:pPr lvl="1"/>
            <a:endParaRPr lang="en-US"/>
          </a:p>
          <a:p>
            <a:pPr lvl="1"/>
            <a:r>
              <a:rPr lang="en-US"/>
              <a:t>Multi-modal sensing app on phones inserted in toys</a:t>
            </a:r>
          </a:p>
          <a:p>
            <a:pPr lvl="1"/>
            <a:r>
              <a:rPr lang="en-US"/>
              <a:t>Continuous passive sensing</a:t>
            </a:r>
          </a:p>
          <a:p>
            <a:pPr lvl="1"/>
            <a:r>
              <a:rPr lang="en-US"/>
              <a:t>Hand written ground truth (time : activity)</a:t>
            </a:r>
          </a:p>
          <a:p>
            <a:pPr lvl="1"/>
            <a:endParaRPr lang="en-US"/>
          </a:p>
          <a:p>
            <a:pPr lvl="1"/>
            <a:endParaRPr lang="en-US"/>
          </a:p>
          <a:p>
            <a:pPr lvl="1"/>
            <a:endParaRPr lang="en-US"/>
          </a:p>
          <a:p>
            <a:pPr lvl="1"/>
            <a:endParaRPr lang="en-US"/>
          </a:p>
          <a:p>
            <a:endParaRPr lang="en-US"/>
          </a:p>
          <a:p>
            <a:pPr>
              <a:buNone/>
            </a:pPr>
            <a:endParaRPr lang="en-US"/>
          </a:p>
        </p:txBody>
      </p:sp>
      <p:cxnSp>
        <p:nvCxnSpPr>
          <p:cNvPr id="4" name="Straight Connector 3"/>
          <p:cNvCxnSpPr/>
          <p:nvPr/>
        </p:nvCxnSpPr>
        <p:spPr>
          <a:xfrm flipV="1">
            <a:off x="565727" y="1143000"/>
            <a:ext cx="7920182" cy="11545"/>
          </a:xfrm>
          <a:prstGeom prst="line">
            <a:avLst/>
          </a:prstGeom>
          <a:ln>
            <a:solidFill>
              <a:schemeClr val="tx1">
                <a:lumMod val="50000"/>
                <a:lumOff val="50000"/>
              </a:schemeClr>
            </a:solidFill>
          </a:ln>
          <a:effectLst>
            <a:outerShdw blurRad="50800" dist="38100" dir="12780000" algn="br">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stretch>
            <a:fillRect/>
          </a:stretch>
        </p:blipFill>
        <p:spPr>
          <a:xfrm>
            <a:off x="5522803" y="3605391"/>
            <a:ext cx="3155347" cy="2181305"/>
          </a:xfrm>
          <a:prstGeom prst="rect">
            <a:avLst/>
          </a:prstGeom>
        </p:spPr>
      </p:pic>
      <p:pic>
        <p:nvPicPr>
          <p:cNvPr id="7" name="Picture 6" descr="dragon.png"/>
          <p:cNvPicPr>
            <a:picLocks noChangeAspect="1"/>
          </p:cNvPicPr>
          <p:nvPr/>
        </p:nvPicPr>
        <p:blipFill>
          <a:blip r:embed="rId3"/>
          <a:stretch>
            <a:fillRect/>
          </a:stretch>
        </p:blipFill>
        <p:spPr>
          <a:xfrm>
            <a:off x="781828" y="3626488"/>
            <a:ext cx="4644033" cy="2180134"/>
          </a:xfrm>
          <a:prstGeom prst="rect">
            <a:avLst/>
          </a:prstGeom>
        </p:spPr>
      </p:pic>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Real-World Challenges</a:t>
            </a:r>
          </a:p>
        </p:txBody>
      </p:sp>
      <p:sp>
        <p:nvSpPr>
          <p:cNvPr id="3" name="Content Placeholder 2"/>
          <p:cNvSpPr>
            <a:spLocks noGrp="1"/>
          </p:cNvSpPr>
          <p:nvPr>
            <p:ph idx="1"/>
          </p:nvPr>
        </p:nvSpPr>
        <p:spPr>
          <a:xfrm>
            <a:off x="594015" y="1244643"/>
            <a:ext cx="8322490" cy="5146534"/>
          </a:xfrm>
        </p:spPr>
        <p:txBody>
          <a:bodyPr>
            <a:normAutofit/>
          </a:bodyPr>
          <a:lstStyle/>
          <a:p>
            <a:r>
              <a:rPr lang="en-US"/>
              <a:t>Observations from Passive Sensing Data</a:t>
            </a:r>
          </a:p>
          <a:p>
            <a:pPr marL="914400" lvl="1" indent="-457200">
              <a:buFont typeface="+mj-lt"/>
              <a:buAutoNum type="arabicPeriod"/>
            </a:pPr>
            <a:r>
              <a:rPr lang="en-US"/>
              <a:t>No pre-defined gestures to train on</a:t>
            </a:r>
          </a:p>
          <a:p>
            <a:pPr marL="914400" lvl="1" indent="-457200">
              <a:buFont typeface="+mj-lt"/>
              <a:buAutoNum type="arabicPeriod"/>
            </a:pPr>
            <a:endParaRPr lang="en-US"/>
          </a:p>
          <a:p>
            <a:pPr marL="914400" lvl="1" indent="-457200">
              <a:buFont typeface="+mj-lt"/>
              <a:buAutoNum type="arabicPeriod"/>
            </a:pPr>
            <a:r>
              <a:rPr lang="en-US"/>
              <a:t>No start and end markers for gestures</a:t>
            </a:r>
          </a:p>
          <a:p>
            <a:pPr marL="914400" lvl="1" indent="-457200">
              <a:buFont typeface="+mj-lt"/>
              <a:buAutoNum type="arabicPeriod"/>
            </a:pPr>
            <a:endParaRPr lang="en-US"/>
          </a:p>
          <a:p>
            <a:pPr marL="914400" lvl="1" indent="-457200">
              <a:buFont typeface="+mj-lt"/>
              <a:buAutoNum type="arabicPeriod"/>
            </a:pPr>
            <a:r>
              <a:rPr lang="en-US"/>
              <a:t>Not every action is a gesture</a:t>
            </a:r>
          </a:p>
          <a:p>
            <a:pPr marL="1371600" lvl="2" indent="-457200"/>
            <a:r>
              <a:rPr lang="en-US"/>
              <a:t>Many indeliberate motions exhibiting high energy</a:t>
            </a:r>
          </a:p>
          <a:p>
            <a:pPr marL="1371600" lvl="2" indent="-457200"/>
            <a:endParaRPr lang="en-US"/>
          </a:p>
          <a:p>
            <a:pPr marL="914400" lvl="1" indent="-457200">
              <a:buFont typeface="+mj-lt"/>
              <a:buAutoNum type="arabicPeriod"/>
            </a:pPr>
            <a:r>
              <a:rPr lang="en-US"/>
              <a:t>Signals from similar gesture look different</a:t>
            </a:r>
          </a:p>
          <a:p>
            <a:pPr marL="914400" lvl="1" indent="-457200">
              <a:buFont typeface="+mj-lt"/>
              <a:buAutoNum type="arabicPeriod"/>
            </a:pPr>
            <a:endParaRPr lang="en-US"/>
          </a:p>
          <a:p>
            <a:pPr marL="914400" lvl="1" indent="-457200">
              <a:buFont typeface="+mj-lt"/>
              <a:buAutoNum type="arabicPeriod"/>
            </a:pPr>
            <a:r>
              <a:rPr lang="en-US"/>
              <a:t>Data shows sparse gestures (bursty interaction with toy)</a:t>
            </a:r>
          </a:p>
        </p:txBody>
      </p:sp>
      <p:cxnSp>
        <p:nvCxnSpPr>
          <p:cNvPr id="4" name="Straight Connector 3"/>
          <p:cNvCxnSpPr/>
          <p:nvPr/>
        </p:nvCxnSpPr>
        <p:spPr>
          <a:xfrm flipV="1">
            <a:off x="565727" y="1143000"/>
            <a:ext cx="7920182" cy="11545"/>
          </a:xfrm>
          <a:prstGeom prst="line">
            <a:avLst/>
          </a:prstGeom>
          <a:ln>
            <a:solidFill>
              <a:schemeClr val="tx1">
                <a:lumMod val="50000"/>
                <a:lumOff val="50000"/>
              </a:schemeClr>
            </a:solidFill>
          </a:ln>
          <a:effectLst>
            <a:outerShdw blurRad="50800" dist="38100" dir="12780000" algn="br">
              <a:srgbClr val="000000">
                <a:alpha val="43000"/>
              </a:srgbClr>
            </a:outerShdw>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1243233" y="5194967"/>
            <a:ext cx="7057895" cy="1296401"/>
            <a:chOff x="1269419" y="4427617"/>
            <a:chExt cx="7057895" cy="1296401"/>
          </a:xfrm>
        </p:grpSpPr>
        <p:sp>
          <p:nvSpPr>
            <p:cNvPr id="14" name="Rounded Rectangle 13"/>
            <p:cNvSpPr/>
            <p:nvPr/>
          </p:nvSpPr>
          <p:spPr bwMode="auto">
            <a:xfrm>
              <a:off x="1269419" y="4812196"/>
              <a:ext cx="7057895" cy="911822"/>
            </a:xfrm>
            <a:prstGeom prst="roundRect">
              <a:avLst/>
            </a:prstGeom>
            <a:solidFill>
              <a:srgbClr val="CCFF66"/>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TextBox 14"/>
            <p:cNvSpPr txBox="1"/>
            <p:nvPr/>
          </p:nvSpPr>
          <p:spPr>
            <a:xfrm>
              <a:off x="1366792" y="4941926"/>
              <a:ext cx="6827510" cy="646331"/>
            </a:xfrm>
            <a:prstGeom prst="rect">
              <a:avLst/>
            </a:prstGeom>
            <a:noFill/>
          </p:spPr>
          <p:txBody>
            <a:bodyPr wrap="none" rtlCol="0">
              <a:spAutoFit/>
            </a:bodyPr>
            <a:lstStyle/>
            <a:p>
              <a:pPr>
                <a:buFont typeface="Arial"/>
                <a:buChar char="•"/>
              </a:pPr>
              <a:r>
                <a:rPr lang="en-US">
                  <a:latin typeface="Lucida Bright"/>
                  <a:cs typeface="Lucida Bright"/>
                </a:rPr>
                <a:t> Need some way to generate more gesture data</a:t>
              </a:r>
            </a:p>
            <a:p>
              <a:pPr>
                <a:buFont typeface="Arial"/>
                <a:buChar char="•"/>
              </a:pPr>
              <a:r>
                <a:rPr lang="en-US">
                  <a:latin typeface="Lucida Bright"/>
                  <a:cs typeface="Lucida Bright"/>
                </a:rPr>
                <a:t> Need some way to narrow down search space … some hint</a:t>
              </a:r>
            </a:p>
          </p:txBody>
        </p:sp>
        <p:sp>
          <p:nvSpPr>
            <p:cNvPr id="13" name="Down Arrow 12"/>
            <p:cNvSpPr/>
            <p:nvPr/>
          </p:nvSpPr>
          <p:spPr>
            <a:xfrm>
              <a:off x="3999630" y="4427617"/>
              <a:ext cx="456782" cy="461655"/>
            </a:xfrm>
            <a:prstGeom prst="downArrow">
              <a:avLst/>
            </a:prstGeom>
            <a:solidFill>
              <a:srgbClr val="FF6600"/>
            </a:solidFill>
            <a:ln>
              <a:solidFill>
                <a:srgbClr val="FFFFFF"/>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An Observation</a:t>
            </a:r>
          </a:p>
        </p:txBody>
      </p:sp>
      <p:sp>
        <p:nvSpPr>
          <p:cNvPr id="3" name="Content Placeholder 2"/>
          <p:cNvSpPr>
            <a:spLocks noGrp="1"/>
          </p:cNvSpPr>
          <p:nvPr>
            <p:ph idx="1"/>
          </p:nvPr>
        </p:nvSpPr>
        <p:spPr>
          <a:xfrm>
            <a:off x="594015" y="1414865"/>
            <a:ext cx="8086812" cy="5146534"/>
          </a:xfrm>
        </p:spPr>
        <p:txBody>
          <a:bodyPr>
            <a:normAutofit/>
          </a:bodyPr>
          <a:lstStyle/>
          <a:p>
            <a:r>
              <a:rPr lang="en-US"/>
              <a:t>Children tend to repeat gestures </a:t>
            </a:r>
          </a:p>
          <a:p>
            <a:pPr lvl="1"/>
            <a:r>
              <a:rPr lang="en-US"/>
              <a:t>When toy responds to the gesture</a:t>
            </a:r>
          </a:p>
          <a:p>
            <a:pPr lvl="1"/>
            <a:endParaRPr lang="en-US"/>
          </a:p>
          <a:p>
            <a:r>
              <a:rPr lang="en-US"/>
              <a:t>Leverage this opportunity</a:t>
            </a:r>
          </a:p>
          <a:p>
            <a:pPr lvl="1"/>
            <a:r>
              <a:rPr lang="en-US"/>
              <a:t>Suspect gesture in real time (allow for false positives)</a:t>
            </a:r>
          </a:p>
          <a:p>
            <a:pPr lvl="1"/>
            <a:r>
              <a:rPr lang="en-US"/>
              <a:t>Generate arbitrary response (e.g., cartoon sounds)</a:t>
            </a:r>
          </a:p>
          <a:p>
            <a:pPr lvl="1"/>
            <a:r>
              <a:rPr lang="en-US"/>
              <a:t>Look for repeat gesture</a:t>
            </a:r>
          </a:p>
          <a:p>
            <a:pPr lvl="1"/>
            <a:endParaRPr lang="en-US"/>
          </a:p>
        </p:txBody>
      </p:sp>
      <p:cxnSp>
        <p:nvCxnSpPr>
          <p:cNvPr id="4" name="Straight Connector 3"/>
          <p:cNvCxnSpPr/>
          <p:nvPr/>
        </p:nvCxnSpPr>
        <p:spPr>
          <a:xfrm flipV="1">
            <a:off x="565727" y="1143000"/>
            <a:ext cx="7920182" cy="11545"/>
          </a:xfrm>
          <a:prstGeom prst="line">
            <a:avLst/>
          </a:prstGeom>
          <a:ln>
            <a:solidFill>
              <a:schemeClr val="tx1">
                <a:lumMod val="50000"/>
                <a:lumOff val="50000"/>
              </a:schemeClr>
            </a:solidFill>
          </a:ln>
          <a:effectLst>
            <a:outerShdw blurRad="50800" dist="38100" dir="12780000" algn="br">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2">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brightnessContrast bright="40000" contrast="-20000"/>
                    </a14:imgEffect>
                  </a14:imgLayer>
                </a14:imgProps>
              </a:ext>
            </a:extLst>
          </a:blip>
          <a:stretch>
            <a:fillRect/>
          </a:stretch>
        </p:blipFill>
        <p:spPr>
          <a:xfrm>
            <a:off x="4083709" y="4444384"/>
            <a:ext cx="1095375" cy="1657350"/>
          </a:xfrm>
          <a:prstGeom prst="rect">
            <a:avLst/>
          </a:prstGeom>
        </p:spPr>
      </p:pic>
      <p:pic>
        <p:nvPicPr>
          <p:cNvPr id="13" name="Picture 12"/>
          <p:cNvPicPr>
            <a:picLocks noChangeAspect="1"/>
          </p:cNvPicPr>
          <p:nvPr/>
        </p:nvPicPr>
        <p:blipFill>
          <a:blip r:embed="rId5">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6">
                    <a14:imgEffect>
                      <a14:brightnessContrast bright="40000" contrast="-20000"/>
                    </a14:imgEffect>
                  </a14:imgLayer>
                </a14:imgProps>
              </a:ext>
            </a:extLst>
          </a:blip>
          <a:stretch>
            <a:fillRect/>
          </a:stretch>
        </p:blipFill>
        <p:spPr>
          <a:xfrm>
            <a:off x="1663395" y="4444385"/>
            <a:ext cx="1068663" cy="1657349"/>
          </a:xfrm>
          <a:prstGeom prst="rect">
            <a:avLst/>
          </a:prstGeom>
        </p:spPr>
      </p:pic>
      <p:pic>
        <p:nvPicPr>
          <p:cNvPr id="14" name="Picture 13"/>
          <p:cNvPicPr>
            <a:picLocks noChangeAspect="1"/>
          </p:cNvPicPr>
          <p:nvPr/>
        </p:nvPicPr>
        <p:blipFill rotWithShape="1">
          <a:blip r:embed="rId7">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8">
                    <a14:imgEffect>
                      <a14:brightnessContrast bright="40000" contrast="-20000"/>
                    </a14:imgEffect>
                  </a14:imgLayer>
                </a14:imgProps>
              </a:ext>
            </a:extLst>
          </a:blip>
          <a:srcRect l="3367" r="4611"/>
          <a:stretch/>
        </p:blipFill>
        <p:spPr>
          <a:xfrm>
            <a:off x="6303810" y="4444384"/>
            <a:ext cx="1086678" cy="1657350"/>
          </a:xfrm>
          <a:prstGeom prst="rect">
            <a:avLst/>
          </a:prstGeom>
        </p:spPr>
      </p:pic>
      <p:sp>
        <p:nvSpPr>
          <p:cNvPr id="16" name="TextBox 15"/>
          <p:cNvSpPr txBox="1"/>
          <p:nvPr/>
        </p:nvSpPr>
        <p:spPr>
          <a:xfrm>
            <a:off x="1484243" y="6070184"/>
            <a:ext cx="1630318" cy="369332"/>
          </a:xfrm>
          <a:prstGeom prst="rect">
            <a:avLst/>
          </a:prstGeom>
          <a:noFill/>
        </p:spPr>
        <p:txBody>
          <a:bodyPr wrap="none" rtlCol="0">
            <a:spAutoFit/>
          </a:bodyPr>
          <a:lstStyle/>
          <a:p>
            <a:r>
              <a:rPr lang="en-US" dirty="0" smtClean="0">
                <a:solidFill>
                  <a:srgbClr val="3366FF"/>
                </a:solidFill>
              </a:rPr>
              <a:t>Shaking the toy</a:t>
            </a:r>
            <a:endParaRPr lang="en-US" dirty="0">
              <a:solidFill>
                <a:srgbClr val="3366FF"/>
              </a:solidFill>
            </a:endParaRPr>
          </a:p>
        </p:txBody>
      </p:sp>
      <p:sp>
        <p:nvSpPr>
          <p:cNvPr id="17" name="TextBox 16"/>
          <p:cNvSpPr txBox="1"/>
          <p:nvPr/>
        </p:nvSpPr>
        <p:spPr>
          <a:xfrm>
            <a:off x="3690581" y="6070184"/>
            <a:ext cx="1915909" cy="369332"/>
          </a:xfrm>
          <a:prstGeom prst="rect">
            <a:avLst/>
          </a:prstGeom>
          <a:noFill/>
        </p:spPr>
        <p:txBody>
          <a:bodyPr wrap="none" rtlCol="0">
            <a:spAutoFit/>
          </a:bodyPr>
          <a:lstStyle/>
          <a:p>
            <a:r>
              <a:rPr lang="en-US" dirty="0" smtClean="0">
                <a:solidFill>
                  <a:srgbClr val="3366FF"/>
                </a:solidFill>
              </a:rPr>
              <a:t>Hearing the sound</a:t>
            </a:r>
            <a:endParaRPr lang="en-US" dirty="0">
              <a:solidFill>
                <a:srgbClr val="3366FF"/>
              </a:solidFill>
            </a:endParaRPr>
          </a:p>
        </p:txBody>
      </p:sp>
      <p:sp>
        <p:nvSpPr>
          <p:cNvPr id="18" name="TextBox 17"/>
          <p:cNvSpPr txBox="1"/>
          <p:nvPr/>
        </p:nvSpPr>
        <p:spPr>
          <a:xfrm>
            <a:off x="5856611" y="6070184"/>
            <a:ext cx="2183868" cy="369332"/>
          </a:xfrm>
          <a:prstGeom prst="rect">
            <a:avLst/>
          </a:prstGeom>
          <a:noFill/>
        </p:spPr>
        <p:txBody>
          <a:bodyPr wrap="none" rtlCol="0">
            <a:spAutoFit/>
          </a:bodyPr>
          <a:lstStyle/>
          <a:p>
            <a:r>
              <a:rPr lang="en-US" dirty="0" smtClean="0">
                <a:solidFill>
                  <a:srgbClr val="3366FF"/>
                </a:solidFill>
              </a:rPr>
              <a:t>Shaking the toy again</a:t>
            </a:r>
            <a:endParaRPr lang="en-US" dirty="0">
              <a:solidFill>
                <a:srgbClr val="3366FF"/>
              </a:solidFill>
            </a:endParaRPr>
          </a:p>
        </p:txBody>
      </p:sp>
      <p:sp>
        <p:nvSpPr>
          <p:cNvPr id="19" name="Down Arrow 18"/>
          <p:cNvSpPr/>
          <p:nvPr/>
        </p:nvSpPr>
        <p:spPr>
          <a:xfrm rot="16200000">
            <a:off x="3141770" y="4957254"/>
            <a:ext cx="456782" cy="668394"/>
          </a:xfrm>
          <a:prstGeom prst="downArrow">
            <a:avLst/>
          </a:prstGeom>
          <a:solidFill>
            <a:schemeClr val="tx1"/>
          </a:solidFill>
          <a:ln>
            <a:solidFill>
              <a:srgbClr val="FFFFFF"/>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rot="16200000">
            <a:off x="5533517" y="4975975"/>
            <a:ext cx="456782" cy="668394"/>
          </a:xfrm>
          <a:prstGeom prst="downArrow">
            <a:avLst/>
          </a:prstGeom>
          <a:solidFill>
            <a:schemeClr val="tx1"/>
          </a:solidFill>
          <a:ln>
            <a:solidFill>
              <a:srgbClr val="FFFFFF"/>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Buzz: A System Overview </a:t>
            </a:r>
          </a:p>
        </p:txBody>
      </p:sp>
      <p:grpSp>
        <p:nvGrpSpPr>
          <p:cNvPr id="19" name="Group 41"/>
          <p:cNvGrpSpPr/>
          <p:nvPr/>
        </p:nvGrpSpPr>
        <p:grpSpPr>
          <a:xfrm>
            <a:off x="628650" y="1256230"/>
            <a:ext cx="8121607" cy="4865735"/>
            <a:chOff x="558567" y="907646"/>
            <a:chExt cx="8597786" cy="6002542"/>
          </a:xfrm>
        </p:grpSpPr>
        <p:sp>
          <p:nvSpPr>
            <p:cNvPr id="17" name="Rectangle 16"/>
            <p:cNvSpPr/>
            <p:nvPr/>
          </p:nvSpPr>
          <p:spPr>
            <a:xfrm>
              <a:off x="593950" y="4256899"/>
              <a:ext cx="8121970" cy="2653289"/>
            </a:xfrm>
            <a:prstGeom prst="rect">
              <a:avLst/>
            </a:prstGeom>
            <a:solidFill>
              <a:srgbClr val="FFCC66"/>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p:cNvSpPr/>
            <p:nvPr/>
          </p:nvSpPr>
          <p:spPr>
            <a:xfrm>
              <a:off x="710787" y="4459486"/>
              <a:ext cx="2501228" cy="1256840"/>
            </a:xfrm>
            <a:prstGeom prst="rect">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710786" y="5817282"/>
              <a:ext cx="941053" cy="485068"/>
            </a:xfrm>
            <a:prstGeom prst="rect">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26"/>
            <p:cNvSpPr/>
            <p:nvPr/>
          </p:nvSpPr>
          <p:spPr>
            <a:xfrm>
              <a:off x="1765705" y="5814722"/>
              <a:ext cx="1446310" cy="487627"/>
            </a:xfrm>
            <a:prstGeom prst="rect">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28"/>
            <p:cNvSpPr/>
            <p:nvPr/>
          </p:nvSpPr>
          <p:spPr>
            <a:xfrm>
              <a:off x="3378160" y="4459486"/>
              <a:ext cx="2501228" cy="1256840"/>
            </a:xfrm>
            <a:prstGeom prst="rect">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TextBox 30"/>
            <p:cNvSpPr txBox="1"/>
            <p:nvPr/>
          </p:nvSpPr>
          <p:spPr>
            <a:xfrm>
              <a:off x="3362607" y="5878968"/>
              <a:ext cx="642164" cy="369332"/>
            </a:xfrm>
            <a:prstGeom prst="rect">
              <a:avLst/>
            </a:prstGeom>
            <a:solidFill>
              <a:schemeClr val="bg1"/>
            </a:solidFill>
          </p:spPr>
          <p:txBody>
            <a:bodyPr wrap="none" rtlCol="0">
              <a:spAutoFit/>
            </a:bodyPr>
            <a:lstStyle/>
            <a:p>
              <a:r>
                <a:rPr lang="en-US" dirty="0" smtClean="0"/>
                <a:t>DTW</a:t>
              </a:r>
              <a:endParaRPr lang="en-US" dirty="0"/>
            </a:p>
          </p:txBody>
        </p:sp>
        <p:sp>
          <p:nvSpPr>
            <p:cNvPr id="32" name="Rectangle 31"/>
            <p:cNvSpPr/>
            <p:nvPr/>
          </p:nvSpPr>
          <p:spPr>
            <a:xfrm>
              <a:off x="4079463" y="5818053"/>
              <a:ext cx="1799925" cy="485068"/>
            </a:xfrm>
            <a:prstGeom prst="rect">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Rectangle 34"/>
            <p:cNvSpPr/>
            <p:nvPr/>
          </p:nvSpPr>
          <p:spPr>
            <a:xfrm>
              <a:off x="6108883" y="4459486"/>
              <a:ext cx="2501228" cy="1256840"/>
            </a:xfrm>
            <a:prstGeom prst="rect">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p:cNvSpPr/>
            <p:nvPr/>
          </p:nvSpPr>
          <p:spPr>
            <a:xfrm>
              <a:off x="558567" y="962616"/>
              <a:ext cx="8121970" cy="2653289"/>
            </a:xfrm>
            <a:prstGeom prst="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5859" t="29628" r="17535" b="41281"/>
            <a:stretch/>
          </p:blipFill>
          <p:spPr bwMode="auto">
            <a:xfrm rot="10800000">
              <a:off x="6241420" y="2934321"/>
              <a:ext cx="609601" cy="68580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cxnSp>
          <p:nvCxnSpPr>
            <p:cNvPr id="5" name="Straight Arrow Connector 4"/>
            <p:cNvCxnSpPr/>
            <p:nvPr/>
          </p:nvCxnSpPr>
          <p:spPr>
            <a:xfrm flipV="1">
              <a:off x="4398458" y="1996108"/>
              <a:ext cx="940965" cy="3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75630"/>
            <a:stretch/>
          </p:blipFill>
          <p:spPr bwMode="auto">
            <a:xfrm>
              <a:off x="2199606" y="1230982"/>
              <a:ext cx="2248786" cy="235743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cxnSp>
          <p:nvCxnSpPr>
            <p:cNvPr id="7" name="Straight Arrow Connector 6"/>
            <p:cNvCxnSpPr/>
            <p:nvPr/>
          </p:nvCxnSpPr>
          <p:spPr>
            <a:xfrm>
              <a:off x="8003544" y="2564894"/>
              <a:ext cx="0" cy="4194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noChangeArrowheads="1"/>
            </p:cNvPicPr>
            <p:nvPr/>
          </p:nvPicPr>
          <p:blipFill rotWithShape="1">
            <a:blip r:embed="rId3">
              <a:clrChange>
                <a:clrFrom>
                  <a:srgbClr val="FFFFFF"/>
                </a:clrFrom>
                <a:clrTo>
                  <a:srgbClr val="FFFFFF">
                    <a:alpha val="0"/>
                  </a:srgbClr>
                </a:clrTo>
              </a:clrChange>
              <a:graysc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9634" t="19394" r="43245" b="28888"/>
            <a:stretch/>
          </p:blipFill>
          <p:spPr bwMode="auto">
            <a:xfrm>
              <a:off x="5339424" y="1410078"/>
              <a:ext cx="2763878" cy="103108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Rectangle 8"/>
            <p:cNvSpPr/>
            <p:nvPr/>
          </p:nvSpPr>
          <p:spPr>
            <a:xfrm>
              <a:off x="5320374" y="1345693"/>
              <a:ext cx="2819400" cy="1219200"/>
            </a:xfrm>
            <a:prstGeom prst="rect">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7651120" y="2984328"/>
              <a:ext cx="507705" cy="457200"/>
            </a:xfrm>
            <a:prstGeom prst="rect">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1" name="Straight Arrow Connector 10"/>
            <p:cNvCxnSpPr/>
            <p:nvPr/>
          </p:nvCxnSpPr>
          <p:spPr>
            <a:xfrm flipH="1" flipV="1">
              <a:off x="6860545" y="3220071"/>
              <a:ext cx="790574"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49739" y="907646"/>
              <a:ext cx="2938690" cy="369332"/>
            </a:xfrm>
            <a:prstGeom prst="rect">
              <a:avLst/>
            </a:prstGeom>
            <a:noFill/>
          </p:spPr>
          <p:txBody>
            <a:bodyPr wrap="none" rtlCol="0">
              <a:spAutoFit/>
            </a:bodyPr>
            <a:lstStyle/>
            <a:p>
              <a:r>
                <a:rPr lang="en-US" dirty="0"/>
                <a:t>Streamed sensing data buffer</a:t>
              </a:r>
            </a:p>
          </p:txBody>
        </p:sp>
        <p:sp>
          <p:nvSpPr>
            <p:cNvPr id="13" name="TextBox 12"/>
            <p:cNvSpPr txBox="1"/>
            <p:nvPr/>
          </p:nvSpPr>
          <p:spPr>
            <a:xfrm>
              <a:off x="6748598" y="2547540"/>
              <a:ext cx="1181221" cy="369332"/>
            </a:xfrm>
            <a:prstGeom prst="rect">
              <a:avLst/>
            </a:prstGeom>
            <a:noFill/>
          </p:spPr>
          <p:txBody>
            <a:bodyPr wrap="none" rtlCol="0">
              <a:spAutoFit/>
            </a:bodyPr>
            <a:lstStyle/>
            <a:p>
              <a:r>
                <a:rPr lang="en-US" dirty="0"/>
                <a:t>processing</a:t>
              </a:r>
            </a:p>
          </p:txBody>
        </p:sp>
        <p:sp>
          <p:nvSpPr>
            <p:cNvPr id="14" name="TextBox 13"/>
            <p:cNvSpPr txBox="1"/>
            <p:nvPr/>
          </p:nvSpPr>
          <p:spPr>
            <a:xfrm>
              <a:off x="5123098" y="2807242"/>
              <a:ext cx="1171283" cy="646331"/>
            </a:xfrm>
            <a:prstGeom prst="rect">
              <a:avLst/>
            </a:prstGeom>
            <a:noFill/>
          </p:spPr>
          <p:txBody>
            <a:bodyPr wrap="none" rtlCol="0">
              <a:spAutoFit/>
            </a:bodyPr>
            <a:lstStyle/>
            <a:p>
              <a:r>
                <a:rPr lang="en-US" dirty="0"/>
                <a:t>Acoustic</a:t>
              </a:r>
            </a:p>
            <a:p>
              <a:r>
                <a:rPr lang="en-US" dirty="0"/>
                <a:t>Responses</a:t>
              </a:r>
            </a:p>
          </p:txBody>
        </p:sp>
        <p:sp>
          <p:nvSpPr>
            <p:cNvPr id="16" name="TextBox 15"/>
            <p:cNvSpPr txBox="1"/>
            <p:nvPr/>
          </p:nvSpPr>
          <p:spPr>
            <a:xfrm>
              <a:off x="612584" y="1114859"/>
              <a:ext cx="1498509" cy="569526"/>
            </a:xfrm>
            <a:prstGeom prst="rect">
              <a:avLst/>
            </a:prstGeom>
            <a:noFill/>
          </p:spPr>
          <p:txBody>
            <a:bodyPr wrap="none" rtlCol="0">
              <a:spAutoFit/>
            </a:bodyPr>
            <a:lstStyle/>
            <a:p>
              <a:r>
                <a:rPr lang="en-US" sz="2400" b="1" dirty="0" smtClean="0"/>
                <a:t>Front End</a:t>
              </a:r>
            </a:p>
          </p:txBody>
        </p:sp>
        <p:sp>
          <p:nvSpPr>
            <p:cNvPr id="18" name="TextBox 17"/>
            <p:cNvSpPr txBox="1"/>
            <p:nvPr/>
          </p:nvSpPr>
          <p:spPr>
            <a:xfrm>
              <a:off x="7190732" y="6157337"/>
              <a:ext cx="1413931" cy="569526"/>
            </a:xfrm>
            <a:prstGeom prst="rect">
              <a:avLst/>
            </a:prstGeom>
            <a:noFill/>
          </p:spPr>
          <p:txBody>
            <a:bodyPr wrap="none" rtlCol="0">
              <a:spAutoFit/>
            </a:bodyPr>
            <a:lstStyle/>
            <a:p>
              <a:r>
                <a:rPr lang="en-US" sz="2400" b="1" dirty="0" smtClean="0"/>
                <a:t>Back End</a:t>
              </a:r>
            </a:p>
          </p:txBody>
        </p:sp>
        <p:sp>
          <p:nvSpPr>
            <p:cNvPr id="23" name="TextBox 22"/>
            <p:cNvSpPr txBox="1"/>
            <p:nvPr/>
          </p:nvSpPr>
          <p:spPr>
            <a:xfrm>
              <a:off x="1120320" y="4567028"/>
              <a:ext cx="1665607" cy="830997"/>
            </a:xfrm>
            <a:prstGeom prst="rect">
              <a:avLst/>
            </a:prstGeom>
            <a:noFill/>
          </p:spPr>
          <p:txBody>
            <a:bodyPr wrap="square" rtlCol="0">
              <a:spAutoFit/>
            </a:bodyPr>
            <a:lstStyle/>
            <a:p>
              <a:pPr algn="ctr"/>
              <a:r>
                <a:rPr lang="en-US" sz="2400" dirty="0" smtClean="0"/>
                <a:t>Signal </a:t>
              </a:r>
            </a:p>
            <a:p>
              <a:pPr algn="ctr"/>
              <a:r>
                <a:rPr lang="en-US" sz="2400" dirty="0" smtClean="0"/>
                <a:t>Processing</a:t>
              </a:r>
              <a:endParaRPr lang="en-US" sz="2400" dirty="0"/>
            </a:p>
          </p:txBody>
        </p:sp>
        <p:sp>
          <p:nvSpPr>
            <p:cNvPr id="24" name="TextBox 23"/>
            <p:cNvSpPr txBox="1"/>
            <p:nvPr/>
          </p:nvSpPr>
          <p:spPr>
            <a:xfrm>
              <a:off x="3910718" y="4747132"/>
              <a:ext cx="1665607" cy="461664"/>
            </a:xfrm>
            <a:prstGeom prst="rect">
              <a:avLst/>
            </a:prstGeom>
            <a:noFill/>
          </p:spPr>
          <p:txBody>
            <a:bodyPr wrap="square" rtlCol="0">
              <a:spAutoFit/>
            </a:bodyPr>
            <a:lstStyle/>
            <a:p>
              <a:r>
                <a:rPr lang="en-US" sz="2400" dirty="0" smtClean="0"/>
                <a:t>Clustering</a:t>
              </a:r>
            </a:p>
          </p:txBody>
        </p:sp>
        <p:sp>
          <p:nvSpPr>
            <p:cNvPr id="26" name="TextBox 25"/>
            <p:cNvSpPr txBox="1"/>
            <p:nvPr/>
          </p:nvSpPr>
          <p:spPr>
            <a:xfrm>
              <a:off x="643034" y="5850711"/>
              <a:ext cx="1024127" cy="369332"/>
            </a:xfrm>
            <a:prstGeom prst="rect">
              <a:avLst/>
            </a:prstGeom>
            <a:noFill/>
          </p:spPr>
          <p:txBody>
            <a:bodyPr wrap="none" rtlCol="0">
              <a:spAutoFit/>
            </a:bodyPr>
            <a:lstStyle/>
            <a:p>
              <a:r>
                <a:rPr lang="en-US" dirty="0" smtClean="0"/>
                <a:t>Highlight</a:t>
              </a:r>
              <a:endParaRPr lang="en-US" dirty="0"/>
            </a:p>
          </p:txBody>
        </p:sp>
        <p:sp>
          <p:nvSpPr>
            <p:cNvPr id="28" name="TextBox 27"/>
            <p:cNvSpPr txBox="1"/>
            <p:nvPr/>
          </p:nvSpPr>
          <p:spPr>
            <a:xfrm>
              <a:off x="1721542" y="5848152"/>
              <a:ext cx="1490473" cy="369332"/>
            </a:xfrm>
            <a:prstGeom prst="rect">
              <a:avLst/>
            </a:prstGeom>
            <a:noFill/>
          </p:spPr>
          <p:txBody>
            <a:bodyPr wrap="none" rtlCol="0">
              <a:spAutoFit/>
            </a:bodyPr>
            <a:lstStyle/>
            <a:p>
              <a:r>
                <a:rPr lang="en-US" dirty="0" smtClean="0"/>
                <a:t>Segmentation</a:t>
              </a:r>
              <a:endParaRPr lang="en-US" dirty="0"/>
            </a:p>
          </p:txBody>
        </p:sp>
        <p:sp>
          <p:nvSpPr>
            <p:cNvPr id="30" name="Rectangle 29"/>
            <p:cNvSpPr/>
            <p:nvPr/>
          </p:nvSpPr>
          <p:spPr>
            <a:xfrm>
              <a:off x="3370045" y="5818053"/>
              <a:ext cx="634726" cy="485068"/>
            </a:xfrm>
            <a:prstGeom prst="rect">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TextBox 32"/>
            <p:cNvSpPr txBox="1"/>
            <p:nvPr/>
          </p:nvSpPr>
          <p:spPr>
            <a:xfrm>
              <a:off x="3970122" y="5851480"/>
              <a:ext cx="2011284" cy="379261"/>
            </a:xfrm>
            <a:prstGeom prst="rect">
              <a:avLst/>
            </a:prstGeom>
            <a:noFill/>
          </p:spPr>
          <p:txBody>
            <a:bodyPr wrap="square" rtlCol="0">
              <a:spAutoFit/>
            </a:bodyPr>
            <a:lstStyle/>
            <a:p>
              <a:pPr algn="ctr"/>
              <a:r>
                <a:rPr lang="en-US" dirty="0" smtClean="0"/>
                <a:t>Choose threshold</a:t>
              </a:r>
              <a:endParaRPr lang="en-US" dirty="0"/>
            </a:p>
          </p:txBody>
        </p:sp>
        <p:sp>
          <p:nvSpPr>
            <p:cNvPr id="34" name="TextBox 33"/>
            <p:cNvSpPr txBox="1"/>
            <p:nvPr/>
          </p:nvSpPr>
          <p:spPr>
            <a:xfrm>
              <a:off x="6306553" y="4576988"/>
              <a:ext cx="2687838" cy="1025147"/>
            </a:xfrm>
            <a:prstGeom prst="rect">
              <a:avLst/>
            </a:prstGeom>
            <a:noFill/>
          </p:spPr>
          <p:txBody>
            <a:bodyPr wrap="square" rtlCol="0">
              <a:spAutoFit/>
            </a:bodyPr>
            <a:lstStyle/>
            <a:p>
              <a:r>
                <a:rPr lang="en-US" sz="2400" dirty="0" smtClean="0"/>
                <a:t>Gesture</a:t>
              </a:r>
            </a:p>
            <a:p>
              <a:r>
                <a:rPr lang="en-US" sz="2400" dirty="0" smtClean="0"/>
                <a:t>Extraction</a:t>
              </a:r>
            </a:p>
          </p:txBody>
        </p:sp>
        <p:sp>
          <p:nvSpPr>
            <p:cNvPr id="36" name="TextBox 35"/>
            <p:cNvSpPr txBox="1"/>
            <p:nvPr/>
          </p:nvSpPr>
          <p:spPr>
            <a:xfrm>
              <a:off x="8052974" y="3620779"/>
              <a:ext cx="1103379" cy="461664"/>
            </a:xfrm>
            <a:prstGeom prst="rect">
              <a:avLst/>
            </a:prstGeom>
            <a:noFill/>
          </p:spPr>
          <p:txBody>
            <a:bodyPr wrap="none" rtlCol="0">
              <a:spAutoFit/>
            </a:bodyPr>
            <a:lstStyle/>
            <a:p>
              <a:r>
                <a:rPr lang="en-US" sz="2400" dirty="0" smtClean="0"/>
                <a:t>Update</a:t>
              </a:r>
              <a:endParaRPr lang="en-US" sz="2400" dirty="0"/>
            </a:p>
          </p:txBody>
        </p:sp>
        <p:cxnSp>
          <p:nvCxnSpPr>
            <p:cNvPr id="37" name="Straight Arrow Connector 36"/>
            <p:cNvCxnSpPr/>
            <p:nvPr/>
          </p:nvCxnSpPr>
          <p:spPr>
            <a:xfrm flipV="1">
              <a:off x="8038927" y="3422074"/>
              <a:ext cx="0" cy="10459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733646" y="2011880"/>
              <a:ext cx="411804"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9" name="TextBox 38"/>
            <p:cNvSpPr txBox="1"/>
            <p:nvPr/>
          </p:nvSpPr>
          <p:spPr>
            <a:xfrm>
              <a:off x="7770589" y="1577578"/>
              <a:ext cx="346570" cy="461665"/>
            </a:xfrm>
            <a:prstGeom prst="rect">
              <a:avLst/>
            </a:prstGeom>
            <a:noFill/>
          </p:spPr>
          <p:txBody>
            <a:bodyPr wrap="none" rtlCol="0">
              <a:spAutoFit/>
            </a:bodyPr>
            <a:lstStyle/>
            <a:p>
              <a:r>
                <a:rPr lang="el-GR" sz="2400" dirty="0" smtClean="0"/>
                <a:t>δ</a:t>
              </a:r>
              <a:endParaRPr lang="en-US" sz="2400" dirty="0"/>
            </a:p>
          </p:txBody>
        </p:sp>
        <p:cxnSp>
          <p:nvCxnSpPr>
            <p:cNvPr id="40" name="Straight Connector 39"/>
            <p:cNvCxnSpPr/>
            <p:nvPr/>
          </p:nvCxnSpPr>
          <p:spPr>
            <a:xfrm flipV="1">
              <a:off x="7733646" y="1345693"/>
              <a:ext cx="0" cy="121920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41" name="Rectangle 40"/>
            <p:cNvSpPr/>
            <p:nvPr/>
          </p:nvSpPr>
          <p:spPr>
            <a:xfrm>
              <a:off x="7719422" y="1345694"/>
              <a:ext cx="410827" cy="1219201"/>
            </a:xfrm>
            <a:prstGeom prst="rect">
              <a:avLst/>
            </a:prstGeom>
            <a:solidFill>
              <a:schemeClr val="tx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lowchart: Magnetic Disk 2"/>
          <p:cNvSpPr/>
          <p:nvPr/>
        </p:nvSpPr>
        <p:spPr>
          <a:xfrm>
            <a:off x="7219406" y="4264064"/>
            <a:ext cx="844731" cy="380736"/>
          </a:xfrm>
          <a:prstGeom prst="flowChartMagneticDisk">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Elbow Connector 43"/>
          <p:cNvCxnSpPr/>
          <p:nvPr/>
        </p:nvCxnSpPr>
        <p:spPr>
          <a:xfrm rot="5400000">
            <a:off x="4248132" y="915614"/>
            <a:ext cx="825170" cy="5614394"/>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880495" y="4644800"/>
            <a:ext cx="825523"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5451967" y="4667614"/>
            <a:ext cx="720163" cy="47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65727" y="1143000"/>
            <a:ext cx="7920182" cy="11545"/>
          </a:xfrm>
          <a:prstGeom prst="line">
            <a:avLst/>
          </a:prstGeom>
          <a:ln>
            <a:solidFill>
              <a:schemeClr val="tx1">
                <a:lumMod val="50000"/>
                <a:lumOff val="50000"/>
              </a:schemeClr>
            </a:solidFill>
          </a:ln>
          <a:effectLst>
            <a:outerShdw blurRad="50800" dist="38100" dir="12780000" algn="br">
              <a:srgbClr val="000000">
                <a:alpha val="43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8507607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Back </a:t>
            </a:r>
            <a:r>
              <a:rPr lang="en-US" dirty="0" smtClean="0"/>
              <a:t>End Tasks</a:t>
            </a:r>
            <a:endParaRPr lang="en-US" dirty="0"/>
          </a:p>
        </p:txBody>
      </p:sp>
      <p:sp>
        <p:nvSpPr>
          <p:cNvPr id="3" name="Vertical Text Placeholder 2"/>
          <p:cNvSpPr>
            <a:spLocks noGrp="1"/>
          </p:cNvSpPr>
          <p:nvPr>
            <p:ph idx="1"/>
          </p:nvPr>
        </p:nvSpPr>
        <p:spPr>
          <a:xfrm>
            <a:off x="594015" y="1281600"/>
            <a:ext cx="7886700" cy="4351338"/>
          </a:xfrm>
        </p:spPr>
        <p:txBody>
          <a:bodyPr vert="horz"/>
          <a:lstStyle/>
          <a:p>
            <a:pPr marL="457200" indent="-457200">
              <a:buAutoNum type="arabicPeriod"/>
            </a:pPr>
            <a:r>
              <a:rPr lang="en-US" dirty="0" smtClean="0"/>
              <a:t>When to respond </a:t>
            </a:r>
            <a:r>
              <a:rPr lang="en-US" dirty="0" smtClean="0">
                <a:sym typeface="Wingdings"/>
              </a:rPr>
              <a:t></a:t>
            </a:r>
            <a:r>
              <a:rPr lang="en-US" dirty="0" smtClean="0"/>
              <a:t> signal segmentation</a:t>
            </a:r>
          </a:p>
          <a:p>
            <a:endParaRPr lang="en-US" dirty="0" smtClean="0"/>
          </a:p>
          <a:p>
            <a:pPr>
              <a:buNone/>
            </a:pPr>
            <a:endParaRPr lang="en-US" dirty="0"/>
          </a:p>
          <a:p>
            <a:pPr marL="0" indent="0">
              <a:buNone/>
            </a:pPr>
            <a:endParaRPr lang="en-US" dirty="0" smtClean="0"/>
          </a:p>
          <a:p>
            <a:pPr marL="0" indent="0">
              <a:buNone/>
            </a:pPr>
            <a:r>
              <a:rPr lang="en-US" dirty="0" smtClean="0"/>
              <a:t>2. Are they gestures? </a:t>
            </a:r>
            <a:r>
              <a:rPr lang="en-US" dirty="0" smtClean="0">
                <a:sym typeface="Wingdings"/>
              </a:rPr>
              <a:t> </a:t>
            </a:r>
            <a:r>
              <a:rPr lang="en-US" dirty="0" smtClean="0"/>
              <a:t>signal self-similarity</a:t>
            </a:r>
          </a:p>
          <a:p>
            <a:pPr marL="0" indent="0">
              <a:buNone/>
            </a:pPr>
            <a:endParaRPr lang="en-US" dirty="0" smtClean="0"/>
          </a:p>
          <a:p>
            <a:endParaRPr lang="en-US" dirty="0"/>
          </a:p>
          <a:p>
            <a:pPr marL="0" indent="0">
              <a:buNone/>
            </a:pPr>
            <a:endParaRPr lang="en-US" dirty="0" smtClean="0"/>
          </a:p>
          <a:p>
            <a:pPr marL="0" indent="0">
              <a:buNone/>
            </a:pPr>
            <a:r>
              <a:rPr lang="en-US" dirty="0" smtClean="0"/>
              <a:t>3. Collating gestures </a:t>
            </a:r>
            <a:r>
              <a:rPr lang="en-US" dirty="0" smtClean="0">
                <a:sym typeface="Wingdings"/>
              </a:rPr>
              <a:t> c</a:t>
            </a:r>
            <a:r>
              <a:rPr lang="en-US" dirty="0" smtClean="0"/>
              <a:t>lustering</a:t>
            </a:r>
            <a:endParaRPr lang="en-US" dirty="0"/>
          </a:p>
        </p:txBody>
      </p:sp>
      <p:grpSp>
        <p:nvGrpSpPr>
          <p:cNvPr id="95" name="Group 94"/>
          <p:cNvGrpSpPr/>
          <p:nvPr/>
        </p:nvGrpSpPr>
        <p:grpSpPr>
          <a:xfrm>
            <a:off x="1492603" y="1709797"/>
            <a:ext cx="4452290" cy="703894"/>
            <a:chOff x="1568044" y="1986443"/>
            <a:chExt cx="4452290" cy="703894"/>
          </a:xfrm>
        </p:grpSpPr>
        <p:sp>
          <p:nvSpPr>
            <p:cNvPr id="11" name="Freeform 10"/>
            <p:cNvSpPr/>
            <p:nvPr/>
          </p:nvSpPr>
          <p:spPr>
            <a:xfrm>
              <a:off x="1568044" y="1986443"/>
              <a:ext cx="1640719" cy="679849"/>
            </a:xfrm>
            <a:custGeom>
              <a:avLst/>
              <a:gdLst>
                <a:gd name="connsiteX0" fmla="*/ 0 w 2415544"/>
                <a:gd name="connsiteY0" fmla="*/ 398898 h 608997"/>
                <a:gd name="connsiteX1" fmla="*/ 268686 w 2415544"/>
                <a:gd name="connsiteY1" fmla="*/ 307892 h 608997"/>
                <a:gd name="connsiteX2" fmla="*/ 450699 w 2415544"/>
                <a:gd name="connsiteY2" fmla="*/ 429234 h 608997"/>
                <a:gd name="connsiteX3" fmla="*/ 563374 w 2415544"/>
                <a:gd name="connsiteY3" fmla="*/ 351228 h 608997"/>
                <a:gd name="connsiteX4" fmla="*/ 611044 w 2415544"/>
                <a:gd name="connsiteY4" fmla="*/ 160548 h 608997"/>
                <a:gd name="connsiteX5" fmla="*/ 641380 w 2415544"/>
                <a:gd name="connsiteY5" fmla="*/ 498572 h 608997"/>
                <a:gd name="connsiteX6" fmla="*/ 663048 w 2415544"/>
                <a:gd name="connsiteY6" fmla="*/ 203 h 608997"/>
                <a:gd name="connsiteX7" fmla="*/ 693384 w 2415544"/>
                <a:gd name="connsiteY7" fmla="*/ 567911 h 608997"/>
                <a:gd name="connsiteX8" fmla="*/ 719386 w 2415544"/>
                <a:gd name="connsiteY8" fmla="*/ 190883 h 608997"/>
                <a:gd name="connsiteX9" fmla="*/ 767056 w 2415544"/>
                <a:gd name="connsiteY9" fmla="*/ 429234 h 608997"/>
                <a:gd name="connsiteX10" fmla="*/ 914400 w 2415544"/>
                <a:gd name="connsiteY10" fmla="*/ 472570 h 608997"/>
                <a:gd name="connsiteX11" fmla="*/ 988072 w 2415544"/>
                <a:gd name="connsiteY11" fmla="*/ 216885 h 608997"/>
                <a:gd name="connsiteX12" fmla="*/ 1009740 w 2415544"/>
                <a:gd name="connsiteY12" fmla="*/ 502906 h 608997"/>
                <a:gd name="connsiteX13" fmla="*/ 1044409 w 2415544"/>
                <a:gd name="connsiteY13" fmla="*/ 17537 h 608997"/>
                <a:gd name="connsiteX14" fmla="*/ 1061744 w 2415544"/>
                <a:gd name="connsiteY14" fmla="*/ 576578 h 608997"/>
                <a:gd name="connsiteX15" fmla="*/ 1092079 w 2415544"/>
                <a:gd name="connsiteY15" fmla="*/ 221219 h 608997"/>
                <a:gd name="connsiteX16" fmla="*/ 1135416 w 2415544"/>
                <a:gd name="connsiteY16" fmla="*/ 459569 h 608997"/>
                <a:gd name="connsiteX17" fmla="*/ 1222089 w 2415544"/>
                <a:gd name="connsiteY17" fmla="*/ 511573 h 608997"/>
                <a:gd name="connsiteX18" fmla="*/ 1300095 w 2415544"/>
                <a:gd name="connsiteY18" fmla="*/ 394565 h 608997"/>
                <a:gd name="connsiteX19" fmla="*/ 1326096 w 2415544"/>
                <a:gd name="connsiteY19" fmla="*/ 580912 h 608997"/>
                <a:gd name="connsiteX20" fmla="*/ 1343431 w 2415544"/>
                <a:gd name="connsiteY20" fmla="*/ 398898 h 608997"/>
                <a:gd name="connsiteX21" fmla="*/ 1365099 w 2415544"/>
                <a:gd name="connsiteY21" fmla="*/ 589579 h 608997"/>
                <a:gd name="connsiteX22" fmla="*/ 1378100 w 2415544"/>
                <a:gd name="connsiteY22" fmla="*/ 416233 h 608997"/>
                <a:gd name="connsiteX23" fmla="*/ 1399768 w 2415544"/>
                <a:gd name="connsiteY23" fmla="*/ 572244 h 608997"/>
                <a:gd name="connsiteX24" fmla="*/ 1417103 w 2415544"/>
                <a:gd name="connsiteY24" fmla="*/ 403232 h 608997"/>
                <a:gd name="connsiteX25" fmla="*/ 1443105 w 2415544"/>
                <a:gd name="connsiteY25" fmla="*/ 567911 h 608997"/>
                <a:gd name="connsiteX26" fmla="*/ 1473440 w 2415544"/>
                <a:gd name="connsiteY26" fmla="*/ 420567 h 608997"/>
                <a:gd name="connsiteX27" fmla="*/ 1490775 w 2415544"/>
                <a:gd name="connsiteY27" fmla="*/ 567911 h 608997"/>
                <a:gd name="connsiteX28" fmla="*/ 1525444 w 2415544"/>
                <a:gd name="connsiteY28" fmla="*/ 416233 h 608997"/>
                <a:gd name="connsiteX29" fmla="*/ 1551446 w 2415544"/>
                <a:gd name="connsiteY29" fmla="*/ 541909 h 608997"/>
                <a:gd name="connsiteX30" fmla="*/ 1573114 w 2415544"/>
                <a:gd name="connsiteY30" fmla="*/ 437901 h 608997"/>
                <a:gd name="connsiteX31" fmla="*/ 1603450 w 2415544"/>
                <a:gd name="connsiteY31" fmla="*/ 576578 h 608997"/>
                <a:gd name="connsiteX32" fmla="*/ 1837467 w 2415544"/>
                <a:gd name="connsiteY32" fmla="*/ 585245 h 608997"/>
                <a:gd name="connsiteX33" fmla="*/ 1854802 w 2415544"/>
                <a:gd name="connsiteY33" fmla="*/ 429234 h 608997"/>
                <a:gd name="connsiteX34" fmla="*/ 1902472 w 2415544"/>
                <a:gd name="connsiteY34" fmla="*/ 589579 h 608997"/>
                <a:gd name="connsiteX35" fmla="*/ 1919806 w 2415544"/>
                <a:gd name="connsiteY35" fmla="*/ 450902 h 608997"/>
                <a:gd name="connsiteX36" fmla="*/ 1958809 w 2415544"/>
                <a:gd name="connsiteY36" fmla="*/ 593912 h 608997"/>
                <a:gd name="connsiteX37" fmla="*/ 1967477 w 2415544"/>
                <a:gd name="connsiteY37" fmla="*/ 437901 h 608997"/>
                <a:gd name="connsiteX38" fmla="*/ 2002146 w 2415544"/>
                <a:gd name="connsiteY38" fmla="*/ 585245 h 608997"/>
                <a:gd name="connsiteX39" fmla="*/ 2023814 w 2415544"/>
                <a:gd name="connsiteY39" fmla="*/ 437901 h 608997"/>
                <a:gd name="connsiteX40" fmla="*/ 2049816 w 2415544"/>
                <a:gd name="connsiteY40" fmla="*/ 580912 h 608997"/>
                <a:gd name="connsiteX41" fmla="*/ 2071484 w 2415544"/>
                <a:gd name="connsiteY41" fmla="*/ 446568 h 608997"/>
                <a:gd name="connsiteX42" fmla="*/ 2084485 w 2415544"/>
                <a:gd name="connsiteY42" fmla="*/ 580912 h 608997"/>
                <a:gd name="connsiteX43" fmla="*/ 2106153 w 2415544"/>
                <a:gd name="connsiteY43" fmla="*/ 455236 h 608997"/>
                <a:gd name="connsiteX44" fmla="*/ 2136489 w 2415544"/>
                <a:gd name="connsiteY44" fmla="*/ 589579 h 608997"/>
                <a:gd name="connsiteX45" fmla="*/ 2145156 w 2415544"/>
                <a:gd name="connsiteY45" fmla="*/ 442235 h 608997"/>
                <a:gd name="connsiteX46" fmla="*/ 2171158 w 2415544"/>
                <a:gd name="connsiteY46" fmla="*/ 585245 h 608997"/>
                <a:gd name="connsiteX47" fmla="*/ 2396508 w 2415544"/>
                <a:gd name="connsiteY47" fmla="*/ 606913 h 608997"/>
                <a:gd name="connsiteX48" fmla="*/ 2387840 w 2415544"/>
                <a:gd name="connsiteY48" fmla="*/ 606913 h 60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15544" h="608997">
                  <a:moveTo>
                    <a:pt x="0" y="398898"/>
                  </a:moveTo>
                  <a:cubicBezTo>
                    <a:pt x="96785" y="350867"/>
                    <a:pt x="193570" y="302836"/>
                    <a:pt x="268686" y="307892"/>
                  </a:cubicBezTo>
                  <a:cubicBezTo>
                    <a:pt x="343802" y="312948"/>
                    <a:pt x="401584" y="422011"/>
                    <a:pt x="450699" y="429234"/>
                  </a:cubicBezTo>
                  <a:cubicBezTo>
                    <a:pt x="499814" y="436457"/>
                    <a:pt x="536650" y="396009"/>
                    <a:pt x="563374" y="351228"/>
                  </a:cubicBezTo>
                  <a:cubicBezTo>
                    <a:pt x="590098" y="306447"/>
                    <a:pt x="598043" y="135991"/>
                    <a:pt x="611044" y="160548"/>
                  </a:cubicBezTo>
                  <a:cubicBezTo>
                    <a:pt x="624045" y="185105"/>
                    <a:pt x="632713" y="525296"/>
                    <a:pt x="641380" y="498572"/>
                  </a:cubicBezTo>
                  <a:cubicBezTo>
                    <a:pt x="650047" y="471848"/>
                    <a:pt x="654381" y="-11353"/>
                    <a:pt x="663048" y="203"/>
                  </a:cubicBezTo>
                  <a:cubicBezTo>
                    <a:pt x="671715" y="11759"/>
                    <a:pt x="683994" y="536131"/>
                    <a:pt x="693384" y="567911"/>
                  </a:cubicBezTo>
                  <a:cubicBezTo>
                    <a:pt x="702774" y="599691"/>
                    <a:pt x="707107" y="213996"/>
                    <a:pt x="719386" y="190883"/>
                  </a:cubicBezTo>
                  <a:cubicBezTo>
                    <a:pt x="731665" y="167770"/>
                    <a:pt x="734554" y="382286"/>
                    <a:pt x="767056" y="429234"/>
                  </a:cubicBezTo>
                  <a:cubicBezTo>
                    <a:pt x="799558" y="476182"/>
                    <a:pt x="877564" y="507961"/>
                    <a:pt x="914400" y="472570"/>
                  </a:cubicBezTo>
                  <a:cubicBezTo>
                    <a:pt x="951236" y="437179"/>
                    <a:pt x="972182" y="211829"/>
                    <a:pt x="988072" y="216885"/>
                  </a:cubicBezTo>
                  <a:cubicBezTo>
                    <a:pt x="1003962" y="221941"/>
                    <a:pt x="1000350" y="536131"/>
                    <a:pt x="1009740" y="502906"/>
                  </a:cubicBezTo>
                  <a:cubicBezTo>
                    <a:pt x="1019130" y="469681"/>
                    <a:pt x="1035742" y="5258"/>
                    <a:pt x="1044409" y="17537"/>
                  </a:cubicBezTo>
                  <a:cubicBezTo>
                    <a:pt x="1053076" y="29816"/>
                    <a:pt x="1053799" y="542631"/>
                    <a:pt x="1061744" y="576578"/>
                  </a:cubicBezTo>
                  <a:cubicBezTo>
                    <a:pt x="1069689" y="610525"/>
                    <a:pt x="1079800" y="240720"/>
                    <a:pt x="1092079" y="221219"/>
                  </a:cubicBezTo>
                  <a:cubicBezTo>
                    <a:pt x="1104358" y="201718"/>
                    <a:pt x="1113748" y="411177"/>
                    <a:pt x="1135416" y="459569"/>
                  </a:cubicBezTo>
                  <a:cubicBezTo>
                    <a:pt x="1157084" y="507961"/>
                    <a:pt x="1194643" y="522407"/>
                    <a:pt x="1222089" y="511573"/>
                  </a:cubicBezTo>
                  <a:cubicBezTo>
                    <a:pt x="1249535" y="500739"/>
                    <a:pt x="1282761" y="383009"/>
                    <a:pt x="1300095" y="394565"/>
                  </a:cubicBezTo>
                  <a:cubicBezTo>
                    <a:pt x="1317429" y="406121"/>
                    <a:pt x="1318873" y="580190"/>
                    <a:pt x="1326096" y="580912"/>
                  </a:cubicBezTo>
                  <a:cubicBezTo>
                    <a:pt x="1333319" y="581634"/>
                    <a:pt x="1336931" y="397453"/>
                    <a:pt x="1343431" y="398898"/>
                  </a:cubicBezTo>
                  <a:cubicBezTo>
                    <a:pt x="1349932" y="400343"/>
                    <a:pt x="1359321" y="586690"/>
                    <a:pt x="1365099" y="589579"/>
                  </a:cubicBezTo>
                  <a:cubicBezTo>
                    <a:pt x="1370877" y="592468"/>
                    <a:pt x="1372322" y="419122"/>
                    <a:pt x="1378100" y="416233"/>
                  </a:cubicBezTo>
                  <a:cubicBezTo>
                    <a:pt x="1383878" y="413344"/>
                    <a:pt x="1393268" y="574411"/>
                    <a:pt x="1399768" y="572244"/>
                  </a:cubicBezTo>
                  <a:cubicBezTo>
                    <a:pt x="1406269" y="570077"/>
                    <a:pt x="1409880" y="403954"/>
                    <a:pt x="1417103" y="403232"/>
                  </a:cubicBezTo>
                  <a:cubicBezTo>
                    <a:pt x="1424326" y="402510"/>
                    <a:pt x="1433716" y="565022"/>
                    <a:pt x="1443105" y="567911"/>
                  </a:cubicBezTo>
                  <a:cubicBezTo>
                    <a:pt x="1452494" y="570800"/>
                    <a:pt x="1465495" y="420567"/>
                    <a:pt x="1473440" y="420567"/>
                  </a:cubicBezTo>
                  <a:cubicBezTo>
                    <a:pt x="1481385" y="420567"/>
                    <a:pt x="1482108" y="568633"/>
                    <a:pt x="1490775" y="567911"/>
                  </a:cubicBezTo>
                  <a:cubicBezTo>
                    <a:pt x="1499442" y="567189"/>
                    <a:pt x="1515332" y="420567"/>
                    <a:pt x="1525444" y="416233"/>
                  </a:cubicBezTo>
                  <a:cubicBezTo>
                    <a:pt x="1535556" y="411899"/>
                    <a:pt x="1543501" y="538298"/>
                    <a:pt x="1551446" y="541909"/>
                  </a:cubicBezTo>
                  <a:cubicBezTo>
                    <a:pt x="1559391" y="545520"/>
                    <a:pt x="1564447" y="432123"/>
                    <a:pt x="1573114" y="437901"/>
                  </a:cubicBezTo>
                  <a:cubicBezTo>
                    <a:pt x="1581781" y="443679"/>
                    <a:pt x="1559391" y="552021"/>
                    <a:pt x="1603450" y="576578"/>
                  </a:cubicBezTo>
                  <a:cubicBezTo>
                    <a:pt x="1647509" y="601135"/>
                    <a:pt x="1795575" y="609802"/>
                    <a:pt x="1837467" y="585245"/>
                  </a:cubicBezTo>
                  <a:cubicBezTo>
                    <a:pt x="1879359" y="560688"/>
                    <a:pt x="1843968" y="428512"/>
                    <a:pt x="1854802" y="429234"/>
                  </a:cubicBezTo>
                  <a:cubicBezTo>
                    <a:pt x="1865636" y="429956"/>
                    <a:pt x="1891638" y="585968"/>
                    <a:pt x="1902472" y="589579"/>
                  </a:cubicBezTo>
                  <a:cubicBezTo>
                    <a:pt x="1913306" y="593190"/>
                    <a:pt x="1910417" y="450180"/>
                    <a:pt x="1919806" y="450902"/>
                  </a:cubicBezTo>
                  <a:cubicBezTo>
                    <a:pt x="1929195" y="451624"/>
                    <a:pt x="1950864" y="596079"/>
                    <a:pt x="1958809" y="593912"/>
                  </a:cubicBezTo>
                  <a:cubicBezTo>
                    <a:pt x="1966754" y="591745"/>
                    <a:pt x="1960254" y="439345"/>
                    <a:pt x="1967477" y="437901"/>
                  </a:cubicBezTo>
                  <a:cubicBezTo>
                    <a:pt x="1974700" y="436457"/>
                    <a:pt x="1992757" y="585245"/>
                    <a:pt x="2002146" y="585245"/>
                  </a:cubicBezTo>
                  <a:cubicBezTo>
                    <a:pt x="2011535" y="585245"/>
                    <a:pt x="2015869" y="438623"/>
                    <a:pt x="2023814" y="437901"/>
                  </a:cubicBezTo>
                  <a:cubicBezTo>
                    <a:pt x="2031759" y="437179"/>
                    <a:pt x="2041871" y="579468"/>
                    <a:pt x="2049816" y="580912"/>
                  </a:cubicBezTo>
                  <a:cubicBezTo>
                    <a:pt x="2057761" y="582356"/>
                    <a:pt x="2065706" y="446568"/>
                    <a:pt x="2071484" y="446568"/>
                  </a:cubicBezTo>
                  <a:cubicBezTo>
                    <a:pt x="2077262" y="446568"/>
                    <a:pt x="2078707" y="579467"/>
                    <a:pt x="2084485" y="580912"/>
                  </a:cubicBezTo>
                  <a:cubicBezTo>
                    <a:pt x="2090263" y="582357"/>
                    <a:pt x="2097486" y="453792"/>
                    <a:pt x="2106153" y="455236"/>
                  </a:cubicBezTo>
                  <a:cubicBezTo>
                    <a:pt x="2114820" y="456681"/>
                    <a:pt x="2129989" y="591746"/>
                    <a:pt x="2136489" y="589579"/>
                  </a:cubicBezTo>
                  <a:cubicBezTo>
                    <a:pt x="2142990" y="587412"/>
                    <a:pt x="2139378" y="442957"/>
                    <a:pt x="2145156" y="442235"/>
                  </a:cubicBezTo>
                  <a:cubicBezTo>
                    <a:pt x="2150934" y="441513"/>
                    <a:pt x="2129266" y="557799"/>
                    <a:pt x="2171158" y="585245"/>
                  </a:cubicBezTo>
                  <a:cubicBezTo>
                    <a:pt x="2213050" y="612691"/>
                    <a:pt x="2360394" y="603302"/>
                    <a:pt x="2396508" y="606913"/>
                  </a:cubicBezTo>
                  <a:cubicBezTo>
                    <a:pt x="2432622" y="610524"/>
                    <a:pt x="2410231" y="608718"/>
                    <a:pt x="2387840" y="60691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stretch>
              <a:fillRect/>
            </a:stretch>
          </p:blipFill>
          <p:spPr>
            <a:xfrm>
              <a:off x="4377822" y="2004537"/>
              <a:ext cx="295275" cy="685800"/>
            </a:xfrm>
            <a:prstGeom prst="rect">
              <a:avLst/>
            </a:prstGeom>
          </p:spPr>
        </p:pic>
        <p:pic>
          <p:nvPicPr>
            <p:cNvPr id="22" name="Picture 21"/>
            <p:cNvPicPr>
              <a:picLocks noChangeAspect="1"/>
            </p:cNvPicPr>
            <p:nvPr/>
          </p:nvPicPr>
          <p:blipFill>
            <a:blip r:embed="rId4"/>
            <a:stretch>
              <a:fillRect/>
            </a:stretch>
          </p:blipFill>
          <p:spPr>
            <a:xfrm>
              <a:off x="4887359" y="1986443"/>
              <a:ext cx="257175" cy="685800"/>
            </a:xfrm>
            <a:prstGeom prst="rect">
              <a:avLst/>
            </a:prstGeom>
          </p:spPr>
        </p:pic>
        <p:pic>
          <p:nvPicPr>
            <p:cNvPr id="23" name="Picture 22"/>
            <p:cNvPicPr>
              <a:picLocks noChangeAspect="1"/>
            </p:cNvPicPr>
            <p:nvPr/>
          </p:nvPicPr>
          <p:blipFill>
            <a:blip r:embed="rId5"/>
            <a:stretch>
              <a:fillRect/>
            </a:stretch>
          </p:blipFill>
          <p:spPr>
            <a:xfrm>
              <a:off x="5266747" y="2262889"/>
              <a:ext cx="285750" cy="295275"/>
            </a:xfrm>
            <a:prstGeom prst="rect">
              <a:avLst/>
            </a:prstGeom>
          </p:spPr>
        </p:pic>
        <p:pic>
          <p:nvPicPr>
            <p:cNvPr id="24" name="Picture 23"/>
            <p:cNvPicPr>
              <a:picLocks noChangeAspect="1"/>
            </p:cNvPicPr>
            <p:nvPr/>
          </p:nvPicPr>
          <p:blipFill>
            <a:blip r:embed="rId6"/>
            <a:stretch>
              <a:fillRect/>
            </a:stretch>
          </p:blipFill>
          <p:spPr>
            <a:xfrm>
              <a:off x="5639334" y="2243838"/>
              <a:ext cx="381000" cy="333375"/>
            </a:xfrm>
            <a:prstGeom prst="rect">
              <a:avLst/>
            </a:prstGeom>
          </p:spPr>
        </p:pic>
        <p:cxnSp>
          <p:nvCxnSpPr>
            <p:cNvPr id="26" name="Straight Arrow Connector 25"/>
            <p:cNvCxnSpPr/>
            <p:nvPr/>
          </p:nvCxnSpPr>
          <p:spPr>
            <a:xfrm flipV="1">
              <a:off x="3284963" y="2326367"/>
              <a:ext cx="966237" cy="23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a:off x="1488042" y="3469713"/>
            <a:ext cx="3867993" cy="1058847"/>
            <a:chOff x="1525762" y="3268517"/>
            <a:chExt cx="3867993" cy="1058847"/>
          </a:xfrm>
        </p:grpSpPr>
        <p:pic>
          <p:nvPicPr>
            <p:cNvPr id="29" name="Picture 28"/>
            <p:cNvPicPr>
              <a:picLocks noChangeAspect="1"/>
            </p:cNvPicPr>
            <p:nvPr/>
          </p:nvPicPr>
          <p:blipFill>
            <a:blip r:embed="rId3"/>
            <a:stretch>
              <a:fillRect/>
            </a:stretch>
          </p:blipFill>
          <p:spPr>
            <a:xfrm>
              <a:off x="1525762" y="3467539"/>
              <a:ext cx="295275" cy="685800"/>
            </a:xfrm>
            <a:prstGeom prst="rect">
              <a:avLst/>
            </a:prstGeom>
          </p:spPr>
        </p:pic>
        <p:pic>
          <p:nvPicPr>
            <p:cNvPr id="30" name="Picture 29"/>
            <p:cNvPicPr>
              <a:picLocks noChangeAspect="1"/>
            </p:cNvPicPr>
            <p:nvPr/>
          </p:nvPicPr>
          <p:blipFill>
            <a:blip r:embed="rId4"/>
            <a:stretch>
              <a:fillRect/>
            </a:stretch>
          </p:blipFill>
          <p:spPr>
            <a:xfrm>
              <a:off x="2035299" y="3449445"/>
              <a:ext cx="257175" cy="685800"/>
            </a:xfrm>
            <a:prstGeom prst="rect">
              <a:avLst/>
            </a:prstGeom>
          </p:spPr>
        </p:pic>
        <p:pic>
          <p:nvPicPr>
            <p:cNvPr id="31" name="Picture 30"/>
            <p:cNvPicPr>
              <a:picLocks noChangeAspect="1"/>
            </p:cNvPicPr>
            <p:nvPr/>
          </p:nvPicPr>
          <p:blipFill>
            <a:blip r:embed="rId5"/>
            <a:stretch>
              <a:fillRect/>
            </a:stretch>
          </p:blipFill>
          <p:spPr>
            <a:xfrm>
              <a:off x="2414687" y="3725891"/>
              <a:ext cx="285750" cy="295275"/>
            </a:xfrm>
            <a:prstGeom prst="rect">
              <a:avLst/>
            </a:prstGeom>
          </p:spPr>
        </p:pic>
        <p:pic>
          <p:nvPicPr>
            <p:cNvPr id="32" name="Picture 31"/>
            <p:cNvPicPr>
              <a:picLocks noChangeAspect="1"/>
            </p:cNvPicPr>
            <p:nvPr/>
          </p:nvPicPr>
          <p:blipFill>
            <a:blip r:embed="rId6"/>
            <a:stretch>
              <a:fillRect/>
            </a:stretch>
          </p:blipFill>
          <p:spPr>
            <a:xfrm>
              <a:off x="2787274" y="3706840"/>
              <a:ext cx="381000" cy="333375"/>
            </a:xfrm>
            <a:prstGeom prst="rect">
              <a:avLst/>
            </a:prstGeom>
          </p:spPr>
        </p:pic>
        <p:pic>
          <p:nvPicPr>
            <p:cNvPr id="34" name="Picture 33"/>
            <p:cNvPicPr>
              <a:picLocks noChangeAspect="1"/>
            </p:cNvPicPr>
            <p:nvPr/>
          </p:nvPicPr>
          <p:blipFill>
            <a:blip r:embed="rId3"/>
            <a:stretch>
              <a:fillRect/>
            </a:stretch>
          </p:blipFill>
          <p:spPr>
            <a:xfrm>
              <a:off x="4596905" y="3382699"/>
              <a:ext cx="174345" cy="404930"/>
            </a:xfrm>
            <a:prstGeom prst="rect">
              <a:avLst/>
            </a:prstGeom>
          </p:spPr>
        </p:pic>
        <p:pic>
          <p:nvPicPr>
            <p:cNvPr id="35" name="Picture 34"/>
            <p:cNvPicPr>
              <a:picLocks noChangeAspect="1"/>
            </p:cNvPicPr>
            <p:nvPr/>
          </p:nvPicPr>
          <p:blipFill>
            <a:blip r:embed="rId4"/>
            <a:stretch>
              <a:fillRect/>
            </a:stretch>
          </p:blipFill>
          <p:spPr>
            <a:xfrm>
              <a:off x="5106442" y="3364603"/>
              <a:ext cx="151849" cy="404931"/>
            </a:xfrm>
            <a:prstGeom prst="rect">
              <a:avLst/>
            </a:prstGeom>
          </p:spPr>
        </p:pic>
        <p:pic>
          <p:nvPicPr>
            <p:cNvPr id="36" name="Picture 35"/>
            <p:cNvPicPr>
              <a:picLocks noChangeAspect="1"/>
            </p:cNvPicPr>
            <p:nvPr/>
          </p:nvPicPr>
          <p:blipFill>
            <a:blip r:embed="rId5"/>
            <a:stretch>
              <a:fillRect/>
            </a:stretch>
          </p:blipFill>
          <p:spPr>
            <a:xfrm>
              <a:off x="4604953" y="4010741"/>
              <a:ext cx="168721" cy="174345"/>
            </a:xfrm>
            <a:prstGeom prst="rect">
              <a:avLst/>
            </a:prstGeom>
          </p:spPr>
        </p:pic>
        <p:pic>
          <p:nvPicPr>
            <p:cNvPr id="37" name="Picture 36"/>
            <p:cNvPicPr>
              <a:picLocks noChangeAspect="1"/>
            </p:cNvPicPr>
            <p:nvPr/>
          </p:nvPicPr>
          <p:blipFill>
            <a:blip r:embed="rId6"/>
            <a:stretch>
              <a:fillRect/>
            </a:stretch>
          </p:blipFill>
          <p:spPr>
            <a:xfrm>
              <a:off x="5083349" y="3999492"/>
              <a:ext cx="224961" cy="196841"/>
            </a:xfrm>
            <a:prstGeom prst="rect">
              <a:avLst/>
            </a:prstGeom>
          </p:spPr>
        </p:pic>
        <p:cxnSp>
          <p:nvCxnSpPr>
            <p:cNvPr id="40" name="Straight Connector 39"/>
            <p:cNvCxnSpPr/>
            <p:nvPr/>
          </p:nvCxnSpPr>
          <p:spPr>
            <a:xfrm>
              <a:off x="4745733" y="3534352"/>
              <a:ext cx="335192" cy="5065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5" idx="1"/>
            </p:cNvCxnSpPr>
            <p:nvPr/>
          </p:nvCxnSpPr>
          <p:spPr>
            <a:xfrm flipH="1">
              <a:off x="4788020" y="3567069"/>
              <a:ext cx="318422" cy="450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696778" y="3749529"/>
              <a:ext cx="5236" cy="223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166931" y="3757585"/>
              <a:ext cx="5236" cy="223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36" idx="3"/>
              <a:endCxn id="37" idx="1"/>
            </p:cNvCxnSpPr>
            <p:nvPr/>
          </p:nvCxnSpPr>
          <p:spPr>
            <a:xfrm flipV="1">
              <a:off x="4773674" y="4097913"/>
              <a:ext cx="3096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773674" y="3501013"/>
              <a:ext cx="3096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130541" y="3696973"/>
              <a:ext cx="263214" cy="276999"/>
            </a:xfrm>
            <a:prstGeom prst="rect">
              <a:avLst/>
            </a:prstGeom>
            <a:noFill/>
          </p:spPr>
          <p:txBody>
            <a:bodyPr wrap="none" rtlCol="0">
              <a:spAutoFit/>
            </a:bodyPr>
            <a:lstStyle/>
            <a:p>
              <a:r>
                <a:rPr lang="en-US" sz="1200" dirty="0" smtClean="0"/>
                <a:t>2</a:t>
              </a:r>
              <a:endParaRPr lang="en-US" sz="1200" dirty="0"/>
            </a:p>
          </p:txBody>
        </p:sp>
        <p:sp>
          <p:nvSpPr>
            <p:cNvPr id="58" name="TextBox 57"/>
            <p:cNvSpPr txBox="1"/>
            <p:nvPr/>
          </p:nvSpPr>
          <p:spPr>
            <a:xfrm>
              <a:off x="4470973" y="3714692"/>
              <a:ext cx="263214" cy="276999"/>
            </a:xfrm>
            <a:prstGeom prst="rect">
              <a:avLst/>
            </a:prstGeom>
            <a:noFill/>
          </p:spPr>
          <p:txBody>
            <a:bodyPr wrap="none" rtlCol="0">
              <a:spAutoFit/>
            </a:bodyPr>
            <a:lstStyle/>
            <a:p>
              <a:r>
                <a:rPr lang="en-US" sz="1200" dirty="0"/>
                <a:t>1</a:t>
              </a:r>
            </a:p>
          </p:txBody>
        </p:sp>
        <p:sp>
          <p:nvSpPr>
            <p:cNvPr id="59" name="TextBox 58"/>
            <p:cNvSpPr txBox="1"/>
            <p:nvPr/>
          </p:nvSpPr>
          <p:spPr>
            <a:xfrm>
              <a:off x="4937519" y="3618283"/>
              <a:ext cx="263214" cy="276999"/>
            </a:xfrm>
            <a:prstGeom prst="rect">
              <a:avLst/>
            </a:prstGeom>
            <a:noFill/>
          </p:spPr>
          <p:txBody>
            <a:bodyPr wrap="none" rtlCol="0">
              <a:spAutoFit/>
            </a:bodyPr>
            <a:lstStyle/>
            <a:p>
              <a:r>
                <a:rPr lang="en-US" sz="1200" dirty="0" smtClean="0"/>
                <a:t>3</a:t>
              </a:r>
              <a:endParaRPr lang="en-US" sz="1200" dirty="0"/>
            </a:p>
          </p:txBody>
        </p:sp>
        <p:sp>
          <p:nvSpPr>
            <p:cNvPr id="60" name="TextBox 59"/>
            <p:cNvSpPr txBox="1"/>
            <p:nvPr/>
          </p:nvSpPr>
          <p:spPr>
            <a:xfrm>
              <a:off x="4705643" y="3608333"/>
              <a:ext cx="263214" cy="276999"/>
            </a:xfrm>
            <a:prstGeom prst="rect">
              <a:avLst/>
            </a:prstGeom>
            <a:noFill/>
          </p:spPr>
          <p:txBody>
            <a:bodyPr wrap="none" rtlCol="0">
              <a:spAutoFit/>
            </a:bodyPr>
            <a:lstStyle/>
            <a:p>
              <a:r>
                <a:rPr lang="en-US" sz="1200" dirty="0" smtClean="0"/>
                <a:t>2</a:t>
              </a:r>
              <a:endParaRPr lang="en-US" sz="1200" dirty="0"/>
            </a:p>
          </p:txBody>
        </p:sp>
        <p:sp>
          <p:nvSpPr>
            <p:cNvPr id="61" name="TextBox 60"/>
            <p:cNvSpPr txBox="1"/>
            <p:nvPr/>
          </p:nvSpPr>
          <p:spPr>
            <a:xfrm>
              <a:off x="4777233" y="3268517"/>
              <a:ext cx="341760" cy="276999"/>
            </a:xfrm>
            <a:prstGeom prst="rect">
              <a:avLst/>
            </a:prstGeom>
            <a:noFill/>
          </p:spPr>
          <p:txBody>
            <a:bodyPr wrap="none" rtlCol="0">
              <a:spAutoFit/>
            </a:bodyPr>
            <a:lstStyle/>
            <a:p>
              <a:r>
                <a:rPr lang="en-US" sz="1200" dirty="0" smtClean="0"/>
                <a:t>10</a:t>
              </a:r>
              <a:endParaRPr lang="en-US" sz="1200" dirty="0"/>
            </a:p>
          </p:txBody>
        </p:sp>
        <p:sp>
          <p:nvSpPr>
            <p:cNvPr id="62" name="TextBox 61"/>
            <p:cNvSpPr txBox="1"/>
            <p:nvPr/>
          </p:nvSpPr>
          <p:spPr>
            <a:xfrm>
              <a:off x="4750022" y="4050365"/>
              <a:ext cx="341760" cy="276999"/>
            </a:xfrm>
            <a:prstGeom prst="rect">
              <a:avLst/>
            </a:prstGeom>
            <a:noFill/>
          </p:spPr>
          <p:txBody>
            <a:bodyPr wrap="none" rtlCol="0">
              <a:spAutoFit/>
            </a:bodyPr>
            <a:lstStyle/>
            <a:p>
              <a:r>
                <a:rPr lang="en-US" sz="1200" dirty="0" smtClean="0"/>
                <a:t>11</a:t>
              </a:r>
              <a:endParaRPr lang="en-US" sz="1200" dirty="0"/>
            </a:p>
          </p:txBody>
        </p:sp>
        <p:cxnSp>
          <p:nvCxnSpPr>
            <p:cNvPr id="63" name="Straight Arrow Connector 62"/>
            <p:cNvCxnSpPr/>
            <p:nvPr/>
          </p:nvCxnSpPr>
          <p:spPr>
            <a:xfrm flipV="1">
              <a:off x="3273600" y="3786616"/>
              <a:ext cx="1032156" cy="27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2156619" y="5338917"/>
            <a:ext cx="4342903" cy="1047707"/>
            <a:chOff x="2156619" y="4722750"/>
            <a:chExt cx="4342903" cy="1047707"/>
          </a:xfrm>
        </p:grpSpPr>
        <p:pic>
          <p:nvPicPr>
            <p:cNvPr id="68" name="Picture 67"/>
            <p:cNvPicPr>
              <a:picLocks noChangeAspect="1"/>
            </p:cNvPicPr>
            <p:nvPr/>
          </p:nvPicPr>
          <p:blipFill>
            <a:blip r:embed="rId3"/>
            <a:stretch>
              <a:fillRect/>
            </a:stretch>
          </p:blipFill>
          <p:spPr>
            <a:xfrm>
              <a:off x="2282551" y="4825792"/>
              <a:ext cx="174345" cy="404930"/>
            </a:xfrm>
            <a:prstGeom prst="rect">
              <a:avLst/>
            </a:prstGeom>
          </p:spPr>
        </p:pic>
        <p:pic>
          <p:nvPicPr>
            <p:cNvPr id="69" name="Picture 68"/>
            <p:cNvPicPr>
              <a:picLocks noChangeAspect="1"/>
            </p:cNvPicPr>
            <p:nvPr/>
          </p:nvPicPr>
          <p:blipFill>
            <a:blip r:embed="rId4"/>
            <a:stretch>
              <a:fillRect/>
            </a:stretch>
          </p:blipFill>
          <p:spPr>
            <a:xfrm>
              <a:off x="2792088" y="4807696"/>
              <a:ext cx="151849" cy="404931"/>
            </a:xfrm>
            <a:prstGeom prst="rect">
              <a:avLst/>
            </a:prstGeom>
          </p:spPr>
        </p:pic>
        <p:pic>
          <p:nvPicPr>
            <p:cNvPr id="70" name="Picture 69"/>
            <p:cNvPicPr>
              <a:picLocks noChangeAspect="1"/>
            </p:cNvPicPr>
            <p:nvPr/>
          </p:nvPicPr>
          <p:blipFill>
            <a:blip r:embed="rId5"/>
            <a:stretch>
              <a:fillRect/>
            </a:stretch>
          </p:blipFill>
          <p:spPr>
            <a:xfrm>
              <a:off x="2290599" y="5453834"/>
              <a:ext cx="168721" cy="174345"/>
            </a:xfrm>
            <a:prstGeom prst="rect">
              <a:avLst/>
            </a:prstGeom>
          </p:spPr>
        </p:pic>
        <p:pic>
          <p:nvPicPr>
            <p:cNvPr id="71" name="Picture 70"/>
            <p:cNvPicPr>
              <a:picLocks noChangeAspect="1"/>
            </p:cNvPicPr>
            <p:nvPr/>
          </p:nvPicPr>
          <p:blipFill>
            <a:blip r:embed="rId6"/>
            <a:stretch>
              <a:fillRect/>
            </a:stretch>
          </p:blipFill>
          <p:spPr>
            <a:xfrm>
              <a:off x="2768995" y="5442585"/>
              <a:ext cx="224961" cy="196841"/>
            </a:xfrm>
            <a:prstGeom prst="rect">
              <a:avLst/>
            </a:prstGeom>
          </p:spPr>
        </p:pic>
        <p:cxnSp>
          <p:nvCxnSpPr>
            <p:cNvPr id="72" name="Straight Connector 71"/>
            <p:cNvCxnSpPr/>
            <p:nvPr/>
          </p:nvCxnSpPr>
          <p:spPr>
            <a:xfrm>
              <a:off x="2431379" y="4977445"/>
              <a:ext cx="335192" cy="5065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69" idx="1"/>
            </p:cNvCxnSpPr>
            <p:nvPr/>
          </p:nvCxnSpPr>
          <p:spPr>
            <a:xfrm flipH="1">
              <a:off x="2473666" y="5010162"/>
              <a:ext cx="318422" cy="450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382424" y="5192622"/>
              <a:ext cx="5236" cy="223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852577" y="5200678"/>
              <a:ext cx="5236" cy="223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0" idx="3"/>
              <a:endCxn id="71" idx="1"/>
            </p:cNvCxnSpPr>
            <p:nvPr/>
          </p:nvCxnSpPr>
          <p:spPr>
            <a:xfrm flipV="1">
              <a:off x="2459320" y="5541006"/>
              <a:ext cx="3096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2459320" y="4944106"/>
              <a:ext cx="3096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2816187" y="5140066"/>
              <a:ext cx="263214" cy="276999"/>
            </a:xfrm>
            <a:prstGeom prst="rect">
              <a:avLst/>
            </a:prstGeom>
            <a:noFill/>
          </p:spPr>
          <p:txBody>
            <a:bodyPr wrap="none" rtlCol="0">
              <a:spAutoFit/>
            </a:bodyPr>
            <a:lstStyle/>
            <a:p>
              <a:r>
                <a:rPr lang="en-US" sz="1200" dirty="0" smtClean="0"/>
                <a:t>2</a:t>
              </a:r>
              <a:endParaRPr lang="en-US" sz="1200" dirty="0"/>
            </a:p>
          </p:txBody>
        </p:sp>
        <p:sp>
          <p:nvSpPr>
            <p:cNvPr id="79" name="TextBox 78"/>
            <p:cNvSpPr txBox="1"/>
            <p:nvPr/>
          </p:nvSpPr>
          <p:spPr>
            <a:xfrm>
              <a:off x="2156619" y="5157785"/>
              <a:ext cx="263214" cy="276999"/>
            </a:xfrm>
            <a:prstGeom prst="rect">
              <a:avLst/>
            </a:prstGeom>
            <a:noFill/>
          </p:spPr>
          <p:txBody>
            <a:bodyPr wrap="none" rtlCol="0">
              <a:spAutoFit/>
            </a:bodyPr>
            <a:lstStyle/>
            <a:p>
              <a:r>
                <a:rPr lang="en-US" sz="1200" dirty="0"/>
                <a:t>1</a:t>
              </a:r>
            </a:p>
          </p:txBody>
        </p:sp>
        <p:sp>
          <p:nvSpPr>
            <p:cNvPr id="80" name="TextBox 79"/>
            <p:cNvSpPr txBox="1"/>
            <p:nvPr/>
          </p:nvSpPr>
          <p:spPr>
            <a:xfrm>
              <a:off x="2634306" y="5039096"/>
              <a:ext cx="263214" cy="276999"/>
            </a:xfrm>
            <a:prstGeom prst="rect">
              <a:avLst/>
            </a:prstGeom>
            <a:noFill/>
          </p:spPr>
          <p:txBody>
            <a:bodyPr wrap="none" rtlCol="0">
              <a:spAutoFit/>
            </a:bodyPr>
            <a:lstStyle/>
            <a:p>
              <a:r>
                <a:rPr lang="en-US" sz="1200" dirty="0" smtClean="0"/>
                <a:t>3</a:t>
              </a:r>
              <a:endParaRPr lang="en-US" sz="1200" dirty="0"/>
            </a:p>
          </p:txBody>
        </p:sp>
        <p:sp>
          <p:nvSpPr>
            <p:cNvPr id="81" name="TextBox 80"/>
            <p:cNvSpPr txBox="1"/>
            <p:nvPr/>
          </p:nvSpPr>
          <p:spPr>
            <a:xfrm>
              <a:off x="2369007" y="5051426"/>
              <a:ext cx="263214" cy="276999"/>
            </a:xfrm>
            <a:prstGeom prst="rect">
              <a:avLst/>
            </a:prstGeom>
            <a:noFill/>
          </p:spPr>
          <p:txBody>
            <a:bodyPr wrap="none" rtlCol="0">
              <a:spAutoFit/>
            </a:bodyPr>
            <a:lstStyle/>
            <a:p>
              <a:r>
                <a:rPr lang="en-US" sz="1200" dirty="0" smtClean="0"/>
                <a:t>2</a:t>
              </a:r>
              <a:endParaRPr lang="en-US" sz="1200" dirty="0"/>
            </a:p>
          </p:txBody>
        </p:sp>
        <p:sp>
          <p:nvSpPr>
            <p:cNvPr id="82" name="TextBox 81"/>
            <p:cNvSpPr txBox="1"/>
            <p:nvPr/>
          </p:nvSpPr>
          <p:spPr>
            <a:xfrm>
              <a:off x="2462879" y="4722750"/>
              <a:ext cx="341760" cy="276999"/>
            </a:xfrm>
            <a:prstGeom prst="rect">
              <a:avLst/>
            </a:prstGeom>
            <a:noFill/>
          </p:spPr>
          <p:txBody>
            <a:bodyPr wrap="none" rtlCol="0">
              <a:spAutoFit/>
            </a:bodyPr>
            <a:lstStyle/>
            <a:p>
              <a:r>
                <a:rPr lang="en-US" sz="1200" dirty="0" smtClean="0"/>
                <a:t>10</a:t>
              </a:r>
              <a:endParaRPr lang="en-US" sz="1200" dirty="0"/>
            </a:p>
          </p:txBody>
        </p:sp>
        <p:sp>
          <p:nvSpPr>
            <p:cNvPr id="83" name="TextBox 82"/>
            <p:cNvSpPr txBox="1"/>
            <p:nvPr/>
          </p:nvSpPr>
          <p:spPr>
            <a:xfrm>
              <a:off x="2435668" y="5493458"/>
              <a:ext cx="341760" cy="276999"/>
            </a:xfrm>
            <a:prstGeom prst="rect">
              <a:avLst/>
            </a:prstGeom>
            <a:noFill/>
          </p:spPr>
          <p:txBody>
            <a:bodyPr wrap="none" rtlCol="0">
              <a:spAutoFit/>
            </a:bodyPr>
            <a:lstStyle/>
            <a:p>
              <a:r>
                <a:rPr lang="en-US" sz="1200" dirty="0" smtClean="0"/>
                <a:t>11</a:t>
              </a:r>
              <a:endParaRPr lang="en-US" sz="1200" dirty="0"/>
            </a:p>
          </p:txBody>
        </p:sp>
        <p:pic>
          <p:nvPicPr>
            <p:cNvPr id="84" name="Picture 83"/>
            <p:cNvPicPr>
              <a:picLocks noChangeAspect="1"/>
            </p:cNvPicPr>
            <p:nvPr/>
          </p:nvPicPr>
          <p:blipFill>
            <a:blip r:embed="rId3"/>
            <a:stretch>
              <a:fillRect/>
            </a:stretch>
          </p:blipFill>
          <p:spPr>
            <a:xfrm>
              <a:off x="4678520" y="5145460"/>
              <a:ext cx="206641" cy="479940"/>
            </a:xfrm>
            <a:prstGeom prst="rect">
              <a:avLst/>
            </a:prstGeom>
          </p:spPr>
        </p:pic>
        <p:pic>
          <p:nvPicPr>
            <p:cNvPr id="85" name="Picture 84"/>
            <p:cNvPicPr>
              <a:picLocks noChangeAspect="1"/>
            </p:cNvPicPr>
            <p:nvPr/>
          </p:nvPicPr>
          <p:blipFill>
            <a:blip r:embed="rId4"/>
            <a:stretch>
              <a:fillRect/>
            </a:stretch>
          </p:blipFill>
          <p:spPr>
            <a:xfrm>
              <a:off x="5027658" y="5127366"/>
              <a:ext cx="179978" cy="479940"/>
            </a:xfrm>
            <a:prstGeom prst="rect">
              <a:avLst/>
            </a:prstGeom>
          </p:spPr>
        </p:pic>
        <p:sp>
          <p:nvSpPr>
            <p:cNvPr id="86" name="Oval 85"/>
            <p:cNvSpPr/>
            <p:nvPr/>
          </p:nvSpPr>
          <p:spPr>
            <a:xfrm>
              <a:off x="4534339" y="4845061"/>
              <a:ext cx="833578" cy="86172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Arrow Connector 86"/>
            <p:cNvCxnSpPr/>
            <p:nvPr/>
          </p:nvCxnSpPr>
          <p:spPr>
            <a:xfrm flipV="1">
              <a:off x="3279556" y="5224942"/>
              <a:ext cx="966237" cy="23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4740572" y="4821590"/>
              <a:ext cx="447558" cy="369332"/>
            </a:xfrm>
            <a:prstGeom prst="rect">
              <a:avLst/>
            </a:prstGeom>
            <a:noFill/>
          </p:spPr>
          <p:txBody>
            <a:bodyPr wrap="none" rtlCol="0">
              <a:spAutoFit/>
            </a:bodyPr>
            <a:lstStyle/>
            <a:p>
              <a:r>
                <a:rPr lang="en-US" dirty="0" smtClean="0"/>
                <a:t>G1</a:t>
              </a:r>
              <a:endParaRPr lang="en-US" dirty="0"/>
            </a:p>
          </p:txBody>
        </p:sp>
        <p:sp>
          <p:nvSpPr>
            <p:cNvPr id="89" name="Oval 88"/>
            <p:cNvSpPr/>
            <p:nvPr/>
          </p:nvSpPr>
          <p:spPr>
            <a:xfrm>
              <a:off x="5665944" y="4845061"/>
              <a:ext cx="833578" cy="86172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5872177" y="4821590"/>
              <a:ext cx="447558" cy="369332"/>
            </a:xfrm>
            <a:prstGeom prst="rect">
              <a:avLst/>
            </a:prstGeom>
            <a:noFill/>
          </p:spPr>
          <p:txBody>
            <a:bodyPr wrap="none" rtlCol="0">
              <a:spAutoFit/>
            </a:bodyPr>
            <a:lstStyle/>
            <a:p>
              <a:r>
                <a:rPr lang="en-US" dirty="0" smtClean="0"/>
                <a:t>G2</a:t>
              </a:r>
              <a:endParaRPr lang="en-US" dirty="0"/>
            </a:p>
          </p:txBody>
        </p:sp>
        <p:pic>
          <p:nvPicPr>
            <p:cNvPr id="91" name="Picture 90"/>
            <p:cNvPicPr>
              <a:picLocks noChangeAspect="1"/>
            </p:cNvPicPr>
            <p:nvPr/>
          </p:nvPicPr>
          <p:blipFill>
            <a:blip r:embed="rId5"/>
            <a:stretch>
              <a:fillRect/>
            </a:stretch>
          </p:blipFill>
          <p:spPr>
            <a:xfrm>
              <a:off x="5794888" y="5181043"/>
              <a:ext cx="289864" cy="299526"/>
            </a:xfrm>
            <a:prstGeom prst="rect">
              <a:avLst/>
            </a:prstGeom>
          </p:spPr>
        </p:pic>
        <p:pic>
          <p:nvPicPr>
            <p:cNvPr id="92" name="Picture 91"/>
            <p:cNvPicPr>
              <a:picLocks noChangeAspect="1"/>
            </p:cNvPicPr>
            <p:nvPr/>
          </p:nvPicPr>
          <p:blipFill>
            <a:blip r:embed="rId6">
              <a:clrChange>
                <a:clrFrom>
                  <a:srgbClr val="FFFFFF"/>
                </a:clrFrom>
                <a:clrTo>
                  <a:srgbClr val="FFFFFF">
                    <a:alpha val="0"/>
                  </a:srgbClr>
                </a:clrTo>
              </a:clrChange>
            </a:blip>
            <a:stretch>
              <a:fillRect/>
            </a:stretch>
          </p:blipFill>
          <p:spPr>
            <a:xfrm>
              <a:off x="6091275" y="5161442"/>
              <a:ext cx="386486" cy="338175"/>
            </a:xfrm>
            <a:prstGeom prst="rect">
              <a:avLst/>
            </a:prstGeom>
          </p:spPr>
        </p:pic>
      </p:grpSp>
      <p:cxnSp>
        <p:nvCxnSpPr>
          <p:cNvPr id="66" name="Straight Connector 65"/>
          <p:cNvCxnSpPr/>
          <p:nvPr/>
        </p:nvCxnSpPr>
        <p:spPr>
          <a:xfrm flipV="1">
            <a:off x="565727" y="1143000"/>
            <a:ext cx="7920182" cy="11545"/>
          </a:xfrm>
          <a:prstGeom prst="line">
            <a:avLst/>
          </a:prstGeom>
          <a:ln>
            <a:solidFill>
              <a:schemeClr val="tx1">
                <a:lumMod val="50000"/>
                <a:lumOff val="50000"/>
              </a:schemeClr>
            </a:solidFill>
          </a:ln>
          <a:effectLst>
            <a:outerShdw blurRad="50800" dist="38100" dir="12780000" algn="br">
              <a:srgbClr val="000000">
                <a:alpha val="43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442679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46719" y="0"/>
            <a:ext cx="6879338" cy="6879338"/>
          </a:xfrm>
          <a:prstGeom prst="rect">
            <a:avLst/>
          </a:prstGeom>
        </p:spPr>
      </p:pic>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Segmentation</a:t>
            </a:r>
            <a:endParaRPr lang="en-US" dirty="0"/>
          </a:p>
        </p:txBody>
      </p:sp>
      <p:sp>
        <p:nvSpPr>
          <p:cNvPr id="5" name="Content Placeholder 4"/>
          <p:cNvSpPr>
            <a:spLocks noGrp="1"/>
          </p:cNvSpPr>
          <p:nvPr>
            <p:ph idx="1"/>
          </p:nvPr>
        </p:nvSpPr>
        <p:spPr>
          <a:xfrm>
            <a:off x="594014" y="1548545"/>
            <a:ext cx="8347505" cy="4351338"/>
          </a:xfrm>
        </p:spPr>
        <p:txBody>
          <a:bodyPr/>
          <a:lstStyle/>
          <a:p>
            <a:r>
              <a:rPr lang="en-US" dirty="0" smtClean="0"/>
              <a:t>Choosing when to respond</a:t>
            </a:r>
          </a:p>
          <a:p>
            <a:pPr lvl="1"/>
            <a:r>
              <a:rPr lang="en-US" dirty="0"/>
              <a:t>Too quickly is annoying … too many false positives</a:t>
            </a:r>
          </a:p>
          <a:p>
            <a:pPr lvl="1"/>
            <a:r>
              <a:rPr lang="en-US" dirty="0"/>
              <a:t>Too late does not exhibit responsiveness</a:t>
            </a:r>
          </a:p>
          <a:p>
            <a:pPr lvl="1"/>
            <a:endParaRPr lang="en-US" dirty="0"/>
          </a:p>
          <a:p>
            <a:r>
              <a:rPr lang="en-US" dirty="0"/>
              <a:t>Matter of choosing window size and amp. threshold</a:t>
            </a:r>
          </a:p>
        </p:txBody>
      </p:sp>
      <p:cxnSp>
        <p:nvCxnSpPr>
          <p:cNvPr id="6" name="Straight Connector 5"/>
          <p:cNvCxnSpPr/>
          <p:nvPr/>
        </p:nvCxnSpPr>
        <p:spPr>
          <a:xfrm flipV="1">
            <a:off x="565727" y="1143000"/>
            <a:ext cx="7920182" cy="11545"/>
          </a:xfrm>
          <a:prstGeom prst="line">
            <a:avLst/>
          </a:prstGeom>
          <a:ln>
            <a:solidFill>
              <a:schemeClr val="tx1">
                <a:lumMod val="50000"/>
                <a:lumOff val="50000"/>
              </a:schemeClr>
            </a:solidFill>
          </a:ln>
          <a:effectLst>
            <a:outerShdw blurRad="50800" dist="38100" dir="12780000" algn="br">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7" name="Picture 6" descr="Screen shot 2014-02-25 at 10.25.48 AM.png"/>
          <p:cNvPicPr>
            <a:picLocks noChangeAspect="1"/>
          </p:cNvPicPr>
          <p:nvPr/>
        </p:nvPicPr>
        <p:blipFill>
          <a:blip r:embed="rId3"/>
          <a:stretch>
            <a:fillRect/>
          </a:stretch>
        </p:blipFill>
        <p:spPr>
          <a:xfrm>
            <a:off x="-21523" y="4280414"/>
            <a:ext cx="9165523" cy="1399607"/>
          </a:xfrm>
          <a:prstGeom prst="rect">
            <a:avLst/>
          </a:prstGeom>
        </p:spPr>
      </p:pic>
      <p:sp>
        <p:nvSpPr>
          <p:cNvPr id="9" name="Rounded Rectangle 8"/>
          <p:cNvSpPr/>
          <p:nvPr/>
        </p:nvSpPr>
        <p:spPr bwMode="auto">
          <a:xfrm>
            <a:off x="1643813" y="3722843"/>
            <a:ext cx="481421" cy="2535852"/>
          </a:xfrm>
          <a:prstGeom prst="roundRect">
            <a:avLst/>
          </a:prstGeom>
          <a:noFill/>
          <a:ln w="38100" cap="flat" cmpd="sng" algn="ctr">
            <a:solidFill>
              <a:srgbClr val="FF660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Rounded Rectangle 11"/>
          <p:cNvSpPr/>
          <p:nvPr/>
        </p:nvSpPr>
        <p:spPr bwMode="auto">
          <a:xfrm>
            <a:off x="1669092" y="4613035"/>
            <a:ext cx="2374030" cy="738604"/>
          </a:xfrm>
          <a:prstGeom prst="roundRect">
            <a:avLst/>
          </a:prstGeom>
          <a:noFill/>
          <a:ln w="38100" cap="flat" cmpd="sng" algn="ctr">
            <a:solidFill>
              <a:srgbClr val="3366FF"/>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14" name="Picture 2" descr="http://www.creativechild.com/template/userfiles/posts/5_Educational_Benefits_of_Kids_Stuffed_Animals_Toys.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1252341">
            <a:off x="-1118542" y="4369293"/>
            <a:ext cx="2668060" cy="200104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 name="Picture 9"/>
          <p:cNvPicPr>
            <a:picLocks noChangeAspect="1"/>
          </p:cNvPicPr>
          <p:nvPr/>
        </p:nvPicPr>
        <p:blipFill>
          <a:blip r:embed="rId5"/>
          <a:stretch>
            <a:fillRect/>
          </a:stretch>
        </p:blipFill>
        <p:spPr>
          <a:xfrm flipH="1">
            <a:off x="2189477" y="3844613"/>
            <a:ext cx="405599" cy="405599"/>
          </a:xfrm>
          <a:prstGeom prst="rect">
            <a:avLst/>
          </a:prstGeom>
        </p:spPr>
      </p:pic>
      <p:pic>
        <p:nvPicPr>
          <p:cNvPr id="11" name="Picture 10"/>
          <p:cNvPicPr>
            <a:picLocks noChangeAspect="1"/>
          </p:cNvPicPr>
          <p:nvPr/>
        </p:nvPicPr>
        <p:blipFill>
          <a:blip r:embed="rId5"/>
          <a:stretch>
            <a:fillRect/>
          </a:stretch>
        </p:blipFill>
        <p:spPr>
          <a:xfrm flipH="1">
            <a:off x="3935800" y="3854476"/>
            <a:ext cx="405599" cy="40559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890078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Signal (dis)Similarity</a:t>
            </a:r>
            <a:endParaRPr lang="en-US" dirty="0"/>
          </a:p>
        </p:txBody>
      </p:sp>
      <p:sp>
        <p:nvSpPr>
          <p:cNvPr id="7" name="Content Placeholder 6"/>
          <p:cNvSpPr>
            <a:spLocks noGrp="1"/>
          </p:cNvSpPr>
          <p:nvPr>
            <p:ph idx="1"/>
          </p:nvPr>
        </p:nvSpPr>
        <p:spPr/>
        <p:txBody>
          <a:bodyPr/>
          <a:lstStyle/>
          <a:p>
            <a:r>
              <a:rPr lang="en-US" dirty="0" smtClean="0"/>
              <a:t>Dynamic </a:t>
            </a:r>
            <a:r>
              <a:rPr lang="en-US" dirty="0"/>
              <a:t>Time Warping (DTW)</a:t>
            </a:r>
          </a:p>
          <a:p>
            <a:pPr lvl="1"/>
            <a:r>
              <a:rPr lang="en-US" dirty="0"/>
              <a:t>Compute signal distance between two signal segments</a:t>
            </a:r>
          </a:p>
        </p:txBody>
      </p:sp>
      <p:sp>
        <p:nvSpPr>
          <p:cNvPr id="3" name="Rectangle 2"/>
          <p:cNvSpPr/>
          <p:nvPr/>
        </p:nvSpPr>
        <p:spPr>
          <a:xfrm>
            <a:off x="-2497985" y="3777734"/>
            <a:ext cx="293670" cy="369332"/>
          </a:xfrm>
          <a:prstGeom prst="rect">
            <a:avLst/>
          </a:prstGeom>
        </p:spPr>
        <p:txBody>
          <a:bodyPr wrap="none">
            <a:spAutoFit/>
          </a:bodyPr>
          <a:lstStyle/>
          <a:p>
            <a:r>
              <a:rPr lang="en-US" dirty="0">
                <a:latin typeface="+mj-lt"/>
              </a:rPr>
              <a:t>a</a:t>
            </a:r>
          </a:p>
        </p:txBody>
      </p:sp>
      <p:sp>
        <p:nvSpPr>
          <p:cNvPr id="6" name="TextBox 5"/>
          <p:cNvSpPr txBox="1"/>
          <p:nvPr/>
        </p:nvSpPr>
        <p:spPr>
          <a:xfrm>
            <a:off x="5951547" y="2561110"/>
            <a:ext cx="2892146" cy="1200329"/>
          </a:xfrm>
          <a:prstGeom prst="rect">
            <a:avLst/>
          </a:prstGeom>
          <a:solidFill>
            <a:srgbClr val="FFCC66"/>
          </a:solidFill>
          <a:effectLst>
            <a:outerShdw blurRad="50800" dist="38100" dir="2700000">
              <a:srgbClr val="000000">
                <a:alpha val="43000"/>
              </a:srgbClr>
            </a:outerShdw>
          </a:effectLst>
        </p:spPr>
        <p:txBody>
          <a:bodyPr wrap="square" rtlCol="0">
            <a:spAutoFit/>
          </a:bodyPr>
          <a:lstStyle/>
          <a:p>
            <a:r>
              <a:rPr lang="en-US" dirty="0" smtClean="0">
                <a:latin typeface="+mj-lt"/>
              </a:rPr>
              <a:t>DTW handles the situation </a:t>
            </a:r>
          </a:p>
          <a:p>
            <a:r>
              <a:rPr lang="en-US" dirty="0" smtClean="0">
                <a:latin typeface="+mj-lt"/>
              </a:rPr>
              <a:t>when a same gesture is performed under different speeds.</a:t>
            </a:r>
            <a:endParaRPr lang="en-US" dirty="0">
              <a:latin typeface="+mj-lt"/>
            </a:endParaRPr>
          </a:p>
        </p:txBody>
      </p:sp>
      <p:cxnSp>
        <p:nvCxnSpPr>
          <p:cNvPr id="8" name="Straight Connector 7"/>
          <p:cNvCxnSpPr/>
          <p:nvPr/>
        </p:nvCxnSpPr>
        <p:spPr>
          <a:xfrm flipV="1">
            <a:off x="565727" y="1143000"/>
            <a:ext cx="7920182" cy="11545"/>
          </a:xfrm>
          <a:prstGeom prst="line">
            <a:avLst/>
          </a:prstGeom>
          <a:ln>
            <a:solidFill>
              <a:schemeClr val="tx1">
                <a:lumMod val="50000"/>
                <a:lumOff val="50000"/>
              </a:schemeClr>
            </a:solidFill>
          </a:ln>
          <a:effectLst>
            <a:outerShdw blurRad="50800" dist="38100" dir="12780000" algn="br">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9" name="Picture 8" descr="Screen shot 2014-02-25 at 3.23.47 PM.png"/>
          <p:cNvPicPr>
            <a:picLocks noChangeAspect="1"/>
          </p:cNvPicPr>
          <p:nvPr/>
        </p:nvPicPr>
        <p:blipFill>
          <a:blip r:embed="rId3"/>
          <a:stretch>
            <a:fillRect/>
          </a:stretch>
        </p:blipFill>
        <p:spPr>
          <a:xfrm>
            <a:off x="309033" y="2513157"/>
            <a:ext cx="5493484" cy="321924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6434422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endParaRPr lang="en-US"/>
          </a:p>
          <a:p>
            <a:pPr algn="ctr">
              <a:buNone/>
            </a:pPr>
            <a:endParaRPr lang="en-US"/>
          </a:p>
          <a:p>
            <a:pPr algn="ctr">
              <a:buNone/>
            </a:pPr>
            <a:endParaRPr lang="en-US"/>
          </a:p>
          <a:p>
            <a:pPr algn="ctr">
              <a:buNone/>
            </a:pPr>
            <a:r>
              <a:rPr lang="en-US"/>
              <a:t>Basics of Dynamic Time Warping (DTW)</a:t>
            </a:r>
          </a:p>
        </p:txBody>
      </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628650" y="1593850"/>
            <a:ext cx="8001000" cy="1917700"/>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GB" sz="2400">
                <a:solidFill>
                  <a:srgbClr val="00264C"/>
                </a:solidFill>
              </a:rPr>
              <a:t>Gene expression time series are expected to vary not only in terms of expression amplitudes, but also in terms of </a:t>
            </a:r>
            <a:r>
              <a:rPr lang="en-GB" sz="2400">
                <a:solidFill>
                  <a:srgbClr val="CC3300"/>
                </a:solidFill>
              </a:rPr>
              <a:t>time progression</a:t>
            </a:r>
            <a:r>
              <a:rPr lang="en-GB" sz="2400">
                <a:solidFill>
                  <a:srgbClr val="00264C"/>
                </a:solidFill>
              </a:rPr>
              <a:t> since biological processes may unfold with different rates in response to different experimental conditions or within different organisms and individuals. </a:t>
            </a:r>
            <a:endParaRPr lang="en-US" sz="2400">
              <a:solidFill>
                <a:srgbClr val="00264C"/>
              </a:solidFill>
            </a:endParaRPr>
          </a:p>
        </p:txBody>
      </p:sp>
      <p:sp>
        <p:nvSpPr>
          <p:cNvPr id="3075" name="Rectangle 3"/>
          <p:cNvSpPr>
            <a:spLocks noChangeArrowheads="1"/>
          </p:cNvSpPr>
          <p:nvPr/>
        </p:nvSpPr>
        <p:spPr bwMode="auto">
          <a:xfrm>
            <a:off x="533400" y="457200"/>
            <a:ext cx="8077200" cy="762000"/>
          </a:xfrm>
          <a:prstGeom prst="rect">
            <a:avLst/>
          </a:prstGeom>
          <a:noFill/>
          <a:ln w="9525">
            <a:noFill/>
            <a:miter lim="800000"/>
            <a:headEnd/>
            <a:tailEnd/>
          </a:ln>
          <a:effectLst/>
        </p:spPr>
        <p:txBody>
          <a:bodyPr anchor="ctr">
            <a:prstTxWarp prst="textNoShape">
              <a:avLst/>
            </a:prstTxWarp>
          </a:bodyPr>
          <a:lstStyle/>
          <a:p>
            <a:pPr algn="ctr"/>
            <a:r>
              <a:rPr lang="nl-BE" sz="3200">
                <a:solidFill>
                  <a:srgbClr val="00264C"/>
                </a:solidFill>
                <a:latin typeface="Times New Roman" charset="0"/>
              </a:rPr>
              <a:t>What is Special about Time Series Data?</a:t>
            </a:r>
            <a:endParaRPr lang="en-GB" sz="3200" i="1">
              <a:solidFill>
                <a:srgbClr val="00264C"/>
              </a:solidFill>
              <a:latin typeface="Times New Roman" charset="0"/>
              <a:ea typeface="Times New Roman" charset="0"/>
              <a:cs typeface="Times New Roman" charset="0"/>
            </a:endParaRPr>
          </a:p>
        </p:txBody>
      </p:sp>
      <p:sp>
        <p:nvSpPr>
          <p:cNvPr id="3076" name="Rectangle 4"/>
          <p:cNvSpPr>
            <a:spLocks noChangeArrowheads="1"/>
          </p:cNvSpPr>
          <p:nvPr/>
        </p:nvSpPr>
        <p:spPr bwMode="auto">
          <a:xfrm>
            <a:off x="4267200" y="5562600"/>
            <a:ext cx="276225"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solidFill>
                  <a:srgbClr val="00264C"/>
                </a:solidFill>
                <a:latin typeface="Times New Roman" charset="0"/>
              </a:rPr>
              <a:t>time</a:t>
            </a:r>
          </a:p>
        </p:txBody>
      </p:sp>
      <p:grpSp>
        <p:nvGrpSpPr>
          <p:cNvPr id="2" name="Group 5"/>
          <p:cNvGrpSpPr>
            <a:grpSpLocks/>
          </p:cNvGrpSpPr>
          <p:nvPr/>
        </p:nvGrpSpPr>
        <p:grpSpPr bwMode="auto">
          <a:xfrm>
            <a:off x="2686050" y="5562600"/>
            <a:ext cx="3638550" cy="82550"/>
            <a:chOff x="462" y="2091"/>
            <a:chExt cx="2292" cy="52"/>
          </a:xfrm>
        </p:grpSpPr>
        <p:sp>
          <p:nvSpPr>
            <p:cNvPr id="3078" name="Line 6"/>
            <p:cNvSpPr>
              <a:spLocks noChangeShapeType="1"/>
            </p:cNvSpPr>
            <p:nvPr/>
          </p:nvSpPr>
          <p:spPr bwMode="auto">
            <a:xfrm>
              <a:off x="462" y="2143"/>
              <a:ext cx="2292" cy="0"/>
            </a:xfrm>
            <a:prstGeom prst="line">
              <a:avLst/>
            </a:prstGeom>
            <a:noFill/>
            <a:ln w="19050">
              <a:solidFill>
                <a:srgbClr val="00264C"/>
              </a:solidFill>
              <a:round/>
              <a:headEnd/>
              <a:tailEnd type="triangle" w="med" len="med"/>
            </a:ln>
            <a:effectLst/>
          </p:spPr>
          <p:txBody>
            <a:bodyPr>
              <a:prstTxWarp prst="textNoShape">
                <a:avLst/>
              </a:prstTxWarp>
            </a:bodyPr>
            <a:lstStyle/>
            <a:p>
              <a:endParaRPr lang="en-US"/>
            </a:p>
          </p:txBody>
        </p:sp>
        <p:sp>
          <p:nvSpPr>
            <p:cNvPr id="3079" name="Line 7"/>
            <p:cNvSpPr>
              <a:spLocks noChangeShapeType="1"/>
            </p:cNvSpPr>
            <p:nvPr/>
          </p:nvSpPr>
          <p:spPr bwMode="auto">
            <a:xfrm>
              <a:off x="894" y="2092"/>
              <a:ext cx="0" cy="48"/>
            </a:xfrm>
            <a:prstGeom prst="line">
              <a:avLst/>
            </a:prstGeom>
            <a:noFill/>
            <a:ln w="12700">
              <a:solidFill>
                <a:srgbClr val="00264C"/>
              </a:solidFill>
              <a:round/>
              <a:headEnd/>
              <a:tailEnd/>
            </a:ln>
            <a:effectLst/>
          </p:spPr>
          <p:txBody>
            <a:bodyPr>
              <a:prstTxWarp prst="textNoShape">
                <a:avLst/>
              </a:prstTxWarp>
            </a:bodyPr>
            <a:lstStyle/>
            <a:p>
              <a:endParaRPr lang="en-US"/>
            </a:p>
          </p:txBody>
        </p:sp>
        <p:sp>
          <p:nvSpPr>
            <p:cNvPr id="3080" name="Line 8"/>
            <p:cNvSpPr>
              <a:spLocks noChangeShapeType="1"/>
            </p:cNvSpPr>
            <p:nvPr/>
          </p:nvSpPr>
          <p:spPr bwMode="auto">
            <a:xfrm>
              <a:off x="1315" y="2092"/>
              <a:ext cx="0" cy="48"/>
            </a:xfrm>
            <a:prstGeom prst="line">
              <a:avLst/>
            </a:prstGeom>
            <a:noFill/>
            <a:ln w="12700">
              <a:solidFill>
                <a:srgbClr val="00264C"/>
              </a:solidFill>
              <a:round/>
              <a:headEnd/>
              <a:tailEnd/>
            </a:ln>
            <a:effectLst/>
          </p:spPr>
          <p:txBody>
            <a:bodyPr>
              <a:prstTxWarp prst="textNoShape">
                <a:avLst/>
              </a:prstTxWarp>
            </a:bodyPr>
            <a:lstStyle/>
            <a:p>
              <a:endParaRPr lang="en-US"/>
            </a:p>
          </p:txBody>
        </p:sp>
        <p:sp>
          <p:nvSpPr>
            <p:cNvPr id="3081" name="Line 9"/>
            <p:cNvSpPr>
              <a:spLocks noChangeShapeType="1"/>
            </p:cNvSpPr>
            <p:nvPr/>
          </p:nvSpPr>
          <p:spPr bwMode="auto">
            <a:xfrm>
              <a:off x="1737" y="2092"/>
              <a:ext cx="0" cy="48"/>
            </a:xfrm>
            <a:prstGeom prst="line">
              <a:avLst/>
            </a:prstGeom>
            <a:noFill/>
            <a:ln w="12700">
              <a:solidFill>
                <a:srgbClr val="00264C"/>
              </a:solidFill>
              <a:round/>
              <a:headEnd/>
              <a:tailEnd/>
            </a:ln>
            <a:effectLst/>
          </p:spPr>
          <p:txBody>
            <a:bodyPr>
              <a:prstTxWarp prst="textNoShape">
                <a:avLst/>
              </a:prstTxWarp>
            </a:bodyPr>
            <a:lstStyle/>
            <a:p>
              <a:endParaRPr lang="en-US"/>
            </a:p>
          </p:txBody>
        </p:sp>
        <p:sp>
          <p:nvSpPr>
            <p:cNvPr id="3082" name="Line 10"/>
            <p:cNvSpPr>
              <a:spLocks noChangeShapeType="1"/>
            </p:cNvSpPr>
            <p:nvPr/>
          </p:nvSpPr>
          <p:spPr bwMode="auto">
            <a:xfrm>
              <a:off x="2158" y="2092"/>
              <a:ext cx="0" cy="48"/>
            </a:xfrm>
            <a:prstGeom prst="line">
              <a:avLst/>
            </a:prstGeom>
            <a:noFill/>
            <a:ln w="12700">
              <a:solidFill>
                <a:srgbClr val="00264C"/>
              </a:solidFill>
              <a:round/>
              <a:headEnd/>
              <a:tailEnd/>
            </a:ln>
            <a:effectLst/>
          </p:spPr>
          <p:txBody>
            <a:bodyPr>
              <a:prstTxWarp prst="textNoShape">
                <a:avLst/>
              </a:prstTxWarp>
            </a:bodyPr>
            <a:lstStyle/>
            <a:p>
              <a:endParaRPr lang="en-US"/>
            </a:p>
          </p:txBody>
        </p:sp>
        <p:sp>
          <p:nvSpPr>
            <p:cNvPr id="3083" name="Line 11"/>
            <p:cNvSpPr>
              <a:spLocks noChangeShapeType="1"/>
            </p:cNvSpPr>
            <p:nvPr/>
          </p:nvSpPr>
          <p:spPr bwMode="auto">
            <a:xfrm>
              <a:off x="2580" y="2091"/>
              <a:ext cx="0" cy="48"/>
            </a:xfrm>
            <a:prstGeom prst="line">
              <a:avLst/>
            </a:prstGeom>
            <a:noFill/>
            <a:ln w="12700">
              <a:solidFill>
                <a:srgbClr val="00264C"/>
              </a:solidFill>
              <a:round/>
              <a:headEnd/>
              <a:tailEnd/>
            </a:ln>
            <a:effectLst/>
          </p:spPr>
          <p:txBody>
            <a:bodyPr>
              <a:prstTxWarp prst="textNoShape">
                <a:avLst/>
              </a:prstTxWarp>
            </a:bodyPr>
            <a:lstStyle/>
            <a:p>
              <a:endParaRPr lang="en-US"/>
            </a:p>
          </p:txBody>
        </p:sp>
      </p:grpSp>
      <p:grpSp>
        <p:nvGrpSpPr>
          <p:cNvPr id="3" name="Group 12"/>
          <p:cNvGrpSpPr>
            <a:grpSpLocks/>
          </p:cNvGrpSpPr>
          <p:nvPr/>
        </p:nvGrpSpPr>
        <p:grpSpPr bwMode="auto">
          <a:xfrm>
            <a:off x="2703513" y="4143375"/>
            <a:ext cx="3516312" cy="676275"/>
            <a:chOff x="678" y="1872"/>
            <a:chExt cx="2215" cy="426"/>
          </a:xfrm>
        </p:grpSpPr>
        <p:sp>
          <p:nvSpPr>
            <p:cNvPr id="3085" name="Line 13"/>
            <p:cNvSpPr>
              <a:spLocks noChangeShapeType="1"/>
            </p:cNvSpPr>
            <p:nvPr/>
          </p:nvSpPr>
          <p:spPr bwMode="auto">
            <a:xfrm>
              <a:off x="678" y="2298"/>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3086" name="Line 14"/>
            <p:cNvSpPr>
              <a:spLocks noChangeShapeType="1"/>
            </p:cNvSpPr>
            <p:nvPr/>
          </p:nvSpPr>
          <p:spPr bwMode="auto">
            <a:xfrm flipV="1">
              <a:off x="804" y="2250"/>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3087" name="Line 15"/>
            <p:cNvSpPr>
              <a:spLocks noChangeShapeType="1"/>
            </p:cNvSpPr>
            <p:nvPr/>
          </p:nvSpPr>
          <p:spPr bwMode="auto">
            <a:xfrm flipV="1">
              <a:off x="1062" y="2106"/>
              <a:ext cx="259"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3088" name="Line 16"/>
            <p:cNvSpPr>
              <a:spLocks noChangeShapeType="1"/>
            </p:cNvSpPr>
            <p:nvPr/>
          </p:nvSpPr>
          <p:spPr bwMode="auto">
            <a:xfrm>
              <a:off x="936" y="2250"/>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3089" name="Line 17"/>
            <p:cNvSpPr>
              <a:spLocks noChangeShapeType="1"/>
            </p:cNvSpPr>
            <p:nvPr/>
          </p:nvSpPr>
          <p:spPr bwMode="auto">
            <a:xfrm>
              <a:off x="1320" y="210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3090" name="Line 18"/>
            <p:cNvSpPr>
              <a:spLocks noChangeShapeType="1"/>
            </p:cNvSpPr>
            <p:nvPr/>
          </p:nvSpPr>
          <p:spPr bwMode="auto">
            <a:xfrm flipV="1">
              <a:off x="1446" y="2010"/>
              <a:ext cx="144" cy="96"/>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3091" name="Line 19"/>
            <p:cNvSpPr>
              <a:spLocks noChangeShapeType="1"/>
            </p:cNvSpPr>
            <p:nvPr/>
          </p:nvSpPr>
          <p:spPr bwMode="auto">
            <a:xfrm flipV="1">
              <a:off x="1584" y="1872"/>
              <a:ext cx="138"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3092" name="Line 20"/>
            <p:cNvSpPr>
              <a:spLocks noChangeShapeType="1"/>
            </p:cNvSpPr>
            <p:nvPr/>
          </p:nvSpPr>
          <p:spPr bwMode="auto">
            <a:xfrm>
              <a:off x="1716" y="1872"/>
              <a:ext cx="384"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3093" name="Line 21"/>
            <p:cNvSpPr>
              <a:spLocks noChangeShapeType="1"/>
            </p:cNvSpPr>
            <p:nvPr/>
          </p:nvSpPr>
          <p:spPr bwMode="auto">
            <a:xfrm>
              <a:off x="2490" y="201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3094" name="Line 22"/>
            <p:cNvSpPr>
              <a:spLocks noChangeAspect="1" noChangeShapeType="1"/>
            </p:cNvSpPr>
            <p:nvPr/>
          </p:nvSpPr>
          <p:spPr bwMode="auto">
            <a:xfrm>
              <a:off x="2622" y="2016"/>
              <a:ext cx="271" cy="105"/>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3095" name="Line 23"/>
            <p:cNvSpPr>
              <a:spLocks noChangeShapeType="1"/>
            </p:cNvSpPr>
            <p:nvPr/>
          </p:nvSpPr>
          <p:spPr bwMode="auto">
            <a:xfrm>
              <a:off x="2358" y="1968"/>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3096" name="Line 24"/>
            <p:cNvSpPr>
              <a:spLocks noChangeShapeType="1"/>
            </p:cNvSpPr>
            <p:nvPr/>
          </p:nvSpPr>
          <p:spPr bwMode="auto">
            <a:xfrm>
              <a:off x="2100" y="1872"/>
              <a:ext cx="265" cy="96"/>
            </a:xfrm>
            <a:prstGeom prst="line">
              <a:avLst/>
            </a:prstGeom>
            <a:noFill/>
            <a:ln w="28575">
              <a:solidFill>
                <a:srgbClr val="009900"/>
              </a:solidFill>
              <a:round/>
              <a:headEnd/>
              <a:tailEnd/>
            </a:ln>
            <a:effectLst/>
          </p:spPr>
          <p:txBody>
            <a:bodyPr>
              <a:prstTxWarp prst="textNoShape">
                <a:avLst/>
              </a:prstTxWarp>
            </a:bodyPr>
            <a:lstStyle/>
            <a:p>
              <a:endParaRPr lang="en-US"/>
            </a:p>
          </p:txBody>
        </p:sp>
      </p:grpSp>
      <p:grpSp>
        <p:nvGrpSpPr>
          <p:cNvPr id="4" name="Group 25"/>
          <p:cNvGrpSpPr>
            <a:grpSpLocks/>
          </p:cNvGrpSpPr>
          <p:nvPr/>
        </p:nvGrpSpPr>
        <p:grpSpPr bwMode="auto">
          <a:xfrm>
            <a:off x="2705100" y="4610100"/>
            <a:ext cx="3514725" cy="838200"/>
            <a:chOff x="678" y="2154"/>
            <a:chExt cx="2214" cy="528"/>
          </a:xfrm>
        </p:grpSpPr>
        <p:sp>
          <p:nvSpPr>
            <p:cNvPr id="3098" name="Line 26"/>
            <p:cNvSpPr>
              <a:spLocks noChangeShapeType="1"/>
            </p:cNvSpPr>
            <p:nvPr/>
          </p:nvSpPr>
          <p:spPr bwMode="auto">
            <a:xfrm>
              <a:off x="678" y="2682"/>
              <a:ext cx="39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3099" name="Line 27"/>
            <p:cNvSpPr>
              <a:spLocks noChangeShapeType="1"/>
            </p:cNvSpPr>
            <p:nvPr/>
          </p:nvSpPr>
          <p:spPr bwMode="auto">
            <a:xfrm flipV="1">
              <a:off x="1062" y="2634"/>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3100" name="Line 28"/>
            <p:cNvSpPr>
              <a:spLocks noChangeShapeType="1"/>
            </p:cNvSpPr>
            <p:nvPr/>
          </p:nvSpPr>
          <p:spPr bwMode="auto">
            <a:xfrm flipV="1">
              <a:off x="1320" y="2490"/>
              <a:ext cx="259" cy="144"/>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3101" name="Line 29"/>
            <p:cNvSpPr>
              <a:spLocks noChangeShapeType="1"/>
            </p:cNvSpPr>
            <p:nvPr/>
          </p:nvSpPr>
          <p:spPr bwMode="auto">
            <a:xfrm>
              <a:off x="1194" y="2634"/>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3102" name="Line 30"/>
            <p:cNvSpPr>
              <a:spLocks noChangeShapeType="1"/>
            </p:cNvSpPr>
            <p:nvPr/>
          </p:nvSpPr>
          <p:spPr bwMode="auto">
            <a:xfrm>
              <a:off x="1578" y="2490"/>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3103" name="Line 31"/>
            <p:cNvSpPr>
              <a:spLocks noChangeShapeType="1"/>
            </p:cNvSpPr>
            <p:nvPr/>
          </p:nvSpPr>
          <p:spPr bwMode="auto">
            <a:xfrm flipV="1">
              <a:off x="1698" y="2400"/>
              <a:ext cx="144"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3104" name="Line 32"/>
            <p:cNvSpPr>
              <a:spLocks noChangeShapeType="1"/>
            </p:cNvSpPr>
            <p:nvPr/>
          </p:nvSpPr>
          <p:spPr bwMode="auto">
            <a:xfrm flipV="1">
              <a:off x="1836" y="2166"/>
              <a:ext cx="138" cy="24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3105" name="Line 33"/>
            <p:cNvSpPr>
              <a:spLocks noChangeShapeType="1"/>
            </p:cNvSpPr>
            <p:nvPr/>
          </p:nvSpPr>
          <p:spPr bwMode="auto">
            <a:xfrm>
              <a:off x="1968" y="2154"/>
              <a:ext cx="127"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3106" name="Line 34"/>
            <p:cNvSpPr>
              <a:spLocks noChangeShapeType="1"/>
            </p:cNvSpPr>
            <p:nvPr/>
          </p:nvSpPr>
          <p:spPr bwMode="auto">
            <a:xfrm>
              <a:off x="2220" y="2298"/>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3107" name="Line 35"/>
            <p:cNvSpPr>
              <a:spLocks noChangeShapeType="1"/>
            </p:cNvSpPr>
            <p:nvPr/>
          </p:nvSpPr>
          <p:spPr bwMode="auto">
            <a:xfrm>
              <a:off x="2094" y="2250"/>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3108" name="Line 36"/>
            <p:cNvSpPr>
              <a:spLocks noChangeShapeType="1"/>
            </p:cNvSpPr>
            <p:nvPr/>
          </p:nvSpPr>
          <p:spPr bwMode="auto">
            <a:xfrm>
              <a:off x="2346" y="2298"/>
              <a:ext cx="259"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3109" name="Line 37"/>
            <p:cNvSpPr>
              <a:spLocks noChangeShapeType="1"/>
            </p:cNvSpPr>
            <p:nvPr/>
          </p:nvSpPr>
          <p:spPr bwMode="auto">
            <a:xfrm>
              <a:off x="2604" y="2394"/>
              <a:ext cx="288" cy="0"/>
            </a:xfrm>
            <a:prstGeom prst="line">
              <a:avLst/>
            </a:prstGeom>
            <a:noFill/>
            <a:ln w="28575">
              <a:solidFill>
                <a:schemeClr val="accent2"/>
              </a:solidFill>
              <a:round/>
              <a:headEnd/>
              <a:tailEnd/>
            </a:ln>
            <a:effectLst/>
          </p:spPr>
          <p:txBody>
            <a:bodyPr>
              <a:prstTxWarp prst="textNoShape">
                <a:avLst/>
              </a:prstTxWarp>
            </a:bodyPr>
            <a:lstStyle/>
            <a:p>
              <a:endParaRPr lang="en-US"/>
            </a:p>
          </p:txBody>
        </p:sp>
      </p:gr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04" name="Rectangle 8"/>
          <p:cNvSpPr>
            <a:spLocks noChangeArrowheads="1"/>
          </p:cNvSpPr>
          <p:nvPr/>
        </p:nvSpPr>
        <p:spPr bwMode="auto">
          <a:xfrm>
            <a:off x="5067300" y="1924050"/>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i</a:t>
            </a:r>
          </a:p>
        </p:txBody>
      </p:sp>
      <p:sp>
        <p:nvSpPr>
          <p:cNvPr id="4103" name="Rectangle 7"/>
          <p:cNvSpPr>
            <a:spLocks noChangeArrowheads="1"/>
          </p:cNvSpPr>
          <p:nvPr/>
        </p:nvSpPr>
        <p:spPr bwMode="auto">
          <a:xfrm>
            <a:off x="5457825" y="2867025"/>
            <a:ext cx="26670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i+</a:t>
            </a:r>
            <a:r>
              <a:rPr lang="en-US" sz="1600">
                <a:solidFill>
                  <a:schemeClr val="accent2"/>
                </a:solidFill>
                <a:latin typeface="Times New Roman" charset="0"/>
              </a:rPr>
              <a:t>2</a:t>
            </a:r>
          </a:p>
        </p:txBody>
      </p:sp>
      <p:sp>
        <p:nvSpPr>
          <p:cNvPr id="4170" name="Line 74"/>
          <p:cNvSpPr>
            <a:spLocks noChangeAspect="1" noChangeShapeType="1"/>
          </p:cNvSpPr>
          <p:nvPr/>
        </p:nvSpPr>
        <p:spPr bwMode="auto">
          <a:xfrm>
            <a:off x="5133975" y="2332038"/>
            <a:ext cx="420688" cy="604837"/>
          </a:xfrm>
          <a:prstGeom prst="line">
            <a:avLst/>
          </a:prstGeom>
          <a:noFill/>
          <a:ln w="28575">
            <a:solidFill>
              <a:srgbClr val="CC3300"/>
            </a:solidFill>
            <a:round/>
            <a:headEnd/>
            <a:tailEnd/>
          </a:ln>
          <a:effectLst/>
        </p:spPr>
        <p:txBody>
          <a:bodyPr>
            <a:prstTxWarp prst="textNoShape">
              <a:avLst/>
            </a:prstTxWarp>
          </a:bodyPr>
          <a:lstStyle/>
          <a:p>
            <a:endParaRPr lang="en-US"/>
          </a:p>
        </p:txBody>
      </p:sp>
      <p:sp>
        <p:nvSpPr>
          <p:cNvPr id="4102" name="Rectangle 6"/>
          <p:cNvSpPr>
            <a:spLocks noChangeArrowheads="1"/>
          </p:cNvSpPr>
          <p:nvPr/>
        </p:nvSpPr>
        <p:spPr bwMode="auto">
          <a:xfrm>
            <a:off x="1095375" y="1952625"/>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i</a:t>
            </a:r>
          </a:p>
        </p:txBody>
      </p:sp>
      <p:sp>
        <p:nvSpPr>
          <p:cNvPr id="4099" name="Rectangle 3"/>
          <p:cNvSpPr>
            <a:spLocks noChangeArrowheads="1"/>
          </p:cNvSpPr>
          <p:nvPr/>
        </p:nvSpPr>
        <p:spPr bwMode="auto">
          <a:xfrm>
            <a:off x="1066800" y="2943225"/>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i</a:t>
            </a:r>
          </a:p>
        </p:txBody>
      </p:sp>
      <p:sp>
        <p:nvSpPr>
          <p:cNvPr id="4152" name="Line 56"/>
          <p:cNvSpPr>
            <a:spLocks noChangeShapeType="1"/>
          </p:cNvSpPr>
          <p:nvPr/>
        </p:nvSpPr>
        <p:spPr bwMode="auto">
          <a:xfrm>
            <a:off x="1162050" y="2352675"/>
            <a:ext cx="0" cy="703263"/>
          </a:xfrm>
          <a:prstGeom prst="line">
            <a:avLst/>
          </a:prstGeom>
          <a:noFill/>
          <a:ln w="28575">
            <a:solidFill>
              <a:srgbClr val="CC3300"/>
            </a:solidFill>
            <a:round/>
            <a:headEnd/>
            <a:tailEnd/>
          </a:ln>
          <a:effectLst/>
        </p:spPr>
        <p:txBody>
          <a:bodyPr>
            <a:prstTxWarp prst="textNoShape">
              <a:avLst/>
            </a:prstTxWarp>
          </a:bodyPr>
          <a:lstStyle/>
          <a:p>
            <a:endParaRPr lang="en-US"/>
          </a:p>
        </p:txBody>
      </p:sp>
      <p:sp>
        <p:nvSpPr>
          <p:cNvPr id="4098" name="Rectangle 2"/>
          <p:cNvSpPr>
            <a:spLocks noChangeArrowheads="1"/>
          </p:cNvSpPr>
          <p:nvPr/>
        </p:nvSpPr>
        <p:spPr bwMode="auto">
          <a:xfrm>
            <a:off x="5067300" y="2914650"/>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i</a:t>
            </a:r>
          </a:p>
        </p:txBody>
      </p:sp>
      <p:sp>
        <p:nvSpPr>
          <p:cNvPr id="4100" name="Rectangle 4"/>
          <p:cNvSpPr>
            <a:spLocks noChangeArrowheads="1"/>
          </p:cNvSpPr>
          <p:nvPr/>
        </p:nvSpPr>
        <p:spPr bwMode="auto">
          <a:xfrm>
            <a:off x="6353175" y="3325813"/>
            <a:ext cx="276225"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solidFill>
                  <a:srgbClr val="00264C"/>
                </a:solidFill>
                <a:latin typeface="Times New Roman" charset="0"/>
              </a:rPr>
              <a:t>time</a:t>
            </a:r>
          </a:p>
        </p:txBody>
      </p:sp>
      <p:sp>
        <p:nvSpPr>
          <p:cNvPr id="4101" name="Rectangle 5"/>
          <p:cNvSpPr>
            <a:spLocks noChangeArrowheads="1"/>
          </p:cNvSpPr>
          <p:nvPr/>
        </p:nvSpPr>
        <p:spPr bwMode="auto">
          <a:xfrm>
            <a:off x="2314575" y="3325813"/>
            <a:ext cx="276225"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solidFill>
                  <a:srgbClr val="00264C"/>
                </a:solidFill>
                <a:latin typeface="Times New Roman" charset="0"/>
              </a:rPr>
              <a:t>time</a:t>
            </a:r>
          </a:p>
        </p:txBody>
      </p:sp>
      <p:sp>
        <p:nvSpPr>
          <p:cNvPr id="4105" name="Rectangle 9"/>
          <p:cNvSpPr>
            <a:spLocks noChangeArrowheads="1"/>
          </p:cNvSpPr>
          <p:nvPr/>
        </p:nvSpPr>
        <p:spPr bwMode="auto">
          <a:xfrm>
            <a:off x="533400" y="457200"/>
            <a:ext cx="8077200" cy="762000"/>
          </a:xfrm>
          <a:prstGeom prst="rect">
            <a:avLst/>
          </a:prstGeom>
          <a:noFill/>
          <a:ln w="9525">
            <a:noFill/>
            <a:miter lim="800000"/>
            <a:headEnd/>
            <a:tailEnd/>
          </a:ln>
          <a:effectLst/>
        </p:spPr>
        <p:txBody>
          <a:bodyPr anchor="ctr">
            <a:prstTxWarp prst="textNoShape">
              <a:avLst/>
            </a:prstTxWarp>
          </a:bodyPr>
          <a:lstStyle/>
          <a:p>
            <a:pPr algn="ctr"/>
            <a:r>
              <a:rPr lang="nl-BE" sz="3200">
                <a:solidFill>
                  <a:srgbClr val="00264C"/>
                </a:solidFill>
                <a:latin typeface="Times New Roman" charset="0"/>
              </a:rPr>
              <a:t>Why Dynamic Time Warping?</a:t>
            </a:r>
            <a:endParaRPr lang="en-GB" sz="3200" i="1">
              <a:solidFill>
                <a:srgbClr val="00264C"/>
              </a:solidFill>
              <a:latin typeface="Times New Roman" charset="0"/>
              <a:ea typeface="Times New Roman" charset="0"/>
              <a:cs typeface="Times New Roman" charset="0"/>
            </a:endParaRPr>
          </a:p>
        </p:txBody>
      </p:sp>
      <p:sp>
        <p:nvSpPr>
          <p:cNvPr id="4106" name="Rectangle 10"/>
          <p:cNvSpPr>
            <a:spLocks noChangeArrowheads="1"/>
          </p:cNvSpPr>
          <p:nvPr/>
        </p:nvSpPr>
        <p:spPr bwMode="auto">
          <a:xfrm>
            <a:off x="704850" y="4392613"/>
            <a:ext cx="3657600" cy="1474787"/>
          </a:xfrm>
          <a:prstGeom prst="rect">
            <a:avLst/>
          </a:prstGeom>
          <a:solidFill>
            <a:srgbClr val="FFFFCC"/>
          </a:solidFill>
          <a:ln w="9525">
            <a:solidFill>
              <a:srgbClr val="00264C"/>
            </a:solidFill>
            <a:miter lim="800000"/>
            <a:headEnd/>
            <a:tailEnd/>
          </a:ln>
          <a:effectLst/>
        </p:spPr>
        <p:txBody>
          <a:bodyPr anchor="ctr">
            <a:prstTxWarp prst="textNoShape">
              <a:avLst/>
            </a:prstTxWarp>
            <a:spAutoFit/>
          </a:bodyPr>
          <a:lstStyle/>
          <a:p>
            <a:r>
              <a:rPr lang="en-US">
                <a:solidFill>
                  <a:srgbClr val="00264C"/>
                </a:solidFill>
                <a:latin typeface="Times New Roman" charset="0"/>
              </a:rPr>
              <a:t>Any distance (Euclidean, Manhattan, …) which aligns the </a:t>
            </a:r>
            <a:r>
              <a:rPr lang="en-US" i="1">
                <a:solidFill>
                  <a:srgbClr val="00264C"/>
                </a:solidFill>
                <a:latin typeface="Times New Roman" charset="0"/>
              </a:rPr>
              <a:t>i</a:t>
            </a:r>
            <a:r>
              <a:rPr lang="en-US">
                <a:solidFill>
                  <a:srgbClr val="00264C"/>
                </a:solidFill>
                <a:latin typeface="Times New Roman" charset="0"/>
              </a:rPr>
              <a:t>-th point on one time series with the </a:t>
            </a:r>
            <a:r>
              <a:rPr lang="en-US" i="1">
                <a:solidFill>
                  <a:srgbClr val="00264C"/>
                </a:solidFill>
                <a:latin typeface="Times New Roman" charset="0"/>
              </a:rPr>
              <a:t>i</a:t>
            </a:r>
            <a:r>
              <a:rPr lang="en-US">
                <a:solidFill>
                  <a:srgbClr val="00264C"/>
                </a:solidFill>
                <a:latin typeface="Times New Roman" charset="0"/>
              </a:rPr>
              <a:t>-th point on the other will produce a</a:t>
            </a:r>
            <a:r>
              <a:rPr lang="en-US">
                <a:latin typeface="Times New Roman" charset="0"/>
              </a:rPr>
              <a:t> </a:t>
            </a:r>
            <a:r>
              <a:rPr lang="en-US">
                <a:solidFill>
                  <a:srgbClr val="CC3300"/>
                </a:solidFill>
                <a:latin typeface="Times New Roman" charset="0"/>
              </a:rPr>
              <a:t>poor similarity score</a:t>
            </a:r>
            <a:r>
              <a:rPr lang="en-US">
                <a:latin typeface="Times New Roman" charset="0"/>
              </a:rPr>
              <a:t>.</a:t>
            </a:r>
          </a:p>
        </p:txBody>
      </p:sp>
      <p:sp>
        <p:nvSpPr>
          <p:cNvPr id="4107" name="Rectangle 11"/>
          <p:cNvSpPr>
            <a:spLocks noChangeArrowheads="1"/>
          </p:cNvSpPr>
          <p:nvPr/>
        </p:nvSpPr>
        <p:spPr bwMode="auto">
          <a:xfrm>
            <a:off x="4648200" y="4392613"/>
            <a:ext cx="3657600" cy="1474787"/>
          </a:xfrm>
          <a:prstGeom prst="rect">
            <a:avLst/>
          </a:prstGeom>
          <a:solidFill>
            <a:srgbClr val="FFFFCC"/>
          </a:solidFill>
          <a:ln w="9525">
            <a:solidFill>
              <a:srgbClr val="00264C"/>
            </a:solidFill>
            <a:miter lim="800000"/>
            <a:headEnd/>
            <a:tailEnd/>
          </a:ln>
          <a:effectLst/>
        </p:spPr>
        <p:txBody>
          <a:bodyPr anchor="ctr">
            <a:prstTxWarp prst="textNoShape">
              <a:avLst/>
            </a:prstTxWarp>
            <a:spAutoFit/>
          </a:bodyPr>
          <a:lstStyle/>
          <a:p>
            <a:r>
              <a:rPr lang="en-US">
                <a:solidFill>
                  <a:srgbClr val="00264C"/>
                </a:solidFill>
                <a:latin typeface="Times New Roman" charset="0"/>
              </a:rPr>
              <a:t>A non-linear (elastic) alignment produces a</a:t>
            </a:r>
            <a:r>
              <a:rPr lang="en-US">
                <a:latin typeface="Times New Roman" charset="0"/>
              </a:rPr>
              <a:t> </a:t>
            </a:r>
            <a:r>
              <a:rPr lang="en-US">
                <a:solidFill>
                  <a:srgbClr val="CC3300"/>
                </a:solidFill>
                <a:latin typeface="Times New Roman" charset="0"/>
              </a:rPr>
              <a:t>more intuitive similarity measure</a:t>
            </a:r>
            <a:r>
              <a:rPr lang="en-US">
                <a:solidFill>
                  <a:srgbClr val="00264C"/>
                </a:solidFill>
                <a:latin typeface="Times New Roman" charset="0"/>
              </a:rPr>
              <a:t>, allowing similar shapes to match even if they are out of phase in the time axis.</a:t>
            </a:r>
          </a:p>
        </p:txBody>
      </p:sp>
      <p:grpSp>
        <p:nvGrpSpPr>
          <p:cNvPr id="2" name="Group 12"/>
          <p:cNvGrpSpPr>
            <a:grpSpLocks/>
          </p:cNvGrpSpPr>
          <p:nvPr/>
        </p:nvGrpSpPr>
        <p:grpSpPr bwMode="auto">
          <a:xfrm>
            <a:off x="733425" y="3325813"/>
            <a:ext cx="3638550" cy="82550"/>
            <a:chOff x="462" y="2091"/>
            <a:chExt cx="2292" cy="52"/>
          </a:xfrm>
        </p:grpSpPr>
        <p:sp>
          <p:nvSpPr>
            <p:cNvPr id="4109" name="Line 13"/>
            <p:cNvSpPr>
              <a:spLocks noChangeShapeType="1"/>
            </p:cNvSpPr>
            <p:nvPr/>
          </p:nvSpPr>
          <p:spPr bwMode="auto">
            <a:xfrm>
              <a:off x="462" y="2143"/>
              <a:ext cx="2292" cy="0"/>
            </a:xfrm>
            <a:prstGeom prst="line">
              <a:avLst/>
            </a:prstGeom>
            <a:noFill/>
            <a:ln w="19050">
              <a:solidFill>
                <a:srgbClr val="00264C"/>
              </a:solidFill>
              <a:round/>
              <a:headEnd/>
              <a:tailEnd type="triangle" w="med" len="med"/>
            </a:ln>
            <a:effectLst/>
          </p:spPr>
          <p:txBody>
            <a:bodyPr>
              <a:prstTxWarp prst="textNoShape">
                <a:avLst/>
              </a:prstTxWarp>
            </a:bodyPr>
            <a:lstStyle/>
            <a:p>
              <a:endParaRPr lang="en-US"/>
            </a:p>
          </p:txBody>
        </p:sp>
        <p:sp>
          <p:nvSpPr>
            <p:cNvPr id="4110" name="Line 14"/>
            <p:cNvSpPr>
              <a:spLocks noChangeShapeType="1"/>
            </p:cNvSpPr>
            <p:nvPr/>
          </p:nvSpPr>
          <p:spPr bwMode="auto">
            <a:xfrm>
              <a:off x="894" y="2092"/>
              <a:ext cx="0" cy="48"/>
            </a:xfrm>
            <a:prstGeom prst="line">
              <a:avLst/>
            </a:prstGeom>
            <a:noFill/>
            <a:ln w="12700">
              <a:solidFill>
                <a:srgbClr val="00264C"/>
              </a:solidFill>
              <a:round/>
              <a:headEnd/>
              <a:tailEnd/>
            </a:ln>
            <a:effectLst/>
          </p:spPr>
          <p:txBody>
            <a:bodyPr>
              <a:prstTxWarp prst="textNoShape">
                <a:avLst/>
              </a:prstTxWarp>
            </a:bodyPr>
            <a:lstStyle/>
            <a:p>
              <a:endParaRPr lang="en-US"/>
            </a:p>
          </p:txBody>
        </p:sp>
        <p:sp>
          <p:nvSpPr>
            <p:cNvPr id="4111" name="Line 15"/>
            <p:cNvSpPr>
              <a:spLocks noChangeShapeType="1"/>
            </p:cNvSpPr>
            <p:nvPr/>
          </p:nvSpPr>
          <p:spPr bwMode="auto">
            <a:xfrm>
              <a:off x="1315" y="2092"/>
              <a:ext cx="0" cy="48"/>
            </a:xfrm>
            <a:prstGeom prst="line">
              <a:avLst/>
            </a:prstGeom>
            <a:noFill/>
            <a:ln w="12700">
              <a:solidFill>
                <a:srgbClr val="00264C"/>
              </a:solidFill>
              <a:round/>
              <a:headEnd/>
              <a:tailEnd/>
            </a:ln>
            <a:effectLst/>
          </p:spPr>
          <p:txBody>
            <a:bodyPr>
              <a:prstTxWarp prst="textNoShape">
                <a:avLst/>
              </a:prstTxWarp>
            </a:bodyPr>
            <a:lstStyle/>
            <a:p>
              <a:endParaRPr lang="en-US"/>
            </a:p>
          </p:txBody>
        </p:sp>
        <p:sp>
          <p:nvSpPr>
            <p:cNvPr id="4112" name="Line 16"/>
            <p:cNvSpPr>
              <a:spLocks noChangeShapeType="1"/>
            </p:cNvSpPr>
            <p:nvPr/>
          </p:nvSpPr>
          <p:spPr bwMode="auto">
            <a:xfrm>
              <a:off x="1737" y="2092"/>
              <a:ext cx="0" cy="48"/>
            </a:xfrm>
            <a:prstGeom prst="line">
              <a:avLst/>
            </a:prstGeom>
            <a:noFill/>
            <a:ln w="12700">
              <a:solidFill>
                <a:srgbClr val="00264C"/>
              </a:solidFill>
              <a:round/>
              <a:headEnd/>
              <a:tailEnd/>
            </a:ln>
            <a:effectLst/>
          </p:spPr>
          <p:txBody>
            <a:bodyPr>
              <a:prstTxWarp prst="textNoShape">
                <a:avLst/>
              </a:prstTxWarp>
            </a:bodyPr>
            <a:lstStyle/>
            <a:p>
              <a:endParaRPr lang="en-US"/>
            </a:p>
          </p:txBody>
        </p:sp>
        <p:sp>
          <p:nvSpPr>
            <p:cNvPr id="4113" name="Line 17"/>
            <p:cNvSpPr>
              <a:spLocks noChangeShapeType="1"/>
            </p:cNvSpPr>
            <p:nvPr/>
          </p:nvSpPr>
          <p:spPr bwMode="auto">
            <a:xfrm>
              <a:off x="2158" y="2092"/>
              <a:ext cx="0" cy="48"/>
            </a:xfrm>
            <a:prstGeom prst="line">
              <a:avLst/>
            </a:prstGeom>
            <a:noFill/>
            <a:ln w="12700">
              <a:solidFill>
                <a:srgbClr val="00264C"/>
              </a:solidFill>
              <a:round/>
              <a:headEnd/>
              <a:tailEnd/>
            </a:ln>
            <a:effectLst/>
          </p:spPr>
          <p:txBody>
            <a:bodyPr>
              <a:prstTxWarp prst="textNoShape">
                <a:avLst/>
              </a:prstTxWarp>
            </a:bodyPr>
            <a:lstStyle/>
            <a:p>
              <a:endParaRPr lang="en-US"/>
            </a:p>
          </p:txBody>
        </p:sp>
        <p:sp>
          <p:nvSpPr>
            <p:cNvPr id="4114" name="Line 18"/>
            <p:cNvSpPr>
              <a:spLocks noChangeShapeType="1"/>
            </p:cNvSpPr>
            <p:nvPr/>
          </p:nvSpPr>
          <p:spPr bwMode="auto">
            <a:xfrm>
              <a:off x="2580" y="2091"/>
              <a:ext cx="0" cy="48"/>
            </a:xfrm>
            <a:prstGeom prst="line">
              <a:avLst/>
            </a:prstGeom>
            <a:noFill/>
            <a:ln w="12700">
              <a:solidFill>
                <a:srgbClr val="00264C"/>
              </a:solidFill>
              <a:round/>
              <a:headEnd/>
              <a:tailEnd/>
            </a:ln>
            <a:effectLst/>
          </p:spPr>
          <p:txBody>
            <a:bodyPr>
              <a:prstTxWarp prst="textNoShape">
                <a:avLst/>
              </a:prstTxWarp>
            </a:bodyPr>
            <a:lstStyle/>
            <a:p>
              <a:endParaRPr lang="en-US"/>
            </a:p>
          </p:txBody>
        </p:sp>
      </p:grpSp>
      <p:grpSp>
        <p:nvGrpSpPr>
          <p:cNvPr id="3" name="Group 19"/>
          <p:cNvGrpSpPr>
            <a:grpSpLocks/>
          </p:cNvGrpSpPr>
          <p:nvPr/>
        </p:nvGrpSpPr>
        <p:grpSpPr bwMode="auto">
          <a:xfrm>
            <a:off x="4705350" y="3327400"/>
            <a:ext cx="3638550" cy="82550"/>
            <a:chOff x="462" y="2091"/>
            <a:chExt cx="2292" cy="52"/>
          </a:xfrm>
        </p:grpSpPr>
        <p:sp>
          <p:nvSpPr>
            <p:cNvPr id="4116" name="Line 20"/>
            <p:cNvSpPr>
              <a:spLocks noChangeShapeType="1"/>
            </p:cNvSpPr>
            <p:nvPr/>
          </p:nvSpPr>
          <p:spPr bwMode="auto">
            <a:xfrm>
              <a:off x="462" y="2143"/>
              <a:ext cx="2292" cy="0"/>
            </a:xfrm>
            <a:prstGeom prst="line">
              <a:avLst/>
            </a:prstGeom>
            <a:noFill/>
            <a:ln w="19050">
              <a:solidFill>
                <a:srgbClr val="00264C"/>
              </a:solidFill>
              <a:round/>
              <a:headEnd/>
              <a:tailEnd type="triangle" w="med" len="med"/>
            </a:ln>
            <a:effectLst/>
          </p:spPr>
          <p:txBody>
            <a:bodyPr>
              <a:prstTxWarp prst="textNoShape">
                <a:avLst/>
              </a:prstTxWarp>
            </a:bodyPr>
            <a:lstStyle/>
            <a:p>
              <a:endParaRPr lang="en-US"/>
            </a:p>
          </p:txBody>
        </p:sp>
        <p:sp>
          <p:nvSpPr>
            <p:cNvPr id="4117" name="Line 21"/>
            <p:cNvSpPr>
              <a:spLocks noChangeShapeType="1"/>
            </p:cNvSpPr>
            <p:nvPr/>
          </p:nvSpPr>
          <p:spPr bwMode="auto">
            <a:xfrm>
              <a:off x="894" y="2092"/>
              <a:ext cx="0" cy="48"/>
            </a:xfrm>
            <a:prstGeom prst="line">
              <a:avLst/>
            </a:prstGeom>
            <a:noFill/>
            <a:ln w="12700">
              <a:solidFill>
                <a:srgbClr val="00264C"/>
              </a:solidFill>
              <a:round/>
              <a:headEnd/>
              <a:tailEnd/>
            </a:ln>
            <a:effectLst/>
          </p:spPr>
          <p:txBody>
            <a:bodyPr>
              <a:prstTxWarp prst="textNoShape">
                <a:avLst/>
              </a:prstTxWarp>
            </a:bodyPr>
            <a:lstStyle/>
            <a:p>
              <a:endParaRPr lang="en-US"/>
            </a:p>
          </p:txBody>
        </p:sp>
        <p:sp>
          <p:nvSpPr>
            <p:cNvPr id="4118" name="Line 22"/>
            <p:cNvSpPr>
              <a:spLocks noChangeShapeType="1"/>
            </p:cNvSpPr>
            <p:nvPr/>
          </p:nvSpPr>
          <p:spPr bwMode="auto">
            <a:xfrm>
              <a:off x="1315" y="2092"/>
              <a:ext cx="0" cy="48"/>
            </a:xfrm>
            <a:prstGeom prst="line">
              <a:avLst/>
            </a:prstGeom>
            <a:noFill/>
            <a:ln w="12700">
              <a:solidFill>
                <a:srgbClr val="00264C"/>
              </a:solidFill>
              <a:round/>
              <a:headEnd/>
              <a:tailEnd/>
            </a:ln>
            <a:effectLst/>
          </p:spPr>
          <p:txBody>
            <a:bodyPr>
              <a:prstTxWarp prst="textNoShape">
                <a:avLst/>
              </a:prstTxWarp>
            </a:bodyPr>
            <a:lstStyle/>
            <a:p>
              <a:endParaRPr lang="en-US"/>
            </a:p>
          </p:txBody>
        </p:sp>
        <p:sp>
          <p:nvSpPr>
            <p:cNvPr id="4119" name="Line 23"/>
            <p:cNvSpPr>
              <a:spLocks noChangeShapeType="1"/>
            </p:cNvSpPr>
            <p:nvPr/>
          </p:nvSpPr>
          <p:spPr bwMode="auto">
            <a:xfrm>
              <a:off x="1737" y="2092"/>
              <a:ext cx="0" cy="48"/>
            </a:xfrm>
            <a:prstGeom prst="line">
              <a:avLst/>
            </a:prstGeom>
            <a:noFill/>
            <a:ln w="12700">
              <a:solidFill>
                <a:srgbClr val="00264C"/>
              </a:solidFill>
              <a:round/>
              <a:headEnd/>
              <a:tailEnd/>
            </a:ln>
            <a:effectLst/>
          </p:spPr>
          <p:txBody>
            <a:bodyPr>
              <a:prstTxWarp prst="textNoShape">
                <a:avLst/>
              </a:prstTxWarp>
            </a:bodyPr>
            <a:lstStyle/>
            <a:p>
              <a:endParaRPr lang="en-US"/>
            </a:p>
          </p:txBody>
        </p:sp>
        <p:sp>
          <p:nvSpPr>
            <p:cNvPr id="4120" name="Line 24"/>
            <p:cNvSpPr>
              <a:spLocks noChangeShapeType="1"/>
            </p:cNvSpPr>
            <p:nvPr/>
          </p:nvSpPr>
          <p:spPr bwMode="auto">
            <a:xfrm>
              <a:off x="2158" y="2092"/>
              <a:ext cx="0" cy="48"/>
            </a:xfrm>
            <a:prstGeom prst="line">
              <a:avLst/>
            </a:prstGeom>
            <a:noFill/>
            <a:ln w="12700">
              <a:solidFill>
                <a:srgbClr val="00264C"/>
              </a:solidFill>
              <a:round/>
              <a:headEnd/>
              <a:tailEnd/>
            </a:ln>
            <a:effectLst/>
          </p:spPr>
          <p:txBody>
            <a:bodyPr>
              <a:prstTxWarp prst="textNoShape">
                <a:avLst/>
              </a:prstTxWarp>
            </a:bodyPr>
            <a:lstStyle/>
            <a:p>
              <a:endParaRPr lang="en-US"/>
            </a:p>
          </p:txBody>
        </p:sp>
        <p:sp>
          <p:nvSpPr>
            <p:cNvPr id="4121" name="Line 25"/>
            <p:cNvSpPr>
              <a:spLocks noChangeShapeType="1"/>
            </p:cNvSpPr>
            <p:nvPr/>
          </p:nvSpPr>
          <p:spPr bwMode="auto">
            <a:xfrm>
              <a:off x="2580" y="2091"/>
              <a:ext cx="0" cy="48"/>
            </a:xfrm>
            <a:prstGeom prst="line">
              <a:avLst/>
            </a:prstGeom>
            <a:noFill/>
            <a:ln w="12700">
              <a:solidFill>
                <a:srgbClr val="00264C"/>
              </a:solidFill>
              <a:round/>
              <a:headEnd/>
              <a:tailEnd/>
            </a:ln>
            <a:effectLst/>
          </p:spPr>
          <p:txBody>
            <a:bodyPr>
              <a:prstTxWarp prst="textNoShape">
                <a:avLst/>
              </a:prstTxWarp>
            </a:bodyPr>
            <a:lstStyle/>
            <a:p>
              <a:endParaRPr lang="en-US"/>
            </a:p>
          </p:txBody>
        </p:sp>
      </p:grpSp>
      <p:sp>
        <p:nvSpPr>
          <p:cNvPr id="4122" name="Line 26"/>
          <p:cNvSpPr>
            <a:spLocks noChangeShapeType="1"/>
          </p:cNvSpPr>
          <p:nvPr/>
        </p:nvSpPr>
        <p:spPr bwMode="auto">
          <a:xfrm>
            <a:off x="742950" y="2438400"/>
            <a:ext cx="0" cy="609600"/>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23" name="Line 27"/>
          <p:cNvSpPr>
            <a:spLocks noChangeShapeType="1"/>
          </p:cNvSpPr>
          <p:nvPr/>
        </p:nvSpPr>
        <p:spPr bwMode="auto">
          <a:xfrm>
            <a:off x="2800350" y="1752600"/>
            <a:ext cx="0" cy="457200"/>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24" name="Line 28"/>
          <p:cNvSpPr>
            <a:spLocks noChangeShapeType="1"/>
          </p:cNvSpPr>
          <p:nvPr/>
        </p:nvSpPr>
        <p:spPr bwMode="auto">
          <a:xfrm>
            <a:off x="4257675" y="2143125"/>
            <a:ext cx="0" cy="457200"/>
          </a:xfrm>
          <a:prstGeom prst="line">
            <a:avLst/>
          </a:prstGeom>
          <a:noFill/>
          <a:ln w="9525">
            <a:solidFill>
              <a:srgbClr val="CC3300"/>
            </a:solidFill>
            <a:round/>
            <a:headEnd/>
            <a:tailEnd/>
          </a:ln>
          <a:effectLst/>
        </p:spPr>
        <p:txBody>
          <a:bodyPr>
            <a:prstTxWarp prst="textNoShape">
              <a:avLst/>
            </a:prstTxWarp>
          </a:bodyPr>
          <a:lstStyle/>
          <a:p>
            <a:endParaRPr lang="en-US"/>
          </a:p>
        </p:txBody>
      </p:sp>
      <p:grpSp>
        <p:nvGrpSpPr>
          <p:cNvPr id="4" name="Group 29"/>
          <p:cNvGrpSpPr>
            <a:grpSpLocks/>
          </p:cNvGrpSpPr>
          <p:nvPr/>
        </p:nvGrpSpPr>
        <p:grpSpPr bwMode="auto">
          <a:xfrm>
            <a:off x="741363" y="1752600"/>
            <a:ext cx="3516312" cy="676275"/>
            <a:chOff x="678" y="1872"/>
            <a:chExt cx="2215" cy="426"/>
          </a:xfrm>
        </p:grpSpPr>
        <p:sp>
          <p:nvSpPr>
            <p:cNvPr id="4126" name="Line 30"/>
            <p:cNvSpPr>
              <a:spLocks noChangeShapeType="1"/>
            </p:cNvSpPr>
            <p:nvPr/>
          </p:nvSpPr>
          <p:spPr bwMode="auto">
            <a:xfrm>
              <a:off x="678" y="2298"/>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27" name="Line 31"/>
            <p:cNvSpPr>
              <a:spLocks noChangeShapeType="1"/>
            </p:cNvSpPr>
            <p:nvPr/>
          </p:nvSpPr>
          <p:spPr bwMode="auto">
            <a:xfrm flipV="1">
              <a:off x="804" y="2250"/>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28" name="Line 32"/>
            <p:cNvSpPr>
              <a:spLocks noChangeShapeType="1"/>
            </p:cNvSpPr>
            <p:nvPr/>
          </p:nvSpPr>
          <p:spPr bwMode="auto">
            <a:xfrm flipV="1">
              <a:off x="1062" y="2106"/>
              <a:ext cx="259"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29" name="Line 33"/>
            <p:cNvSpPr>
              <a:spLocks noChangeShapeType="1"/>
            </p:cNvSpPr>
            <p:nvPr/>
          </p:nvSpPr>
          <p:spPr bwMode="auto">
            <a:xfrm>
              <a:off x="936" y="2250"/>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30" name="Line 34"/>
            <p:cNvSpPr>
              <a:spLocks noChangeShapeType="1"/>
            </p:cNvSpPr>
            <p:nvPr/>
          </p:nvSpPr>
          <p:spPr bwMode="auto">
            <a:xfrm>
              <a:off x="1320" y="210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31" name="Line 35"/>
            <p:cNvSpPr>
              <a:spLocks noChangeShapeType="1"/>
            </p:cNvSpPr>
            <p:nvPr/>
          </p:nvSpPr>
          <p:spPr bwMode="auto">
            <a:xfrm flipV="1">
              <a:off x="1446" y="2010"/>
              <a:ext cx="144" cy="96"/>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32" name="Line 36"/>
            <p:cNvSpPr>
              <a:spLocks noChangeShapeType="1"/>
            </p:cNvSpPr>
            <p:nvPr/>
          </p:nvSpPr>
          <p:spPr bwMode="auto">
            <a:xfrm flipV="1">
              <a:off x="1584" y="1872"/>
              <a:ext cx="138"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33" name="Line 37"/>
            <p:cNvSpPr>
              <a:spLocks noChangeShapeType="1"/>
            </p:cNvSpPr>
            <p:nvPr/>
          </p:nvSpPr>
          <p:spPr bwMode="auto">
            <a:xfrm>
              <a:off x="1716" y="1872"/>
              <a:ext cx="384"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34" name="Line 38"/>
            <p:cNvSpPr>
              <a:spLocks noChangeShapeType="1"/>
            </p:cNvSpPr>
            <p:nvPr/>
          </p:nvSpPr>
          <p:spPr bwMode="auto">
            <a:xfrm>
              <a:off x="2490" y="201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35" name="Line 39"/>
            <p:cNvSpPr>
              <a:spLocks noChangeAspect="1" noChangeShapeType="1"/>
            </p:cNvSpPr>
            <p:nvPr/>
          </p:nvSpPr>
          <p:spPr bwMode="auto">
            <a:xfrm>
              <a:off x="2622" y="2016"/>
              <a:ext cx="271" cy="105"/>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36" name="Line 40"/>
            <p:cNvSpPr>
              <a:spLocks noChangeShapeType="1"/>
            </p:cNvSpPr>
            <p:nvPr/>
          </p:nvSpPr>
          <p:spPr bwMode="auto">
            <a:xfrm>
              <a:off x="2358" y="1968"/>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37" name="Line 41"/>
            <p:cNvSpPr>
              <a:spLocks noChangeShapeType="1"/>
            </p:cNvSpPr>
            <p:nvPr/>
          </p:nvSpPr>
          <p:spPr bwMode="auto">
            <a:xfrm>
              <a:off x="2100" y="1872"/>
              <a:ext cx="265" cy="96"/>
            </a:xfrm>
            <a:prstGeom prst="line">
              <a:avLst/>
            </a:prstGeom>
            <a:noFill/>
            <a:ln w="28575">
              <a:solidFill>
                <a:srgbClr val="009900"/>
              </a:solidFill>
              <a:round/>
              <a:headEnd/>
              <a:tailEnd/>
            </a:ln>
            <a:effectLst/>
          </p:spPr>
          <p:txBody>
            <a:bodyPr>
              <a:prstTxWarp prst="textNoShape">
                <a:avLst/>
              </a:prstTxWarp>
            </a:bodyPr>
            <a:lstStyle/>
            <a:p>
              <a:endParaRPr lang="en-US"/>
            </a:p>
          </p:txBody>
        </p:sp>
      </p:grpSp>
      <p:grpSp>
        <p:nvGrpSpPr>
          <p:cNvPr id="5" name="Group 42"/>
          <p:cNvGrpSpPr>
            <a:grpSpLocks/>
          </p:cNvGrpSpPr>
          <p:nvPr/>
        </p:nvGrpSpPr>
        <p:grpSpPr bwMode="auto">
          <a:xfrm>
            <a:off x="742950" y="2219325"/>
            <a:ext cx="3514725" cy="838200"/>
            <a:chOff x="678" y="2154"/>
            <a:chExt cx="2214" cy="528"/>
          </a:xfrm>
        </p:grpSpPr>
        <p:sp>
          <p:nvSpPr>
            <p:cNvPr id="4139" name="Line 43"/>
            <p:cNvSpPr>
              <a:spLocks noChangeShapeType="1"/>
            </p:cNvSpPr>
            <p:nvPr/>
          </p:nvSpPr>
          <p:spPr bwMode="auto">
            <a:xfrm>
              <a:off x="678" y="2682"/>
              <a:ext cx="39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140" name="Line 44"/>
            <p:cNvSpPr>
              <a:spLocks noChangeShapeType="1"/>
            </p:cNvSpPr>
            <p:nvPr/>
          </p:nvSpPr>
          <p:spPr bwMode="auto">
            <a:xfrm flipV="1">
              <a:off x="1062" y="2634"/>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141" name="Line 45"/>
            <p:cNvSpPr>
              <a:spLocks noChangeShapeType="1"/>
            </p:cNvSpPr>
            <p:nvPr/>
          </p:nvSpPr>
          <p:spPr bwMode="auto">
            <a:xfrm flipV="1">
              <a:off x="1320" y="2490"/>
              <a:ext cx="259" cy="144"/>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142" name="Line 46"/>
            <p:cNvSpPr>
              <a:spLocks noChangeShapeType="1"/>
            </p:cNvSpPr>
            <p:nvPr/>
          </p:nvSpPr>
          <p:spPr bwMode="auto">
            <a:xfrm>
              <a:off x="1194" y="2634"/>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143" name="Line 47"/>
            <p:cNvSpPr>
              <a:spLocks noChangeShapeType="1"/>
            </p:cNvSpPr>
            <p:nvPr/>
          </p:nvSpPr>
          <p:spPr bwMode="auto">
            <a:xfrm>
              <a:off x="1578" y="2490"/>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144" name="Line 48"/>
            <p:cNvSpPr>
              <a:spLocks noChangeShapeType="1"/>
            </p:cNvSpPr>
            <p:nvPr/>
          </p:nvSpPr>
          <p:spPr bwMode="auto">
            <a:xfrm flipV="1">
              <a:off x="1698" y="2400"/>
              <a:ext cx="144"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145" name="Line 49"/>
            <p:cNvSpPr>
              <a:spLocks noChangeShapeType="1"/>
            </p:cNvSpPr>
            <p:nvPr/>
          </p:nvSpPr>
          <p:spPr bwMode="auto">
            <a:xfrm flipV="1">
              <a:off x="1836" y="2166"/>
              <a:ext cx="138" cy="24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146" name="Line 50"/>
            <p:cNvSpPr>
              <a:spLocks noChangeShapeType="1"/>
            </p:cNvSpPr>
            <p:nvPr/>
          </p:nvSpPr>
          <p:spPr bwMode="auto">
            <a:xfrm>
              <a:off x="1968" y="2154"/>
              <a:ext cx="127"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147" name="Line 51"/>
            <p:cNvSpPr>
              <a:spLocks noChangeShapeType="1"/>
            </p:cNvSpPr>
            <p:nvPr/>
          </p:nvSpPr>
          <p:spPr bwMode="auto">
            <a:xfrm>
              <a:off x="2220" y="2298"/>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148" name="Line 52"/>
            <p:cNvSpPr>
              <a:spLocks noChangeShapeType="1"/>
            </p:cNvSpPr>
            <p:nvPr/>
          </p:nvSpPr>
          <p:spPr bwMode="auto">
            <a:xfrm>
              <a:off x="2094" y="2250"/>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149" name="Line 53"/>
            <p:cNvSpPr>
              <a:spLocks noChangeShapeType="1"/>
            </p:cNvSpPr>
            <p:nvPr/>
          </p:nvSpPr>
          <p:spPr bwMode="auto">
            <a:xfrm>
              <a:off x="2346" y="2298"/>
              <a:ext cx="259"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150" name="Line 54"/>
            <p:cNvSpPr>
              <a:spLocks noChangeShapeType="1"/>
            </p:cNvSpPr>
            <p:nvPr/>
          </p:nvSpPr>
          <p:spPr bwMode="auto">
            <a:xfrm>
              <a:off x="2604" y="2394"/>
              <a:ext cx="288" cy="0"/>
            </a:xfrm>
            <a:prstGeom prst="line">
              <a:avLst/>
            </a:prstGeom>
            <a:noFill/>
            <a:ln w="28575">
              <a:solidFill>
                <a:schemeClr val="accent2"/>
              </a:solidFill>
              <a:round/>
              <a:headEnd/>
              <a:tailEnd/>
            </a:ln>
            <a:effectLst/>
          </p:spPr>
          <p:txBody>
            <a:bodyPr>
              <a:prstTxWarp prst="textNoShape">
                <a:avLst/>
              </a:prstTxWarp>
            </a:bodyPr>
            <a:lstStyle/>
            <a:p>
              <a:endParaRPr lang="en-US"/>
            </a:p>
          </p:txBody>
        </p:sp>
      </p:grpSp>
      <p:sp>
        <p:nvSpPr>
          <p:cNvPr id="4151" name="Line 55"/>
          <p:cNvSpPr>
            <a:spLocks noChangeShapeType="1"/>
          </p:cNvSpPr>
          <p:nvPr/>
        </p:nvSpPr>
        <p:spPr bwMode="auto">
          <a:xfrm>
            <a:off x="952500" y="2438400"/>
            <a:ext cx="0" cy="609600"/>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53" name="Line 57"/>
          <p:cNvSpPr>
            <a:spLocks noChangeShapeType="1"/>
          </p:cNvSpPr>
          <p:nvPr/>
        </p:nvSpPr>
        <p:spPr bwMode="auto">
          <a:xfrm>
            <a:off x="1362075" y="2352675"/>
            <a:ext cx="0" cy="703263"/>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54" name="Line 58"/>
          <p:cNvSpPr>
            <a:spLocks noChangeShapeType="1"/>
          </p:cNvSpPr>
          <p:nvPr/>
        </p:nvSpPr>
        <p:spPr bwMode="auto">
          <a:xfrm>
            <a:off x="1562100" y="2247900"/>
            <a:ext cx="0" cy="722313"/>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55" name="Line 59"/>
          <p:cNvSpPr>
            <a:spLocks noChangeShapeType="1"/>
          </p:cNvSpPr>
          <p:nvPr/>
        </p:nvSpPr>
        <p:spPr bwMode="auto">
          <a:xfrm>
            <a:off x="1771650" y="2133600"/>
            <a:ext cx="0" cy="841375"/>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56" name="Line 60"/>
          <p:cNvSpPr>
            <a:spLocks noChangeShapeType="1"/>
          </p:cNvSpPr>
          <p:nvPr/>
        </p:nvSpPr>
        <p:spPr bwMode="auto">
          <a:xfrm>
            <a:off x="1971675" y="2124075"/>
            <a:ext cx="0" cy="722313"/>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57" name="Line 61"/>
          <p:cNvSpPr>
            <a:spLocks noChangeShapeType="1"/>
          </p:cNvSpPr>
          <p:nvPr/>
        </p:nvSpPr>
        <p:spPr bwMode="auto">
          <a:xfrm>
            <a:off x="2181225" y="1990725"/>
            <a:ext cx="0" cy="749300"/>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58" name="Line 62"/>
          <p:cNvSpPr>
            <a:spLocks noChangeShapeType="1"/>
          </p:cNvSpPr>
          <p:nvPr/>
        </p:nvSpPr>
        <p:spPr bwMode="auto">
          <a:xfrm>
            <a:off x="2390775" y="1762125"/>
            <a:ext cx="0" cy="968375"/>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59" name="Line 63"/>
          <p:cNvSpPr>
            <a:spLocks noChangeShapeType="1"/>
          </p:cNvSpPr>
          <p:nvPr/>
        </p:nvSpPr>
        <p:spPr bwMode="auto">
          <a:xfrm>
            <a:off x="2590800" y="1762125"/>
            <a:ext cx="0" cy="812800"/>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60" name="Line 64"/>
          <p:cNvSpPr>
            <a:spLocks noChangeShapeType="1"/>
          </p:cNvSpPr>
          <p:nvPr/>
        </p:nvSpPr>
        <p:spPr bwMode="auto">
          <a:xfrm>
            <a:off x="3009900" y="1752600"/>
            <a:ext cx="0" cy="612775"/>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61" name="Line 65"/>
          <p:cNvSpPr>
            <a:spLocks noChangeShapeType="1"/>
          </p:cNvSpPr>
          <p:nvPr/>
        </p:nvSpPr>
        <p:spPr bwMode="auto">
          <a:xfrm>
            <a:off x="3209925" y="1838325"/>
            <a:ext cx="0" cy="612775"/>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62" name="Line 66"/>
          <p:cNvSpPr>
            <a:spLocks noChangeShapeType="1"/>
          </p:cNvSpPr>
          <p:nvPr/>
        </p:nvSpPr>
        <p:spPr bwMode="auto">
          <a:xfrm>
            <a:off x="3419475" y="1905000"/>
            <a:ext cx="0" cy="547688"/>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63" name="Line 67"/>
          <p:cNvSpPr>
            <a:spLocks noChangeShapeType="1"/>
          </p:cNvSpPr>
          <p:nvPr/>
        </p:nvSpPr>
        <p:spPr bwMode="auto">
          <a:xfrm>
            <a:off x="3609975" y="1981200"/>
            <a:ext cx="0" cy="547688"/>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64" name="Line 68"/>
          <p:cNvSpPr>
            <a:spLocks noChangeShapeType="1"/>
          </p:cNvSpPr>
          <p:nvPr/>
        </p:nvSpPr>
        <p:spPr bwMode="auto">
          <a:xfrm>
            <a:off x="3819525" y="1990725"/>
            <a:ext cx="0" cy="612775"/>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65" name="Line 69"/>
          <p:cNvSpPr>
            <a:spLocks noChangeShapeType="1"/>
          </p:cNvSpPr>
          <p:nvPr/>
        </p:nvSpPr>
        <p:spPr bwMode="auto">
          <a:xfrm>
            <a:off x="4038600" y="2057400"/>
            <a:ext cx="0" cy="547688"/>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66" name="Line 70"/>
          <p:cNvSpPr>
            <a:spLocks noChangeShapeType="1"/>
          </p:cNvSpPr>
          <p:nvPr/>
        </p:nvSpPr>
        <p:spPr bwMode="auto">
          <a:xfrm>
            <a:off x="4733925" y="2400300"/>
            <a:ext cx="0" cy="609600"/>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67" name="Line 71"/>
          <p:cNvSpPr>
            <a:spLocks noChangeShapeType="1"/>
          </p:cNvSpPr>
          <p:nvPr/>
        </p:nvSpPr>
        <p:spPr bwMode="auto">
          <a:xfrm>
            <a:off x="4924425" y="2390775"/>
            <a:ext cx="438150" cy="630238"/>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68" name="Line 72"/>
          <p:cNvSpPr>
            <a:spLocks noChangeShapeType="1"/>
          </p:cNvSpPr>
          <p:nvPr/>
        </p:nvSpPr>
        <p:spPr bwMode="auto">
          <a:xfrm>
            <a:off x="4724400" y="2400300"/>
            <a:ext cx="228600" cy="609600"/>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69" name="Line 73"/>
          <p:cNvSpPr>
            <a:spLocks noChangeShapeType="1"/>
          </p:cNvSpPr>
          <p:nvPr/>
        </p:nvSpPr>
        <p:spPr bwMode="auto">
          <a:xfrm>
            <a:off x="4724400" y="2398713"/>
            <a:ext cx="438150" cy="630237"/>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71" name="Line 75"/>
          <p:cNvSpPr>
            <a:spLocks noChangeAspect="1" noChangeShapeType="1"/>
          </p:cNvSpPr>
          <p:nvPr/>
        </p:nvSpPr>
        <p:spPr bwMode="auto">
          <a:xfrm>
            <a:off x="5343525" y="2328863"/>
            <a:ext cx="420688" cy="604837"/>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72" name="Line 76"/>
          <p:cNvSpPr>
            <a:spLocks noChangeAspect="1" noChangeShapeType="1"/>
          </p:cNvSpPr>
          <p:nvPr/>
        </p:nvSpPr>
        <p:spPr bwMode="auto">
          <a:xfrm>
            <a:off x="5551488" y="2209800"/>
            <a:ext cx="420687" cy="604838"/>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73" name="Line 77"/>
          <p:cNvSpPr>
            <a:spLocks noChangeAspect="1" noChangeShapeType="1"/>
          </p:cNvSpPr>
          <p:nvPr/>
        </p:nvSpPr>
        <p:spPr bwMode="auto">
          <a:xfrm>
            <a:off x="5751513" y="2105025"/>
            <a:ext cx="420687" cy="604838"/>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74" name="Line 78"/>
          <p:cNvSpPr>
            <a:spLocks noChangeAspect="1" noChangeShapeType="1"/>
          </p:cNvSpPr>
          <p:nvPr/>
        </p:nvSpPr>
        <p:spPr bwMode="auto">
          <a:xfrm>
            <a:off x="5961063" y="2105025"/>
            <a:ext cx="420687" cy="604838"/>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75" name="Line 79"/>
          <p:cNvSpPr>
            <a:spLocks noChangeAspect="1" noChangeShapeType="1"/>
          </p:cNvSpPr>
          <p:nvPr/>
        </p:nvSpPr>
        <p:spPr bwMode="auto">
          <a:xfrm>
            <a:off x="6172200" y="1943100"/>
            <a:ext cx="420688" cy="604838"/>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76" name="Line 80"/>
          <p:cNvSpPr>
            <a:spLocks noChangeShapeType="1"/>
          </p:cNvSpPr>
          <p:nvPr/>
        </p:nvSpPr>
        <p:spPr bwMode="auto">
          <a:xfrm>
            <a:off x="6391275" y="1733550"/>
            <a:ext cx="381000" cy="457200"/>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77" name="Line 81"/>
          <p:cNvSpPr>
            <a:spLocks noChangeShapeType="1"/>
          </p:cNvSpPr>
          <p:nvPr/>
        </p:nvSpPr>
        <p:spPr bwMode="auto">
          <a:xfrm rot="218730">
            <a:off x="6572250" y="1733550"/>
            <a:ext cx="228600" cy="457200"/>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78" name="Line 82"/>
          <p:cNvSpPr>
            <a:spLocks noChangeShapeType="1"/>
          </p:cNvSpPr>
          <p:nvPr/>
        </p:nvSpPr>
        <p:spPr bwMode="auto">
          <a:xfrm>
            <a:off x="6791325" y="1724025"/>
            <a:ext cx="0" cy="457200"/>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79" name="Line 83"/>
          <p:cNvSpPr>
            <a:spLocks noChangeShapeType="1"/>
          </p:cNvSpPr>
          <p:nvPr/>
        </p:nvSpPr>
        <p:spPr bwMode="auto">
          <a:xfrm rot="21381270" flipH="1">
            <a:off x="6781800" y="1733550"/>
            <a:ext cx="228600" cy="457200"/>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80" name="Line 84"/>
          <p:cNvSpPr>
            <a:spLocks noChangeShapeType="1"/>
          </p:cNvSpPr>
          <p:nvPr/>
        </p:nvSpPr>
        <p:spPr bwMode="auto">
          <a:xfrm>
            <a:off x="8239125" y="2105025"/>
            <a:ext cx="0" cy="457200"/>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81" name="Line 85"/>
          <p:cNvSpPr>
            <a:spLocks noChangeShapeType="1"/>
          </p:cNvSpPr>
          <p:nvPr/>
        </p:nvSpPr>
        <p:spPr bwMode="auto">
          <a:xfrm flipH="1">
            <a:off x="8020050" y="2114550"/>
            <a:ext cx="228600" cy="457200"/>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82" name="Line 86"/>
          <p:cNvSpPr>
            <a:spLocks noChangeShapeType="1"/>
          </p:cNvSpPr>
          <p:nvPr/>
        </p:nvSpPr>
        <p:spPr bwMode="auto">
          <a:xfrm flipH="1">
            <a:off x="7791450" y="2114550"/>
            <a:ext cx="457200" cy="457200"/>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83" name="Line 87"/>
          <p:cNvSpPr>
            <a:spLocks noChangeShapeType="1"/>
          </p:cNvSpPr>
          <p:nvPr/>
        </p:nvSpPr>
        <p:spPr bwMode="auto">
          <a:xfrm flipH="1">
            <a:off x="7600950" y="2038350"/>
            <a:ext cx="457200" cy="457200"/>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84" name="Line 88"/>
          <p:cNvSpPr>
            <a:spLocks noChangeAspect="1" noChangeShapeType="1"/>
          </p:cNvSpPr>
          <p:nvPr/>
        </p:nvSpPr>
        <p:spPr bwMode="auto">
          <a:xfrm flipH="1">
            <a:off x="7391400" y="1971675"/>
            <a:ext cx="447675" cy="447675"/>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85" name="Line 89"/>
          <p:cNvSpPr>
            <a:spLocks noChangeShapeType="1"/>
          </p:cNvSpPr>
          <p:nvPr/>
        </p:nvSpPr>
        <p:spPr bwMode="auto">
          <a:xfrm flipH="1">
            <a:off x="7181850" y="1952625"/>
            <a:ext cx="457200" cy="457200"/>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86" name="Line 90"/>
          <p:cNvSpPr>
            <a:spLocks noChangeShapeType="1"/>
          </p:cNvSpPr>
          <p:nvPr/>
        </p:nvSpPr>
        <p:spPr bwMode="auto">
          <a:xfrm flipH="1">
            <a:off x="6981825" y="1885950"/>
            <a:ext cx="457200" cy="457200"/>
          </a:xfrm>
          <a:prstGeom prst="line">
            <a:avLst/>
          </a:prstGeom>
          <a:noFill/>
          <a:ln w="9525">
            <a:solidFill>
              <a:srgbClr val="CC3300"/>
            </a:solidFill>
            <a:round/>
            <a:headEnd/>
            <a:tailEnd/>
          </a:ln>
          <a:effectLst/>
        </p:spPr>
        <p:txBody>
          <a:bodyPr>
            <a:prstTxWarp prst="textNoShape">
              <a:avLst/>
            </a:prstTxWarp>
          </a:bodyPr>
          <a:lstStyle/>
          <a:p>
            <a:endParaRPr lang="en-US"/>
          </a:p>
        </p:txBody>
      </p:sp>
      <p:sp>
        <p:nvSpPr>
          <p:cNvPr id="4187" name="Line 91"/>
          <p:cNvSpPr>
            <a:spLocks noChangeShapeType="1"/>
          </p:cNvSpPr>
          <p:nvPr/>
        </p:nvSpPr>
        <p:spPr bwMode="auto">
          <a:xfrm flipH="1">
            <a:off x="6991350" y="1809750"/>
            <a:ext cx="228600" cy="533400"/>
          </a:xfrm>
          <a:prstGeom prst="line">
            <a:avLst/>
          </a:prstGeom>
          <a:noFill/>
          <a:ln w="9525">
            <a:solidFill>
              <a:srgbClr val="CC3300"/>
            </a:solidFill>
            <a:round/>
            <a:headEnd/>
            <a:tailEnd/>
          </a:ln>
          <a:effectLst/>
        </p:spPr>
        <p:txBody>
          <a:bodyPr>
            <a:prstTxWarp prst="textNoShape">
              <a:avLst/>
            </a:prstTxWarp>
          </a:bodyPr>
          <a:lstStyle/>
          <a:p>
            <a:endParaRPr lang="en-US"/>
          </a:p>
        </p:txBody>
      </p:sp>
      <p:grpSp>
        <p:nvGrpSpPr>
          <p:cNvPr id="6" name="Group 92"/>
          <p:cNvGrpSpPr>
            <a:grpSpLocks/>
          </p:cNvGrpSpPr>
          <p:nvPr/>
        </p:nvGrpSpPr>
        <p:grpSpPr bwMode="auto">
          <a:xfrm>
            <a:off x="4732338" y="1724025"/>
            <a:ext cx="3516312" cy="676275"/>
            <a:chOff x="678" y="1872"/>
            <a:chExt cx="2215" cy="426"/>
          </a:xfrm>
        </p:grpSpPr>
        <p:sp>
          <p:nvSpPr>
            <p:cNvPr id="4189" name="Line 93"/>
            <p:cNvSpPr>
              <a:spLocks noChangeShapeType="1"/>
            </p:cNvSpPr>
            <p:nvPr/>
          </p:nvSpPr>
          <p:spPr bwMode="auto">
            <a:xfrm>
              <a:off x="678" y="2298"/>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90" name="Line 94"/>
            <p:cNvSpPr>
              <a:spLocks noChangeShapeType="1"/>
            </p:cNvSpPr>
            <p:nvPr/>
          </p:nvSpPr>
          <p:spPr bwMode="auto">
            <a:xfrm flipV="1">
              <a:off x="804" y="2250"/>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91" name="Line 95"/>
            <p:cNvSpPr>
              <a:spLocks noChangeShapeType="1"/>
            </p:cNvSpPr>
            <p:nvPr/>
          </p:nvSpPr>
          <p:spPr bwMode="auto">
            <a:xfrm flipV="1">
              <a:off x="1062" y="2106"/>
              <a:ext cx="259"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92" name="Line 96"/>
            <p:cNvSpPr>
              <a:spLocks noChangeShapeType="1"/>
            </p:cNvSpPr>
            <p:nvPr/>
          </p:nvSpPr>
          <p:spPr bwMode="auto">
            <a:xfrm>
              <a:off x="936" y="2250"/>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93" name="Line 97"/>
            <p:cNvSpPr>
              <a:spLocks noChangeShapeType="1"/>
            </p:cNvSpPr>
            <p:nvPr/>
          </p:nvSpPr>
          <p:spPr bwMode="auto">
            <a:xfrm>
              <a:off x="1320" y="210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94" name="Line 98"/>
            <p:cNvSpPr>
              <a:spLocks noChangeShapeType="1"/>
            </p:cNvSpPr>
            <p:nvPr/>
          </p:nvSpPr>
          <p:spPr bwMode="auto">
            <a:xfrm flipV="1">
              <a:off x="1446" y="2010"/>
              <a:ext cx="144" cy="96"/>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95" name="Line 99"/>
            <p:cNvSpPr>
              <a:spLocks noChangeShapeType="1"/>
            </p:cNvSpPr>
            <p:nvPr/>
          </p:nvSpPr>
          <p:spPr bwMode="auto">
            <a:xfrm flipV="1">
              <a:off x="1584" y="1872"/>
              <a:ext cx="138"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96" name="Line 100"/>
            <p:cNvSpPr>
              <a:spLocks noChangeShapeType="1"/>
            </p:cNvSpPr>
            <p:nvPr/>
          </p:nvSpPr>
          <p:spPr bwMode="auto">
            <a:xfrm>
              <a:off x="1716" y="1872"/>
              <a:ext cx="384"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97" name="Line 101"/>
            <p:cNvSpPr>
              <a:spLocks noChangeShapeType="1"/>
            </p:cNvSpPr>
            <p:nvPr/>
          </p:nvSpPr>
          <p:spPr bwMode="auto">
            <a:xfrm>
              <a:off x="2490" y="201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98" name="Line 102"/>
            <p:cNvSpPr>
              <a:spLocks noChangeAspect="1" noChangeShapeType="1"/>
            </p:cNvSpPr>
            <p:nvPr/>
          </p:nvSpPr>
          <p:spPr bwMode="auto">
            <a:xfrm>
              <a:off x="2622" y="2016"/>
              <a:ext cx="271" cy="105"/>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199" name="Line 103"/>
            <p:cNvSpPr>
              <a:spLocks noChangeShapeType="1"/>
            </p:cNvSpPr>
            <p:nvPr/>
          </p:nvSpPr>
          <p:spPr bwMode="auto">
            <a:xfrm>
              <a:off x="2358" y="1968"/>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4200" name="Line 104"/>
            <p:cNvSpPr>
              <a:spLocks noChangeShapeType="1"/>
            </p:cNvSpPr>
            <p:nvPr/>
          </p:nvSpPr>
          <p:spPr bwMode="auto">
            <a:xfrm>
              <a:off x="2100" y="1872"/>
              <a:ext cx="265" cy="96"/>
            </a:xfrm>
            <a:prstGeom prst="line">
              <a:avLst/>
            </a:prstGeom>
            <a:noFill/>
            <a:ln w="28575">
              <a:solidFill>
                <a:srgbClr val="009900"/>
              </a:solidFill>
              <a:round/>
              <a:headEnd/>
              <a:tailEnd/>
            </a:ln>
            <a:effectLst/>
          </p:spPr>
          <p:txBody>
            <a:bodyPr>
              <a:prstTxWarp prst="textNoShape">
                <a:avLst/>
              </a:prstTxWarp>
            </a:bodyPr>
            <a:lstStyle/>
            <a:p>
              <a:endParaRPr lang="en-US"/>
            </a:p>
          </p:txBody>
        </p:sp>
      </p:grpSp>
      <p:grpSp>
        <p:nvGrpSpPr>
          <p:cNvPr id="7" name="Group 105"/>
          <p:cNvGrpSpPr>
            <a:grpSpLocks/>
          </p:cNvGrpSpPr>
          <p:nvPr/>
        </p:nvGrpSpPr>
        <p:grpSpPr bwMode="auto">
          <a:xfrm>
            <a:off x="4733925" y="2190750"/>
            <a:ext cx="3514725" cy="838200"/>
            <a:chOff x="678" y="2154"/>
            <a:chExt cx="2214" cy="528"/>
          </a:xfrm>
        </p:grpSpPr>
        <p:sp>
          <p:nvSpPr>
            <p:cNvPr id="4202" name="Line 106"/>
            <p:cNvSpPr>
              <a:spLocks noChangeShapeType="1"/>
            </p:cNvSpPr>
            <p:nvPr/>
          </p:nvSpPr>
          <p:spPr bwMode="auto">
            <a:xfrm>
              <a:off x="678" y="2682"/>
              <a:ext cx="39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203" name="Line 107"/>
            <p:cNvSpPr>
              <a:spLocks noChangeShapeType="1"/>
            </p:cNvSpPr>
            <p:nvPr/>
          </p:nvSpPr>
          <p:spPr bwMode="auto">
            <a:xfrm flipV="1">
              <a:off x="1062" y="2634"/>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204" name="Line 108"/>
            <p:cNvSpPr>
              <a:spLocks noChangeShapeType="1"/>
            </p:cNvSpPr>
            <p:nvPr/>
          </p:nvSpPr>
          <p:spPr bwMode="auto">
            <a:xfrm flipV="1">
              <a:off x="1320" y="2490"/>
              <a:ext cx="259" cy="144"/>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205" name="Line 109"/>
            <p:cNvSpPr>
              <a:spLocks noChangeShapeType="1"/>
            </p:cNvSpPr>
            <p:nvPr/>
          </p:nvSpPr>
          <p:spPr bwMode="auto">
            <a:xfrm>
              <a:off x="1194" y="2634"/>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206" name="Line 110"/>
            <p:cNvSpPr>
              <a:spLocks noChangeShapeType="1"/>
            </p:cNvSpPr>
            <p:nvPr/>
          </p:nvSpPr>
          <p:spPr bwMode="auto">
            <a:xfrm>
              <a:off x="1578" y="2490"/>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207" name="Line 111"/>
            <p:cNvSpPr>
              <a:spLocks noChangeShapeType="1"/>
            </p:cNvSpPr>
            <p:nvPr/>
          </p:nvSpPr>
          <p:spPr bwMode="auto">
            <a:xfrm flipV="1">
              <a:off x="1698" y="2400"/>
              <a:ext cx="144"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208" name="Line 112"/>
            <p:cNvSpPr>
              <a:spLocks noChangeShapeType="1"/>
            </p:cNvSpPr>
            <p:nvPr/>
          </p:nvSpPr>
          <p:spPr bwMode="auto">
            <a:xfrm flipV="1">
              <a:off x="1836" y="2166"/>
              <a:ext cx="138" cy="24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209" name="Line 113"/>
            <p:cNvSpPr>
              <a:spLocks noChangeShapeType="1"/>
            </p:cNvSpPr>
            <p:nvPr/>
          </p:nvSpPr>
          <p:spPr bwMode="auto">
            <a:xfrm>
              <a:off x="1968" y="2154"/>
              <a:ext cx="127"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210" name="Line 114"/>
            <p:cNvSpPr>
              <a:spLocks noChangeShapeType="1"/>
            </p:cNvSpPr>
            <p:nvPr/>
          </p:nvSpPr>
          <p:spPr bwMode="auto">
            <a:xfrm>
              <a:off x="2220" y="2298"/>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211" name="Line 115"/>
            <p:cNvSpPr>
              <a:spLocks noChangeShapeType="1"/>
            </p:cNvSpPr>
            <p:nvPr/>
          </p:nvSpPr>
          <p:spPr bwMode="auto">
            <a:xfrm>
              <a:off x="2094" y="2250"/>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212" name="Line 116"/>
            <p:cNvSpPr>
              <a:spLocks noChangeShapeType="1"/>
            </p:cNvSpPr>
            <p:nvPr/>
          </p:nvSpPr>
          <p:spPr bwMode="auto">
            <a:xfrm>
              <a:off x="2346" y="2298"/>
              <a:ext cx="259"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4213" name="Line 117"/>
            <p:cNvSpPr>
              <a:spLocks noChangeShapeType="1"/>
            </p:cNvSpPr>
            <p:nvPr/>
          </p:nvSpPr>
          <p:spPr bwMode="auto">
            <a:xfrm>
              <a:off x="2604" y="2394"/>
              <a:ext cx="288" cy="0"/>
            </a:xfrm>
            <a:prstGeom prst="line">
              <a:avLst/>
            </a:prstGeom>
            <a:noFill/>
            <a:ln w="28575">
              <a:solidFill>
                <a:schemeClr val="accent2"/>
              </a:solidFill>
              <a:round/>
              <a:headEnd/>
              <a:tailEnd/>
            </a:ln>
            <a:effectLst/>
          </p:spPr>
          <p:txBody>
            <a:bodyPr>
              <a:prstTxWarp prst="textNoShape">
                <a:avLst/>
              </a:prstTxWarp>
            </a:bodyPr>
            <a:lstStyle/>
            <a:p>
              <a:endParaRPr lang="en-US"/>
            </a:p>
          </p:txBody>
        </p:sp>
      </p:gr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64" name="Rectangle 96"/>
          <p:cNvSpPr>
            <a:spLocks noChangeArrowheads="1"/>
          </p:cNvSpPr>
          <p:nvPr/>
        </p:nvSpPr>
        <p:spPr bwMode="auto">
          <a:xfrm>
            <a:off x="1181100" y="4457700"/>
            <a:ext cx="239713"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j</a:t>
            </a:r>
            <a:r>
              <a:rPr lang="en-US" sz="1600" b="1" i="1" baseline="-25000">
                <a:solidFill>
                  <a:srgbClr val="009900"/>
                </a:solidFill>
                <a:latin typeface="Times New Roman" charset="0"/>
              </a:rPr>
              <a:t>s</a:t>
            </a:r>
            <a:endParaRPr lang="en-US" sz="1600" b="1" i="1">
              <a:solidFill>
                <a:srgbClr val="009900"/>
              </a:solidFill>
              <a:latin typeface="Times New Roman" charset="0"/>
            </a:endParaRPr>
          </a:p>
        </p:txBody>
      </p:sp>
      <p:sp>
        <p:nvSpPr>
          <p:cNvPr id="7265" name="Rectangle 97"/>
          <p:cNvSpPr>
            <a:spLocks noChangeArrowheads="1"/>
          </p:cNvSpPr>
          <p:nvPr/>
        </p:nvSpPr>
        <p:spPr bwMode="auto">
          <a:xfrm>
            <a:off x="3019425" y="2133600"/>
            <a:ext cx="30480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i</a:t>
            </a:r>
            <a:r>
              <a:rPr lang="en-US" sz="1600" b="1" i="1" baseline="-25000">
                <a:solidFill>
                  <a:schemeClr val="accent2"/>
                </a:solidFill>
                <a:latin typeface="Times New Roman" charset="0"/>
              </a:rPr>
              <a:t>s</a:t>
            </a:r>
            <a:endParaRPr lang="en-US" sz="1600" b="1" i="1">
              <a:solidFill>
                <a:schemeClr val="accent2"/>
              </a:solidFill>
              <a:latin typeface="Times New Roman" charset="0"/>
            </a:endParaRPr>
          </a:p>
        </p:txBody>
      </p:sp>
      <p:sp>
        <p:nvSpPr>
          <p:cNvPr id="7173" name="Rectangle 5"/>
          <p:cNvSpPr>
            <a:spLocks noChangeArrowheads="1"/>
          </p:cNvSpPr>
          <p:nvPr/>
        </p:nvSpPr>
        <p:spPr bwMode="auto">
          <a:xfrm>
            <a:off x="1216025" y="2400300"/>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m</a:t>
            </a:r>
          </a:p>
        </p:txBody>
      </p:sp>
      <p:sp>
        <p:nvSpPr>
          <p:cNvPr id="7174" name="Rectangle 6"/>
          <p:cNvSpPr>
            <a:spLocks noChangeArrowheads="1"/>
          </p:cNvSpPr>
          <p:nvPr/>
        </p:nvSpPr>
        <p:spPr bwMode="auto">
          <a:xfrm>
            <a:off x="1216025" y="5715000"/>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solidFill>
                  <a:srgbClr val="009900"/>
                </a:solidFill>
                <a:latin typeface="Times New Roman" charset="0"/>
              </a:rPr>
              <a:t>1</a:t>
            </a:r>
          </a:p>
        </p:txBody>
      </p:sp>
      <p:sp>
        <p:nvSpPr>
          <p:cNvPr id="7175" name="Rectangle 7"/>
          <p:cNvSpPr>
            <a:spLocks noChangeArrowheads="1"/>
          </p:cNvSpPr>
          <p:nvPr/>
        </p:nvSpPr>
        <p:spPr bwMode="auto">
          <a:xfrm>
            <a:off x="4732338" y="2162175"/>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n</a:t>
            </a:r>
          </a:p>
        </p:txBody>
      </p:sp>
      <p:sp>
        <p:nvSpPr>
          <p:cNvPr id="7176" name="Rectangle 8"/>
          <p:cNvSpPr>
            <a:spLocks noChangeArrowheads="1"/>
          </p:cNvSpPr>
          <p:nvPr/>
        </p:nvSpPr>
        <p:spPr bwMode="auto">
          <a:xfrm>
            <a:off x="1436688" y="2162175"/>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solidFill>
                  <a:schemeClr val="accent2"/>
                </a:solidFill>
                <a:latin typeface="Times New Roman" charset="0"/>
              </a:rPr>
              <a:t>1</a:t>
            </a:r>
          </a:p>
        </p:txBody>
      </p:sp>
      <p:sp>
        <p:nvSpPr>
          <p:cNvPr id="7178" name="Rectangle 10"/>
          <p:cNvSpPr>
            <a:spLocks noChangeArrowheads="1"/>
          </p:cNvSpPr>
          <p:nvPr/>
        </p:nvSpPr>
        <p:spPr bwMode="auto">
          <a:xfrm>
            <a:off x="76200" y="5676900"/>
            <a:ext cx="10477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Monotype Corsiva" charset="0"/>
              </a:rPr>
              <a:t>Time Series B</a:t>
            </a:r>
            <a:endParaRPr lang="en-US" sz="1400" b="1" i="1">
              <a:solidFill>
                <a:srgbClr val="009900"/>
              </a:solidFill>
              <a:latin typeface="Monotype Corsiva" charset="0"/>
            </a:endParaRPr>
          </a:p>
        </p:txBody>
      </p:sp>
      <p:sp>
        <p:nvSpPr>
          <p:cNvPr id="7179" name="Rectangle 11"/>
          <p:cNvSpPr>
            <a:spLocks noChangeArrowheads="1"/>
          </p:cNvSpPr>
          <p:nvPr/>
        </p:nvSpPr>
        <p:spPr bwMode="auto">
          <a:xfrm>
            <a:off x="1162050" y="1762125"/>
            <a:ext cx="1219200" cy="47625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Monotype Corsiva" charset="0"/>
              </a:rPr>
              <a:t>Time Series A</a:t>
            </a:r>
            <a:endParaRPr lang="en-US" sz="1400" b="1" i="1">
              <a:solidFill>
                <a:schemeClr val="accent2"/>
              </a:solidFill>
              <a:latin typeface="Monotype Corsiva" charset="0"/>
            </a:endParaRPr>
          </a:p>
        </p:txBody>
      </p:sp>
      <p:sp>
        <p:nvSpPr>
          <p:cNvPr id="7180" name="Rectangle 12"/>
          <p:cNvSpPr>
            <a:spLocks noChangeArrowheads="1"/>
          </p:cNvSpPr>
          <p:nvPr/>
        </p:nvSpPr>
        <p:spPr bwMode="auto">
          <a:xfrm rot="5400000">
            <a:off x="1397001" y="2538412"/>
            <a:ext cx="3509962" cy="3509963"/>
          </a:xfrm>
          <a:prstGeom prst="rect">
            <a:avLst/>
          </a:prstGeom>
          <a:solidFill>
            <a:srgbClr val="FFFFFF"/>
          </a:solidFill>
          <a:ln w="19050">
            <a:solidFill>
              <a:schemeClr val="tx1"/>
            </a:solidFill>
            <a:miter lim="800000"/>
            <a:headEnd/>
            <a:tailEnd/>
          </a:ln>
          <a:effectLst/>
        </p:spPr>
        <p:txBody>
          <a:bodyPr wrap="none" anchor="ctr">
            <a:prstTxWarp prst="textNoShape">
              <a:avLst/>
            </a:prstTxWarp>
          </a:bodyPr>
          <a:lstStyle/>
          <a:p>
            <a:endParaRPr lang="en-US"/>
          </a:p>
        </p:txBody>
      </p:sp>
      <p:grpSp>
        <p:nvGrpSpPr>
          <p:cNvPr id="2" name="Group 13"/>
          <p:cNvGrpSpPr>
            <a:grpSpLocks/>
          </p:cNvGrpSpPr>
          <p:nvPr/>
        </p:nvGrpSpPr>
        <p:grpSpPr bwMode="auto">
          <a:xfrm rot="5400000">
            <a:off x="1618456" y="2540795"/>
            <a:ext cx="3057525" cy="3509962"/>
            <a:chOff x="1488" y="1101"/>
            <a:chExt cx="1926" cy="2211"/>
          </a:xfrm>
        </p:grpSpPr>
        <p:sp>
          <p:nvSpPr>
            <p:cNvPr id="7182" name="Line 14"/>
            <p:cNvSpPr>
              <a:spLocks noChangeShapeType="1"/>
            </p:cNvSpPr>
            <p:nvPr/>
          </p:nvSpPr>
          <p:spPr bwMode="auto">
            <a:xfrm>
              <a:off x="2515"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83" name="Line 15"/>
            <p:cNvSpPr>
              <a:spLocks noChangeShapeType="1"/>
            </p:cNvSpPr>
            <p:nvPr/>
          </p:nvSpPr>
          <p:spPr bwMode="auto">
            <a:xfrm>
              <a:off x="2643"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84" name="Line 16"/>
            <p:cNvSpPr>
              <a:spLocks noChangeShapeType="1"/>
            </p:cNvSpPr>
            <p:nvPr/>
          </p:nvSpPr>
          <p:spPr bwMode="auto">
            <a:xfrm>
              <a:off x="2772"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85" name="Line 17"/>
            <p:cNvSpPr>
              <a:spLocks noChangeShapeType="1"/>
            </p:cNvSpPr>
            <p:nvPr/>
          </p:nvSpPr>
          <p:spPr bwMode="auto">
            <a:xfrm>
              <a:off x="2900"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86" name="Line 18"/>
            <p:cNvSpPr>
              <a:spLocks noChangeShapeType="1"/>
            </p:cNvSpPr>
            <p:nvPr/>
          </p:nvSpPr>
          <p:spPr bwMode="auto">
            <a:xfrm>
              <a:off x="302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87" name="Line 19"/>
            <p:cNvSpPr>
              <a:spLocks noChangeShapeType="1"/>
            </p:cNvSpPr>
            <p:nvPr/>
          </p:nvSpPr>
          <p:spPr bwMode="auto">
            <a:xfrm>
              <a:off x="3157"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88" name="Line 20"/>
            <p:cNvSpPr>
              <a:spLocks noChangeShapeType="1"/>
            </p:cNvSpPr>
            <p:nvPr/>
          </p:nvSpPr>
          <p:spPr bwMode="auto">
            <a:xfrm>
              <a:off x="3285"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89" name="Line 21"/>
            <p:cNvSpPr>
              <a:spLocks noChangeShapeType="1"/>
            </p:cNvSpPr>
            <p:nvPr/>
          </p:nvSpPr>
          <p:spPr bwMode="auto">
            <a:xfrm>
              <a:off x="3414"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90" name="Line 22"/>
            <p:cNvSpPr>
              <a:spLocks noChangeShapeType="1"/>
            </p:cNvSpPr>
            <p:nvPr/>
          </p:nvSpPr>
          <p:spPr bwMode="auto">
            <a:xfrm>
              <a:off x="148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91" name="Line 23"/>
            <p:cNvSpPr>
              <a:spLocks noChangeShapeType="1"/>
            </p:cNvSpPr>
            <p:nvPr/>
          </p:nvSpPr>
          <p:spPr bwMode="auto">
            <a:xfrm>
              <a:off x="1616"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92" name="Line 24"/>
            <p:cNvSpPr>
              <a:spLocks noChangeShapeType="1"/>
            </p:cNvSpPr>
            <p:nvPr/>
          </p:nvSpPr>
          <p:spPr bwMode="auto">
            <a:xfrm>
              <a:off x="1744"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93" name="Line 25"/>
            <p:cNvSpPr>
              <a:spLocks noChangeShapeType="1"/>
            </p:cNvSpPr>
            <p:nvPr/>
          </p:nvSpPr>
          <p:spPr bwMode="auto">
            <a:xfrm>
              <a:off x="1873"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94" name="Line 26"/>
            <p:cNvSpPr>
              <a:spLocks noChangeShapeType="1"/>
            </p:cNvSpPr>
            <p:nvPr/>
          </p:nvSpPr>
          <p:spPr bwMode="auto">
            <a:xfrm>
              <a:off x="2001"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95" name="Line 27"/>
            <p:cNvSpPr>
              <a:spLocks noChangeShapeType="1"/>
            </p:cNvSpPr>
            <p:nvPr/>
          </p:nvSpPr>
          <p:spPr bwMode="auto">
            <a:xfrm>
              <a:off x="2130"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96" name="Line 28"/>
            <p:cNvSpPr>
              <a:spLocks noChangeShapeType="1"/>
            </p:cNvSpPr>
            <p:nvPr/>
          </p:nvSpPr>
          <p:spPr bwMode="auto">
            <a:xfrm>
              <a:off x="225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97" name="Line 29"/>
            <p:cNvSpPr>
              <a:spLocks noChangeShapeType="1"/>
            </p:cNvSpPr>
            <p:nvPr/>
          </p:nvSpPr>
          <p:spPr bwMode="auto">
            <a:xfrm>
              <a:off x="2386"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3" name="Group 30"/>
          <p:cNvGrpSpPr>
            <a:grpSpLocks/>
          </p:cNvGrpSpPr>
          <p:nvPr/>
        </p:nvGrpSpPr>
        <p:grpSpPr bwMode="auto">
          <a:xfrm rot="10800000">
            <a:off x="1622425" y="2538413"/>
            <a:ext cx="3057525" cy="3509962"/>
            <a:chOff x="3594" y="1197"/>
            <a:chExt cx="1926" cy="2211"/>
          </a:xfrm>
        </p:grpSpPr>
        <p:sp>
          <p:nvSpPr>
            <p:cNvPr id="7199" name="Line 31"/>
            <p:cNvSpPr>
              <a:spLocks noChangeShapeType="1"/>
            </p:cNvSpPr>
            <p:nvPr/>
          </p:nvSpPr>
          <p:spPr bwMode="auto">
            <a:xfrm>
              <a:off x="4621"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200" name="Line 32"/>
            <p:cNvSpPr>
              <a:spLocks noChangeShapeType="1"/>
            </p:cNvSpPr>
            <p:nvPr/>
          </p:nvSpPr>
          <p:spPr bwMode="auto">
            <a:xfrm>
              <a:off x="4749"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201" name="Line 33"/>
            <p:cNvSpPr>
              <a:spLocks noChangeShapeType="1"/>
            </p:cNvSpPr>
            <p:nvPr/>
          </p:nvSpPr>
          <p:spPr bwMode="auto">
            <a:xfrm>
              <a:off x="4878"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202" name="Line 34"/>
            <p:cNvSpPr>
              <a:spLocks noChangeShapeType="1"/>
            </p:cNvSpPr>
            <p:nvPr/>
          </p:nvSpPr>
          <p:spPr bwMode="auto">
            <a:xfrm>
              <a:off x="5006"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203" name="Line 35"/>
            <p:cNvSpPr>
              <a:spLocks noChangeShapeType="1"/>
            </p:cNvSpPr>
            <p:nvPr/>
          </p:nvSpPr>
          <p:spPr bwMode="auto">
            <a:xfrm>
              <a:off x="513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204" name="Line 36"/>
            <p:cNvSpPr>
              <a:spLocks noChangeShapeType="1"/>
            </p:cNvSpPr>
            <p:nvPr/>
          </p:nvSpPr>
          <p:spPr bwMode="auto">
            <a:xfrm>
              <a:off x="5263"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205" name="Line 37"/>
            <p:cNvSpPr>
              <a:spLocks noChangeShapeType="1"/>
            </p:cNvSpPr>
            <p:nvPr/>
          </p:nvSpPr>
          <p:spPr bwMode="auto">
            <a:xfrm>
              <a:off x="5391"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206" name="Line 38"/>
            <p:cNvSpPr>
              <a:spLocks noChangeShapeType="1"/>
            </p:cNvSpPr>
            <p:nvPr/>
          </p:nvSpPr>
          <p:spPr bwMode="auto">
            <a:xfrm>
              <a:off x="5520"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207" name="Line 39"/>
            <p:cNvSpPr>
              <a:spLocks noChangeShapeType="1"/>
            </p:cNvSpPr>
            <p:nvPr/>
          </p:nvSpPr>
          <p:spPr bwMode="auto">
            <a:xfrm>
              <a:off x="359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208" name="Line 40"/>
            <p:cNvSpPr>
              <a:spLocks noChangeShapeType="1"/>
            </p:cNvSpPr>
            <p:nvPr/>
          </p:nvSpPr>
          <p:spPr bwMode="auto">
            <a:xfrm>
              <a:off x="3722"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209" name="Line 41"/>
            <p:cNvSpPr>
              <a:spLocks noChangeShapeType="1"/>
            </p:cNvSpPr>
            <p:nvPr/>
          </p:nvSpPr>
          <p:spPr bwMode="auto">
            <a:xfrm>
              <a:off x="3850"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210" name="Line 42"/>
            <p:cNvSpPr>
              <a:spLocks noChangeShapeType="1"/>
            </p:cNvSpPr>
            <p:nvPr/>
          </p:nvSpPr>
          <p:spPr bwMode="auto">
            <a:xfrm>
              <a:off x="3979"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211" name="Line 43"/>
            <p:cNvSpPr>
              <a:spLocks noChangeShapeType="1"/>
            </p:cNvSpPr>
            <p:nvPr/>
          </p:nvSpPr>
          <p:spPr bwMode="auto">
            <a:xfrm>
              <a:off x="4107"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212" name="Line 44"/>
            <p:cNvSpPr>
              <a:spLocks noChangeShapeType="1"/>
            </p:cNvSpPr>
            <p:nvPr/>
          </p:nvSpPr>
          <p:spPr bwMode="auto">
            <a:xfrm>
              <a:off x="4236"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213" name="Line 45"/>
            <p:cNvSpPr>
              <a:spLocks noChangeShapeType="1"/>
            </p:cNvSpPr>
            <p:nvPr/>
          </p:nvSpPr>
          <p:spPr bwMode="auto">
            <a:xfrm>
              <a:off x="436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214" name="Line 46"/>
            <p:cNvSpPr>
              <a:spLocks noChangeShapeType="1"/>
            </p:cNvSpPr>
            <p:nvPr/>
          </p:nvSpPr>
          <p:spPr bwMode="auto">
            <a:xfrm>
              <a:off x="4492"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7215" name="Oval 47"/>
          <p:cNvSpPr>
            <a:spLocks noChangeArrowheads="1"/>
          </p:cNvSpPr>
          <p:nvPr/>
        </p:nvSpPr>
        <p:spPr bwMode="auto">
          <a:xfrm rot="5400000">
            <a:off x="4295775" y="25812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7216" name="Oval 48"/>
          <p:cNvSpPr>
            <a:spLocks noChangeArrowheads="1"/>
          </p:cNvSpPr>
          <p:nvPr/>
        </p:nvSpPr>
        <p:spPr bwMode="auto">
          <a:xfrm rot="5400000">
            <a:off x="4095750" y="279082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7217" name="Oval 49"/>
          <p:cNvSpPr>
            <a:spLocks noChangeArrowheads="1"/>
          </p:cNvSpPr>
          <p:nvPr/>
        </p:nvSpPr>
        <p:spPr bwMode="auto">
          <a:xfrm rot="5400000">
            <a:off x="3895725" y="2990850"/>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7218" name="Oval 50"/>
          <p:cNvSpPr>
            <a:spLocks noChangeArrowheads="1"/>
          </p:cNvSpPr>
          <p:nvPr/>
        </p:nvSpPr>
        <p:spPr bwMode="auto">
          <a:xfrm rot="5400000">
            <a:off x="3686175" y="31908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7219" name="Oval 51"/>
          <p:cNvSpPr>
            <a:spLocks noChangeArrowheads="1"/>
          </p:cNvSpPr>
          <p:nvPr/>
        </p:nvSpPr>
        <p:spPr bwMode="auto">
          <a:xfrm rot="5400000">
            <a:off x="3486150" y="36099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7220" name="Oval 52"/>
          <p:cNvSpPr>
            <a:spLocks noChangeArrowheads="1"/>
          </p:cNvSpPr>
          <p:nvPr/>
        </p:nvSpPr>
        <p:spPr bwMode="auto">
          <a:xfrm rot="5400000">
            <a:off x="3486150" y="340042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7221" name="Oval 53"/>
          <p:cNvSpPr>
            <a:spLocks noChangeArrowheads="1"/>
          </p:cNvSpPr>
          <p:nvPr/>
        </p:nvSpPr>
        <p:spPr bwMode="auto">
          <a:xfrm rot="5400000">
            <a:off x="3281363" y="3805238"/>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7222" name="Oval 54"/>
          <p:cNvSpPr>
            <a:spLocks noChangeArrowheads="1"/>
          </p:cNvSpPr>
          <p:nvPr/>
        </p:nvSpPr>
        <p:spPr bwMode="auto">
          <a:xfrm rot="5400000">
            <a:off x="3281363" y="4427538"/>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7223" name="Oval 55"/>
          <p:cNvSpPr>
            <a:spLocks noChangeArrowheads="1"/>
          </p:cNvSpPr>
          <p:nvPr/>
        </p:nvSpPr>
        <p:spPr bwMode="auto">
          <a:xfrm rot="5400000">
            <a:off x="2867025" y="4838700"/>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7224" name="Oval 56"/>
          <p:cNvSpPr>
            <a:spLocks noChangeArrowheads="1"/>
          </p:cNvSpPr>
          <p:nvPr/>
        </p:nvSpPr>
        <p:spPr bwMode="auto">
          <a:xfrm rot="5400000">
            <a:off x="1638300" y="58578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7225" name="Oval 57"/>
          <p:cNvSpPr>
            <a:spLocks noChangeArrowheads="1"/>
          </p:cNvSpPr>
          <p:nvPr/>
        </p:nvSpPr>
        <p:spPr bwMode="auto">
          <a:xfrm rot="5400000">
            <a:off x="1847850" y="58578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7226" name="Oval 58"/>
          <p:cNvSpPr>
            <a:spLocks noChangeArrowheads="1"/>
          </p:cNvSpPr>
          <p:nvPr/>
        </p:nvSpPr>
        <p:spPr bwMode="auto">
          <a:xfrm rot="5400000">
            <a:off x="2047875" y="5638800"/>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7227" name="Oval 59"/>
          <p:cNvSpPr>
            <a:spLocks noChangeArrowheads="1"/>
          </p:cNvSpPr>
          <p:nvPr/>
        </p:nvSpPr>
        <p:spPr bwMode="auto">
          <a:xfrm rot="5400000">
            <a:off x="2257425" y="54387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7228" name="Oval 60"/>
          <p:cNvSpPr>
            <a:spLocks noChangeArrowheads="1"/>
          </p:cNvSpPr>
          <p:nvPr/>
        </p:nvSpPr>
        <p:spPr bwMode="auto">
          <a:xfrm rot="5400000">
            <a:off x="2457450" y="5238750"/>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7229" name="Oval 61"/>
          <p:cNvSpPr>
            <a:spLocks noChangeArrowheads="1"/>
          </p:cNvSpPr>
          <p:nvPr/>
        </p:nvSpPr>
        <p:spPr bwMode="auto">
          <a:xfrm rot="5400000">
            <a:off x="2657475" y="5029200"/>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7230" name="Oval 62"/>
          <p:cNvSpPr>
            <a:spLocks noChangeArrowheads="1"/>
          </p:cNvSpPr>
          <p:nvPr/>
        </p:nvSpPr>
        <p:spPr bwMode="auto">
          <a:xfrm rot="5400000">
            <a:off x="3281363" y="42195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7231" name="Oval 63"/>
          <p:cNvSpPr>
            <a:spLocks noChangeArrowheads="1"/>
          </p:cNvSpPr>
          <p:nvPr/>
        </p:nvSpPr>
        <p:spPr bwMode="auto">
          <a:xfrm rot="5400000">
            <a:off x="4505325" y="25812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7232" name="Oval 64"/>
          <p:cNvSpPr>
            <a:spLocks noChangeArrowheads="1"/>
          </p:cNvSpPr>
          <p:nvPr/>
        </p:nvSpPr>
        <p:spPr bwMode="auto">
          <a:xfrm rot="5400000">
            <a:off x="3281363" y="401002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grpSp>
        <p:nvGrpSpPr>
          <p:cNvPr id="4" name="Group 65"/>
          <p:cNvGrpSpPr>
            <a:grpSpLocks/>
          </p:cNvGrpSpPr>
          <p:nvPr/>
        </p:nvGrpSpPr>
        <p:grpSpPr bwMode="auto">
          <a:xfrm>
            <a:off x="1371600" y="1447800"/>
            <a:ext cx="3514725" cy="838200"/>
            <a:chOff x="678" y="2154"/>
            <a:chExt cx="2214" cy="528"/>
          </a:xfrm>
        </p:grpSpPr>
        <p:sp>
          <p:nvSpPr>
            <p:cNvPr id="7234" name="Line 66"/>
            <p:cNvSpPr>
              <a:spLocks noChangeShapeType="1"/>
            </p:cNvSpPr>
            <p:nvPr/>
          </p:nvSpPr>
          <p:spPr bwMode="auto">
            <a:xfrm>
              <a:off x="678" y="2682"/>
              <a:ext cx="39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7235" name="Line 67"/>
            <p:cNvSpPr>
              <a:spLocks noChangeShapeType="1"/>
            </p:cNvSpPr>
            <p:nvPr/>
          </p:nvSpPr>
          <p:spPr bwMode="auto">
            <a:xfrm flipV="1">
              <a:off x="1062" y="2634"/>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7236" name="Line 68"/>
            <p:cNvSpPr>
              <a:spLocks noChangeShapeType="1"/>
            </p:cNvSpPr>
            <p:nvPr/>
          </p:nvSpPr>
          <p:spPr bwMode="auto">
            <a:xfrm flipV="1">
              <a:off x="1320" y="2490"/>
              <a:ext cx="259" cy="144"/>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7237" name="Line 69"/>
            <p:cNvSpPr>
              <a:spLocks noChangeShapeType="1"/>
            </p:cNvSpPr>
            <p:nvPr/>
          </p:nvSpPr>
          <p:spPr bwMode="auto">
            <a:xfrm>
              <a:off x="1194" y="2634"/>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7238" name="Line 70"/>
            <p:cNvSpPr>
              <a:spLocks noChangeShapeType="1"/>
            </p:cNvSpPr>
            <p:nvPr/>
          </p:nvSpPr>
          <p:spPr bwMode="auto">
            <a:xfrm>
              <a:off x="1578" y="2490"/>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7239" name="Line 71"/>
            <p:cNvSpPr>
              <a:spLocks noChangeShapeType="1"/>
            </p:cNvSpPr>
            <p:nvPr/>
          </p:nvSpPr>
          <p:spPr bwMode="auto">
            <a:xfrm flipV="1">
              <a:off x="1698" y="2400"/>
              <a:ext cx="144"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7240" name="Line 72"/>
            <p:cNvSpPr>
              <a:spLocks noChangeShapeType="1"/>
            </p:cNvSpPr>
            <p:nvPr/>
          </p:nvSpPr>
          <p:spPr bwMode="auto">
            <a:xfrm flipV="1">
              <a:off x="1836" y="2166"/>
              <a:ext cx="138" cy="24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7241" name="Line 73"/>
            <p:cNvSpPr>
              <a:spLocks noChangeShapeType="1"/>
            </p:cNvSpPr>
            <p:nvPr/>
          </p:nvSpPr>
          <p:spPr bwMode="auto">
            <a:xfrm>
              <a:off x="1968" y="2154"/>
              <a:ext cx="127"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7242" name="Line 74"/>
            <p:cNvSpPr>
              <a:spLocks noChangeShapeType="1"/>
            </p:cNvSpPr>
            <p:nvPr/>
          </p:nvSpPr>
          <p:spPr bwMode="auto">
            <a:xfrm>
              <a:off x="2220" y="2298"/>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7243" name="Line 75"/>
            <p:cNvSpPr>
              <a:spLocks noChangeShapeType="1"/>
            </p:cNvSpPr>
            <p:nvPr/>
          </p:nvSpPr>
          <p:spPr bwMode="auto">
            <a:xfrm>
              <a:off x="2094" y="2250"/>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7244" name="Line 76"/>
            <p:cNvSpPr>
              <a:spLocks noChangeShapeType="1"/>
            </p:cNvSpPr>
            <p:nvPr/>
          </p:nvSpPr>
          <p:spPr bwMode="auto">
            <a:xfrm>
              <a:off x="2346" y="2298"/>
              <a:ext cx="259"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7245" name="Line 77"/>
            <p:cNvSpPr>
              <a:spLocks noChangeShapeType="1"/>
            </p:cNvSpPr>
            <p:nvPr/>
          </p:nvSpPr>
          <p:spPr bwMode="auto">
            <a:xfrm>
              <a:off x="2604" y="2394"/>
              <a:ext cx="288" cy="0"/>
            </a:xfrm>
            <a:prstGeom prst="line">
              <a:avLst/>
            </a:prstGeom>
            <a:noFill/>
            <a:ln w="28575">
              <a:solidFill>
                <a:schemeClr val="accent2"/>
              </a:solidFill>
              <a:round/>
              <a:headEnd/>
              <a:tailEnd/>
            </a:ln>
            <a:effectLst/>
          </p:spPr>
          <p:txBody>
            <a:bodyPr>
              <a:prstTxWarp prst="textNoShape">
                <a:avLst/>
              </a:prstTxWarp>
            </a:bodyPr>
            <a:lstStyle/>
            <a:p>
              <a:endParaRPr lang="en-US"/>
            </a:p>
          </p:txBody>
        </p:sp>
      </p:grpSp>
      <p:grpSp>
        <p:nvGrpSpPr>
          <p:cNvPr id="5" name="Group 78"/>
          <p:cNvGrpSpPr>
            <a:grpSpLocks/>
          </p:cNvGrpSpPr>
          <p:nvPr/>
        </p:nvGrpSpPr>
        <p:grpSpPr bwMode="auto">
          <a:xfrm rot="-5400000">
            <a:off x="-896143" y="3961606"/>
            <a:ext cx="3516312" cy="676275"/>
            <a:chOff x="678" y="1872"/>
            <a:chExt cx="2215" cy="426"/>
          </a:xfrm>
        </p:grpSpPr>
        <p:sp>
          <p:nvSpPr>
            <p:cNvPr id="7247" name="Line 79"/>
            <p:cNvSpPr>
              <a:spLocks noChangeShapeType="1"/>
            </p:cNvSpPr>
            <p:nvPr/>
          </p:nvSpPr>
          <p:spPr bwMode="auto">
            <a:xfrm>
              <a:off x="678" y="2298"/>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7248" name="Line 80"/>
            <p:cNvSpPr>
              <a:spLocks noChangeShapeType="1"/>
            </p:cNvSpPr>
            <p:nvPr/>
          </p:nvSpPr>
          <p:spPr bwMode="auto">
            <a:xfrm flipV="1">
              <a:off x="804" y="2250"/>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7249" name="Line 81"/>
            <p:cNvSpPr>
              <a:spLocks noChangeShapeType="1"/>
            </p:cNvSpPr>
            <p:nvPr/>
          </p:nvSpPr>
          <p:spPr bwMode="auto">
            <a:xfrm flipV="1">
              <a:off x="1062" y="2106"/>
              <a:ext cx="259"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7250" name="Line 82"/>
            <p:cNvSpPr>
              <a:spLocks noChangeShapeType="1"/>
            </p:cNvSpPr>
            <p:nvPr/>
          </p:nvSpPr>
          <p:spPr bwMode="auto">
            <a:xfrm>
              <a:off x="936" y="2250"/>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7251" name="Line 83"/>
            <p:cNvSpPr>
              <a:spLocks noChangeShapeType="1"/>
            </p:cNvSpPr>
            <p:nvPr/>
          </p:nvSpPr>
          <p:spPr bwMode="auto">
            <a:xfrm>
              <a:off x="1320" y="210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7252" name="Line 84"/>
            <p:cNvSpPr>
              <a:spLocks noChangeShapeType="1"/>
            </p:cNvSpPr>
            <p:nvPr/>
          </p:nvSpPr>
          <p:spPr bwMode="auto">
            <a:xfrm flipV="1">
              <a:off x="1446" y="2010"/>
              <a:ext cx="144" cy="96"/>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7253" name="Line 85"/>
            <p:cNvSpPr>
              <a:spLocks noChangeShapeType="1"/>
            </p:cNvSpPr>
            <p:nvPr/>
          </p:nvSpPr>
          <p:spPr bwMode="auto">
            <a:xfrm flipV="1">
              <a:off x="1584" y="1872"/>
              <a:ext cx="138"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7254" name="Line 86"/>
            <p:cNvSpPr>
              <a:spLocks noChangeShapeType="1"/>
            </p:cNvSpPr>
            <p:nvPr/>
          </p:nvSpPr>
          <p:spPr bwMode="auto">
            <a:xfrm>
              <a:off x="1716" y="1872"/>
              <a:ext cx="384"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7255" name="Line 87"/>
            <p:cNvSpPr>
              <a:spLocks noChangeShapeType="1"/>
            </p:cNvSpPr>
            <p:nvPr/>
          </p:nvSpPr>
          <p:spPr bwMode="auto">
            <a:xfrm>
              <a:off x="2490" y="201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7256" name="Line 88"/>
            <p:cNvSpPr>
              <a:spLocks noChangeAspect="1" noChangeShapeType="1"/>
            </p:cNvSpPr>
            <p:nvPr/>
          </p:nvSpPr>
          <p:spPr bwMode="auto">
            <a:xfrm>
              <a:off x="2622" y="2016"/>
              <a:ext cx="271" cy="105"/>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7257" name="Line 89"/>
            <p:cNvSpPr>
              <a:spLocks noChangeShapeType="1"/>
            </p:cNvSpPr>
            <p:nvPr/>
          </p:nvSpPr>
          <p:spPr bwMode="auto">
            <a:xfrm>
              <a:off x="2358" y="1968"/>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7258" name="Line 90"/>
            <p:cNvSpPr>
              <a:spLocks noChangeShapeType="1"/>
            </p:cNvSpPr>
            <p:nvPr/>
          </p:nvSpPr>
          <p:spPr bwMode="auto">
            <a:xfrm>
              <a:off x="2100" y="1872"/>
              <a:ext cx="265" cy="96"/>
            </a:xfrm>
            <a:prstGeom prst="line">
              <a:avLst/>
            </a:prstGeom>
            <a:noFill/>
            <a:ln w="28575">
              <a:solidFill>
                <a:srgbClr val="009900"/>
              </a:solidFill>
              <a:round/>
              <a:headEnd/>
              <a:tailEnd/>
            </a:ln>
            <a:effectLst/>
          </p:spPr>
          <p:txBody>
            <a:bodyPr>
              <a:prstTxWarp prst="textNoShape">
                <a:avLst/>
              </a:prstTxWarp>
            </a:bodyPr>
            <a:lstStyle/>
            <a:p>
              <a:endParaRPr lang="en-US"/>
            </a:p>
          </p:txBody>
        </p:sp>
      </p:grpSp>
      <p:sp>
        <p:nvSpPr>
          <p:cNvPr id="7262" name="Rectangle 94"/>
          <p:cNvSpPr>
            <a:spLocks noChangeArrowheads="1"/>
          </p:cNvSpPr>
          <p:nvPr/>
        </p:nvSpPr>
        <p:spPr bwMode="auto">
          <a:xfrm>
            <a:off x="533400" y="457200"/>
            <a:ext cx="8077200" cy="762000"/>
          </a:xfrm>
          <a:prstGeom prst="rect">
            <a:avLst/>
          </a:prstGeom>
          <a:noFill/>
          <a:ln w="9525">
            <a:noFill/>
            <a:miter lim="800000"/>
            <a:headEnd/>
            <a:tailEnd/>
          </a:ln>
          <a:effectLst/>
        </p:spPr>
        <p:txBody>
          <a:bodyPr anchor="ctr">
            <a:prstTxWarp prst="textNoShape">
              <a:avLst/>
            </a:prstTxWarp>
          </a:bodyPr>
          <a:lstStyle/>
          <a:p>
            <a:pPr algn="ctr"/>
            <a:r>
              <a:rPr lang="nl-BE" sz="3200">
                <a:solidFill>
                  <a:srgbClr val="00264C"/>
                </a:solidFill>
                <a:latin typeface="Times New Roman" charset="0"/>
              </a:rPr>
              <a:t>Warping Function</a:t>
            </a:r>
            <a:endParaRPr lang="en-GB" sz="3200" i="1">
              <a:solidFill>
                <a:srgbClr val="00264C"/>
              </a:solidFill>
              <a:latin typeface="Times New Roman" charset="0"/>
              <a:ea typeface="Times New Roman" charset="0"/>
              <a:cs typeface="Times New Roman" charset="0"/>
            </a:endParaRPr>
          </a:p>
        </p:txBody>
      </p:sp>
      <p:sp>
        <p:nvSpPr>
          <p:cNvPr id="7266" name="Rectangle 98"/>
          <p:cNvSpPr>
            <a:spLocks noChangeArrowheads="1"/>
          </p:cNvSpPr>
          <p:nvPr/>
        </p:nvSpPr>
        <p:spPr bwMode="auto">
          <a:xfrm>
            <a:off x="4606925" y="2424113"/>
            <a:ext cx="374650" cy="366712"/>
          </a:xfrm>
          <a:prstGeom prst="rect">
            <a:avLst/>
          </a:prstGeom>
          <a:noFill/>
          <a:ln w="9525">
            <a:noFill/>
            <a:miter lim="800000"/>
            <a:headEnd/>
            <a:tailEnd/>
          </a:ln>
          <a:effectLst/>
        </p:spPr>
        <p:txBody>
          <a:bodyPr wrap="none">
            <a:prstTxWarp prst="textNoShape">
              <a:avLst/>
            </a:prstTxWarp>
            <a:spAutoFit/>
          </a:bodyPr>
          <a:lstStyle/>
          <a:p>
            <a:pPr algn="ctr"/>
            <a:r>
              <a:rPr lang="en-US" b="1" i="1">
                <a:solidFill>
                  <a:srgbClr val="CC3300"/>
                </a:solidFill>
                <a:latin typeface="Times New Roman" charset="0"/>
              </a:rPr>
              <a:t>p</a:t>
            </a:r>
            <a:r>
              <a:rPr lang="en-US" b="1" i="1" baseline="-25000">
                <a:solidFill>
                  <a:srgbClr val="CC3300"/>
                </a:solidFill>
                <a:latin typeface="Times New Roman" charset="0"/>
              </a:rPr>
              <a:t>k</a:t>
            </a:r>
          </a:p>
        </p:txBody>
      </p:sp>
      <p:sp>
        <p:nvSpPr>
          <p:cNvPr id="7267" name="Rectangle 99"/>
          <p:cNvSpPr>
            <a:spLocks noChangeArrowheads="1"/>
          </p:cNvSpPr>
          <p:nvPr/>
        </p:nvSpPr>
        <p:spPr bwMode="auto">
          <a:xfrm>
            <a:off x="2976563" y="4462463"/>
            <a:ext cx="357187" cy="366712"/>
          </a:xfrm>
          <a:prstGeom prst="rect">
            <a:avLst/>
          </a:prstGeom>
          <a:noFill/>
          <a:ln w="9525">
            <a:noFill/>
            <a:miter lim="800000"/>
            <a:headEnd/>
            <a:tailEnd/>
          </a:ln>
          <a:effectLst/>
        </p:spPr>
        <p:txBody>
          <a:bodyPr wrap="none">
            <a:prstTxWarp prst="textNoShape">
              <a:avLst/>
            </a:prstTxWarp>
            <a:spAutoFit/>
          </a:bodyPr>
          <a:lstStyle/>
          <a:p>
            <a:pPr algn="ctr"/>
            <a:r>
              <a:rPr lang="en-US" b="1" i="1">
                <a:solidFill>
                  <a:srgbClr val="CC3300"/>
                </a:solidFill>
                <a:latin typeface="Times New Roman" charset="0"/>
              </a:rPr>
              <a:t>p</a:t>
            </a:r>
            <a:r>
              <a:rPr lang="en-US" b="1" i="1" baseline="-25000">
                <a:solidFill>
                  <a:srgbClr val="CC3300"/>
                </a:solidFill>
                <a:latin typeface="Times New Roman" charset="0"/>
              </a:rPr>
              <a:t>s</a:t>
            </a:r>
          </a:p>
        </p:txBody>
      </p:sp>
      <p:sp>
        <p:nvSpPr>
          <p:cNvPr id="7268" name="Rectangle 100"/>
          <p:cNvSpPr>
            <a:spLocks noChangeArrowheads="1"/>
          </p:cNvSpPr>
          <p:nvPr/>
        </p:nvSpPr>
        <p:spPr bwMode="auto">
          <a:xfrm>
            <a:off x="1343025" y="5700713"/>
            <a:ext cx="374650" cy="366712"/>
          </a:xfrm>
          <a:prstGeom prst="rect">
            <a:avLst/>
          </a:prstGeom>
          <a:noFill/>
          <a:ln w="9525">
            <a:noFill/>
            <a:miter lim="800000"/>
            <a:headEnd/>
            <a:tailEnd/>
          </a:ln>
          <a:effectLst/>
        </p:spPr>
        <p:txBody>
          <a:bodyPr wrap="none">
            <a:prstTxWarp prst="textNoShape">
              <a:avLst/>
            </a:prstTxWarp>
            <a:spAutoFit/>
          </a:bodyPr>
          <a:lstStyle/>
          <a:p>
            <a:pPr algn="ctr"/>
            <a:r>
              <a:rPr lang="en-US" b="1" i="1">
                <a:solidFill>
                  <a:srgbClr val="CC3300"/>
                </a:solidFill>
                <a:latin typeface="Times New Roman" charset="0"/>
              </a:rPr>
              <a:t>p</a:t>
            </a:r>
            <a:r>
              <a:rPr lang="en-US" b="1" baseline="-25000">
                <a:solidFill>
                  <a:srgbClr val="CC3300"/>
                </a:solidFill>
                <a:latin typeface="Times New Roman" charset="0"/>
              </a:rPr>
              <a:t>1</a:t>
            </a:r>
          </a:p>
        </p:txBody>
      </p:sp>
      <p:sp>
        <p:nvSpPr>
          <p:cNvPr id="7269" name="Text Box 101"/>
          <p:cNvSpPr txBox="1">
            <a:spLocks noChangeArrowheads="1"/>
          </p:cNvSpPr>
          <p:nvPr/>
        </p:nvSpPr>
        <p:spPr bwMode="auto">
          <a:xfrm>
            <a:off x="5314950" y="2828925"/>
            <a:ext cx="3314700" cy="2851150"/>
          </a:xfrm>
          <a:prstGeom prst="rect">
            <a:avLst/>
          </a:prstGeom>
          <a:solidFill>
            <a:srgbClr val="FFFFCC"/>
          </a:solidFill>
          <a:ln w="9525">
            <a:solidFill>
              <a:srgbClr val="00264C"/>
            </a:solidFill>
            <a:miter lim="800000"/>
            <a:headEnd/>
            <a:tailEnd/>
          </a:ln>
          <a:effectLst/>
        </p:spPr>
        <p:txBody>
          <a:bodyPr>
            <a:prstTxWarp prst="textNoShape">
              <a:avLst/>
            </a:prstTxWarp>
            <a:spAutoFit/>
          </a:bodyPr>
          <a:lstStyle/>
          <a:p>
            <a:pPr>
              <a:spcBef>
                <a:spcPct val="50000"/>
              </a:spcBef>
            </a:pPr>
            <a:r>
              <a:rPr lang="en-US">
                <a:solidFill>
                  <a:srgbClr val="00264C"/>
                </a:solidFill>
              </a:rPr>
              <a:t>To find the </a:t>
            </a:r>
            <a:r>
              <a:rPr lang="en-US" i="1">
                <a:solidFill>
                  <a:srgbClr val="00264C"/>
                </a:solidFill>
              </a:rPr>
              <a:t>best alignment</a:t>
            </a:r>
            <a:r>
              <a:rPr lang="en-US">
                <a:solidFill>
                  <a:srgbClr val="00264C"/>
                </a:solidFill>
              </a:rPr>
              <a:t> between </a:t>
            </a:r>
            <a:r>
              <a:rPr lang="en-US" b="1" i="1">
                <a:solidFill>
                  <a:schemeClr val="accent2"/>
                </a:solidFill>
                <a:latin typeface="Monotype Corsiva" charset="0"/>
              </a:rPr>
              <a:t>A </a:t>
            </a:r>
            <a:r>
              <a:rPr lang="en-US"/>
              <a:t>and </a:t>
            </a:r>
            <a:r>
              <a:rPr lang="en-US" b="1" i="1">
                <a:solidFill>
                  <a:srgbClr val="009900"/>
                </a:solidFill>
                <a:latin typeface="Monotype Corsiva" charset="0"/>
              </a:rPr>
              <a:t>B</a:t>
            </a:r>
            <a:r>
              <a:rPr lang="en-US">
                <a:solidFill>
                  <a:srgbClr val="00264C"/>
                </a:solidFill>
              </a:rPr>
              <a:t> one needs to find the path through the grid</a:t>
            </a:r>
            <a:r>
              <a:rPr lang="en-US"/>
              <a:t> </a:t>
            </a:r>
          </a:p>
          <a:p>
            <a:pPr>
              <a:spcBef>
                <a:spcPct val="50000"/>
              </a:spcBef>
            </a:pPr>
            <a:r>
              <a:rPr lang="en-US" b="1" i="1">
                <a:solidFill>
                  <a:srgbClr val="CC3300"/>
                </a:solidFill>
                <a:latin typeface="Times New Roman" charset="0"/>
              </a:rPr>
              <a:t>P</a:t>
            </a:r>
            <a:r>
              <a:rPr lang="en-US" b="1">
                <a:solidFill>
                  <a:srgbClr val="CC3300"/>
                </a:solidFill>
                <a:latin typeface="Times New Roman" charset="0"/>
              </a:rPr>
              <a:t> = </a:t>
            </a:r>
            <a:r>
              <a:rPr lang="en-US" b="1" i="1">
                <a:solidFill>
                  <a:srgbClr val="CC3300"/>
                </a:solidFill>
                <a:latin typeface="Times New Roman" charset="0"/>
              </a:rPr>
              <a:t>p</a:t>
            </a:r>
            <a:r>
              <a:rPr lang="en-US" b="1" baseline="-25000">
                <a:solidFill>
                  <a:srgbClr val="CC3300"/>
                </a:solidFill>
                <a:latin typeface="Times New Roman" charset="0"/>
              </a:rPr>
              <a:t>1</a:t>
            </a:r>
            <a:r>
              <a:rPr lang="en-US" b="1">
                <a:solidFill>
                  <a:srgbClr val="CC3300"/>
                </a:solidFill>
                <a:latin typeface="Times New Roman" charset="0"/>
              </a:rPr>
              <a:t>, … , </a:t>
            </a:r>
            <a:r>
              <a:rPr lang="en-US" b="1" i="1">
                <a:solidFill>
                  <a:srgbClr val="CC3300"/>
                </a:solidFill>
                <a:latin typeface="Times New Roman" charset="0"/>
              </a:rPr>
              <a:t>p</a:t>
            </a:r>
            <a:r>
              <a:rPr lang="en-US" b="1" i="1" baseline="-25000">
                <a:solidFill>
                  <a:srgbClr val="CC3300"/>
                </a:solidFill>
                <a:latin typeface="Times New Roman" charset="0"/>
              </a:rPr>
              <a:t>s </a:t>
            </a:r>
            <a:r>
              <a:rPr lang="en-US" b="1">
                <a:solidFill>
                  <a:srgbClr val="CC3300"/>
                </a:solidFill>
                <a:latin typeface="Times New Roman" charset="0"/>
              </a:rPr>
              <a:t>, … , </a:t>
            </a:r>
            <a:r>
              <a:rPr lang="en-US" b="1" i="1">
                <a:solidFill>
                  <a:srgbClr val="CC3300"/>
                </a:solidFill>
                <a:latin typeface="Times New Roman" charset="0"/>
              </a:rPr>
              <a:t>p</a:t>
            </a:r>
            <a:r>
              <a:rPr lang="en-US" b="1" i="1" baseline="-25000">
                <a:solidFill>
                  <a:srgbClr val="CC3300"/>
                </a:solidFill>
                <a:latin typeface="Times New Roman" charset="0"/>
              </a:rPr>
              <a:t>k</a:t>
            </a:r>
            <a:r>
              <a:rPr lang="en-US" i="1" baseline="-25000">
                <a:solidFill>
                  <a:srgbClr val="CC3300"/>
                </a:solidFill>
                <a:latin typeface="Times New Roman" charset="0"/>
              </a:rPr>
              <a:t> </a:t>
            </a:r>
          </a:p>
          <a:p>
            <a:pPr>
              <a:spcBef>
                <a:spcPct val="50000"/>
              </a:spcBef>
            </a:pPr>
            <a:r>
              <a:rPr lang="en-US" b="1" i="1">
                <a:solidFill>
                  <a:srgbClr val="CC3300"/>
                </a:solidFill>
                <a:latin typeface="Times New Roman" charset="0"/>
              </a:rPr>
              <a:t>p</a:t>
            </a:r>
            <a:r>
              <a:rPr lang="en-US" b="1" i="1" baseline="-25000">
                <a:solidFill>
                  <a:srgbClr val="CC3300"/>
                </a:solidFill>
                <a:latin typeface="Times New Roman" charset="0"/>
              </a:rPr>
              <a:t>s</a:t>
            </a:r>
            <a:r>
              <a:rPr lang="en-US" i="1" baseline="-25000">
                <a:solidFill>
                  <a:srgbClr val="00264C"/>
                </a:solidFill>
                <a:latin typeface="Times New Roman" charset="0"/>
              </a:rPr>
              <a:t> </a:t>
            </a:r>
            <a:r>
              <a:rPr lang="en-US">
                <a:solidFill>
                  <a:srgbClr val="00264C"/>
                </a:solidFill>
                <a:latin typeface="Times New Roman" charset="0"/>
              </a:rPr>
              <a:t>= (</a:t>
            </a:r>
            <a:r>
              <a:rPr lang="en-US" b="1" i="1">
                <a:solidFill>
                  <a:schemeClr val="accent2"/>
                </a:solidFill>
                <a:latin typeface="Times New Roman" charset="0"/>
              </a:rPr>
              <a:t>i</a:t>
            </a:r>
            <a:r>
              <a:rPr lang="en-US" b="1" i="1" baseline="-25000">
                <a:solidFill>
                  <a:schemeClr val="accent2"/>
                </a:solidFill>
                <a:latin typeface="Times New Roman" charset="0"/>
              </a:rPr>
              <a:t>s</a:t>
            </a:r>
            <a:r>
              <a:rPr lang="en-US" b="1" i="1">
                <a:solidFill>
                  <a:schemeClr val="accent2"/>
                </a:solidFill>
                <a:latin typeface="Monotype Corsiva" charset="0"/>
              </a:rPr>
              <a:t> </a:t>
            </a:r>
            <a:r>
              <a:rPr lang="en-US">
                <a:solidFill>
                  <a:srgbClr val="00264C"/>
                </a:solidFill>
                <a:latin typeface="Times New Roman" charset="0"/>
              </a:rPr>
              <a:t>,</a:t>
            </a:r>
            <a:r>
              <a:rPr lang="en-US" b="1">
                <a:solidFill>
                  <a:srgbClr val="CC3300"/>
                </a:solidFill>
                <a:latin typeface="Times New Roman" charset="0"/>
              </a:rPr>
              <a:t> </a:t>
            </a:r>
            <a:r>
              <a:rPr lang="en-US" b="1" i="1">
                <a:solidFill>
                  <a:srgbClr val="009900"/>
                </a:solidFill>
                <a:latin typeface="Times New Roman" charset="0"/>
              </a:rPr>
              <a:t>j</a:t>
            </a:r>
            <a:r>
              <a:rPr lang="en-US" b="1" i="1" baseline="-25000">
                <a:solidFill>
                  <a:srgbClr val="009900"/>
                </a:solidFill>
                <a:latin typeface="Times New Roman" charset="0"/>
              </a:rPr>
              <a:t>s</a:t>
            </a:r>
            <a:r>
              <a:rPr lang="en-US" b="1" i="1">
                <a:solidFill>
                  <a:srgbClr val="009900"/>
                </a:solidFill>
                <a:latin typeface="Monotype Corsiva" charset="0"/>
              </a:rPr>
              <a:t> </a:t>
            </a:r>
            <a:r>
              <a:rPr lang="en-US">
                <a:solidFill>
                  <a:srgbClr val="00264C"/>
                </a:solidFill>
                <a:latin typeface="Times New Roman" charset="0"/>
              </a:rPr>
              <a:t>)</a:t>
            </a:r>
            <a:endParaRPr lang="en-US" i="1" baseline="-25000">
              <a:solidFill>
                <a:srgbClr val="00264C"/>
              </a:solidFill>
              <a:latin typeface="Times New Roman" charset="0"/>
            </a:endParaRPr>
          </a:p>
          <a:p>
            <a:pPr>
              <a:spcBef>
                <a:spcPct val="50000"/>
              </a:spcBef>
            </a:pPr>
            <a:r>
              <a:rPr lang="en-US">
                <a:solidFill>
                  <a:srgbClr val="00264C"/>
                </a:solidFill>
              </a:rPr>
              <a:t>which </a:t>
            </a:r>
            <a:r>
              <a:rPr lang="en-US" i="1">
                <a:solidFill>
                  <a:srgbClr val="00264C"/>
                </a:solidFill>
              </a:rPr>
              <a:t>minimizes</a:t>
            </a:r>
            <a:r>
              <a:rPr lang="en-US">
                <a:solidFill>
                  <a:srgbClr val="00264C"/>
                </a:solidFill>
              </a:rPr>
              <a:t> the total distance between them.</a:t>
            </a:r>
          </a:p>
          <a:p>
            <a:pPr>
              <a:spcBef>
                <a:spcPct val="50000"/>
              </a:spcBef>
            </a:pPr>
            <a:r>
              <a:rPr lang="en-US" b="1" i="1">
                <a:solidFill>
                  <a:srgbClr val="CC3300"/>
                </a:solidFill>
                <a:latin typeface="Times New Roman" charset="0"/>
              </a:rPr>
              <a:t>P</a:t>
            </a:r>
            <a:r>
              <a:rPr lang="en-US" b="1" baseline="-25000">
                <a:solidFill>
                  <a:srgbClr val="CC3300"/>
                </a:solidFill>
                <a:latin typeface="Times New Roman" charset="0"/>
              </a:rPr>
              <a:t> </a:t>
            </a:r>
            <a:r>
              <a:rPr lang="en-US">
                <a:solidFill>
                  <a:srgbClr val="00264C"/>
                </a:solidFill>
              </a:rPr>
              <a:t>is called a </a:t>
            </a:r>
            <a:r>
              <a:rPr lang="en-US" i="1" u="sng">
                <a:solidFill>
                  <a:srgbClr val="00264C"/>
                </a:solidFill>
              </a:rPr>
              <a:t>warping function</a:t>
            </a:r>
            <a:r>
              <a:rPr lang="en-US">
                <a:solidFill>
                  <a:srgbClr val="00264C"/>
                </a:solidFill>
              </a:rPr>
              <a:t>.</a:t>
            </a: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5381625" y="1847850"/>
            <a:ext cx="3429000" cy="4191000"/>
          </a:xfrm>
          <a:prstGeom prst="rect">
            <a:avLst/>
          </a:prstGeom>
          <a:solidFill>
            <a:srgbClr val="FFFFCC"/>
          </a:solidFill>
          <a:ln w="9525">
            <a:solidFill>
              <a:srgbClr val="00264C"/>
            </a:solidFill>
            <a:miter lim="800000"/>
            <a:headEnd/>
            <a:tailEnd/>
          </a:ln>
          <a:effectLst/>
        </p:spPr>
        <p:txBody>
          <a:bodyPr wrap="none" anchor="ctr">
            <a:prstTxWarp prst="textNoShape">
              <a:avLst/>
            </a:prstTxWarp>
          </a:bodyPr>
          <a:lstStyle/>
          <a:p>
            <a:endParaRPr lang="en-US"/>
          </a:p>
        </p:txBody>
      </p:sp>
      <p:sp>
        <p:nvSpPr>
          <p:cNvPr id="8197" name="Rectangle 5"/>
          <p:cNvSpPr>
            <a:spLocks noChangeArrowheads="1"/>
          </p:cNvSpPr>
          <p:nvPr/>
        </p:nvSpPr>
        <p:spPr bwMode="auto">
          <a:xfrm>
            <a:off x="533400" y="457200"/>
            <a:ext cx="8077200" cy="762000"/>
          </a:xfrm>
          <a:prstGeom prst="rect">
            <a:avLst/>
          </a:prstGeom>
          <a:noFill/>
          <a:ln w="9525">
            <a:noFill/>
            <a:miter lim="800000"/>
            <a:headEnd/>
            <a:tailEnd/>
          </a:ln>
          <a:effectLst/>
        </p:spPr>
        <p:txBody>
          <a:bodyPr anchor="ctr">
            <a:prstTxWarp prst="textNoShape">
              <a:avLst/>
            </a:prstTxWarp>
          </a:bodyPr>
          <a:lstStyle/>
          <a:p>
            <a:pPr algn="ctr"/>
            <a:r>
              <a:rPr lang="nl-BE" sz="3200">
                <a:solidFill>
                  <a:srgbClr val="00264C"/>
                </a:solidFill>
                <a:latin typeface="Times New Roman" charset="0"/>
              </a:rPr>
              <a:t>Time-Normalized Distance Measure</a:t>
            </a:r>
            <a:endParaRPr lang="en-GB" sz="3200" i="1">
              <a:solidFill>
                <a:srgbClr val="00264C"/>
              </a:solidFill>
              <a:latin typeface="Times New Roman" charset="0"/>
              <a:ea typeface="Times New Roman" charset="0"/>
              <a:cs typeface="Times New Roman" charset="0"/>
            </a:endParaRPr>
          </a:p>
        </p:txBody>
      </p:sp>
      <p:sp>
        <p:nvSpPr>
          <p:cNvPr id="8198" name="Text Box 6"/>
          <p:cNvSpPr txBox="1">
            <a:spLocks noChangeArrowheads="1"/>
          </p:cNvSpPr>
          <p:nvPr/>
        </p:nvSpPr>
        <p:spPr bwMode="auto">
          <a:xfrm>
            <a:off x="5305425" y="2971800"/>
            <a:ext cx="1295400" cy="366713"/>
          </a:xfrm>
          <a:prstGeom prst="rect">
            <a:avLst/>
          </a:prstGeom>
          <a:noFill/>
          <a:ln w="9525">
            <a:noFill/>
            <a:miter lim="800000"/>
            <a:headEnd/>
            <a:tailEnd/>
          </a:ln>
          <a:effectLst/>
        </p:spPr>
        <p:txBody>
          <a:bodyPr>
            <a:prstTxWarp prst="textNoShape">
              <a:avLst/>
            </a:prstTxWarp>
            <a:spAutoFit/>
          </a:bodyPr>
          <a:lstStyle/>
          <a:p>
            <a:pPr algn="r">
              <a:spcBef>
                <a:spcPct val="50000"/>
              </a:spcBef>
            </a:pPr>
            <a:r>
              <a:rPr lang="en-US" i="1">
                <a:latin typeface="Times New Roman" charset="0"/>
              </a:rPr>
              <a:t>D</a:t>
            </a:r>
            <a:r>
              <a:rPr lang="en-US">
                <a:latin typeface="Times New Roman" charset="0"/>
              </a:rPr>
              <a:t>(</a:t>
            </a:r>
            <a:r>
              <a:rPr lang="en-US" b="1" i="1">
                <a:solidFill>
                  <a:schemeClr val="accent2"/>
                </a:solidFill>
                <a:latin typeface="Monotype Corsiva" charset="0"/>
              </a:rPr>
              <a:t>A </a:t>
            </a:r>
            <a:r>
              <a:rPr lang="en-US" b="1">
                <a:latin typeface="Times New Roman" charset="0"/>
              </a:rPr>
              <a:t>,</a:t>
            </a:r>
            <a:r>
              <a:rPr lang="en-US" b="1" i="1">
                <a:latin typeface="Times New Roman" charset="0"/>
              </a:rPr>
              <a:t> </a:t>
            </a:r>
            <a:r>
              <a:rPr lang="en-US" b="1" i="1">
                <a:solidFill>
                  <a:srgbClr val="009900"/>
                </a:solidFill>
                <a:latin typeface="Monotype Corsiva" charset="0"/>
              </a:rPr>
              <a:t>B</a:t>
            </a:r>
            <a:r>
              <a:rPr lang="en-US" b="1" i="1">
                <a:latin typeface="Times New Roman" charset="0"/>
              </a:rPr>
              <a:t> </a:t>
            </a:r>
            <a:r>
              <a:rPr lang="en-US">
                <a:latin typeface="Times New Roman" charset="0"/>
              </a:rPr>
              <a:t>)</a:t>
            </a:r>
            <a:r>
              <a:rPr lang="en-US">
                <a:solidFill>
                  <a:srgbClr val="CC3300"/>
                </a:solidFill>
                <a:latin typeface="Times New Roman" charset="0"/>
              </a:rPr>
              <a:t> </a:t>
            </a:r>
            <a:r>
              <a:rPr lang="en-US">
                <a:latin typeface="Times New Roman" charset="0"/>
              </a:rPr>
              <a:t>= </a:t>
            </a:r>
            <a:endParaRPr lang="en-US" i="1">
              <a:latin typeface="Times New Roman" charset="0"/>
              <a:sym typeface="Symbol" charset="2"/>
            </a:endParaRPr>
          </a:p>
        </p:txBody>
      </p:sp>
      <p:graphicFrame>
        <p:nvGraphicFramePr>
          <p:cNvPr id="8199" name="Object 7"/>
          <p:cNvGraphicFramePr>
            <a:graphicFrameLocks noChangeAspect="1"/>
          </p:cNvGraphicFramePr>
          <p:nvPr/>
        </p:nvGraphicFramePr>
        <p:xfrm>
          <a:off x="6731000" y="2533650"/>
          <a:ext cx="1368425" cy="1223963"/>
        </p:xfrm>
        <a:graphic>
          <a:graphicData uri="http://schemas.openxmlformats.org/presentationml/2006/ole">
            <p:oleObj spid="_x0000_s97282" name="Equation" r:id="rId3" imgW="965160" imgH="863280" progId="Equation.3">
              <p:embed/>
            </p:oleObj>
          </a:graphicData>
        </a:graphic>
      </p:graphicFrame>
      <p:sp>
        <p:nvSpPr>
          <p:cNvPr id="8200" name="Rectangle 8"/>
          <p:cNvSpPr>
            <a:spLocks noChangeArrowheads="1"/>
          </p:cNvSpPr>
          <p:nvPr/>
        </p:nvSpPr>
        <p:spPr bwMode="auto">
          <a:xfrm>
            <a:off x="5410200" y="3790950"/>
            <a:ext cx="3122613" cy="366713"/>
          </a:xfrm>
          <a:prstGeom prst="rect">
            <a:avLst/>
          </a:prstGeom>
          <a:noFill/>
          <a:ln w="9525">
            <a:noFill/>
            <a:miter lim="800000"/>
            <a:headEnd/>
            <a:tailEnd/>
          </a:ln>
          <a:effectLst/>
        </p:spPr>
        <p:txBody>
          <a:bodyPr wrap="none">
            <a:prstTxWarp prst="textNoShape">
              <a:avLst/>
            </a:prstTxWarp>
            <a:spAutoFit/>
          </a:bodyPr>
          <a:lstStyle/>
          <a:p>
            <a:r>
              <a:rPr lang="en-US" i="1">
                <a:latin typeface="Times New Roman" charset="0"/>
              </a:rPr>
              <a:t>d</a:t>
            </a:r>
            <a:r>
              <a:rPr lang="en-US">
                <a:latin typeface="Times New Roman" charset="0"/>
              </a:rPr>
              <a:t>(</a:t>
            </a:r>
            <a:r>
              <a:rPr lang="en-US" i="1">
                <a:latin typeface="Times New Roman" charset="0"/>
              </a:rPr>
              <a:t>p</a:t>
            </a:r>
            <a:r>
              <a:rPr lang="en-US" i="1" baseline="-25000">
                <a:latin typeface="Times New Roman" charset="0"/>
              </a:rPr>
              <a:t>s</a:t>
            </a:r>
            <a:r>
              <a:rPr lang="en-US">
                <a:latin typeface="Times New Roman" charset="0"/>
              </a:rPr>
              <a:t>)</a:t>
            </a:r>
            <a:r>
              <a:rPr lang="en-US" sz="1600"/>
              <a:t>: distance between</a:t>
            </a:r>
            <a:r>
              <a:rPr lang="en-US">
                <a:latin typeface="Times New Roman" charset="0"/>
              </a:rPr>
              <a:t> </a:t>
            </a:r>
            <a:r>
              <a:rPr lang="en-US" b="1" i="1">
                <a:solidFill>
                  <a:schemeClr val="accent2"/>
                </a:solidFill>
                <a:latin typeface="Times New Roman" charset="0"/>
              </a:rPr>
              <a:t>i</a:t>
            </a:r>
            <a:r>
              <a:rPr lang="en-US" b="1" i="1" baseline="-25000">
                <a:solidFill>
                  <a:schemeClr val="accent2"/>
                </a:solidFill>
                <a:latin typeface="Times New Roman" charset="0"/>
              </a:rPr>
              <a:t>s</a:t>
            </a:r>
            <a:r>
              <a:rPr lang="en-US" b="1" i="1">
                <a:solidFill>
                  <a:schemeClr val="accent2"/>
                </a:solidFill>
                <a:latin typeface="Monotype Corsiva" charset="0"/>
              </a:rPr>
              <a:t> </a:t>
            </a:r>
            <a:r>
              <a:rPr lang="en-US" sz="1600"/>
              <a:t>and</a:t>
            </a:r>
            <a:r>
              <a:rPr lang="en-US">
                <a:latin typeface="Times New Roman" charset="0"/>
              </a:rPr>
              <a:t> </a:t>
            </a:r>
            <a:r>
              <a:rPr lang="en-US" b="1" i="1">
                <a:solidFill>
                  <a:srgbClr val="009900"/>
                </a:solidFill>
                <a:latin typeface="Times New Roman" charset="0"/>
              </a:rPr>
              <a:t>j</a:t>
            </a:r>
            <a:r>
              <a:rPr lang="en-US" b="1" i="1" baseline="-25000">
                <a:solidFill>
                  <a:srgbClr val="009900"/>
                </a:solidFill>
                <a:latin typeface="Times New Roman" charset="0"/>
              </a:rPr>
              <a:t>s</a:t>
            </a:r>
            <a:r>
              <a:rPr lang="en-US" b="1" i="1">
                <a:solidFill>
                  <a:srgbClr val="009900"/>
                </a:solidFill>
                <a:latin typeface="Times New Roman" charset="0"/>
              </a:rPr>
              <a:t> </a:t>
            </a:r>
            <a:endParaRPr lang="en-US">
              <a:latin typeface="Times New Roman" charset="0"/>
            </a:endParaRPr>
          </a:p>
        </p:txBody>
      </p:sp>
      <p:graphicFrame>
        <p:nvGraphicFramePr>
          <p:cNvPr id="8201" name="Object 9"/>
          <p:cNvGraphicFramePr>
            <a:graphicFrameLocks noChangeAspect="1"/>
          </p:cNvGraphicFramePr>
          <p:nvPr/>
        </p:nvGraphicFramePr>
        <p:xfrm>
          <a:off x="5962650" y="5530850"/>
          <a:ext cx="719138" cy="431800"/>
        </p:xfrm>
        <a:graphic>
          <a:graphicData uri="http://schemas.openxmlformats.org/presentationml/2006/ole">
            <p:oleObj spid="_x0000_s97283" name="Equation" r:id="rId4" imgW="507960" imgH="304560" progId="Equation.3">
              <p:embed/>
            </p:oleObj>
          </a:graphicData>
        </a:graphic>
      </p:graphicFrame>
      <p:sp>
        <p:nvSpPr>
          <p:cNvPr id="8202" name="Rectangle 10"/>
          <p:cNvSpPr>
            <a:spLocks noChangeArrowheads="1"/>
          </p:cNvSpPr>
          <p:nvPr/>
        </p:nvSpPr>
        <p:spPr bwMode="auto">
          <a:xfrm>
            <a:off x="5410200" y="4176713"/>
            <a:ext cx="2789238" cy="366712"/>
          </a:xfrm>
          <a:prstGeom prst="rect">
            <a:avLst/>
          </a:prstGeom>
          <a:noFill/>
          <a:ln w="9525">
            <a:noFill/>
            <a:miter lim="800000"/>
            <a:headEnd/>
            <a:tailEnd/>
          </a:ln>
          <a:effectLst/>
        </p:spPr>
        <p:txBody>
          <a:bodyPr wrap="none">
            <a:prstTxWarp prst="textNoShape">
              <a:avLst/>
            </a:prstTxWarp>
            <a:spAutoFit/>
          </a:bodyPr>
          <a:lstStyle/>
          <a:p>
            <a:r>
              <a:rPr lang="en-US" i="1">
                <a:latin typeface="Times New Roman" charset="0"/>
              </a:rPr>
              <a:t>w</a:t>
            </a:r>
            <a:r>
              <a:rPr lang="en-US" i="1" baseline="-25000">
                <a:latin typeface="Times New Roman" charset="0"/>
              </a:rPr>
              <a:t>s </a:t>
            </a:r>
            <a:r>
              <a:rPr lang="en-US">
                <a:latin typeface="Times New Roman" charset="0"/>
              </a:rPr>
              <a:t> &gt; 0</a:t>
            </a:r>
            <a:r>
              <a:rPr lang="en-US" sz="1600"/>
              <a:t>:</a:t>
            </a:r>
            <a:r>
              <a:rPr lang="en-US">
                <a:latin typeface="Times New Roman" charset="0"/>
              </a:rPr>
              <a:t> </a:t>
            </a:r>
            <a:r>
              <a:rPr lang="en-US" sz="1600"/>
              <a:t>weighting coefficient.</a:t>
            </a:r>
          </a:p>
        </p:txBody>
      </p:sp>
      <p:sp>
        <p:nvSpPr>
          <p:cNvPr id="8203" name="Text Box 11"/>
          <p:cNvSpPr txBox="1">
            <a:spLocks noChangeArrowheads="1"/>
          </p:cNvSpPr>
          <p:nvPr/>
        </p:nvSpPr>
        <p:spPr bwMode="auto">
          <a:xfrm>
            <a:off x="5410200" y="4919663"/>
            <a:ext cx="3276600" cy="641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i="1" u="sng"/>
              <a:t>Best alignment path</a:t>
            </a:r>
            <a:r>
              <a:rPr lang="en-US" sz="1600"/>
              <a:t> between </a:t>
            </a:r>
            <a:r>
              <a:rPr lang="en-US" b="1" i="1">
                <a:solidFill>
                  <a:schemeClr val="accent2"/>
                </a:solidFill>
                <a:latin typeface="Monotype Corsiva" charset="0"/>
              </a:rPr>
              <a:t>A </a:t>
            </a:r>
            <a:r>
              <a:rPr lang="en-US" sz="1600"/>
              <a:t>and </a:t>
            </a:r>
            <a:r>
              <a:rPr lang="en-US" b="1" i="1">
                <a:solidFill>
                  <a:srgbClr val="009900"/>
                </a:solidFill>
                <a:latin typeface="Monotype Corsiva" charset="0"/>
              </a:rPr>
              <a:t>B</a:t>
            </a:r>
            <a:r>
              <a:rPr lang="en-US" b="1" i="1">
                <a:latin typeface="Times New Roman" charset="0"/>
              </a:rPr>
              <a:t> </a:t>
            </a:r>
            <a:r>
              <a:rPr lang="en-US" sz="1600"/>
              <a:t>: </a:t>
            </a:r>
            <a:r>
              <a:rPr lang="en-US">
                <a:latin typeface="Times New Roman" charset="0"/>
              </a:rPr>
              <a:t>            </a:t>
            </a:r>
          </a:p>
        </p:txBody>
      </p:sp>
      <p:sp>
        <p:nvSpPr>
          <p:cNvPr id="8204" name="Text Box 12"/>
          <p:cNvSpPr txBox="1">
            <a:spLocks noChangeArrowheads="1"/>
          </p:cNvSpPr>
          <p:nvPr/>
        </p:nvSpPr>
        <p:spPr bwMode="auto">
          <a:xfrm>
            <a:off x="5410200" y="2000250"/>
            <a:ext cx="3352800" cy="6111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i="1" u="sng"/>
              <a:t>Time-normalized distance</a:t>
            </a:r>
            <a:r>
              <a:rPr lang="en-US" sz="1600"/>
              <a:t> between </a:t>
            </a:r>
            <a:r>
              <a:rPr lang="en-US" b="1" i="1">
                <a:solidFill>
                  <a:schemeClr val="accent2"/>
                </a:solidFill>
                <a:latin typeface="Monotype Corsiva" charset="0"/>
              </a:rPr>
              <a:t>A </a:t>
            </a:r>
            <a:r>
              <a:rPr lang="en-US" sz="1600"/>
              <a:t>and </a:t>
            </a:r>
            <a:r>
              <a:rPr lang="en-US" b="1" i="1">
                <a:solidFill>
                  <a:srgbClr val="009900"/>
                </a:solidFill>
                <a:latin typeface="Monotype Corsiva" charset="0"/>
              </a:rPr>
              <a:t>B</a:t>
            </a:r>
            <a:r>
              <a:rPr lang="en-US" b="1" i="1">
                <a:latin typeface="Times New Roman" charset="0"/>
              </a:rPr>
              <a:t> </a:t>
            </a:r>
            <a:r>
              <a:rPr lang="en-US" sz="1600"/>
              <a:t>:</a:t>
            </a:r>
          </a:p>
        </p:txBody>
      </p:sp>
      <p:sp>
        <p:nvSpPr>
          <p:cNvPr id="8205" name="Text Box 13"/>
          <p:cNvSpPr txBox="1">
            <a:spLocks noChangeArrowheads="1"/>
          </p:cNvSpPr>
          <p:nvPr/>
        </p:nvSpPr>
        <p:spPr bwMode="auto">
          <a:xfrm>
            <a:off x="5410200" y="5529263"/>
            <a:ext cx="2438400" cy="36671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i="1">
                <a:solidFill>
                  <a:srgbClr val="CC3300"/>
                </a:solidFill>
                <a:latin typeface="Times New Roman" charset="0"/>
              </a:rPr>
              <a:t>P</a:t>
            </a:r>
            <a:r>
              <a:rPr lang="en-US" b="1" baseline="-25000">
                <a:solidFill>
                  <a:srgbClr val="CC3300"/>
                </a:solidFill>
                <a:latin typeface="Times New Roman" charset="0"/>
              </a:rPr>
              <a:t>0</a:t>
            </a:r>
            <a:r>
              <a:rPr lang="en-US">
                <a:latin typeface="Times New Roman" charset="0"/>
              </a:rPr>
              <a:t> =             (</a:t>
            </a:r>
            <a:r>
              <a:rPr lang="en-US" i="1">
                <a:latin typeface="Times New Roman" charset="0"/>
              </a:rPr>
              <a:t>D</a:t>
            </a:r>
            <a:r>
              <a:rPr lang="en-US">
                <a:latin typeface="Times New Roman" charset="0"/>
              </a:rPr>
              <a:t>(</a:t>
            </a:r>
            <a:r>
              <a:rPr lang="en-US" b="1" i="1">
                <a:solidFill>
                  <a:schemeClr val="accent2"/>
                </a:solidFill>
                <a:latin typeface="Monotype Corsiva" charset="0"/>
              </a:rPr>
              <a:t>A </a:t>
            </a:r>
            <a:r>
              <a:rPr lang="en-US" b="1">
                <a:latin typeface="Times New Roman" charset="0"/>
              </a:rPr>
              <a:t>,</a:t>
            </a:r>
            <a:r>
              <a:rPr lang="en-US" b="1" i="1">
                <a:latin typeface="Times New Roman" charset="0"/>
              </a:rPr>
              <a:t> </a:t>
            </a:r>
            <a:r>
              <a:rPr lang="en-US" b="1" i="1">
                <a:solidFill>
                  <a:srgbClr val="009900"/>
                </a:solidFill>
                <a:latin typeface="Monotype Corsiva" charset="0"/>
              </a:rPr>
              <a:t>B</a:t>
            </a:r>
            <a:r>
              <a:rPr lang="en-US" b="1" i="1">
                <a:latin typeface="Times New Roman" charset="0"/>
              </a:rPr>
              <a:t> </a:t>
            </a:r>
            <a:r>
              <a:rPr lang="en-US">
                <a:latin typeface="Times New Roman" charset="0"/>
              </a:rPr>
              <a:t>)).</a:t>
            </a:r>
          </a:p>
        </p:txBody>
      </p:sp>
      <p:sp>
        <p:nvSpPr>
          <p:cNvPr id="8272" name="Rectangle 80"/>
          <p:cNvSpPr>
            <a:spLocks noChangeArrowheads="1"/>
          </p:cNvSpPr>
          <p:nvPr/>
        </p:nvSpPr>
        <p:spPr bwMode="auto">
          <a:xfrm>
            <a:off x="1181100" y="4457700"/>
            <a:ext cx="239713"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j</a:t>
            </a:r>
            <a:r>
              <a:rPr lang="en-US" sz="1600" b="1" i="1" baseline="-25000">
                <a:solidFill>
                  <a:srgbClr val="009900"/>
                </a:solidFill>
                <a:latin typeface="Times New Roman" charset="0"/>
              </a:rPr>
              <a:t>s</a:t>
            </a:r>
            <a:endParaRPr lang="en-US" sz="1600" b="1" i="1">
              <a:solidFill>
                <a:srgbClr val="009900"/>
              </a:solidFill>
              <a:latin typeface="Times New Roman" charset="0"/>
            </a:endParaRPr>
          </a:p>
        </p:txBody>
      </p:sp>
      <p:sp>
        <p:nvSpPr>
          <p:cNvPr id="8273" name="Rectangle 81"/>
          <p:cNvSpPr>
            <a:spLocks noChangeArrowheads="1"/>
          </p:cNvSpPr>
          <p:nvPr/>
        </p:nvSpPr>
        <p:spPr bwMode="auto">
          <a:xfrm>
            <a:off x="3019425" y="2133600"/>
            <a:ext cx="30480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i</a:t>
            </a:r>
            <a:r>
              <a:rPr lang="en-US" sz="1600" b="1" i="1" baseline="-25000">
                <a:solidFill>
                  <a:schemeClr val="accent2"/>
                </a:solidFill>
                <a:latin typeface="Times New Roman" charset="0"/>
              </a:rPr>
              <a:t>s</a:t>
            </a:r>
            <a:endParaRPr lang="en-US" sz="1600" b="1" i="1">
              <a:solidFill>
                <a:schemeClr val="accent2"/>
              </a:solidFill>
              <a:latin typeface="Times New Roman" charset="0"/>
            </a:endParaRPr>
          </a:p>
        </p:txBody>
      </p:sp>
      <p:sp>
        <p:nvSpPr>
          <p:cNvPr id="8274" name="Rectangle 82"/>
          <p:cNvSpPr>
            <a:spLocks noChangeArrowheads="1"/>
          </p:cNvSpPr>
          <p:nvPr/>
        </p:nvSpPr>
        <p:spPr bwMode="auto">
          <a:xfrm>
            <a:off x="1216025" y="2400300"/>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m</a:t>
            </a:r>
          </a:p>
        </p:txBody>
      </p:sp>
      <p:sp>
        <p:nvSpPr>
          <p:cNvPr id="8275" name="Rectangle 83"/>
          <p:cNvSpPr>
            <a:spLocks noChangeArrowheads="1"/>
          </p:cNvSpPr>
          <p:nvPr/>
        </p:nvSpPr>
        <p:spPr bwMode="auto">
          <a:xfrm>
            <a:off x="1216025" y="5715000"/>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solidFill>
                  <a:srgbClr val="009900"/>
                </a:solidFill>
                <a:latin typeface="Times New Roman" charset="0"/>
              </a:rPr>
              <a:t>1</a:t>
            </a:r>
          </a:p>
        </p:txBody>
      </p:sp>
      <p:sp>
        <p:nvSpPr>
          <p:cNvPr id="8276" name="Rectangle 84"/>
          <p:cNvSpPr>
            <a:spLocks noChangeArrowheads="1"/>
          </p:cNvSpPr>
          <p:nvPr/>
        </p:nvSpPr>
        <p:spPr bwMode="auto">
          <a:xfrm>
            <a:off x="4732338" y="2162175"/>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n</a:t>
            </a:r>
          </a:p>
        </p:txBody>
      </p:sp>
      <p:sp>
        <p:nvSpPr>
          <p:cNvPr id="8277" name="Rectangle 85"/>
          <p:cNvSpPr>
            <a:spLocks noChangeArrowheads="1"/>
          </p:cNvSpPr>
          <p:nvPr/>
        </p:nvSpPr>
        <p:spPr bwMode="auto">
          <a:xfrm>
            <a:off x="1436688" y="2162175"/>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solidFill>
                  <a:schemeClr val="accent2"/>
                </a:solidFill>
                <a:latin typeface="Times New Roman" charset="0"/>
              </a:rPr>
              <a:t>1</a:t>
            </a:r>
          </a:p>
        </p:txBody>
      </p:sp>
      <p:sp>
        <p:nvSpPr>
          <p:cNvPr id="8278" name="Rectangle 86"/>
          <p:cNvSpPr>
            <a:spLocks noChangeArrowheads="1"/>
          </p:cNvSpPr>
          <p:nvPr/>
        </p:nvSpPr>
        <p:spPr bwMode="auto">
          <a:xfrm>
            <a:off x="76200" y="5676900"/>
            <a:ext cx="10477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Monotype Corsiva" charset="0"/>
              </a:rPr>
              <a:t>Time Series B</a:t>
            </a:r>
            <a:endParaRPr lang="en-US" sz="1400" b="1" i="1">
              <a:solidFill>
                <a:srgbClr val="009900"/>
              </a:solidFill>
              <a:latin typeface="Monotype Corsiva" charset="0"/>
            </a:endParaRPr>
          </a:p>
        </p:txBody>
      </p:sp>
      <p:sp>
        <p:nvSpPr>
          <p:cNvPr id="8279" name="Rectangle 87"/>
          <p:cNvSpPr>
            <a:spLocks noChangeArrowheads="1"/>
          </p:cNvSpPr>
          <p:nvPr/>
        </p:nvSpPr>
        <p:spPr bwMode="auto">
          <a:xfrm>
            <a:off x="1162050" y="1762125"/>
            <a:ext cx="1219200" cy="47625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Monotype Corsiva" charset="0"/>
              </a:rPr>
              <a:t>Time Series A</a:t>
            </a:r>
            <a:endParaRPr lang="en-US" sz="1400" b="1" i="1">
              <a:solidFill>
                <a:schemeClr val="accent2"/>
              </a:solidFill>
              <a:latin typeface="Monotype Corsiva" charset="0"/>
            </a:endParaRPr>
          </a:p>
        </p:txBody>
      </p:sp>
      <p:sp>
        <p:nvSpPr>
          <p:cNvPr id="8280" name="Rectangle 88"/>
          <p:cNvSpPr>
            <a:spLocks noChangeArrowheads="1"/>
          </p:cNvSpPr>
          <p:nvPr/>
        </p:nvSpPr>
        <p:spPr bwMode="auto">
          <a:xfrm rot="5400000">
            <a:off x="1397001" y="2538412"/>
            <a:ext cx="3509962" cy="3509963"/>
          </a:xfrm>
          <a:prstGeom prst="rect">
            <a:avLst/>
          </a:prstGeom>
          <a:solidFill>
            <a:srgbClr val="FFFFFF"/>
          </a:solidFill>
          <a:ln w="19050">
            <a:solidFill>
              <a:schemeClr val="tx1"/>
            </a:solidFill>
            <a:miter lim="800000"/>
            <a:headEnd/>
            <a:tailEnd/>
          </a:ln>
          <a:effectLst/>
        </p:spPr>
        <p:txBody>
          <a:bodyPr wrap="none" anchor="ctr">
            <a:prstTxWarp prst="textNoShape">
              <a:avLst/>
            </a:prstTxWarp>
          </a:bodyPr>
          <a:lstStyle/>
          <a:p>
            <a:endParaRPr lang="en-US"/>
          </a:p>
        </p:txBody>
      </p:sp>
      <p:grpSp>
        <p:nvGrpSpPr>
          <p:cNvPr id="2" name="Group 89"/>
          <p:cNvGrpSpPr>
            <a:grpSpLocks/>
          </p:cNvGrpSpPr>
          <p:nvPr/>
        </p:nvGrpSpPr>
        <p:grpSpPr bwMode="auto">
          <a:xfrm rot="5400000">
            <a:off x="1618456" y="2540795"/>
            <a:ext cx="3057525" cy="3509962"/>
            <a:chOff x="1488" y="1101"/>
            <a:chExt cx="1926" cy="2211"/>
          </a:xfrm>
        </p:grpSpPr>
        <p:sp>
          <p:nvSpPr>
            <p:cNvPr id="8282" name="Line 90"/>
            <p:cNvSpPr>
              <a:spLocks noChangeShapeType="1"/>
            </p:cNvSpPr>
            <p:nvPr/>
          </p:nvSpPr>
          <p:spPr bwMode="auto">
            <a:xfrm>
              <a:off x="2515"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83" name="Line 91"/>
            <p:cNvSpPr>
              <a:spLocks noChangeShapeType="1"/>
            </p:cNvSpPr>
            <p:nvPr/>
          </p:nvSpPr>
          <p:spPr bwMode="auto">
            <a:xfrm>
              <a:off x="2643"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84" name="Line 92"/>
            <p:cNvSpPr>
              <a:spLocks noChangeShapeType="1"/>
            </p:cNvSpPr>
            <p:nvPr/>
          </p:nvSpPr>
          <p:spPr bwMode="auto">
            <a:xfrm>
              <a:off x="2772"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85" name="Line 93"/>
            <p:cNvSpPr>
              <a:spLocks noChangeShapeType="1"/>
            </p:cNvSpPr>
            <p:nvPr/>
          </p:nvSpPr>
          <p:spPr bwMode="auto">
            <a:xfrm>
              <a:off x="2900"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86" name="Line 94"/>
            <p:cNvSpPr>
              <a:spLocks noChangeShapeType="1"/>
            </p:cNvSpPr>
            <p:nvPr/>
          </p:nvSpPr>
          <p:spPr bwMode="auto">
            <a:xfrm>
              <a:off x="302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87" name="Line 95"/>
            <p:cNvSpPr>
              <a:spLocks noChangeShapeType="1"/>
            </p:cNvSpPr>
            <p:nvPr/>
          </p:nvSpPr>
          <p:spPr bwMode="auto">
            <a:xfrm>
              <a:off x="3157"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88" name="Line 96"/>
            <p:cNvSpPr>
              <a:spLocks noChangeShapeType="1"/>
            </p:cNvSpPr>
            <p:nvPr/>
          </p:nvSpPr>
          <p:spPr bwMode="auto">
            <a:xfrm>
              <a:off x="3285"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89" name="Line 97"/>
            <p:cNvSpPr>
              <a:spLocks noChangeShapeType="1"/>
            </p:cNvSpPr>
            <p:nvPr/>
          </p:nvSpPr>
          <p:spPr bwMode="auto">
            <a:xfrm>
              <a:off x="3414"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90" name="Line 98"/>
            <p:cNvSpPr>
              <a:spLocks noChangeShapeType="1"/>
            </p:cNvSpPr>
            <p:nvPr/>
          </p:nvSpPr>
          <p:spPr bwMode="auto">
            <a:xfrm>
              <a:off x="148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91" name="Line 99"/>
            <p:cNvSpPr>
              <a:spLocks noChangeShapeType="1"/>
            </p:cNvSpPr>
            <p:nvPr/>
          </p:nvSpPr>
          <p:spPr bwMode="auto">
            <a:xfrm>
              <a:off x="1616"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92" name="Line 100"/>
            <p:cNvSpPr>
              <a:spLocks noChangeShapeType="1"/>
            </p:cNvSpPr>
            <p:nvPr/>
          </p:nvSpPr>
          <p:spPr bwMode="auto">
            <a:xfrm>
              <a:off x="1744"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93" name="Line 101"/>
            <p:cNvSpPr>
              <a:spLocks noChangeShapeType="1"/>
            </p:cNvSpPr>
            <p:nvPr/>
          </p:nvSpPr>
          <p:spPr bwMode="auto">
            <a:xfrm>
              <a:off x="1873"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94" name="Line 102"/>
            <p:cNvSpPr>
              <a:spLocks noChangeShapeType="1"/>
            </p:cNvSpPr>
            <p:nvPr/>
          </p:nvSpPr>
          <p:spPr bwMode="auto">
            <a:xfrm>
              <a:off x="2001"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95" name="Line 103"/>
            <p:cNvSpPr>
              <a:spLocks noChangeShapeType="1"/>
            </p:cNvSpPr>
            <p:nvPr/>
          </p:nvSpPr>
          <p:spPr bwMode="auto">
            <a:xfrm>
              <a:off x="2130"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96" name="Line 104"/>
            <p:cNvSpPr>
              <a:spLocks noChangeShapeType="1"/>
            </p:cNvSpPr>
            <p:nvPr/>
          </p:nvSpPr>
          <p:spPr bwMode="auto">
            <a:xfrm>
              <a:off x="225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97" name="Line 105"/>
            <p:cNvSpPr>
              <a:spLocks noChangeShapeType="1"/>
            </p:cNvSpPr>
            <p:nvPr/>
          </p:nvSpPr>
          <p:spPr bwMode="auto">
            <a:xfrm>
              <a:off x="2386"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3" name="Group 106"/>
          <p:cNvGrpSpPr>
            <a:grpSpLocks/>
          </p:cNvGrpSpPr>
          <p:nvPr/>
        </p:nvGrpSpPr>
        <p:grpSpPr bwMode="auto">
          <a:xfrm rot="10800000">
            <a:off x="1622425" y="2538413"/>
            <a:ext cx="3057525" cy="3509962"/>
            <a:chOff x="3594" y="1197"/>
            <a:chExt cx="1926" cy="2211"/>
          </a:xfrm>
        </p:grpSpPr>
        <p:sp>
          <p:nvSpPr>
            <p:cNvPr id="8299" name="Line 107"/>
            <p:cNvSpPr>
              <a:spLocks noChangeShapeType="1"/>
            </p:cNvSpPr>
            <p:nvPr/>
          </p:nvSpPr>
          <p:spPr bwMode="auto">
            <a:xfrm>
              <a:off x="4621"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00" name="Line 108"/>
            <p:cNvSpPr>
              <a:spLocks noChangeShapeType="1"/>
            </p:cNvSpPr>
            <p:nvPr/>
          </p:nvSpPr>
          <p:spPr bwMode="auto">
            <a:xfrm>
              <a:off x="4749"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01" name="Line 109"/>
            <p:cNvSpPr>
              <a:spLocks noChangeShapeType="1"/>
            </p:cNvSpPr>
            <p:nvPr/>
          </p:nvSpPr>
          <p:spPr bwMode="auto">
            <a:xfrm>
              <a:off x="4878"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02" name="Line 110"/>
            <p:cNvSpPr>
              <a:spLocks noChangeShapeType="1"/>
            </p:cNvSpPr>
            <p:nvPr/>
          </p:nvSpPr>
          <p:spPr bwMode="auto">
            <a:xfrm>
              <a:off x="5006"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03" name="Line 111"/>
            <p:cNvSpPr>
              <a:spLocks noChangeShapeType="1"/>
            </p:cNvSpPr>
            <p:nvPr/>
          </p:nvSpPr>
          <p:spPr bwMode="auto">
            <a:xfrm>
              <a:off x="513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04" name="Line 112"/>
            <p:cNvSpPr>
              <a:spLocks noChangeShapeType="1"/>
            </p:cNvSpPr>
            <p:nvPr/>
          </p:nvSpPr>
          <p:spPr bwMode="auto">
            <a:xfrm>
              <a:off x="5263"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05" name="Line 113"/>
            <p:cNvSpPr>
              <a:spLocks noChangeShapeType="1"/>
            </p:cNvSpPr>
            <p:nvPr/>
          </p:nvSpPr>
          <p:spPr bwMode="auto">
            <a:xfrm>
              <a:off x="5391"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06" name="Line 114"/>
            <p:cNvSpPr>
              <a:spLocks noChangeShapeType="1"/>
            </p:cNvSpPr>
            <p:nvPr/>
          </p:nvSpPr>
          <p:spPr bwMode="auto">
            <a:xfrm>
              <a:off x="5520"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07" name="Line 115"/>
            <p:cNvSpPr>
              <a:spLocks noChangeShapeType="1"/>
            </p:cNvSpPr>
            <p:nvPr/>
          </p:nvSpPr>
          <p:spPr bwMode="auto">
            <a:xfrm>
              <a:off x="359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08" name="Line 116"/>
            <p:cNvSpPr>
              <a:spLocks noChangeShapeType="1"/>
            </p:cNvSpPr>
            <p:nvPr/>
          </p:nvSpPr>
          <p:spPr bwMode="auto">
            <a:xfrm>
              <a:off x="3722"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09" name="Line 117"/>
            <p:cNvSpPr>
              <a:spLocks noChangeShapeType="1"/>
            </p:cNvSpPr>
            <p:nvPr/>
          </p:nvSpPr>
          <p:spPr bwMode="auto">
            <a:xfrm>
              <a:off x="3850"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10" name="Line 118"/>
            <p:cNvSpPr>
              <a:spLocks noChangeShapeType="1"/>
            </p:cNvSpPr>
            <p:nvPr/>
          </p:nvSpPr>
          <p:spPr bwMode="auto">
            <a:xfrm>
              <a:off x="3979"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11" name="Line 119"/>
            <p:cNvSpPr>
              <a:spLocks noChangeShapeType="1"/>
            </p:cNvSpPr>
            <p:nvPr/>
          </p:nvSpPr>
          <p:spPr bwMode="auto">
            <a:xfrm>
              <a:off x="4107"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12" name="Line 120"/>
            <p:cNvSpPr>
              <a:spLocks noChangeShapeType="1"/>
            </p:cNvSpPr>
            <p:nvPr/>
          </p:nvSpPr>
          <p:spPr bwMode="auto">
            <a:xfrm>
              <a:off x="4236"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13" name="Line 121"/>
            <p:cNvSpPr>
              <a:spLocks noChangeShapeType="1"/>
            </p:cNvSpPr>
            <p:nvPr/>
          </p:nvSpPr>
          <p:spPr bwMode="auto">
            <a:xfrm>
              <a:off x="436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14" name="Line 122"/>
            <p:cNvSpPr>
              <a:spLocks noChangeShapeType="1"/>
            </p:cNvSpPr>
            <p:nvPr/>
          </p:nvSpPr>
          <p:spPr bwMode="auto">
            <a:xfrm>
              <a:off x="4492"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8315" name="Oval 123"/>
          <p:cNvSpPr>
            <a:spLocks noChangeArrowheads="1"/>
          </p:cNvSpPr>
          <p:nvPr/>
        </p:nvSpPr>
        <p:spPr bwMode="auto">
          <a:xfrm rot="5400000">
            <a:off x="4295775" y="25812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8316" name="Oval 124"/>
          <p:cNvSpPr>
            <a:spLocks noChangeArrowheads="1"/>
          </p:cNvSpPr>
          <p:nvPr/>
        </p:nvSpPr>
        <p:spPr bwMode="auto">
          <a:xfrm rot="5400000">
            <a:off x="4095750" y="279082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8317" name="Oval 125"/>
          <p:cNvSpPr>
            <a:spLocks noChangeArrowheads="1"/>
          </p:cNvSpPr>
          <p:nvPr/>
        </p:nvSpPr>
        <p:spPr bwMode="auto">
          <a:xfrm rot="5400000">
            <a:off x="3895725" y="2990850"/>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8318" name="Oval 126"/>
          <p:cNvSpPr>
            <a:spLocks noChangeArrowheads="1"/>
          </p:cNvSpPr>
          <p:nvPr/>
        </p:nvSpPr>
        <p:spPr bwMode="auto">
          <a:xfrm rot="5400000">
            <a:off x="3686175" y="31908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8319" name="Oval 127"/>
          <p:cNvSpPr>
            <a:spLocks noChangeArrowheads="1"/>
          </p:cNvSpPr>
          <p:nvPr/>
        </p:nvSpPr>
        <p:spPr bwMode="auto">
          <a:xfrm rot="5400000">
            <a:off x="3486150" y="36099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8320" name="Oval 128"/>
          <p:cNvSpPr>
            <a:spLocks noChangeArrowheads="1"/>
          </p:cNvSpPr>
          <p:nvPr/>
        </p:nvSpPr>
        <p:spPr bwMode="auto">
          <a:xfrm rot="5400000">
            <a:off x="3486150" y="340042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8321" name="Oval 129"/>
          <p:cNvSpPr>
            <a:spLocks noChangeArrowheads="1"/>
          </p:cNvSpPr>
          <p:nvPr/>
        </p:nvSpPr>
        <p:spPr bwMode="auto">
          <a:xfrm rot="5400000">
            <a:off x="3281363" y="3805238"/>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8322" name="Oval 130"/>
          <p:cNvSpPr>
            <a:spLocks noChangeArrowheads="1"/>
          </p:cNvSpPr>
          <p:nvPr/>
        </p:nvSpPr>
        <p:spPr bwMode="auto">
          <a:xfrm rot="5400000">
            <a:off x="3281363" y="4427538"/>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8323" name="Oval 131"/>
          <p:cNvSpPr>
            <a:spLocks noChangeArrowheads="1"/>
          </p:cNvSpPr>
          <p:nvPr/>
        </p:nvSpPr>
        <p:spPr bwMode="auto">
          <a:xfrm rot="5400000">
            <a:off x="2867025" y="4838700"/>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8324" name="Oval 132"/>
          <p:cNvSpPr>
            <a:spLocks noChangeArrowheads="1"/>
          </p:cNvSpPr>
          <p:nvPr/>
        </p:nvSpPr>
        <p:spPr bwMode="auto">
          <a:xfrm rot="5400000">
            <a:off x="1638300" y="58578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8325" name="Oval 133"/>
          <p:cNvSpPr>
            <a:spLocks noChangeArrowheads="1"/>
          </p:cNvSpPr>
          <p:nvPr/>
        </p:nvSpPr>
        <p:spPr bwMode="auto">
          <a:xfrm rot="5400000">
            <a:off x="1847850" y="58578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8326" name="Oval 134"/>
          <p:cNvSpPr>
            <a:spLocks noChangeArrowheads="1"/>
          </p:cNvSpPr>
          <p:nvPr/>
        </p:nvSpPr>
        <p:spPr bwMode="auto">
          <a:xfrm rot="5400000">
            <a:off x="2047875" y="5638800"/>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8327" name="Oval 135"/>
          <p:cNvSpPr>
            <a:spLocks noChangeArrowheads="1"/>
          </p:cNvSpPr>
          <p:nvPr/>
        </p:nvSpPr>
        <p:spPr bwMode="auto">
          <a:xfrm rot="5400000">
            <a:off x="2257425" y="54387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8328" name="Oval 136"/>
          <p:cNvSpPr>
            <a:spLocks noChangeArrowheads="1"/>
          </p:cNvSpPr>
          <p:nvPr/>
        </p:nvSpPr>
        <p:spPr bwMode="auto">
          <a:xfrm rot="5400000">
            <a:off x="2457450" y="5238750"/>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8329" name="Oval 137"/>
          <p:cNvSpPr>
            <a:spLocks noChangeArrowheads="1"/>
          </p:cNvSpPr>
          <p:nvPr/>
        </p:nvSpPr>
        <p:spPr bwMode="auto">
          <a:xfrm rot="5400000">
            <a:off x="2657475" y="5029200"/>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8330" name="Oval 138"/>
          <p:cNvSpPr>
            <a:spLocks noChangeArrowheads="1"/>
          </p:cNvSpPr>
          <p:nvPr/>
        </p:nvSpPr>
        <p:spPr bwMode="auto">
          <a:xfrm rot="5400000">
            <a:off x="3281363" y="42195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8331" name="Oval 139"/>
          <p:cNvSpPr>
            <a:spLocks noChangeArrowheads="1"/>
          </p:cNvSpPr>
          <p:nvPr/>
        </p:nvSpPr>
        <p:spPr bwMode="auto">
          <a:xfrm rot="5400000">
            <a:off x="4505325" y="25812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8332" name="Oval 140"/>
          <p:cNvSpPr>
            <a:spLocks noChangeArrowheads="1"/>
          </p:cNvSpPr>
          <p:nvPr/>
        </p:nvSpPr>
        <p:spPr bwMode="auto">
          <a:xfrm rot="5400000">
            <a:off x="3281363" y="401002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grpSp>
        <p:nvGrpSpPr>
          <p:cNvPr id="4" name="Group 141"/>
          <p:cNvGrpSpPr>
            <a:grpSpLocks/>
          </p:cNvGrpSpPr>
          <p:nvPr/>
        </p:nvGrpSpPr>
        <p:grpSpPr bwMode="auto">
          <a:xfrm>
            <a:off x="1371600" y="1447800"/>
            <a:ext cx="3514725" cy="838200"/>
            <a:chOff x="678" y="2154"/>
            <a:chExt cx="2214" cy="528"/>
          </a:xfrm>
        </p:grpSpPr>
        <p:sp>
          <p:nvSpPr>
            <p:cNvPr id="8334" name="Line 142"/>
            <p:cNvSpPr>
              <a:spLocks noChangeShapeType="1"/>
            </p:cNvSpPr>
            <p:nvPr/>
          </p:nvSpPr>
          <p:spPr bwMode="auto">
            <a:xfrm>
              <a:off x="678" y="2682"/>
              <a:ext cx="39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8335" name="Line 143"/>
            <p:cNvSpPr>
              <a:spLocks noChangeShapeType="1"/>
            </p:cNvSpPr>
            <p:nvPr/>
          </p:nvSpPr>
          <p:spPr bwMode="auto">
            <a:xfrm flipV="1">
              <a:off x="1062" y="2634"/>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8336" name="Line 144"/>
            <p:cNvSpPr>
              <a:spLocks noChangeShapeType="1"/>
            </p:cNvSpPr>
            <p:nvPr/>
          </p:nvSpPr>
          <p:spPr bwMode="auto">
            <a:xfrm flipV="1">
              <a:off x="1320" y="2490"/>
              <a:ext cx="259" cy="144"/>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8337" name="Line 145"/>
            <p:cNvSpPr>
              <a:spLocks noChangeShapeType="1"/>
            </p:cNvSpPr>
            <p:nvPr/>
          </p:nvSpPr>
          <p:spPr bwMode="auto">
            <a:xfrm>
              <a:off x="1194" y="2634"/>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8338" name="Line 146"/>
            <p:cNvSpPr>
              <a:spLocks noChangeShapeType="1"/>
            </p:cNvSpPr>
            <p:nvPr/>
          </p:nvSpPr>
          <p:spPr bwMode="auto">
            <a:xfrm>
              <a:off x="1578" y="2490"/>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8339" name="Line 147"/>
            <p:cNvSpPr>
              <a:spLocks noChangeShapeType="1"/>
            </p:cNvSpPr>
            <p:nvPr/>
          </p:nvSpPr>
          <p:spPr bwMode="auto">
            <a:xfrm flipV="1">
              <a:off x="1698" y="2400"/>
              <a:ext cx="144"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8340" name="Line 148"/>
            <p:cNvSpPr>
              <a:spLocks noChangeShapeType="1"/>
            </p:cNvSpPr>
            <p:nvPr/>
          </p:nvSpPr>
          <p:spPr bwMode="auto">
            <a:xfrm flipV="1">
              <a:off x="1836" y="2166"/>
              <a:ext cx="138" cy="24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8341" name="Line 149"/>
            <p:cNvSpPr>
              <a:spLocks noChangeShapeType="1"/>
            </p:cNvSpPr>
            <p:nvPr/>
          </p:nvSpPr>
          <p:spPr bwMode="auto">
            <a:xfrm>
              <a:off x="1968" y="2154"/>
              <a:ext cx="127"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8342" name="Line 150"/>
            <p:cNvSpPr>
              <a:spLocks noChangeShapeType="1"/>
            </p:cNvSpPr>
            <p:nvPr/>
          </p:nvSpPr>
          <p:spPr bwMode="auto">
            <a:xfrm>
              <a:off x="2220" y="2298"/>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8343" name="Line 151"/>
            <p:cNvSpPr>
              <a:spLocks noChangeShapeType="1"/>
            </p:cNvSpPr>
            <p:nvPr/>
          </p:nvSpPr>
          <p:spPr bwMode="auto">
            <a:xfrm>
              <a:off x="2094" y="2250"/>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8344" name="Line 152"/>
            <p:cNvSpPr>
              <a:spLocks noChangeShapeType="1"/>
            </p:cNvSpPr>
            <p:nvPr/>
          </p:nvSpPr>
          <p:spPr bwMode="auto">
            <a:xfrm>
              <a:off x="2346" y="2298"/>
              <a:ext cx="259"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8345" name="Line 153"/>
            <p:cNvSpPr>
              <a:spLocks noChangeShapeType="1"/>
            </p:cNvSpPr>
            <p:nvPr/>
          </p:nvSpPr>
          <p:spPr bwMode="auto">
            <a:xfrm>
              <a:off x="2604" y="2394"/>
              <a:ext cx="288" cy="0"/>
            </a:xfrm>
            <a:prstGeom prst="line">
              <a:avLst/>
            </a:prstGeom>
            <a:noFill/>
            <a:ln w="28575">
              <a:solidFill>
                <a:schemeClr val="accent2"/>
              </a:solidFill>
              <a:round/>
              <a:headEnd/>
              <a:tailEnd/>
            </a:ln>
            <a:effectLst/>
          </p:spPr>
          <p:txBody>
            <a:bodyPr>
              <a:prstTxWarp prst="textNoShape">
                <a:avLst/>
              </a:prstTxWarp>
            </a:bodyPr>
            <a:lstStyle/>
            <a:p>
              <a:endParaRPr lang="en-US"/>
            </a:p>
          </p:txBody>
        </p:sp>
      </p:grpSp>
      <p:grpSp>
        <p:nvGrpSpPr>
          <p:cNvPr id="5" name="Group 154"/>
          <p:cNvGrpSpPr>
            <a:grpSpLocks/>
          </p:cNvGrpSpPr>
          <p:nvPr/>
        </p:nvGrpSpPr>
        <p:grpSpPr bwMode="auto">
          <a:xfrm rot="-5400000">
            <a:off x="-896143" y="3961606"/>
            <a:ext cx="3516312" cy="676275"/>
            <a:chOff x="678" y="1872"/>
            <a:chExt cx="2215" cy="426"/>
          </a:xfrm>
        </p:grpSpPr>
        <p:sp>
          <p:nvSpPr>
            <p:cNvPr id="8347" name="Line 155"/>
            <p:cNvSpPr>
              <a:spLocks noChangeShapeType="1"/>
            </p:cNvSpPr>
            <p:nvPr/>
          </p:nvSpPr>
          <p:spPr bwMode="auto">
            <a:xfrm>
              <a:off x="678" y="2298"/>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8348" name="Line 156"/>
            <p:cNvSpPr>
              <a:spLocks noChangeShapeType="1"/>
            </p:cNvSpPr>
            <p:nvPr/>
          </p:nvSpPr>
          <p:spPr bwMode="auto">
            <a:xfrm flipV="1">
              <a:off x="804" y="2250"/>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8349" name="Line 157"/>
            <p:cNvSpPr>
              <a:spLocks noChangeShapeType="1"/>
            </p:cNvSpPr>
            <p:nvPr/>
          </p:nvSpPr>
          <p:spPr bwMode="auto">
            <a:xfrm flipV="1">
              <a:off x="1062" y="2106"/>
              <a:ext cx="259"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8350" name="Line 158"/>
            <p:cNvSpPr>
              <a:spLocks noChangeShapeType="1"/>
            </p:cNvSpPr>
            <p:nvPr/>
          </p:nvSpPr>
          <p:spPr bwMode="auto">
            <a:xfrm>
              <a:off x="936" y="2250"/>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8351" name="Line 159"/>
            <p:cNvSpPr>
              <a:spLocks noChangeShapeType="1"/>
            </p:cNvSpPr>
            <p:nvPr/>
          </p:nvSpPr>
          <p:spPr bwMode="auto">
            <a:xfrm>
              <a:off x="1320" y="210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8352" name="Line 160"/>
            <p:cNvSpPr>
              <a:spLocks noChangeShapeType="1"/>
            </p:cNvSpPr>
            <p:nvPr/>
          </p:nvSpPr>
          <p:spPr bwMode="auto">
            <a:xfrm flipV="1">
              <a:off x="1446" y="2010"/>
              <a:ext cx="144" cy="96"/>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8353" name="Line 161"/>
            <p:cNvSpPr>
              <a:spLocks noChangeShapeType="1"/>
            </p:cNvSpPr>
            <p:nvPr/>
          </p:nvSpPr>
          <p:spPr bwMode="auto">
            <a:xfrm flipV="1">
              <a:off x="1584" y="1872"/>
              <a:ext cx="138"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8354" name="Line 162"/>
            <p:cNvSpPr>
              <a:spLocks noChangeShapeType="1"/>
            </p:cNvSpPr>
            <p:nvPr/>
          </p:nvSpPr>
          <p:spPr bwMode="auto">
            <a:xfrm>
              <a:off x="1716" y="1872"/>
              <a:ext cx="384"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8355" name="Line 163"/>
            <p:cNvSpPr>
              <a:spLocks noChangeShapeType="1"/>
            </p:cNvSpPr>
            <p:nvPr/>
          </p:nvSpPr>
          <p:spPr bwMode="auto">
            <a:xfrm>
              <a:off x="2490" y="201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8356" name="Line 164"/>
            <p:cNvSpPr>
              <a:spLocks noChangeAspect="1" noChangeShapeType="1"/>
            </p:cNvSpPr>
            <p:nvPr/>
          </p:nvSpPr>
          <p:spPr bwMode="auto">
            <a:xfrm>
              <a:off x="2622" y="2016"/>
              <a:ext cx="271" cy="105"/>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8357" name="Line 165"/>
            <p:cNvSpPr>
              <a:spLocks noChangeShapeType="1"/>
            </p:cNvSpPr>
            <p:nvPr/>
          </p:nvSpPr>
          <p:spPr bwMode="auto">
            <a:xfrm>
              <a:off x="2358" y="1968"/>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8358" name="Line 166"/>
            <p:cNvSpPr>
              <a:spLocks noChangeShapeType="1"/>
            </p:cNvSpPr>
            <p:nvPr/>
          </p:nvSpPr>
          <p:spPr bwMode="auto">
            <a:xfrm>
              <a:off x="2100" y="1872"/>
              <a:ext cx="265" cy="96"/>
            </a:xfrm>
            <a:prstGeom prst="line">
              <a:avLst/>
            </a:prstGeom>
            <a:noFill/>
            <a:ln w="28575">
              <a:solidFill>
                <a:srgbClr val="009900"/>
              </a:solidFill>
              <a:round/>
              <a:headEnd/>
              <a:tailEnd/>
            </a:ln>
            <a:effectLst/>
          </p:spPr>
          <p:txBody>
            <a:bodyPr>
              <a:prstTxWarp prst="textNoShape">
                <a:avLst/>
              </a:prstTxWarp>
            </a:bodyPr>
            <a:lstStyle/>
            <a:p>
              <a:endParaRPr lang="en-US"/>
            </a:p>
          </p:txBody>
        </p:sp>
      </p:grpSp>
      <p:sp>
        <p:nvSpPr>
          <p:cNvPr id="8359" name="Rectangle 167"/>
          <p:cNvSpPr>
            <a:spLocks noChangeArrowheads="1"/>
          </p:cNvSpPr>
          <p:nvPr/>
        </p:nvSpPr>
        <p:spPr bwMode="auto">
          <a:xfrm>
            <a:off x="4606925" y="2424113"/>
            <a:ext cx="374650" cy="366712"/>
          </a:xfrm>
          <a:prstGeom prst="rect">
            <a:avLst/>
          </a:prstGeom>
          <a:noFill/>
          <a:ln w="9525">
            <a:noFill/>
            <a:miter lim="800000"/>
            <a:headEnd/>
            <a:tailEnd/>
          </a:ln>
          <a:effectLst/>
        </p:spPr>
        <p:txBody>
          <a:bodyPr wrap="none">
            <a:prstTxWarp prst="textNoShape">
              <a:avLst/>
            </a:prstTxWarp>
            <a:spAutoFit/>
          </a:bodyPr>
          <a:lstStyle/>
          <a:p>
            <a:pPr algn="ctr"/>
            <a:r>
              <a:rPr lang="en-US" b="1" i="1">
                <a:solidFill>
                  <a:srgbClr val="CC3300"/>
                </a:solidFill>
                <a:latin typeface="Times New Roman" charset="0"/>
              </a:rPr>
              <a:t>p</a:t>
            </a:r>
            <a:r>
              <a:rPr lang="en-US" b="1" i="1" baseline="-25000">
                <a:solidFill>
                  <a:srgbClr val="CC3300"/>
                </a:solidFill>
                <a:latin typeface="Times New Roman" charset="0"/>
              </a:rPr>
              <a:t>k</a:t>
            </a:r>
          </a:p>
        </p:txBody>
      </p:sp>
      <p:sp>
        <p:nvSpPr>
          <p:cNvPr id="8360" name="Rectangle 168"/>
          <p:cNvSpPr>
            <a:spLocks noChangeArrowheads="1"/>
          </p:cNvSpPr>
          <p:nvPr/>
        </p:nvSpPr>
        <p:spPr bwMode="auto">
          <a:xfrm>
            <a:off x="2976563" y="4462463"/>
            <a:ext cx="357187" cy="366712"/>
          </a:xfrm>
          <a:prstGeom prst="rect">
            <a:avLst/>
          </a:prstGeom>
          <a:noFill/>
          <a:ln w="9525">
            <a:noFill/>
            <a:miter lim="800000"/>
            <a:headEnd/>
            <a:tailEnd/>
          </a:ln>
          <a:effectLst/>
        </p:spPr>
        <p:txBody>
          <a:bodyPr wrap="none">
            <a:prstTxWarp prst="textNoShape">
              <a:avLst/>
            </a:prstTxWarp>
            <a:spAutoFit/>
          </a:bodyPr>
          <a:lstStyle/>
          <a:p>
            <a:pPr algn="ctr"/>
            <a:r>
              <a:rPr lang="en-US" b="1" i="1">
                <a:solidFill>
                  <a:srgbClr val="CC3300"/>
                </a:solidFill>
                <a:latin typeface="Times New Roman" charset="0"/>
              </a:rPr>
              <a:t>p</a:t>
            </a:r>
            <a:r>
              <a:rPr lang="en-US" b="1" i="1" baseline="-25000">
                <a:solidFill>
                  <a:srgbClr val="CC3300"/>
                </a:solidFill>
                <a:latin typeface="Times New Roman" charset="0"/>
              </a:rPr>
              <a:t>s</a:t>
            </a:r>
          </a:p>
        </p:txBody>
      </p:sp>
      <p:sp>
        <p:nvSpPr>
          <p:cNvPr id="8361" name="Rectangle 169"/>
          <p:cNvSpPr>
            <a:spLocks noChangeArrowheads="1"/>
          </p:cNvSpPr>
          <p:nvPr/>
        </p:nvSpPr>
        <p:spPr bwMode="auto">
          <a:xfrm>
            <a:off x="1343025" y="5700713"/>
            <a:ext cx="374650" cy="366712"/>
          </a:xfrm>
          <a:prstGeom prst="rect">
            <a:avLst/>
          </a:prstGeom>
          <a:noFill/>
          <a:ln w="9525">
            <a:noFill/>
            <a:miter lim="800000"/>
            <a:headEnd/>
            <a:tailEnd/>
          </a:ln>
          <a:effectLst/>
        </p:spPr>
        <p:txBody>
          <a:bodyPr wrap="none">
            <a:prstTxWarp prst="textNoShape">
              <a:avLst/>
            </a:prstTxWarp>
            <a:spAutoFit/>
          </a:bodyPr>
          <a:lstStyle/>
          <a:p>
            <a:pPr algn="ctr"/>
            <a:r>
              <a:rPr lang="en-US" b="1" i="1">
                <a:solidFill>
                  <a:srgbClr val="CC3300"/>
                </a:solidFill>
                <a:latin typeface="Times New Roman" charset="0"/>
              </a:rPr>
              <a:t>p</a:t>
            </a:r>
            <a:r>
              <a:rPr lang="en-US" b="1" baseline="-25000">
                <a:solidFill>
                  <a:srgbClr val="CC3300"/>
                </a:solidFill>
                <a:latin typeface="Times New Roman" charset="0"/>
              </a:rPr>
              <a:t>1</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20" name="Rectangle 4"/>
          <p:cNvSpPr>
            <a:spLocks noChangeArrowheads="1"/>
          </p:cNvSpPr>
          <p:nvPr/>
        </p:nvSpPr>
        <p:spPr bwMode="auto">
          <a:xfrm>
            <a:off x="533400" y="457200"/>
            <a:ext cx="8077200" cy="762000"/>
          </a:xfrm>
          <a:prstGeom prst="rect">
            <a:avLst/>
          </a:prstGeom>
          <a:noFill/>
          <a:ln w="9525">
            <a:noFill/>
            <a:miter lim="800000"/>
            <a:headEnd/>
            <a:tailEnd/>
          </a:ln>
          <a:effectLst/>
        </p:spPr>
        <p:txBody>
          <a:bodyPr anchor="ctr">
            <a:prstTxWarp prst="textNoShape">
              <a:avLst/>
            </a:prstTxWarp>
          </a:bodyPr>
          <a:lstStyle/>
          <a:p>
            <a:pPr algn="ctr"/>
            <a:r>
              <a:rPr lang="nl-BE" sz="3200">
                <a:solidFill>
                  <a:srgbClr val="00264C"/>
                </a:solidFill>
                <a:latin typeface="Times New Roman" charset="0"/>
              </a:rPr>
              <a:t>Optimisations to the DTW Algorithm</a:t>
            </a:r>
            <a:endParaRPr lang="en-GB" sz="3200" i="1">
              <a:solidFill>
                <a:srgbClr val="00264C"/>
              </a:solidFill>
              <a:latin typeface="Times New Roman" charset="0"/>
              <a:ea typeface="Times New Roman" charset="0"/>
              <a:cs typeface="Times New Roman" charset="0"/>
            </a:endParaRPr>
          </a:p>
        </p:txBody>
      </p:sp>
      <p:sp>
        <p:nvSpPr>
          <p:cNvPr id="9222" name="Text Box 6"/>
          <p:cNvSpPr txBox="1">
            <a:spLocks noChangeArrowheads="1"/>
          </p:cNvSpPr>
          <p:nvPr/>
        </p:nvSpPr>
        <p:spPr bwMode="auto">
          <a:xfrm>
            <a:off x="5510213" y="2085975"/>
            <a:ext cx="3095625" cy="874713"/>
          </a:xfrm>
          <a:prstGeom prst="rect">
            <a:avLst/>
          </a:prstGeom>
          <a:solidFill>
            <a:srgbClr val="FFFFCC"/>
          </a:solidFill>
          <a:ln w="19050">
            <a:solidFill>
              <a:srgbClr val="00264C"/>
            </a:solidFill>
            <a:miter lim="800000"/>
            <a:headEnd/>
            <a:tailEnd/>
          </a:ln>
          <a:effectLst/>
        </p:spPr>
        <p:txBody>
          <a:bodyPr>
            <a:prstTxWarp prst="textNoShape">
              <a:avLst/>
            </a:prstTxWarp>
            <a:spAutoFit/>
          </a:bodyPr>
          <a:lstStyle/>
          <a:p>
            <a:pPr>
              <a:spcBef>
                <a:spcPct val="50000"/>
              </a:spcBef>
            </a:pPr>
            <a:r>
              <a:rPr lang="en-US" sz="1600">
                <a:solidFill>
                  <a:srgbClr val="00264C"/>
                </a:solidFill>
              </a:rPr>
              <a:t>The number of possible warping paths through the grid is exponentially explosive!</a:t>
            </a:r>
            <a:r>
              <a:rPr lang="en-US">
                <a:solidFill>
                  <a:srgbClr val="00264C"/>
                </a:solidFill>
              </a:rPr>
              <a:t> </a:t>
            </a:r>
          </a:p>
        </p:txBody>
      </p:sp>
      <p:grpSp>
        <p:nvGrpSpPr>
          <p:cNvPr id="2" name="Group 232"/>
          <p:cNvGrpSpPr>
            <a:grpSpLocks/>
          </p:cNvGrpSpPr>
          <p:nvPr/>
        </p:nvGrpSpPr>
        <p:grpSpPr bwMode="auto">
          <a:xfrm>
            <a:off x="5305425" y="3067050"/>
            <a:ext cx="3505200" cy="2962275"/>
            <a:chOff x="3342" y="1932"/>
            <a:chExt cx="2208" cy="1866"/>
          </a:xfrm>
        </p:grpSpPr>
        <p:sp>
          <p:nvSpPr>
            <p:cNvPr id="9221" name="Text Box 5"/>
            <p:cNvSpPr txBox="1">
              <a:spLocks noChangeArrowheads="1"/>
            </p:cNvSpPr>
            <p:nvPr/>
          </p:nvSpPr>
          <p:spPr bwMode="auto">
            <a:xfrm>
              <a:off x="3342" y="2425"/>
              <a:ext cx="2208" cy="1373"/>
            </a:xfrm>
            <a:prstGeom prst="rect">
              <a:avLst/>
            </a:prstGeom>
            <a:solidFill>
              <a:srgbClr val="FFFFCC"/>
            </a:solidFill>
            <a:ln w="9525">
              <a:solidFill>
                <a:srgbClr val="00264C"/>
              </a:solidFill>
              <a:miter lim="800000"/>
              <a:headEnd/>
              <a:tailEnd/>
            </a:ln>
            <a:effectLst/>
          </p:spPr>
          <p:txBody>
            <a:bodyPr>
              <a:prstTxWarp prst="textNoShape">
                <a:avLst/>
              </a:prstTxWarp>
              <a:spAutoFit/>
            </a:bodyPr>
            <a:lstStyle/>
            <a:p>
              <a:pPr>
                <a:spcBef>
                  <a:spcPct val="50000"/>
                </a:spcBef>
              </a:pPr>
              <a:r>
                <a:rPr lang="en-US" sz="1600">
                  <a:solidFill>
                    <a:srgbClr val="00264C"/>
                  </a:solidFill>
                </a:rPr>
                <a:t>Restrictions on the warping function:</a:t>
              </a:r>
            </a:p>
            <a:p>
              <a:pPr>
                <a:spcBef>
                  <a:spcPct val="50000"/>
                </a:spcBef>
                <a:buFontTx/>
                <a:buChar char="•"/>
              </a:pPr>
              <a:r>
                <a:rPr lang="en-US" sz="1600">
                  <a:solidFill>
                    <a:srgbClr val="00264C"/>
                  </a:solidFill>
                </a:rPr>
                <a:t> monotonicity</a:t>
              </a:r>
            </a:p>
            <a:p>
              <a:pPr>
                <a:spcBef>
                  <a:spcPct val="50000"/>
                </a:spcBef>
                <a:buFontTx/>
                <a:buChar char="•"/>
              </a:pPr>
              <a:r>
                <a:rPr lang="en-US" sz="1600">
                  <a:solidFill>
                    <a:srgbClr val="00264C"/>
                  </a:solidFill>
                </a:rPr>
                <a:t> continuity</a:t>
              </a:r>
            </a:p>
            <a:p>
              <a:pPr>
                <a:spcBef>
                  <a:spcPct val="50000"/>
                </a:spcBef>
                <a:buFontTx/>
                <a:buChar char="•"/>
              </a:pPr>
              <a:r>
                <a:rPr lang="en-US" sz="1600">
                  <a:solidFill>
                    <a:srgbClr val="00264C"/>
                  </a:solidFill>
                </a:rPr>
                <a:t> boundary conditions</a:t>
              </a:r>
            </a:p>
            <a:p>
              <a:pPr>
                <a:spcBef>
                  <a:spcPct val="50000"/>
                </a:spcBef>
                <a:buFontTx/>
                <a:buChar char="•"/>
              </a:pPr>
              <a:r>
                <a:rPr lang="en-US" sz="1600">
                  <a:solidFill>
                    <a:srgbClr val="00264C"/>
                  </a:solidFill>
                </a:rPr>
                <a:t> warping window</a:t>
              </a:r>
            </a:p>
            <a:p>
              <a:pPr>
                <a:spcBef>
                  <a:spcPct val="50000"/>
                </a:spcBef>
                <a:buFontTx/>
                <a:buChar char="•"/>
              </a:pPr>
              <a:r>
                <a:rPr lang="en-US" sz="1600">
                  <a:solidFill>
                    <a:srgbClr val="00264C"/>
                  </a:solidFill>
                </a:rPr>
                <a:t> slope constraint.</a:t>
              </a:r>
            </a:p>
          </p:txBody>
        </p:sp>
        <p:sp>
          <p:nvSpPr>
            <p:cNvPr id="9223" name="Line 7"/>
            <p:cNvSpPr>
              <a:spLocks noChangeShapeType="1"/>
            </p:cNvSpPr>
            <p:nvPr/>
          </p:nvSpPr>
          <p:spPr bwMode="auto">
            <a:xfrm>
              <a:off x="4446" y="2004"/>
              <a:ext cx="0" cy="336"/>
            </a:xfrm>
            <a:prstGeom prst="line">
              <a:avLst/>
            </a:prstGeom>
            <a:noFill/>
            <a:ln w="76200">
              <a:solidFill>
                <a:srgbClr val="CC3300"/>
              </a:solidFill>
              <a:round/>
              <a:headEnd/>
              <a:tailEnd type="triangle" w="med" len="med"/>
            </a:ln>
            <a:effectLst/>
          </p:spPr>
          <p:txBody>
            <a:bodyPr>
              <a:prstTxWarp prst="textNoShape">
                <a:avLst/>
              </a:prstTxWarp>
            </a:bodyPr>
            <a:lstStyle/>
            <a:p>
              <a:endParaRPr lang="en-US"/>
            </a:p>
          </p:txBody>
        </p:sp>
        <p:sp>
          <p:nvSpPr>
            <p:cNvPr id="9224" name="Text Box 8"/>
            <p:cNvSpPr txBox="1">
              <a:spLocks noChangeArrowheads="1"/>
            </p:cNvSpPr>
            <p:nvPr/>
          </p:nvSpPr>
          <p:spPr bwMode="auto">
            <a:xfrm>
              <a:off x="4512" y="1932"/>
              <a:ext cx="960" cy="366"/>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i="1">
                  <a:solidFill>
                    <a:srgbClr val="CC3300"/>
                  </a:solidFill>
                  <a:latin typeface="Times New Roman" charset="0"/>
                </a:rPr>
                <a:t>reduction of the search space</a:t>
              </a:r>
              <a:endParaRPr lang="en-US" sz="1600" b="1">
                <a:solidFill>
                  <a:srgbClr val="CC3300"/>
                </a:solidFill>
                <a:latin typeface="Times New Roman" charset="0"/>
              </a:endParaRPr>
            </a:p>
          </p:txBody>
        </p:sp>
      </p:grpSp>
      <p:sp>
        <p:nvSpPr>
          <p:cNvPr id="9225" name="Rectangle 9"/>
          <p:cNvSpPr>
            <a:spLocks noChangeArrowheads="1"/>
          </p:cNvSpPr>
          <p:nvPr/>
        </p:nvSpPr>
        <p:spPr bwMode="auto">
          <a:xfrm>
            <a:off x="1181100" y="4457700"/>
            <a:ext cx="239713"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j</a:t>
            </a:r>
            <a:r>
              <a:rPr lang="en-US" sz="1600" b="1" i="1" baseline="-25000">
                <a:solidFill>
                  <a:srgbClr val="009900"/>
                </a:solidFill>
                <a:latin typeface="Times New Roman" charset="0"/>
              </a:rPr>
              <a:t>s</a:t>
            </a:r>
            <a:endParaRPr lang="en-US" sz="1600" b="1" i="1">
              <a:solidFill>
                <a:srgbClr val="009900"/>
              </a:solidFill>
              <a:latin typeface="Times New Roman" charset="0"/>
            </a:endParaRPr>
          </a:p>
        </p:txBody>
      </p:sp>
      <p:sp>
        <p:nvSpPr>
          <p:cNvPr id="9226" name="Rectangle 10"/>
          <p:cNvSpPr>
            <a:spLocks noChangeArrowheads="1"/>
          </p:cNvSpPr>
          <p:nvPr/>
        </p:nvSpPr>
        <p:spPr bwMode="auto">
          <a:xfrm>
            <a:off x="3019425" y="2133600"/>
            <a:ext cx="30480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i</a:t>
            </a:r>
            <a:r>
              <a:rPr lang="en-US" sz="1600" b="1" i="1" baseline="-25000">
                <a:solidFill>
                  <a:schemeClr val="accent2"/>
                </a:solidFill>
                <a:latin typeface="Times New Roman" charset="0"/>
              </a:rPr>
              <a:t>s</a:t>
            </a:r>
            <a:endParaRPr lang="en-US" sz="1600" b="1" i="1">
              <a:solidFill>
                <a:schemeClr val="accent2"/>
              </a:solidFill>
              <a:latin typeface="Times New Roman" charset="0"/>
            </a:endParaRPr>
          </a:p>
        </p:txBody>
      </p:sp>
      <p:sp>
        <p:nvSpPr>
          <p:cNvPr id="9227" name="Rectangle 11"/>
          <p:cNvSpPr>
            <a:spLocks noChangeArrowheads="1"/>
          </p:cNvSpPr>
          <p:nvPr/>
        </p:nvSpPr>
        <p:spPr bwMode="auto">
          <a:xfrm>
            <a:off x="1216025" y="2400300"/>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m</a:t>
            </a:r>
          </a:p>
        </p:txBody>
      </p:sp>
      <p:sp>
        <p:nvSpPr>
          <p:cNvPr id="9228" name="Rectangle 12"/>
          <p:cNvSpPr>
            <a:spLocks noChangeArrowheads="1"/>
          </p:cNvSpPr>
          <p:nvPr/>
        </p:nvSpPr>
        <p:spPr bwMode="auto">
          <a:xfrm>
            <a:off x="1216025" y="5715000"/>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solidFill>
                  <a:srgbClr val="009900"/>
                </a:solidFill>
                <a:latin typeface="Times New Roman" charset="0"/>
              </a:rPr>
              <a:t>1</a:t>
            </a:r>
          </a:p>
        </p:txBody>
      </p:sp>
      <p:sp>
        <p:nvSpPr>
          <p:cNvPr id="9229" name="Rectangle 13"/>
          <p:cNvSpPr>
            <a:spLocks noChangeArrowheads="1"/>
          </p:cNvSpPr>
          <p:nvPr/>
        </p:nvSpPr>
        <p:spPr bwMode="auto">
          <a:xfrm>
            <a:off x="4732338" y="2162175"/>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n</a:t>
            </a:r>
          </a:p>
        </p:txBody>
      </p:sp>
      <p:sp>
        <p:nvSpPr>
          <p:cNvPr id="9230" name="Rectangle 14"/>
          <p:cNvSpPr>
            <a:spLocks noChangeArrowheads="1"/>
          </p:cNvSpPr>
          <p:nvPr/>
        </p:nvSpPr>
        <p:spPr bwMode="auto">
          <a:xfrm>
            <a:off x="1436688" y="2162175"/>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solidFill>
                  <a:schemeClr val="accent2"/>
                </a:solidFill>
                <a:latin typeface="Times New Roman" charset="0"/>
              </a:rPr>
              <a:t>1</a:t>
            </a:r>
          </a:p>
        </p:txBody>
      </p:sp>
      <p:sp>
        <p:nvSpPr>
          <p:cNvPr id="9231" name="Rectangle 15"/>
          <p:cNvSpPr>
            <a:spLocks noChangeArrowheads="1"/>
          </p:cNvSpPr>
          <p:nvPr/>
        </p:nvSpPr>
        <p:spPr bwMode="auto">
          <a:xfrm>
            <a:off x="76200" y="5676900"/>
            <a:ext cx="10477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Monotype Corsiva" charset="0"/>
              </a:rPr>
              <a:t>Time Series B</a:t>
            </a:r>
            <a:endParaRPr lang="en-US" sz="1400" b="1" i="1">
              <a:solidFill>
                <a:srgbClr val="009900"/>
              </a:solidFill>
              <a:latin typeface="Monotype Corsiva" charset="0"/>
            </a:endParaRPr>
          </a:p>
        </p:txBody>
      </p:sp>
      <p:sp>
        <p:nvSpPr>
          <p:cNvPr id="9232" name="Rectangle 16"/>
          <p:cNvSpPr>
            <a:spLocks noChangeArrowheads="1"/>
          </p:cNvSpPr>
          <p:nvPr/>
        </p:nvSpPr>
        <p:spPr bwMode="auto">
          <a:xfrm>
            <a:off x="1162050" y="1762125"/>
            <a:ext cx="1219200" cy="47625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Monotype Corsiva" charset="0"/>
              </a:rPr>
              <a:t>Time Series A</a:t>
            </a:r>
            <a:endParaRPr lang="en-US" sz="1400" b="1" i="1">
              <a:solidFill>
                <a:schemeClr val="accent2"/>
              </a:solidFill>
              <a:latin typeface="Monotype Corsiva" charset="0"/>
            </a:endParaRPr>
          </a:p>
        </p:txBody>
      </p:sp>
      <p:grpSp>
        <p:nvGrpSpPr>
          <p:cNvPr id="3" name="Group 70"/>
          <p:cNvGrpSpPr>
            <a:grpSpLocks/>
          </p:cNvGrpSpPr>
          <p:nvPr/>
        </p:nvGrpSpPr>
        <p:grpSpPr bwMode="auto">
          <a:xfrm>
            <a:off x="1371600" y="1447800"/>
            <a:ext cx="3514725" cy="838200"/>
            <a:chOff x="678" y="2154"/>
            <a:chExt cx="2214" cy="528"/>
          </a:xfrm>
        </p:grpSpPr>
        <p:sp>
          <p:nvSpPr>
            <p:cNvPr id="9287" name="Line 71"/>
            <p:cNvSpPr>
              <a:spLocks noChangeShapeType="1"/>
            </p:cNvSpPr>
            <p:nvPr/>
          </p:nvSpPr>
          <p:spPr bwMode="auto">
            <a:xfrm>
              <a:off x="678" y="2682"/>
              <a:ext cx="39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9288" name="Line 72"/>
            <p:cNvSpPr>
              <a:spLocks noChangeShapeType="1"/>
            </p:cNvSpPr>
            <p:nvPr/>
          </p:nvSpPr>
          <p:spPr bwMode="auto">
            <a:xfrm flipV="1">
              <a:off x="1062" y="2634"/>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9289" name="Line 73"/>
            <p:cNvSpPr>
              <a:spLocks noChangeShapeType="1"/>
            </p:cNvSpPr>
            <p:nvPr/>
          </p:nvSpPr>
          <p:spPr bwMode="auto">
            <a:xfrm flipV="1">
              <a:off x="1320" y="2490"/>
              <a:ext cx="259" cy="144"/>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9290" name="Line 74"/>
            <p:cNvSpPr>
              <a:spLocks noChangeShapeType="1"/>
            </p:cNvSpPr>
            <p:nvPr/>
          </p:nvSpPr>
          <p:spPr bwMode="auto">
            <a:xfrm>
              <a:off x="1194" y="2634"/>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9291" name="Line 75"/>
            <p:cNvSpPr>
              <a:spLocks noChangeShapeType="1"/>
            </p:cNvSpPr>
            <p:nvPr/>
          </p:nvSpPr>
          <p:spPr bwMode="auto">
            <a:xfrm>
              <a:off x="1578" y="2490"/>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9292" name="Line 76"/>
            <p:cNvSpPr>
              <a:spLocks noChangeShapeType="1"/>
            </p:cNvSpPr>
            <p:nvPr/>
          </p:nvSpPr>
          <p:spPr bwMode="auto">
            <a:xfrm flipV="1">
              <a:off x="1698" y="2400"/>
              <a:ext cx="144"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9293" name="Line 77"/>
            <p:cNvSpPr>
              <a:spLocks noChangeShapeType="1"/>
            </p:cNvSpPr>
            <p:nvPr/>
          </p:nvSpPr>
          <p:spPr bwMode="auto">
            <a:xfrm flipV="1">
              <a:off x="1836" y="2166"/>
              <a:ext cx="138" cy="24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9294" name="Line 78"/>
            <p:cNvSpPr>
              <a:spLocks noChangeShapeType="1"/>
            </p:cNvSpPr>
            <p:nvPr/>
          </p:nvSpPr>
          <p:spPr bwMode="auto">
            <a:xfrm>
              <a:off x="1968" y="2154"/>
              <a:ext cx="127"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9295" name="Line 79"/>
            <p:cNvSpPr>
              <a:spLocks noChangeShapeType="1"/>
            </p:cNvSpPr>
            <p:nvPr/>
          </p:nvSpPr>
          <p:spPr bwMode="auto">
            <a:xfrm>
              <a:off x="2220" y="2298"/>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9296" name="Line 80"/>
            <p:cNvSpPr>
              <a:spLocks noChangeShapeType="1"/>
            </p:cNvSpPr>
            <p:nvPr/>
          </p:nvSpPr>
          <p:spPr bwMode="auto">
            <a:xfrm>
              <a:off x="2094" y="2250"/>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9297" name="Line 81"/>
            <p:cNvSpPr>
              <a:spLocks noChangeShapeType="1"/>
            </p:cNvSpPr>
            <p:nvPr/>
          </p:nvSpPr>
          <p:spPr bwMode="auto">
            <a:xfrm>
              <a:off x="2346" y="2298"/>
              <a:ext cx="259"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9298" name="Line 82"/>
            <p:cNvSpPr>
              <a:spLocks noChangeShapeType="1"/>
            </p:cNvSpPr>
            <p:nvPr/>
          </p:nvSpPr>
          <p:spPr bwMode="auto">
            <a:xfrm>
              <a:off x="2604" y="2394"/>
              <a:ext cx="288" cy="0"/>
            </a:xfrm>
            <a:prstGeom prst="line">
              <a:avLst/>
            </a:prstGeom>
            <a:noFill/>
            <a:ln w="28575">
              <a:solidFill>
                <a:schemeClr val="accent2"/>
              </a:solidFill>
              <a:round/>
              <a:headEnd/>
              <a:tailEnd/>
            </a:ln>
            <a:effectLst/>
          </p:spPr>
          <p:txBody>
            <a:bodyPr>
              <a:prstTxWarp prst="textNoShape">
                <a:avLst/>
              </a:prstTxWarp>
            </a:bodyPr>
            <a:lstStyle/>
            <a:p>
              <a:endParaRPr lang="en-US"/>
            </a:p>
          </p:txBody>
        </p:sp>
      </p:grpSp>
      <p:grpSp>
        <p:nvGrpSpPr>
          <p:cNvPr id="4" name="Group 83"/>
          <p:cNvGrpSpPr>
            <a:grpSpLocks/>
          </p:cNvGrpSpPr>
          <p:nvPr/>
        </p:nvGrpSpPr>
        <p:grpSpPr bwMode="auto">
          <a:xfrm rot="-5400000">
            <a:off x="-896143" y="3961606"/>
            <a:ext cx="3516312" cy="676275"/>
            <a:chOff x="678" y="1872"/>
            <a:chExt cx="2215" cy="426"/>
          </a:xfrm>
        </p:grpSpPr>
        <p:sp>
          <p:nvSpPr>
            <p:cNvPr id="9300" name="Line 84"/>
            <p:cNvSpPr>
              <a:spLocks noChangeShapeType="1"/>
            </p:cNvSpPr>
            <p:nvPr/>
          </p:nvSpPr>
          <p:spPr bwMode="auto">
            <a:xfrm>
              <a:off x="678" y="2298"/>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9301" name="Line 85"/>
            <p:cNvSpPr>
              <a:spLocks noChangeShapeType="1"/>
            </p:cNvSpPr>
            <p:nvPr/>
          </p:nvSpPr>
          <p:spPr bwMode="auto">
            <a:xfrm flipV="1">
              <a:off x="804" y="2250"/>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9302" name="Line 86"/>
            <p:cNvSpPr>
              <a:spLocks noChangeShapeType="1"/>
            </p:cNvSpPr>
            <p:nvPr/>
          </p:nvSpPr>
          <p:spPr bwMode="auto">
            <a:xfrm flipV="1">
              <a:off x="1062" y="2106"/>
              <a:ext cx="259"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9303" name="Line 87"/>
            <p:cNvSpPr>
              <a:spLocks noChangeShapeType="1"/>
            </p:cNvSpPr>
            <p:nvPr/>
          </p:nvSpPr>
          <p:spPr bwMode="auto">
            <a:xfrm>
              <a:off x="936" y="2250"/>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9304" name="Line 88"/>
            <p:cNvSpPr>
              <a:spLocks noChangeShapeType="1"/>
            </p:cNvSpPr>
            <p:nvPr/>
          </p:nvSpPr>
          <p:spPr bwMode="auto">
            <a:xfrm>
              <a:off x="1320" y="210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9305" name="Line 89"/>
            <p:cNvSpPr>
              <a:spLocks noChangeShapeType="1"/>
            </p:cNvSpPr>
            <p:nvPr/>
          </p:nvSpPr>
          <p:spPr bwMode="auto">
            <a:xfrm flipV="1">
              <a:off x="1446" y="2010"/>
              <a:ext cx="144" cy="96"/>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9306" name="Line 90"/>
            <p:cNvSpPr>
              <a:spLocks noChangeShapeType="1"/>
            </p:cNvSpPr>
            <p:nvPr/>
          </p:nvSpPr>
          <p:spPr bwMode="auto">
            <a:xfrm flipV="1">
              <a:off x="1584" y="1872"/>
              <a:ext cx="138"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9307" name="Line 91"/>
            <p:cNvSpPr>
              <a:spLocks noChangeShapeType="1"/>
            </p:cNvSpPr>
            <p:nvPr/>
          </p:nvSpPr>
          <p:spPr bwMode="auto">
            <a:xfrm>
              <a:off x="1716" y="1872"/>
              <a:ext cx="384"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9308" name="Line 92"/>
            <p:cNvSpPr>
              <a:spLocks noChangeShapeType="1"/>
            </p:cNvSpPr>
            <p:nvPr/>
          </p:nvSpPr>
          <p:spPr bwMode="auto">
            <a:xfrm>
              <a:off x="2490" y="201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9309" name="Line 93"/>
            <p:cNvSpPr>
              <a:spLocks noChangeAspect="1" noChangeShapeType="1"/>
            </p:cNvSpPr>
            <p:nvPr/>
          </p:nvSpPr>
          <p:spPr bwMode="auto">
            <a:xfrm>
              <a:off x="2622" y="2016"/>
              <a:ext cx="271" cy="105"/>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9310" name="Line 94"/>
            <p:cNvSpPr>
              <a:spLocks noChangeShapeType="1"/>
            </p:cNvSpPr>
            <p:nvPr/>
          </p:nvSpPr>
          <p:spPr bwMode="auto">
            <a:xfrm>
              <a:off x="2358" y="1968"/>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9311" name="Line 95"/>
            <p:cNvSpPr>
              <a:spLocks noChangeShapeType="1"/>
            </p:cNvSpPr>
            <p:nvPr/>
          </p:nvSpPr>
          <p:spPr bwMode="auto">
            <a:xfrm>
              <a:off x="2100" y="1872"/>
              <a:ext cx="265" cy="96"/>
            </a:xfrm>
            <a:prstGeom prst="line">
              <a:avLst/>
            </a:prstGeom>
            <a:noFill/>
            <a:ln w="28575">
              <a:solidFill>
                <a:srgbClr val="009900"/>
              </a:solidFill>
              <a:round/>
              <a:headEnd/>
              <a:tailEnd/>
            </a:ln>
            <a:effectLst/>
          </p:spPr>
          <p:txBody>
            <a:bodyPr>
              <a:prstTxWarp prst="textNoShape">
                <a:avLst/>
              </a:prstTxWarp>
            </a:bodyPr>
            <a:lstStyle/>
            <a:p>
              <a:endParaRPr lang="en-US"/>
            </a:p>
          </p:txBody>
        </p:sp>
      </p:grpSp>
      <p:sp>
        <p:nvSpPr>
          <p:cNvPr id="9315" name="Rectangle 99"/>
          <p:cNvSpPr>
            <a:spLocks noChangeArrowheads="1"/>
          </p:cNvSpPr>
          <p:nvPr/>
        </p:nvSpPr>
        <p:spPr bwMode="auto">
          <a:xfrm rot="5400000">
            <a:off x="1395413" y="2538413"/>
            <a:ext cx="3509962" cy="3509962"/>
          </a:xfrm>
          <a:prstGeom prst="rect">
            <a:avLst/>
          </a:prstGeom>
          <a:solidFill>
            <a:srgbClr val="FFFFFF"/>
          </a:solidFill>
          <a:ln w="19050">
            <a:solidFill>
              <a:schemeClr val="tx1"/>
            </a:solidFill>
            <a:miter lim="800000"/>
            <a:headEnd/>
            <a:tailEnd/>
          </a:ln>
          <a:effectLst/>
        </p:spPr>
        <p:txBody>
          <a:bodyPr wrap="none" anchor="ctr">
            <a:prstTxWarp prst="textNoShape">
              <a:avLst/>
            </a:prstTxWarp>
          </a:bodyPr>
          <a:lstStyle/>
          <a:p>
            <a:endParaRPr lang="en-US"/>
          </a:p>
        </p:txBody>
      </p:sp>
      <p:grpSp>
        <p:nvGrpSpPr>
          <p:cNvPr id="5" name="Group 100"/>
          <p:cNvGrpSpPr>
            <a:grpSpLocks/>
          </p:cNvGrpSpPr>
          <p:nvPr/>
        </p:nvGrpSpPr>
        <p:grpSpPr bwMode="auto">
          <a:xfrm rot="5400000">
            <a:off x="1616869" y="2540794"/>
            <a:ext cx="3057525" cy="3509963"/>
            <a:chOff x="1488" y="1101"/>
            <a:chExt cx="1926" cy="2211"/>
          </a:xfrm>
        </p:grpSpPr>
        <p:sp>
          <p:nvSpPr>
            <p:cNvPr id="9317" name="Line 101"/>
            <p:cNvSpPr>
              <a:spLocks noChangeShapeType="1"/>
            </p:cNvSpPr>
            <p:nvPr/>
          </p:nvSpPr>
          <p:spPr bwMode="auto">
            <a:xfrm>
              <a:off x="2515"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18" name="Line 102"/>
            <p:cNvSpPr>
              <a:spLocks noChangeShapeType="1"/>
            </p:cNvSpPr>
            <p:nvPr/>
          </p:nvSpPr>
          <p:spPr bwMode="auto">
            <a:xfrm>
              <a:off x="2643"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19" name="Line 103"/>
            <p:cNvSpPr>
              <a:spLocks noChangeShapeType="1"/>
            </p:cNvSpPr>
            <p:nvPr/>
          </p:nvSpPr>
          <p:spPr bwMode="auto">
            <a:xfrm>
              <a:off x="2772"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20" name="Line 104"/>
            <p:cNvSpPr>
              <a:spLocks noChangeShapeType="1"/>
            </p:cNvSpPr>
            <p:nvPr/>
          </p:nvSpPr>
          <p:spPr bwMode="auto">
            <a:xfrm>
              <a:off x="2900"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21" name="Line 105"/>
            <p:cNvSpPr>
              <a:spLocks noChangeShapeType="1"/>
            </p:cNvSpPr>
            <p:nvPr/>
          </p:nvSpPr>
          <p:spPr bwMode="auto">
            <a:xfrm>
              <a:off x="302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22" name="Line 106"/>
            <p:cNvSpPr>
              <a:spLocks noChangeShapeType="1"/>
            </p:cNvSpPr>
            <p:nvPr/>
          </p:nvSpPr>
          <p:spPr bwMode="auto">
            <a:xfrm>
              <a:off x="3157"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23" name="Line 107"/>
            <p:cNvSpPr>
              <a:spLocks noChangeShapeType="1"/>
            </p:cNvSpPr>
            <p:nvPr/>
          </p:nvSpPr>
          <p:spPr bwMode="auto">
            <a:xfrm>
              <a:off x="3285"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24" name="Line 108"/>
            <p:cNvSpPr>
              <a:spLocks noChangeShapeType="1"/>
            </p:cNvSpPr>
            <p:nvPr/>
          </p:nvSpPr>
          <p:spPr bwMode="auto">
            <a:xfrm>
              <a:off x="3414"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25" name="Line 109"/>
            <p:cNvSpPr>
              <a:spLocks noChangeShapeType="1"/>
            </p:cNvSpPr>
            <p:nvPr/>
          </p:nvSpPr>
          <p:spPr bwMode="auto">
            <a:xfrm>
              <a:off x="148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26" name="Line 110"/>
            <p:cNvSpPr>
              <a:spLocks noChangeShapeType="1"/>
            </p:cNvSpPr>
            <p:nvPr/>
          </p:nvSpPr>
          <p:spPr bwMode="auto">
            <a:xfrm>
              <a:off x="1616"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27" name="Line 111"/>
            <p:cNvSpPr>
              <a:spLocks noChangeShapeType="1"/>
            </p:cNvSpPr>
            <p:nvPr/>
          </p:nvSpPr>
          <p:spPr bwMode="auto">
            <a:xfrm>
              <a:off x="1744"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28" name="Line 112"/>
            <p:cNvSpPr>
              <a:spLocks noChangeShapeType="1"/>
            </p:cNvSpPr>
            <p:nvPr/>
          </p:nvSpPr>
          <p:spPr bwMode="auto">
            <a:xfrm>
              <a:off x="1873"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29" name="Line 113"/>
            <p:cNvSpPr>
              <a:spLocks noChangeShapeType="1"/>
            </p:cNvSpPr>
            <p:nvPr/>
          </p:nvSpPr>
          <p:spPr bwMode="auto">
            <a:xfrm>
              <a:off x="2001"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30" name="Line 114"/>
            <p:cNvSpPr>
              <a:spLocks noChangeShapeType="1"/>
            </p:cNvSpPr>
            <p:nvPr/>
          </p:nvSpPr>
          <p:spPr bwMode="auto">
            <a:xfrm>
              <a:off x="2130"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31" name="Line 115"/>
            <p:cNvSpPr>
              <a:spLocks noChangeShapeType="1"/>
            </p:cNvSpPr>
            <p:nvPr/>
          </p:nvSpPr>
          <p:spPr bwMode="auto">
            <a:xfrm>
              <a:off x="225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32" name="Line 116"/>
            <p:cNvSpPr>
              <a:spLocks noChangeShapeType="1"/>
            </p:cNvSpPr>
            <p:nvPr/>
          </p:nvSpPr>
          <p:spPr bwMode="auto">
            <a:xfrm>
              <a:off x="2386"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6" name="Group 117"/>
          <p:cNvGrpSpPr>
            <a:grpSpLocks/>
          </p:cNvGrpSpPr>
          <p:nvPr/>
        </p:nvGrpSpPr>
        <p:grpSpPr bwMode="auto">
          <a:xfrm rot="10800000">
            <a:off x="1620838" y="2538413"/>
            <a:ext cx="3057525" cy="3509962"/>
            <a:chOff x="3594" y="1197"/>
            <a:chExt cx="1926" cy="2211"/>
          </a:xfrm>
        </p:grpSpPr>
        <p:sp>
          <p:nvSpPr>
            <p:cNvPr id="9334" name="Line 118"/>
            <p:cNvSpPr>
              <a:spLocks noChangeShapeType="1"/>
            </p:cNvSpPr>
            <p:nvPr/>
          </p:nvSpPr>
          <p:spPr bwMode="auto">
            <a:xfrm>
              <a:off x="4621"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35" name="Line 119"/>
            <p:cNvSpPr>
              <a:spLocks noChangeShapeType="1"/>
            </p:cNvSpPr>
            <p:nvPr/>
          </p:nvSpPr>
          <p:spPr bwMode="auto">
            <a:xfrm>
              <a:off x="4749"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36" name="Line 120"/>
            <p:cNvSpPr>
              <a:spLocks noChangeShapeType="1"/>
            </p:cNvSpPr>
            <p:nvPr/>
          </p:nvSpPr>
          <p:spPr bwMode="auto">
            <a:xfrm>
              <a:off x="4878"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37" name="Line 121"/>
            <p:cNvSpPr>
              <a:spLocks noChangeShapeType="1"/>
            </p:cNvSpPr>
            <p:nvPr/>
          </p:nvSpPr>
          <p:spPr bwMode="auto">
            <a:xfrm>
              <a:off x="5006"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38" name="Line 122"/>
            <p:cNvSpPr>
              <a:spLocks noChangeShapeType="1"/>
            </p:cNvSpPr>
            <p:nvPr/>
          </p:nvSpPr>
          <p:spPr bwMode="auto">
            <a:xfrm>
              <a:off x="513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39" name="Line 123"/>
            <p:cNvSpPr>
              <a:spLocks noChangeShapeType="1"/>
            </p:cNvSpPr>
            <p:nvPr/>
          </p:nvSpPr>
          <p:spPr bwMode="auto">
            <a:xfrm>
              <a:off x="5263"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40" name="Line 124"/>
            <p:cNvSpPr>
              <a:spLocks noChangeShapeType="1"/>
            </p:cNvSpPr>
            <p:nvPr/>
          </p:nvSpPr>
          <p:spPr bwMode="auto">
            <a:xfrm>
              <a:off x="5391"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41" name="Line 125"/>
            <p:cNvSpPr>
              <a:spLocks noChangeShapeType="1"/>
            </p:cNvSpPr>
            <p:nvPr/>
          </p:nvSpPr>
          <p:spPr bwMode="auto">
            <a:xfrm>
              <a:off x="5520"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42" name="Line 126"/>
            <p:cNvSpPr>
              <a:spLocks noChangeShapeType="1"/>
            </p:cNvSpPr>
            <p:nvPr/>
          </p:nvSpPr>
          <p:spPr bwMode="auto">
            <a:xfrm>
              <a:off x="359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43" name="Line 127"/>
            <p:cNvSpPr>
              <a:spLocks noChangeShapeType="1"/>
            </p:cNvSpPr>
            <p:nvPr/>
          </p:nvSpPr>
          <p:spPr bwMode="auto">
            <a:xfrm>
              <a:off x="3722"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44" name="Line 128"/>
            <p:cNvSpPr>
              <a:spLocks noChangeShapeType="1"/>
            </p:cNvSpPr>
            <p:nvPr/>
          </p:nvSpPr>
          <p:spPr bwMode="auto">
            <a:xfrm>
              <a:off x="3850"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45" name="Line 129"/>
            <p:cNvSpPr>
              <a:spLocks noChangeShapeType="1"/>
            </p:cNvSpPr>
            <p:nvPr/>
          </p:nvSpPr>
          <p:spPr bwMode="auto">
            <a:xfrm>
              <a:off x="3979"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46" name="Line 130"/>
            <p:cNvSpPr>
              <a:spLocks noChangeShapeType="1"/>
            </p:cNvSpPr>
            <p:nvPr/>
          </p:nvSpPr>
          <p:spPr bwMode="auto">
            <a:xfrm>
              <a:off x="4107"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47" name="Line 131"/>
            <p:cNvSpPr>
              <a:spLocks noChangeShapeType="1"/>
            </p:cNvSpPr>
            <p:nvPr/>
          </p:nvSpPr>
          <p:spPr bwMode="auto">
            <a:xfrm>
              <a:off x="4236"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48" name="Line 132"/>
            <p:cNvSpPr>
              <a:spLocks noChangeShapeType="1"/>
            </p:cNvSpPr>
            <p:nvPr/>
          </p:nvSpPr>
          <p:spPr bwMode="auto">
            <a:xfrm>
              <a:off x="436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49" name="Line 133"/>
            <p:cNvSpPr>
              <a:spLocks noChangeShapeType="1"/>
            </p:cNvSpPr>
            <p:nvPr/>
          </p:nvSpPr>
          <p:spPr bwMode="auto">
            <a:xfrm>
              <a:off x="4492"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9350" name="Oval 134"/>
          <p:cNvSpPr>
            <a:spLocks noChangeArrowheads="1"/>
          </p:cNvSpPr>
          <p:nvPr/>
        </p:nvSpPr>
        <p:spPr bwMode="auto">
          <a:xfrm rot="5400000">
            <a:off x="4294188" y="25812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51" name="Oval 135"/>
          <p:cNvSpPr>
            <a:spLocks noChangeArrowheads="1"/>
          </p:cNvSpPr>
          <p:nvPr/>
        </p:nvSpPr>
        <p:spPr bwMode="auto">
          <a:xfrm rot="5400000">
            <a:off x="4094163" y="279082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52" name="Oval 136"/>
          <p:cNvSpPr>
            <a:spLocks noChangeArrowheads="1"/>
          </p:cNvSpPr>
          <p:nvPr/>
        </p:nvSpPr>
        <p:spPr bwMode="auto">
          <a:xfrm rot="5400000">
            <a:off x="3894138" y="2990850"/>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53" name="Oval 137"/>
          <p:cNvSpPr>
            <a:spLocks noChangeArrowheads="1"/>
          </p:cNvSpPr>
          <p:nvPr/>
        </p:nvSpPr>
        <p:spPr bwMode="auto">
          <a:xfrm rot="5400000">
            <a:off x="3684588" y="31908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54" name="Oval 138"/>
          <p:cNvSpPr>
            <a:spLocks noChangeArrowheads="1"/>
          </p:cNvSpPr>
          <p:nvPr/>
        </p:nvSpPr>
        <p:spPr bwMode="auto">
          <a:xfrm rot="5400000">
            <a:off x="3484563" y="36099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55" name="Oval 139"/>
          <p:cNvSpPr>
            <a:spLocks noChangeArrowheads="1"/>
          </p:cNvSpPr>
          <p:nvPr/>
        </p:nvSpPr>
        <p:spPr bwMode="auto">
          <a:xfrm rot="5400000">
            <a:off x="3484563" y="340042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56" name="Oval 140"/>
          <p:cNvSpPr>
            <a:spLocks noChangeArrowheads="1"/>
          </p:cNvSpPr>
          <p:nvPr/>
        </p:nvSpPr>
        <p:spPr bwMode="auto">
          <a:xfrm rot="5400000">
            <a:off x="3279775" y="3805238"/>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57" name="Oval 141"/>
          <p:cNvSpPr>
            <a:spLocks noChangeArrowheads="1"/>
          </p:cNvSpPr>
          <p:nvPr/>
        </p:nvSpPr>
        <p:spPr bwMode="auto">
          <a:xfrm rot="5400000">
            <a:off x="3279775" y="4427538"/>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58" name="Oval 142"/>
          <p:cNvSpPr>
            <a:spLocks noChangeArrowheads="1"/>
          </p:cNvSpPr>
          <p:nvPr/>
        </p:nvSpPr>
        <p:spPr bwMode="auto">
          <a:xfrm rot="5400000">
            <a:off x="2865438" y="4838700"/>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59" name="Oval 143"/>
          <p:cNvSpPr>
            <a:spLocks noChangeArrowheads="1"/>
          </p:cNvSpPr>
          <p:nvPr/>
        </p:nvSpPr>
        <p:spPr bwMode="auto">
          <a:xfrm rot="5400000">
            <a:off x="1636713" y="58578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60" name="Oval 144"/>
          <p:cNvSpPr>
            <a:spLocks noChangeArrowheads="1"/>
          </p:cNvSpPr>
          <p:nvPr/>
        </p:nvSpPr>
        <p:spPr bwMode="auto">
          <a:xfrm rot="5400000">
            <a:off x="1846263" y="58578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61" name="Oval 145"/>
          <p:cNvSpPr>
            <a:spLocks noChangeArrowheads="1"/>
          </p:cNvSpPr>
          <p:nvPr/>
        </p:nvSpPr>
        <p:spPr bwMode="auto">
          <a:xfrm rot="5400000">
            <a:off x="2046288" y="5638800"/>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62" name="Oval 146"/>
          <p:cNvSpPr>
            <a:spLocks noChangeArrowheads="1"/>
          </p:cNvSpPr>
          <p:nvPr/>
        </p:nvSpPr>
        <p:spPr bwMode="auto">
          <a:xfrm rot="5400000">
            <a:off x="2255838" y="54387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63" name="Oval 147"/>
          <p:cNvSpPr>
            <a:spLocks noChangeArrowheads="1"/>
          </p:cNvSpPr>
          <p:nvPr/>
        </p:nvSpPr>
        <p:spPr bwMode="auto">
          <a:xfrm rot="5400000">
            <a:off x="2455863" y="5238750"/>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64" name="Oval 148"/>
          <p:cNvSpPr>
            <a:spLocks noChangeArrowheads="1"/>
          </p:cNvSpPr>
          <p:nvPr/>
        </p:nvSpPr>
        <p:spPr bwMode="auto">
          <a:xfrm rot="5400000">
            <a:off x="2655888" y="5029200"/>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65" name="Oval 149"/>
          <p:cNvSpPr>
            <a:spLocks noChangeArrowheads="1"/>
          </p:cNvSpPr>
          <p:nvPr/>
        </p:nvSpPr>
        <p:spPr bwMode="auto">
          <a:xfrm rot="5400000">
            <a:off x="3279775" y="42195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66" name="Oval 150"/>
          <p:cNvSpPr>
            <a:spLocks noChangeArrowheads="1"/>
          </p:cNvSpPr>
          <p:nvPr/>
        </p:nvSpPr>
        <p:spPr bwMode="auto">
          <a:xfrm rot="5400000">
            <a:off x="4503738" y="25812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67" name="Oval 151"/>
          <p:cNvSpPr>
            <a:spLocks noChangeArrowheads="1"/>
          </p:cNvSpPr>
          <p:nvPr/>
        </p:nvSpPr>
        <p:spPr bwMode="auto">
          <a:xfrm rot="5400000">
            <a:off x="3279775" y="401002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68" name="Oval 152"/>
          <p:cNvSpPr>
            <a:spLocks noChangeArrowheads="1"/>
          </p:cNvSpPr>
          <p:nvPr/>
        </p:nvSpPr>
        <p:spPr bwMode="auto">
          <a:xfrm rot="5400000">
            <a:off x="1427163" y="58578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69" name="Oval 153"/>
          <p:cNvSpPr>
            <a:spLocks noChangeArrowheads="1"/>
          </p:cNvSpPr>
          <p:nvPr/>
        </p:nvSpPr>
        <p:spPr bwMode="auto">
          <a:xfrm rot="5400000">
            <a:off x="3074988" y="4629150"/>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9370" name="Oval 154"/>
          <p:cNvSpPr>
            <a:spLocks noChangeArrowheads="1"/>
          </p:cNvSpPr>
          <p:nvPr/>
        </p:nvSpPr>
        <p:spPr bwMode="auto">
          <a:xfrm rot="5400000">
            <a:off x="4713288" y="2581275"/>
            <a:ext cx="152400" cy="152400"/>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grpSp>
        <p:nvGrpSpPr>
          <p:cNvPr id="7" name="Group 155"/>
          <p:cNvGrpSpPr>
            <a:grpSpLocks/>
          </p:cNvGrpSpPr>
          <p:nvPr/>
        </p:nvGrpSpPr>
        <p:grpSpPr bwMode="auto">
          <a:xfrm>
            <a:off x="1430338" y="2794000"/>
            <a:ext cx="2619375" cy="3003550"/>
            <a:chOff x="1004" y="1760"/>
            <a:chExt cx="1650" cy="1892"/>
          </a:xfrm>
        </p:grpSpPr>
        <p:sp>
          <p:nvSpPr>
            <p:cNvPr id="9372" name="Oval 156"/>
            <p:cNvSpPr>
              <a:spLocks noChangeArrowheads="1"/>
            </p:cNvSpPr>
            <p:nvPr/>
          </p:nvSpPr>
          <p:spPr bwMode="auto">
            <a:xfrm rot="16200000" flipH="1">
              <a:off x="2558" y="1760"/>
              <a:ext cx="96" cy="96"/>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9373" name="Oval 157"/>
            <p:cNvSpPr>
              <a:spLocks noChangeArrowheads="1"/>
            </p:cNvSpPr>
            <p:nvPr/>
          </p:nvSpPr>
          <p:spPr bwMode="auto">
            <a:xfrm rot="16200000" flipH="1">
              <a:off x="2432" y="1760"/>
              <a:ext cx="96" cy="96"/>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9374" name="Oval 158"/>
            <p:cNvSpPr>
              <a:spLocks noChangeArrowheads="1"/>
            </p:cNvSpPr>
            <p:nvPr/>
          </p:nvSpPr>
          <p:spPr bwMode="auto">
            <a:xfrm rot="16200000" flipH="1">
              <a:off x="2300" y="1760"/>
              <a:ext cx="96" cy="96"/>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9375" name="Oval 159"/>
            <p:cNvSpPr>
              <a:spLocks noChangeArrowheads="1"/>
            </p:cNvSpPr>
            <p:nvPr/>
          </p:nvSpPr>
          <p:spPr bwMode="auto">
            <a:xfrm rot="5400000">
              <a:off x="1004" y="3296"/>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376" name="Oval 160"/>
            <p:cNvSpPr>
              <a:spLocks noChangeArrowheads="1"/>
            </p:cNvSpPr>
            <p:nvPr/>
          </p:nvSpPr>
          <p:spPr bwMode="auto">
            <a:xfrm rot="16200000" flipH="1">
              <a:off x="2174" y="1880"/>
              <a:ext cx="96" cy="96"/>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9377" name="Oval 161"/>
            <p:cNvSpPr>
              <a:spLocks noChangeArrowheads="1"/>
            </p:cNvSpPr>
            <p:nvPr/>
          </p:nvSpPr>
          <p:spPr bwMode="auto">
            <a:xfrm rot="16200000" flipH="1">
              <a:off x="2042" y="1886"/>
              <a:ext cx="96" cy="96"/>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9378" name="Oval 162"/>
            <p:cNvSpPr>
              <a:spLocks noChangeArrowheads="1"/>
            </p:cNvSpPr>
            <p:nvPr/>
          </p:nvSpPr>
          <p:spPr bwMode="auto">
            <a:xfrm rot="16200000" flipH="1">
              <a:off x="1916" y="2012"/>
              <a:ext cx="96" cy="96"/>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9379" name="Oval 163"/>
            <p:cNvSpPr>
              <a:spLocks noChangeArrowheads="1"/>
            </p:cNvSpPr>
            <p:nvPr/>
          </p:nvSpPr>
          <p:spPr bwMode="auto">
            <a:xfrm rot="16200000" flipH="1">
              <a:off x="1778" y="2144"/>
              <a:ext cx="96" cy="96"/>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9380" name="Oval 164"/>
            <p:cNvSpPr>
              <a:spLocks noChangeArrowheads="1"/>
            </p:cNvSpPr>
            <p:nvPr/>
          </p:nvSpPr>
          <p:spPr bwMode="auto">
            <a:xfrm rot="16200000" flipH="1">
              <a:off x="1658" y="2276"/>
              <a:ext cx="96" cy="96"/>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9381" name="Oval 165"/>
            <p:cNvSpPr>
              <a:spLocks noChangeArrowheads="1"/>
            </p:cNvSpPr>
            <p:nvPr/>
          </p:nvSpPr>
          <p:spPr bwMode="auto">
            <a:xfrm rot="16200000" flipH="1">
              <a:off x="1400" y="2402"/>
              <a:ext cx="96" cy="96"/>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9382" name="Oval 166"/>
            <p:cNvSpPr>
              <a:spLocks noChangeArrowheads="1"/>
            </p:cNvSpPr>
            <p:nvPr/>
          </p:nvSpPr>
          <p:spPr bwMode="auto">
            <a:xfrm rot="16200000" flipH="1">
              <a:off x="1274" y="2528"/>
              <a:ext cx="96" cy="96"/>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9383" name="Oval 167"/>
            <p:cNvSpPr>
              <a:spLocks noChangeArrowheads="1"/>
            </p:cNvSpPr>
            <p:nvPr/>
          </p:nvSpPr>
          <p:spPr bwMode="auto">
            <a:xfrm rot="16200000" flipH="1">
              <a:off x="1145" y="2654"/>
              <a:ext cx="96" cy="96"/>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9384" name="Oval 168"/>
            <p:cNvSpPr>
              <a:spLocks noChangeArrowheads="1"/>
            </p:cNvSpPr>
            <p:nvPr/>
          </p:nvSpPr>
          <p:spPr bwMode="auto">
            <a:xfrm rot="16200000" flipH="1">
              <a:off x="1145" y="2774"/>
              <a:ext cx="96" cy="96"/>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9385" name="Oval 169"/>
            <p:cNvSpPr>
              <a:spLocks noChangeArrowheads="1"/>
            </p:cNvSpPr>
            <p:nvPr/>
          </p:nvSpPr>
          <p:spPr bwMode="auto">
            <a:xfrm rot="16200000" flipH="1">
              <a:off x="1145" y="2912"/>
              <a:ext cx="96" cy="96"/>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9386" name="Oval 170"/>
            <p:cNvSpPr>
              <a:spLocks noChangeArrowheads="1"/>
            </p:cNvSpPr>
            <p:nvPr/>
          </p:nvSpPr>
          <p:spPr bwMode="auto">
            <a:xfrm rot="16200000" flipH="1">
              <a:off x="1145" y="3038"/>
              <a:ext cx="96" cy="96"/>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9387" name="Oval 171"/>
            <p:cNvSpPr>
              <a:spLocks noChangeArrowheads="1"/>
            </p:cNvSpPr>
            <p:nvPr/>
          </p:nvSpPr>
          <p:spPr bwMode="auto">
            <a:xfrm rot="16200000" flipH="1">
              <a:off x="1004" y="3164"/>
              <a:ext cx="96" cy="96"/>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9388" name="Oval 172"/>
            <p:cNvSpPr>
              <a:spLocks noChangeArrowheads="1"/>
            </p:cNvSpPr>
            <p:nvPr/>
          </p:nvSpPr>
          <p:spPr bwMode="auto">
            <a:xfrm rot="5400000">
              <a:off x="1004" y="3422"/>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389" name="Oval 173"/>
            <p:cNvSpPr>
              <a:spLocks noChangeArrowheads="1"/>
            </p:cNvSpPr>
            <p:nvPr/>
          </p:nvSpPr>
          <p:spPr bwMode="auto">
            <a:xfrm rot="5400000">
              <a:off x="1004" y="3556"/>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390" name="Oval 174"/>
            <p:cNvSpPr>
              <a:spLocks noChangeArrowheads="1"/>
            </p:cNvSpPr>
            <p:nvPr/>
          </p:nvSpPr>
          <p:spPr bwMode="auto">
            <a:xfrm rot="16200000" flipH="1">
              <a:off x="1526" y="2276"/>
              <a:ext cx="96" cy="96"/>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grpSp>
      <p:grpSp>
        <p:nvGrpSpPr>
          <p:cNvPr id="8" name="Group 175"/>
          <p:cNvGrpSpPr>
            <a:grpSpLocks/>
          </p:cNvGrpSpPr>
          <p:nvPr/>
        </p:nvGrpSpPr>
        <p:grpSpPr bwMode="auto">
          <a:xfrm>
            <a:off x="2049463" y="2794000"/>
            <a:ext cx="2809875" cy="3222625"/>
            <a:chOff x="1394" y="1760"/>
            <a:chExt cx="1770" cy="2030"/>
          </a:xfrm>
        </p:grpSpPr>
        <p:sp>
          <p:nvSpPr>
            <p:cNvPr id="9392" name="Oval 176"/>
            <p:cNvSpPr>
              <a:spLocks noChangeArrowheads="1"/>
            </p:cNvSpPr>
            <p:nvPr/>
          </p:nvSpPr>
          <p:spPr bwMode="auto">
            <a:xfrm rot="5400000">
              <a:off x="3068" y="1760"/>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393" name="Oval 177"/>
            <p:cNvSpPr>
              <a:spLocks noChangeArrowheads="1"/>
            </p:cNvSpPr>
            <p:nvPr/>
          </p:nvSpPr>
          <p:spPr bwMode="auto">
            <a:xfrm rot="5400000">
              <a:off x="3068" y="1886"/>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394" name="Oval 178"/>
            <p:cNvSpPr>
              <a:spLocks noChangeArrowheads="1"/>
            </p:cNvSpPr>
            <p:nvPr/>
          </p:nvSpPr>
          <p:spPr bwMode="auto">
            <a:xfrm rot="5400000">
              <a:off x="2936" y="2018"/>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395" name="Oval 179"/>
            <p:cNvSpPr>
              <a:spLocks noChangeArrowheads="1"/>
            </p:cNvSpPr>
            <p:nvPr/>
          </p:nvSpPr>
          <p:spPr bwMode="auto">
            <a:xfrm rot="5400000">
              <a:off x="2936" y="2147"/>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396" name="Oval 180"/>
            <p:cNvSpPr>
              <a:spLocks noChangeArrowheads="1"/>
            </p:cNvSpPr>
            <p:nvPr/>
          </p:nvSpPr>
          <p:spPr bwMode="auto">
            <a:xfrm rot="5400000">
              <a:off x="2936" y="2273"/>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397" name="Oval 181"/>
            <p:cNvSpPr>
              <a:spLocks noChangeArrowheads="1"/>
            </p:cNvSpPr>
            <p:nvPr/>
          </p:nvSpPr>
          <p:spPr bwMode="auto">
            <a:xfrm rot="5400000">
              <a:off x="2936" y="2534"/>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398" name="Oval 182"/>
            <p:cNvSpPr>
              <a:spLocks noChangeArrowheads="1"/>
            </p:cNvSpPr>
            <p:nvPr/>
          </p:nvSpPr>
          <p:spPr bwMode="auto">
            <a:xfrm rot="5400000">
              <a:off x="2804" y="2666"/>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399" name="Oval 183"/>
            <p:cNvSpPr>
              <a:spLocks noChangeArrowheads="1"/>
            </p:cNvSpPr>
            <p:nvPr/>
          </p:nvSpPr>
          <p:spPr bwMode="auto">
            <a:xfrm rot="5400000">
              <a:off x="2804" y="2786"/>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00" name="Oval 184"/>
            <p:cNvSpPr>
              <a:spLocks noChangeArrowheads="1"/>
            </p:cNvSpPr>
            <p:nvPr/>
          </p:nvSpPr>
          <p:spPr bwMode="auto">
            <a:xfrm rot="5400000">
              <a:off x="2675" y="2918"/>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01" name="Oval 185"/>
            <p:cNvSpPr>
              <a:spLocks noChangeArrowheads="1"/>
            </p:cNvSpPr>
            <p:nvPr/>
          </p:nvSpPr>
          <p:spPr bwMode="auto">
            <a:xfrm rot="5400000">
              <a:off x="2675" y="3044"/>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02" name="Oval 186"/>
            <p:cNvSpPr>
              <a:spLocks noChangeArrowheads="1"/>
            </p:cNvSpPr>
            <p:nvPr/>
          </p:nvSpPr>
          <p:spPr bwMode="auto">
            <a:xfrm rot="5400000">
              <a:off x="2546" y="3170"/>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03" name="Oval 187"/>
            <p:cNvSpPr>
              <a:spLocks noChangeArrowheads="1"/>
            </p:cNvSpPr>
            <p:nvPr/>
          </p:nvSpPr>
          <p:spPr bwMode="auto">
            <a:xfrm rot="5400000">
              <a:off x="2420" y="3302"/>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04" name="Oval 188"/>
            <p:cNvSpPr>
              <a:spLocks noChangeArrowheads="1"/>
            </p:cNvSpPr>
            <p:nvPr/>
          </p:nvSpPr>
          <p:spPr bwMode="auto">
            <a:xfrm rot="5400000">
              <a:off x="2420" y="3434"/>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05" name="Oval 189"/>
            <p:cNvSpPr>
              <a:spLocks noChangeArrowheads="1"/>
            </p:cNvSpPr>
            <p:nvPr/>
          </p:nvSpPr>
          <p:spPr bwMode="auto">
            <a:xfrm rot="5400000">
              <a:off x="2294" y="3563"/>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06" name="Oval 190"/>
            <p:cNvSpPr>
              <a:spLocks noChangeArrowheads="1"/>
            </p:cNvSpPr>
            <p:nvPr/>
          </p:nvSpPr>
          <p:spPr bwMode="auto">
            <a:xfrm rot="5400000">
              <a:off x="2036" y="3563"/>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07" name="Oval 191"/>
            <p:cNvSpPr>
              <a:spLocks noChangeArrowheads="1"/>
            </p:cNvSpPr>
            <p:nvPr/>
          </p:nvSpPr>
          <p:spPr bwMode="auto">
            <a:xfrm rot="5400000">
              <a:off x="1778" y="3694"/>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08" name="Oval 192"/>
            <p:cNvSpPr>
              <a:spLocks noChangeArrowheads="1"/>
            </p:cNvSpPr>
            <p:nvPr/>
          </p:nvSpPr>
          <p:spPr bwMode="auto">
            <a:xfrm rot="5400000">
              <a:off x="2168" y="3563"/>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09" name="Oval 193"/>
            <p:cNvSpPr>
              <a:spLocks noChangeArrowheads="1"/>
            </p:cNvSpPr>
            <p:nvPr/>
          </p:nvSpPr>
          <p:spPr bwMode="auto">
            <a:xfrm rot="5400000">
              <a:off x="1910" y="3694"/>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10" name="Oval 194"/>
            <p:cNvSpPr>
              <a:spLocks noChangeArrowheads="1"/>
            </p:cNvSpPr>
            <p:nvPr/>
          </p:nvSpPr>
          <p:spPr bwMode="auto">
            <a:xfrm rot="5400000">
              <a:off x="1652" y="3693"/>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11" name="Oval 195"/>
            <p:cNvSpPr>
              <a:spLocks noChangeArrowheads="1"/>
            </p:cNvSpPr>
            <p:nvPr/>
          </p:nvSpPr>
          <p:spPr bwMode="auto">
            <a:xfrm rot="5400000">
              <a:off x="1526" y="3693"/>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12" name="Oval 196"/>
            <p:cNvSpPr>
              <a:spLocks noChangeArrowheads="1"/>
            </p:cNvSpPr>
            <p:nvPr/>
          </p:nvSpPr>
          <p:spPr bwMode="auto">
            <a:xfrm rot="5400000">
              <a:off x="1394" y="3693"/>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13" name="Oval 197"/>
            <p:cNvSpPr>
              <a:spLocks noChangeArrowheads="1"/>
            </p:cNvSpPr>
            <p:nvPr/>
          </p:nvSpPr>
          <p:spPr bwMode="auto">
            <a:xfrm rot="5400000">
              <a:off x="2936" y="2402"/>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grpSp>
      <p:grpSp>
        <p:nvGrpSpPr>
          <p:cNvPr id="9" name="Group 198"/>
          <p:cNvGrpSpPr>
            <a:grpSpLocks/>
          </p:cNvGrpSpPr>
          <p:nvPr/>
        </p:nvGrpSpPr>
        <p:grpSpPr bwMode="auto">
          <a:xfrm>
            <a:off x="1839913" y="3394075"/>
            <a:ext cx="2609850" cy="2393950"/>
            <a:chOff x="1262" y="2138"/>
            <a:chExt cx="1644" cy="1508"/>
          </a:xfrm>
        </p:grpSpPr>
        <p:sp>
          <p:nvSpPr>
            <p:cNvPr id="9415" name="Oval 199"/>
            <p:cNvSpPr>
              <a:spLocks noChangeArrowheads="1"/>
            </p:cNvSpPr>
            <p:nvPr/>
          </p:nvSpPr>
          <p:spPr bwMode="auto">
            <a:xfrm rot="5400000">
              <a:off x="2810" y="2138"/>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16" name="Oval 200"/>
            <p:cNvSpPr>
              <a:spLocks noChangeArrowheads="1"/>
            </p:cNvSpPr>
            <p:nvPr/>
          </p:nvSpPr>
          <p:spPr bwMode="auto">
            <a:xfrm rot="5400000">
              <a:off x="2678" y="2264"/>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17" name="Oval 201"/>
            <p:cNvSpPr>
              <a:spLocks noChangeArrowheads="1"/>
            </p:cNvSpPr>
            <p:nvPr/>
          </p:nvSpPr>
          <p:spPr bwMode="auto">
            <a:xfrm rot="5400000">
              <a:off x="2678" y="2390"/>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18" name="Oval 202"/>
            <p:cNvSpPr>
              <a:spLocks noChangeArrowheads="1"/>
            </p:cNvSpPr>
            <p:nvPr/>
          </p:nvSpPr>
          <p:spPr bwMode="auto">
            <a:xfrm rot="5400000">
              <a:off x="2546" y="2516"/>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19" name="Oval 203"/>
            <p:cNvSpPr>
              <a:spLocks noChangeArrowheads="1"/>
            </p:cNvSpPr>
            <p:nvPr/>
          </p:nvSpPr>
          <p:spPr bwMode="auto">
            <a:xfrm rot="5400000">
              <a:off x="2426" y="2648"/>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20" name="Oval 204"/>
            <p:cNvSpPr>
              <a:spLocks noChangeArrowheads="1"/>
            </p:cNvSpPr>
            <p:nvPr/>
          </p:nvSpPr>
          <p:spPr bwMode="auto">
            <a:xfrm rot="5400000">
              <a:off x="2294" y="2774"/>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21" name="Oval 205"/>
            <p:cNvSpPr>
              <a:spLocks noChangeArrowheads="1"/>
            </p:cNvSpPr>
            <p:nvPr/>
          </p:nvSpPr>
          <p:spPr bwMode="auto">
            <a:xfrm rot="5400000">
              <a:off x="2294" y="2912"/>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22" name="Oval 206"/>
            <p:cNvSpPr>
              <a:spLocks noChangeArrowheads="1"/>
            </p:cNvSpPr>
            <p:nvPr/>
          </p:nvSpPr>
          <p:spPr bwMode="auto">
            <a:xfrm rot="5400000">
              <a:off x="2162" y="3038"/>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23" name="Oval 207"/>
            <p:cNvSpPr>
              <a:spLocks noChangeArrowheads="1"/>
            </p:cNvSpPr>
            <p:nvPr/>
          </p:nvSpPr>
          <p:spPr bwMode="auto">
            <a:xfrm rot="5400000">
              <a:off x="2030" y="3158"/>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24" name="Oval 208"/>
            <p:cNvSpPr>
              <a:spLocks noChangeArrowheads="1"/>
            </p:cNvSpPr>
            <p:nvPr/>
          </p:nvSpPr>
          <p:spPr bwMode="auto">
            <a:xfrm rot="5400000">
              <a:off x="1910" y="3296"/>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25" name="Oval 209"/>
            <p:cNvSpPr>
              <a:spLocks noChangeArrowheads="1"/>
            </p:cNvSpPr>
            <p:nvPr/>
          </p:nvSpPr>
          <p:spPr bwMode="auto">
            <a:xfrm rot="5400000">
              <a:off x="1784" y="3422"/>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26" name="Oval 210"/>
            <p:cNvSpPr>
              <a:spLocks noChangeArrowheads="1"/>
            </p:cNvSpPr>
            <p:nvPr/>
          </p:nvSpPr>
          <p:spPr bwMode="auto">
            <a:xfrm rot="5400000">
              <a:off x="1646" y="3422"/>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27" name="Oval 211"/>
            <p:cNvSpPr>
              <a:spLocks noChangeArrowheads="1"/>
            </p:cNvSpPr>
            <p:nvPr/>
          </p:nvSpPr>
          <p:spPr bwMode="auto">
            <a:xfrm rot="5400000">
              <a:off x="1526" y="3550"/>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28" name="Oval 212"/>
            <p:cNvSpPr>
              <a:spLocks noChangeArrowheads="1"/>
            </p:cNvSpPr>
            <p:nvPr/>
          </p:nvSpPr>
          <p:spPr bwMode="auto">
            <a:xfrm rot="5400000">
              <a:off x="1262" y="3550"/>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grpSp>
      <p:grpSp>
        <p:nvGrpSpPr>
          <p:cNvPr id="10" name="Group 213"/>
          <p:cNvGrpSpPr>
            <a:grpSpLocks/>
          </p:cNvGrpSpPr>
          <p:nvPr/>
        </p:nvGrpSpPr>
        <p:grpSpPr bwMode="auto">
          <a:xfrm>
            <a:off x="1646238" y="2784475"/>
            <a:ext cx="3003550" cy="3013075"/>
            <a:chOff x="1140" y="1754"/>
            <a:chExt cx="1892" cy="1898"/>
          </a:xfrm>
        </p:grpSpPr>
        <p:sp>
          <p:nvSpPr>
            <p:cNvPr id="9430" name="Oval 214"/>
            <p:cNvSpPr>
              <a:spLocks noChangeArrowheads="1"/>
            </p:cNvSpPr>
            <p:nvPr/>
          </p:nvSpPr>
          <p:spPr bwMode="auto">
            <a:xfrm rot="5400000">
              <a:off x="2808" y="1884"/>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31" name="Oval 215"/>
            <p:cNvSpPr>
              <a:spLocks noChangeArrowheads="1"/>
            </p:cNvSpPr>
            <p:nvPr/>
          </p:nvSpPr>
          <p:spPr bwMode="auto">
            <a:xfrm rot="5400000">
              <a:off x="2682" y="2010"/>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432" name="Oval 216"/>
            <p:cNvSpPr>
              <a:spLocks noChangeArrowheads="1"/>
            </p:cNvSpPr>
            <p:nvPr/>
          </p:nvSpPr>
          <p:spPr bwMode="auto">
            <a:xfrm rot="5400000">
              <a:off x="2550" y="2010"/>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433" name="Oval 217"/>
            <p:cNvSpPr>
              <a:spLocks noChangeArrowheads="1"/>
            </p:cNvSpPr>
            <p:nvPr/>
          </p:nvSpPr>
          <p:spPr bwMode="auto">
            <a:xfrm rot="5400000">
              <a:off x="2424" y="2142"/>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434" name="Oval 218"/>
            <p:cNvSpPr>
              <a:spLocks noChangeArrowheads="1"/>
            </p:cNvSpPr>
            <p:nvPr/>
          </p:nvSpPr>
          <p:spPr bwMode="auto">
            <a:xfrm rot="5400000">
              <a:off x="2166" y="2274"/>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435" name="Oval 219"/>
            <p:cNvSpPr>
              <a:spLocks noChangeArrowheads="1"/>
            </p:cNvSpPr>
            <p:nvPr/>
          </p:nvSpPr>
          <p:spPr bwMode="auto">
            <a:xfrm rot="5400000">
              <a:off x="2037" y="2400"/>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436" name="Oval 220"/>
            <p:cNvSpPr>
              <a:spLocks noChangeArrowheads="1"/>
            </p:cNvSpPr>
            <p:nvPr/>
          </p:nvSpPr>
          <p:spPr bwMode="auto">
            <a:xfrm rot="5400000">
              <a:off x="1910" y="2786"/>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437" name="Oval 221"/>
            <p:cNvSpPr>
              <a:spLocks noChangeArrowheads="1"/>
            </p:cNvSpPr>
            <p:nvPr/>
          </p:nvSpPr>
          <p:spPr bwMode="auto">
            <a:xfrm rot="5400000">
              <a:off x="1776" y="2910"/>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438" name="Oval 222"/>
            <p:cNvSpPr>
              <a:spLocks noChangeArrowheads="1"/>
            </p:cNvSpPr>
            <p:nvPr/>
          </p:nvSpPr>
          <p:spPr bwMode="auto">
            <a:xfrm rot="5400000">
              <a:off x="1140" y="3556"/>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439" name="Oval 223"/>
            <p:cNvSpPr>
              <a:spLocks noChangeArrowheads="1"/>
            </p:cNvSpPr>
            <p:nvPr/>
          </p:nvSpPr>
          <p:spPr bwMode="auto">
            <a:xfrm rot="5400000">
              <a:off x="1140" y="3426"/>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440" name="Oval 224"/>
            <p:cNvSpPr>
              <a:spLocks noChangeArrowheads="1"/>
            </p:cNvSpPr>
            <p:nvPr/>
          </p:nvSpPr>
          <p:spPr bwMode="auto">
            <a:xfrm rot="5400000">
              <a:off x="1272" y="3294"/>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441" name="Oval 225"/>
            <p:cNvSpPr>
              <a:spLocks noChangeArrowheads="1"/>
            </p:cNvSpPr>
            <p:nvPr/>
          </p:nvSpPr>
          <p:spPr bwMode="auto">
            <a:xfrm rot="5400000">
              <a:off x="1272" y="3168"/>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442" name="Oval 226"/>
            <p:cNvSpPr>
              <a:spLocks noChangeArrowheads="1"/>
            </p:cNvSpPr>
            <p:nvPr/>
          </p:nvSpPr>
          <p:spPr bwMode="auto">
            <a:xfrm rot="5400000">
              <a:off x="1398" y="3042"/>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443" name="Oval 227"/>
            <p:cNvSpPr>
              <a:spLocks noChangeArrowheads="1"/>
            </p:cNvSpPr>
            <p:nvPr/>
          </p:nvSpPr>
          <p:spPr bwMode="auto">
            <a:xfrm rot="5400000">
              <a:off x="1524" y="3042"/>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444" name="Oval 228"/>
            <p:cNvSpPr>
              <a:spLocks noChangeArrowheads="1"/>
            </p:cNvSpPr>
            <p:nvPr/>
          </p:nvSpPr>
          <p:spPr bwMode="auto">
            <a:xfrm rot="5400000">
              <a:off x="1650" y="2910"/>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445" name="Oval 229"/>
            <p:cNvSpPr>
              <a:spLocks noChangeArrowheads="1"/>
            </p:cNvSpPr>
            <p:nvPr/>
          </p:nvSpPr>
          <p:spPr bwMode="auto">
            <a:xfrm rot="5400000">
              <a:off x="2936" y="1754"/>
              <a:ext cx="96" cy="96"/>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9446" name="Oval 230"/>
            <p:cNvSpPr>
              <a:spLocks noChangeArrowheads="1"/>
            </p:cNvSpPr>
            <p:nvPr/>
          </p:nvSpPr>
          <p:spPr bwMode="auto">
            <a:xfrm rot="5400000">
              <a:off x="1910" y="2654"/>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sp>
          <p:nvSpPr>
            <p:cNvPr id="9447" name="Oval 231"/>
            <p:cNvSpPr>
              <a:spLocks noChangeArrowheads="1"/>
            </p:cNvSpPr>
            <p:nvPr/>
          </p:nvSpPr>
          <p:spPr bwMode="auto">
            <a:xfrm rot="5400000">
              <a:off x="2028" y="2520"/>
              <a:ext cx="96" cy="96"/>
            </a:xfrm>
            <a:prstGeom prst="ellipse">
              <a:avLst/>
            </a:prstGeom>
            <a:solidFill>
              <a:srgbClr val="00264C"/>
            </a:solidFill>
            <a:ln w="9525">
              <a:noFill/>
              <a:round/>
              <a:headEnd/>
              <a:tailEnd/>
            </a:ln>
            <a:effectLst/>
          </p:spPr>
          <p:txBody>
            <a:bodyPr wrap="none" anchor="ctr">
              <a:prstTxWarp prst="textNoShape">
                <a:avLst/>
              </a:prstTxWarp>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1000"/>
                                        <p:tgtEl>
                                          <p:spTgt spid="9"/>
                                        </p:tgtEl>
                                      </p:cBhvr>
                                    </p:animEffect>
                                  </p:childTnLst>
                                </p:cTn>
                              </p:par>
                            </p:childTnLst>
                          </p:cTn>
                        </p:par>
                        <p:par>
                          <p:cTn id="16" fill="hold">
                            <p:stCondLst>
                              <p:cond delay="25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485775" y="1314450"/>
            <a:ext cx="3886200" cy="5105400"/>
          </a:xfrm>
          <a:prstGeom prst="rect">
            <a:avLst/>
          </a:prstGeom>
          <a:noFill/>
          <a:ln w="38100">
            <a:solidFill>
              <a:srgbClr val="00264C"/>
            </a:solidFill>
            <a:miter lim="800000"/>
            <a:headEnd/>
            <a:tailEnd/>
          </a:ln>
          <a:effectLst/>
        </p:spPr>
        <p:txBody>
          <a:bodyPr wrap="none" anchor="ctr">
            <a:prstTxWarp prst="textNoShape">
              <a:avLst/>
            </a:prstTxWarp>
          </a:bodyPr>
          <a:lstStyle/>
          <a:p>
            <a:endParaRPr lang="en-US"/>
          </a:p>
        </p:txBody>
      </p:sp>
      <p:sp>
        <p:nvSpPr>
          <p:cNvPr id="10243" name="Rectangle 3"/>
          <p:cNvSpPr>
            <a:spLocks noChangeArrowheads="1"/>
          </p:cNvSpPr>
          <p:nvPr/>
        </p:nvSpPr>
        <p:spPr bwMode="auto">
          <a:xfrm>
            <a:off x="533400" y="457200"/>
            <a:ext cx="8077200" cy="762000"/>
          </a:xfrm>
          <a:prstGeom prst="rect">
            <a:avLst/>
          </a:prstGeom>
          <a:noFill/>
          <a:ln w="9525">
            <a:noFill/>
            <a:miter lim="800000"/>
            <a:headEnd/>
            <a:tailEnd/>
          </a:ln>
          <a:effectLst/>
        </p:spPr>
        <p:txBody>
          <a:bodyPr anchor="ctr">
            <a:prstTxWarp prst="textNoShape">
              <a:avLst/>
            </a:prstTxWarp>
          </a:bodyPr>
          <a:lstStyle/>
          <a:p>
            <a:pPr algn="ctr"/>
            <a:r>
              <a:rPr lang="nl-BE" sz="3200">
                <a:solidFill>
                  <a:srgbClr val="00264C"/>
                </a:solidFill>
                <a:latin typeface="Times New Roman" charset="0"/>
              </a:rPr>
              <a:t>Restrictions on the Warping Function</a:t>
            </a:r>
            <a:endParaRPr lang="en-GB" sz="3200" i="1">
              <a:solidFill>
                <a:srgbClr val="00264C"/>
              </a:solidFill>
              <a:latin typeface="Times New Roman" charset="0"/>
              <a:ea typeface="Times New Roman" charset="0"/>
              <a:cs typeface="Times New Roman" charset="0"/>
            </a:endParaRPr>
          </a:p>
        </p:txBody>
      </p:sp>
      <p:sp>
        <p:nvSpPr>
          <p:cNvPr id="10244" name="Text Box 4"/>
          <p:cNvSpPr txBox="1">
            <a:spLocks noChangeArrowheads="1"/>
          </p:cNvSpPr>
          <p:nvPr/>
        </p:nvSpPr>
        <p:spPr bwMode="auto">
          <a:xfrm>
            <a:off x="647700" y="1485900"/>
            <a:ext cx="3733800" cy="9779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i="1" u="sng">
                <a:solidFill>
                  <a:srgbClr val="CC3300"/>
                </a:solidFill>
              </a:rPr>
              <a:t>Monotonicity</a:t>
            </a:r>
            <a:r>
              <a:rPr lang="en-US" sz="1600">
                <a:solidFill>
                  <a:srgbClr val="CC3300"/>
                </a:solidFill>
              </a:rPr>
              <a:t>: </a:t>
            </a:r>
            <a:r>
              <a:rPr lang="en-US" b="1" i="1">
                <a:solidFill>
                  <a:schemeClr val="accent2"/>
                </a:solidFill>
                <a:latin typeface="Times New Roman" charset="0"/>
              </a:rPr>
              <a:t>i</a:t>
            </a:r>
            <a:r>
              <a:rPr lang="en-US" b="1" i="1" baseline="-25000">
                <a:solidFill>
                  <a:schemeClr val="accent2"/>
                </a:solidFill>
                <a:latin typeface="Times New Roman" charset="0"/>
              </a:rPr>
              <a:t>s-</a:t>
            </a:r>
            <a:r>
              <a:rPr lang="en-US" b="1" baseline="-25000">
                <a:solidFill>
                  <a:schemeClr val="accent2"/>
                </a:solidFill>
                <a:latin typeface="Times New Roman" charset="0"/>
              </a:rPr>
              <a:t>1</a:t>
            </a:r>
            <a:r>
              <a:rPr lang="en-US" b="1" i="1" baseline="-25000">
                <a:solidFill>
                  <a:srgbClr val="CC3300"/>
                </a:solidFill>
                <a:latin typeface="Times New Roman" charset="0"/>
              </a:rPr>
              <a:t>  </a:t>
            </a:r>
            <a:r>
              <a:rPr lang="en-US">
                <a:solidFill>
                  <a:schemeClr val="accent2"/>
                </a:solidFill>
                <a:latin typeface="Times New Roman" charset="0"/>
              </a:rPr>
              <a:t>≤</a:t>
            </a:r>
            <a:r>
              <a:rPr lang="en-US" b="1">
                <a:solidFill>
                  <a:srgbClr val="CC3300"/>
                </a:solidFill>
                <a:latin typeface="Times New Roman" charset="0"/>
              </a:rPr>
              <a:t> </a:t>
            </a:r>
            <a:r>
              <a:rPr lang="en-US" b="1" i="1">
                <a:solidFill>
                  <a:schemeClr val="accent2"/>
                </a:solidFill>
                <a:latin typeface="Times New Roman" charset="0"/>
              </a:rPr>
              <a:t>i</a:t>
            </a:r>
            <a:r>
              <a:rPr lang="en-US" b="1" i="1" baseline="-25000">
                <a:solidFill>
                  <a:schemeClr val="accent2"/>
                </a:solidFill>
                <a:latin typeface="Times New Roman" charset="0"/>
              </a:rPr>
              <a:t>s</a:t>
            </a:r>
            <a:r>
              <a:rPr lang="en-US" sz="1600">
                <a:solidFill>
                  <a:srgbClr val="CC3300"/>
                </a:solidFill>
              </a:rPr>
              <a:t>  </a:t>
            </a:r>
            <a:r>
              <a:rPr lang="en-US" sz="1600">
                <a:solidFill>
                  <a:srgbClr val="00264C"/>
                </a:solidFill>
              </a:rPr>
              <a:t>and</a:t>
            </a:r>
            <a:r>
              <a:rPr lang="en-US" sz="1600">
                <a:solidFill>
                  <a:srgbClr val="CC3300"/>
                </a:solidFill>
              </a:rPr>
              <a:t>  </a:t>
            </a:r>
            <a:r>
              <a:rPr lang="en-US" b="1" i="1">
                <a:solidFill>
                  <a:srgbClr val="009900"/>
                </a:solidFill>
                <a:latin typeface="Times New Roman" charset="0"/>
              </a:rPr>
              <a:t>j</a:t>
            </a:r>
            <a:r>
              <a:rPr lang="en-US" b="1" i="1" baseline="-25000">
                <a:solidFill>
                  <a:srgbClr val="009900"/>
                </a:solidFill>
                <a:latin typeface="Times New Roman" charset="0"/>
              </a:rPr>
              <a:t>s-</a:t>
            </a:r>
            <a:r>
              <a:rPr lang="en-US" b="1" baseline="-25000">
                <a:solidFill>
                  <a:srgbClr val="009900"/>
                </a:solidFill>
                <a:latin typeface="Times New Roman" charset="0"/>
              </a:rPr>
              <a:t>1</a:t>
            </a:r>
            <a:r>
              <a:rPr lang="en-US" b="1" i="1">
                <a:solidFill>
                  <a:srgbClr val="009900"/>
                </a:solidFill>
                <a:latin typeface="Times New Roman" charset="0"/>
              </a:rPr>
              <a:t> </a:t>
            </a:r>
            <a:r>
              <a:rPr lang="en-US">
                <a:solidFill>
                  <a:srgbClr val="009900"/>
                </a:solidFill>
                <a:latin typeface="Times New Roman" charset="0"/>
              </a:rPr>
              <a:t>≤</a:t>
            </a:r>
            <a:r>
              <a:rPr lang="en-US" b="1" i="1">
                <a:solidFill>
                  <a:srgbClr val="CC3300"/>
                </a:solidFill>
                <a:latin typeface="Times New Roman" charset="0"/>
              </a:rPr>
              <a:t> </a:t>
            </a:r>
            <a:r>
              <a:rPr lang="en-US" b="1" i="1">
                <a:solidFill>
                  <a:srgbClr val="009900"/>
                </a:solidFill>
                <a:latin typeface="Times New Roman" charset="0"/>
              </a:rPr>
              <a:t>j</a:t>
            </a:r>
            <a:r>
              <a:rPr lang="en-US" b="1" i="1" baseline="-25000">
                <a:solidFill>
                  <a:srgbClr val="009900"/>
                </a:solidFill>
                <a:latin typeface="Times New Roman" charset="0"/>
              </a:rPr>
              <a:t>s</a:t>
            </a:r>
            <a:r>
              <a:rPr lang="en-US" sz="1600">
                <a:solidFill>
                  <a:srgbClr val="00264C"/>
                </a:solidFill>
                <a:sym typeface="Symbol" charset="2"/>
              </a:rPr>
              <a:t>.</a:t>
            </a:r>
            <a:endParaRPr lang="en-US" sz="1600">
              <a:solidFill>
                <a:srgbClr val="00264C"/>
              </a:solidFill>
            </a:endParaRPr>
          </a:p>
          <a:p>
            <a:pPr>
              <a:spcBef>
                <a:spcPct val="50000"/>
              </a:spcBef>
            </a:pPr>
            <a:r>
              <a:rPr lang="en-US" sz="1600">
                <a:solidFill>
                  <a:srgbClr val="00264C"/>
                </a:solidFill>
              </a:rPr>
              <a:t>The alignment path does not go back in “</a:t>
            </a:r>
            <a:r>
              <a:rPr lang="en-US" sz="1600" i="1">
                <a:solidFill>
                  <a:srgbClr val="00264C"/>
                </a:solidFill>
              </a:rPr>
              <a:t>time</a:t>
            </a:r>
            <a:r>
              <a:rPr lang="en-US" sz="1600">
                <a:solidFill>
                  <a:srgbClr val="00264C"/>
                </a:solidFill>
              </a:rPr>
              <a:t>” index.</a:t>
            </a:r>
          </a:p>
        </p:txBody>
      </p:sp>
      <p:pic>
        <p:nvPicPr>
          <p:cNvPr id="10245" name="Picture 5"/>
          <p:cNvPicPr>
            <a:picLocks noChangeAspect="1" noChangeArrowheads="1"/>
          </p:cNvPicPr>
          <p:nvPr/>
        </p:nvPicPr>
        <p:blipFill>
          <a:blip r:embed="rId2"/>
          <a:srcRect/>
          <a:stretch>
            <a:fillRect/>
          </a:stretch>
        </p:blipFill>
        <p:spPr bwMode="auto">
          <a:xfrm flipV="1">
            <a:off x="1285875" y="2649538"/>
            <a:ext cx="1943100" cy="1212850"/>
          </a:xfrm>
          <a:prstGeom prst="rect">
            <a:avLst/>
          </a:prstGeom>
          <a:noFill/>
          <a:ln w="9525">
            <a:noFill/>
            <a:miter lim="800000"/>
            <a:headEnd/>
            <a:tailEnd/>
          </a:ln>
        </p:spPr>
      </p:pic>
      <p:pic>
        <p:nvPicPr>
          <p:cNvPr id="10246" name="Picture 6"/>
          <p:cNvPicPr>
            <a:picLocks noChangeAspect="1" noChangeArrowheads="1"/>
          </p:cNvPicPr>
          <p:nvPr/>
        </p:nvPicPr>
        <p:blipFill>
          <a:blip r:embed="rId3"/>
          <a:srcRect/>
          <a:stretch>
            <a:fillRect/>
          </a:stretch>
        </p:blipFill>
        <p:spPr bwMode="auto">
          <a:xfrm>
            <a:off x="1343025" y="4762500"/>
            <a:ext cx="1828800" cy="1600200"/>
          </a:xfrm>
          <a:prstGeom prst="rect">
            <a:avLst/>
          </a:prstGeom>
          <a:noFill/>
          <a:ln w="9525">
            <a:noFill/>
            <a:miter lim="800000"/>
            <a:headEnd/>
            <a:tailEnd/>
          </a:ln>
        </p:spPr>
      </p:pic>
      <p:sp>
        <p:nvSpPr>
          <p:cNvPr id="10247" name="Text Box 7"/>
          <p:cNvSpPr txBox="1">
            <a:spLocks noChangeArrowheads="1"/>
          </p:cNvSpPr>
          <p:nvPr/>
        </p:nvSpPr>
        <p:spPr bwMode="auto">
          <a:xfrm>
            <a:off x="4991100" y="1485900"/>
            <a:ext cx="3810000" cy="9779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i="1" u="sng">
                <a:solidFill>
                  <a:srgbClr val="CC3300"/>
                </a:solidFill>
              </a:rPr>
              <a:t>Continuity</a:t>
            </a:r>
            <a:r>
              <a:rPr lang="en-US" sz="1600">
                <a:solidFill>
                  <a:srgbClr val="CC3300"/>
                </a:solidFill>
              </a:rPr>
              <a:t>: </a:t>
            </a:r>
            <a:r>
              <a:rPr lang="en-US" b="1" i="1">
                <a:solidFill>
                  <a:schemeClr val="accent2"/>
                </a:solidFill>
                <a:latin typeface="Times New Roman" charset="0"/>
              </a:rPr>
              <a:t>i</a:t>
            </a:r>
            <a:r>
              <a:rPr lang="en-US" b="1" i="1" baseline="-25000">
                <a:solidFill>
                  <a:schemeClr val="accent2"/>
                </a:solidFill>
                <a:latin typeface="Times New Roman" charset="0"/>
              </a:rPr>
              <a:t>s</a:t>
            </a:r>
            <a:r>
              <a:rPr lang="en-US" b="1">
                <a:solidFill>
                  <a:schemeClr val="accent2"/>
                </a:solidFill>
                <a:latin typeface="Times New Roman" charset="0"/>
              </a:rPr>
              <a:t> </a:t>
            </a:r>
            <a:r>
              <a:rPr lang="en-US">
                <a:solidFill>
                  <a:schemeClr val="accent2"/>
                </a:solidFill>
                <a:latin typeface="Times New Roman" charset="0"/>
              </a:rPr>
              <a:t>–</a:t>
            </a:r>
            <a:r>
              <a:rPr lang="en-US" b="1">
                <a:solidFill>
                  <a:schemeClr val="accent2"/>
                </a:solidFill>
                <a:latin typeface="Times New Roman" charset="0"/>
              </a:rPr>
              <a:t> </a:t>
            </a:r>
            <a:r>
              <a:rPr lang="en-US" b="1" i="1">
                <a:solidFill>
                  <a:schemeClr val="accent2"/>
                </a:solidFill>
                <a:latin typeface="Times New Roman" charset="0"/>
              </a:rPr>
              <a:t>i</a:t>
            </a:r>
            <a:r>
              <a:rPr lang="en-US" b="1" i="1" baseline="-25000">
                <a:solidFill>
                  <a:schemeClr val="accent2"/>
                </a:solidFill>
                <a:latin typeface="Times New Roman" charset="0"/>
              </a:rPr>
              <a:t>s-</a:t>
            </a:r>
            <a:r>
              <a:rPr lang="en-US" b="1" baseline="-25000">
                <a:solidFill>
                  <a:schemeClr val="accent2"/>
                </a:solidFill>
                <a:latin typeface="Times New Roman" charset="0"/>
              </a:rPr>
              <a:t>1</a:t>
            </a:r>
            <a:r>
              <a:rPr lang="en-US" b="1" i="1" baseline="-25000">
                <a:solidFill>
                  <a:schemeClr val="accent2"/>
                </a:solidFill>
                <a:latin typeface="Times New Roman" charset="0"/>
              </a:rPr>
              <a:t>  </a:t>
            </a:r>
            <a:r>
              <a:rPr lang="en-US">
                <a:solidFill>
                  <a:schemeClr val="accent2"/>
                </a:solidFill>
                <a:latin typeface="Times New Roman" charset="0"/>
              </a:rPr>
              <a:t>≤ 1</a:t>
            </a:r>
            <a:r>
              <a:rPr lang="en-US" sz="1600">
                <a:solidFill>
                  <a:srgbClr val="00264C"/>
                </a:solidFill>
              </a:rPr>
              <a:t> and</a:t>
            </a:r>
            <a:r>
              <a:rPr lang="en-US" sz="1600">
                <a:solidFill>
                  <a:srgbClr val="CC3300"/>
                </a:solidFill>
              </a:rPr>
              <a:t> </a:t>
            </a:r>
            <a:r>
              <a:rPr lang="en-US" b="1" i="1">
                <a:solidFill>
                  <a:srgbClr val="009900"/>
                </a:solidFill>
                <a:latin typeface="Times New Roman" charset="0"/>
              </a:rPr>
              <a:t>j</a:t>
            </a:r>
            <a:r>
              <a:rPr lang="en-US" b="1" i="1" baseline="-25000">
                <a:solidFill>
                  <a:srgbClr val="009900"/>
                </a:solidFill>
                <a:latin typeface="Times New Roman" charset="0"/>
              </a:rPr>
              <a:t>s</a:t>
            </a:r>
            <a:r>
              <a:rPr lang="en-US" b="1">
                <a:solidFill>
                  <a:srgbClr val="009900"/>
                </a:solidFill>
                <a:latin typeface="Times New Roman" charset="0"/>
              </a:rPr>
              <a:t> </a:t>
            </a:r>
            <a:r>
              <a:rPr lang="en-US">
                <a:solidFill>
                  <a:srgbClr val="009900"/>
                </a:solidFill>
                <a:latin typeface="Times New Roman" charset="0"/>
              </a:rPr>
              <a:t>– </a:t>
            </a:r>
            <a:r>
              <a:rPr lang="en-US" b="1" i="1">
                <a:solidFill>
                  <a:srgbClr val="009900"/>
                </a:solidFill>
                <a:latin typeface="Times New Roman" charset="0"/>
              </a:rPr>
              <a:t>j</a:t>
            </a:r>
            <a:r>
              <a:rPr lang="en-US" b="1" i="1" baseline="-25000">
                <a:solidFill>
                  <a:srgbClr val="009900"/>
                </a:solidFill>
                <a:latin typeface="Times New Roman" charset="0"/>
              </a:rPr>
              <a:t>s-</a:t>
            </a:r>
            <a:r>
              <a:rPr lang="en-US" b="1" baseline="-25000">
                <a:solidFill>
                  <a:srgbClr val="009900"/>
                </a:solidFill>
                <a:latin typeface="Times New Roman" charset="0"/>
              </a:rPr>
              <a:t>1</a:t>
            </a:r>
            <a:r>
              <a:rPr lang="en-US" b="1" i="1">
                <a:solidFill>
                  <a:srgbClr val="009900"/>
                </a:solidFill>
                <a:latin typeface="Times New Roman" charset="0"/>
              </a:rPr>
              <a:t> </a:t>
            </a:r>
            <a:r>
              <a:rPr lang="en-US">
                <a:solidFill>
                  <a:srgbClr val="009900"/>
                </a:solidFill>
                <a:latin typeface="Times New Roman" charset="0"/>
              </a:rPr>
              <a:t>≤ 1</a:t>
            </a:r>
            <a:r>
              <a:rPr lang="en-US" sz="1600">
                <a:solidFill>
                  <a:srgbClr val="00264C"/>
                </a:solidFill>
                <a:sym typeface="Symbol" charset="2"/>
              </a:rPr>
              <a:t>.</a:t>
            </a:r>
            <a:endParaRPr lang="en-US">
              <a:solidFill>
                <a:srgbClr val="00264C"/>
              </a:solidFill>
              <a:latin typeface="Times New Roman" charset="0"/>
            </a:endParaRPr>
          </a:p>
          <a:p>
            <a:pPr>
              <a:spcBef>
                <a:spcPct val="50000"/>
              </a:spcBef>
            </a:pPr>
            <a:r>
              <a:rPr lang="en-US" sz="1600">
                <a:solidFill>
                  <a:srgbClr val="00264C"/>
                </a:solidFill>
              </a:rPr>
              <a:t>The alignment path does not jump in “</a:t>
            </a:r>
            <a:r>
              <a:rPr lang="en-US" sz="1600" i="1">
                <a:solidFill>
                  <a:srgbClr val="00264C"/>
                </a:solidFill>
              </a:rPr>
              <a:t>time</a:t>
            </a:r>
            <a:r>
              <a:rPr lang="en-US" sz="1600">
                <a:solidFill>
                  <a:srgbClr val="00264C"/>
                </a:solidFill>
              </a:rPr>
              <a:t>” index.</a:t>
            </a:r>
          </a:p>
        </p:txBody>
      </p:sp>
      <p:pic>
        <p:nvPicPr>
          <p:cNvPr id="10248" name="Picture 8"/>
          <p:cNvPicPr>
            <a:picLocks noChangeAspect="1" noChangeArrowheads="1"/>
          </p:cNvPicPr>
          <p:nvPr/>
        </p:nvPicPr>
        <p:blipFill>
          <a:blip r:embed="rId4"/>
          <a:srcRect/>
          <a:stretch>
            <a:fillRect/>
          </a:stretch>
        </p:blipFill>
        <p:spPr bwMode="auto">
          <a:xfrm flipV="1">
            <a:off x="5827713" y="2667000"/>
            <a:ext cx="1943100" cy="1179513"/>
          </a:xfrm>
          <a:prstGeom prst="rect">
            <a:avLst/>
          </a:prstGeom>
          <a:noFill/>
          <a:ln w="9525">
            <a:noFill/>
            <a:miter lim="800000"/>
            <a:headEnd/>
            <a:tailEnd/>
          </a:ln>
        </p:spPr>
      </p:pic>
      <p:pic>
        <p:nvPicPr>
          <p:cNvPr id="10249" name="Picture 9"/>
          <p:cNvPicPr>
            <a:picLocks noChangeAspect="1" noChangeArrowheads="1"/>
          </p:cNvPicPr>
          <p:nvPr/>
        </p:nvPicPr>
        <p:blipFill>
          <a:blip r:embed="rId5"/>
          <a:srcRect/>
          <a:stretch>
            <a:fillRect/>
          </a:stretch>
        </p:blipFill>
        <p:spPr bwMode="auto">
          <a:xfrm>
            <a:off x="5791200" y="4572000"/>
            <a:ext cx="1827213" cy="1371600"/>
          </a:xfrm>
          <a:prstGeom prst="rect">
            <a:avLst/>
          </a:prstGeom>
          <a:noFill/>
          <a:ln w="9525">
            <a:noFill/>
            <a:miter lim="800000"/>
            <a:headEnd/>
            <a:tailEnd/>
          </a:ln>
        </p:spPr>
      </p:pic>
      <p:sp>
        <p:nvSpPr>
          <p:cNvPr id="10250" name="Text Box 10"/>
          <p:cNvSpPr txBox="1">
            <a:spLocks noChangeArrowheads="1"/>
          </p:cNvSpPr>
          <p:nvPr/>
        </p:nvSpPr>
        <p:spPr bwMode="auto">
          <a:xfrm>
            <a:off x="647700" y="4076700"/>
            <a:ext cx="3352800"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rgbClr val="00264C"/>
                </a:solidFill>
              </a:rPr>
              <a:t>Guarantees that features are not repeated in the alignment. </a:t>
            </a:r>
            <a:endParaRPr lang="en-US" sz="1600"/>
          </a:p>
        </p:txBody>
      </p:sp>
      <p:sp>
        <p:nvSpPr>
          <p:cNvPr id="10251" name="Text Box 11"/>
          <p:cNvSpPr txBox="1">
            <a:spLocks noChangeArrowheads="1"/>
          </p:cNvSpPr>
          <p:nvPr/>
        </p:nvSpPr>
        <p:spPr bwMode="auto">
          <a:xfrm>
            <a:off x="4991100" y="4076700"/>
            <a:ext cx="3429000"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rgbClr val="00264C"/>
                </a:solidFill>
              </a:rPr>
              <a:t>Guarantees that the alignment does not omit important features. </a:t>
            </a:r>
            <a:endParaRPr lang="en-US" sz="1600"/>
          </a:p>
        </p:txBody>
      </p:sp>
      <p:sp>
        <p:nvSpPr>
          <p:cNvPr id="10252" name="Rectangle 12"/>
          <p:cNvSpPr>
            <a:spLocks noChangeArrowheads="1"/>
          </p:cNvSpPr>
          <p:nvPr/>
        </p:nvSpPr>
        <p:spPr bwMode="auto">
          <a:xfrm>
            <a:off x="4791075" y="1314450"/>
            <a:ext cx="3886200" cy="5105400"/>
          </a:xfrm>
          <a:prstGeom prst="rect">
            <a:avLst/>
          </a:prstGeom>
          <a:noFill/>
          <a:ln w="38100">
            <a:solidFill>
              <a:srgbClr val="00264C"/>
            </a:solidFill>
            <a:miter lim="800000"/>
            <a:headEnd/>
            <a:tailEnd/>
          </a:ln>
          <a:effectLst/>
        </p:spPr>
        <p:txBody>
          <a:bodyPr wrap="none" anchor="ctr">
            <a:prstTxWarp prst="textNoShape">
              <a:avLst/>
            </a:prstTxWarp>
          </a:bodyPr>
          <a:lstStyle/>
          <a:p>
            <a:endParaRPr lang="en-US"/>
          </a:p>
        </p:txBody>
      </p:sp>
      <p:grpSp>
        <p:nvGrpSpPr>
          <p:cNvPr id="2" name="Group 13"/>
          <p:cNvGrpSpPr>
            <a:grpSpLocks/>
          </p:cNvGrpSpPr>
          <p:nvPr/>
        </p:nvGrpSpPr>
        <p:grpSpPr bwMode="auto">
          <a:xfrm>
            <a:off x="1485900" y="3771900"/>
            <a:ext cx="400050" cy="152400"/>
            <a:chOff x="936" y="2376"/>
            <a:chExt cx="252" cy="96"/>
          </a:xfrm>
        </p:grpSpPr>
        <p:sp>
          <p:nvSpPr>
            <p:cNvPr id="10254" name="Rectangle 14"/>
            <p:cNvSpPr>
              <a:spLocks noChangeArrowheads="1"/>
            </p:cNvSpPr>
            <p:nvPr/>
          </p:nvSpPr>
          <p:spPr bwMode="auto">
            <a:xfrm>
              <a:off x="936" y="2382"/>
              <a:ext cx="240" cy="48"/>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grpSp>
          <p:nvGrpSpPr>
            <p:cNvPr id="3" name="Group 15"/>
            <p:cNvGrpSpPr>
              <a:grpSpLocks/>
            </p:cNvGrpSpPr>
            <p:nvPr/>
          </p:nvGrpSpPr>
          <p:grpSpPr bwMode="auto">
            <a:xfrm>
              <a:off x="936" y="2376"/>
              <a:ext cx="252" cy="96"/>
              <a:chOff x="1344" y="2466"/>
              <a:chExt cx="252" cy="96"/>
            </a:xfrm>
          </p:grpSpPr>
          <p:sp>
            <p:nvSpPr>
              <p:cNvPr id="10256" name="Rectangle 16"/>
              <p:cNvSpPr>
                <a:spLocks noChangeArrowheads="1"/>
              </p:cNvSpPr>
              <p:nvPr/>
            </p:nvSpPr>
            <p:spPr bwMode="auto">
              <a:xfrm>
                <a:off x="1452" y="2466"/>
                <a:ext cx="144" cy="96"/>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i</a:t>
                </a:r>
              </a:p>
            </p:txBody>
          </p:sp>
          <p:sp>
            <p:nvSpPr>
              <p:cNvPr id="10257" name="Line 17"/>
              <p:cNvSpPr>
                <a:spLocks noChangeShapeType="1"/>
              </p:cNvSpPr>
              <p:nvPr/>
            </p:nvSpPr>
            <p:spPr bwMode="auto">
              <a:xfrm>
                <a:off x="1344" y="2514"/>
                <a:ext cx="144" cy="0"/>
              </a:xfrm>
              <a:prstGeom prst="line">
                <a:avLst/>
              </a:prstGeom>
              <a:noFill/>
              <a:ln w="19050">
                <a:solidFill>
                  <a:schemeClr val="accent2"/>
                </a:solidFill>
                <a:round/>
                <a:headEnd/>
                <a:tailEnd type="triangle" w="med" len="med"/>
              </a:ln>
              <a:effectLst/>
            </p:spPr>
            <p:txBody>
              <a:bodyPr>
                <a:prstTxWarp prst="textNoShape">
                  <a:avLst/>
                </a:prstTxWarp>
              </a:bodyPr>
              <a:lstStyle/>
              <a:p>
                <a:endParaRPr lang="en-US"/>
              </a:p>
            </p:txBody>
          </p:sp>
        </p:grpSp>
      </p:grpSp>
      <p:grpSp>
        <p:nvGrpSpPr>
          <p:cNvPr id="4" name="Group 18"/>
          <p:cNvGrpSpPr>
            <a:grpSpLocks/>
          </p:cNvGrpSpPr>
          <p:nvPr/>
        </p:nvGrpSpPr>
        <p:grpSpPr bwMode="auto">
          <a:xfrm>
            <a:off x="1323975" y="3171825"/>
            <a:ext cx="152400" cy="571500"/>
            <a:chOff x="834" y="1992"/>
            <a:chExt cx="96" cy="360"/>
          </a:xfrm>
        </p:grpSpPr>
        <p:sp>
          <p:nvSpPr>
            <p:cNvPr id="10259" name="Rectangle 19"/>
            <p:cNvSpPr>
              <a:spLocks noChangeArrowheads="1"/>
            </p:cNvSpPr>
            <p:nvPr/>
          </p:nvSpPr>
          <p:spPr bwMode="auto">
            <a:xfrm rot="5400000">
              <a:off x="780" y="2208"/>
              <a:ext cx="240" cy="48"/>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grpSp>
          <p:nvGrpSpPr>
            <p:cNvPr id="5" name="Group 20"/>
            <p:cNvGrpSpPr>
              <a:grpSpLocks/>
            </p:cNvGrpSpPr>
            <p:nvPr/>
          </p:nvGrpSpPr>
          <p:grpSpPr bwMode="auto">
            <a:xfrm>
              <a:off x="834" y="1992"/>
              <a:ext cx="96" cy="360"/>
              <a:chOff x="588" y="1818"/>
              <a:chExt cx="96" cy="360"/>
            </a:xfrm>
          </p:grpSpPr>
          <p:sp>
            <p:nvSpPr>
              <p:cNvPr id="10261" name="Rectangle 21"/>
              <p:cNvSpPr>
                <a:spLocks noChangeArrowheads="1"/>
              </p:cNvSpPr>
              <p:nvPr/>
            </p:nvSpPr>
            <p:spPr bwMode="auto">
              <a:xfrm>
                <a:off x="588" y="1818"/>
                <a:ext cx="96" cy="24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j</a:t>
                </a:r>
              </a:p>
            </p:txBody>
          </p:sp>
          <p:sp>
            <p:nvSpPr>
              <p:cNvPr id="10262" name="Line 22"/>
              <p:cNvSpPr>
                <a:spLocks noChangeShapeType="1"/>
              </p:cNvSpPr>
              <p:nvPr/>
            </p:nvSpPr>
            <p:spPr bwMode="auto">
              <a:xfrm rot="-5400000">
                <a:off x="564" y="2106"/>
                <a:ext cx="144" cy="0"/>
              </a:xfrm>
              <a:prstGeom prst="line">
                <a:avLst/>
              </a:prstGeom>
              <a:noFill/>
              <a:ln w="19050">
                <a:solidFill>
                  <a:srgbClr val="009900"/>
                </a:solidFill>
                <a:round/>
                <a:headEnd/>
                <a:tailEnd type="triangle" w="med" len="med"/>
              </a:ln>
              <a:effectLst/>
            </p:spPr>
            <p:txBody>
              <a:bodyPr>
                <a:prstTxWarp prst="textNoShape">
                  <a:avLst/>
                </a:prstTxWarp>
              </a:bodyPr>
              <a:lstStyle/>
              <a:p>
                <a:endParaRPr lang="en-US"/>
              </a:p>
            </p:txBody>
          </p:sp>
        </p:grpSp>
      </p:grpSp>
      <p:grpSp>
        <p:nvGrpSpPr>
          <p:cNvPr id="6" name="Group 23"/>
          <p:cNvGrpSpPr>
            <a:grpSpLocks/>
          </p:cNvGrpSpPr>
          <p:nvPr/>
        </p:nvGrpSpPr>
        <p:grpSpPr bwMode="auto">
          <a:xfrm>
            <a:off x="6019800" y="3762375"/>
            <a:ext cx="400050" cy="152400"/>
            <a:chOff x="936" y="2376"/>
            <a:chExt cx="252" cy="96"/>
          </a:xfrm>
        </p:grpSpPr>
        <p:sp>
          <p:nvSpPr>
            <p:cNvPr id="10264" name="Rectangle 24"/>
            <p:cNvSpPr>
              <a:spLocks noChangeArrowheads="1"/>
            </p:cNvSpPr>
            <p:nvPr/>
          </p:nvSpPr>
          <p:spPr bwMode="auto">
            <a:xfrm>
              <a:off x="936" y="2382"/>
              <a:ext cx="240" cy="48"/>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grpSp>
          <p:nvGrpSpPr>
            <p:cNvPr id="7" name="Group 25"/>
            <p:cNvGrpSpPr>
              <a:grpSpLocks/>
            </p:cNvGrpSpPr>
            <p:nvPr/>
          </p:nvGrpSpPr>
          <p:grpSpPr bwMode="auto">
            <a:xfrm>
              <a:off x="936" y="2376"/>
              <a:ext cx="252" cy="96"/>
              <a:chOff x="1344" y="2466"/>
              <a:chExt cx="252" cy="96"/>
            </a:xfrm>
          </p:grpSpPr>
          <p:sp>
            <p:nvSpPr>
              <p:cNvPr id="10266" name="Rectangle 26"/>
              <p:cNvSpPr>
                <a:spLocks noChangeArrowheads="1"/>
              </p:cNvSpPr>
              <p:nvPr/>
            </p:nvSpPr>
            <p:spPr bwMode="auto">
              <a:xfrm>
                <a:off x="1452" y="2466"/>
                <a:ext cx="144" cy="96"/>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i</a:t>
                </a:r>
              </a:p>
            </p:txBody>
          </p:sp>
          <p:sp>
            <p:nvSpPr>
              <p:cNvPr id="10267" name="Line 27"/>
              <p:cNvSpPr>
                <a:spLocks noChangeShapeType="1"/>
              </p:cNvSpPr>
              <p:nvPr/>
            </p:nvSpPr>
            <p:spPr bwMode="auto">
              <a:xfrm>
                <a:off x="1344" y="2514"/>
                <a:ext cx="144" cy="0"/>
              </a:xfrm>
              <a:prstGeom prst="line">
                <a:avLst/>
              </a:prstGeom>
              <a:noFill/>
              <a:ln w="19050">
                <a:solidFill>
                  <a:schemeClr val="accent2"/>
                </a:solidFill>
                <a:round/>
                <a:headEnd/>
                <a:tailEnd type="triangle" w="med" len="med"/>
              </a:ln>
              <a:effectLst/>
            </p:spPr>
            <p:txBody>
              <a:bodyPr>
                <a:prstTxWarp prst="textNoShape">
                  <a:avLst/>
                </a:prstTxWarp>
              </a:bodyPr>
              <a:lstStyle/>
              <a:p>
                <a:endParaRPr lang="en-US"/>
              </a:p>
            </p:txBody>
          </p:sp>
        </p:grpSp>
      </p:grpSp>
      <p:grpSp>
        <p:nvGrpSpPr>
          <p:cNvPr id="8" name="Group 28"/>
          <p:cNvGrpSpPr>
            <a:grpSpLocks/>
          </p:cNvGrpSpPr>
          <p:nvPr/>
        </p:nvGrpSpPr>
        <p:grpSpPr bwMode="auto">
          <a:xfrm>
            <a:off x="5857875" y="3162300"/>
            <a:ext cx="152400" cy="571500"/>
            <a:chOff x="834" y="1992"/>
            <a:chExt cx="96" cy="360"/>
          </a:xfrm>
        </p:grpSpPr>
        <p:sp>
          <p:nvSpPr>
            <p:cNvPr id="10269" name="Rectangle 29"/>
            <p:cNvSpPr>
              <a:spLocks noChangeArrowheads="1"/>
            </p:cNvSpPr>
            <p:nvPr/>
          </p:nvSpPr>
          <p:spPr bwMode="auto">
            <a:xfrm rot="5400000">
              <a:off x="780" y="2208"/>
              <a:ext cx="240" cy="48"/>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grpSp>
          <p:nvGrpSpPr>
            <p:cNvPr id="9" name="Group 30"/>
            <p:cNvGrpSpPr>
              <a:grpSpLocks/>
            </p:cNvGrpSpPr>
            <p:nvPr/>
          </p:nvGrpSpPr>
          <p:grpSpPr bwMode="auto">
            <a:xfrm>
              <a:off x="834" y="1992"/>
              <a:ext cx="96" cy="360"/>
              <a:chOff x="588" y="1818"/>
              <a:chExt cx="96" cy="360"/>
            </a:xfrm>
          </p:grpSpPr>
          <p:sp>
            <p:nvSpPr>
              <p:cNvPr id="10271" name="Rectangle 31"/>
              <p:cNvSpPr>
                <a:spLocks noChangeArrowheads="1"/>
              </p:cNvSpPr>
              <p:nvPr/>
            </p:nvSpPr>
            <p:spPr bwMode="auto">
              <a:xfrm>
                <a:off x="588" y="1818"/>
                <a:ext cx="96" cy="24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j</a:t>
                </a:r>
              </a:p>
            </p:txBody>
          </p:sp>
          <p:sp>
            <p:nvSpPr>
              <p:cNvPr id="10272" name="Line 32"/>
              <p:cNvSpPr>
                <a:spLocks noChangeShapeType="1"/>
              </p:cNvSpPr>
              <p:nvPr/>
            </p:nvSpPr>
            <p:spPr bwMode="auto">
              <a:xfrm rot="-5400000">
                <a:off x="564" y="2106"/>
                <a:ext cx="144" cy="0"/>
              </a:xfrm>
              <a:prstGeom prst="line">
                <a:avLst/>
              </a:prstGeom>
              <a:noFill/>
              <a:ln w="19050">
                <a:solidFill>
                  <a:srgbClr val="009900"/>
                </a:solidFill>
                <a:round/>
                <a:headEnd/>
                <a:tailEnd type="triangle" w="med" len="med"/>
              </a:ln>
              <a:effectLst/>
            </p:spPr>
            <p:txBody>
              <a:bodyPr>
                <a:prstTxWarp prst="textNoShape">
                  <a:avLst/>
                </a:prstTxWarp>
              </a:bodyPr>
              <a:lstStyle/>
              <a:p>
                <a:endParaRPr lang="en-US"/>
              </a:p>
            </p:txBody>
          </p:sp>
        </p:grpSp>
      </p:grpSp>
      <p:sp>
        <p:nvSpPr>
          <p:cNvPr id="10273" name="Freeform 33"/>
          <p:cNvSpPr>
            <a:spLocks/>
          </p:cNvSpPr>
          <p:nvPr/>
        </p:nvSpPr>
        <p:spPr bwMode="auto">
          <a:xfrm>
            <a:off x="6019800" y="2724150"/>
            <a:ext cx="1676400" cy="990600"/>
          </a:xfrm>
          <a:custGeom>
            <a:avLst/>
            <a:gdLst/>
            <a:ahLst/>
            <a:cxnLst>
              <a:cxn ang="0">
                <a:pos x="0" y="624"/>
              </a:cxn>
              <a:cxn ang="0">
                <a:pos x="96" y="576"/>
              </a:cxn>
              <a:cxn ang="0">
                <a:pos x="144" y="528"/>
              </a:cxn>
              <a:cxn ang="0">
                <a:pos x="144" y="480"/>
              </a:cxn>
              <a:cxn ang="0">
                <a:pos x="240" y="384"/>
              </a:cxn>
              <a:cxn ang="0">
                <a:pos x="384" y="336"/>
              </a:cxn>
              <a:cxn ang="0">
                <a:pos x="528" y="288"/>
              </a:cxn>
              <a:cxn ang="0">
                <a:pos x="624" y="240"/>
              </a:cxn>
              <a:cxn ang="0">
                <a:pos x="672" y="192"/>
              </a:cxn>
              <a:cxn ang="0">
                <a:pos x="720" y="144"/>
              </a:cxn>
              <a:cxn ang="0">
                <a:pos x="864" y="96"/>
              </a:cxn>
              <a:cxn ang="0">
                <a:pos x="1008" y="48"/>
              </a:cxn>
              <a:cxn ang="0">
                <a:pos x="1056" y="0"/>
              </a:cxn>
            </a:cxnLst>
            <a:rect l="0" t="0" r="r" b="b"/>
            <a:pathLst>
              <a:path w="1056" h="624">
                <a:moveTo>
                  <a:pt x="0" y="624"/>
                </a:moveTo>
                <a:cubicBezTo>
                  <a:pt x="36" y="608"/>
                  <a:pt x="72" y="592"/>
                  <a:pt x="96" y="576"/>
                </a:cubicBezTo>
                <a:cubicBezTo>
                  <a:pt x="120" y="560"/>
                  <a:pt x="136" y="544"/>
                  <a:pt x="144" y="528"/>
                </a:cubicBezTo>
                <a:cubicBezTo>
                  <a:pt x="152" y="512"/>
                  <a:pt x="128" y="504"/>
                  <a:pt x="144" y="480"/>
                </a:cubicBezTo>
                <a:cubicBezTo>
                  <a:pt x="160" y="456"/>
                  <a:pt x="200" y="408"/>
                  <a:pt x="240" y="384"/>
                </a:cubicBezTo>
                <a:cubicBezTo>
                  <a:pt x="280" y="360"/>
                  <a:pt x="336" y="352"/>
                  <a:pt x="384" y="336"/>
                </a:cubicBezTo>
                <a:cubicBezTo>
                  <a:pt x="432" y="320"/>
                  <a:pt x="488" y="304"/>
                  <a:pt x="528" y="288"/>
                </a:cubicBezTo>
                <a:cubicBezTo>
                  <a:pt x="568" y="272"/>
                  <a:pt x="600" y="256"/>
                  <a:pt x="624" y="240"/>
                </a:cubicBezTo>
                <a:cubicBezTo>
                  <a:pt x="648" y="224"/>
                  <a:pt x="656" y="208"/>
                  <a:pt x="672" y="192"/>
                </a:cubicBezTo>
                <a:cubicBezTo>
                  <a:pt x="688" y="176"/>
                  <a:pt x="688" y="160"/>
                  <a:pt x="720" y="144"/>
                </a:cubicBezTo>
                <a:cubicBezTo>
                  <a:pt x="752" y="128"/>
                  <a:pt x="816" y="112"/>
                  <a:pt x="864" y="96"/>
                </a:cubicBezTo>
                <a:cubicBezTo>
                  <a:pt x="912" y="80"/>
                  <a:pt x="976" y="64"/>
                  <a:pt x="1008" y="48"/>
                </a:cubicBezTo>
                <a:cubicBezTo>
                  <a:pt x="1040" y="32"/>
                  <a:pt x="1048" y="8"/>
                  <a:pt x="1056" y="0"/>
                </a:cubicBezTo>
              </a:path>
            </a:pathLst>
          </a:custGeom>
          <a:noFill/>
          <a:ln w="28575" cap="flat" cmpd="sng">
            <a:solidFill>
              <a:srgbClr val="FF9900"/>
            </a:solidFill>
            <a:prstDash val="solid"/>
            <a:round/>
            <a:headEnd/>
            <a:tailEnd/>
          </a:ln>
          <a:effectLst/>
        </p:spPr>
        <p:txBody>
          <a:bodyPr>
            <a:prstTxWarp prst="textNoShape">
              <a:avLst/>
            </a:prstTxWarp>
          </a:bodyPr>
          <a:lstStyle/>
          <a:p>
            <a:endParaRPr lang="en-US"/>
          </a:p>
        </p:txBody>
      </p:sp>
      <p:sp>
        <p:nvSpPr>
          <p:cNvPr id="10274" name="Freeform 34"/>
          <p:cNvSpPr>
            <a:spLocks/>
          </p:cNvSpPr>
          <p:nvPr/>
        </p:nvSpPr>
        <p:spPr bwMode="auto">
          <a:xfrm>
            <a:off x="1497013" y="2695575"/>
            <a:ext cx="1617662" cy="1050925"/>
          </a:xfrm>
          <a:custGeom>
            <a:avLst/>
            <a:gdLst/>
            <a:ahLst/>
            <a:cxnLst>
              <a:cxn ang="0">
                <a:pos x="0" y="672"/>
              </a:cxn>
              <a:cxn ang="0">
                <a:pos x="48" y="624"/>
              </a:cxn>
              <a:cxn ang="0">
                <a:pos x="144" y="576"/>
              </a:cxn>
              <a:cxn ang="0">
                <a:pos x="192" y="576"/>
              </a:cxn>
              <a:cxn ang="0">
                <a:pos x="240" y="528"/>
              </a:cxn>
              <a:cxn ang="0">
                <a:pos x="240" y="480"/>
              </a:cxn>
              <a:cxn ang="0">
                <a:pos x="288" y="384"/>
              </a:cxn>
              <a:cxn ang="0">
                <a:pos x="384" y="336"/>
              </a:cxn>
              <a:cxn ang="0">
                <a:pos x="528" y="288"/>
              </a:cxn>
              <a:cxn ang="0">
                <a:pos x="672" y="240"/>
              </a:cxn>
              <a:cxn ang="0">
                <a:pos x="864" y="192"/>
              </a:cxn>
              <a:cxn ang="0">
                <a:pos x="960" y="96"/>
              </a:cxn>
              <a:cxn ang="0">
                <a:pos x="1008" y="0"/>
              </a:cxn>
            </a:cxnLst>
            <a:rect l="0" t="0" r="r" b="b"/>
            <a:pathLst>
              <a:path w="1008" h="672">
                <a:moveTo>
                  <a:pt x="0" y="672"/>
                </a:moveTo>
                <a:cubicBezTo>
                  <a:pt x="12" y="656"/>
                  <a:pt x="24" y="640"/>
                  <a:pt x="48" y="624"/>
                </a:cubicBezTo>
                <a:cubicBezTo>
                  <a:pt x="72" y="608"/>
                  <a:pt x="120" y="584"/>
                  <a:pt x="144" y="576"/>
                </a:cubicBezTo>
                <a:cubicBezTo>
                  <a:pt x="168" y="568"/>
                  <a:pt x="176" y="584"/>
                  <a:pt x="192" y="576"/>
                </a:cubicBezTo>
                <a:cubicBezTo>
                  <a:pt x="208" y="568"/>
                  <a:pt x="232" y="544"/>
                  <a:pt x="240" y="528"/>
                </a:cubicBezTo>
                <a:cubicBezTo>
                  <a:pt x="248" y="512"/>
                  <a:pt x="232" y="504"/>
                  <a:pt x="240" y="480"/>
                </a:cubicBezTo>
                <a:cubicBezTo>
                  <a:pt x="248" y="456"/>
                  <a:pt x="264" y="408"/>
                  <a:pt x="288" y="384"/>
                </a:cubicBezTo>
                <a:cubicBezTo>
                  <a:pt x="312" y="360"/>
                  <a:pt x="344" y="352"/>
                  <a:pt x="384" y="336"/>
                </a:cubicBezTo>
                <a:cubicBezTo>
                  <a:pt x="424" y="320"/>
                  <a:pt x="480" y="304"/>
                  <a:pt x="528" y="288"/>
                </a:cubicBezTo>
                <a:cubicBezTo>
                  <a:pt x="576" y="272"/>
                  <a:pt x="616" y="256"/>
                  <a:pt x="672" y="240"/>
                </a:cubicBezTo>
                <a:cubicBezTo>
                  <a:pt x="728" y="224"/>
                  <a:pt x="816" y="216"/>
                  <a:pt x="864" y="192"/>
                </a:cubicBezTo>
                <a:cubicBezTo>
                  <a:pt x="912" y="168"/>
                  <a:pt x="936" y="128"/>
                  <a:pt x="960" y="96"/>
                </a:cubicBezTo>
                <a:cubicBezTo>
                  <a:pt x="984" y="64"/>
                  <a:pt x="996" y="32"/>
                  <a:pt x="1008" y="0"/>
                </a:cubicBezTo>
              </a:path>
            </a:pathLst>
          </a:custGeom>
          <a:noFill/>
          <a:ln w="28575" cap="flat" cmpd="sng">
            <a:solidFill>
              <a:srgbClr val="FF9900"/>
            </a:solidFill>
            <a:prstDash val="solid"/>
            <a:round/>
            <a:headEnd/>
            <a:tailEnd/>
          </a:ln>
          <a:effectLst/>
        </p:spPr>
        <p:txBody>
          <a:bodyPr>
            <a:prstTxWarp prst="textNoShape">
              <a:avLst/>
            </a:prstTxWarp>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74"/>
                                        </p:tgtEl>
                                        <p:attrNameLst>
                                          <p:attrName>style.visibility</p:attrName>
                                        </p:attrNameLst>
                                      </p:cBhvr>
                                      <p:to>
                                        <p:strVal val="visible"/>
                                      </p:to>
                                    </p:set>
                                    <p:animEffect transition="in" filter="wipe(down)">
                                      <p:cBhvr>
                                        <p:cTn id="7" dur="500"/>
                                        <p:tgtEl>
                                          <p:spTgt spid="102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73"/>
                                        </p:tgtEl>
                                        <p:attrNameLst>
                                          <p:attrName>style.visibility</p:attrName>
                                        </p:attrNameLst>
                                      </p:cBhvr>
                                      <p:to>
                                        <p:strVal val="visible"/>
                                      </p:to>
                                    </p:set>
                                    <p:animEffect transition="in" filter="wipe(down)">
                                      <p:cBhvr>
                                        <p:cTn id="12" dur="500"/>
                                        <p:tgtEl>
                                          <p:spTgt spid="10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3" grpId="0" animBg="1"/>
      <p:bldP spid="10274"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485775" y="1314450"/>
            <a:ext cx="3886200" cy="5105400"/>
          </a:xfrm>
          <a:prstGeom prst="rect">
            <a:avLst/>
          </a:prstGeom>
          <a:noFill/>
          <a:ln w="38100">
            <a:solidFill>
              <a:srgbClr val="00264C"/>
            </a:solidFill>
            <a:miter lim="800000"/>
            <a:headEnd/>
            <a:tailEnd/>
          </a:ln>
          <a:effectLst/>
        </p:spPr>
        <p:txBody>
          <a:bodyPr wrap="none" anchor="ctr">
            <a:prstTxWarp prst="textNoShape">
              <a:avLst/>
            </a:prstTxWarp>
          </a:bodyPr>
          <a:lstStyle/>
          <a:p>
            <a:endParaRPr lang="en-US"/>
          </a:p>
        </p:txBody>
      </p:sp>
      <p:sp>
        <p:nvSpPr>
          <p:cNvPr id="11267" name="Rectangle 3"/>
          <p:cNvSpPr>
            <a:spLocks noChangeArrowheads="1"/>
          </p:cNvSpPr>
          <p:nvPr/>
        </p:nvSpPr>
        <p:spPr bwMode="auto">
          <a:xfrm>
            <a:off x="533400" y="457200"/>
            <a:ext cx="8077200" cy="762000"/>
          </a:xfrm>
          <a:prstGeom prst="rect">
            <a:avLst/>
          </a:prstGeom>
          <a:noFill/>
          <a:ln w="9525">
            <a:noFill/>
            <a:miter lim="800000"/>
            <a:headEnd/>
            <a:tailEnd/>
          </a:ln>
          <a:effectLst/>
        </p:spPr>
        <p:txBody>
          <a:bodyPr anchor="ctr">
            <a:prstTxWarp prst="textNoShape">
              <a:avLst/>
            </a:prstTxWarp>
          </a:bodyPr>
          <a:lstStyle/>
          <a:p>
            <a:pPr algn="ctr"/>
            <a:r>
              <a:rPr lang="nl-BE" sz="3200">
                <a:solidFill>
                  <a:srgbClr val="00264C"/>
                </a:solidFill>
                <a:latin typeface="Times New Roman" charset="0"/>
              </a:rPr>
              <a:t>Restrictions on the Warping Function</a:t>
            </a:r>
            <a:endParaRPr lang="en-GB" sz="3200" i="1">
              <a:solidFill>
                <a:srgbClr val="00264C"/>
              </a:solidFill>
              <a:latin typeface="Times New Roman" charset="0"/>
              <a:ea typeface="Times New Roman" charset="0"/>
              <a:cs typeface="Times New Roman" charset="0"/>
            </a:endParaRPr>
          </a:p>
        </p:txBody>
      </p:sp>
      <p:sp>
        <p:nvSpPr>
          <p:cNvPr id="11268" name="Text Box 4"/>
          <p:cNvSpPr txBox="1">
            <a:spLocks noChangeArrowheads="1"/>
          </p:cNvSpPr>
          <p:nvPr/>
        </p:nvSpPr>
        <p:spPr bwMode="auto">
          <a:xfrm>
            <a:off x="495300" y="1419225"/>
            <a:ext cx="3848100" cy="12525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i="1" u="sng">
                <a:solidFill>
                  <a:srgbClr val="CC3300"/>
                </a:solidFill>
              </a:rPr>
              <a:t>Boundary Conditions</a:t>
            </a:r>
            <a:r>
              <a:rPr lang="en-US" sz="1600">
                <a:solidFill>
                  <a:srgbClr val="CC3300"/>
                </a:solidFill>
              </a:rPr>
              <a:t>: </a:t>
            </a:r>
            <a:r>
              <a:rPr lang="en-US" b="1" i="1">
                <a:solidFill>
                  <a:schemeClr val="accent2"/>
                </a:solidFill>
                <a:latin typeface="Times New Roman" charset="0"/>
              </a:rPr>
              <a:t>i</a:t>
            </a:r>
            <a:r>
              <a:rPr lang="en-US" b="1" baseline="-25000">
                <a:solidFill>
                  <a:schemeClr val="accent2"/>
                </a:solidFill>
                <a:latin typeface="Times New Roman" charset="0"/>
              </a:rPr>
              <a:t>1</a:t>
            </a:r>
            <a:r>
              <a:rPr lang="en-US" b="1" i="1" baseline="-25000">
                <a:solidFill>
                  <a:schemeClr val="accent2"/>
                </a:solidFill>
                <a:latin typeface="Times New Roman" charset="0"/>
              </a:rPr>
              <a:t>  </a:t>
            </a:r>
            <a:r>
              <a:rPr lang="en-US">
                <a:solidFill>
                  <a:schemeClr val="accent2"/>
                </a:solidFill>
                <a:latin typeface="Times New Roman" charset="0"/>
              </a:rPr>
              <a:t>= 1</a:t>
            </a:r>
            <a:r>
              <a:rPr lang="en-US" sz="1600">
                <a:solidFill>
                  <a:schemeClr val="accent2"/>
                </a:solidFill>
              </a:rPr>
              <a:t>,</a:t>
            </a:r>
            <a:r>
              <a:rPr lang="en-US">
                <a:solidFill>
                  <a:schemeClr val="accent2"/>
                </a:solidFill>
                <a:latin typeface="Times New Roman" charset="0"/>
              </a:rPr>
              <a:t> </a:t>
            </a:r>
            <a:r>
              <a:rPr lang="en-US" b="1" i="1">
                <a:solidFill>
                  <a:schemeClr val="accent2"/>
                </a:solidFill>
                <a:latin typeface="Times New Roman" charset="0"/>
              </a:rPr>
              <a:t>i</a:t>
            </a:r>
            <a:r>
              <a:rPr lang="en-US" b="1" i="1" baseline="-25000">
                <a:solidFill>
                  <a:schemeClr val="accent2"/>
                </a:solidFill>
                <a:latin typeface="Times New Roman" charset="0"/>
              </a:rPr>
              <a:t>k </a:t>
            </a:r>
            <a:r>
              <a:rPr lang="en-US">
                <a:solidFill>
                  <a:schemeClr val="accent2"/>
                </a:solidFill>
                <a:latin typeface="Times New Roman" charset="0"/>
              </a:rPr>
              <a:t>=</a:t>
            </a:r>
            <a:r>
              <a:rPr lang="en-US" b="1" i="1">
                <a:solidFill>
                  <a:schemeClr val="accent2"/>
                </a:solidFill>
                <a:latin typeface="Times New Roman" charset="0"/>
              </a:rPr>
              <a:t> n</a:t>
            </a:r>
            <a:r>
              <a:rPr lang="en-US" b="1" i="1">
                <a:solidFill>
                  <a:schemeClr val="accent2"/>
                </a:solidFill>
                <a:latin typeface="Monotype Corsiva" charset="0"/>
              </a:rPr>
              <a:t> </a:t>
            </a:r>
            <a:r>
              <a:rPr lang="en-US" sz="1600" b="1" i="1">
                <a:solidFill>
                  <a:srgbClr val="CC3300"/>
                </a:solidFill>
                <a:latin typeface="Times New Roman" charset="0"/>
              </a:rPr>
              <a:t> </a:t>
            </a:r>
            <a:r>
              <a:rPr lang="en-US" sz="1600">
                <a:solidFill>
                  <a:srgbClr val="00264C"/>
                </a:solidFill>
              </a:rPr>
              <a:t>and </a:t>
            </a:r>
            <a:r>
              <a:rPr lang="en-US" b="1">
                <a:solidFill>
                  <a:srgbClr val="CC3300"/>
                </a:solidFill>
                <a:latin typeface="Times New Roman" charset="0"/>
              </a:rPr>
              <a:t> </a:t>
            </a:r>
            <a:r>
              <a:rPr lang="en-US" b="1" i="1">
                <a:solidFill>
                  <a:srgbClr val="009900"/>
                </a:solidFill>
                <a:latin typeface="Times New Roman" charset="0"/>
              </a:rPr>
              <a:t>j</a:t>
            </a:r>
            <a:r>
              <a:rPr lang="en-US" b="1" baseline="-25000">
                <a:solidFill>
                  <a:srgbClr val="009900"/>
                </a:solidFill>
                <a:latin typeface="Times New Roman" charset="0"/>
              </a:rPr>
              <a:t>1 </a:t>
            </a:r>
            <a:r>
              <a:rPr lang="en-US">
                <a:solidFill>
                  <a:srgbClr val="009900"/>
                </a:solidFill>
                <a:latin typeface="Times New Roman" charset="0"/>
              </a:rPr>
              <a:t>= 1, </a:t>
            </a:r>
            <a:r>
              <a:rPr lang="en-US" sz="1600">
                <a:solidFill>
                  <a:srgbClr val="009900"/>
                </a:solidFill>
              </a:rPr>
              <a:t> </a:t>
            </a:r>
            <a:r>
              <a:rPr lang="en-US" b="1" i="1">
                <a:solidFill>
                  <a:srgbClr val="009900"/>
                </a:solidFill>
                <a:latin typeface="Times New Roman" charset="0"/>
              </a:rPr>
              <a:t>j</a:t>
            </a:r>
            <a:r>
              <a:rPr lang="en-US" b="1" i="1" baseline="-25000">
                <a:solidFill>
                  <a:srgbClr val="009900"/>
                </a:solidFill>
                <a:latin typeface="Times New Roman" charset="0"/>
              </a:rPr>
              <a:t>k </a:t>
            </a:r>
            <a:r>
              <a:rPr lang="en-US">
                <a:solidFill>
                  <a:srgbClr val="009900"/>
                </a:solidFill>
                <a:latin typeface="Times New Roman" charset="0"/>
              </a:rPr>
              <a:t>=</a:t>
            </a:r>
            <a:r>
              <a:rPr lang="en-US" b="1" i="1">
                <a:solidFill>
                  <a:srgbClr val="009900"/>
                </a:solidFill>
                <a:latin typeface="Times New Roman" charset="0"/>
              </a:rPr>
              <a:t> m</a:t>
            </a:r>
            <a:r>
              <a:rPr lang="en-US" sz="1600">
                <a:solidFill>
                  <a:srgbClr val="00264C"/>
                </a:solidFill>
                <a:sym typeface="Symbol" charset="2"/>
              </a:rPr>
              <a:t>.</a:t>
            </a:r>
            <a:endParaRPr lang="en-US" b="1">
              <a:solidFill>
                <a:srgbClr val="009900"/>
              </a:solidFill>
            </a:endParaRPr>
          </a:p>
          <a:p>
            <a:pPr>
              <a:spcBef>
                <a:spcPct val="50000"/>
              </a:spcBef>
            </a:pPr>
            <a:r>
              <a:rPr lang="en-US" sz="1600">
                <a:solidFill>
                  <a:srgbClr val="00264C"/>
                </a:solidFill>
              </a:rPr>
              <a:t>The alignment path starts at the bottom left and ends at the top right.</a:t>
            </a:r>
          </a:p>
        </p:txBody>
      </p:sp>
      <p:sp>
        <p:nvSpPr>
          <p:cNvPr id="11269" name="Text Box 5"/>
          <p:cNvSpPr txBox="1">
            <a:spLocks noChangeArrowheads="1"/>
          </p:cNvSpPr>
          <p:nvPr/>
        </p:nvSpPr>
        <p:spPr bwMode="auto">
          <a:xfrm>
            <a:off x="4800600" y="1419225"/>
            <a:ext cx="3886200" cy="12223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i="1" u="sng">
                <a:solidFill>
                  <a:srgbClr val="CC3300"/>
                </a:solidFill>
              </a:rPr>
              <a:t>Warping Window</a:t>
            </a:r>
            <a:r>
              <a:rPr lang="en-US" sz="1600">
                <a:solidFill>
                  <a:srgbClr val="CC3300"/>
                </a:solidFill>
              </a:rPr>
              <a:t>: </a:t>
            </a:r>
            <a:r>
              <a:rPr lang="en-US">
                <a:solidFill>
                  <a:srgbClr val="00264C"/>
                </a:solidFill>
                <a:latin typeface="Times New Roman" charset="0"/>
              </a:rPr>
              <a:t>|</a:t>
            </a:r>
            <a:r>
              <a:rPr lang="en-US" b="1" i="1">
                <a:solidFill>
                  <a:schemeClr val="accent2"/>
                </a:solidFill>
                <a:latin typeface="Times New Roman" charset="0"/>
              </a:rPr>
              <a:t>i</a:t>
            </a:r>
            <a:r>
              <a:rPr lang="en-US" b="1" i="1" baseline="-25000">
                <a:solidFill>
                  <a:schemeClr val="accent2"/>
                </a:solidFill>
                <a:latin typeface="Times New Roman" charset="0"/>
              </a:rPr>
              <a:t>s</a:t>
            </a:r>
            <a:r>
              <a:rPr lang="en-US" b="1" i="1">
                <a:solidFill>
                  <a:srgbClr val="00264C"/>
                </a:solidFill>
                <a:latin typeface="Times New Roman" charset="0"/>
              </a:rPr>
              <a:t> </a:t>
            </a:r>
            <a:r>
              <a:rPr lang="en-US">
                <a:solidFill>
                  <a:srgbClr val="00264C"/>
                </a:solidFill>
                <a:latin typeface="Times New Roman" charset="0"/>
              </a:rPr>
              <a:t>–</a:t>
            </a:r>
            <a:r>
              <a:rPr lang="en-US" b="1" i="1">
                <a:solidFill>
                  <a:srgbClr val="00264C"/>
                </a:solidFill>
                <a:latin typeface="Times New Roman" charset="0"/>
              </a:rPr>
              <a:t> </a:t>
            </a:r>
            <a:r>
              <a:rPr lang="en-US" b="1" i="1">
                <a:solidFill>
                  <a:srgbClr val="009900"/>
                </a:solidFill>
                <a:latin typeface="Times New Roman" charset="0"/>
              </a:rPr>
              <a:t>j</a:t>
            </a:r>
            <a:r>
              <a:rPr lang="en-US" b="1" i="1" baseline="-25000">
                <a:solidFill>
                  <a:srgbClr val="009900"/>
                </a:solidFill>
                <a:latin typeface="Times New Roman" charset="0"/>
              </a:rPr>
              <a:t>s</a:t>
            </a:r>
            <a:r>
              <a:rPr lang="en-US">
                <a:solidFill>
                  <a:srgbClr val="00264C"/>
                </a:solidFill>
                <a:latin typeface="Times New Roman" charset="0"/>
              </a:rPr>
              <a:t>|</a:t>
            </a:r>
            <a:r>
              <a:rPr lang="en-US" b="1" i="1">
                <a:solidFill>
                  <a:srgbClr val="00264C"/>
                </a:solidFill>
                <a:latin typeface="Times New Roman" charset="0"/>
              </a:rPr>
              <a:t> </a:t>
            </a:r>
            <a:r>
              <a:rPr lang="en-US">
                <a:solidFill>
                  <a:srgbClr val="00264C"/>
                </a:solidFill>
                <a:latin typeface="Times New Roman" charset="0"/>
              </a:rPr>
              <a:t>≤</a:t>
            </a:r>
            <a:r>
              <a:rPr lang="en-US" b="1" i="1">
                <a:solidFill>
                  <a:srgbClr val="00264C"/>
                </a:solidFill>
                <a:latin typeface="Times New Roman" charset="0"/>
              </a:rPr>
              <a:t> r</a:t>
            </a:r>
            <a:r>
              <a:rPr lang="en-US" sz="1600">
                <a:solidFill>
                  <a:srgbClr val="00264C"/>
                </a:solidFill>
                <a:latin typeface="Times New Roman" charset="0"/>
              </a:rPr>
              <a:t>,</a:t>
            </a:r>
            <a:r>
              <a:rPr lang="en-US" sz="1600" b="1" i="1">
                <a:solidFill>
                  <a:srgbClr val="00264C"/>
                </a:solidFill>
                <a:latin typeface="Times New Roman" charset="0"/>
              </a:rPr>
              <a:t> </a:t>
            </a:r>
            <a:r>
              <a:rPr lang="en-US" sz="1600">
                <a:solidFill>
                  <a:srgbClr val="00264C"/>
                </a:solidFill>
              </a:rPr>
              <a:t>where </a:t>
            </a:r>
            <a:r>
              <a:rPr lang="en-US" b="1" i="1">
                <a:solidFill>
                  <a:srgbClr val="00264C"/>
                </a:solidFill>
                <a:latin typeface="Times New Roman" charset="0"/>
              </a:rPr>
              <a:t>r </a:t>
            </a:r>
            <a:r>
              <a:rPr lang="en-US">
                <a:solidFill>
                  <a:srgbClr val="00264C"/>
                </a:solidFill>
                <a:latin typeface="Times New Roman" charset="0"/>
                <a:sym typeface="Symbol" charset="2"/>
              </a:rPr>
              <a:t>&gt; 0</a:t>
            </a:r>
            <a:r>
              <a:rPr lang="en-US" sz="1600" b="1">
                <a:solidFill>
                  <a:srgbClr val="00264C"/>
                </a:solidFill>
                <a:latin typeface="Times New Roman" charset="0"/>
                <a:sym typeface="Symbol" charset="2"/>
              </a:rPr>
              <a:t> </a:t>
            </a:r>
            <a:r>
              <a:rPr lang="en-US" sz="1600">
                <a:solidFill>
                  <a:srgbClr val="00264C"/>
                </a:solidFill>
                <a:sym typeface="Symbol" charset="2"/>
              </a:rPr>
              <a:t>is the window length.</a:t>
            </a:r>
            <a:endParaRPr lang="en-US" sz="1600" b="1">
              <a:solidFill>
                <a:srgbClr val="00264C"/>
              </a:solidFill>
              <a:latin typeface="Times New Roman" charset="0"/>
              <a:sym typeface="Symbol" charset="2"/>
            </a:endParaRPr>
          </a:p>
          <a:p>
            <a:pPr>
              <a:spcBef>
                <a:spcPct val="50000"/>
              </a:spcBef>
            </a:pPr>
            <a:r>
              <a:rPr lang="en-US" sz="1600">
                <a:solidFill>
                  <a:srgbClr val="00264C"/>
                </a:solidFill>
              </a:rPr>
              <a:t>A good alignment path is unlikely to wander too far from the diagonal. </a:t>
            </a:r>
          </a:p>
        </p:txBody>
      </p:sp>
      <p:sp>
        <p:nvSpPr>
          <p:cNvPr id="11270" name="Text Box 6"/>
          <p:cNvSpPr txBox="1">
            <a:spLocks noChangeArrowheads="1"/>
          </p:cNvSpPr>
          <p:nvPr/>
        </p:nvSpPr>
        <p:spPr bwMode="auto">
          <a:xfrm>
            <a:off x="495300" y="4162425"/>
            <a:ext cx="3810000"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rgbClr val="00264C"/>
                </a:solidFill>
              </a:rPr>
              <a:t>Guarantees that the alignment does not consider partially one of the sequences. </a:t>
            </a:r>
            <a:endParaRPr lang="en-US" sz="1600"/>
          </a:p>
        </p:txBody>
      </p:sp>
      <p:sp>
        <p:nvSpPr>
          <p:cNvPr id="11271" name="Text Box 7"/>
          <p:cNvSpPr txBox="1">
            <a:spLocks noChangeArrowheads="1"/>
          </p:cNvSpPr>
          <p:nvPr/>
        </p:nvSpPr>
        <p:spPr bwMode="auto">
          <a:xfrm>
            <a:off x="4800600" y="4162425"/>
            <a:ext cx="3886200" cy="8255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rgbClr val="00264C"/>
                </a:solidFill>
              </a:rPr>
              <a:t>Guarantees that the alignment does not try to skip different features and gets stuck at similar features. </a:t>
            </a:r>
            <a:endParaRPr lang="en-US" sz="1600"/>
          </a:p>
        </p:txBody>
      </p:sp>
      <p:sp>
        <p:nvSpPr>
          <p:cNvPr id="11272" name="Rectangle 8"/>
          <p:cNvSpPr>
            <a:spLocks noChangeArrowheads="1"/>
          </p:cNvSpPr>
          <p:nvPr/>
        </p:nvSpPr>
        <p:spPr bwMode="auto">
          <a:xfrm>
            <a:off x="4791075" y="1314450"/>
            <a:ext cx="3886200" cy="5105400"/>
          </a:xfrm>
          <a:prstGeom prst="rect">
            <a:avLst/>
          </a:prstGeom>
          <a:noFill/>
          <a:ln w="38100">
            <a:solidFill>
              <a:srgbClr val="00264C"/>
            </a:solidFill>
            <a:miter lim="800000"/>
            <a:headEnd/>
            <a:tailEnd/>
          </a:ln>
          <a:effectLst/>
        </p:spPr>
        <p:txBody>
          <a:bodyPr wrap="none" anchor="ctr">
            <a:prstTxWarp prst="textNoShape">
              <a:avLst/>
            </a:prstTxWarp>
          </a:bodyPr>
          <a:lstStyle/>
          <a:p>
            <a:endParaRPr lang="en-US"/>
          </a:p>
        </p:txBody>
      </p:sp>
      <p:pic>
        <p:nvPicPr>
          <p:cNvPr id="11273" name="Picture 9"/>
          <p:cNvPicPr>
            <a:picLocks noChangeArrowheads="1"/>
          </p:cNvPicPr>
          <p:nvPr/>
        </p:nvPicPr>
        <p:blipFill>
          <a:blip r:embed="rId2"/>
          <a:srcRect/>
          <a:stretch>
            <a:fillRect/>
          </a:stretch>
        </p:blipFill>
        <p:spPr bwMode="auto">
          <a:xfrm flipV="1">
            <a:off x="1447800" y="2759075"/>
            <a:ext cx="1946275" cy="1325563"/>
          </a:xfrm>
          <a:prstGeom prst="rect">
            <a:avLst/>
          </a:prstGeom>
          <a:noFill/>
          <a:ln w="9525">
            <a:noFill/>
            <a:miter lim="800000"/>
            <a:headEnd/>
            <a:tailEnd/>
          </a:ln>
        </p:spPr>
      </p:pic>
      <p:pic>
        <p:nvPicPr>
          <p:cNvPr id="11274" name="Picture 10"/>
          <p:cNvPicPr>
            <a:picLocks noChangeAspect="1" noChangeArrowheads="1"/>
          </p:cNvPicPr>
          <p:nvPr/>
        </p:nvPicPr>
        <p:blipFill>
          <a:blip r:embed="rId3"/>
          <a:srcRect/>
          <a:stretch>
            <a:fillRect/>
          </a:stretch>
        </p:blipFill>
        <p:spPr bwMode="auto">
          <a:xfrm>
            <a:off x="1504950" y="4914900"/>
            <a:ext cx="1828800" cy="1371600"/>
          </a:xfrm>
          <a:prstGeom prst="rect">
            <a:avLst/>
          </a:prstGeom>
          <a:noFill/>
          <a:ln w="9525">
            <a:noFill/>
            <a:miter lim="800000"/>
            <a:headEnd/>
            <a:tailEnd/>
          </a:ln>
        </p:spPr>
      </p:pic>
      <p:pic>
        <p:nvPicPr>
          <p:cNvPr id="11275" name="Picture 11"/>
          <p:cNvPicPr>
            <a:picLocks noChangeArrowheads="1"/>
          </p:cNvPicPr>
          <p:nvPr/>
        </p:nvPicPr>
        <p:blipFill>
          <a:blip r:embed="rId4"/>
          <a:srcRect/>
          <a:stretch>
            <a:fillRect/>
          </a:stretch>
        </p:blipFill>
        <p:spPr bwMode="auto">
          <a:xfrm flipV="1">
            <a:off x="5772150" y="2813050"/>
            <a:ext cx="1943100" cy="1216025"/>
          </a:xfrm>
          <a:prstGeom prst="rect">
            <a:avLst/>
          </a:prstGeom>
          <a:noFill/>
          <a:ln w="9525">
            <a:noFill/>
            <a:miter lim="800000"/>
            <a:headEnd/>
            <a:tailEnd/>
          </a:ln>
        </p:spPr>
      </p:pic>
      <p:pic>
        <p:nvPicPr>
          <p:cNvPr id="11276" name="Picture 12"/>
          <p:cNvPicPr>
            <a:picLocks noChangeAspect="1" noChangeArrowheads="1"/>
          </p:cNvPicPr>
          <p:nvPr/>
        </p:nvPicPr>
        <p:blipFill>
          <a:blip r:embed="rId5"/>
          <a:srcRect/>
          <a:stretch>
            <a:fillRect/>
          </a:stretch>
        </p:blipFill>
        <p:spPr bwMode="auto">
          <a:xfrm>
            <a:off x="5829300" y="4914900"/>
            <a:ext cx="1828800" cy="1371600"/>
          </a:xfrm>
          <a:prstGeom prst="rect">
            <a:avLst/>
          </a:prstGeom>
          <a:noFill/>
          <a:ln w="9525">
            <a:noFill/>
            <a:miter lim="800000"/>
            <a:headEnd/>
            <a:tailEnd/>
          </a:ln>
        </p:spPr>
      </p:pic>
      <p:sp>
        <p:nvSpPr>
          <p:cNvPr id="11277" name="Oval 13"/>
          <p:cNvSpPr>
            <a:spLocks noChangeArrowheads="1"/>
          </p:cNvSpPr>
          <p:nvPr/>
        </p:nvSpPr>
        <p:spPr bwMode="auto">
          <a:xfrm>
            <a:off x="1697038" y="3962400"/>
            <a:ext cx="238125" cy="76200"/>
          </a:xfrm>
          <a:prstGeom prst="ellipse">
            <a:avLst/>
          </a:prstGeom>
          <a:solidFill>
            <a:srgbClr val="FFFFFF"/>
          </a:solidFill>
          <a:ln w="9525">
            <a:noFill/>
            <a:round/>
            <a:headEnd/>
            <a:tailEnd/>
          </a:ln>
          <a:effectLst/>
        </p:spPr>
        <p:txBody>
          <a:bodyPr wrap="none" anchor="ctr">
            <a:prstTxWarp prst="textNoShape">
              <a:avLst/>
            </a:prstTxWarp>
          </a:bodyPr>
          <a:lstStyle/>
          <a:p>
            <a:endParaRPr lang="en-US"/>
          </a:p>
        </p:txBody>
      </p:sp>
      <p:sp>
        <p:nvSpPr>
          <p:cNvPr id="11278" name="Rectangle 14"/>
          <p:cNvSpPr>
            <a:spLocks noChangeArrowheads="1"/>
          </p:cNvSpPr>
          <p:nvPr/>
        </p:nvSpPr>
        <p:spPr bwMode="auto">
          <a:xfrm>
            <a:off x="3133725" y="3952875"/>
            <a:ext cx="228600" cy="17145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n</a:t>
            </a:r>
          </a:p>
        </p:txBody>
      </p:sp>
      <p:sp>
        <p:nvSpPr>
          <p:cNvPr id="11279" name="Rectangle 15"/>
          <p:cNvSpPr>
            <a:spLocks noChangeArrowheads="1"/>
          </p:cNvSpPr>
          <p:nvPr/>
        </p:nvSpPr>
        <p:spPr bwMode="auto">
          <a:xfrm>
            <a:off x="1395413" y="2819400"/>
            <a:ext cx="228600" cy="17145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m</a:t>
            </a:r>
          </a:p>
        </p:txBody>
      </p:sp>
      <p:grpSp>
        <p:nvGrpSpPr>
          <p:cNvPr id="2" name="Group 16"/>
          <p:cNvGrpSpPr>
            <a:grpSpLocks/>
          </p:cNvGrpSpPr>
          <p:nvPr/>
        </p:nvGrpSpPr>
        <p:grpSpPr bwMode="auto">
          <a:xfrm>
            <a:off x="5876925" y="3943350"/>
            <a:ext cx="400050" cy="152400"/>
            <a:chOff x="936" y="2376"/>
            <a:chExt cx="252" cy="96"/>
          </a:xfrm>
        </p:grpSpPr>
        <p:sp>
          <p:nvSpPr>
            <p:cNvPr id="11281" name="Rectangle 17"/>
            <p:cNvSpPr>
              <a:spLocks noChangeArrowheads="1"/>
            </p:cNvSpPr>
            <p:nvPr/>
          </p:nvSpPr>
          <p:spPr bwMode="auto">
            <a:xfrm>
              <a:off x="936" y="2382"/>
              <a:ext cx="240" cy="48"/>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grpSp>
          <p:nvGrpSpPr>
            <p:cNvPr id="3" name="Group 18"/>
            <p:cNvGrpSpPr>
              <a:grpSpLocks/>
            </p:cNvGrpSpPr>
            <p:nvPr/>
          </p:nvGrpSpPr>
          <p:grpSpPr bwMode="auto">
            <a:xfrm>
              <a:off x="936" y="2376"/>
              <a:ext cx="252" cy="96"/>
              <a:chOff x="1344" y="2466"/>
              <a:chExt cx="252" cy="96"/>
            </a:xfrm>
          </p:grpSpPr>
          <p:sp>
            <p:nvSpPr>
              <p:cNvPr id="11283" name="Rectangle 19"/>
              <p:cNvSpPr>
                <a:spLocks noChangeArrowheads="1"/>
              </p:cNvSpPr>
              <p:nvPr/>
            </p:nvSpPr>
            <p:spPr bwMode="auto">
              <a:xfrm>
                <a:off x="1452" y="2466"/>
                <a:ext cx="144" cy="96"/>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i</a:t>
                </a:r>
              </a:p>
            </p:txBody>
          </p:sp>
          <p:sp>
            <p:nvSpPr>
              <p:cNvPr id="11284" name="Line 20"/>
              <p:cNvSpPr>
                <a:spLocks noChangeShapeType="1"/>
              </p:cNvSpPr>
              <p:nvPr/>
            </p:nvSpPr>
            <p:spPr bwMode="auto">
              <a:xfrm>
                <a:off x="1344" y="2514"/>
                <a:ext cx="144" cy="0"/>
              </a:xfrm>
              <a:prstGeom prst="line">
                <a:avLst/>
              </a:prstGeom>
              <a:noFill/>
              <a:ln w="19050">
                <a:solidFill>
                  <a:schemeClr val="accent2"/>
                </a:solidFill>
                <a:round/>
                <a:headEnd/>
                <a:tailEnd type="triangle" w="med" len="med"/>
              </a:ln>
              <a:effectLst/>
            </p:spPr>
            <p:txBody>
              <a:bodyPr>
                <a:prstTxWarp prst="textNoShape">
                  <a:avLst/>
                </a:prstTxWarp>
              </a:bodyPr>
              <a:lstStyle/>
              <a:p>
                <a:endParaRPr lang="en-US"/>
              </a:p>
            </p:txBody>
          </p:sp>
        </p:grpSp>
      </p:grpSp>
      <p:grpSp>
        <p:nvGrpSpPr>
          <p:cNvPr id="4" name="Group 21"/>
          <p:cNvGrpSpPr>
            <a:grpSpLocks/>
          </p:cNvGrpSpPr>
          <p:nvPr/>
        </p:nvGrpSpPr>
        <p:grpSpPr bwMode="auto">
          <a:xfrm>
            <a:off x="5715000" y="3343275"/>
            <a:ext cx="152400" cy="571500"/>
            <a:chOff x="834" y="1992"/>
            <a:chExt cx="96" cy="360"/>
          </a:xfrm>
        </p:grpSpPr>
        <p:sp>
          <p:nvSpPr>
            <p:cNvPr id="11286" name="Rectangle 22"/>
            <p:cNvSpPr>
              <a:spLocks noChangeArrowheads="1"/>
            </p:cNvSpPr>
            <p:nvPr/>
          </p:nvSpPr>
          <p:spPr bwMode="auto">
            <a:xfrm rot="5400000">
              <a:off x="780" y="2208"/>
              <a:ext cx="240" cy="48"/>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grpSp>
          <p:nvGrpSpPr>
            <p:cNvPr id="5" name="Group 23"/>
            <p:cNvGrpSpPr>
              <a:grpSpLocks/>
            </p:cNvGrpSpPr>
            <p:nvPr/>
          </p:nvGrpSpPr>
          <p:grpSpPr bwMode="auto">
            <a:xfrm>
              <a:off x="834" y="1992"/>
              <a:ext cx="96" cy="360"/>
              <a:chOff x="588" y="1818"/>
              <a:chExt cx="96" cy="360"/>
            </a:xfrm>
          </p:grpSpPr>
          <p:sp>
            <p:nvSpPr>
              <p:cNvPr id="11288" name="Rectangle 24"/>
              <p:cNvSpPr>
                <a:spLocks noChangeArrowheads="1"/>
              </p:cNvSpPr>
              <p:nvPr/>
            </p:nvSpPr>
            <p:spPr bwMode="auto">
              <a:xfrm>
                <a:off x="588" y="1818"/>
                <a:ext cx="96" cy="24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j</a:t>
                </a:r>
              </a:p>
            </p:txBody>
          </p:sp>
          <p:sp>
            <p:nvSpPr>
              <p:cNvPr id="11289" name="Line 25"/>
              <p:cNvSpPr>
                <a:spLocks noChangeShapeType="1"/>
              </p:cNvSpPr>
              <p:nvPr/>
            </p:nvSpPr>
            <p:spPr bwMode="auto">
              <a:xfrm rot="-5400000">
                <a:off x="564" y="2106"/>
                <a:ext cx="144" cy="0"/>
              </a:xfrm>
              <a:prstGeom prst="line">
                <a:avLst/>
              </a:prstGeom>
              <a:noFill/>
              <a:ln w="19050">
                <a:solidFill>
                  <a:srgbClr val="009900"/>
                </a:solidFill>
                <a:round/>
                <a:headEnd/>
                <a:tailEnd type="triangle" w="med" len="med"/>
              </a:ln>
              <a:effectLst/>
            </p:spPr>
            <p:txBody>
              <a:bodyPr>
                <a:prstTxWarp prst="textNoShape">
                  <a:avLst/>
                </a:prstTxWarp>
              </a:bodyPr>
              <a:lstStyle/>
              <a:p>
                <a:endParaRPr lang="en-US"/>
              </a:p>
            </p:txBody>
          </p:sp>
        </p:grpSp>
      </p:grpSp>
      <p:sp>
        <p:nvSpPr>
          <p:cNvPr id="11290" name="Rectangle 26"/>
          <p:cNvSpPr>
            <a:spLocks noChangeArrowheads="1"/>
          </p:cNvSpPr>
          <p:nvPr/>
        </p:nvSpPr>
        <p:spPr bwMode="auto">
          <a:xfrm>
            <a:off x="1295400" y="4000500"/>
            <a:ext cx="381000" cy="9525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latin typeface="Times New Roman" charset="0"/>
              </a:rPr>
              <a:t>(</a:t>
            </a:r>
            <a:r>
              <a:rPr lang="en-US" sz="1600">
                <a:solidFill>
                  <a:schemeClr val="accent2"/>
                </a:solidFill>
                <a:latin typeface="Times New Roman" charset="0"/>
              </a:rPr>
              <a:t>1</a:t>
            </a:r>
            <a:r>
              <a:rPr lang="en-US" sz="1600">
                <a:latin typeface="Times New Roman" charset="0"/>
              </a:rPr>
              <a:t>,</a:t>
            </a:r>
            <a:r>
              <a:rPr lang="en-US" sz="1600">
                <a:solidFill>
                  <a:srgbClr val="009900"/>
                </a:solidFill>
                <a:latin typeface="Times New Roman" charset="0"/>
              </a:rPr>
              <a:t>1</a:t>
            </a:r>
            <a:r>
              <a:rPr lang="en-US" sz="1600">
                <a:latin typeface="Times New Roman" charset="0"/>
              </a:rPr>
              <a:t>)</a:t>
            </a:r>
            <a:endParaRPr lang="en-US" sz="1600">
              <a:solidFill>
                <a:schemeClr val="accent2"/>
              </a:solidFill>
              <a:latin typeface="Times New Roman" charset="0"/>
            </a:endParaRPr>
          </a:p>
        </p:txBody>
      </p:sp>
      <p:grpSp>
        <p:nvGrpSpPr>
          <p:cNvPr id="6" name="Group 27"/>
          <p:cNvGrpSpPr>
            <a:grpSpLocks/>
          </p:cNvGrpSpPr>
          <p:nvPr/>
        </p:nvGrpSpPr>
        <p:grpSpPr bwMode="auto">
          <a:xfrm>
            <a:off x="2019300" y="3971925"/>
            <a:ext cx="400050" cy="152400"/>
            <a:chOff x="1344" y="2466"/>
            <a:chExt cx="252" cy="96"/>
          </a:xfrm>
        </p:grpSpPr>
        <p:sp>
          <p:nvSpPr>
            <p:cNvPr id="11292" name="Rectangle 28"/>
            <p:cNvSpPr>
              <a:spLocks noChangeArrowheads="1"/>
            </p:cNvSpPr>
            <p:nvPr/>
          </p:nvSpPr>
          <p:spPr bwMode="auto">
            <a:xfrm>
              <a:off x="1452" y="2466"/>
              <a:ext cx="144" cy="96"/>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i</a:t>
              </a:r>
            </a:p>
          </p:txBody>
        </p:sp>
        <p:sp>
          <p:nvSpPr>
            <p:cNvPr id="11293" name="Line 29"/>
            <p:cNvSpPr>
              <a:spLocks noChangeShapeType="1"/>
            </p:cNvSpPr>
            <p:nvPr/>
          </p:nvSpPr>
          <p:spPr bwMode="auto">
            <a:xfrm>
              <a:off x="1344" y="2514"/>
              <a:ext cx="144" cy="0"/>
            </a:xfrm>
            <a:prstGeom prst="line">
              <a:avLst/>
            </a:prstGeom>
            <a:noFill/>
            <a:ln w="19050">
              <a:solidFill>
                <a:schemeClr val="accent2"/>
              </a:solidFill>
              <a:round/>
              <a:headEnd/>
              <a:tailEnd type="triangle" w="med" len="med"/>
            </a:ln>
            <a:effectLst/>
          </p:spPr>
          <p:txBody>
            <a:bodyPr>
              <a:prstTxWarp prst="textNoShape">
                <a:avLst/>
              </a:prstTxWarp>
            </a:bodyPr>
            <a:lstStyle/>
            <a:p>
              <a:endParaRPr lang="en-US"/>
            </a:p>
          </p:txBody>
        </p:sp>
      </p:grpSp>
      <p:grpSp>
        <p:nvGrpSpPr>
          <p:cNvPr id="7" name="Group 30"/>
          <p:cNvGrpSpPr>
            <a:grpSpLocks/>
          </p:cNvGrpSpPr>
          <p:nvPr/>
        </p:nvGrpSpPr>
        <p:grpSpPr bwMode="auto">
          <a:xfrm>
            <a:off x="1457325" y="3371850"/>
            <a:ext cx="152400" cy="571500"/>
            <a:chOff x="834" y="1992"/>
            <a:chExt cx="96" cy="360"/>
          </a:xfrm>
        </p:grpSpPr>
        <p:sp>
          <p:nvSpPr>
            <p:cNvPr id="11295" name="Rectangle 31"/>
            <p:cNvSpPr>
              <a:spLocks noChangeArrowheads="1"/>
            </p:cNvSpPr>
            <p:nvPr/>
          </p:nvSpPr>
          <p:spPr bwMode="auto">
            <a:xfrm rot="5400000">
              <a:off x="780" y="2208"/>
              <a:ext cx="240" cy="48"/>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grpSp>
          <p:nvGrpSpPr>
            <p:cNvPr id="8" name="Group 32"/>
            <p:cNvGrpSpPr>
              <a:grpSpLocks/>
            </p:cNvGrpSpPr>
            <p:nvPr/>
          </p:nvGrpSpPr>
          <p:grpSpPr bwMode="auto">
            <a:xfrm>
              <a:off x="834" y="1992"/>
              <a:ext cx="96" cy="360"/>
              <a:chOff x="588" y="1818"/>
              <a:chExt cx="96" cy="360"/>
            </a:xfrm>
          </p:grpSpPr>
          <p:sp>
            <p:nvSpPr>
              <p:cNvPr id="11297" name="Rectangle 33"/>
              <p:cNvSpPr>
                <a:spLocks noChangeArrowheads="1"/>
              </p:cNvSpPr>
              <p:nvPr/>
            </p:nvSpPr>
            <p:spPr bwMode="auto">
              <a:xfrm>
                <a:off x="588" y="1818"/>
                <a:ext cx="96" cy="24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j</a:t>
                </a:r>
              </a:p>
            </p:txBody>
          </p:sp>
          <p:sp>
            <p:nvSpPr>
              <p:cNvPr id="11298" name="Line 34"/>
              <p:cNvSpPr>
                <a:spLocks noChangeShapeType="1"/>
              </p:cNvSpPr>
              <p:nvPr/>
            </p:nvSpPr>
            <p:spPr bwMode="auto">
              <a:xfrm rot="-5400000">
                <a:off x="564" y="2106"/>
                <a:ext cx="144" cy="0"/>
              </a:xfrm>
              <a:prstGeom prst="line">
                <a:avLst/>
              </a:prstGeom>
              <a:noFill/>
              <a:ln w="19050">
                <a:solidFill>
                  <a:srgbClr val="009900"/>
                </a:solidFill>
                <a:round/>
                <a:headEnd/>
                <a:tailEnd type="triangle" w="med" len="med"/>
              </a:ln>
              <a:effectLst/>
            </p:spPr>
            <p:txBody>
              <a:bodyPr>
                <a:prstTxWarp prst="textNoShape">
                  <a:avLst/>
                </a:prstTxWarp>
              </a:bodyPr>
              <a:lstStyle/>
              <a:p>
                <a:endParaRPr lang="en-US"/>
              </a:p>
            </p:txBody>
          </p:sp>
        </p:grpSp>
      </p:grpSp>
      <p:sp>
        <p:nvSpPr>
          <p:cNvPr id="11299" name="Text Box 35"/>
          <p:cNvSpPr txBox="1">
            <a:spLocks noChangeArrowheads="1"/>
          </p:cNvSpPr>
          <p:nvPr/>
        </p:nvSpPr>
        <p:spPr bwMode="auto">
          <a:xfrm>
            <a:off x="3184525" y="3870325"/>
            <a:ext cx="184150" cy="336550"/>
          </a:xfrm>
          <a:prstGeom prst="rect">
            <a:avLst/>
          </a:prstGeom>
          <a:noFill/>
          <a:ln w="9525">
            <a:noFill/>
            <a:miter lim="800000"/>
            <a:headEnd/>
            <a:tailEnd/>
          </a:ln>
          <a:effectLst/>
        </p:spPr>
        <p:txBody>
          <a:bodyPr wrap="none">
            <a:prstTxWarp prst="textNoShape">
              <a:avLst/>
            </a:prstTxWarp>
            <a:spAutoFit/>
          </a:bodyPr>
          <a:lstStyle/>
          <a:p>
            <a:pPr algn="ctr"/>
            <a:endParaRPr lang="en-US" sz="1600">
              <a:solidFill>
                <a:srgbClr val="00264C"/>
              </a:solidFill>
            </a:endParaRPr>
          </a:p>
        </p:txBody>
      </p:sp>
      <p:grpSp>
        <p:nvGrpSpPr>
          <p:cNvPr id="9" name="Group 36"/>
          <p:cNvGrpSpPr>
            <a:grpSpLocks/>
          </p:cNvGrpSpPr>
          <p:nvPr/>
        </p:nvGrpSpPr>
        <p:grpSpPr bwMode="auto">
          <a:xfrm>
            <a:off x="5638800" y="2686050"/>
            <a:ext cx="2200275" cy="1457325"/>
            <a:chOff x="3552" y="1692"/>
            <a:chExt cx="1386" cy="918"/>
          </a:xfrm>
        </p:grpSpPr>
        <p:sp>
          <p:nvSpPr>
            <p:cNvPr id="11301" name="Line 37"/>
            <p:cNvSpPr>
              <a:spLocks noChangeShapeType="1"/>
            </p:cNvSpPr>
            <p:nvPr/>
          </p:nvSpPr>
          <p:spPr bwMode="auto">
            <a:xfrm flipV="1">
              <a:off x="3882" y="1986"/>
              <a:ext cx="1056" cy="624"/>
            </a:xfrm>
            <a:prstGeom prst="line">
              <a:avLst/>
            </a:prstGeom>
            <a:noFill/>
            <a:ln w="28575">
              <a:solidFill>
                <a:srgbClr val="FF9900"/>
              </a:solidFill>
              <a:round/>
              <a:headEnd/>
              <a:tailEnd/>
            </a:ln>
            <a:effectLst/>
          </p:spPr>
          <p:txBody>
            <a:bodyPr>
              <a:prstTxWarp prst="textNoShape">
                <a:avLst/>
              </a:prstTxWarp>
            </a:bodyPr>
            <a:lstStyle/>
            <a:p>
              <a:endParaRPr lang="en-US"/>
            </a:p>
          </p:txBody>
        </p:sp>
        <p:sp>
          <p:nvSpPr>
            <p:cNvPr id="11302" name="Line 38"/>
            <p:cNvSpPr>
              <a:spLocks noChangeShapeType="1"/>
            </p:cNvSpPr>
            <p:nvPr/>
          </p:nvSpPr>
          <p:spPr bwMode="auto">
            <a:xfrm flipV="1">
              <a:off x="3552" y="1692"/>
              <a:ext cx="1056" cy="624"/>
            </a:xfrm>
            <a:prstGeom prst="line">
              <a:avLst/>
            </a:prstGeom>
            <a:noFill/>
            <a:ln w="28575">
              <a:solidFill>
                <a:srgbClr val="FF9900"/>
              </a:solidFill>
              <a:round/>
              <a:headEnd/>
              <a:tailEnd/>
            </a:ln>
            <a:effectLst/>
          </p:spPr>
          <p:txBody>
            <a:bodyPr>
              <a:prstTxWarp prst="textNoShape">
                <a:avLst/>
              </a:prstTxWarp>
            </a:bodyPr>
            <a:lstStyle/>
            <a:p>
              <a:endParaRPr lang="en-US"/>
            </a:p>
          </p:txBody>
        </p:sp>
        <p:sp>
          <p:nvSpPr>
            <p:cNvPr id="11303" name="Line 39"/>
            <p:cNvSpPr>
              <a:spLocks noChangeShapeType="1"/>
            </p:cNvSpPr>
            <p:nvPr/>
          </p:nvSpPr>
          <p:spPr bwMode="auto">
            <a:xfrm>
              <a:off x="4344" y="1854"/>
              <a:ext cx="240" cy="336"/>
            </a:xfrm>
            <a:prstGeom prst="line">
              <a:avLst/>
            </a:prstGeom>
            <a:noFill/>
            <a:ln w="9525">
              <a:solidFill>
                <a:srgbClr val="FF9900"/>
              </a:solidFill>
              <a:round/>
              <a:headEnd type="triangle" w="med" len="med"/>
              <a:tailEnd type="triangle" w="med" len="med"/>
            </a:ln>
            <a:effectLst/>
          </p:spPr>
          <p:txBody>
            <a:bodyPr>
              <a:prstTxWarp prst="textNoShape">
                <a:avLst/>
              </a:prstTxWarp>
            </a:bodyPr>
            <a:lstStyle/>
            <a:p>
              <a:endParaRPr lang="en-US"/>
            </a:p>
          </p:txBody>
        </p:sp>
        <p:sp>
          <p:nvSpPr>
            <p:cNvPr id="11304" name="Rectangle 40"/>
            <p:cNvSpPr>
              <a:spLocks noChangeArrowheads="1"/>
            </p:cNvSpPr>
            <p:nvPr/>
          </p:nvSpPr>
          <p:spPr bwMode="auto">
            <a:xfrm>
              <a:off x="4494" y="1890"/>
              <a:ext cx="144" cy="108"/>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FF9900"/>
                  </a:solidFill>
                  <a:latin typeface="Times New Roman" charset="0"/>
                </a:rPr>
                <a:t>r</a:t>
              </a:r>
            </a:p>
          </p:txBody>
        </p:sp>
      </p:grpSp>
      <p:sp>
        <p:nvSpPr>
          <p:cNvPr id="11305" name="Freeform 41"/>
          <p:cNvSpPr>
            <a:spLocks noChangeAspect="1"/>
          </p:cNvSpPr>
          <p:nvPr/>
        </p:nvSpPr>
        <p:spPr bwMode="auto">
          <a:xfrm>
            <a:off x="1638300" y="2882900"/>
            <a:ext cx="1654175" cy="1065213"/>
          </a:xfrm>
          <a:custGeom>
            <a:avLst/>
            <a:gdLst/>
            <a:ahLst/>
            <a:cxnLst>
              <a:cxn ang="0">
                <a:pos x="0" y="680"/>
              </a:cxn>
              <a:cxn ang="0">
                <a:pos x="96" y="632"/>
              </a:cxn>
              <a:cxn ang="0">
                <a:pos x="192" y="488"/>
              </a:cxn>
              <a:cxn ang="0">
                <a:pos x="432" y="344"/>
              </a:cxn>
              <a:cxn ang="0">
                <a:pos x="720" y="248"/>
              </a:cxn>
              <a:cxn ang="0">
                <a:pos x="864" y="152"/>
              </a:cxn>
              <a:cxn ang="0">
                <a:pos x="960" y="56"/>
              </a:cxn>
              <a:cxn ang="0">
                <a:pos x="1008" y="8"/>
              </a:cxn>
              <a:cxn ang="0">
                <a:pos x="1056" y="8"/>
              </a:cxn>
            </a:cxnLst>
            <a:rect l="0" t="0" r="r" b="b"/>
            <a:pathLst>
              <a:path w="1056" h="680">
                <a:moveTo>
                  <a:pt x="0" y="680"/>
                </a:moveTo>
                <a:cubicBezTo>
                  <a:pt x="32" y="672"/>
                  <a:pt x="64" y="664"/>
                  <a:pt x="96" y="632"/>
                </a:cubicBezTo>
                <a:cubicBezTo>
                  <a:pt x="128" y="600"/>
                  <a:pt x="136" y="536"/>
                  <a:pt x="192" y="488"/>
                </a:cubicBezTo>
                <a:cubicBezTo>
                  <a:pt x="248" y="440"/>
                  <a:pt x="344" y="384"/>
                  <a:pt x="432" y="344"/>
                </a:cubicBezTo>
                <a:cubicBezTo>
                  <a:pt x="520" y="304"/>
                  <a:pt x="648" y="280"/>
                  <a:pt x="720" y="248"/>
                </a:cubicBezTo>
                <a:cubicBezTo>
                  <a:pt x="792" y="216"/>
                  <a:pt x="824" y="184"/>
                  <a:pt x="864" y="152"/>
                </a:cubicBezTo>
                <a:cubicBezTo>
                  <a:pt x="904" y="120"/>
                  <a:pt x="936" y="80"/>
                  <a:pt x="960" y="56"/>
                </a:cubicBezTo>
                <a:cubicBezTo>
                  <a:pt x="984" y="32"/>
                  <a:pt x="992" y="16"/>
                  <a:pt x="1008" y="8"/>
                </a:cubicBezTo>
                <a:cubicBezTo>
                  <a:pt x="1024" y="0"/>
                  <a:pt x="1040" y="4"/>
                  <a:pt x="1056" y="8"/>
                </a:cubicBezTo>
              </a:path>
            </a:pathLst>
          </a:custGeom>
          <a:noFill/>
          <a:ln w="28575" cap="flat" cmpd="sng">
            <a:solidFill>
              <a:srgbClr val="FF9900"/>
            </a:solidFill>
            <a:prstDash val="solid"/>
            <a:round/>
            <a:headEnd/>
            <a:tailEnd/>
          </a:ln>
          <a:effectLst/>
        </p:spPr>
        <p:txBody>
          <a:bodyPr>
            <a:prstTxWarp prst="textNoShape">
              <a:avLst/>
            </a:prstTxWarp>
          </a:bodyPr>
          <a:lstStyle/>
          <a:p>
            <a:endParaRPr lang="en-US"/>
          </a:p>
        </p:txBody>
      </p:sp>
      <p:sp>
        <p:nvSpPr>
          <p:cNvPr id="11306" name="Freeform 42"/>
          <p:cNvSpPr>
            <a:spLocks/>
          </p:cNvSpPr>
          <p:nvPr/>
        </p:nvSpPr>
        <p:spPr bwMode="auto">
          <a:xfrm>
            <a:off x="5876925" y="2867025"/>
            <a:ext cx="1752600" cy="1033463"/>
          </a:xfrm>
          <a:custGeom>
            <a:avLst/>
            <a:gdLst/>
            <a:ahLst/>
            <a:cxnLst>
              <a:cxn ang="0">
                <a:pos x="0" y="672"/>
              </a:cxn>
              <a:cxn ang="0">
                <a:pos x="144" y="576"/>
              </a:cxn>
              <a:cxn ang="0">
                <a:pos x="240" y="432"/>
              </a:cxn>
              <a:cxn ang="0">
                <a:pos x="432" y="336"/>
              </a:cxn>
              <a:cxn ang="0">
                <a:pos x="720" y="288"/>
              </a:cxn>
              <a:cxn ang="0">
                <a:pos x="960" y="192"/>
              </a:cxn>
              <a:cxn ang="0">
                <a:pos x="1056" y="96"/>
              </a:cxn>
              <a:cxn ang="0">
                <a:pos x="1104" y="0"/>
              </a:cxn>
            </a:cxnLst>
            <a:rect l="0" t="0" r="r" b="b"/>
            <a:pathLst>
              <a:path w="1104" h="672">
                <a:moveTo>
                  <a:pt x="0" y="672"/>
                </a:moveTo>
                <a:cubicBezTo>
                  <a:pt x="52" y="644"/>
                  <a:pt x="104" y="616"/>
                  <a:pt x="144" y="576"/>
                </a:cubicBezTo>
                <a:cubicBezTo>
                  <a:pt x="184" y="536"/>
                  <a:pt x="192" y="472"/>
                  <a:pt x="240" y="432"/>
                </a:cubicBezTo>
                <a:cubicBezTo>
                  <a:pt x="288" y="392"/>
                  <a:pt x="352" y="360"/>
                  <a:pt x="432" y="336"/>
                </a:cubicBezTo>
                <a:cubicBezTo>
                  <a:pt x="512" y="312"/>
                  <a:pt x="632" y="312"/>
                  <a:pt x="720" y="288"/>
                </a:cubicBezTo>
                <a:cubicBezTo>
                  <a:pt x="808" y="264"/>
                  <a:pt x="904" y="224"/>
                  <a:pt x="960" y="192"/>
                </a:cubicBezTo>
                <a:cubicBezTo>
                  <a:pt x="1016" y="160"/>
                  <a:pt x="1032" y="128"/>
                  <a:pt x="1056" y="96"/>
                </a:cubicBezTo>
                <a:cubicBezTo>
                  <a:pt x="1080" y="64"/>
                  <a:pt x="1096" y="16"/>
                  <a:pt x="1104" y="0"/>
                </a:cubicBezTo>
              </a:path>
            </a:pathLst>
          </a:custGeom>
          <a:noFill/>
          <a:ln w="28575" cap="flat" cmpd="sng">
            <a:solidFill>
              <a:srgbClr val="FF9900"/>
            </a:solidFill>
            <a:prstDash val="solid"/>
            <a:round/>
            <a:headEnd/>
            <a:tailEnd/>
          </a:ln>
          <a:effectLst/>
        </p:spPr>
        <p:txBody>
          <a:bodyPr>
            <a:prstTxWarp prst="textNoShape">
              <a:avLst/>
            </a:prstTxWarp>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305"/>
                                        </p:tgtEl>
                                        <p:attrNameLst>
                                          <p:attrName>style.visibility</p:attrName>
                                        </p:attrNameLst>
                                      </p:cBhvr>
                                      <p:to>
                                        <p:strVal val="visible"/>
                                      </p:to>
                                    </p:set>
                                    <p:animEffect transition="in" filter="wipe(down)">
                                      <p:cBhvr>
                                        <p:cTn id="7" dur="500"/>
                                        <p:tgtEl>
                                          <p:spTgt spid="113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306"/>
                                        </p:tgtEl>
                                        <p:attrNameLst>
                                          <p:attrName>style.visibility</p:attrName>
                                        </p:attrNameLst>
                                      </p:cBhvr>
                                      <p:to>
                                        <p:strVal val="visible"/>
                                      </p:to>
                                    </p:set>
                                    <p:animEffect transition="in" filter="wipe(down)">
                                      <p:cBhvr>
                                        <p:cTn id="17" dur="500"/>
                                        <p:tgtEl>
                                          <p:spTgt spid="11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05" grpId="0" animBg="1"/>
      <p:bldP spid="11306"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5576" y="604404"/>
            <a:ext cx="4744598" cy="4744598"/>
          </a:xfrm>
          <a:prstGeom prst="rect">
            <a:avLst/>
          </a:prstGeom>
        </p:spPr>
      </p:pic>
      <p:pic>
        <p:nvPicPr>
          <p:cNvPr id="5" name="Picture 4"/>
          <p:cNvPicPr>
            <a:picLocks noChangeAspect="1"/>
          </p:cNvPicPr>
          <p:nvPr/>
        </p:nvPicPr>
        <p:blipFill>
          <a:blip r:embed="rId4"/>
          <a:stretch>
            <a:fillRect/>
          </a:stretch>
        </p:blipFill>
        <p:spPr>
          <a:xfrm flipH="1">
            <a:off x="5042859" y="4149810"/>
            <a:ext cx="3517900" cy="2311400"/>
          </a:xfrm>
          <a:prstGeom prst="rect">
            <a:avLst/>
          </a:prstGeom>
        </p:spPr>
      </p:pic>
      <p:cxnSp>
        <p:nvCxnSpPr>
          <p:cNvPr id="7" name="Straight Arrow Connector 6"/>
          <p:cNvCxnSpPr/>
          <p:nvPr/>
        </p:nvCxnSpPr>
        <p:spPr>
          <a:xfrm rot="10800000">
            <a:off x="3809763" y="3421135"/>
            <a:ext cx="1693227" cy="1006889"/>
          </a:xfrm>
          <a:prstGeom prst="straightConnector1">
            <a:avLst/>
          </a:prstGeom>
          <a:ln w="50800" cap="flat" cmpd="sng" algn="ctr">
            <a:solidFill>
              <a:srgbClr val="FF0000"/>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609600" y="1314450"/>
            <a:ext cx="8001000" cy="5105400"/>
          </a:xfrm>
          <a:prstGeom prst="rect">
            <a:avLst/>
          </a:prstGeom>
          <a:noFill/>
          <a:ln w="38100">
            <a:solidFill>
              <a:srgbClr val="00264C"/>
            </a:solidFill>
            <a:miter lim="800000"/>
            <a:headEnd/>
            <a:tailEnd/>
          </a:ln>
          <a:effectLst/>
        </p:spPr>
        <p:txBody>
          <a:bodyPr wrap="none" anchor="ctr">
            <a:prstTxWarp prst="textNoShape">
              <a:avLst/>
            </a:prstTxWarp>
          </a:bodyPr>
          <a:lstStyle/>
          <a:p>
            <a:endParaRPr lang="en-US"/>
          </a:p>
        </p:txBody>
      </p:sp>
      <p:sp>
        <p:nvSpPr>
          <p:cNvPr id="12291" name="Rectangle 3"/>
          <p:cNvSpPr>
            <a:spLocks noChangeArrowheads="1"/>
          </p:cNvSpPr>
          <p:nvPr/>
        </p:nvSpPr>
        <p:spPr bwMode="auto">
          <a:xfrm>
            <a:off x="533400" y="457200"/>
            <a:ext cx="8077200" cy="762000"/>
          </a:xfrm>
          <a:prstGeom prst="rect">
            <a:avLst/>
          </a:prstGeom>
          <a:noFill/>
          <a:ln w="9525">
            <a:noFill/>
            <a:miter lim="800000"/>
            <a:headEnd/>
            <a:tailEnd/>
          </a:ln>
          <a:effectLst/>
        </p:spPr>
        <p:txBody>
          <a:bodyPr anchor="ctr">
            <a:prstTxWarp prst="textNoShape">
              <a:avLst/>
            </a:prstTxWarp>
          </a:bodyPr>
          <a:lstStyle/>
          <a:p>
            <a:pPr algn="ctr"/>
            <a:r>
              <a:rPr lang="nl-BE" sz="3200">
                <a:solidFill>
                  <a:srgbClr val="00264C"/>
                </a:solidFill>
                <a:latin typeface="Times New Roman" charset="0"/>
              </a:rPr>
              <a:t>Restrictions on the Warping Function</a:t>
            </a:r>
            <a:endParaRPr lang="en-GB" sz="3200" i="1">
              <a:solidFill>
                <a:srgbClr val="00264C"/>
              </a:solidFill>
              <a:latin typeface="Times New Roman" charset="0"/>
              <a:ea typeface="Times New Roman" charset="0"/>
              <a:cs typeface="Times New Roman" charset="0"/>
            </a:endParaRPr>
          </a:p>
        </p:txBody>
      </p:sp>
      <p:sp>
        <p:nvSpPr>
          <p:cNvPr id="12292" name="Text Box 4"/>
          <p:cNvSpPr txBox="1">
            <a:spLocks noChangeArrowheads="1"/>
          </p:cNvSpPr>
          <p:nvPr/>
        </p:nvSpPr>
        <p:spPr bwMode="auto">
          <a:xfrm>
            <a:off x="676275" y="1381125"/>
            <a:ext cx="7924800" cy="1330325"/>
          </a:xfrm>
          <a:prstGeom prst="rect">
            <a:avLst/>
          </a:prstGeom>
          <a:noFill/>
          <a:ln w="9525">
            <a:noFill/>
            <a:miter lim="800000"/>
            <a:headEnd/>
            <a:tailEnd/>
          </a:ln>
          <a:effectLst/>
        </p:spPr>
        <p:txBody>
          <a:bodyPr>
            <a:prstTxWarp prst="textNoShape">
              <a:avLst/>
            </a:prstTxWarp>
            <a:spAutoFit/>
          </a:bodyPr>
          <a:lstStyle/>
          <a:p>
            <a:pPr>
              <a:lnSpc>
                <a:spcPct val="150000"/>
              </a:lnSpc>
              <a:spcBef>
                <a:spcPct val="50000"/>
              </a:spcBef>
            </a:pPr>
            <a:r>
              <a:rPr lang="en-US" sz="1600" i="1" u="sng">
                <a:solidFill>
                  <a:srgbClr val="CC3300"/>
                </a:solidFill>
              </a:rPr>
              <a:t>Slope Constraint</a:t>
            </a:r>
            <a:r>
              <a:rPr lang="en-US" sz="1600">
                <a:solidFill>
                  <a:srgbClr val="CC3300"/>
                </a:solidFill>
              </a:rPr>
              <a:t>: </a:t>
            </a:r>
            <a:r>
              <a:rPr lang="en-US">
                <a:solidFill>
                  <a:srgbClr val="009900"/>
                </a:solidFill>
                <a:latin typeface="Times New Roman" charset="0"/>
              </a:rPr>
              <a:t>( </a:t>
            </a:r>
            <a:r>
              <a:rPr lang="en-US" b="1" i="1">
                <a:solidFill>
                  <a:srgbClr val="009900"/>
                </a:solidFill>
                <a:latin typeface="Times New Roman" charset="0"/>
              </a:rPr>
              <a:t>j</a:t>
            </a:r>
            <a:r>
              <a:rPr lang="en-US" b="1" i="1" baseline="-25000">
                <a:solidFill>
                  <a:srgbClr val="009900"/>
                </a:solidFill>
                <a:latin typeface="Times New Roman" charset="0"/>
              </a:rPr>
              <a:t>s</a:t>
            </a:r>
            <a:r>
              <a:rPr lang="en-US" b="1" i="1" baseline="-50000">
                <a:solidFill>
                  <a:srgbClr val="009900"/>
                </a:solidFill>
                <a:latin typeface="Times New Roman" charset="0"/>
              </a:rPr>
              <a:t>p</a:t>
            </a:r>
            <a:r>
              <a:rPr lang="en-US" b="1">
                <a:solidFill>
                  <a:srgbClr val="009900"/>
                </a:solidFill>
                <a:latin typeface="Times New Roman" charset="0"/>
              </a:rPr>
              <a:t> </a:t>
            </a:r>
            <a:r>
              <a:rPr lang="en-US">
                <a:solidFill>
                  <a:srgbClr val="009900"/>
                </a:solidFill>
                <a:latin typeface="Times New Roman" charset="0"/>
              </a:rPr>
              <a:t>–</a:t>
            </a:r>
            <a:r>
              <a:rPr lang="en-US">
                <a:solidFill>
                  <a:srgbClr val="009900"/>
                </a:solidFill>
              </a:rPr>
              <a:t> </a:t>
            </a:r>
            <a:r>
              <a:rPr lang="en-US" b="1" i="1">
                <a:solidFill>
                  <a:srgbClr val="009900"/>
                </a:solidFill>
                <a:latin typeface="Times New Roman" charset="0"/>
              </a:rPr>
              <a:t>j</a:t>
            </a:r>
            <a:r>
              <a:rPr lang="en-US" b="1" i="1" baseline="-25000">
                <a:solidFill>
                  <a:srgbClr val="009900"/>
                </a:solidFill>
                <a:latin typeface="Times New Roman" charset="0"/>
              </a:rPr>
              <a:t>s</a:t>
            </a:r>
            <a:r>
              <a:rPr lang="en-US" baseline="-50000">
                <a:solidFill>
                  <a:srgbClr val="009900"/>
                </a:solidFill>
                <a:latin typeface="Times New Roman" charset="0"/>
              </a:rPr>
              <a:t>0</a:t>
            </a:r>
            <a:r>
              <a:rPr lang="en-US">
                <a:solidFill>
                  <a:srgbClr val="009900"/>
                </a:solidFill>
                <a:latin typeface="Times New Roman" charset="0"/>
              </a:rPr>
              <a:t>)</a:t>
            </a:r>
            <a:r>
              <a:rPr lang="en-US" b="1" i="1">
                <a:solidFill>
                  <a:srgbClr val="00264C"/>
                </a:solidFill>
                <a:latin typeface="Times New Roman" charset="0"/>
              </a:rPr>
              <a:t> </a:t>
            </a:r>
            <a:r>
              <a:rPr lang="en-US" b="1">
                <a:solidFill>
                  <a:srgbClr val="00264C"/>
                </a:solidFill>
                <a:latin typeface="Times New Roman" charset="0"/>
              </a:rPr>
              <a:t>/</a:t>
            </a:r>
            <a:r>
              <a:rPr lang="en-US" b="1" i="1">
                <a:solidFill>
                  <a:srgbClr val="00264C"/>
                </a:solidFill>
                <a:latin typeface="Times New Roman" charset="0"/>
              </a:rPr>
              <a:t> </a:t>
            </a:r>
            <a:r>
              <a:rPr lang="en-US">
                <a:solidFill>
                  <a:schemeClr val="accent2"/>
                </a:solidFill>
                <a:latin typeface="Times New Roman" charset="0"/>
              </a:rPr>
              <a:t>( </a:t>
            </a:r>
            <a:r>
              <a:rPr lang="en-US" b="1" i="1">
                <a:solidFill>
                  <a:schemeClr val="accent2"/>
                </a:solidFill>
                <a:latin typeface="Times New Roman" charset="0"/>
              </a:rPr>
              <a:t>i</a:t>
            </a:r>
            <a:r>
              <a:rPr lang="en-US" b="1" i="1" baseline="-25000">
                <a:solidFill>
                  <a:schemeClr val="accent2"/>
                </a:solidFill>
                <a:latin typeface="Times New Roman" charset="0"/>
              </a:rPr>
              <a:t>s</a:t>
            </a:r>
            <a:r>
              <a:rPr lang="en-US" b="1" i="1" baseline="-50000">
                <a:solidFill>
                  <a:schemeClr val="accent2"/>
                </a:solidFill>
                <a:latin typeface="Times New Roman" charset="0"/>
              </a:rPr>
              <a:t>p</a:t>
            </a:r>
            <a:r>
              <a:rPr lang="en-US" b="1">
                <a:solidFill>
                  <a:schemeClr val="accent2"/>
                </a:solidFill>
                <a:latin typeface="Times New Roman" charset="0"/>
              </a:rPr>
              <a:t> </a:t>
            </a:r>
            <a:r>
              <a:rPr lang="en-US">
                <a:solidFill>
                  <a:schemeClr val="accent2"/>
                </a:solidFill>
                <a:latin typeface="Times New Roman" charset="0"/>
              </a:rPr>
              <a:t>–</a:t>
            </a:r>
            <a:r>
              <a:rPr lang="en-US">
                <a:solidFill>
                  <a:schemeClr val="accent2"/>
                </a:solidFill>
              </a:rPr>
              <a:t> </a:t>
            </a:r>
            <a:r>
              <a:rPr lang="en-US" b="1" i="1">
                <a:solidFill>
                  <a:schemeClr val="accent2"/>
                </a:solidFill>
                <a:latin typeface="Times New Roman" charset="0"/>
              </a:rPr>
              <a:t>i</a:t>
            </a:r>
            <a:r>
              <a:rPr lang="en-US" b="1" i="1" baseline="-25000">
                <a:solidFill>
                  <a:schemeClr val="accent2"/>
                </a:solidFill>
                <a:latin typeface="Times New Roman" charset="0"/>
              </a:rPr>
              <a:t>s</a:t>
            </a:r>
            <a:r>
              <a:rPr lang="en-US" baseline="-50000">
                <a:solidFill>
                  <a:schemeClr val="accent2"/>
                </a:solidFill>
                <a:latin typeface="Times New Roman" charset="0"/>
              </a:rPr>
              <a:t>0</a:t>
            </a:r>
            <a:r>
              <a:rPr lang="en-US">
                <a:solidFill>
                  <a:schemeClr val="accent2"/>
                </a:solidFill>
                <a:latin typeface="Times New Roman" charset="0"/>
              </a:rPr>
              <a:t>)</a:t>
            </a:r>
            <a:r>
              <a:rPr lang="en-US" b="1" i="1">
                <a:solidFill>
                  <a:srgbClr val="00264C"/>
                </a:solidFill>
                <a:latin typeface="Times New Roman" charset="0"/>
              </a:rPr>
              <a:t> </a:t>
            </a:r>
            <a:r>
              <a:rPr lang="en-US">
                <a:solidFill>
                  <a:srgbClr val="00264C"/>
                </a:solidFill>
                <a:latin typeface="Times New Roman" charset="0"/>
              </a:rPr>
              <a:t>≤</a:t>
            </a:r>
            <a:r>
              <a:rPr lang="en-US" b="1">
                <a:solidFill>
                  <a:srgbClr val="00264C"/>
                </a:solidFill>
                <a:latin typeface="Times New Roman" charset="0"/>
              </a:rPr>
              <a:t> </a:t>
            </a:r>
            <a:r>
              <a:rPr lang="en-US" b="1" i="1">
                <a:solidFill>
                  <a:srgbClr val="009900"/>
                </a:solidFill>
                <a:latin typeface="Times New Roman" charset="0"/>
              </a:rPr>
              <a:t>p</a:t>
            </a:r>
            <a:r>
              <a:rPr lang="en-US" sz="1600" b="1" i="1">
                <a:solidFill>
                  <a:srgbClr val="00264C"/>
                </a:solidFill>
                <a:latin typeface="Times New Roman" charset="0"/>
              </a:rPr>
              <a:t> </a:t>
            </a:r>
            <a:r>
              <a:rPr lang="en-US" sz="1600">
                <a:solidFill>
                  <a:srgbClr val="00264C"/>
                </a:solidFill>
              </a:rPr>
              <a:t>and </a:t>
            </a:r>
            <a:r>
              <a:rPr lang="en-US">
                <a:solidFill>
                  <a:schemeClr val="accent2"/>
                </a:solidFill>
                <a:latin typeface="Times New Roman" charset="0"/>
              </a:rPr>
              <a:t>( </a:t>
            </a:r>
            <a:r>
              <a:rPr lang="en-US" b="1" i="1">
                <a:solidFill>
                  <a:schemeClr val="accent2"/>
                </a:solidFill>
                <a:latin typeface="Times New Roman" charset="0"/>
              </a:rPr>
              <a:t>i</a:t>
            </a:r>
            <a:r>
              <a:rPr lang="en-US" b="1" i="1" baseline="-25000">
                <a:solidFill>
                  <a:schemeClr val="accent2"/>
                </a:solidFill>
                <a:latin typeface="Times New Roman" charset="0"/>
              </a:rPr>
              <a:t>s</a:t>
            </a:r>
            <a:r>
              <a:rPr lang="en-US" b="1" i="1" baseline="-50000">
                <a:solidFill>
                  <a:schemeClr val="accent2"/>
                </a:solidFill>
                <a:latin typeface="Times New Roman" charset="0"/>
              </a:rPr>
              <a:t>q</a:t>
            </a:r>
            <a:r>
              <a:rPr lang="en-US" b="1">
                <a:solidFill>
                  <a:schemeClr val="accent2"/>
                </a:solidFill>
                <a:latin typeface="Times New Roman" charset="0"/>
              </a:rPr>
              <a:t> </a:t>
            </a:r>
            <a:r>
              <a:rPr lang="en-US">
                <a:solidFill>
                  <a:schemeClr val="accent2"/>
                </a:solidFill>
                <a:latin typeface="Times New Roman" charset="0"/>
              </a:rPr>
              <a:t>–</a:t>
            </a:r>
            <a:r>
              <a:rPr lang="en-US">
                <a:solidFill>
                  <a:schemeClr val="accent2"/>
                </a:solidFill>
              </a:rPr>
              <a:t> </a:t>
            </a:r>
            <a:r>
              <a:rPr lang="en-US" b="1" i="1">
                <a:solidFill>
                  <a:schemeClr val="accent2"/>
                </a:solidFill>
                <a:latin typeface="Times New Roman" charset="0"/>
              </a:rPr>
              <a:t>i</a:t>
            </a:r>
            <a:r>
              <a:rPr lang="en-US" b="1" i="1" baseline="-25000">
                <a:solidFill>
                  <a:schemeClr val="accent2"/>
                </a:solidFill>
                <a:latin typeface="Times New Roman" charset="0"/>
              </a:rPr>
              <a:t>s</a:t>
            </a:r>
            <a:r>
              <a:rPr lang="en-US" baseline="-50000">
                <a:solidFill>
                  <a:schemeClr val="accent2"/>
                </a:solidFill>
                <a:latin typeface="Times New Roman" charset="0"/>
              </a:rPr>
              <a:t>0</a:t>
            </a:r>
            <a:r>
              <a:rPr lang="en-US">
                <a:solidFill>
                  <a:schemeClr val="accent2"/>
                </a:solidFill>
                <a:latin typeface="Times New Roman" charset="0"/>
              </a:rPr>
              <a:t>)</a:t>
            </a:r>
            <a:r>
              <a:rPr lang="en-US" b="1" i="1">
                <a:solidFill>
                  <a:srgbClr val="00264C"/>
                </a:solidFill>
                <a:latin typeface="Times New Roman" charset="0"/>
              </a:rPr>
              <a:t> </a:t>
            </a:r>
            <a:r>
              <a:rPr lang="en-US" b="1">
                <a:solidFill>
                  <a:srgbClr val="00264C"/>
                </a:solidFill>
                <a:latin typeface="Times New Roman" charset="0"/>
              </a:rPr>
              <a:t>/ </a:t>
            </a:r>
            <a:r>
              <a:rPr lang="en-US">
                <a:solidFill>
                  <a:srgbClr val="009900"/>
                </a:solidFill>
                <a:latin typeface="Times New Roman" charset="0"/>
              </a:rPr>
              <a:t>( </a:t>
            </a:r>
            <a:r>
              <a:rPr lang="en-US" b="1" i="1">
                <a:solidFill>
                  <a:srgbClr val="009900"/>
                </a:solidFill>
                <a:latin typeface="Times New Roman" charset="0"/>
              </a:rPr>
              <a:t>j</a:t>
            </a:r>
            <a:r>
              <a:rPr lang="en-US" b="1" i="1" baseline="-25000">
                <a:solidFill>
                  <a:srgbClr val="009900"/>
                </a:solidFill>
                <a:latin typeface="Times New Roman" charset="0"/>
              </a:rPr>
              <a:t>s</a:t>
            </a:r>
            <a:r>
              <a:rPr lang="en-US" b="1" i="1" baseline="-50000">
                <a:solidFill>
                  <a:srgbClr val="009900"/>
                </a:solidFill>
                <a:latin typeface="Times New Roman" charset="0"/>
              </a:rPr>
              <a:t>q</a:t>
            </a:r>
            <a:r>
              <a:rPr lang="en-US">
                <a:solidFill>
                  <a:srgbClr val="009900"/>
                </a:solidFill>
                <a:latin typeface="Times New Roman" charset="0"/>
              </a:rPr>
              <a:t> –</a:t>
            </a:r>
            <a:r>
              <a:rPr lang="en-US">
                <a:solidFill>
                  <a:srgbClr val="009900"/>
                </a:solidFill>
              </a:rPr>
              <a:t> </a:t>
            </a:r>
            <a:r>
              <a:rPr lang="en-US" b="1" i="1">
                <a:solidFill>
                  <a:srgbClr val="009900"/>
                </a:solidFill>
                <a:latin typeface="Times New Roman" charset="0"/>
              </a:rPr>
              <a:t>j</a:t>
            </a:r>
            <a:r>
              <a:rPr lang="en-US" b="1" i="1" baseline="-25000">
                <a:solidFill>
                  <a:srgbClr val="009900"/>
                </a:solidFill>
                <a:latin typeface="Times New Roman" charset="0"/>
              </a:rPr>
              <a:t>s</a:t>
            </a:r>
            <a:r>
              <a:rPr lang="en-US" baseline="-50000">
                <a:solidFill>
                  <a:srgbClr val="009900"/>
                </a:solidFill>
                <a:latin typeface="Times New Roman" charset="0"/>
              </a:rPr>
              <a:t>0</a:t>
            </a:r>
            <a:r>
              <a:rPr lang="en-US">
                <a:solidFill>
                  <a:srgbClr val="009900"/>
                </a:solidFill>
                <a:latin typeface="Times New Roman" charset="0"/>
              </a:rPr>
              <a:t>)</a:t>
            </a:r>
            <a:r>
              <a:rPr lang="en-US" b="1" i="1">
                <a:solidFill>
                  <a:srgbClr val="00264C"/>
                </a:solidFill>
                <a:latin typeface="Times New Roman" charset="0"/>
              </a:rPr>
              <a:t> </a:t>
            </a:r>
            <a:r>
              <a:rPr lang="en-US">
                <a:solidFill>
                  <a:srgbClr val="00264C"/>
                </a:solidFill>
                <a:latin typeface="Times New Roman" charset="0"/>
              </a:rPr>
              <a:t>≤</a:t>
            </a:r>
            <a:r>
              <a:rPr lang="en-US" b="1">
                <a:solidFill>
                  <a:srgbClr val="00264C"/>
                </a:solidFill>
                <a:latin typeface="Times New Roman" charset="0"/>
              </a:rPr>
              <a:t> </a:t>
            </a:r>
            <a:r>
              <a:rPr lang="en-US" b="1" i="1">
                <a:solidFill>
                  <a:schemeClr val="accent2"/>
                </a:solidFill>
                <a:latin typeface="Times New Roman" charset="0"/>
              </a:rPr>
              <a:t>q</a:t>
            </a:r>
            <a:r>
              <a:rPr lang="en-US" sz="1600" b="1" i="1">
                <a:solidFill>
                  <a:srgbClr val="00264C"/>
                </a:solidFill>
                <a:latin typeface="Times New Roman" charset="0"/>
              </a:rPr>
              <a:t> , </a:t>
            </a:r>
            <a:r>
              <a:rPr lang="en-US" sz="1600">
                <a:solidFill>
                  <a:srgbClr val="00264C"/>
                </a:solidFill>
              </a:rPr>
              <a:t>where </a:t>
            </a:r>
            <a:r>
              <a:rPr lang="en-US" b="1" i="1">
                <a:solidFill>
                  <a:schemeClr val="accent2"/>
                </a:solidFill>
                <a:latin typeface="Times New Roman" charset="0"/>
              </a:rPr>
              <a:t>q </a:t>
            </a:r>
            <a:r>
              <a:rPr lang="en-US">
                <a:solidFill>
                  <a:schemeClr val="accent2"/>
                </a:solidFill>
                <a:latin typeface="Times New Roman" charset="0"/>
                <a:ea typeface="Times New Roman" charset="0"/>
                <a:cs typeface="Times New Roman" charset="0"/>
                <a:sym typeface="Symbol" charset="2"/>
              </a:rPr>
              <a:t>≥</a:t>
            </a:r>
            <a:r>
              <a:rPr lang="en-US">
                <a:solidFill>
                  <a:schemeClr val="accent2"/>
                </a:solidFill>
                <a:latin typeface="Times New Roman" charset="0"/>
                <a:sym typeface="Symbol" charset="2"/>
              </a:rPr>
              <a:t> 0</a:t>
            </a:r>
            <a:r>
              <a:rPr lang="en-US" sz="1600" b="1" i="1">
                <a:solidFill>
                  <a:srgbClr val="00264C"/>
                </a:solidFill>
                <a:latin typeface="Times New Roman" charset="0"/>
              </a:rPr>
              <a:t> </a:t>
            </a:r>
            <a:r>
              <a:rPr lang="en-US" sz="1600">
                <a:solidFill>
                  <a:srgbClr val="00264C"/>
                </a:solidFill>
              </a:rPr>
              <a:t>is the number of steps in the </a:t>
            </a:r>
            <a:r>
              <a:rPr lang="en-US" b="1" i="1">
                <a:solidFill>
                  <a:schemeClr val="accent2"/>
                </a:solidFill>
                <a:latin typeface="Times New Roman" charset="0"/>
              </a:rPr>
              <a:t>x</a:t>
            </a:r>
            <a:r>
              <a:rPr lang="en-US" sz="1600">
                <a:solidFill>
                  <a:srgbClr val="00264C"/>
                </a:solidFill>
              </a:rPr>
              <a:t>-direction and </a:t>
            </a:r>
            <a:r>
              <a:rPr lang="en-US" b="1" i="1">
                <a:solidFill>
                  <a:srgbClr val="009900"/>
                </a:solidFill>
                <a:latin typeface="Times New Roman" charset="0"/>
              </a:rPr>
              <a:t>p </a:t>
            </a:r>
            <a:r>
              <a:rPr lang="en-US">
                <a:solidFill>
                  <a:srgbClr val="009900"/>
                </a:solidFill>
                <a:latin typeface="Times New Roman" charset="0"/>
                <a:ea typeface="Times New Roman" charset="0"/>
                <a:cs typeface="Times New Roman" charset="0"/>
                <a:sym typeface="Symbol" charset="2"/>
              </a:rPr>
              <a:t>≥</a:t>
            </a:r>
            <a:r>
              <a:rPr lang="en-US">
                <a:solidFill>
                  <a:srgbClr val="009900"/>
                </a:solidFill>
                <a:latin typeface="Times New Roman" charset="0"/>
                <a:sym typeface="Symbol" charset="2"/>
              </a:rPr>
              <a:t> 0</a:t>
            </a:r>
            <a:r>
              <a:rPr lang="en-US" sz="1600" b="1">
                <a:solidFill>
                  <a:srgbClr val="00264C"/>
                </a:solidFill>
                <a:latin typeface="Times New Roman" charset="0"/>
                <a:sym typeface="Symbol" charset="2"/>
              </a:rPr>
              <a:t> </a:t>
            </a:r>
            <a:r>
              <a:rPr lang="en-US" sz="1600">
                <a:solidFill>
                  <a:srgbClr val="00264C"/>
                </a:solidFill>
              </a:rPr>
              <a:t>is the number of steps in the </a:t>
            </a:r>
            <a:r>
              <a:rPr lang="en-US" b="1" i="1">
                <a:solidFill>
                  <a:srgbClr val="009900"/>
                </a:solidFill>
                <a:latin typeface="Times New Roman" charset="0"/>
              </a:rPr>
              <a:t>y</a:t>
            </a:r>
            <a:r>
              <a:rPr lang="en-US" sz="1600">
                <a:solidFill>
                  <a:srgbClr val="00264C"/>
                </a:solidFill>
              </a:rPr>
              <a:t>-direction. After </a:t>
            </a:r>
            <a:r>
              <a:rPr lang="en-US" b="1" i="1">
                <a:solidFill>
                  <a:srgbClr val="00264C"/>
                </a:solidFill>
                <a:latin typeface="Times New Roman" charset="0"/>
              </a:rPr>
              <a:t>q</a:t>
            </a:r>
            <a:r>
              <a:rPr lang="en-US" sz="1600" b="1" i="1">
                <a:solidFill>
                  <a:srgbClr val="00264C"/>
                </a:solidFill>
                <a:latin typeface="Times New Roman" charset="0"/>
              </a:rPr>
              <a:t> </a:t>
            </a:r>
            <a:r>
              <a:rPr lang="en-US" sz="1600">
                <a:solidFill>
                  <a:srgbClr val="00264C"/>
                </a:solidFill>
              </a:rPr>
              <a:t>steps in </a:t>
            </a:r>
            <a:r>
              <a:rPr lang="en-US" b="1" i="1">
                <a:solidFill>
                  <a:srgbClr val="00264C"/>
                </a:solidFill>
                <a:latin typeface="Times New Roman" charset="0"/>
              </a:rPr>
              <a:t>x</a:t>
            </a:r>
            <a:r>
              <a:rPr lang="en-US" sz="1600">
                <a:solidFill>
                  <a:srgbClr val="00264C"/>
                </a:solidFill>
              </a:rPr>
              <a:t> one must step in </a:t>
            </a:r>
            <a:r>
              <a:rPr lang="en-US" b="1" i="1">
                <a:solidFill>
                  <a:srgbClr val="00264C"/>
                </a:solidFill>
                <a:latin typeface="Times New Roman" charset="0"/>
              </a:rPr>
              <a:t>y </a:t>
            </a:r>
            <a:r>
              <a:rPr lang="en-US" sz="1600">
                <a:solidFill>
                  <a:srgbClr val="00264C"/>
                </a:solidFill>
              </a:rPr>
              <a:t>and vice versa: </a:t>
            </a:r>
            <a:r>
              <a:rPr lang="en-US" b="1" i="1">
                <a:solidFill>
                  <a:srgbClr val="00264C"/>
                </a:solidFill>
                <a:latin typeface="Times New Roman" charset="0"/>
              </a:rPr>
              <a:t>S</a:t>
            </a:r>
            <a:r>
              <a:rPr lang="en-US">
                <a:solidFill>
                  <a:srgbClr val="00264C"/>
                </a:solidFill>
                <a:latin typeface="Times New Roman" charset="0"/>
              </a:rPr>
              <a:t> = </a:t>
            </a:r>
            <a:r>
              <a:rPr lang="en-US" b="1" i="1">
                <a:solidFill>
                  <a:srgbClr val="009900"/>
                </a:solidFill>
                <a:latin typeface="Times New Roman" charset="0"/>
              </a:rPr>
              <a:t>p</a:t>
            </a:r>
            <a:r>
              <a:rPr lang="en-US" b="1" i="1">
                <a:solidFill>
                  <a:srgbClr val="00264C"/>
                </a:solidFill>
                <a:latin typeface="Times New Roman" charset="0"/>
              </a:rPr>
              <a:t> </a:t>
            </a:r>
            <a:r>
              <a:rPr lang="en-US" b="1">
                <a:solidFill>
                  <a:srgbClr val="00264C"/>
                </a:solidFill>
                <a:latin typeface="Times New Roman" charset="0"/>
              </a:rPr>
              <a:t>/ </a:t>
            </a:r>
            <a:r>
              <a:rPr lang="en-US" b="1" i="1">
                <a:solidFill>
                  <a:schemeClr val="accent2"/>
                </a:solidFill>
                <a:latin typeface="Times New Roman" charset="0"/>
              </a:rPr>
              <a:t>q</a:t>
            </a:r>
            <a:r>
              <a:rPr lang="en-US" b="1" i="1">
                <a:solidFill>
                  <a:srgbClr val="00264C"/>
                </a:solidFill>
                <a:latin typeface="Times New Roman" charset="0"/>
              </a:rPr>
              <a:t> </a:t>
            </a:r>
            <a:r>
              <a:rPr lang="en-US">
                <a:solidFill>
                  <a:srgbClr val="00264C"/>
                </a:solidFill>
                <a:latin typeface="Times New Roman" charset="0"/>
                <a:sym typeface="Symbol" charset="2"/>
              </a:rPr>
              <a:t>[0 , ]</a:t>
            </a:r>
            <a:r>
              <a:rPr lang="en-US" sz="1600">
                <a:solidFill>
                  <a:srgbClr val="00264C"/>
                </a:solidFill>
                <a:latin typeface="Times New Roman" charset="0"/>
                <a:sym typeface="Symbol" charset="2"/>
              </a:rPr>
              <a:t>.</a:t>
            </a:r>
            <a:r>
              <a:rPr lang="en-US" sz="1600">
                <a:solidFill>
                  <a:srgbClr val="00264C"/>
                </a:solidFill>
                <a:latin typeface="Times New Roman" charset="0"/>
              </a:rPr>
              <a:t> </a:t>
            </a:r>
            <a:endParaRPr lang="en-US" sz="1600">
              <a:solidFill>
                <a:srgbClr val="00264C"/>
              </a:solidFill>
            </a:endParaRPr>
          </a:p>
        </p:txBody>
      </p:sp>
      <p:sp>
        <p:nvSpPr>
          <p:cNvPr id="12293" name="Text Box 5"/>
          <p:cNvSpPr txBox="1">
            <a:spLocks noChangeArrowheads="1"/>
          </p:cNvSpPr>
          <p:nvPr/>
        </p:nvSpPr>
        <p:spPr bwMode="auto">
          <a:xfrm>
            <a:off x="676275" y="5286375"/>
            <a:ext cx="4505325"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rgbClr val="00264C"/>
                </a:solidFill>
              </a:rPr>
              <a:t>Prevents that very short parts of the sequences are matched to very long ones. </a:t>
            </a:r>
            <a:endParaRPr lang="en-US" sz="1600"/>
          </a:p>
        </p:txBody>
      </p:sp>
      <p:pic>
        <p:nvPicPr>
          <p:cNvPr id="12294" name="Picture 6"/>
          <p:cNvPicPr>
            <a:picLocks noChangeAspect="1" noChangeArrowheads="1"/>
          </p:cNvPicPr>
          <p:nvPr/>
        </p:nvPicPr>
        <p:blipFill>
          <a:blip r:embed="rId3"/>
          <a:srcRect/>
          <a:stretch>
            <a:fillRect/>
          </a:stretch>
        </p:blipFill>
        <p:spPr bwMode="auto">
          <a:xfrm flipV="1">
            <a:off x="5638800" y="3048000"/>
            <a:ext cx="1943100" cy="1231900"/>
          </a:xfrm>
          <a:prstGeom prst="rect">
            <a:avLst/>
          </a:prstGeom>
          <a:noFill/>
          <a:ln w="9525">
            <a:noFill/>
            <a:miter lim="800000"/>
            <a:headEnd/>
            <a:tailEnd/>
          </a:ln>
        </p:spPr>
      </p:pic>
      <p:pic>
        <p:nvPicPr>
          <p:cNvPr id="12295" name="Picture 7"/>
          <p:cNvPicPr>
            <a:picLocks noChangeAspect="1" noChangeArrowheads="1"/>
          </p:cNvPicPr>
          <p:nvPr/>
        </p:nvPicPr>
        <p:blipFill>
          <a:blip r:embed="rId4"/>
          <a:srcRect/>
          <a:stretch>
            <a:fillRect/>
          </a:stretch>
        </p:blipFill>
        <p:spPr bwMode="auto">
          <a:xfrm>
            <a:off x="5667375" y="4838700"/>
            <a:ext cx="1828800" cy="1257300"/>
          </a:xfrm>
          <a:prstGeom prst="rect">
            <a:avLst/>
          </a:prstGeom>
          <a:noFill/>
          <a:ln w="9525">
            <a:noFill/>
            <a:miter lim="800000"/>
            <a:headEnd/>
            <a:tailEnd/>
          </a:ln>
        </p:spPr>
      </p:pic>
      <p:graphicFrame>
        <p:nvGraphicFramePr>
          <p:cNvPr id="12296" name="Object 8"/>
          <p:cNvGraphicFramePr>
            <a:graphicFrameLocks noChangeAspect="1"/>
          </p:cNvGraphicFramePr>
          <p:nvPr/>
        </p:nvGraphicFramePr>
        <p:xfrm>
          <a:off x="4514850" y="3321050"/>
          <a:ext cx="114300" cy="215900"/>
        </p:xfrm>
        <a:graphic>
          <a:graphicData uri="http://schemas.openxmlformats.org/presentationml/2006/ole">
            <p:oleObj spid="_x0000_s101378" name="Equation" r:id="rId5" imgW="114120" imgH="215640" progId="Equation.3">
              <p:embed/>
            </p:oleObj>
          </a:graphicData>
        </a:graphic>
      </p:graphicFrame>
      <p:sp>
        <p:nvSpPr>
          <p:cNvPr id="12297" name="Text Box 9"/>
          <p:cNvSpPr txBox="1">
            <a:spLocks noChangeArrowheads="1"/>
          </p:cNvSpPr>
          <p:nvPr/>
        </p:nvSpPr>
        <p:spPr bwMode="auto">
          <a:xfrm>
            <a:off x="676275" y="3476625"/>
            <a:ext cx="4495800"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rgbClr val="00264C"/>
                </a:solidFill>
              </a:rPr>
              <a:t>The alignment path should not be too steep or too shallow.</a:t>
            </a:r>
          </a:p>
        </p:txBody>
      </p:sp>
      <p:grpSp>
        <p:nvGrpSpPr>
          <p:cNvPr id="2" name="Group 10"/>
          <p:cNvGrpSpPr>
            <a:grpSpLocks/>
          </p:cNvGrpSpPr>
          <p:nvPr/>
        </p:nvGrpSpPr>
        <p:grpSpPr bwMode="auto">
          <a:xfrm>
            <a:off x="5762625" y="4219575"/>
            <a:ext cx="400050" cy="152400"/>
            <a:chOff x="936" y="2376"/>
            <a:chExt cx="252" cy="96"/>
          </a:xfrm>
        </p:grpSpPr>
        <p:sp>
          <p:nvSpPr>
            <p:cNvPr id="12299" name="Rectangle 11"/>
            <p:cNvSpPr>
              <a:spLocks noChangeArrowheads="1"/>
            </p:cNvSpPr>
            <p:nvPr/>
          </p:nvSpPr>
          <p:spPr bwMode="auto">
            <a:xfrm>
              <a:off x="936" y="2382"/>
              <a:ext cx="240" cy="48"/>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grpSp>
          <p:nvGrpSpPr>
            <p:cNvPr id="3" name="Group 12"/>
            <p:cNvGrpSpPr>
              <a:grpSpLocks/>
            </p:cNvGrpSpPr>
            <p:nvPr/>
          </p:nvGrpSpPr>
          <p:grpSpPr bwMode="auto">
            <a:xfrm>
              <a:off x="936" y="2376"/>
              <a:ext cx="252" cy="96"/>
              <a:chOff x="1344" y="2466"/>
              <a:chExt cx="252" cy="96"/>
            </a:xfrm>
          </p:grpSpPr>
          <p:sp>
            <p:nvSpPr>
              <p:cNvPr id="12301" name="Rectangle 13"/>
              <p:cNvSpPr>
                <a:spLocks noChangeArrowheads="1"/>
              </p:cNvSpPr>
              <p:nvPr/>
            </p:nvSpPr>
            <p:spPr bwMode="auto">
              <a:xfrm>
                <a:off x="1452" y="2466"/>
                <a:ext cx="144" cy="96"/>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i</a:t>
                </a:r>
              </a:p>
            </p:txBody>
          </p:sp>
          <p:sp>
            <p:nvSpPr>
              <p:cNvPr id="12302" name="Line 14"/>
              <p:cNvSpPr>
                <a:spLocks noChangeShapeType="1"/>
              </p:cNvSpPr>
              <p:nvPr/>
            </p:nvSpPr>
            <p:spPr bwMode="auto">
              <a:xfrm>
                <a:off x="1344" y="2514"/>
                <a:ext cx="144" cy="0"/>
              </a:xfrm>
              <a:prstGeom prst="line">
                <a:avLst/>
              </a:prstGeom>
              <a:noFill/>
              <a:ln w="19050">
                <a:solidFill>
                  <a:schemeClr val="accent2"/>
                </a:solidFill>
                <a:round/>
                <a:headEnd/>
                <a:tailEnd type="triangle" w="med" len="med"/>
              </a:ln>
              <a:effectLst/>
            </p:spPr>
            <p:txBody>
              <a:bodyPr>
                <a:prstTxWarp prst="textNoShape">
                  <a:avLst/>
                </a:prstTxWarp>
              </a:bodyPr>
              <a:lstStyle/>
              <a:p>
                <a:endParaRPr lang="en-US"/>
              </a:p>
            </p:txBody>
          </p:sp>
        </p:grpSp>
      </p:grpSp>
      <p:grpSp>
        <p:nvGrpSpPr>
          <p:cNvPr id="4" name="Group 15"/>
          <p:cNvGrpSpPr>
            <a:grpSpLocks/>
          </p:cNvGrpSpPr>
          <p:nvPr/>
        </p:nvGrpSpPr>
        <p:grpSpPr bwMode="auto">
          <a:xfrm>
            <a:off x="5600700" y="3609975"/>
            <a:ext cx="152400" cy="571500"/>
            <a:chOff x="834" y="1992"/>
            <a:chExt cx="96" cy="360"/>
          </a:xfrm>
        </p:grpSpPr>
        <p:sp>
          <p:nvSpPr>
            <p:cNvPr id="12304" name="Rectangle 16"/>
            <p:cNvSpPr>
              <a:spLocks noChangeArrowheads="1"/>
            </p:cNvSpPr>
            <p:nvPr/>
          </p:nvSpPr>
          <p:spPr bwMode="auto">
            <a:xfrm rot="5400000">
              <a:off x="780" y="2208"/>
              <a:ext cx="240" cy="48"/>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grpSp>
          <p:nvGrpSpPr>
            <p:cNvPr id="5" name="Group 17"/>
            <p:cNvGrpSpPr>
              <a:grpSpLocks/>
            </p:cNvGrpSpPr>
            <p:nvPr/>
          </p:nvGrpSpPr>
          <p:grpSpPr bwMode="auto">
            <a:xfrm>
              <a:off x="834" y="1992"/>
              <a:ext cx="96" cy="360"/>
              <a:chOff x="588" y="1818"/>
              <a:chExt cx="96" cy="360"/>
            </a:xfrm>
          </p:grpSpPr>
          <p:sp>
            <p:nvSpPr>
              <p:cNvPr id="12306" name="Rectangle 18"/>
              <p:cNvSpPr>
                <a:spLocks noChangeArrowheads="1"/>
              </p:cNvSpPr>
              <p:nvPr/>
            </p:nvSpPr>
            <p:spPr bwMode="auto">
              <a:xfrm>
                <a:off x="588" y="1818"/>
                <a:ext cx="96" cy="24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j</a:t>
                </a:r>
              </a:p>
            </p:txBody>
          </p:sp>
          <p:sp>
            <p:nvSpPr>
              <p:cNvPr id="12307" name="Line 19"/>
              <p:cNvSpPr>
                <a:spLocks noChangeShapeType="1"/>
              </p:cNvSpPr>
              <p:nvPr/>
            </p:nvSpPr>
            <p:spPr bwMode="auto">
              <a:xfrm rot="-5400000">
                <a:off x="564" y="2106"/>
                <a:ext cx="144" cy="0"/>
              </a:xfrm>
              <a:prstGeom prst="line">
                <a:avLst/>
              </a:prstGeom>
              <a:noFill/>
              <a:ln w="19050">
                <a:solidFill>
                  <a:srgbClr val="009900"/>
                </a:solidFill>
                <a:round/>
                <a:headEnd/>
                <a:tailEnd type="triangle" w="med" len="med"/>
              </a:ln>
              <a:effectLst/>
            </p:spPr>
            <p:txBody>
              <a:bodyPr>
                <a:prstTxWarp prst="textNoShape">
                  <a:avLst/>
                </a:prstTxWarp>
              </a:bodyPr>
              <a:lstStyle/>
              <a:p>
                <a:endParaRPr lang="en-US"/>
              </a:p>
            </p:txBody>
          </p:sp>
        </p:grpSp>
      </p:grpSp>
      <p:sp>
        <p:nvSpPr>
          <p:cNvPr id="12308" name="Rectangle 20"/>
          <p:cNvSpPr>
            <a:spLocks noChangeArrowheads="1"/>
          </p:cNvSpPr>
          <p:nvPr/>
        </p:nvSpPr>
        <p:spPr bwMode="auto">
          <a:xfrm>
            <a:off x="6324600" y="3722688"/>
            <a:ext cx="304800" cy="2286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400" b="1" i="1">
                <a:solidFill>
                  <a:srgbClr val="009900"/>
                </a:solidFill>
                <a:latin typeface="Times New Roman" charset="0"/>
              </a:rPr>
              <a:t>≤ p</a:t>
            </a:r>
          </a:p>
        </p:txBody>
      </p:sp>
      <p:sp>
        <p:nvSpPr>
          <p:cNvPr id="12309" name="AutoShape 21"/>
          <p:cNvSpPr>
            <a:spLocks/>
          </p:cNvSpPr>
          <p:nvPr/>
        </p:nvSpPr>
        <p:spPr bwMode="auto">
          <a:xfrm>
            <a:off x="6248400" y="3733800"/>
            <a:ext cx="76200" cy="284163"/>
          </a:xfrm>
          <a:prstGeom prst="rightBrace">
            <a:avLst>
              <a:gd name="adj1" fmla="val 31076"/>
              <a:gd name="adj2" fmla="val 50000"/>
            </a:avLst>
          </a:prstGeom>
          <a:noFill/>
          <a:ln w="19050">
            <a:solidFill>
              <a:srgbClr val="009900"/>
            </a:solidFill>
            <a:round/>
            <a:headEnd/>
            <a:tailEnd/>
          </a:ln>
          <a:effectLst/>
        </p:spPr>
        <p:txBody>
          <a:bodyPr wrap="none" anchor="ctr">
            <a:prstTxWarp prst="textNoShape">
              <a:avLst/>
            </a:prstTxWarp>
          </a:bodyPr>
          <a:lstStyle/>
          <a:p>
            <a:endParaRPr lang="en-US"/>
          </a:p>
        </p:txBody>
      </p:sp>
      <p:sp>
        <p:nvSpPr>
          <p:cNvPr id="12310" name="AutoShape 22"/>
          <p:cNvSpPr>
            <a:spLocks/>
          </p:cNvSpPr>
          <p:nvPr/>
        </p:nvSpPr>
        <p:spPr bwMode="auto">
          <a:xfrm rot="5400000">
            <a:off x="6902450" y="3521075"/>
            <a:ext cx="123825" cy="434975"/>
          </a:xfrm>
          <a:prstGeom prst="rightBrace">
            <a:avLst>
              <a:gd name="adj1" fmla="val 29274"/>
              <a:gd name="adj2" fmla="val 50000"/>
            </a:avLst>
          </a:prstGeom>
          <a:noFill/>
          <a:ln w="19050">
            <a:solidFill>
              <a:schemeClr val="accent2"/>
            </a:solidFill>
            <a:round/>
            <a:headEnd/>
            <a:tailEnd/>
          </a:ln>
          <a:effectLst/>
        </p:spPr>
        <p:txBody>
          <a:bodyPr wrap="none" anchor="ctr">
            <a:prstTxWarp prst="textNoShape">
              <a:avLst/>
            </a:prstTxWarp>
          </a:bodyPr>
          <a:lstStyle/>
          <a:p>
            <a:endParaRPr lang="en-US"/>
          </a:p>
        </p:txBody>
      </p:sp>
      <p:sp>
        <p:nvSpPr>
          <p:cNvPr id="12311" name="Rectangle 23"/>
          <p:cNvSpPr>
            <a:spLocks noChangeArrowheads="1"/>
          </p:cNvSpPr>
          <p:nvPr/>
        </p:nvSpPr>
        <p:spPr bwMode="auto">
          <a:xfrm>
            <a:off x="6858000" y="3798888"/>
            <a:ext cx="228600" cy="163512"/>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400" b="1" i="1">
                <a:solidFill>
                  <a:schemeClr val="accent2"/>
                </a:solidFill>
                <a:latin typeface="Times New Roman" charset="0"/>
              </a:rPr>
              <a:t>≤ q</a:t>
            </a: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485775" y="1447800"/>
            <a:ext cx="4572000" cy="4876800"/>
          </a:xfrm>
          <a:prstGeom prst="rect">
            <a:avLst/>
          </a:prstGeom>
          <a:solidFill>
            <a:srgbClr val="FFFFCC"/>
          </a:solidFill>
          <a:ln w="9525">
            <a:solidFill>
              <a:srgbClr val="00264C"/>
            </a:solidFill>
            <a:miter lim="800000"/>
            <a:headEnd/>
            <a:tailEnd/>
          </a:ln>
          <a:effectLst/>
        </p:spPr>
        <p:txBody>
          <a:bodyPr wrap="none" anchor="ctr">
            <a:prstTxWarp prst="textNoShape">
              <a:avLst/>
            </a:prstTxWarp>
          </a:bodyPr>
          <a:lstStyle/>
          <a:p>
            <a:endParaRPr lang="en-US"/>
          </a:p>
        </p:txBody>
      </p:sp>
      <p:sp>
        <p:nvSpPr>
          <p:cNvPr id="13315" name="Oval 3"/>
          <p:cNvSpPr>
            <a:spLocks noChangeArrowheads="1"/>
          </p:cNvSpPr>
          <p:nvPr/>
        </p:nvSpPr>
        <p:spPr bwMode="auto">
          <a:xfrm>
            <a:off x="2524125" y="2647950"/>
            <a:ext cx="609600" cy="685800"/>
          </a:xfrm>
          <a:prstGeom prst="ellipse">
            <a:avLst/>
          </a:prstGeom>
          <a:noFill/>
          <a:ln w="28575">
            <a:solidFill>
              <a:srgbClr val="CC3300"/>
            </a:solidFill>
            <a:round/>
            <a:headEnd/>
            <a:tailEnd/>
          </a:ln>
          <a:effectLst/>
        </p:spPr>
        <p:txBody>
          <a:bodyPr wrap="none" anchor="ctr">
            <a:prstTxWarp prst="textNoShape">
              <a:avLst/>
            </a:prstTxWarp>
          </a:bodyPr>
          <a:lstStyle/>
          <a:p>
            <a:endParaRPr lang="en-US"/>
          </a:p>
        </p:txBody>
      </p:sp>
      <p:sp>
        <p:nvSpPr>
          <p:cNvPr id="13316" name="Rectangle 4"/>
          <p:cNvSpPr>
            <a:spLocks noChangeArrowheads="1"/>
          </p:cNvSpPr>
          <p:nvPr/>
        </p:nvSpPr>
        <p:spPr bwMode="auto">
          <a:xfrm>
            <a:off x="533400" y="457200"/>
            <a:ext cx="8077200" cy="762000"/>
          </a:xfrm>
          <a:prstGeom prst="rect">
            <a:avLst/>
          </a:prstGeom>
          <a:noFill/>
          <a:ln w="9525">
            <a:noFill/>
            <a:miter lim="800000"/>
            <a:headEnd/>
            <a:tailEnd/>
          </a:ln>
          <a:effectLst/>
        </p:spPr>
        <p:txBody>
          <a:bodyPr anchor="ctr">
            <a:prstTxWarp prst="textNoShape">
              <a:avLst/>
            </a:prstTxWarp>
          </a:bodyPr>
          <a:lstStyle/>
          <a:p>
            <a:pPr algn="ctr"/>
            <a:r>
              <a:rPr lang="nl-BE" sz="3200">
                <a:solidFill>
                  <a:srgbClr val="00264C"/>
                </a:solidFill>
                <a:latin typeface="Times New Roman" charset="0"/>
              </a:rPr>
              <a:t>The Choice of the Weighting Coefficient</a:t>
            </a:r>
            <a:endParaRPr lang="en-GB" sz="3200" i="1">
              <a:solidFill>
                <a:srgbClr val="00264C"/>
              </a:solidFill>
              <a:latin typeface="Times New Roman" charset="0"/>
              <a:ea typeface="Times New Roman" charset="0"/>
              <a:cs typeface="Times New Roman" charset="0"/>
            </a:endParaRPr>
          </a:p>
        </p:txBody>
      </p:sp>
      <p:sp>
        <p:nvSpPr>
          <p:cNvPr id="13317" name="Text Box 5"/>
          <p:cNvSpPr txBox="1">
            <a:spLocks noChangeArrowheads="1"/>
          </p:cNvSpPr>
          <p:nvPr/>
        </p:nvSpPr>
        <p:spPr bwMode="auto">
          <a:xfrm>
            <a:off x="609600" y="2505075"/>
            <a:ext cx="1295400" cy="366713"/>
          </a:xfrm>
          <a:prstGeom prst="rect">
            <a:avLst/>
          </a:prstGeom>
          <a:noFill/>
          <a:ln w="9525">
            <a:noFill/>
            <a:miter lim="800000"/>
            <a:headEnd/>
            <a:tailEnd/>
          </a:ln>
          <a:effectLst/>
        </p:spPr>
        <p:txBody>
          <a:bodyPr>
            <a:prstTxWarp prst="textNoShape">
              <a:avLst/>
            </a:prstTxWarp>
            <a:spAutoFit/>
          </a:bodyPr>
          <a:lstStyle/>
          <a:p>
            <a:pPr algn="r">
              <a:spcBef>
                <a:spcPct val="50000"/>
              </a:spcBef>
            </a:pPr>
            <a:r>
              <a:rPr lang="en-US" i="1">
                <a:latin typeface="Times New Roman" charset="0"/>
              </a:rPr>
              <a:t>D</a:t>
            </a:r>
            <a:r>
              <a:rPr lang="en-US">
                <a:latin typeface="Times New Roman" charset="0"/>
              </a:rPr>
              <a:t>(</a:t>
            </a:r>
            <a:r>
              <a:rPr lang="en-US" b="1" i="1">
                <a:solidFill>
                  <a:schemeClr val="accent2"/>
                </a:solidFill>
                <a:latin typeface="Monotype Corsiva" charset="0"/>
              </a:rPr>
              <a:t>A </a:t>
            </a:r>
            <a:r>
              <a:rPr lang="en-US" b="1">
                <a:latin typeface="Times New Roman" charset="0"/>
              </a:rPr>
              <a:t>,</a:t>
            </a:r>
            <a:r>
              <a:rPr lang="en-US" b="1" i="1">
                <a:latin typeface="Times New Roman" charset="0"/>
              </a:rPr>
              <a:t> </a:t>
            </a:r>
            <a:r>
              <a:rPr lang="en-US" b="1" i="1">
                <a:solidFill>
                  <a:srgbClr val="009900"/>
                </a:solidFill>
                <a:latin typeface="Monotype Corsiva" charset="0"/>
              </a:rPr>
              <a:t>B</a:t>
            </a:r>
            <a:r>
              <a:rPr lang="en-US" b="1" i="1">
                <a:latin typeface="Times New Roman" charset="0"/>
              </a:rPr>
              <a:t> </a:t>
            </a:r>
            <a:r>
              <a:rPr lang="en-US">
                <a:latin typeface="Times New Roman" charset="0"/>
              </a:rPr>
              <a:t>)</a:t>
            </a:r>
            <a:r>
              <a:rPr lang="en-US">
                <a:solidFill>
                  <a:srgbClr val="CC3300"/>
                </a:solidFill>
                <a:latin typeface="Times New Roman" charset="0"/>
              </a:rPr>
              <a:t> </a:t>
            </a:r>
            <a:r>
              <a:rPr lang="en-US">
                <a:latin typeface="Times New Roman" charset="0"/>
              </a:rPr>
              <a:t>= </a:t>
            </a:r>
            <a:endParaRPr lang="en-US" i="1">
              <a:latin typeface="Times New Roman" charset="0"/>
              <a:sym typeface="Symbol" charset="2"/>
            </a:endParaRPr>
          </a:p>
        </p:txBody>
      </p:sp>
      <p:graphicFrame>
        <p:nvGraphicFramePr>
          <p:cNvPr id="13318" name="Object 6"/>
          <p:cNvGraphicFramePr>
            <a:graphicFrameLocks noChangeAspect="1"/>
          </p:cNvGraphicFramePr>
          <p:nvPr/>
        </p:nvGraphicFramePr>
        <p:xfrm>
          <a:off x="1847850" y="2057400"/>
          <a:ext cx="1744663" cy="1223963"/>
        </p:xfrm>
        <a:graphic>
          <a:graphicData uri="http://schemas.openxmlformats.org/presentationml/2006/ole">
            <p:oleObj spid="_x0000_s102402" name="Equation" r:id="rId3" imgW="1231560" imgH="863280" progId="Equation.3">
              <p:embed/>
            </p:oleObj>
          </a:graphicData>
        </a:graphic>
      </p:graphicFrame>
      <p:sp>
        <p:nvSpPr>
          <p:cNvPr id="13319" name="Text Box 7"/>
          <p:cNvSpPr txBox="1">
            <a:spLocks noChangeArrowheads="1"/>
          </p:cNvSpPr>
          <p:nvPr/>
        </p:nvSpPr>
        <p:spPr bwMode="auto">
          <a:xfrm>
            <a:off x="561975" y="1638300"/>
            <a:ext cx="4238625"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Time-normalized distance between </a:t>
            </a:r>
            <a:r>
              <a:rPr lang="en-US" b="1" i="1">
                <a:solidFill>
                  <a:schemeClr val="accent2"/>
                </a:solidFill>
                <a:latin typeface="Monotype Corsiva" charset="0"/>
              </a:rPr>
              <a:t>A </a:t>
            </a:r>
            <a:r>
              <a:rPr lang="en-US" sz="1600"/>
              <a:t>and </a:t>
            </a:r>
            <a:r>
              <a:rPr lang="en-US" b="1" i="1">
                <a:solidFill>
                  <a:srgbClr val="009900"/>
                </a:solidFill>
                <a:latin typeface="Monotype Corsiva" charset="0"/>
              </a:rPr>
              <a:t>B</a:t>
            </a:r>
            <a:r>
              <a:rPr lang="en-US" b="1" i="1">
                <a:latin typeface="Times New Roman" charset="0"/>
              </a:rPr>
              <a:t> </a:t>
            </a:r>
            <a:r>
              <a:rPr lang="en-US" sz="1600"/>
              <a:t>:</a:t>
            </a:r>
          </a:p>
        </p:txBody>
      </p:sp>
      <p:sp>
        <p:nvSpPr>
          <p:cNvPr id="13320" name="Line 8"/>
          <p:cNvSpPr>
            <a:spLocks noChangeShapeType="1"/>
          </p:cNvSpPr>
          <p:nvPr/>
        </p:nvSpPr>
        <p:spPr bwMode="auto">
          <a:xfrm flipH="1">
            <a:off x="3190875" y="2990850"/>
            <a:ext cx="533400" cy="0"/>
          </a:xfrm>
          <a:prstGeom prst="line">
            <a:avLst/>
          </a:prstGeom>
          <a:noFill/>
          <a:ln w="28575">
            <a:solidFill>
              <a:srgbClr val="CC3300"/>
            </a:solidFill>
            <a:round/>
            <a:headEnd/>
            <a:tailEnd type="triangle" w="med" len="med"/>
          </a:ln>
          <a:effectLst/>
        </p:spPr>
        <p:txBody>
          <a:bodyPr>
            <a:prstTxWarp prst="textNoShape">
              <a:avLst/>
            </a:prstTxWarp>
          </a:bodyPr>
          <a:lstStyle/>
          <a:p>
            <a:endParaRPr lang="en-US"/>
          </a:p>
        </p:txBody>
      </p:sp>
      <p:sp>
        <p:nvSpPr>
          <p:cNvPr id="13321" name="Rectangle 9"/>
          <p:cNvSpPr>
            <a:spLocks noChangeArrowheads="1"/>
          </p:cNvSpPr>
          <p:nvPr/>
        </p:nvSpPr>
        <p:spPr bwMode="auto">
          <a:xfrm>
            <a:off x="3676650" y="2725738"/>
            <a:ext cx="1285875" cy="5175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rgbClr val="CC3300"/>
                </a:solidFill>
              </a:rPr>
              <a:t>complicates optimisation</a:t>
            </a:r>
          </a:p>
        </p:txBody>
      </p:sp>
      <p:graphicFrame>
        <p:nvGraphicFramePr>
          <p:cNvPr id="13322" name="Object 10"/>
          <p:cNvGraphicFramePr>
            <a:graphicFrameLocks noChangeAspect="1"/>
          </p:cNvGraphicFramePr>
          <p:nvPr/>
        </p:nvGraphicFramePr>
        <p:xfrm>
          <a:off x="2308225" y="5067300"/>
          <a:ext cx="1908175" cy="809625"/>
        </p:xfrm>
        <a:graphic>
          <a:graphicData uri="http://schemas.openxmlformats.org/presentationml/2006/ole">
            <p:oleObj spid="_x0000_s102403" name="Equation" r:id="rId4" imgW="1346040" imgH="571320" progId="Equation.3">
              <p:embed/>
            </p:oleObj>
          </a:graphicData>
        </a:graphic>
      </p:graphicFrame>
      <p:sp>
        <p:nvSpPr>
          <p:cNvPr id="13323" name="Text Box 11"/>
          <p:cNvSpPr txBox="1">
            <a:spLocks noChangeArrowheads="1"/>
          </p:cNvSpPr>
          <p:nvPr/>
        </p:nvSpPr>
        <p:spPr bwMode="auto">
          <a:xfrm>
            <a:off x="1066800" y="5222875"/>
            <a:ext cx="1295400" cy="366713"/>
          </a:xfrm>
          <a:prstGeom prst="rect">
            <a:avLst/>
          </a:prstGeom>
          <a:noFill/>
          <a:ln w="9525">
            <a:noFill/>
            <a:miter lim="800000"/>
            <a:headEnd/>
            <a:tailEnd/>
          </a:ln>
          <a:effectLst/>
        </p:spPr>
        <p:txBody>
          <a:bodyPr>
            <a:prstTxWarp prst="textNoShape">
              <a:avLst/>
            </a:prstTxWarp>
            <a:spAutoFit/>
          </a:bodyPr>
          <a:lstStyle/>
          <a:p>
            <a:pPr algn="r">
              <a:spcBef>
                <a:spcPct val="50000"/>
              </a:spcBef>
            </a:pPr>
            <a:r>
              <a:rPr lang="en-US" i="1">
                <a:latin typeface="Times New Roman" charset="0"/>
              </a:rPr>
              <a:t>D</a:t>
            </a:r>
            <a:r>
              <a:rPr lang="en-US">
                <a:latin typeface="Times New Roman" charset="0"/>
              </a:rPr>
              <a:t>(</a:t>
            </a:r>
            <a:r>
              <a:rPr lang="en-US" b="1" i="1">
                <a:solidFill>
                  <a:schemeClr val="accent2"/>
                </a:solidFill>
                <a:latin typeface="Monotype Corsiva" charset="0"/>
              </a:rPr>
              <a:t>A </a:t>
            </a:r>
            <a:r>
              <a:rPr lang="en-US" b="1">
                <a:latin typeface="Times New Roman" charset="0"/>
              </a:rPr>
              <a:t>,</a:t>
            </a:r>
            <a:r>
              <a:rPr lang="en-US" b="1" i="1">
                <a:latin typeface="Times New Roman" charset="0"/>
              </a:rPr>
              <a:t> </a:t>
            </a:r>
            <a:r>
              <a:rPr lang="en-US" b="1" i="1">
                <a:solidFill>
                  <a:srgbClr val="009900"/>
                </a:solidFill>
                <a:latin typeface="Monotype Corsiva" charset="0"/>
              </a:rPr>
              <a:t>B</a:t>
            </a:r>
            <a:r>
              <a:rPr lang="en-US" b="1" i="1">
                <a:latin typeface="Times New Roman" charset="0"/>
              </a:rPr>
              <a:t> </a:t>
            </a:r>
            <a:r>
              <a:rPr lang="en-US">
                <a:latin typeface="Times New Roman" charset="0"/>
              </a:rPr>
              <a:t>)</a:t>
            </a:r>
            <a:r>
              <a:rPr lang="en-US">
                <a:solidFill>
                  <a:srgbClr val="CC3300"/>
                </a:solidFill>
                <a:latin typeface="Times New Roman" charset="0"/>
              </a:rPr>
              <a:t> </a:t>
            </a:r>
            <a:r>
              <a:rPr lang="en-US">
                <a:latin typeface="Times New Roman" charset="0"/>
              </a:rPr>
              <a:t>= </a:t>
            </a:r>
            <a:endParaRPr lang="en-US" i="1">
              <a:latin typeface="Times New Roman" charset="0"/>
              <a:sym typeface="Symbol" charset="2"/>
            </a:endParaRPr>
          </a:p>
        </p:txBody>
      </p:sp>
      <p:graphicFrame>
        <p:nvGraphicFramePr>
          <p:cNvPr id="13324" name="Object 12"/>
          <p:cNvGraphicFramePr>
            <a:graphicFrameLocks noChangeAspect="1"/>
          </p:cNvGraphicFramePr>
          <p:nvPr/>
        </p:nvGraphicFramePr>
        <p:xfrm>
          <a:off x="2435225" y="3962400"/>
          <a:ext cx="917575" cy="611188"/>
        </p:xfrm>
        <a:graphic>
          <a:graphicData uri="http://schemas.openxmlformats.org/presentationml/2006/ole">
            <p:oleObj spid="_x0000_s102404" name="Equation" r:id="rId5" imgW="647640" imgH="431640" progId="Equation.3">
              <p:embed/>
            </p:oleObj>
          </a:graphicData>
        </a:graphic>
      </p:graphicFrame>
      <p:sp>
        <p:nvSpPr>
          <p:cNvPr id="13325" name="Text Box 13"/>
          <p:cNvSpPr txBox="1">
            <a:spLocks noChangeArrowheads="1"/>
          </p:cNvSpPr>
          <p:nvPr/>
        </p:nvSpPr>
        <p:spPr bwMode="auto">
          <a:xfrm>
            <a:off x="561975" y="3619500"/>
            <a:ext cx="4314825"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Seeking a weighting coefficient function which guarantees that:</a:t>
            </a:r>
          </a:p>
        </p:txBody>
      </p:sp>
      <p:sp>
        <p:nvSpPr>
          <p:cNvPr id="13326" name="Text Box 14"/>
          <p:cNvSpPr txBox="1">
            <a:spLocks noChangeArrowheads="1"/>
          </p:cNvSpPr>
          <p:nvPr/>
        </p:nvSpPr>
        <p:spPr bwMode="auto">
          <a:xfrm>
            <a:off x="561975" y="5819775"/>
            <a:ext cx="454342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can be solved by use of dynamic programming.</a:t>
            </a:r>
          </a:p>
        </p:txBody>
      </p:sp>
      <p:sp>
        <p:nvSpPr>
          <p:cNvPr id="13327" name="Text Box 15"/>
          <p:cNvSpPr txBox="1">
            <a:spLocks noChangeArrowheads="1"/>
          </p:cNvSpPr>
          <p:nvPr/>
        </p:nvSpPr>
        <p:spPr bwMode="auto">
          <a:xfrm>
            <a:off x="561975" y="4625975"/>
            <a:ext cx="42672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is independent of the warping function. Thus</a:t>
            </a:r>
          </a:p>
        </p:txBody>
      </p:sp>
      <p:sp>
        <p:nvSpPr>
          <p:cNvPr id="13328" name="Text Box 16"/>
          <p:cNvSpPr txBox="1">
            <a:spLocks noChangeArrowheads="1"/>
          </p:cNvSpPr>
          <p:nvPr/>
        </p:nvSpPr>
        <p:spPr bwMode="auto">
          <a:xfrm>
            <a:off x="5467350" y="1885950"/>
            <a:ext cx="3200400" cy="3987800"/>
          </a:xfrm>
          <a:prstGeom prst="rect">
            <a:avLst/>
          </a:prstGeom>
          <a:noFill/>
          <a:ln w="28575">
            <a:solidFill>
              <a:srgbClr val="CC3300"/>
            </a:solidFill>
            <a:miter lim="800000"/>
            <a:headEnd/>
            <a:tailEnd/>
          </a:ln>
          <a:effectLst/>
        </p:spPr>
        <p:txBody>
          <a:bodyPr>
            <a:prstTxWarp prst="textNoShape">
              <a:avLst/>
            </a:prstTxWarp>
            <a:spAutoFit/>
          </a:bodyPr>
          <a:lstStyle/>
          <a:p>
            <a:pPr marL="342900" indent="-342900">
              <a:spcBef>
                <a:spcPct val="50000"/>
              </a:spcBef>
            </a:pPr>
            <a:r>
              <a:rPr lang="en-US" sz="1600">
                <a:solidFill>
                  <a:srgbClr val="00264C"/>
                </a:solidFill>
              </a:rPr>
              <a:t>Weighting Coefficient Definitions</a:t>
            </a:r>
          </a:p>
          <a:p>
            <a:pPr marL="342900" indent="-342900">
              <a:spcBef>
                <a:spcPct val="50000"/>
              </a:spcBef>
              <a:buFontTx/>
              <a:buChar char="•"/>
            </a:pPr>
            <a:r>
              <a:rPr lang="en-US" sz="1600" i="1" u="sng">
                <a:solidFill>
                  <a:srgbClr val="00264C"/>
                </a:solidFill>
              </a:rPr>
              <a:t>Symmetric form</a:t>
            </a:r>
          </a:p>
          <a:p>
            <a:pPr marL="342900" indent="-342900">
              <a:spcBef>
                <a:spcPct val="50000"/>
              </a:spcBef>
            </a:pPr>
            <a:r>
              <a:rPr lang="en-US" sz="1600">
                <a:solidFill>
                  <a:srgbClr val="00264C"/>
                </a:solidFill>
              </a:rPr>
              <a:t>	 </a:t>
            </a:r>
            <a:r>
              <a:rPr lang="en-US" i="1">
                <a:solidFill>
                  <a:srgbClr val="00264C"/>
                </a:solidFill>
                <a:latin typeface="Times New Roman" charset="0"/>
              </a:rPr>
              <a:t>w</a:t>
            </a:r>
            <a:r>
              <a:rPr lang="en-US" i="1" baseline="-25000">
                <a:solidFill>
                  <a:srgbClr val="00264C"/>
                </a:solidFill>
                <a:latin typeface="Times New Roman" charset="0"/>
              </a:rPr>
              <a:t>s </a:t>
            </a:r>
            <a:r>
              <a:rPr lang="en-US">
                <a:solidFill>
                  <a:srgbClr val="00264C"/>
                </a:solidFill>
                <a:latin typeface="Times New Roman" charset="0"/>
              </a:rPr>
              <a:t> =</a:t>
            </a:r>
            <a:r>
              <a:rPr lang="en-US">
                <a:latin typeface="Times New Roman" charset="0"/>
              </a:rPr>
              <a:t> </a:t>
            </a:r>
            <a:r>
              <a:rPr lang="en-US">
                <a:solidFill>
                  <a:schemeClr val="accent2"/>
                </a:solidFill>
                <a:latin typeface="Times New Roman" charset="0"/>
              </a:rPr>
              <a:t>(</a:t>
            </a:r>
            <a:r>
              <a:rPr lang="en-US" b="1" i="1">
                <a:solidFill>
                  <a:schemeClr val="accent2"/>
                </a:solidFill>
                <a:latin typeface="Times New Roman" charset="0"/>
              </a:rPr>
              <a:t>i</a:t>
            </a:r>
            <a:r>
              <a:rPr lang="en-US" b="1" i="1" baseline="-25000">
                <a:solidFill>
                  <a:schemeClr val="accent2"/>
                </a:solidFill>
                <a:latin typeface="Times New Roman" charset="0"/>
              </a:rPr>
              <a:t>s</a:t>
            </a:r>
            <a:r>
              <a:rPr lang="en-US" b="1" i="1">
                <a:solidFill>
                  <a:schemeClr val="accent2"/>
                </a:solidFill>
                <a:latin typeface="Times New Roman" charset="0"/>
              </a:rPr>
              <a:t> </a:t>
            </a:r>
            <a:r>
              <a:rPr lang="en-US">
                <a:solidFill>
                  <a:schemeClr val="accent2"/>
                </a:solidFill>
                <a:latin typeface="Times New Roman" charset="0"/>
              </a:rPr>
              <a:t>–</a:t>
            </a:r>
            <a:r>
              <a:rPr lang="en-US" b="1">
                <a:solidFill>
                  <a:schemeClr val="accent2"/>
                </a:solidFill>
                <a:latin typeface="Times New Roman" charset="0"/>
              </a:rPr>
              <a:t> </a:t>
            </a:r>
            <a:r>
              <a:rPr lang="en-US" b="1" i="1">
                <a:solidFill>
                  <a:schemeClr val="accent2"/>
                </a:solidFill>
                <a:latin typeface="Times New Roman" charset="0"/>
              </a:rPr>
              <a:t>i</a:t>
            </a:r>
            <a:r>
              <a:rPr lang="en-US" b="1" i="1" baseline="-25000">
                <a:solidFill>
                  <a:schemeClr val="accent2"/>
                </a:solidFill>
                <a:latin typeface="Times New Roman" charset="0"/>
              </a:rPr>
              <a:t>s</a:t>
            </a:r>
            <a:r>
              <a:rPr lang="en-US" baseline="-25000">
                <a:solidFill>
                  <a:schemeClr val="accent2"/>
                </a:solidFill>
                <a:latin typeface="Times New Roman" charset="0"/>
              </a:rPr>
              <a:t>-1</a:t>
            </a:r>
            <a:r>
              <a:rPr lang="en-US">
                <a:solidFill>
                  <a:schemeClr val="accent2"/>
                </a:solidFill>
                <a:latin typeface="Times New Roman" charset="0"/>
              </a:rPr>
              <a:t>)</a:t>
            </a:r>
            <a:r>
              <a:rPr lang="en-US">
                <a:solidFill>
                  <a:srgbClr val="00264C"/>
                </a:solidFill>
                <a:latin typeface="Times New Roman" charset="0"/>
              </a:rPr>
              <a:t> + </a:t>
            </a:r>
            <a:r>
              <a:rPr lang="en-US">
                <a:solidFill>
                  <a:srgbClr val="009900"/>
                </a:solidFill>
                <a:latin typeface="Times New Roman" charset="0"/>
              </a:rPr>
              <a:t>(</a:t>
            </a:r>
            <a:r>
              <a:rPr lang="en-US" b="1" i="1">
                <a:solidFill>
                  <a:srgbClr val="009900"/>
                </a:solidFill>
                <a:latin typeface="Times New Roman" charset="0"/>
              </a:rPr>
              <a:t>j</a:t>
            </a:r>
            <a:r>
              <a:rPr lang="en-US" b="1" i="1" baseline="-25000">
                <a:solidFill>
                  <a:srgbClr val="009900"/>
                </a:solidFill>
                <a:latin typeface="Times New Roman" charset="0"/>
              </a:rPr>
              <a:t>s</a:t>
            </a:r>
            <a:r>
              <a:rPr lang="en-US" b="1" i="1">
                <a:solidFill>
                  <a:srgbClr val="009900"/>
                </a:solidFill>
                <a:latin typeface="Times New Roman" charset="0"/>
              </a:rPr>
              <a:t> </a:t>
            </a:r>
            <a:r>
              <a:rPr lang="en-US">
                <a:solidFill>
                  <a:srgbClr val="009900"/>
                </a:solidFill>
                <a:latin typeface="Times New Roman" charset="0"/>
              </a:rPr>
              <a:t>– </a:t>
            </a:r>
            <a:r>
              <a:rPr lang="en-US" b="1" i="1">
                <a:solidFill>
                  <a:srgbClr val="009900"/>
                </a:solidFill>
                <a:latin typeface="Times New Roman" charset="0"/>
              </a:rPr>
              <a:t>j</a:t>
            </a:r>
            <a:r>
              <a:rPr lang="en-US" b="1" i="1" baseline="-25000">
                <a:solidFill>
                  <a:srgbClr val="009900"/>
                </a:solidFill>
                <a:latin typeface="Times New Roman" charset="0"/>
              </a:rPr>
              <a:t>s</a:t>
            </a:r>
            <a:r>
              <a:rPr lang="en-US" i="1" baseline="-25000">
                <a:solidFill>
                  <a:srgbClr val="009900"/>
                </a:solidFill>
                <a:latin typeface="Times New Roman" charset="0"/>
              </a:rPr>
              <a:t>-</a:t>
            </a:r>
            <a:r>
              <a:rPr lang="en-US" baseline="-25000">
                <a:solidFill>
                  <a:srgbClr val="009900"/>
                </a:solidFill>
                <a:latin typeface="Times New Roman" charset="0"/>
              </a:rPr>
              <a:t>1</a:t>
            </a:r>
            <a:r>
              <a:rPr lang="en-US">
                <a:solidFill>
                  <a:srgbClr val="009900"/>
                </a:solidFill>
                <a:latin typeface="Times New Roman" charset="0"/>
              </a:rPr>
              <a:t>)</a:t>
            </a:r>
            <a:r>
              <a:rPr lang="en-US">
                <a:solidFill>
                  <a:srgbClr val="00264C"/>
                </a:solidFill>
                <a:latin typeface="Times New Roman" charset="0"/>
              </a:rPr>
              <a:t>,</a:t>
            </a:r>
            <a:r>
              <a:rPr lang="en-US" i="1" baseline="-25000">
                <a:solidFill>
                  <a:srgbClr val="00264C"/>
                </a:solidFill>
                <a:latin typeface="Times New Roman" charset="0"/>
              </a:rPr>
              <a:t> </a:t>
            </a:r>
          </a:p>
          <a:p>
            <a:pPr marL="342900" indent="-342900">
              <a:spcBef>
                <a:spcPct val="50000"/>
              </a:spcBef>
            </a:pPr>
            <a:r>
              <a:rPr lang="en-US" i="1" baseline="-25000">
                <a:solidFill>
                  <a:srgbClr val="00264C"/>
                </a:solidFill>
                <a:latin typeface="Times New Roman" charset="0"/>
              </a:rPr>
              <a:t>	</a:t>
            </a:r>
            <a:r>
              <a:rPr lang="en-US" sz="1600">
                <a:solidFill>
                  <a:srgbClr val="00264C"/>
                </a:solidFill>
              </a:rPr>
              <a:t>then </a:t>
            </a:r>
            <a:r>
              <a:rPr lang="en-US" i="1">
                <a:solidFill>
                  <a:srgbClr val="00264C"/>
                </a:solidFill>
                <a:latin typeface="Times New Roman" charset="0"/>
              </a:rPr>
              <a:t>C = </a:t>
            </a:r>
            <a:r>
              <a:rPr lang="en-US" b="1" i="1">
                <a:solidFill>
                  <a:schemeClr val="accent2"/>
                </a:solidFill>
                <a:latin typeface="Times New Roman" charset="0"/>
              </a:rPr>
              <a:t>n  </a:t>
            </a:r>
            <a:r>
              <a:rPr lang="en-US">
                <a:solidFill>
                  <a:srgbClr val="00264C"/>
                </a:solidFill>
                <a:latin typeface="Times New Roman" charset="0"/>
              </a:rPr>
              <a:t>+ </a:t>
            </a:r>
            <a:r>
              <a:rPr lang="en-US" b="1" i="1">
                <a:solidFill>
                  <a:srgbClr val="009900"/>
                </a:solidFill>
                <a:latin typeface="Times New Roman" charset="0"/>
              </a:rPr>
              <a:t>m</a:t>
            </a:r>
            <a:r>
              <a:rPr lang="en-US" i="1">
                <a:latin typeface="Times New Roman" charset="0"/>
              </a:rPr>
              <a:t>.</a:t>
            </a:r>
            <a:endParaRPr lang="en-US" sz="1600"/>
          </a:p>
          <a:p>
            <a:pPr marL="342900" indent="-342900">
              <a:spcBef>
                <a:spcPct val="50000"/>
              </a:spcBef>
              <a:buFontTx/>
              <a:buChar char="•"/>
            </a:pPr>
            <a:r>
              <a:rPr lang="en-US" sz="1600" i="1" u="sng">
                <a:solidFill>
                  <a:srgbClr val="00264C"/>
                </a:solidFill>
              </a:rPr>
              <a:t>Asymmetric form</a:t>
            </a:r>
          </a:p>
          <a:p>
            <a:pPr marL="342900" indent="-342900">
              <a:spcBef>
                <a:spcPct val="50000"/>
              </a:spcBef>
            </a:pPr>
            <a:r>
              <a:rPr lang="en-US" sz="1600">
                <a:solidFill>
                  <a:srgbClr val="00264C"/>
                </a:solidFill>
              </a:rPr>
              <a:t>	</a:t>
            </a:r>
            <a:r>
              <a:rPr lang="en-US" i="1">
                <a:solidFill>
                  <a:srgbClr val="00264C"/>
                </a:solidFill>
                <a:latin typeface="Times New Roman" charset="0"/>
              </a:rPr>
              <a:t>w</a:t>
            </a:r>
            <a:r>
              <a:rPr lang="en-US" i="1" baseline="-25000">
                <a:solidFill>
                  <a:srgbClr val="00264C"/>
                </a:solidFill>
                <a:latin typeface="Times New Roman" charset="0"/>
              </a:rPr>
              <a:t>s </a:t>
            </a:r>
            <a:r>
              <a:rPr lang="en-US">
                <a:solidFill>
                  <a:srgbClr val="00264C"/>
                </a:solidFill>
                <a:latin typeface="Times New Roman" charset="0"/>
              </a:rPr>
              <a:t> =</a:t>
            </a:r>
            <a:r>
              <a:rPr lang="en-US">
                <a:latin typeface="Times New Roman" charset="0"/>
              </a:rPr>
              <a:t> </a:t>
            </a:r>
            <a:r>
              <a:rPr lang="en-US">
                <a:solidFill>
                  <a:schemeClr val="accent2"/>
                </a:solidFill>
                <a:latin typeface="Times New Roman" charset="0"/>
              </a:rPr>
              <a:t>(</a:t>
            </a:r>
            <a:r>
              <a:rPr lang="en-US" b="1" i="1">
                <a:solidFill>
                  <a:schemeClr val="accent2"/>
                </a:solidFill>
                <a:latin typeface="Times New Roman" charset="0"/>
              </a:rPr>
              <a:t>i</a:t>
            </a:r>
            <a:r>
              <a:rPr lang="en-US" b="1" i="1" baseline="-25000">
                <a:solidFill>
                  <a:schemeClr val="accent2"/>
                </a:solidFill>
                <a:latin typeface="Times New Roman" charset="0"/>
              </a:rPr>
              <a:t>s</a:t>
            </a:r>
            <a:r>
              <a:rPr lang="en-US" b="1" i="1">
                <a:solidFill>
                  <a:schemeClr val="accent2"/>
                </a:solidFill>
                <a:latin typeface="Times New Roman" charset="0"/>
              </a:rPr>
              <a:t> </a:t>
            </a:r>
            <a:r>
              <a:rPr lang="en-US">
                <a:solidFill>
                  <a:schemeClr val="accent2"/>
                </a:solidFill>
                <a:latin typeface="Times New Roman" charset="0"/>
              </a:rPr>
              <a:t>–</a:t>
            </a:r>
            <a:r>
              <a:rPr lang="en-US" b="1">
                <a:solidFill>
                  <a:schemeClr val="accent2"/>
                </a:solidFill>
                <a:latin typeface="Times New Roman" charset="0"/>
              </a:rPr>
              <a:t> </a:t>
            </a:r>
            <a:r>
              <a:rPr lang="en-US" b="1" i="1">
                <a:solidFill>
                  <a:schemeClr val="accent2"/>
                </a:solidFill>
                <a:latin typeface="Times New Roman" charset="0"/>
              </a:rPr>
              <a:t>i</a:t>
            </a:r>
            <a:r>
              <a:rPr lang="en-US" b="1" i="1" baseline="-25000">
                <a:solidFill>
                  <a:schemeClr val="accent2"/>
                </a:solidFill>
                <a:latin typeface="Times New Roman" charset="0"/>
              </a:rPr>
              <a:t>s</a:t>
            </a:r>
            <a:r>
              <a:rPr lang="en-US" i="1" baseline="-25000">
                <a:solidFill>
                  <a:schemeClr val="accent2"/>
                </a:solidFill>
                <a:latin typeface="Times New Roman" charset="0"/>
              </a:rPr>
              <a:t>-</a:t>
            </a:r>
            <a:r>
              <a:rPr lang="en-US" baseline="-25000">
                <a:solidFill>
                  <a:schemeClr val="accent2"/>
                </a:solidFill>
                <a:latin typeface="Times New Roman" charset="0"/>
              </a:rPr>
              <a:t>1</a:t>
            </a:r>
            <a:r>
              <a:rPr lang="en-US">
                <a:solidFill>
                  <a:schemeClr val="accent2"/>
                </a:solidFill>
                <a:latin typeface="Times New Roman" charset="0"/>
              </a:rPr>
              <a:t>)</a:t>
            </a:r>
            <a:r>
              <a:rPr lang="en-US">
                <a:solidFill>
                  <a:srgbClr val="00264C"/>
                </a:solidFill>
                <a:latin typeface="Times New Roman" charset="0"/>
              </a:rPr>
              <a:t>, </a:t>
            </a:r>
            <a:endParaRPr lang="en-US" i="1" baseline="-25000">
              <a:solidFill>
                <a:srgbClr val="00264C"/>
              </a:solidFill>
              <a:latin typeface="Times New Roman" charset="0"/>
            </a:endParaRPr>
          </a:p>
          <a:p>
            <a:pPr marL="342900" indent="-342900">
              <a:spcBef>
                <a:spcPct val="50000"/>
              </a:spcBef>
            </a:pPr>
            <a:r>
              <a:rPr lang="en-US" i="1" baseline="-25000">
                <a:solidFill>
                  <a:srgbClr val="00264C"/>
                </a:solidFill>
                <a:latin typeface="Times New Roman" charset="0"/>
              </a:rPr>
              <a:t>	</a:t>
            </a:r>
            <a:r>
              <a:rPr lang="en-US" sz="1600">
                <a:solidFill>
                  <a:srgbClr val="00264C"/>
                </a:solidFill>
              </a:rPr>
              <a:t>then </a:t>
            </a:r>
            <a:r>
              <a:rPr lang="en-US" i="1">
                <a:solidFill>
                  <a:srgbClr val="00264C"/>
                </a:solidFill>
                <a:latin typeface="Times New Roman" charset="0"/>
              </a:rPr>
              <a:t>C = </a:t>
            </a:r>
            <a:r>
              <a:rPr lang="en-US" b="1" i="1">
                <a:solidFill>
                  <a:schemeClr val="accent2"/>
                </a:solidFill>
                <a:latin typeface="Times New Roman" charset="0"/>
              </a:rPr>
              <a:t>n</a:t>
            </a:r>
            <a:r>
              <a:rPr lang="en-US">
                <a:solidFill>
                  <a:srgbClr val="00264C"/>
                </a:solidFill>
                <a:latin typeface="Times New Roman" charset="0"/>
              </a:rPr>
              <a:t>.</a:t>
            </a:r>
          </a:p>
          <a:p>
            <a:pPr marL="342900" indent="-342900">
              <a:spcBef>
                <a:spcPct val="50000"/>
              </a:spcBef>
            </a:pPr>
            <a:r>
              <a:rPr lang="en-US">
                <a:solidFill>
                  <a:srgbClr val="00264C"/>
                </a:solidFill>
                <a:latin typeface="Times New Roman" charset="0"/>
              </a:rPr>
              <a:t>	</a:t>
            </a:r>
            <a:r>
              <a:rPr lang="en-US" sz="1600">
                <a:solidFill>
                  <a:srgbClr val="00264C"/>
                </a:solidFill>
              </a:rPr>
              <a:t>Or equivalently, </a:t>
            </a:r>
            <a:r>
              <a:rPr lang="en-US">
                <a:solidFill>
                  <a:srgbClr val="00264C"/>
                </a:solidFill>
                <a:latin typeface="Times New Roman" charset="0"/>
              </a:rPr>
              <a:t> </a:t>
            </a:r>
          </a:p>
          <a:p>
            <a:pPr marL="342900" indent="-342900">
              <a:spcBef>
                <a:spcPct val="50000"/>
              </a:spcBef>
            </a:pPr>
            <a:r>
              <a:rPr lang="en-US">
                <a:solidFill>
                  <a:srgbClr val="00264C"/>
                </a:solidFill>
                <a:latin typeface="Times New Roman" charset="0"/>
              </a:rPr>
              <a:t>	</a:t>
            </a:r>
            <a:r>
              <a:rPr lang="en-US" i="1">
                <a:solidFill>
                  <a:srgbClr val="00264C"/>
                </a:solidFill>
                <a:latin typeface="Times New Roman" charset="0"/>
              </a:rPr>
              <a:t>w</a:t>
            </a:r>
            <a:r>
              <a:rPr lang="en-US" i="1" baseline="-25000">
                <a:solidFill>
                  <a:srgbClr val="00264C"/>
                </a:solidFill>
                <a:latin typeface="Times New Roman" charset="0"/>
              </a:rPr>
              <a:t>s </a:t>
            </a:r>
            <a:r>
              <a:rPr lang="en-US">
                <a:solidFill>
                  <a:srgbClr val="00264C"/>
                </a:solidFill>
                <a:latin typeface="Times New Roman" charset="0"/>
              </a:rPr>
              <a:t> =</a:t>
            </a:r>
            <a:r>
              <a:rPr lang="en-US">
                <a:latin typeface="Times New Roman" charset="0"/>
              </a:rPr>
              <a:t> </a:t>
            </a:r>
            <a:r>
              <a:rPr lang="en-US">
                <a:solidFill>
                  <a:srgbClr val="009900"/>
                </a:solidFill>
                <a:latin typeface="Times New Roman" charset="0"/>
              </a:rPr>
              <a:t>(</a:t>
            </a:r>
            <a:r>
              <a:rPr lang="en-US" b="1" i="1">
                <a:solidFill>
                  <a:srgbClr val="009900"/>
                </a:solidFill>
                <a:latin typeface="Times New Roman" charset="0"/>
              </a:rPr>
              <a:t>j</a:t>
            </a:r>
            <a:r>
              <a:rPr lang="en-US" b="1" i="1" baseline="-25000">
                <a:solidFill>
                  <a:srgbClr val="009900"/>
                </a:solidFill>
                <a:latin typeface="Times New Roman" charset="0"/>
              </a:rPr>
              <a:t>s</a:t>
            </a:r>
            <a:r>
              <a:rPr lang="en-US" b="1" i="1">
                <a:solidFill>
                  <a:srgbClr val="009900"/>
                </a:solidFill>
                <a:latin typeface="Times New Roman" charset="0"/>
              </a:rPr>
              <a:t> </a:t>
            </a:r>
            <a:r>
              <a:rPr lang="en-US">
                <a:solidFill>
                  <a:srgbClr val="009900"/>
                </a:solidFill>
                <a:latin typeface="Times New Roman" charset="0"/>
              </a:rPr>
              <a:t>– </a:t>
            </a:r>
            <a:r>
              <a:rPr lang="en-US" b="1" i="1">
                <a:solidFill>
                  <a:srgbClr val="009900"/>
                </a:solidFill>
                <a:latin typeface="Times New Roman" charset="0"/>
              </a:rPr>
              <a:t>j</a:t>
            </a:r>
            <a:r>
              <a:rPr lang="en-US" b="1" i="1" baseline="-25000">
                <a:solidFill>
                  <a:srgbClr val="009900"/>
                </a:solidFill>
                <a:latin typeface="Times New Roman" charset="0"/>
              </a:rPr>
              <a:t>s</a:t>
            </a:r>
            <a:r>
              <a:rPr lang="en-US" i="1" baseline="-25000">
                <a:solidFill>
                  <a:srgbClr val="009900"/>
                </a:solidFill>
                <a:latin typeface="Times New Roman" charset="0"/>
              </a:rPr>
              <a:t>-</a:t>
            </a:r>
            <a:r>
              <a:rPr lang="en-US" baseline="-25000">
                <a:solidFill>
                  <a:srgbClr val="009900"/>
                </a:solidFill>
                <a:latin typeface="Times New Roman" charset="0"/>
              </a:rPr>
              <a:t>1</a:t>
            </a:r>
            <a:r>
              <a:rPr lang="en-US">
                <a:solidFill>
                  <a:srgbClr val="009900"/>
                </a:solidFill>
                <a:latin typeface="Times New Roman" charset="0"/>
              </a:rPr>
              <a:t>)</a:t>
            </a:r>
            <a:r>
              <a:rPr lang="en-US">
                <a:solidFill>
                  <a:srgbClr val="00264C"/>
                </a:solidFill>
                <a:latin typeface="Times New Roman" charset="0"/>
              </a:rPr>
              <a:t>,</a:t>
            </a:r>
            <a:endParaRPr lang="en-US" i="1" baseline="-25000">
              <a:solidFill>
                <a:srgbClr val="00264C"/>
              </a:solidFill>
              <a:latin typeface="Times New Roman" charset="0"/>
            </a:endParaRPr>
          </a:p>
          <a:p>
            <a:pPr marL="342900" indent="-342900">
              <a:spcBef>
                <a:spcPct val="50000"/>
              </a:spcBef>
            </a:pPr>
            <a:r>
              <a:rPr lang="en-US" i="1" baseline="-25000">
                <a:solidFill>
                  <a:srgbClr val="00264C"/>
                </a:solidFill>
                <a:latin typeface="Times New Roman" charset="0"/>
              </a:rPr>
              <a:t>	</a:t>
            </a:r>
            <a:r>
              <a:rPr lang="en-US" sz="1600">
                <a:solidFill>
                  <a:srgbClr val="00264C"/>
                </a:solidFill>
              </a:rPr>
              <a:t>then </a:t>
            </a:r>
            <a:r>
              <a:rPr lang="en-US" i="1">
                <a:solidFill>
                  <a:srgbClr val="00264C"/>
                </a:solidFill>
                <a:latin typeface="Times New Roman" charset="0"/>
              </a:rPr>
              <a:t>C = </a:t>
            </a:r>
            <a:r>
              <a:rPr lang="en-US" b="1" i="1">
                <a:solidFill>
                  <a:srgbClr val="009900"/>
                </a:solidFill>
                <a:latin typeface="Times New Roman" charset="0"/>
              </a:rPr>
              <a:t>m</a:t>
            </a:r>
            <a:r>
              <a:rPr lang="en-US">
                <a:solidFill>
                  <a:srgbClr val="00264C"/>
                </a:solidFill>
                <a:latin typeface="Times New Roman" charset="0"/>
              </a:rPr>
              <a:t>.</a:t>
            </a:r>
            <a:endParaRPr lang="en-US" sz="1600">
              <a:solidFill>
                <a:srgbClr val="00264C"/>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328"/>
                                        </p:tgtEl>
                                        <p:attrNameLst>
                                          <p:attrName>style.visibility</p:attrName>
                                        </p:attrNameLst>
                                      </p:cBhvr>
                                      <p:to>
                                        <p:strVal val="visible"/>
                                      </p:to>
                                    </p:set>
                                    <p:anim calcmode="lin" valueType="num">
                                      <p:cBhvr additive="base">
                                        <p:cTn id="7" dur="500" fill="hold"/>
                                        <p:tgtEl>
                                          <p:spTgt spid="13328"/>
                                        </p:tgtEl>
                                        <p:attrNameLst>
                                          <p:attrName>ppt_x</p:attrName>
                                        </p:attrNameLst>
                                      </p:cBhvr>
                                      <p:tavLst>
                                        <p:tav tm="0">
                                          <p:val>
                                            <p:strVal val="1+#ppt_w/2"/>
                                          </p:val>
                                        </p:tav>
                                        <p:tav tm="100000">
                                          <p:val>
                                            <p:strVal val="#ppt_x"/>
                                          </p:val>
                                        </p:tav>
                                      </p:tavLst>
                                    </p:anim>
                                    <p:anim calcmode="lin" valueType="num">
                                      <p:cBhvr additive="base">
                                        <p:cTn id="8" dur="500" fill="hold"/>
                                        <p:tgtEl>
                                          <p:spTgt spid="133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8"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162050" y="4476750"/>
            <a:ext cx="239713"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j</a:t>
            </a:r>
          </a:p>
        </p:txBody>
      </p:sp>
      <p:sp>
        <p:nvSpPr>
          <p:cNvPr id="20483" name="Rectangle 3"/>
          <p:cNvSpPr>
            <a:spLocks noChangeArrowheads="1"/>
          </p:cNvSpPr>
          <p:nvPr/>
        </p:nvSpPr>
        <p:spPr bwMode="auto">
          <a:xfrm>
            <a:off x="1216025" y="2419350"/>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m</a:t>
            </a:r>
          </a:p>
        </p:txBody>
      </p:sp>
      <p:sp>
        <p:nvSpPr>
          <p:cNvPr id="20484" name="Rectangle 4"/>
          <p:cNvSpPr>
            <a:spLocks noChangeArrowheads="1"/>
          </p:cNvSpPr>
          <p:nvPr/>
        </p:nvSpPr>
        <p:spPr bwMode="auto">
          <a:xfrm>
            <a:off x="1216025" y="5734050"/>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solidFill>
                  <a:srgbClr val="009900"/>
                </a:solidFill>
                <a:latin typeface="Times New Roman" charset="0"/>
              </a:rPr>
              <a:t>1</a:t>
            </a:r>
          </a:p>
        </p:txBody>
      </p:sp>
      <p:sp>
        <p:nvSpPr>
          <p:cNvPr id="20485" name="Rectangle 5"/>
          <p:cNvSpPr>
            <a:spLocks noChangeArrowheads="1"/>
          </p:cNvSpPr>
          <p:nvPr/>
        </p:nvSpPr>
        <p:spPr bwMode="auto">
          <a:xfrm>
            <a:off x="4732338" y="2181225"/>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n</a:t>
            </a:r>
          </a:p>
        </p:txBody>
      </p:sp>
      <p:sp>
        <p:nvSpPr>
          <p:cNvPr id="20486" name="Rectangle 6"/>
          <p:cNvSpPr>
            <a:spLocks noChangeArrowheads="1"/>
          </p:cNvSpPr>
          <p:nvPr/>
        </p:nvSpPr>
        <p:spPr bwMode="auto">
          <a:xfrm>
            <a:off x="1436688" y="2181225"/>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solidFill>
                  <a:schemeClr val="accent2"/>
                </a:solidFill>
                <a:latin typeface="Times New Roman" charset="0"/>
              </a:rPr>
              <a:t>1</a:t>
            </a:r>
          </a:p>
        </p:txBody>
      </p:sp>
      <p:sp>
        <p:nvSpPr>
          <p:cNvPr id="20487" name="Rectangle 7"/>
          <p:cNvSpPr>
            <a:spLocks noChangeArrowheads="1"/>
          </p:cNvSpPr>
          <p:nvPr/>
        </p:nvSpPr>
        <p:spPr bwMode="auto">
          <a:xfrm>
            <a:off x="2800350" y="2181225"/>
            <a:ext cx="30480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i</a:t>
            </a:r>
          </a:p>
        </p:txBody>
      </p:sp>
      <p:sp>
        <p:nvSpPr>
          <p:cNvPr id="20488" name="Rectangle 8"/>
          <p:cNvSpPr>
            <a:spLocks noChangeArrowheads="1"/>
          </p:cNvSpPr>
          <p:nvPr/>
        </p:nvSpPr>
        <p:spPr bwMode="auto">
          <a:xfrm>
            <a:off x="76200" y="5695950"/>
            <a:ext cx="10477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Monotype Corsiva" charset="0"/>
              </a:rPr>
              <a:t>Time Series B</a:t>
            </a:r>
            <a:endParaRPr lang="en-US" sz="1400" b="1" i="1">
              <a:solidFill>
                <a:srgbClr val="009900"/>
              </a:solidFill>
              <a:latin typeface="Monotype Corsiva" charset="0"/>
            </a:endParaRPr>
          </a:p>
        </p:txBody>
      </p:sp>
      <p:sp>
        <p:nvSpPr>
          <p:cNvPr id="20489" name="Rectangle 9"/>
          <p:cNvSpPr>
            <a:spLocks noChangeArrowheads="1"/>
          </p:cNvSpPr>
          <p:nvPr/>
        </p:nvSpPr>
        <p:spPr bwMode="auto">
          <a:xfrm>
            <a:off x="1162050" y="1781175"/>
            <a:ext cx="1219200" cy="47625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Monotype Corsiva" charset="0"/>
              </a:rPr>
              <a:t>Time Series A</a:t>
            </a:r>
            <a:endParaRPr lang="en-US" sz="1400" b="1" i="1">
              <a:solidFill>
                <a:schemeClr val="accent2"/>
              </a:solidFill>
              <a:latin typeface="Monotype Corsiva" charset="0"/>
            </a:endParaRPr>
          </a:p>
        </p:txBody>
      </p:sp>
      <p:sp>
        <p:nvSpPr>
          <p:cNvPr id="20490" name="Rectangle 10"/>
          <p:cNvSpPr>
            <a:spLocks noChangeArrowheads="1"/>
          </p:cNvSpPr>
          <p:nvPr/>
        </p:nvSpPr>
        <p:spPr bwMode="auto">
          <a:xfrm rot="5400000">
            <a:off x="1397001" y="2557462"/>
            <a:ext cx="3509962" cy="3509963"/>
          </a:xfrm>
          <a:prstGeom prst="rect">
            <a:avLst/>
          </a:prstGeom>
          <a:solidFill>
            <a:srgbClr val="FFFFFF"/>
          </a:solidFill>
          <a:ln w="19050">
            <a:solidFill>
              <a:schemeClr val="tx1"/>
            </a:solidFill>
            <a:miter lim="800000"/>
            <a:headEnd/>
            <a:tailEnd/>
          </a:ln>
          <a:effectLst/>
        </p:spPr>
        <p:txBody>
          <a:bodyPr wrap="none" anchor="ctr">
            <a:prstTxWarp prst="textNoShape">
              <a:avLst/>
            </a:prstTxWarp>
          </a:bodyPr>
          <a:lstStyle/>
          <a:p>
            <a:endParaRPr lang="en-US"/>
          </a:p>
        </p:txBody>
      </p:sp>
      <p:grpSp>
        <p:nvGrpSpPr>
          <p:cNvPr id="2" name="Group 11"/>
          <p:cNvGrpSpPr>
            <a:grpSpLocks/>
          </p:cNvGrpSpPr>
          <p:nvPr/>
        </p:nvGrpSpPr>
        <p:grpSpPr bwMode="auto">
          <a:xfrm rot="5400000">
            <a:off x="1618456" y="2559845"/>
            <a:ext cx="3057525" cy="3509962"/>
            <a:chOff x="1488" y="1101"/>
            <a:chExt cx="1926" cy="2211"/>
          </a:xfrm>
        </p:grpSpPr>
        <p:sp>
          <p:nvSpPr>
            <p:cNvPr id="20492" name="Line 12"/>
            <p:cNvSpPr>
              <a:spLocks noChangeShapeType="1"/>
            </p:cNvSpPr>
            <p:nvPr/>
          </p:nvSpPr>
          <p:spPr bwMode="auto">
            <a:xfrm>
              <a:off x="2515"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93" name="Line 13"/>
            <p:cNvSpPr>
              <a:spLocks noChangeShapeType="1"/>
            </p:cNvSpPr>
            <p:nvPr/>
          </p:nvSpPr>
          <p:spPr bwMode="auto">
            <a:xfrm>
              <a:off x="2643"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94" name="Line 14"/>
            <p:cNvSpPr>
              <a:spLocks noChangeShapeType="1"/>
            </p:cNvSpPr>
            <p:nvPr/>
          </p:nvSpPr>
          <p:spPr bwMode="auto">
            <a:xfrm>
              <a:off x="2772"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95" name="Line 15"/>
            <p:cNvSpPr>
              <a:spLocks noChangeShapeType="1"/>
            </p:cNvSpPr>
            <p:nvPr/>
          </p:nvSpPr>
          <p:spPr bwMode="auto">
            <a:xfrm>
              <a:off x="2900"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96" name="Line 16"/>
            <p:cNvSpPr>
              <a:spLocks noChangeShapeType="1"/>
            </p:cNvSpPr>
            <p:nvPr/>
          </p:nvSpPr>
          <p:spPr bwMode="auto">
            <a:xfrm>
              <a:off x="302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97" name="Line 17"/>
            <p:cNvSpPr>
              <a:spLocks noChangeShapeType="1"/>
            </p:cNvSpPr>
            <p:nvPr/>
          </p:nvSpPr>
          <p:spPr bwMode="auto">
            <a:xfrm>
              <a:off x="3157"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98" name="Line 18"/>
            <p:cNvSpPr>
              <a:spLocks noChangeShapeType="1"/>
            </p:cNvSpPr>
            <p:nvPr/>
          </p:nvSpPr>
          <p:spPr bwMode="auto">
            <a:xfrm>
              <a:off x="3285"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99" name="Line 19"/>
            <p:cNvSpPr>
              <a:spLocks noChangeShapeType="1"/>
            </p:cNvSpPr>
            <p:nvPr/>
          </p:nvSpPr>
          <p:spPr bwMode="auto">
            <a:xfrm>
              <a:off x="3414"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00" name="Line 20"/>
            <p:cNvSpPr>
              <a:spLocks noChangeShapeType="1"/>
            </p:cNvSpPr>
            <p:nvPr/>
          </p:nvSpPr>
          <p:spPr bwMode="auto">
            <a:xfrm>
              <a:off x="148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01" name="Line 21"/>
            <p:cNvSpPr>
              <a:spLocks noChangeShapeType="1"/>
            </p:cNvSpPr>
            <p:nvPr/>
          </p:nvSpPr>
          <p:spPr bwMode="auto">
            <a:xfrm>
              <a:off x="1616"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02" name="Line 22"/>
            <p:cNvSpPr>
              <a:spLocks noChangeShapeType="1"/>
            </p:cNvSpPr>
            <p:nvPr/>
          </p:nvSpPr>
          <p:spPr bwMode="auto">
            <a:xfrm>
              <a:off x="1744"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03" name="Line 23"/>
            <p:cNvSpPr>
              <a:spLocks noChangeShapeType="1"/>
            </p:cNvSpPr>
            <p:nvPr/>
          </p:nvSpPr>
          <p:spPr bwMode="auto">
            <a:xfrm>
              <a:off x="1873"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04" name="Line 24"/>
            <p:cNvSpPr>
              <a:spLocks noChangeShapeType="1"/>
            </p:cNvSpPr>
            <p:nvPr/>
          </p:nvSpPr>
          <p:spPr bwMode="auto">
            <a:xfrm>
              <a:off x="2001"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05" name="Line 25"/>
            <p:cNvSpPr>
              <a:spLocks noChangeShapeType="1"/>
            </p:cNvSpPr>
            <p:nvPr/>
          </p:nvSpPr>
          <p:spPr bwMode="auto">
            <a:xfrm>
              <a:off x="2130"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06" name="Line 26"/>
            <p:cNvSpPr>
              <a:spLocks noChangeShapeType="1"/>
            </p:cNvSpPr>
            <p:nvPr/>
          </p:nvSpPr>
          <p:spPr bwMode="auto">
            <a:xfrm>
              <a:off x="225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07" name="Line 27"/>
            <p:cNvSpPr>
              <a:spLocks noChangeShapeType="1"/>
            </p:cNvSpPr>
            <p:nvPr/>
          </p:nvSpPr>
          <p:spPr bwMode="auto">
            <a:xfrm>
              <a:off x="2386"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3" name="Group 28"/>
          <p:cNvGrpSpPr>
            <a:grpSpLocks/>
          </p:cNvGrpSpPr>
          <p:nvPr/>
        </p:nvGrpSpPr>
        <p:grpSpPr bwMode="auto">
          <a:xfrm rot="10800000">
            <a:off x="1622425" y="2557463"/>
            <a:ext cx="3057525" cy="3509962"/>
            <a:chOff x="3594" y="1197"/>
            <a:chExt cx="1926" cy="2211"/>
          </a:xfrm>
        </p:grpSpPr>
        <p:sp>
          <p:nvSpPr>
            <p:cNvPr id="20509" name="Line 29"/>
            <p:cNvSpPr>
              <a:spLocks noChangeShapeType="1"/>
            </p:cNvSpPr>
            <p:nvPr/>
          </p:nvSpPr>
          <p:spPr bwMode="auto">
            <a:xfrm>
              <a:off x="4621"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10" name="Line 30"/>
            <p:cNvSpPr>
              <a:spLocks noChangeShapeType="1"/>
            </p:cNvSpPr>
            <p:nvPr/>
          </p:nvSpPr>
          <p:spPr bwMode="auto">
            <a:xfrm>
              <a:off x="4749"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11" name="Line 31"/>
            <p:cNvSpPr>
              <a:spLocks noChangeShapeType="1"/>
            </p:cNvSpPr>
            <p:nvPr/>
          </p:nvSpPr>
          <p:spPr bwMode="auto">
            <a:xfrm>
              <a:off x="4878"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12" name="Line 32"/>
            <p:cNvSpPr>
              <a:spLocks noChangeShapeType="1"/>
            </p:cNvSpPr>
            <p:nvPr/>
          </p:nvSpPr>
          <p:spPr bwMode="auto">
            <a:xfrm>
              <a:off x="5006"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13" name="Line 33"/>
            <p:cNvSpPr>
              <a:spLocks noChangeShapeType="1"/>
            </p:cNvSpPr>
            <p:nvPr/>
          </p:nvSpPr>
          <p:spPr bwMode="auto">
            <a:xfrm>
              <a:off x="513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14" name="Line 34"/>
            <p:cNvSpPr>
              <a:spLocks noChangeShapeType="1"/>
            </p:cNvSpPr>
            <p:nvPr/>
          </p:nvSpPr>
          <p:spPr bwMode="auto">
            <a:xfrm>
              <a:off x="5263"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15" name="Line 35"/>
            <p:cNvSpPr>
              <a:spLocks noChangeShapeType="1"/>
            </p:cNvSpPr>
            <p:nvPr/>
          </p:nvSpPr>
          <p:spPr bwMode="auto">
            <a:xfrm>
              <a:off x="5391"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16" name="Line 36"/>
            <p:cNvSpPr>
              <a:spLocks noChangeShapeType="1"/>
            </p:cNvSpPr>
            <p:nvPr/>
          </p:nvSpPr>
          <p:spPr bwMode="auto">
            <a:xfrm>
              <a:off x="5520"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17" name="Line 37"/>
            <p:cNvSpPr>
              <a:spLocks noChangeShapeType="1"/>
            </p:cNvSpPr>
            <p:nvPr/>
          </p:nvSpPr>
          <p:spPr bwMode="auto">
            <a:xfrm>
              <a:off x="359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18" name="Line 38"/>
            <p:cNvSpPr>
              <a:spLocks noChangeShapeType="1"/>
            </p:cNvSpPr>
            <p:nvPr/>
          </p:nvSpPr>
          <p:spPr bwMode="auto">
            <a:xfrm>
              <a:off x="3722"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19" name="Line 39"/>
            <p:cNvSpPr>
              <a:spLocks noChangeShapeType="1"/>
            </p:cNvSpPr>
            <p:nvPr/>
          </p:nvSpPr>
          <p:spPr bwMode="auto">
            <a:xfrm>
              <a:off x="3850"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20" name="Line 40"/>
            <p:cNvSpPr>
              <a:spLocks noChangeShapeType="1"/>
            </p:cNvSpPr>
            <p:nvPr/>
          </p:nvSpPr>
          <p:spPr bwMode="auto">
            <a:xfrm>
              <a:off x="3979"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21" name="Line 41"/>
            <p:cNvSpPr>
              <a:spLocks noChangeShapeType="1"/>
            </p:cNvSpPr>
            <p:nvPr/>
          </p:nvSpPr>
          <p:spPr bwMode="auto">
            <a:xfrm>
              <a:off x="4107"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22" name="Line 42"/>
            <p:cNvSpPr>
              <a:spLocks noChangeShapeType="1"/>
            </p:cNvSpPr>
            <p:nvPr/>
          </p:nvSpPr>
          <p:spPr bwMode="auto">
            <a:xfrm>
              <a:off x="4236"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23" name="Line 43"/>
            <p:cNvSpPr>
              <a:spLocks noChangeShapeType="1"/>
            </p:cNvSpPr>
            <p:nvPr/>
          </p:nvSpPr>
          <p:spPr bwMode="auto">
            <a:xfrm>
              <a:off x="436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524" name="Line 44"/>
            <p:cNvSpPr>
              <a:spLocks noChangeShapeType="1"/>
            </p:cNvSpPr>
            <p:nvPr/>
          </p:nvSpPr>
          <p:spPr bwMode="auto">
            <a:xfrm>
              <a:off x="4492"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4" name="Group 45"/>
          <p:cNvGrpSpPr>
            <a:grpSpLocks/>
          </p:cNvGrpSpPr>
          <p:nvPr/>
        </p:nvGrpSpPr>
        <p:grpSpPr bwMode="auto">
          <a:xfrm>
            <a:off x="1371600" y="1466850"/>
            <a:ext cx="3514725" cy="838200"/>
            <a:chOff x="678" y="2154"/>
            <a:chExt cx="2214" cy="528"/>
          </a:xfrm>
        </p:grpSpPr>
        <p:sp>
          <p:nvSpPr>
            <p:cNvPr id="20526" name="Line 46"/>
            <p:cNvSpPr>
              <a:spLocks noChangeShapeType="1"/>
            </p:cNvSpPr>
            <p:nvPr/>
          </p:nvSpPr>
          <p:spPr bwMode="auto">
            <a:xfrm>
              <a:off x="678" y="2682"/>
              <a:ext cx="39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20527" name="Line 47"/>
            <p:cNvSpPr>
              <a:spLocks noChangeShapeType="1"/>
            </p:cNvSpPr>
            <p:nvPr/>
          </p:nvSpPr>
          <p:spPr bwMode="auto">
            <a:xfrm flipV="1">
              <a:off x="1062" y="2634"/>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20528" name="Line 48"/>
            <p:cNvSpPr>
              <a:spLocks noChangeShapeType="1"/>
            </p:cNvSpPr>
            <p:nvPr/>
          </p:nvSpPr>
          <p:spPr bwMode="auto">
            <a:xfrm flipV="1">
              <a:off x="1320" y="2490"/>
              <a:ext cx="259" cy="144"/>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20529" name="Line 49"/>
            <p:cNvSpPr>
              <a:spLocks noChangeShapeType="1"/>
            </p:cNvSpPr>
            <p:nvPr/>
          </p:nvSpPr>
          <p:spPr bwMode="auto">
            <a:xfrm>
              <a:off x="1194" y="2634"/>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20530" name="Line 50"/>
            <p:cNvSpPr>
              <a:spLocks noChangeShapeType="1"/>
            </p:cNvSpPr>
            <p:nvPr/>
          </p:nvSpPr>
          <p:spPr bwMode="auto">
            <a:xfrm>
              <a:off x="1578" y="2490"/>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20531" name="Line 51"/>
            <p:cNvSpPr>
              <a:spLocks noChangeShapeType="1"/>
            </p:cNvSpPr>
            <p:nvPr/>
          </p:nvSpPr>
          <p:spPr bwMode="auto">
            <a:xfrm flipV="1">
              <a:off x="1698" y="2400"/>
              <a:ext cx="144"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20532" name="Line 52"/>
            <p:cNvSpPr>
              <a:spLocks noChangeShapeType="1"/>
            </p:cNvSpPr>
            <p:nvPr/>
          </p:nvSpPr>
          <p:spPr bwMode="auto">
            <a:xfrm flipV="1">
              <a:off x="1836" y="2166"/>
              <a:ext cx="138" cy="24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20533" name="Line 53"/>
            <p:cNvSpPr>
              <a:spLocks noChangeShapeType="1"/>
            </p:cNvSpPr>
            <p:nvPr/>
          </p:nvSpPr>
          <p:spPr bwMode="auto">
            <a:xfrm>
              <a:off x="1968" y="2154"/>
              <a:ext cx="127"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20534" name="Line 54"/>
            <p:cNvSpPr>
              <a:spLocks noChangeShapeType="1"/>
            </p:cNvSpPr>
            <p:nvPr/>
          </p:nvSpPr>
          <p:spPr bwMode="auto">
            <a:xfrm>
              <a:off x="2220" y="2298"/>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20535" name="Line 55"/>
            <p:cNvSpPr>
              <a:spLocks noChangeShapeType="1"/>
            </p:cNvSpPr>
            <p:nvPr/>
          </p:nvSpPr>
          <p:spPr bwMode="auto">
            <a:xfrm>
              <a:off x="2094" y="2250"/>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20536" name="Line 56"/>
            <p:cNvSpPr>
              <a:spLocks noChangeShapeType="1"/>
            </p:cNvSpPr>
            <p:nvPr/>
          </p:nvSpPr>
          <p:spPr bwMode="auto">
            <a:xfrm>
              <a:off x="2346" y="2298"/>
              <a:ext cx="259"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20537" name="Line 57"/>
            <p:cNvSpPr>
              <a:spLocks noChangeShapeType="1"/>
            </p:cNvSpPr>
            <p:nvPr/>
          </p:nvSpPr>
          <p:spPr bwMode="auto">
            <a:xfrm>
              <a:off x="2604" y="2394"/>
              <a:ext cx="288" cy="0"/>
            </a:xfrm>
            <a:prstGeom prst="line">
              <a:avLst/>
            </a:prstGeom>
            <a:noFill/>
            <a:ln w="28575">
              <a:solidFill>
                <a:schemeClr val="accent2"/>
              </a:solidFill>
              <a:round/>
              <a:headEnd/>
              <a:tailEnd/>
            </a:ln>
            <a:effectLst/>
          </p:spPr>
          <p:txBody>
            <a:bodyPr>
              <a:prstTxWarp prst="textNoShape">
                <a:avLst/>
              </a:prstTxWarp>
            </a:bodyPr>
            <a:lstStyle/>
            <a:p>
              <a:endParaRPr lang="en-US"/>
            </a:p>
          </p:txBody>
        </p:sp>
      </p:grpSp>
      <p:grpSp>
        <p:nvGrpSpPr>
          <p:cNvPr id="5" name="Group 58"/>
          <p:cNvGrpSpPr>
            <a:grpSpLocks/>
          </p:cNvGrpSpPr>
          <p:nvPr/>
        </p:nvGrpSpPr>
        <p:grpSpPr bwMode="auto">
          <a:xfrm rot="-5400000">
            <a:off x="-896143" y="3980656"/>
            <a:ext cx="3516312" cy="676275"/>
            <a:chOff x="678" y="1872"/>
            <a:chExt cx="2215" cy="426"/>
          </a:xfrm>
        </p:grpSpPr>
        <p:sp>
          <p:nvSpPr>
            <p:cNvPr id="20539" name="Line 59"/>
            <p:cNvSpPr>
              <a:spLocks noChangeShapeType="1"/>
            </p:cNvSpPr>
            <p:nvPr/>
          </p:nvSpPr>
          <p:spPr bwMode="auto">
            <a:xfrm>
              <a:off x="678" y="2298"/>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20540" name="Line 60"/>
            <p:cNvSpPr>
              <a:spLocks noChangeShapeType="1"/>
            </p:cNvSpPr>
            <p:nvPr/>
          </p:nvSpPr>
          <p:spPr bwMode="auto">
            <a:xfrm flipV="1">
              <a:off x="804" y="2250"/>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20541" name="Line 61"/>
            <p:cNvSpPr>
              <a:spLocks noChangeShapeType="1"/>
            </p:cNvSpPr>
            <p:nvPr/>
          </p:nvSpPr>
          <p:spPr bwMode="auto">
            <a:xfrm flipV="1">
              <a:off x="1062" y="2106"/>
              <a:ext cx="259"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20542" name="Line 62"/>
            <p:cNvSpPr>
              <a:spLocks noChangeShapeType="1"/>
            </p:cNvSpPr>
            <p:nvPr/>
          </p:nvSpPr>
          <p:spPr bwMode="auto">
            <a:xfrm>
              <a:off x="936" y="2250"/>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20543" name="Line 63"/>
            <p:cNvSpPr>
              <a:spLocks noChangeShapeType="1"/>
            </p:cNvSpPr>
            <p:nvPr/>
          </p:nvSpPr>
          <p:spPr bwMode="auto">
            <a:xfrm>
              <a:off x="1320" y="210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20544" name="Line 64"/>
            <p:cNvSpPr>
              <a:spLocks noChangeShapeType="1"/>
            </p:cNvSpPr>
            <p:nvPr/>
          </p:nvSpPr>
          <p:spPr bwMode="auto">
            <a:xfrm flipV="1">
              <a:off x="1446" y="2010"/>
              <a:ext cx="144" cy="96"/>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20545" name="Line 65"/>
            <p:cNvSpPr>
              <a:spLocks noChangeShapeType="1"/>
            </p:cNvSpPr>
            <p:nvPr/>
          </p:nvSpPr>
          <p:spPr bwMode="auto">
            <a:xfrm flipV="1">
              <a:off x="1584" y="1872"/>
              <a:ext cx="138"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20546" name="Line 66"/>
            <p:cNvSpPr>
              <a:spLocks noChangeShapeType="1"/>
            </p:cNvSpPr>
            <p:nvPr/>
          </p:nvSpPr>
          <p:spPr bwMode="auto">
            <a:xfrm>
              <a:off x="1716" y="1872"/>
              <a:ext cx="384"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20547" name="Line 67"/>
            <p:cNvSpPr>
              <a:spLocks noChangeShapeType="1"/>
            </p:cNvSpPr>
            <p:nvPr/>
          </p:nvSpPr>
          <p:spPr bwMode="auto">
            <a:xfrm>
              <a:off x="2490" y="201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20548" name="Line 68"/>
            <p:cNvSpPr>
              <a:spLocks noChangeAspect="1" noChangeShapeType="1"/>
            </p:cNvSpPr>
            <p:nvPr/>
          </p:nvSpPr>
          <p:spPr bwMode="auto">
            <a:xfrm>
              <a:off x="2622" y="2016"/>
              <a:ext cx="271" cy="105"/>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20549" name="Line 69"/>
            <p:cNvSpPr>
              <a:spLocks noChangeShapeType="1"/>
            </p:cNvSpPr>
            <p:nvPr/>
          </p:nvSpPr>
          <p:spPr bwMode="auto">
            <a:xfrm>
              <a:off x="2358" y="1968"/>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20550" name="Line 70"/>
            <p:cNvSpPr>
              <a:spLocks noChangeShapeType="1"/>
            </p:cNvSpPr>
            <p:nvPr/>
          </p:nvSpPr>
          <p:spPr bwMode="auto">
            <a:xfrm>
              <a:off x="2100" y="1872"/>
              <a:ext cx="265" cy="96"/>
            </a:xfrm>
            <a:prstGeom prst="line">
              <a:avLst/>
            </a:prstGeom>
            <a:noFill/>
            <a:ln w="28575">
              <a:solidFill>
                <a:srgbClr val="009900"/>
              </a:solidFill>
              <a:round/>
              <a:headEnd/>
              <a:tailEnd/>
            </a:ln>
            <a:effectLst/>
          </p:spPr>
          <p:txBody>
            <a:bodyPr>
              <a:prstTxWarp prst="textNoShape">
                <a:avLst/>
              </a:prstTxWarp>
            </a:bodyPr>
            <a:lstStyle/>
            <a:p>
              <a:endParaRPr lang="en-US"/>
            </a:p>
          </p:txBody>
        </p:sp>
      </p:grpSp>
      <p:sp>
        <p:nvSpPr>
          <p:cNvPr id="20551" name="Line 71"/>
          <p:cNvSpPr>
            <a:spLocks noChangeShapeType="1"/>
          </p:cNvSpPr>
          <p:nvPr/>
        </p:nvSpPr>
        <p:spPr bwMode="auto">
          <a:xfrm rot="189930" flipV="1">
            <a:off x="3038475" y="4191000"/>
            <a:ext cx="1981200" cy="2209800"/>
          </a:xfrm>
          <a:prstGeom prst="line">
            <a:avLst/>
          </a:prstGeom>
          <a:noFill/>
          <a:ln w="28575">
            <a:solidFill>
              <a:srgbClr val="FF9900"/>
            </a:solidFill>
            <a:round/>
            <a:headEnd/>
            <a:tailEnd/>
          </a:ln>
          <a:effectLst/>
        </p:spPr>
        <p:txBody>
          <a:bodyPr>
            <a:prstTxWarp prst="textNoShape">
              <a:avLst/>
            </a:prstTxWarp>
          </a:bodyPr>
          <a:lstStyle/>
          <a:p>
            <a:endParaRPr lang="en-US"/>
          </a:p>
        </p:txBody>
      </p:sp>
      <p:sp>
        <p:nvSpPr>
          <p:cNvPr id="20552" name="Line 72"/>
          <p:cNvSpPr>
            <a:spLocks noChangeShapeType="1"/>
          </p:cNvSpPr>
          <p:nvPr/>
        </p:nvSpPr>
        <p:spPr bwMode="auto">
          <a:xfrm rot="189930" flipV="1">
            <a:off x="1162050" y="2352675"/>
            <a:ext cx="1981200" cy="2209800"/>
          </a:xfrm>
          <a:prstGeom prst="line">
            <a:avLst/>
          </a:prstGeom>
          <a:noFill/>
          <a:ln w="28575">
            <a:solidFill>
              <a:srgbClr val="FF9900"/>
            </a:solidFill>
            <a:round/>
            <a:headEnd/>
            <a:tailEnd/>
          </a:ln>
          <a:effectLst/>
        </p:spPr>
        <p:txBody>
          <a:bodyPr>
            <a:prstTxWarp prst="textNoShape">
              <a:avLst/>
            </a:prstTxWarp>
          </a:bodyPr>
          <a:lstStyle/>
          <a:p>
            <a:endParaRPr lang="en-US"/>
          </a:p>
        </p:txBody>
      </p:sp>
      <p:sp>
        <p:nvSpPr>
          <p:cNvPr id="20553" name="Text Box 73"/>
          <p:cNvSpPr txBox="1">
            <a:spLocks noChangeArrowheads="1"/>
          </p:cNvSpPr>
          <p:nvPr/>
        </p:nvSpPr>
        <p:spPr bwMode="auto">
          <a:xfrm>
            <a:off x="3114675" y="6038850"/>
            <a:ext cx="914400"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1" i="1">
                <a:solidFill>
                  <a:srgbClr val="FF9900"/>
                </a:solidFill>
                <a:latin typeface="Times New Roman" charset="0"/>
              </a:rPr>
              <a:t>i</a:t>
            </a:r>
            <a:r>
              <a:rPr lang="en-US" sz="1400">
                <a:solidFill>
                  <a:srgbClr val="FF9900"/>
                </a:solidFill>
                <a:latin typeface="Times New Roman" charset="0"/>
              </a:rPr>
              <a:t> = </a:t>
            </a:r>
            <a:r>
              <a:rPr lang="en-US" sz="1400" b="1" i="1">
                <a:solidFill>
                  <a:srgbClr val="FF9900"/>
                </a:solidFill>
                <a:latin typeface="Times New Roman" charset="0"/>
              </a:rPr>
              <a:t>j </a:t>
            </a:r>
            <a:r>
              <a:rPr lang="en-US" sz="1400">
                <a:solidFill>
                  <a:srgbClr val="FF9900"/>
                </a:solidFill>
                <a:latin typeface="Times New Roman" charset="0"/>
              </a:rPr>
              <a:t>+ </a:t>
            </a:r>
            <a:r>
              <a:rPr lang="en-US" sz="1400" b="1" i="1">
                <a:solidFill>
                  <a:srgbClr val="FF9900"/>
                </a:solidFill>
                <a:latin typeface="Times New Roman" charset="0"/>
              </a:rPr>
              <a:t>r</a:t>
            </a:r>
            <a:endParaRPr lang="en-US" sz="1400">
              <a:solidFill>
                <a:srgbClr val="FF9900"/>
              </a:solidFill>
            </a:endParaRPr>
          </a:p>
        </p:txBody>
      </p:sp>
      <p:sp>
        <p:nvSpPr>
          <p:cNvPr id="20554" name="Text Box 74"/>
          <p:cNvSpPr txBox="1">
            <a:spLocks noChangeArrowheads="1"/>
          </p:cNvSpPr>
          <p:nvPr/>
        </p:nvSpPr>
        <p:spPr bwMode="auto">
          <a:xfrm>
            <a:off x="619125" y="3914775"/>
            <a:ext cx="914400"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1" i="1">
                <a:solidFill>
                  <a:srgbClr val="FF9900"/>
                </a:solidFill>
                <a:latin typeface="Times New Roman" charset="0"/>
              </a:rPr>
              <a:t>i</a:t>
            </a:r>
            <a:r>
              <a:rPr lang="en-US" sz="1400">
                <a:solidFill>
                  <a:srgbClr val="FF9900"/>
                </a:solidFill>
                <a:latin typeface="Times New Roman" charset="0"/>
              </a:rPr>
              <a:t> = </a:t>
            </a:r>
            <a:r>
              <a:rPr lang="en-US" sz="1400" b="1" i="1">
                <a:solidFill>
                  <a:srgbClr val="FF9900"/>
                </a:solidFill>
                <a:latin typeface="Times New Roman" charset="0"/>
              </a:rPr>
              <a:t>j </a:t>
            </a:r>
            <a:r>
              <a:rPr lang="en-US" sz="1400">
                <a:solidFill>
                  <a:srgbClr val="FF9900"/>
                </a:solidFill>
                <a:latin typeface="Times New Roman" charset="0"/>
              </a:rPr>
              <a:t>-</a:t>
            </a:r>
            <a:r>
              <a:rPr lang="en-US" sz="1400" b="1" i="1">
                <a:solidFill>
                  <a:srgbClr val="FF9900"/>
                </a:solidFill>
                <a:latin typeface="Times New Roman" charset="0"/>
              </a:rPr>
              <a:t> r</a:t>
            </a:r>
          </a:p>
        </p:txBody>
      </p:sp>
      <p:sp>
        <p:nvSpPr>
          <p:cNvPr id="20555" name="Oval 75"/>
          <p:cNvSpPr>
            <a:spLocks noChangeAspect="1" noChangeArrowheads="1"/>
          </p:cNvSpPr>
          <p:nvPr/>
        </p:nvSpPr>
        <p:spPr bwMode="auto">
          <a:xfrm>
            <a:off x="1460500" y="5934075"/>
            <a:ext cx="63500" cy="6350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grpSp>
        <p:nvGrpSpPr>
          <p:cNvPr id="6" name="Group 76"/>
          <p:cNvGrpSpPr>
            <a:grpSpLocks/>
          </p:cNvGrpSpPr>
          <p:nvPr/>
        </p:nvGrpSpPr>
        <p:grpSpPr bwMode="auto">
          <a:xfrm>
            <a:off x="1524000" y="5937250"/>
            <a:ext cx="1841500" cy="63500"/>
            <a:chOff x="1044" y="3704"/>
            <a:chExt cx="1160" cy="40"/>
          </a:xfrm>
        </p:grpSpPr>
        <p:sp>
          <p:nvSpPr>
            <p:cNvPr id="20557" name="Oval 77"/>
            <p:cNvSpPr>
              <a:spLocks noChangeAspect="1" noChangeArrowheads="1"/>
            </p:cNvSpPr>
            <p:nvPr/>
          </p:nvSpPr>
          <p:spPr bwMode="auto">
            <a:xfrm flipH="1">
              <a:off x="1132" y="3704"/>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558" name="Oval 78"/>
            <p:cNvSpPr>
              <a:spLocks noChangeAspect="1" noChangeArrowheads="1"/>
            </p:cNvSpPr>
            <p:nvPr/>
          </p:nvSpPr>
          <p:spPr bwMode="auto">
            <a:xfrm flipH="1">
              <a:off x="1261" y="3704"/>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559" name="Oval 79"/>
            <p:cNvSpPr>
              <a:spLocks noChangeAspect="1" noChangeArrowheads="1"/>
            </p:cNvSpPr>
            <p:nvPr/>
          </p:nvSpPr>
          <p:spPr bwMode="auto">
            <a:xfrm flipH="1">
              <a:off x="1390" y="3704"/>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560" name="Oval 80"/>
            <p:cNvSpPr>
              <a:spLocks noChangeAspect="1" noChangeArrowheads="1"/>
            </p:cNvSpPr>
            <p:nvPr/>
          </p:nvSpPr>
          <p:spPr bwMode="auto">
            <a:xfrm flipH="1">
              <a:off x="1519" y="3704"/>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561" name="Oval 81"/>
            <p:cNvSpPr>
              <a:spLocks noChangeAspect="1" noChangeArrowheads="1"/>
            </p:cNvSpPr>
            <p:nvPr/>
          </p:nvSpPr>
          <p:spPr bwMode="auto">
            <a:xfrm flipH="1">
              <a:off x="1648" y="3704"/>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562" name="Oval 82"/>
            <p:cNvSpPr>
              <a:spLocks noChangeAspect="1" noChangeArrowheads="1"/>
            </p:cNvSpPr>
            <p:nvPr/>
          </p:nvSpPr>
          <p:spPr bwMode="auto">
            <a:xfrm flipH="1">
              <a:off x="1777" y="3704"/>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563" name="Oval 83"/>
            <p:cNvSpPr>
              <a:spLocks noChangeAspect="1" noChangeArrowheads="1"/>
            </p:cNvSpPr>
            <p:nvPr/>
          </p:nvSpPr>
          <p:spPr bwMode="auto">
            <a:xfrm flipH="1">
              <a:off x="1906" y="3704"/>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564" name="Oval 84"/>
            <p:cNvSpPr>
              <a:spLocks noChangeAspect="1" noChangeArrowheads="1"/>
            </p:cNvSpPr>
            <p:nvPr/>
          </p:nvSpPr>
          <p:spPr bwMode="auto">
            <a:xfrm flipH="1">
              <a:off x="2035" y="3704"/>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565" name="Oval 85"/>
            <p:cNvSpPr>
              <a:spLocks noChangeAspect="1" noChangeArrowheads="1"/>
            </p:cNvSpPr>
            <p:nvPr/>
          </p:nvSpPr>
          <p:spPr bwMode="auto">
            <a:xfrm flipH="1">
              <a:off x="2164" y="3704"/>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566" name="Line 86"/>
            <p:cNvSpPr>
              <a:spLocks noChangeShapeType="1"/>
            </p:cNvSpPr>
            <p:nvPr/>
          </p:nvSpPr>
          <p:spPr bwMode="auto">
            <a:xfrm flipH="1">
              <a:off x="1044" y="372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567" name="Line 87"/>
            <p:cNvSpPr>
              <a:spLocks noChangeShapeType="1"/>
            </p:cNvSpPr>
            <p:nvPr/>
          </p:nvSpPr>
          <p:spPr bwMode="auto">
            <a:xfrm flipH="1">
              <a:off x="1173" y="372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568" name="Line 88"/>
            <p:cNvSpPr>
              <a:spLocks noChangeShapeType="1"/>
            </p:cNvSpPr>
            <p:nvPr/>
          </p:nvSpPr>
          <p:spPr bwMode="auto">
            <a:xfrm flipH="1">
              <a:off x="1302" y="372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569" name="Line 89"/>
            <p:cNvSpPr>
              <a:spLocks noChangeShapeType="1"/>
            </p:cNvSpPr>
            <p:nvPr/>
          </p:nvSpPr>
          <p:spPr bwMode="auto">
            <a:xfrm flipH="1">
              <a:off x="1431" y="372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570" name="Line 90"/>
            <p:cNvSpPr>
              <a:spLocks noChangeShapeType="1"/>
            </p:cNvSpPr>
            <p:nvPr/>
          </p:nvSpPr>
          <p:spPr bwMode="auto">
            <a:xfrm flipH="1">
              <a:off x="1560" y="372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571" name="Line 91"/>
            <p:cNvSpPr>
              <a:spLocks noChangeShapeType="1"/>
            </p:cNvSpPr>
            <p:nvPr/>
          </p:nvSpPr>
          <p:spPr bwMode="auto">
            <a:xfrm flipH="1">
              <a:off x="1689" y="372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572" name="Line 92"/>
            <p:cNvSpPr>
              <a:spLocks noChangeShapeType="1"/>
            </p:cNvSpPr>
            <p:nvPr/>
          </p:nvSpPr>
          <p:spPr bwMode="auto">
            <a:xfrm flipH="1">
              <a:off x="1818" y="372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573" name="Line 93"/>
            <p:cNvSpPr>
              <a:spLocks noChangeShapeType="1"/>
            </p:cNvSpPr>
            <p:nvPr/>
          </p:nvSpPr>
          <p:spPr bwMode="auto">
            <a:xfrm flipH="1">
              <a:off x="1947" y="372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574" name="Line 94"/>
            <p:cNvSpPr>
              <a:spLocks noChangeShapeType="1"/>
            </p:cNvSpPr>
            <p:nvPr/>
          </p:nvSpPr>
          <p:spPr bwMode="auto">
            <a:xfrm flipH="1">
              <a:off x="2076" y="372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grpSp>
      <p:grpSp>
        <p:nvGrpSpPr>
          <p:cNvPr id="7" name="Group 95"/>
          <p:cNvGrpSpPr>
            <a:grpSpLocks/>
          </p:cNvGrpSpPr>
          <p:nvPr/>
        </p:nvGrpSpPr>
        <p:grpSpPr bwMode="auto">
          <a:xfrm>
            <a:off x="1457325" y="4083050"/>
            <a:ext cx="63500" cy="1841500"/>
            <a:chOff x="1002" y="2536"/>
            <a:chExt cx="40" cy="1160"/>
          </a:xfrm>
        </p:grpSpPr>
        <p:sp>
          <p:nvSpPr>
            <p:cNvPr id="20576" name="Oval 96"/>
            <p:cNvSpPr>
              <a:spLocks noChangeAspect="1" noChangeArrowheads="1"/>
            </p:cNvSpPr>
            <p:nvPr/>
          </p:nvSpPr>
          <p:spPr bwMode="auto">
            <a:xfrm rot="5400000">
              <a:off x="1002" y="3568"/>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577" name="Oval 97"/>
            <p:cNvSpPr>
              <a:spLocks noChangeAspect="1" noChangeArrowheads="1"/>
            </p:cNvSpPr>
            <p:nvPr/>
          </p:nvSpPr>
          <p:spPr bwMode="auto">
            <a:xfrm rot="5400000">
              <a:off x="1002" y="3439"/>
              <a:ext cx="40" cy="40"/>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20578" name="Oval 98"/>
            <p:cNvSpPr>
              <a:spLocks noChangeAspect="1" noChangeArrowheads="1"/>
            </p:cNvSpPr>
            <p:nvPr/>
          </p:nvSpPr>
          <p:spPr bwMode="auto">
            <a:xfrm rot="5400000">
              <a:off x="1002" y="3310"/>
              <a:ext cx="40" cy="40"/>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20579" name="Oval 99"/>
            <p:cNvSpPr>
              <a:spLocks noChangeAspect="1" noChangeArrowheads="1"/>
            </p:cNvSpPr>
            <p:nvPr/>
          </p:nvSpPr>
          <p:spPr bwMode="auto">
            <a:xfrm rot="5400000">
              <a:off x="1002" y="318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580" name="Oval 100"/>
            <p:cNvSpPr>
              <a:spLocks noChangeAspect="1" noChangeArrowheads="1"/>
            </p:cNvSpPr>
            <p:nvPr/>
          </p:nvSpPr>
          <p:spPr bwMode="auto">
            <a:xfrm rot="5400000">
              <a:off x="1002" y="3052"/>
              <a:ext cx="40" cy="40"/>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20581" name="Oval 101"/>
            <p:cNvSpPr>
              <a:spLocks noChangeAspect="1" noChangeArrowheads="1"/>
            </p:cNvSpPr>
            <p:nvPr/>
          </p:nvSpPr>
          <p:spPr bwMode="auto">
            <a:xfrm rot="5400000">
              <a:off x="1002" y="2923"/>
              <a:ext cx="40" cy="40"/>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20582" name="Oval 102"/>
            <p:cNvSpPr>
              <a:spLocks noChangeAspect="1" noChangeArrowheads="1"/>
            </p:cNvSpPr>
            <p:nvPr/>
          </p:nvSpPr>
          <p:spPr bwMode="auto">
            <a:xfrm rot="5400000">
              <a:off x="1002" y="2794"/>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583" name="Oval 103"/>
            <p:cNvSpPr>
              <a:spLocks noChangeAspect="1" noChangeArrowheads="1"/>
            </p:cNvSpPr>
            <p:nvPr/>
          </p:nvSpPr>
          <p:spPr bwMode="auto">
            <a:xfrm rot="5400000">
              <a:off x="1002" y="2665"/>
              <a:ext cx="40" cy="40"/>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20584" name="Oval 104"/>
            <p:cNvSpPr>
              <a:spLocks noChangeAspect="1" noChangeArrowheads="1"/>
            </p:cNvSpPr>
            <p:nvPr/>
          </p:nvSpPr>
          <p:spPr bwMode="auto">
            <a:xfrm rot="5400000">
              <a:off x="1002" y="2536"/>
              <a:ext cx="40" cy="40"/>
            </a:xfrm>
            <a:prstGeom prst="ellipse">
              <a:avLst/>
            </a:prstGeom>
            <a:solidFill>
              <a:srgbClr val="00264C"/>
            </a:solidFill>
            <a:ln w="9525">
              <a:noFill/>
              <a:round/>
              <a:headEnd/>
              <a:tailEnd/>
            </a:ln>
            <a:effectLst/>
          </p:spPr>
          <p:txBody>
            <a:bodyPr rot="10800000" vert="eaVert" wrap="none" anchor="ctr">
              <a:prstTxWarp prst="textNoShape">
                <a:avLst/>
              </a:prstTxWarp>
            </a:bodyPr>
            <a:lstStyle/>
            <a:p>
              <a:pPr algn="ctr"/>
              <a:endParaRPr lang="en-US" sz="1600">
                <a:solidFill>
                  <a:srgbClr val="00264C"/>
                </a:solidFill>
              </a:endParaRPr>
            </a:p>
          </p:txBody>
        </p:sp>
        <p:sp>
          <p:nvSpPr>
            <p:cNvPr id="20585" name="Line 105"/>
            <p:cNvSpPr>
              <a:spLocks noChangeShapeType="1"/>
            </p:cNvSpPr>
            <p:nvPr/>
          </p:nvSpPr>
          <p:spPr bwMode="auto">
            <a:xfrm rot="5400000">
              <a:off x="979" y="3653"/>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586" name="Line 106"/>
            <p:cNvSpPr>
              <a:spLocks noChangeShapeType="1"/>
            </p:cNvSpPr>
            <p:nvPr/>
          </p:nvSpPr>
          <p:spPr bwMode="auto">
            <a:xfrm rot="5400000">
              <a:off x="979" y="352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587" name="Line 107"/>
            <p:cNvSpPr>
              <a:spLocks noChangeShapeType="1"/>
            </p:cNvSpPr>
            <p:nvPr/>
          </p:nvSpPr>
          <p:spPr bwMode="auto">
            <a:xfrm rot="5400000">
              <a:off x="979" y="339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588" name="Line 108"/>
            <p:cNvSpPr>
              <a:spLocks noChangeShapeType="1"/>
            </p:cNvSpPr>
            <p:nvPr/>
          </p:nvSpPr>
          <p:spPr bwMode="auto">
            <a:xfrm rot="5400000">
              <a:off x="979" y="326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589" name="Line 109"/>
            <p:cNvSpPr>
              <a:spLocks noChangeShapeType="1"/>
            </p:cNvSpPr>
            <p:nvPr/>
          </p:nvSpPr>
          <p:spPr bwMode="auto">
            <a:xfrm rot="5400000">
              <a:off x="979" y="313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590" name="Line 110"/>
            <p:cNvSpPr>
              <a:spLocks noChangeShapeType="1"/>
            </p:cNvSpPr>
            <p:nvPr/>
          </p:nvSpPr>
          <p:spPr bwMode="auto">
            <a:xfrm rot="5400000">
              <a:off x="979" y="3008"/>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591" name="Line 111"/>
            <p:cNvSpPr>
              <a:spLocks noChangeShapeType="1"/>
            </p:cNvSpPr>
            <p:nvPr/>
          </p:nvSpPr>
          <p:spPr bwMode="auto">
            <a:xfrm rot="5400000">
              <a:off x="979" y="2879"/>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592" name="Line 112"/>
            <p:cNvSpPr>
              <a:spLocks noChangeShapeType="1"/>
            </p:cNvSpPr>
            <p:nvPr/>
          </p:nvSpPr>
          <p:spPr bwMode="auto">
            <a:xfrm rot="5400000">
              <a:off x="979" y="2750"/>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593" name="Line 113"/>
            <p:cNvSpPr>
              <a:spLocks noChangeShapeType="1"/>
            </p:cNvSpPr>
            <p:nvPr/>
          </p:nvSpPr>
          <p:spPr bwMode="auto">
            <a:xfrm rot="5400000">
              <a:off x="979" y="2621"/>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grpSp>
      <p:grpSp>
        <p:nvGrpSpPr>
          <p:cNvPr id="8" name="Group 114"/>
          <p:cNvGrpSpPr>
            <a:grpSpLocks/>
          </p:cNvGrpSpPr>
          <p:nvPr/>
        </p:nvGrpSpPr>
        <p:grpSpPr bwMode="auto">
          <a:xfrm>
            <a:off x="1533525" y="5732463"/>
            <a:ext cx="2038350" cy="211137"/>
            <a:chOff x="1050" y="3575"/>
            <a:chExt cx="1284" cy="133"/>
          </a:xfrm>
        </p:grpSpPr>
        <p:sp>
          <p:nvSpPr>
            <p:cNvPr id="20595" name="Oval 115"/>
            <p:cNvSpPr>
              <a:spLocks noChangeAspect="1" noChangeArrowheads="1"/>
            </p:cNvSpPr>
            <p:nvPr/>
          </p:nvSpPr>
          <p:spPr bwMode="auto">
            <a:xfrm flipH="1">
              <a:off x="1133" y="357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596" name="Oval 116"/>
            <p:cNvSpPr>
              <a:spLocks noChangeAspect="1" noChangeArrowheads="1"/>
            </p:cNvSpPr>
            <p:nvPr/>
          </p:nvSpPr>
          <p:spPr bwMode="auto">
            <a:xfrm flipH="1">
              <a:off x="1262" y="357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597" name="Oval 117"/>
            <p:cNvSpPr>
              <a:spLocks noChangeAspect="1" noChangeArrowheads="1"/>
            </p:cNvSpPr>
            <p:nvPr/>
          </p:nvSpPr>
          <p:spPr bwMode="auto">
            <a:xfrm flipH="1">
              <a:off x="1391" y="357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598" name="Oval 118"/>
            <p:cNvSpPr>
              <a:spLocks noChangeAspect="1" noChangeArrowheads="1"/>
            </p:cNvSpPr>
            <p:nvPr/>
          </p:nvSpPr>
          <p:spPr bwMode="auto">
            <a:xfrm flipH="1">
              <a:off x="1520" y="357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599" name="Oval 119"/>
            <p:cNvSpPr>
              <a:spLocks noChangeAspect="1" noChangeArrowheads="1"/>
            </p:cNvSpPr>
            <p:nvPr/>
          </p:nvSpPr>
          <p:spPr bwMode="auto">
            <a:xfrm flipH="1">
              <a:off x="1649" y="357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600" name="Oval 120"/>
            <p:cNvSpPr>
              <a:spLocks noChangeAspect="1" noChangeArrowheads="1"/>
            </p:cNvSpPr>
            <p:nvPr/>
          </p:nvSpPr>
          <p:spPr bwMode="auto">
            <a:xfrm flipH="1">
              <a:off x="1778" y="357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01" name="Oval 121"/>
            <p:cNvSpPr>
              <a:spLocks noChangeAspect="1" noChangeArrowheads="1"/>
            </p:cNvSpPr>
            <p:nvPr/>
          </p:nvSpPr>
          <p:spPr bwMode="auto">
            <a:xfrm flipH="1">
              <a:off x="1907" y="357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02" name="Oval 122"/>
            <p:cNvSpPr>
              <a:spLocks noChangeAspect="1" noChangeArrowheads="1"/>
            </p:cNvSpPr>
            <p:nvPr/>
          </p:nvSpPr>
          <p:spPr bwMode="auto">
            <a:xfrm flipH="1">
              <a:off x="2036" y="357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603" name="Oval 123"/>
            <p:cNvSpPr>
              <a:spLocks noChangeAspect="1" noChangeArrowheads="1"/>
            </p:cNvSpPr>
            <p:nvPr/>
          </p:nvSpPr>
          <p:spPr bwMode="auto">
            <a:xfrm flipH="1">
              <a:off x="2165" y="357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04" name="Oval 124"/>
            <p:cNvSpPr>
              <a:spLocks noChangeAspect="1" noChangeArrowheads="1"/>
            </p:cNvSpPr>
            <p:nvPr/>
          </p:nvSpPr>
          <p:spPr bwMode="auto">
            <a:xfrm flipH="1">
              <a:off x="2294" y="357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05" name="Line 125"/>
            <p:cNvSpPr>
              <a:spLocks noChangeShapeType="1"/>
            </p:cNvSpPr>
            <p:nvPr/>
          </p:nvSpPr>
          <p:spPr bwMode="auto">
            <a:xfrm flipH="1">
              <a:off x="1561" y="359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06" name="Line 126"/>
            <p:cNvSpPr>
              <a:spLocks noChangeShapeType="1"/>
            </p:cNvSpPr>
            <p:nvPr/>
          </p:nvSpPr>
          <p:spPr bwMode="auto">
            <a:xfrm flipH="1">
              <a:off x="1819" y="359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07" name="Line 127"/>
            <p:cNvSpPr>
              <a:spLocks noChangeShapeType="1"/>
            </p:cNvSpPr>
            <p:nvPr/>
          </p:nvSpPr>
          <p:spPr bwMode="auto">
            <a:xfrm flipH="1">
              <a:off x="1948" y="359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08" name="Line 128"/>
            <p:cNvSpPr>
              <a:spLocks noChangeShapeType="1"/>
            </p:cNvSpPr>
            <p:nvPr/>
          </p:nvSpPr>
          <p:spPr bwMode="auto">
            <a:xfrm flipH="1">
              <a:off x="2206" y="359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09" name="Line 129"/>
            <p:cNvSpPr>
              <a:spLocks noChangeAspect="1" noChangeShapeType="1"/>
            </p:cNvSpPr>
            <p:nvPr/>
          </p:nvSpPr>
          <p:spPr bwMode="auto">
            <a:xfrm flipH="1">
              <a:off x="1438" y="3610"/>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10" name="Line 130"/>
            <p:cNvSpPr>
              <a:spLocks noChangeShapeType="1"/>
            </p:cNvSpPr>
            <p:nvPr/>
          </p:nvSpPr>
          <p:spPr bwMode="auto">
            <a:xfrm flipH="1">
              <a:off x="1176" y="359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11" name="Line 131"/>
            <p:cNvSpPr>
              <a:spLocks noChangeShapeType="1"/>
            </p:cNvSpPr>
            <p:nvPr/>
          </p:nvSpPr>
          <p:spPr bwMode="auto">
            <a:xfrm rot="16200000" flipH="1">
              <a:off x="1751" y="3659"/>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12" name="Line 132"/>
            <p:cNvSpPr>
              <a:spLocks noChangeAspect="1" noChangeShapeType="1"/>
            </p:cNvSpPr>
            <p:nvPr/>
          </p:nvSpPr>
          <p:spPr bwMode="auto">
            <a:xfrm flipH="1">
              <a:off x="1302" y="3610"/>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13" name="Line 133"/>
            <p:cNvSpPr>
              <a:spLocks noChangeAspect="1" noChangeShapeType="1"/>
            </p:cNvSpPr>
            <p:nvPr/>
          </p:nvSpPr>
          <p:spPr bwMode="auto">
            <a:xfrm flipH="1">
              <a:off x="1050" y="3616"/>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14" name="Line 134"/>
            <p:cNvSpPr>
              <a:spLocks noChangeAspect="1" noChangeShapeType="1"/>
            </p:cNvSpPr>
            <p:nvPr/>
          </p:nvSpPr>
          <p:spPr bwMode="auto">
            <a:xfrm flipH="1">
              <a:off x="2074" y="3609"/>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grpSp>
      <p:grpSp>
        <p:nvGrpSpPr>
          <p:cNvPr id="9" name="Group 135"/>
          <p:cNvGrpSpPr>
            <a:grpSpLocks/>
          </p:cNvGrpSpPr>
          <p:nvPr/>
        </p:nvGrpSpPr>
        <p:grpSpPr bwMode="auto">
          <a:xfrm>
            <a:off x="1666875" y="5519738"/>
            <a:ext cx="2114550" cy="214312"/>
            <a:chOff x="1134" y="3441"/>
            <a:chExt cx="1332" cy="135"/>
          </a:xfrm>
        </p:grpSpPr>
        <p:sp>
          <p:nvSpPr>
            <p:cNvPr id="20616" name="Oval 136"/>
            <p:cNvSpPr>
              <a:spLocks noChangeAspect="1" noChangeArrowheads="1"/>
            </p:cNvSpPr>
            <p:nvPr/>
          </p:nvSpPr>
          <p:spPr bwMode="auto">
            <a:xfrm flipH="1">
              <a:off x="1134" y="344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17" name="Oval 137"/>
            <p:cNvSpPr>
              <a:spLocks noChangeAspect="1" noChangeArrowheads="1"/>
            </p:cNvSpPr>
            <p:nvPr/>
          </p:nvSpPr>
          <p:spPr bwMode="auto">
            <a:xfrm flipH="1">
              <a:off x="1263" y="344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618" name="Oval 138"/>
            <p:cNvSpPr>
              <a:spLocks noChangeAspect="1" noChangeArrowheads="1"/>
            </p:cNvSpPr>
            <p:nvPr/>
          </p:nvSpPr>
          <p:spPr bwMode="auto">
            <a:xfrm flipH="1">
              <a:off x="1392" y="344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19" name="Oval 139"/>
            <p:cNvSpPr>
              <a:spLocks noChangeAspect="1" noChangeArrowheads="1"/>
            </p:cNvSpPr>
            <p:nvPr/>
          </p:nvSpPr>
          <p:spPr bwMode="auto">
            <a:xfrm flipH="1">
              <a:off x="1521" y="344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20" name="Oval 140"/>
            <p:cNvSpPr>
              <a:spLocks noChangeAspect="1" noChangeArrowheads="1"/>
            </p:cNvSpPr>
            <p:nvPr/>
          </p:nvSpPr>
          <p:spPr bwMode="auto">
            <a:xfrm flipH="1">
              <a:off x="1650" y="344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621" name="Oval 141"/>
            <p:cNvSpPr>
              <a:spLocks noChangeAspect="1" noChangeArrowheads="1"/>
            </p:cNvSpPr>
            <p:nvPr/>
          </p:nvSpPr>
          <p:spPr bwMode="auto">
            <a:xfrm flipH="1">
              <a:off x="1779" y="344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22" name="Oval 142"/>
            <p:cNvSpPr>
              <a:spLocks noChangeAspect="1" noChangeArrowheads="1"/>
            </p:cNvSpPr>
            <p:nvPr/>
          </p:nvSpPr>
          <p:spPr bwMode="auto">
            <a:xfrm flipH="1">
              <a:off x="1908" y="344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23" name="Oval 143"/>
            <p:cNvSpPr>
              <a:spLocks noChangeAspect="1" noChangeArrowheads="1"/>
            </p:cNvSpPr>
            <p:nvPr/>
          </p:nvSpPr>
          <p:spPr bwMode="auto">
            <a:xfrm flipH="1">
              <a:off x="2037" y="344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624" name="Oval 144"/>
            <p:cNvSpPr>
              <a:spLocks noChangeAspect="1" noChangeArrowheads="1"/>
            </p:cNvSpPr>
            <p:nvPr/>
          </p:nvSpPr>
          <p:spPr bwMode="auto">
            <a:xfrm flipH="1">
              <a:off x="2166" y="344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25" name="Oval 145"/>
            <p:cNvSpPr>
              <a:spLocks noChangeAspect="1" noChangeArrowheads="1"/>
            </p:cNvSpPr>
            <p:nvPr/>
          </p:nvSpPr>
          <p:spPr bwMode="auto">
            <a:xfrm flipH="1">
              <a:off x="2295" y="344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26" name="Line 146"/>
            <p:cNvSpPr>
              <a:spLocks noChangeShapeType="1"/>
            </p:cNvSpPr>
            <p:nvPr/>
          </p:nvSpPr>
          <p:spPr bwMode="auto">
            <a:xfrm flipH="1">
              <a:off x="1562" y="3461"/>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27" name="Line 147"/>
            <p:cNvSpPr>
              <a:spLocks noChangeShapeType="1"/>
            </p:cNvSpPr>
            <p:nvPr/>
          </p:nvSpPr>
          <p:spPr bwMode="auto">
            <a:xfrm flipH="1">
              <a:off x="1820" y="3461"/>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28" name="Line 148"/>
            <p:cNvSpPr>
              <a:spLocks noChangeShapeType="1"/>
            </p:cNvSpPr>
            <p:nvPr/>
          </p:nvSpPr>
          <p:spPr bwMode="auto">
            <a:xfrm flipH="1">
              <a:off x="1949" y="3461"/>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29" name="Line 149"/>
            <p:cNvSpPr>
              <a:spLocks noChangeShapeType="1"/>
            </p:cNvSpPr>
            <p:nvPr/>
          </p:nvSpPr>
          <p:spPr bwMode="auto">
            <a:xfrm flipH="1">
              <a:off x="2338" y="3461"/>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30" name="Line 150"/>
            <p:cNvSpPr>
              <a:spLocks noChangeShapeType="1"/>
            </p:cNvSpPr>
            <p:nvPr/>
          </p:nvSpPr>
          <p:spPr bwMode="auto">
            <a:xfrm flipH="1">
              <a:off x="1691" y="3461"/>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31" name="Oval 151"/>
            <p:cNvSpPr>
              <a:spLocks noChangeAspect="1" noChangeArrowheads="1"/>
            </p:cNvSpPr>
            <p:nvPr/>
          </p:nvSpPr>
          <p:spPr bwMode="auto">
            <a:xfrm flipH="1">
              <a:off x="2426" y="344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32" name="Line 152"/>
            <p:cNvSpPr>
              <a:spLocks noChangeShapeType="1"/>
            </p:cNvSpPr>
            <p:nvPr/>
          </p:nvSpPr>
          <p:spPr bwMode="auto">
            <a:xfrm rot="16200000" flipH="1">
              <a:off x="2141" y="352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33" name="Line 153"/>
            <p:cNvSpPr>
              <a:spLocks noChangeShapeType="1"/>
            </p:cNvSpPr>
            <p:nvPr/>
          </p:nvSpPr>
          <p:spPr bwMode="auto">
            <a:xfrm rot="16200000" flipH="1">
              <a:off x="1109" y="352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34" name="Line 154"/>
            <p:cNvSpPr>
              <a:spLocks noChangeAspect="1" noChangeShapeType="1"/>
            </p:cNvSpPr>
            <p:nvPr/>
          </p:nvSpPr>
          <p:spPr bwMode="auto">
            <a:xfrm flipH="1">
              <a:off x="1434" y="3476"/>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35" name="Line 155"/>
            <p:cNvSpPr>
              <a:spLocks noChangeAspect="1" noChangeShapeType="1"/>
            </p:cNvSpPr>
            <p:nvPr/>
          </p:nvSpPr>
          <p:spPr bwMode="auto">
            <a:xfrm flipH="1">
              <a:off x="1308" y="3484"/>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36" name="Line 156"/>
            <p:cNvSpPr>
              <a:spLocks noChangeAspect="1" noChangeShapeType="1"/>
            </p:cNvSpPr>
            <p:nvPr/>
          </p:nvSpPr>
          <p:spPr bwMode="auto">
            <a:xfrm flipH="1">
              <a:off x="1182" y="3478"/>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37" name="Line 157"/>
            <p:cNvSpPr>
              <a:spLocks noChangeAspect="1" noChangeShapeType="1"/>
            </p:cNvSpPr>
            <p:nvPr/>
          </p:nvSpPr>
          <p:spPr bwMode="auto">
            <a:xfrm flipH="1">
              <a:off x="2212" y="3476"/>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grpSp>
      <p:grpSp>
        <p:nvGrpSpPr>
          <p:cNvPr id="10" name="Group 158"/>
          <p:cNvGrpSpPr>
            <a:grpSpLocks/>
          </p:cNvGrpSpPr>
          <p:nvPr/>
        </p:nvGrpSpPr>
        <p:grpSpPr bwMode="auto">
          <a:xfrm>
            <a:off x="1514475" y="2638425"/>
            <a:ext cx="3314700" cy="2890838"/>
            <a:chOff x="383" y="1615"/>
            <a:chExt cx="2088" cy="1821"/>
          </a:xfrm>
        </p:grpSpPr>
        <p:sp>
          <p:nvSpPr>
            <p:cNvPr id="20639" name="Oval 159"/>
            <p:cNvSpPr>
              <a:spLocks noChangeAspect="1" noChangeArrowheads="1"/>
            </p:cNvSpPr>
            <p:nvPr/>
          </p:nvSpPr>
          <p:spPr bwMode="auto">
            <a:xfrm rot="16200000" flipH="1">
              <a:off x="473" y="3298"/>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640" name="Oval 160"/>
            <p:cNvSpPr>
              <a:spLocks noChangeAspect="1" noChangeArrowheads="1"/>
            </p:cNvSpPr>
            <p:nvPr/>
          </p:nvSpPr>
          <p:spPr bwMode="auto">
            <a:xfrm rot="16200000" flipH="1">
              <a:off x="473" y="3169"/>
              <a:ext cx="40" cy="40"/>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20641" name="Oval 161"/>
            <p:cNvSpPr>
              <a:spLocks noChangeAspect="1" noChangeArrowheads="1"/>
            </p:cNvSpPr>
            <p:nvPr/>
          </p:nvSpPr>
          <p:spPr bwMode="auto">
            <a:xfrm rot="16200000" flipH="1">
              <a:off x="473" y="3040"/>
              <a:ext cx="40" cy="40"/>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20642" name="Oval 162"/>
            <p:cNvSpPr>
              <a:spLocks noChangeAspect="1" noChangeArrowheads="1"/>
            </p:cNvSpPr>
            <p:nvPr/>
          </p:nvSpPr>
          <p:spPr bwMode="auto">
            <a:xfrm rot="16200000" flipH="1">
              <a:off x="473" y="291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643" name="Oval 163"/>
            <p:cNvSpPr>
              <a:spLocks noChangeAspect="1" noChangeArrowheads="1"/>
            </p:cNvSpPr>
            <p:nvPr/>
          </p:nvSpPr>
          <p:spPr bwMode="auto">
            <a:xfrm rot="16200000" flipH="1">
              <a:off x="473" y="2782"/>
              <a:ext cx="40" cy="40"/>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20644" name="Oval 164"/>
            <p:cNvSpPr>
              <a:spLocks noChangeAspect="1" noChangeArrowheads="1"/>
            </p:cNvSpPr>
            <p:nvPr/>
          </p:nvSpPr>
          <p:spPr bwMode="auto">
            <a:xfrm rot="16200000" flipH="1">
              <a:off x="473" y="2653"/>
              <a:ext cx="40" cy="40"/>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20645" name="Oval 165"/>
            <p:cNvSpPr>
              <a:spLocks noChangeAspect="1" noChangeArrowheads="1"/>
            </p:cNvSpPr>
            <p:nvPr/>
          </p:nvSpPr>
          <p:spPr bwMode="auto">
            <a:xfrm rot="16200000" flipH="1">
              <a:off x="473" y="2524"/>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646" name="Oval 166"/>
            <p:cNvSpPr>
              <a:spLocks noChangeAspect="1" noChangeArrowheads="1"/>
            </p:cNvSpPr>
            <p:nvPr/>
          </p:nvSpPr>
          <p:spPr bwMode="auto">
            <a:xfrm rot="16200000" flipH="1">
              <a:off x="473" y="2395"/>
              <a:ext cx="40" cy="40"/>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20647" name="Line 167"/>
            <p:cNvSpPr>
              <a:spLocks noChangeShapeType="1"/>
            </p:cNvSpPr>
            <p:nvPr/>
          </p:nvSpPr>
          <p:spPr bwMode="auto">
            <a:xfrm rot="16200000" flipH="1">
              <a:off x="1612" y="3383"/>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48" name="Line 168"/>
            <p:cNvSpPr>
              <a:spLocks noChangeShapeType="1"/>
            </p:cNvSpPr>
            <p:nvPr/>
          </p:nvSpPr>
          <p:spPr bwMode="auto">
            <a:xfrm rot="16200000" flipH="1">
              <a:off x="450" y="325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49" name="Line 169"/>
            <p:cNvSpPr>
              <a:spLocks noChangeShapeType="1"/>
            </p:cNvSpPr>
            <p:nvPr/>
          </p:nvSpPr>
          <p:spPr bwMode="auto">
            <a:xfrm rot="16200000" flipH="1">
              <a:off x="580" y="3119"/>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50" name="Line 170"/>
            <p:cNvSpPr>
              <a:spLocks noChangeShapeType="1"/>
            </p:cNvSpPr>
            <p:nvPr/>
          </p:nvSpPr>
          <p:spPr bwMode="auto">
            <a:xfrm rot="16200000" flipH="1">
              <a:off x="1876" y="299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51" name="Line 171"/>
            <p:cNvSpPr>
              <a:spLocks noChangeShapeType="1"/>
            </p:cNvSpPr>
            <p:nvPr/>
          </p:nvSpPr>
          <p:spPr bwMode="auto">
            <a:xfrm rot="16200000" flipH="1">
              <a:off x="450" y="286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52" name="Line 172"/>
            <p:cNvSpPr>
              <a:spLocks noChangeShapeType="1"/>
            </p:cNvSpPr>
            <p:nvPr/>
          </p:nvSpPr>
          <p:spPr bwMode="auto">
            <a:xfrm rot="16200000" flipH="1">
              <a:off x="450" y="2738"/>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53" name="Line 173"/>
            <p:cNvSpPr>
              <a:spLocks noChangeShapeType="1"/>
            </p:cNvSpPr>
            <p:nvPr/>
          </p:nvSpPr>
          <p:spPr bwMode="auto">
            <a:xfrm rot="16200000" flipH="1">
              <a:off x="1228" y="2609"/>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54" name="Line 174"/>
            <p:cNvSpPr>
              <a:spLocks noChangeShapeType="1"/>
            </p:cNvSpPr>
            <p:nvPr/>
          </p:nvSpPr>
          <p:spPr bwMode="auto">
            <a:xfrm rot="16200000" flipH="1">
              <a:off x="450" y="2480"/>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55" name="Oval 175"/>
            <p:cNvSpPr>
              <a:spLocks noChangeAspect="1" noChangeArrowheads="1"/>
            </p:cNvSpPr>
            <p:nvPr/>
          </p:nvSpPr>
          <p:spPr bwMode="auto">
            <a:xfrm flipH="1">
              <a:off x="605" y="317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56" name="Oval 176"/>
            <p:cNvSpPr>
              <a:spLocks noChangeAspect="1" noChangeArrowheads="1"/>
            </p:cNvSpPr>
            <p:nvPr/>
          </p:nvSpPr>
          <p:spPr bwMode="auto">
            <a:xfrm flipH="1">
              <a:off x="734" y="317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657" name="Oval 177"/>
            <p:cNvSpPr>
              <a:spLocks noChangeAspect="1" noChangeArrowheads="1"/>
            </p:cNvSpPr>
            <p:nvPr/>
          </p:nvSpPr>
          <p:spPr bwMode="auto">
            <a:xfrm flipH="1">
              <a:off x="863" y="317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58" name="Oval 178"/>
            <p:cNvSpPr>
              <a:spLocks noChangeAspect="1" noChangeArrowheads="1"/>
            </p:cNvSpPr>
            <p:nvPr/>
          </p:nvSpPr>
          <p:spPr bwMode="auto">
            <a:xfrm flipH="1">
              <a:off x="992" y="317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59" name="Oval 179"/>
            <p:cNvSpPr>
              <a:spLocks noChangeAspect="1" noChangeArrowheads="1"/>
            </p:cNvSpPr>
            <p:nvPr/>
          </p:nvSpPr>
          <p:spPr bwMode="auto">
            <a:xfrm flipH="1">
              <a:off x="1121" y="317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660" name="Oval 180"/>
            <p:cNvSpPr>
              <a:spLocks noChangeAspect="1" noChangeArrowheads="1"/>
            </p:cNvSpPr>
            <p:nvPr/>
          </p:nvSpPr>
          <p:spPr bwMode="auto">
            <a:xfrm flipH="1">
              <a:off x="1250" y="317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61" name="Oval 181"/>
            <p:cNvSpPr>
              <a:spLocks noChangeAspect="1" noChangeArrowheads="1"/>
            </p:cNvSpPr>
            <p:nvPr/>
          </p:nvSpPr>
          <p:spPr bwMode="auto">
            <a:xfrm flipH="1">
              <a:off x="1379" y="317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62" name="Oval 182"/>
            <p:cNvSpPr>
              <a:spLocks noChangeAspect="1" noChangeArrowheads="1"/>
            </p:cNvSpPr>
            <p:nvPr/>
          </p:nvSpPr>
          <p:spPr bwMode="auto">
            <a:xfrm flipH="1">
              <a:off x="1508" y="317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663" name="Oval 183"/>
            <p:cNvSpPr>
              <a:spLocks noChangeAspect="1" noChangeArrowheads="1"/>
            </p:cNvSpPr>
            <p:nvPr/>
          </p:nvSpPr>
          <p:spPr bwMode="auto">
            <a:xfrm flipH="1">
              <a:off x="1637" y="317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64" name="Oval 184"/>
            <p:cNvSpPr>
              <a:spLocks noChangeAspect="1" noChangeArrowheads="1"/>
            </p:cNvSpPr>
            <p:nvPr/>
          </p:nvSpPr>
          <p:spPr bwMode="auto">
            <a:xfrm flipH="1">
              <a:off x="1766" y="317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65" name="Line 185"/>
            <p:cNvSpPr>
              <a:spLocks noChangeShapeType="1"/>
            </p:cNvSpPr>
            <p:nvPr/>
          </p:nvSpPr>
          <p:spPr bwMode="auto">
            <a:xfrm flipH="1">
              <a:off x="1291" y="319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66" name="Line 186"/>
            <p:cNvSpPr>
              <a:spLocks noChangeShapeType="1"/>
            </p:cNvSpPr>
            <p:nvPr/>
          </p:nvSpPr>
          <p:spPr bwMode="auto">
            <a:xfrm flipH="1">
              <a:off x="1420" y="319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67" name="Line 187"/>
            <p:cNvSpPr>
              <a:spLocks noChangeShapeType="1"/>
            </p:cNvSpPr>
            <p:nvPr/>
          </p:nvSpPr>
          <p:spPr bwMode="auto">
            <a:xfrm flipH="1">
              <a:off x="1809" y="319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68" name="Line 188"/>
            <p:cNvSpPr>
              <a:spLocks noChangeShapeType="1"/>
            </p:cNvSpPr>
            <p:nvPr/>
          </p:nvSpPr>
          <p:spPr bwMode="auto">
            <a:xfrm flipH="1">
              <a:off x="1162" y="319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69" name="Oval 189"/>
            <p:cNvSpPr>
              <a:spLocks noChangeAspect="1" noChangeArrowheads="1"/>
            </p:cNvSpPr>
            <p:nvPr/>
          </p:nvSpPr>
          <p:spPr bwMode="auto">
            <a:xfrm flipH="1">
              <a:off x="1897" y="317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70" name="Line 190"/>
            <p:cNvSpPr>
              <a:spLocks noChangeShapeType="1"/>
            </p:cNvSpPr>
            <p:nvPr/>
          </p:nvSpPr>
          <p:spPr bwMode="auto">
            <a:xfrm rot="16200000" flipH="1">
              <a:off x="1612" y="3258"/>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71" name="Line 191"/>
            <p:cNvSpPr>
              <a:spLocks noChangeShapeType="1"/>
            </p:cNvSpPr>
            <p:nvPr/>
          </p:nvSpPr>
          <p:spPr bwMode="auto">
            <a:xfrm rot="16200000" flipH="1">
              <a:off x="580" y="325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72" name="Line 192"/>
            <p:cNvSpPr>
              <a:spLocks noChangeAspect="1" noChangeShapeType="1"/>
            </p:cNvSpPr>
            <p:nvPr/>
          </p:nvSpPr>
          <p:spPr bwMode="auto">
            <a:xfrm flipH="1">
              <a:off x="905" y="3207"/>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73" name="Line 193"/>
            <p:cNvSpPr>
              <a:spLocks noChangeAspect="1" noChangeShapeType="1"/>
            </p:cNvSpPr>
            <p:nvPr/>
          </p:nvSpPr>
          <p:spPr bwMode="auto">
            <a:xfrm flipH="1">
              <a:off x="657" y="3215"/>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74" name="Line 194"/>
            <p:cNvSpPr>
              <a:spLocks noChangeAspect="1" noChangeShapeType="1"/>
            </p:cNvSpPr>
            <p:nvPr/>
          </p:nvSpPr>
          <p:spPr bwMode="auto">
            <a:xfrm flipH="1">
              <a:off x="779" y="3215"/>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75" name="Line 195"/>
            <p:cNvSpPr>
              <a:spLocks noChangeAspect="1" noChangeShapeType="1"/>
            </p:cNvSpPr>
            <p:nvPr/>
          </p:nvSpPr>
          <p:spPr bwMode="auto">
            <a:xfrm flipH="1">
              <a:off x="1683" y="3207"/>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76" name="Oval 196"/>
            <p:cNvSpPr>
              <a:spLocks noChangeAspect="1" noChangeArrowheads="1"/>
            </p:cNvSpPr>
            <p:nvPr/>
          </p:nvSpPr>
          <p:spPr bwMode="auto">
            <a:xfrm flipH="1">
              <a:off x="604" y="3303"/>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77" name="Oval 197"/>
            <p:cNvSpPr>
              <a:spLocks noChangeAspect="1" noChangeArrowheads="1"/>
            </p:cNvSpPr>
            <p:nvPr/>
          </p:nvSpPr>
          <p:spPr bwMode="auto">
            <a:xfrm flipH="1">
              <a:off x="733" y="3303"/>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678" name="Oval 198"/>
            <p:cNvSpPr>
              <a:spLocks noChangeAspect="1" noChangeArrowheads="1"/>
            </p:cNvSpPr>
            <p:nvPr/>
          </p:nvSpPr>
          <p:spPr bwMode="auto">
            <a:xfrm flipH="1">
              <a:off x="862" y="3303"/>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79" name="Oval 199"/>
            <p:cNvSpPr>
              <a:spLocks noChangeAspect="1" noChangeArrowheads="1"/>
            </p:cNvSpPr>
            <p:nvPr/>
          </p:nvSpPr>
          <p:spPr bwMode="auto">
            <a:xfrm flipH="1">
              <a:off x="991" y="3303"/>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80" name="Oval 200"/>
            <p:cNvSpPr>
              <a:spLocks noChangeAspect="1" noChangeArrowheads="1"/>
            </p:cNvSpPr>
            <p:nvPr/>
          </p:nvSpPr>
          <p:spPr bwMode="auto">
            <a:xfrm flipH="1">
              <a:off x="1120" y="3303"/>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681" name="Oval 201"/>
            <p:cNvSpPr>
              <a:spLocks noChangeAspect="1" noChangeArrowheads="1"/>
            </p:cNvSpPr>
            <p:nvPr/>
          </p:nvSpPr>
          <p:spPr bwMode="auto">
            <a:xfrm flipH="1">
              <a:off x="1249" y="3303"/>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82" name="Oval 202"/>
            <p:cNvSpPr>
              <a:spLocks noChangeAspect="1" noChangeArrowheads="1"/>
            </p:cNvSpPr>
            <p:nvPr/>
          </p:nvSpPr>
          <p:spPr bwMode="auto">
            <a:xfrm flipH="1">
              <a:off x="1378" y="3303"/>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83" name="Oval 203"/>
            <p:cNvSpPr>
              <a:spLocks noChangeAspect="1" noChangeArrowheads="1"/>
            </p:cNvSpPr>
            <p:nvPr/>
          </p:nvSpPr>
          <p:spPr bwMode="auto">
            <a:xfrm flipH="1">
              <a:off x="1507" y="3303"/>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684" name="Oval 204"/>
            <p:cNvSpPr>
              <a:spLocks noChangeAspect="1" noChangeArrowheads="1"/>
            </p:cNvSpPr>
            <p:nvPr/>
          </p:nvSpPr>
          <p:spPr bwMode="auto">
            <a:xfrm flipH="1">
              <a:off x="1636" y="3303"/>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85" name="Oval 205"/>
            <p:cNvSpPr>
              <a:spLocks noChangeAspect="1" noChangeArrowheads="1"/>
            </p:cNvSpPr>
            <p:nvPr/>
          </p:nvSpPr>
          <p:spPr bwMode="auto">
            <a:xfrm flipH="1">
              <a:off x="1765" y="3303"/>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86" name="Line 206"/>
            <p:cNvSpPr>
              <a:spLocks noChangeShapeType="1"/>
            </p:cNvSpPr>
            <p:nvPr/>
          </p:nvSpPr>
          <p:spPr bwMode="auto">
            <a:xfrm flipH="1">
              <a:off x="1032" y="3323"/>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87" name="Line 207"/>
            <p:cNvSpPr>
              <a:spLocks noChangeShapeType="1"/>
            </p:cNvSpPr>
            <p:nvPr/>
          </p:nvSpPr>
          <p:spPr bwMode="auto">
            <a:xfrm flipH="1">
              <a:off x="1290" y="3323"/>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88" name="Line 208"/>
            <p:cNvSpPr>
              <a:spLocks noChangeShapeType="1"/>
            </p:cNvSpPr>
            <p:nvPr/>
          </p:nvSpPr>
          <p:spPr bwMode="auto">
            <a:xfrm flipH="1">
              <a:off x="1419" y="3323"/>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89" name="Line 209"/>
            <p:cNvSpPr>
              <a:spLocks noChangeShapeType="1"/>
            </p:cNvSpPr>
            <p:nvPr/>
          </p:nvSpPr>
          <p:spPr bwMode="auto">
            <a:xfrm flipH="1">
              <a:off x="1677" y="3323"/>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90" name="Line 210"/>
            <p:cNvSpPr>
              <a:spLocks noChangeAspect="1" noChangeShapeType="1"/>
            </p:cNvSpPr>
            <p:nvPr/>
          </p:nvSpPr>
          <p:spPr bwMode="auto">
            <a:xfrm flipH="1">
              <a:off x="909" y="3338"/>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91" name="Line 211"/>
            <p:cNvSpPr>
              <a:spLocks noChangeShapeType="1"/>
            </p:cNvSpPr>
            <p:nvPr/>
          </p:nvSpPr>
          <p:spPr bwMode="auto">
            <a:xfrm flipH="1">
              <a:off x="645" y="3323"/>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92" name="Line 212"/>
            <p:cNvSpPr>
              <a:spLocks noChangeShapeType="1"/>
            </p:cNvSpPr>
            <p:nvPr/>
          </p:nvSpPr>
          <p:spPr bwMode="auto">
            <a:xfrm rot="16200000" flipH="1">
              <a:off x="1222" y="338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93" name="Line 213"/>
            <p:cNvSpPr>
              <a:spLocks noChangeAspect="1" noChangeShapeType="1"/>
            </p:cNvSpPr>
            <p:nvPr/>
          </p:nvSpPr>
          <p:spPr bwMode="auto">
            <a:xfrm flipH="1">
              <a:off x="785" y="3344"/>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94" name="Line 214"/>
            <p:cNvSpPr>
              <a:spLocks noChangeAspect="1" noChangeShapeType="1"/>
            </p:cNvSpPr>
            <p:nvPr/>
          </p:nvSpPr>
          <p:spPr bwMode="auto">
            <a:xfrm flipH="1">
              <a:off x="533" y="3344"/>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95" name="Line 215"/>
            <p:cNvSpPr>
              <a:spLocks noChangeAspect="1" noChangeShapeType="1"/>
            </p:cNvSpPr>
            <p:nvPr/>
          </p:nvSpPr>
          <p:spPr bwMode="auto">
            <a:xfrm flipH="1">
              <a:off x="1809" y="3337"/>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96" name="Oval 216"/>
            <p:cNvSpPr>
              <a:spLocks noChangeAspect="1" noChangeArrowheads="1"/>
            </p:cNvSpPr>
            <p:nvPr/>
          </p:nvSpPr>
          <p:spPr bwMode="auto">
            <a:xfrm flipH="1">
              <a:off x="1897" y="330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97" name="Line 217"/>
            <p:cNvSpPr>
              <a:spLocks noChangeShapeType="1"/>
            </p:cNvSpPr>
            <p:nvPr/>
          </p:nvSpPr>
          <p:spPr bwMode="auto">
            <a:xfrm flipH="1">
              <a:off x="389" y="332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698" name="Oval 218"/>
            <p:cNvSpPr>
              <a:spLocks noChangeAspect="1" noChangeArrowheads="1"/>
            </p:cNvSpPr>
            <p:nvPr/>
          </p:nvSpPr>
          <p:spPr bwMode="auto">
            <a:xfrm flipH="1">
              <a:off x="2029" y="317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699" name="Line 219"/>
            <p:cNvSpPr>
              <a:spLocks noChangeShapeType="1"/>
            </p:cNvSpPr>
            <p:nvPr/>
          </p:nvSpPr>
          <p:spPr bwMode="auto">
            <a:xfrm flipH="1">
              <a:off x="1941" y="3191"/>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00" name="Oval 220"/>
            <p:cNvSpPr>
              <a:spLocks noChangeAspect="1" noChangeArrowheads="1"/>
            </p:cNvSpPr>
            <p:nvPr/>
          </p:nvSpPr>
          <p:spPr bwMode="auto">
            <a:xfrm rot="16200000" flipH="1">
              <a:off x="605" y="303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701" name="Oval 221"/>
            <p:cNvSpPr>
              <a:spLocks noChangeAspect="1" noChangeArrowheads="1"/>
            </p:cNvSpPr>
            <p:nvPr/>
          </p:nvSpPr>
          <p:spPr bwMode="auto">
            <a:xfrm rot="16200000" flipH="1">
              <a:off x="605" y="2908"/>
              <a:ext cx="40" cy="40"/>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20702" name="Line 222"/>
            <p:cNvSpPr>
              <a:spLocks noChangeShapeType="1"/>
            </p:cNvSpPr>
            <p:nvPr/>
          </p:nvSpPr>
          <p:spPr bwMode="auto">
            <a:xfrm rot="16200000" flipH="1">
              <a:off x="1744" y="312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03" name="Line 223"/>
            <p:cNvSpPr>
              <a:spLocks noChangeShapeType="1"/>
            </p:cNvSpPr>
            <p:nvPr/>
          </p:nvSpPr>
          <p:spPr bwMode="auto">
            <a:xfrm rot="16200000" flipH="1">
              <a:off x="582" y="2993"/>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04" name="Oval 224"/>
            <p:cNvSpPr>
              <a:spLocks noChangeAspect="1" noChangeArrowheads="1"/>
            </p:cNvSpPr>
            <p:nvPr/>
          </p:nvSpPr>
          <p:spPr bwMode="auto">
            <a:xfrm flipH="1">
              <a:off x="737" y="291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05" name="Oval 225"/>
            <p:cNvSpPr>
              <a:spLocks noChangeAspect="1" noChangeArrowheads="1"/>
            </p:cNvSpPr>
            <p:nvPr/>
          </p:nvSpPr>
          <p:spPr bwMode="auto">
            <a:xfrm flipH="1">
              <a:off x="866" y="291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706" name="Oval 226"/>
            <p:cNvSpPr>
              <a:spLocks noChangeAspect="1" noChangeArrowheads="1"/>
            </p:cNvSpPr>
            <p:nvPr/>
          </p:nvSpPr>
          <p:spPr bwMode="auto">
            <a:xfrm flipH="1">
              <a:off x="995" y="291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07" name="Oval 227"/>
            <p:cNvSpPr>
              <a:spLocks noChangeAspect="1" noChangeArrowheads="1"/>
            </p:cNvSpPr>
            <p:nvPr/>
          </p:nvSpPr>
          <p:spPr bwMode="auto">
            <a:xfrm flipH="1">
              <a:off x="1124" y="291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08" name="Oval 228"/>
            <p:cNvSpPr>
              <a:spLocks noChangeAspect="1" noChangeArrowheads="1"/>
            </p:cNvSpPr>
            <p:nvPr/>
          </p:nvSpPr>
          <p:spPr bwMode="auto">
            <a:xfrm flipH="1">
              <a:off x="1253" y="291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709" name="Oval 229"/>
            <p:cNvSpPr>
              <a:spLocks noChangeAspect="1" noChangeArrowheads="1"/>
            </p:cNvSpPr>
            <p:nvPr/>
          </p:nvSpPr>
          <p:spPr bwMode="auto">
            <a:xfrm flipH="1">
              <a:off x="1382" y="291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10" name="Oval 230"/>
            <p:cNvSpPr>
              <a:spLocks noChangeAspect="1" noChangeArrowheads="1"/>
            </p:cNvSpPr>
            <p:nvPr/>
          </p:nvSpPr>
          <p:spPr bwMode="auto">
            <a:xfrm flipH="1">
              <a:off x="1511" y="291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11" name="Oval 231"/>
            <p:cNvSpPr>
              <a:spLocks noChangeAspect="1" noChangeArrowheads="1"/>
            </p:cNvSpPr>
            <p:nvPr/>
          </p:nvSpPr>
          <p:spPr bwMode="auto">
            <a:xfrm flipH="1">
              <a:off x="1640" y="291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712" name="Oval 232"/>
            <p:cNvSpPr>
              <a:spLocks noChangeAspect="1" noChangeArrowheads="1"/>
            </p:cNvSpPr>
            <p:nvPr/>
          </p:nvSpPr>
          <p:spPr bwMode="auto">
            <a:xfrm flipH="1">
              <a:off x="1769" y="291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13" name="Oval 233"/>
            <p:cNvSpPr>
              <a:spLocks noChangeAspect="1" noChangeArrowheads="1"/>
            </p:cNvSpPr>
            <p:nvPr/>
          </p:nvSpPr>
          <p:spPr bwMode="auto">
            <a:xfrm flipH="1">
              <a:off x="1898" y="291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14" name="Line 234"/>
            <p:cNvSpPr>
              <a:spLocks noChangeShapeType="1"/>
            </p:cNvSpPr>
            <p:nvPr/>
          </p:nvSpPr>
          <p:spPr bwMode="auto">
            <a:xfrm flipH="1">
              <a:off x="1043" y="2931"/>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15" name="Line 235"/>
            <p:cNvSpPr>
              <a:spLocks noChangeShapeType="1"/>
            </p:cNvSpPr>
            <p:nvPr/>
          </p:nvSpPr>
          <p:spPr bwMode="auto">
            <a:xfrm flipH="1">
              <a:off x="1423" y="2931"/>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16" name="Line 236"/>
            <p:cNvSpPr>
              <a:spLocks noChangeShapeType="1"/>
            </p:cNvSpPr>
            <p:nvPr/>
          </p:nvSpPr>
          <p:spPr bwMode="auto">
            <a:xfrm flipH="1">
              <a:off x="1552" y="2931"/>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17" name="Line 237"/>
            <p:cNvSpPr>
              <a:spLocks noChangeShapeType="1"/>
            </p:cNvSpPr>
            <p:nvPr/>
          </p:nvSpPr>
          <p:spPr bwMode="auto">
            <a:xfrm flipH="1">
              <a:off x="1941" y="2931"/>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18" name="Oval 238"/>
            <p:cNvSpPr>
              <a:spLocks noChangeAspect="1" noChangeArrowheads="1"/>
            </p:cNvSpPr>
            <p:nvPr/>
          </p:nvSpPr>
          <p:spPr bwMode="auto">
            <a:xfrm flipH="1">
              <a:off x="2029" y="291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19" name="Line 239"/>
            <p:cNvSpPr>
              <a:spLocks noChangeShapeType="1"/>
            </p:cNvSpPr>
            <p:nvPr/>
          </p:nvSpPr>
          <p:spPr bwMode="auto">
            <a:xfrm rot="16200000" flipH="1">
              <a:off x="1744" y="299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20" name="Line 240"/>
            <p:cNvSpPr>
              <a:spLocks noChangeShapeType="1"/>
            </p:cNvSpPr>
            <p:nvPr/>
          </p:nvSpPr>
          <p:spPr bwMode="auto">
            <a:xfrm rot="16200000" flipH="1">
              <a:off x="838" y="299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21" name="Line 241"/>
            <p:cNvSpPr>
              <a:spLocks noChangeAspect="1" noChangeShapeType="1"/>
            </p:cNvSpPr>
            <p:nvPr/>
          </p:nvSpPr>
          <p:spPr bwMode="auto">
            <a:xfrm flipH="1">
              <a:off x="1161" y="2946"/>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22" name="Line 242"/>
            <p:cNvSpPr>
              <a:spLocks noChangeAspect="1" noChangeShapeType="1"/>
            </p:cNvSpPr>
            <p:nvPr/>
          </p:nvSpPr>
          <p:spPr bwMode="auto">
            <a:xfrm flipH="1">
              <a:off x="647" y="2954"/>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23" name="Line 243"/>
            <p:cNvSpPr>
              <a:spLocks noChangeAspect="1" noChangeShapeType="1"/>
            </p:cNvSpPr>
            <p:nvPr/>
          </p:nvSpPr>
          <p:spPr bwMode="auto">
            <a:xfrm flipH="1">
              <a:off x="911" y="2954"/>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24" name="Line 244"/>
            <p:cNvSpPr>
              <a:spLocks noChangeAspect="1" noChangeShapeType="1"/>
            </p:cNvSpPr>
            <p:nvPr/>
          </p:nvSpPr>
          <p:spPr bwMode="auto">
            <a:xfrm flipH="1">
              <a:off x="389" y="2946"/>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25" name="Oval 245"/>
            <p:cNvSpPr>
              <a:spLocks noChangeAspect="1" noChangeArrowheads="1"/>
            </p:cNvSpPr>
            <p:nvPr/>
          </p:nvSpPr>
          <p:spPr bwMode="auto">
            <a:xfrm flipH="1">
              <a:off x="736" y="304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26" name="Oval 246"/>
            <p:cNvSpPr>
              <a:spLocks noChangeAspect="1" noChangeArrowheads="1"/>
            </p:cNvSpPr>
            <p:nvPr/>
          </p:nvSpPr>
          <p:spPr bwMode="auto">
            <a:xfrm flipH="1">
              <a:off x="865" y="304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727" name="Oval 247"/>
            <p:cNvSpPr>
              <a:spLocks noChangeAspect="1" noChangeArrowheads="1"/>
            </p:cNvSpPr>
            <p:nvPr/>
          </p:nvSpPr>
          <p:spPr bwMode="auto">
            <a:xfrm flipH="1">
              <a:off x="994" y="304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28" name="Oval 248"/>
            <p:cNvSpPr>
              <a:spLocks noChangeAspect="1" noChangeArrowheads="1"/>
            </p:cNvSpPr>
            <p:nvPr/>
          </p:nvSpPr>
          <p:spPr bwMode="auto">
            <a:xfrm flipH="1">
              <a:off x="1123" y="304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29" name="Oval 249"/>
            <p:cNvSpPr>
              <a:spLocks noChangeAspect="1" noChangeArrowheads="1"/>
            </p:cNvSpPr>
            <p:nvPr/>
          </p:nvSpPr>
          <p:spPr bwMode="auto">
            <a:xfrm flipH="1">
              <a:off x="1252" y="304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730" name="Oval 250"/>
            <p:cNvSpPr>
              <a:spLocks noChangeAspect="1" noChangeArrowheads="1"/>
            </p:cNvSpPr>
            <p:nvPr/>
          </p:nvSpPr>
          <p:spPr bwMode="auto">
            <a:xfrm flipH="1">
              <a:off x="1381" y="304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31" name="Oval 251"/>
            <p:cNvSpPr>
              <a:spLocks noChangeAspect="1" noChangeArrowheads="1"/>
            </p:cNvSpPr>
            <p:nvPr/>
          </p:nvSpPr>
          <p:spPr bwMode="auto">
            <a:xfrm flipH="1">
              <a:off x="1510" y="304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32" name="Oval 252"/>
            <p:cNvSpPr>
              <a:spLocks noChangeAspect="1" noChangeArrowheads="1"/>
            </p:cNvSpPr>
            <p:nvPr/>
          </p:nvSpPr>
          <p:spPr bwMode="auto">
            <a:xfrm flipH="1">
              <a:off x="1639" y="304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733" name="Oval 253"/>
            <p:cNvSpPr>
              <a:spLocks noChangeAspect="1" noChangeArrowheads="1"/>
            </p:cNvSpPr>
            <p:nvPr/>
          </p:nvSpPr>
          <p:spPr bwMode="auto">
            <a:xfrm flipH="1">
              <a:off x="1768" y="304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34" name="Oval 254"/>
            <p:cNvSpPr>
              <a:spLocks noChangeAspect="1" noChangeArrowheads="1"/>
            </p:cNvSpPr>
            <p:nvPr/>
          </p:nvSpPr>
          <p:spPr bwMode="auto">
            <a:xfrm flipH="1">
              <a:off x="1897" y="304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35" name="Line 255"/>
            <p:cNvSpPr>
              <a:spLocks noChangeShapeType="1"/>
            </p:cNvSpPr>
            <p:nvPr/>
          </p:nvSpPr>
          <p:spPr bwMode="auto">
            <a:xfrm flipH="1">
              <a:off x="773" y="306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36" name="Line 256"/>
            <p:cNvSpPr>
              <a:spLocks noChangeShapeType="1"/>
            </p:cNvSpPr>
            <p:nvPr/>
          </p:nvSpPr>
          <p:spPr bwMode="auto">
            <a:xfrm flipH="1">
              <a:off x="1422" y="306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37" name="Line 257"/>
            <p:cNvSpPr>
              <a:spLocks noChangeShapeType="1"/>
            </p:cNvSpPr>
            <p:nvPr/>
          </p:nvSpPr>
          <p:spPr bwMode="auto">
            <a:xfrm flipH="1">
              <a:off x="1551" y="306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38" name="Line 258"/>
            <p:cNvSpPr>
              <a:spLocks noChangeShapeType="1"/>
            </p:cNvSpPr>
            <p:nvPr/>
          </p:nvSpPr>
          <p:spPr bwMode="auto">
            <a:xfrm flipH="1">
              <a:off x="1809" y="306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39" name="Line 259"/>
            <p:cNvSpPr>
              <a:spLocks noChangeAspect="1" noChangeShapeType="1"/>
            </p:cNvSpPr>
            <p:nvPr/>
          </p:nvSpPr>
          <p:spPr bwMode="auto">
            <a:xfrm flipH="1">
              <a:off x="1041" y="3077"/>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40" name="Line 260"/>
            <p:cNvSpPr>
              <a:spLocks noChangeShapeType="1"/>
            </p:cNvSpPr>
            <p:nvPr/>
          </p:nvSpPr>
          <p:spPr bwMode="auto">
            <a:xfrm flipH="1">
              <a:off x="909" y="306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41" name="Line 261"/>
            <p:cNvSpPr>
              <a:spLocks noChangeShapeType="1"/>
            </p:cNvSpPr>
            <p:nvPr/>
          </p:nvSpPr>
          <p:spPr bwMode="auto">
            <a:xfrm rot="16200000" flipH="1">
              <a:off x="1354" y="312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42" name="Line 262"/>
            <p:cNvSpPr>
              <a:spLocks noChangeAspect="1" noChangeShapeType="1"/>
            </p:cNvSpPr>
            <p:nvPr/>
          </p:nvSpPr>
          <p:spPr bwMode="auto">
            <a:xfrm flipH="1">
              <a:off x="647" y="3077"/>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43" name="Line 263"/>
            <p:cNvSpPr>
              <a:spLocks noChangeAspect="1" noChangeShapeType="1"/>
            </p:cNvSpPr>
            <p:nvPr/>
          </p:nvSpPr>
          <p:spPr bwMode="auto">
            <a:xfrm flipH="1">
              <a:off x="1167" y="3083"/>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44" name="Line 264"/>
            <p:cNvSpPr>
              <a:spLocks noChangeAspect="1" noChangeShapeType="1"/>
            </p:cNvSpPr>
            <p:nvPr/>
          </p:nvSpPr>
          <p:spPr bwMode="auto">
            <a:xfrm flipH="1">
              <a:off x="1941" y="3076"/>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45" name="Oval 265"/>
            <p:cNvSpPr>
              <a:spLocks noChangeAspect="1" noChangeArrowheads="1"/>
            </p:cNvSpPr>
            <p:nvPr/>
          </p:nvSpPr>
          <p:spPr bwMode="auto">
            <a:xfrm flipH="1">
              <a:off x="2029" y="304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46" name="Line 266"/>
            <p:cNvSpPr>
              <a:spLocks noChangeShapeType="1"/>
            </p:cNvSpPr>
            <p:nvPr/>
          </p:nvSpPr>
          <p:spPr bwMode="auto">
            <a:xfrm flipH="1">
              <a:off x="383" y="3059"/>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47" name="Oval 267"/>
            <p:cNvSpPr>
              <a:spLocks noChangeAspect="1" noChangeArrowheads="1"/>
            </p:cNvSpPr>
            <p:nvPr/>
          </p:nvSpPr>
          <p:spPr bwMode="auto">
            <a:xfrm flipH="1">
              <a:off x="2161" y="2910"/>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48" name="Line 268"/>
            <p:cNvSpPr>
              <a:spLocks noChangeShapeType="1"/>
            </p:cNvSpPr>
            <p:nvPr/>
          </p:nvSpPr>
          <p:spPr bwMode="auto">
            <a:xfrm flipH="1">
              <a:off x="2073" y="2930"/>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49" name="Oval 269"/>
            <p:cNvSpPr>
              <a:spLocks noChangeAspect="1" noChangeArrowheads="1"/>
            </p:cNvSpPr>
            <p:nvPr/>
          </p:nvSpPr>
          <p:spPr bwMode="auto">
            <a:xfrm flipH="1">
              <a:off x="2161" y="3048"/>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50" name="Line 270"/>
            <p:cNvSpPr>
              <a:spLocks noChangeShapeType="1"/>
            </p:cNvSpPr>
            <p:nvPr/>
          </p:nvSpPr>
          <p:spPr bwMode="auto">
            <a:xfrm flipH="1">
              <a:off x="2073" y="3068"/>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51" name="Oval 271"/>
            <p:cNvSpPr>
              <a:spLocks noChangeAspect="1" noChangeArrowheads="1"/>
            </p:cNvSpPr>
            <p:nvPr/>
          </p:nvSpPr>
          <p:spPr bwMode="auto">
            <a:xfrm flipH="1">
              <a:off x="2293" y="2910"/>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52" name="Line 272"/>
            <p:cNvSpPr>
              <a:spLocks noChangeShapeType="1"/>
            </p:cNvSpPr>
            <p:nvPr/>
          </p:nvSpPr>
          <p:spPr bwMode="auto">
            <a:xfrm flipH="1">
              <a:off x="2205" y="2930"/>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53" name="Oval 273"/>
            <p:cNvSpPr>
              <a:spLocks noChangeAspect="1" noChangeArrowheads="1"/>
            </p:cNvSpPr>
            <p:nvPr/>
          </p:nvSpPr>
          <p:spPr bwMode="auto">
            <a:xfrm rot="16200000" flipH="1">
              <a:off x="605" y="278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754" name="Oval 274"/>
            <p:cNvSpPr>
              <a:spLocks noChangeAspect="1" noChangeArrowheads="1"/>
            </p:cNvSpPr>
            <p:nvPr/>
          </p:nvSpPr>
          <p:spPr bwMode="auto">
            <a:xfrm rot="16200000" flipH="1">
              <a:off x="605" y="2653"/>
              <a:ext cx="40" cy="40"/>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20755" name="Oval 275"/>
            <p:cNvSpPr>
              <a:spLocks noChangeAspect="1" noChangeArrowheads="1"/>
            </p:cNvSpPr>
            <p:nvPr/>
          </p:nvSpPr>
          <p:spPr bwMode="auto">
            <a:xfrm rot="16200000" flipH="1">
              <a:off x="605" y="2524"/>
              <a:ext cx="40" cy="40"/>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20756" name="Oval 276"/>
            <p:cNvSpPr>
              <a:spLocks noChangeAspect="1" noChangeArrowheads="1"/>
            </p:cNvSpPr>
            <p:nvPr/>
          </p:nvSpPr>
          <p:spPr bwMode="auto">
            <a:xfrm rot="16200000" flipH="1">
              <a:off x="605" y="239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757" name="Line 277"/>
            <p:cNvSpPr>
              <a:spLocks noChangeShapeType="1"/>
            </p:cNvSpPr>
            <p:nvPr/>
          </p:nvSpPr>
          <p:spPr bwMode="auto">
            <a:xfrm rot="16200000" flipH="1">
              <a:off x="1744" y="286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58" name="Line 278"/>
            <p:cNvSpPr>
              <a:spLocks noChangeShapeType="1"/>
            </p:cNvSpPr>
            <p:nvPr/>
          </p:nvSpPr>
          <p:spPr bwMode="auto">
            <a:xfrm rot="16200000" flipH="1">
              <a:off x="582" y="2738"/>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59" name="Line 279"/>
            <p:cNvSpPr>
              <a:spLocks noChangeShapeType="1"/>
            </p:cNvSpPr>
            <p:nvPr/>
          </p:nvSpPr>
          <p:spPr bwMode="auto">
            <a:xfrm rot="16200000" flipH="1">
              <a:off x="582" y="2609"/>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60" name="Line 280"/>
            <p:cNvSpPr>
              <a:spLocks noChangeShapeType="1"/>
            </p:cNvSpPr>
            <p:nvPr/>
          </p:nvSpPr>
          <p:spPr bwMode="auto">
            <a:xfrm rot="16200000" flipH="1">
              <a:off x="2008" y="2481"/>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61" name="Oval 281"/>
            <p:cNvSpPr>
              <a:spLocks noChangeAspect="1" noChangeArrowheads="1"/>
            </p:cNvSpPr>
            <p:nvPr/>
          </p:nvSpPr>
          <p:spPr bwMode="auto">
            <a:xfrm flipH="1">
              <a:off x="737" y="265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62" name="Oval 282"/>
            <p:cNvSpPr>
              <a:spLocks noChangeAspect="1" noChangeArrowheads="1"/>
            </p:cNvSpPr>
            <p:nvPr/>
          </p:nvSpPr>
          <p:spPr bwMode="auto">
            <a:xfrm flipH="1">
              <a:off x="866" y="265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763" name="Oval 283"/>
            <p:cNvSpPr>
              <a:spLocks noChangeAspect="1" noChangeArrowheads="1"/>
            </p:cNvSpPr>
            <p:nvPr/>
          </p:nvSpPr>
          <p:spPr bwMode="auto">
            <a:xfrm flipH="1">
              <a:off x="995" y="265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64" name="Oval 284"/>
            <p:cNvSpPr>
              <a:spLocks noChangeAspect="1" noChangeArrowheads="1"/>
            </p:cNvSpPr>
            <p:nvPr/>
          </p:nvSpPr>
          <p:spPr bwMode="auto">
            <a:xfrm flipH="1">
              <a:off x="1124" y="265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65" name="Oval 285"/>
            <p:cNvSpPr>
              <a:spLocks noChangeAspect="1" noChangeArrowheads="1"/>
            </p:cNvSpPr>
            <p:nvPr/>
          </p:nvSpPr>
          <p:spPr bwMode="auto">
            <a:xfrm flipH="1">
              <a:off x="1253" y="265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766" name="Oval 286"/>
            <p:cNvSpPr>
              <a:spLocks noChangeAspect="1" noChangeArrowheads="1"/>
            </p:cNvSpPr>
            <p:nvPr/>
          </p:nvSpPr>
          <p:spPr bwMode="auto">
            <a:xfrm flipH="1">
              <a:off x="1382" y="265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67" name="Oval 287"/>
            <p:cNvSpPr>
              <a:spLocks noChangeAspect="1" noChangeArrowheads="1"/>
            </p:cNvSpPr>
            <p:nvPr/>
          </p:nvSpPr>
          <p:spPr bwMode="auto">
            <a:xfrm flipH="1">
              <a:off x="1511" y="265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68" name="Oval 288"/>
            <p:cNvSpPr>
              <a:spLocks noChangeAspect="1" noChangeArrowheads="1"/>
            </p:cNvSpPr>
            <p:nvPr/>
          </p:nvSpPr>
          <p:spPr bwMode="auto">
            <a:xfrm flipH="1">
              <a:off x="1640" y="265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769" name="Oval 289"/>
            <p:cNvSpPr>
              <a:spLocks noChangeAspect="1" noChangeArrowheads="1"/>
            </p:cNvSpPr>
            <p:nvPr/>
          </p:nvSpPr>
          <p:spPr bwMode="auto">
            <a:xfrm flipH="1">
              <a:off x="1769" y="265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70" name="Oval 290"/>
            <p:cNvSpPr>
              <a:spLocks noChangeAspect="1" noChangeArrowheads="1"/>
            </p:cNvSpPr>
            <p:nvPr/>
          </p:nvSpPr>
          <p:spPr bwMode="auto">
            <a:xfrm flipH="1">
              <a:off x="1898" y="265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71" name="Line 291"/>
            <p:cNvSpPr>
              <a:spLocks noChangeShapeType="1"/>
            </p:cNvSpPr>
            <p:nvPr/>
          </p:nvSpPr>
          <p:spPr bwMode="auto">
            <a:xfrm flipH="1">
              <a:off x="779" y="267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72" name="Line 292"/>
            <p:cNvSpPr>
              <a:spLocks noChangeShapeType="1"/>
            </p:cNvSpPr>
            <p:nvPr/>
          </p:nvSpPr>
          <p:spPr bwMode="auto">
            <a:xfrm flipH="1">
              <a:off x="1552" y="267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73" name="Line 293"/>
            <p:cNvSpPr>
              <a:spLocks noChangeShapeType="1"/>
            </p:cNvSpPr>
            <p:nvPr/>
          </p:nvSpPr>
          <p:spPr bwMode="auto">
            <a:xfrm flipH="1">
              <a:off x="1941" y="267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74" name="Line 294"/>
            <p:cNvSpPr>
              <a:spLocks noChangeShapeType="1"/>
            </p:cNvSpPr>
            <p:nvPr/>
          </p:nvSpPr>
          <p:spPr bwMode="auto">
            <a:xfrm flipH="1">
              <a:off x="1294" y="267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75" name="Oval 295"/>
            <p:cNvSpPr>
              <a:spLocks noChangeAspect="1" noChangeArrowheads="1"/>
            </p:cNvSpPr>
            <p:nvPr/>
          </p:nvSpPr>
          <p:spPr bwMode="auto">
            <a:xfrm flipH="1">
              <a:off x="2029" y="265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76" name="Line 296"/>
            <p:cNvSpPr>
              <a:spLocks noChangeShapeType="1"/>
            </p:cNvSpPr>
            <p:nvPr/>
          </p:nvSpPr>
          <p:spPr bwMode="auto">
            <a:xfrm rot="16200000" flipH="1">
              <a:off x="1744" y="274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77" name="Line 297"/>
            <p:cNvSpPr>
              <a:spLocks noChangeShapeType="1"/>
            </p:cNvSpPr>
            <p:nvPr/>
          </p:nvSpPr>
          <p:spPr bwMode="auto">
            <a:xfrm rot="16200000" flipH="1">
              <a:off x="1228" y="274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78" name="Line 298"/>
            <p:cNvSpPr>
              <a:spLocks noChangeAspect="1" noChangeShapeType="1"/>
            </p:cNvSpPr>
            <p:nvPr/>
          </p:nvSpPr>
          <p:spPr bwMode="auto">
            <a:xfrm flipH="1">
              <a:off x="1037" y="2691"/>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79" name="Line 299"/>
            <p:cNvSpPr>
              <a:spLocks noChangeAspect="1" noChangeShapeType="1"/>
            </p:cNvSpPr>
            <p:nvPr/>
          </p:nvSpPr>
          <p:spPr bwMode="auto">
            <a:xfrm flipH="1">
              <a:off x="647" y="2699"/>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80" name="Line 300"/>
            <p:cNvSpPr>
              <a:spLocks noChangeAspect="1" noChangeShapeType="1"/>
            </p:cNvSpPr>
            <p:nvPr/>
          </p:nvSpPr>
          <p:spPr bwMode="auto">
            <a:xfrm flipH="1">
              <a:off x="911" y="2699"/>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81" name="Line 301"/>
            <p:cNvSpPr>
              <a:spLocks noChangeAspect="1" noChangeShapeType="1"/>
            </p:cNvSpPr>
            <p:nvPr/>
          </p:nvSpPr>
          <p:spPr bwMode="auto">
            <a:xfrm flipH="1">
              <a:off x="1815" y="2691"/>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82" name="Oval 302"/>
            <p:cNvSpPr>
              <a:spLocks noChangeAspect="1" noChangeArrowheads="1"/>
            </p:cNvSpPr>
            <p:nvPr/>
          </p:nvSpPr>
          <p:spPr bwMode="auto">
            <a:xfrm flipH="1">
              <a:off x="736" y="278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83" name="Oval 303"/>
            <p:cNvSpPr>
              <a:spLocks noChangeAspect="1" noChangeArrowheads="1"/>
            </p:cNvSpPr>
            <p:nvPr/>
          </p:nvSpPr>
          <p:spPr bwMode="auto">
            <a:xfrm flipH="1">
              <a:off x="865" y="278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784" name="Oval 304"/>
            <p:cNvSpPr>
              <a:spLocks noChangeAspect="1" noChangeArrowheads="1"/>
            </p:cNvSpPr>
            <p:nvPr/>
          </p:nvSpPr>
          <p:spPr bwMode="auto">
            <a:xfrm flipH="1">
              <a:off x="994" y="278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85" name="Oval 305"/>
            <p:cNvSpPr>
              <a:spLocks noChangeAspect="1" noChangeArrowheads="1"/>
            </p:cNvSpPr>
            <p:nvPr/>
          </p:nvSpPr>
          <p:spPr bwMode="auto">
            <a:xfrm flipH="1">
              <a:off x="1123" y="278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86" name="Oval 306"/>
            <p:cNvSpPr>
              <a:spLocks noChangeAspect="1" noChangeArrowheads="1"/>
            </p:cNvSpPr>
            <p:nvPr/>
          </p:nvSpPr>
          <p:spPr bwMode="auto">
            <a:xfrm flipH="1">
              <a:off x="1252" y="278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787" name="Oval 307"/>
            <p:cNvSpPr>
              <a:spLocks noChangeAspect="1" noChangeArrowheads="1"/>
            </p:cNvSpPr>
            <p:nvPr/>
          </p:nvSpPr>
          <p:spPr bwMode="auto">
            <a:xfrm flipH="1">
              <a:off x="1381" y="278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88" name="Oval 308"/>
            <p:cNvSpPr>
              <a:spLocks noChangeAspect="1" noChangeArrowheads="1"/>
            </p:cNvSpPr>
            <p:nvPr/>
          </p:nvSpPr>
          <p:spPr bwMode="auto">
            <a:xfrm flipH="1">
              <a:off x="1510" y="278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89" name="Oval 309"/>
            <p:cNvSpPr>
              <a:spLocks noChangeAspect="1" noChangeArrowheads="1"/>
            </p:cNvSpPr>
            <p:nvPr/>
          </p:nvSpPr>
          <p:spPr bwMode="auto">
            <a:xfrm flipH="1">
              <a:off x="1639" y="278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790" name="Oval 310"/>
            <p:cNvSpPr>
              <a:spLocks noChangeAspect="1" noChangeArrowheads="1"/>
            </p:cNvSpPr>
            <p:nvPr/>
          </p:nvSpPr>
          <p:spPr bwMode="auto">
            <a:xfrm flipH="1">
              <a:off x="1768" y="278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91" name="Oval 311"/>
            <p:cNvSpPr>
              <a:spLocks noChangeAspect="1" noChangeArrowheads="1"/>
            </p:cNvSpPr>
            <p:nvPr/>
          </p:nvSpPr>
          <p:spPr bwMode="auto">
            <a:xfrm flipH="1">
              <a:off x="1897" y="278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792" name="Line 312"/>
            <p:cNvSpPr>
              <a:spLocks noChangeShapeType="1"/>
            </p:cNvSpPr>
            <p:nvPr/>
          </p:nvSpPr>
          <p:spPr bwMode="auto">
            <a:xfrm flipH="1">
              <a:off x="1037" y="280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93" name="Line 313"/>
            <p:cNvSpPr>
              <a:spLocks noChangeShapeType="1"/>
            </p:cNvSpPr>
            <p:nvPr/>
          </p:nvSpPr>
          <p:spPr bwMode="auto">
            <a:xfrm flipH="1">
              <a:off x="1290" y="280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94" name="Line 314"/>
            <p:cNvSpPr>
              <a:spLocks noChangeShapeType="1"/>
            </p:cNvSpPr>
            <p:nvPr/>
          </p:nvSpPr>
          <p:spPr bwMode="auto">
            <a:xfrm flipH="1">
              <a:off x="1551" y="280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95" name="Line 315"/>
            <p:cNvSpPr>
              <a:spLocks noChangeShapeType="1"/>
            </p:cNvSpPr>
            <p:nvPr/>
          </p:nvSpPr>
          <p:spPr bwMode="auto">
            <a:xfrm flipH="1">
              <a:off x="1809" y="280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96" name="Line 316"/>
            <p:cNvSpPr>
              <a:spLocks noChangeAspect="1" noChangeShapeType="1"/>
            </p:cNvSpPr>
            <p:nvPr/>
          </p:nvSpPr>
          <p:spPr bwMode="auto">
            <a:xfrm flipH="1">
              <a:off x="1167" y="2816"/>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97" name="Line 317"/>
            <p:cNvSpPr>
              <a:spLocks noChangeShapeType="1"/>
            </p:cNvSpPr>
            <p:nvPr/>
          </p:nvSpPr>
          <p:spPr bwMode="auto">
            <a:xfrm flipH="1">
              <a:off x="647" y="280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98" name="Line 318"/>
            <p:cNvSpPr>
              <a:spLocks noChangeShapeType="1"/>
            </p:cNvSpPr>
            <p:nvPr/>
          </p:nvSpPr>
          <p:spPr bwMode="auto">
            <a:xfrm rot="16200000" flipH="1">
              <a:off x="1490" y="273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799" name="Line 319"/>
            <p:cNvSpPr>
              <a:spLocks noChangeAspect="1" noChangeShapeType="1"/>
            </p:cNvSpPr>
            <p:nvPr/>
          </p:nvSpPr>
          <p:spPr bwMode="auto">
            <a:xfrm flipH="1">
              <a:off x="917" y="2828"/>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00" name="Line 320"/>
            <p:cNvSpPr>
              <a:spLocks noChangeAspect="1" noChangeShapeType="1"/>
            </p:cNvSpPr>
            <p:nvPr/>
          </p:nvSpPr>
          <p:spPr bwMode="auto">
            <a:xfrm flipH="1">
              <a:off x="785" y="2828"/>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01" name="Line 321"/>
            <p:cNvSpPr>
              <a:spLocks noChangeAspect="1" noChangeShapeType="1"/>
            </p:cNvSpPr>
            <p:nvPr/>
          </p:nvSpPr>
          <p:spPr bwMode="auto">
            <a:xfrm flipH="1">
              <a:off x="1941" y="2821"/>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02" name="Oval 322"/>
            <p:cNvSpPr>
              <a:spLocks noChangeAspect="1" noChangeArrowheads="1"/>
            </p:cNvSpPr>
            <p:nvPr/>
          </p:nvSpPr>
          <p:spPr bwMode="auto">
            <a:xfrm flipH="1">
              <a:off x="2029" y="2790"/>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03" name="Line 323"/>
            <p:cNvSpPr>
              <a:spLocks noChangeShapeType="1"/>
            </p:cNvSpPr>
            <p:nvPr/>
          </p:nvSpPr>
          <p:spPr bwMode="auto">
            <a:xfrm flipH="1">
              <a:off x="521" y="2810"/>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04" name="Oval 324"/>
            <p:cNvSpPr>
              <a:spLocks noChangeAspect="1" noChangeArrowheads="1"/>
            </p:cNvSpPr>
            <p:nvPr/>
          </p:nvSpPr>
          <p:spPr bwMode="auto">
            <a:xfrm flipH="1">
              <a:off x="2161" y="265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05" name="Line 325"/>
            <p:cNvSpPr>
              <a:spLocks noChangeShapeType="1"/>
            </p:cNvSpPr>
            <p:nvPr/>
          </p:nvSpPr>
          <p:spPr bwMode="auto">
            <a:xfrm flipH="1">
              <a:off x="2073" y="267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06" name="Oval 326"/>
            <p:cNvSpPr>
              <a:spLocks noChangeAspect="1" noChangeArrowheads="1"/>
            </p:cNvSpPr>
            <p:nvPr/>
          </p:nvSpPr>
          <p:spPr bwMode="auto">
            <a:xfrm rot="16200000" flipH="1">
              <a:off x="737" y="252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807" name="Oval 327"/>
            <p:cNvSpPr>
              <a:spLocks noChangeAspect="1" noChangeArrowheads="1"/>
            </p:cNvSpPr>
            <p:nvPr/>
          </p:nvSpPr>
          <p:spPr bwMode="auto">
            <a:xfrm rot="16200000" flipH="1">
              <a:off x="737" y="2392"/>
              <a:ext cx="40" cy="40"/>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20808" name="Line 328"/>
            <p:cNvSpPr>
              <a:spLocks noChangeShapeType="1"/>
            </p:cNvSpPr>
            <p:nvPr/>
          </p:nvSpPr>
          <p:spPr bwMode="auto">
            <a:xfrm rot="16200000" flipH="1">
              <a:off x="1876" y="260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09" name="Line 329"/>
            <p:cNvSpPr>
              <a:spLocks noChangeShapeType="1"/>
            </p:cNvSpPr>
            <p:nvPr/>
          </p:nvSpPr>
          <p:spPr bwMode="auto">
            <a:xfrm rot="16200000" flipH="1">
              <a:off x="714" y="247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10" name="Oval 330"/>
            <p:cNvSpPr>
              <a:spLocks noChangeAspect="1" noChangeArrowheads="1"/>
            </p:cNvSpPr>
            <p:nvPr/>
          </p:nvSpPr>
          <p:spPr bwMode="auto">
            <a:xfrm flipH="1">
              <a:off x="1003" y="239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11" name="Oval 331"/>
            <p:cNvSpPr>
              <a:spLocks noChangeAspect="1" noChangeArrowheads="1"/>
            </p:cNvSpPr>
            <p:nvPr/>
          </p:nvSpPr>
          <p:spPr bwMode="auto">
            <a:xfrm flipH="1">
              <a:off x="864" y="239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812" name="Oval 332"/>
            <p:cNvSpPr>
              <a:spLocks noChangeAspect="1" noChangeArrowheads="1"/>
            </p:cNvSpPr>
            <p:nvPr/>
          </p:nvSpPr>
          <p:spPr bwMode="auto">
            <a:xfrm flipH="1">
              <a:off x="1127" y="239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13" name="Oval 333"/>
            <p:cNvSpPr>
              <a:spLocks noChangeAspect="1" noChangeArrowheads="1"/>
            </p:cNvSpPr>
            <p:nvPr/>
          </p:nvSpPr>
          <p:spPr bwMode="auto">
            <a:xfrm flipH="1">
              <a:off x="1256" y="239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14" name="Oval 334"/>
            <p:cNvSpPr>
              <a:spLocks noChangeAspect="1" noChangeArrowheads="1"/>
            </p:cNvSpPr>
            <p:nvPr/>
          </p:nvSpPr>
          <p:spPr bwMode="auto">
            <a:xfrm flipH="1">
              <a:off x="1385" y="239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815" name="Oval 335"/>
            <p:cNvSpPr>
              <a:spLocks noChangeAspect="1" noChangeArrowheads="1"/>
            </p:cNvSpPr>
            <p:nvPr/>
          </p:nvSpPr>
          <p:spPr bwMode="auto">
            <a:xfrm flipH="1">
              <a:off x="1514" y="239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16" name="Oval 336"/>
            <p:cNvSpPr>
              <a:spLocks noChangeAspect="1" noChangeArrowheads="1"/>
            </p:cNvSpPr>
            <p:nvPr/>
          </p:nvSpPr>
          <p:spPr bwMode="auto">
            <a:xfrm flipH="1">
              <a:off x="1643" y="239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17" name="Oval 337"/>
            <p:cNvSpPr>
              <a:spLocks noChangeAspect="1" noChangeArrowheads="1"/>
            </p:cNvSpPr>
            <p:nvPr/>
          </p:nvSpPr>
          <p:spPr bwMode="auto">
            <a:xfrm flipH="1">
              <a:off x="1772" y="239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818" name="Oval 338"/>
            <p:cNvSpPr>
              <a:spLocks noChangeAspect="1" noChangeArrowheads="1"/>
            </p:cNvSpPr>
            <p:nvPr/>
          </p:nvSpPr>
          <p:spPr bwMode="auto">
            <a:xfrm flipH="1">
              <a:off x="1901" y="239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19" name="Oval 339"/>
            <p:cNvSpPr>
              <a:spLocks noChangeAspect="1" noChangeArrowheads="1"/>
            </p:cNvSpPr>
            <p:nvPr/>
          </p:nvSpPr>
          <p:spPr bwMode="auto">
            <a:xfrm flipH="1">
              <a:off x="2030" y="239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20" name="Line 340"/>
            <p:cNvSpPr>
              <a:spLocks noChangeShapeType="1"/>
            </p:cNvSpPr>
            <p:nvPr/>
          </p:nvSpPr>
          <p:spPr bwMode="auto">
            <a:xfrm flipH="1">
              <a:off x="911" y="241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21" name="Line 341"/>
            <p:cNvSpPr>
              <a:spLocks noChangeShapeType="1"/>
            </p:cNvSpPr>
            <p:nvPr/>
          </p:nvSpPr>
          <p:spPr bwMode="auto">
            <a:xfrm flipH="1">
              <a:off x="1169" y="241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22" name="Line 342"/>
            <p:cNvSpPr>
              <a:spLocks noChangeShapeType="1"/>
            </p:cNvSpPr>
            <p:nvPr/>
          </p:nvSpPr>
          <p:spPr bwMode="auto">
            <a:xfrm flipH="1">
              <a:off x="1684" y="241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23" name="Line 343"/>
            <p:cNvSpPr>
              <a:spLocks noChangeShapeType="1"/>
            </p:cNvSpPr>
            <p:nvPr/>
          </p:nvSpPr>
          <p:spPr bwMode="auto">
            <a:xfrm flipH="1">
              <a:off x="2073" y="241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24" name="Line 344"/>
            <p:cNvSpPr>
              <a:spLocks noChangeShapeType="1"/>
            </p:cNvSpPr>
            <p:nvPr/>
          </p:nvSpPr>
          <p:spPr bwMode="auto">
            <a:xfrm flipH="1">
              <a:off x="2212" y="163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25" name="Oval 345"/>
            <p:cNvSpPr>
              <a:spLocks noChangeAspect="1" noChangeArrowheads="1"/>
            </p:cNvSpPr>
            <p:nvPr/>
          </p:nvSpPr>
          <p:spPr bwMode="auto">
            <a:xfrm flipH="1">
              <a:off x="2161" y="239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26" name="Line 346"/>
            <p:cNvSpPr>
              <a:spLocks noChangeShapeType="1"/>
            </p:cNvSpPr>
            <p:nvPr/>
          </p:nvSpPr>
          <p:spPr bwMode="auto">
            <a:xfrm rot="16200000" flipH="1">
              <a:off x="1876" y="2481"/>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27" name="Line 347"/>
            <p:cNvSpPr>
              <a:spLocks noChangeShapeType="1"/>
            </p:cNvSpPr>
            <p:nvPr/>
          </p:nvSpPr>
          <p:spPr bwMode="auto">
            <a:xfrm rot="16200000" flipH="1">
              <a:off x="1360" y="2479"/>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28" name="Line 348"/>
            <p:cNvSpPr>
              <a:spLocks noChangeAspect="1" noChangeShapeType="1"/>
            </p:cNvSpPr>
            <p:nvPr/>
          </p:nvSpPr>
          <p:spPr bwMode="auto">
            <a:xfrm flipH="1">
              <a:off x="1557" y="2430"/>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29" name="Line 349"/>
            <p:cNvSpPr>
              <a:spLocks noChangeAspect="1" noChangeShapeType="1"/>
            </p:cNvSpPr>
            <p:nvPr/>
          </p:nvSpPr>
          <p:spPr bwMode="auto">
            <a:xfrm flipH="1">
              <a:off x="779" y="2438"/>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30" name="Line 350"/>
            <p:cNvSpPr>
              <a:spLocks noChangeAspect="1" noChangeShapeType="1"/>
            </p:cNvSpPr>
            <p:nvPr/>
          </p:nvSpPr>
          <p:spPr bwMode="auto">
            <a:xfrm flipH="1">
              <a:off x="1043" y="2438"/>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31" name="Line 351"/>
            <p:cNvSpPr>
              <a:spLocks noChangeAspect="1" noChangeShapeType="1"/>
            </p:cNvSpPr>
            <p:nvPr/>
          </p:nvSpPr>
          <p:spPr bwMode="auto">
            <a:xfrm flipH="1">
              <a:off x="521" y="2430"/>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32" name="Oval 352"/>
            <p:cNvSpPr>
              <a:spLocks noChangeAspect="1" noChangeArrowheads="1"/>
            </p:cNvSpPr>
            <p:nvPr/>
          </p:nvSpPr>
          <p:spPr bwMode="auto">
            <a:xfrm flipH="1">
              <a:off x="1002" y="252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33" name="Oval 353"/>
            <p:cNvSpPr>
              <a:spLocks noChangeAspect="1" noChangeArrowheads="1"/>
            </p:cNvSpPr>
            <p:nvPr/>
          </p:nvSpPr>
          <p:spPr bwMode="auto">
            <a:xfrm flipH="1">
              <a:off x="869" y="252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834" name="Oval 354"/>
            <p:cNvSpPr>
              <a:spLocks noChangeAspect="1" noChangeArrowheads="1"/>
            </p:cNvSpPr>
            <p:nvPr/>
          </p:nvSpPr>
          <p:spPr bwMode="auto">
            <a:xfrm flipH="1">
              <a:off x="1126" y="252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35" name="Oval 355"/>
            <p:cNvSpPr>
              <a:spLocks noChangeAspect="1" noChangeArrowheads="1"/>
            </p:cNvSpPr>
            <p:nvPr/>
          </p:nvSpPr>
          <p:spPr bwMode="auto">
            <a:xfrm flipH="1">
              <a:off x="1255" y="252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36" name="Oval 356"/>
            <p:cNvSpPr>
              <a:spLocks noChangeAspect="1" noChangeArrowheads="1"/>
            </p:cNvSpPr>
            <p:nvPr/>
          </p:nvSpPr>
          <p:spPr bwMode="auto">
            <a:xfrm flipH="1">
              <a:off x="1384" y="252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837" name="Oval 357"/>
            <p:cNvSpPr>
              <a:spLocks noChangeAspect="1" noChangeArrowheads="1"/>
            </p:cNvSpPr>
            <p:nvPr/>
          </p:nvSpPr>
          <p:spPr bwMode="auto">
            <a:xfrm flipH="1">
              <a:off x="1513" y="252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38" name="Oval 358"/>
            <p:cNvSpPr>
              <a:spLocks noChangeAspect="1" noChangeArrowheads="1"/>
            </p:cNvSpPr>
            <p:nvPr/>
          </p:nvSpPr>
          <p:spPr bwMode="auto">
            <a:xfrm flipH="1">
              <a:off x="1642" y="252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39" name="Oval 359"/>
            <p:cNvSpPr>
              <a:spLocks noChangeAspect="1" noChangeArrowheads="1"/>
            </p:cNvSpPr>
            <p:nvPr/>
          </p:nvSpPr>
          <p:spPr bwMode="auto">
            <a:xfrm flipH="1">
              <a:off x="1771" y="252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840" name="Oval 360"/>
            <p:cNvSpPr>
              <a:spLocks noChangeAspect="1" noChangeArrowheads="1"/>
            </p:cNvSpPr>
            <p:nvPr/>
          </p:nvSpPr>
          <p:spPr bwMode="auto">
            <a:xfrm flipH="1">
              <a:off x="1900" y="252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41" name="Oval 361"/>
            <p:cNvSpPr>
              <a:spLocks noChangeAspect="1" noChangeArrowheads="1"/>
            </p:cNvSpPr>
            <p:nvPr/>
          </p:nvSpPr>
          <p:spPr bwMode="auto">
            <a:xfrm flipH="1">
              <a:off x="2029" y="252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42" name="Line 362"/>
            <p:cNvSpPr>
              <a:spLocks noChangeShapeType="1"/>
            </p:cNvSpPr>
            <p:nvPr/>
          </p:nvSpPr>
          <p:spPr bwMode="auto">
            <a:xfrm flipH="1">
              <a:off x="389" y="254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43" name="Line 363"/>
            <p:cNvSpPr>
              <a:spLocks noChangeShapeType="1"/>
            </p:cNvSpPr>
            <p:nvPr/>
          </p:nvSpPr>
          <p:spPr bwMode="auto">
            <a:xfrm flipH="1">
              <a:off x="2344" y="163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44" name="Line 364"/>
            <p:cNvSpPr>
              <a:spLocks noChangeShapeType="1"/>
            </p:cNvSpPr>
            <p:nvPr/>
          </p:nvSpPr>
          <p:spPr bwMode="auto">
            <a:xfrm flipH="1">
              <a:off x="1683" y="254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45" name="Line 365"/>
            <p:cNvSpPr>
              <a:spLocks noChangeShapeType="1"/>
            </p:cNvSpPr>
            <p:nvPr/>
          </p:nvSpPr>
          <p:spPr bwMode="auto">
            <a:xfrm flipH="1">
              <a:off x="1941" y="254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46" name="Line 366"/>
            <p:cNvSpPr>
              <a:spLocks noChangeAspect="1" noChangeShapeType="1"/>
            </p:cNvSpPr>
            <p:nvPr/>
          </p:nvSpPr>
          <p:spPr bwMode="auto">
            <a:xfrm flipH="1">
              <a:off x="1295" y="2564"/>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47" name="Line 367"/>
            <p:cNvSpPr>
              <a:spLocks noChangeShapeType="1"/>
            </p:cNvSpPr>
            <p:nvPr/>
          </p:nvSpPr>
          <p:spPr bwMode="auto">
            <a:xfrm flipH="1">
              <a:off x="779" y="254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48" name="Line 368"/>
            <p:cNvSpPr>
              <a:spLocks noChangeShapeType="1"/>
            </p:cNvSpPr>
            <p:nvPr/>
          </p:nvSpPr>
          <p:spPr bwMode="auto">
            <a:xfrm rot="16200000" flipH="1">
              <a:off x="1490" y="2349"/>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49" name="Line 369"/>
            <p:cNvSpPr>
              <a:spLocks noChangeAspect="1" noChangeShapeType="1"/>
            </p:cNvSpPr>
            <p:nvPr/>
          </p:nvSpPr>
          <p:spPr bwMode="auto">
            <a:xfrm flipH="1">
              <a:off x="1049" y="2567"/>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50" name="Line 370"/>
            <p:cNvSpPr>
              <a:spLocks noChangeAspect="1" noChangeShapeType="1"/>
            </p:cNvSpPr>
            <p:nvPr/>
          </p:nvSpPr>
          <p:spPr bwMode="auto">
            <a:xfrm flipH="1">
              <a:off x="917" y="2567"/>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51" name="Line 371"/>
            <p:cNvSpPr>
              <a:spLocks noChangeAspect="1" noChangeShapeType="1"/>
            </p:cNvSpPr>
            <p:nvPr/>
          </p:nvSpPr>
          <p:spPr bwMode="auto">
            <a:xfrm flipH="1">
              <a:off x="2073" y="2560"/>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52" name="Oval 372"/>
            <p:cNvSpPr>
              <a:spLocks noChangeAspect="1" noChangeArrowheads="1"/>
            </p:cNvSpPr>
            <p:nvPr/>
          </p:nvSpPr>
          <p:spPr bwMode="auto">
            <a:xfrm flipH="1">
              <a:off x="2161" y="2529"/>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53" name="Line 373"/>
            <p:cNvSpPr>
              <a:spLocks noChangeShapeType="1"/>
            </p:cNvSpPr>
            <p:nvPr/>
          </p:nvSpPr>
          <p:spPr bwMode="auto">
            <a:xfrm flipH="1">
              <a:off x="653" y="2549"/>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54" name="Oval 374"/>
            <p:cNvSpPr>
              <a:spLocks noChangeAspect="1" noChangeArrowheads="1"/>
            </p:cNvSpPr>
            <p:nvPr/>
          </p:nvSpPr>
          <p:spPr bwMode="auto">
            <a:xfrm flipH="1">
              <a:off x="2293" y="2394"/>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55" name="Line 375"/>
            <p:cNvSpPr>
              <a:spLocks noChangeShapeType="1"/>
            </p:cNvSpPr>
            <p:nvPr/>
          </p:nvSpPr>
          <p:spPr bwMode="auto">
            <a:xfrm flipH="1">
              <a:off x="2205" y="241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56" name="Oval 376"/>
            <p:cNvSpPr>
              <a:spLocks noChangeAspect="1" noChangeArrowheads="1"/>
            </p:cNvSpPr>
            <p:nvPr/>
          </p:nvSpPr>
          <p:spPr bwMode="auto">
            <a:xfrm flipH="1">
              <a:off x="2293" y="253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57" name="Line 377"/>
            <p:cNvSpPr>
              <a:spLocks noChangeShapeType="1"/>
            </p:cNvSpPr>
            <p:nvPr/>
          </p:nvSpPr>
          <p:spPr bwMode="auto">
            <a:xfrm flipH="1">
              <a:off x="2205" y="255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58" name="Oval 378"/>
            <p:cNvSpPr>
              <a:spLocks noChangeAspect="1" noChangeArrowheads="1"/>
            </p:cNvSpPr>
            <p:nvPr/>
          </p:nvSpPr>
          <p:spPr bwMode="auto">
            <a:xfrm flipH="1">
              <a:off x="2425" y="2394"/>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59" name="Line 379"/>
            <p:cNvSpPr>
              <a:spLocks noChangeShapeType="1"/>
            </p:cNvSpPr>
            <p:nvPr/>
          </p:nvSpPr>
          <p:spPr bwMode="auto">
            <a:xfrm flipH="1">
              <a:off x="2337" y="241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60" name="Line 380"/>
            <p:cNvSpPr>
              <a:spLocks noChangeShapeType="1"/>
            </p:cNvSpPr>
            <p:nvPr/>
          </p:nvSpPr>
          <p:spPr bwMode="auto">
            <a:xfrm flipH="1">
              <a:off x="2073" y="281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61" name="Oval 381"/>
            <p:cNvSpPr>
              <a:spLocks noChangeAspect="1" noChangeArrowheads="1"/>
            </p:cNvSpPr>
            <p:nvPr/>
          </p:nvSpPr>
          <p:spPr bwMode="auto">
            <a:xfrm flipH="1">
              <a:off x="2161" y="279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62" name="Oval 382"/>
            <p:cNvSpPr>
              <a:spLocks noChangeAspect="1" noChangeArrowheads="1"/>
            </p:cNvSpPr>
            <p:nvPr/>
          </p:nvSpPr>
          <p:spPr bwMode="auto">
            <a:xfrm flipH="1">
              <a:off x="2293" y="2794"/>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63" name="Line 383"/>
            <p:cNvSpPr>
              <a:spLocks noChangeShapeType="1"/>
            </p:cNvSpPr>
            <p:nvPr/>
          </p:nvSpPr>
          <p:spPr bwMode="auto">
            <a:xfrm flipH="1">
              <a:off x="2205" y="281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64" name="Oval 384"/>
            <p:cNvSpPr>
              <a:spLocks noChangeAspect="1" noChangeArrowheads="1"/>
            </p:cNvSpPr>
            <p:nvPr/>
          </p:nvSpPr>
          <p:spPr bwMode="auto">
            <a:xfrm flipH="1">
              <a:off x="2425" y="2794"/>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65" name="Line 385"/>
            <p:cNvSpPr>
              <a:spLocks noChangeShapeType="1"/>
            </p:cNvSpPr>
            <p:nvPr/>
          </p:nvSpPr>
          <p:spPr bwMode="auto">
            <a:xfrm flipH="1">
              <a:off x="2337" y="281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66" name="Line 386"/>
            <p:cNvSpPr>
              <a:spLocks noChangeShapeType="1"/>
            </p:cNvSpPr>
            <p:nvPr/>
          </p:nvSpPr>
          <p:spPr bwMode="auto">
            <a:xfrm flipH="1">
              <a:off x="2205" y="2683"/>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67" name="Oval 387"/>
            <p:cNvSpPr>
              <a:spLocks noChangeAspect="1" noChangeArrowheads="1"/>
            </p:cNvSpPr>
            <p:nvPr/>
          </p:nvSpPr>
          <p:spPr bwMode="auto">
            <a:xfrm flipH="1">
              <a:off x="2293" y="2663"/>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68" name="Oval 388"/>
            <p:cNvSpPr>
              <a:spLocks noChangeAspect="1" noChangeArrowheads="1"/>
            </p:cNvSpPr>
            <p:nvPr/>
          </p:nvSpPr>
          <p:spPr bwMode="auto">
            <a:xfrm flipH="1">
              <a:off x="2425" y="266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69" name="Line 389"/>
            <p:cNvSpPr>
              <a:spLocks noChangeShapeType="1"/>
            </p:cNvSpPr>
            <p:nvPr/>
          </p:nvSpPr>
          <p:spPr bwMode="auto">
            <a:xfrm flipH="1">
              <a:off x="2337" y="268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70" name="Line 390"/>
            <p:cNvSpPr>
              <a:spLocks noChangeShapeType="1"/>
            </p:cNvSpPr>
            <p:nvPr/>
          </p:nvSpPr>
          <p:spPr bwMode="auto">
            <a:xfrm flipH="1">
              <a:off x="2337" y="255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71" name="Oval 391"/>
            <p:cNvSpPr>
              <a:spLocks noChangeAspect="1" noChangeArrowheads="1"/>
            </p:cNvSpPr>
            <p:nvPr/>
          </p:nvSpPr>
          <p:spPr bwMode="auto">
            <a:xfrm flipH="1">
              <a:off x="2425" y="253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20872" name="Oval 392"/>
            <p:cNvSpPr>
              <a:spLocks noChangeAspect="1" noChangeArrowheads="1"/>
            </p:cNvSpPr>
            <p:nvPr/>
          </p:nvSpPr>
          <p:spPr bwMode="auto">
            <a:xfrm rot="5400000" flipH="1" flipV="1">
              <a:off x="2431" y="1751"/>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873" name="Oval 393"/>
            <p:cNvSpPr>
              <a:spLocks noChangeAspect="1" noChangeArrowheads="1"/>
            </p:cNvSpPr>
            <p:nvPr/>
          </p:nvSpPr>
          <p:spPr bwMode="auto">
            <a:xfrm rot="5400000" flipH="1" flipV="1">
              <a:off x="2431" y="1880"/>
              <a:ext cx="40" cy="40"/>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20874" name="Oval 394"/>
            <p:cNvSpPr>
              <a:spLocks noChangeAspect="1" noChangeArrowheads="1"/>
            </p:cNvSpPr>
            <p:nvPr/>
          </p:nvSpPr>
          <p:spPr bwMode="auto">
            <a:xfrm rot="5400000" flipH="1" flipV="1">
              <a:off x="2431" y="2009"/>
              <a:ext cx="40" cy="40"/>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20875" name="Oval 395"/>
            <p:cNvSpPr>
              <a:spLocks noChangeAspect="1" noChangeArrowheads="1"/>
            </p:cNvSpPr>
            <p:nvPr/>
          </p:nvSpPr>
          <p:spPr bwMode="auto">
            <a:xfrm rot="5400000" flipH="1" flipV="1">
              <a:off x="2431" y="2138"/>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876" name="Oval 396"/>
            <p:cNvSpPr>
              <a:spLocks noChangeAspect="1" noChangeArrowheads="1"/>
            </p:cNvSpPr>
            <p:nvPr/>
          </p:nvSpPr>
          <p:spPr bwMode="auto">
            <a:xfrm rot="5400000" flipH="1" flipV="1">
              <a:off x="2431" y="2267"/>
              <a:ext cx="40" cy="40"/>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20877" name="Line 397"/>
            <p:cNvSpPr>
              <a:spLocks noChangeShapeType="1"/>
            </p:cNvSpPr>
            <p:nvPr/>
          </p:nvSpPr>
          <p:spPr bwMode="auto">
            <a:xfrm rot="16200000" flipH="1">
              <a:off x="2408" y="196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78" name="Line 398"/>
            <p:cNvSpPr>
              <a:spLocks noChangeShapeType="1"/>
            </p:cNvSpPr>
            <p:nvPr/>
          </p:nvSpPr>
          <p:spPr bwMode="auto">
            <a:xfrm rot="16200000" flipH="1">
              <a:off x="850" y="209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79" name="Line 399"/>
            <p:cNvSpPr>
              <a:spLocks noChangeShapeType="1"/>
            </p:cNvSpPr>
            <p:nvPr/>
          </p:nvSpPr>
          <p:spPr bwMode="auto">
            <a:xfrm rot="16200000" flipH="1">
              <a:off x="2408" y="222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80" name="Oval 400"/>
            <p:cNvSpPr>
              <a:spLocks noChangeAspect="1" noChangeArrowheads="1"/>
            </p:cNvSpPr>
            <p:nvPr/>
          </p:nvSpPr>
          <p:spPr bwMode="auto">
            <a:xfrm flipH="1" flipV="1">
              <a:off x="2299" y="1877"/>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881" name="Oval 401"/>
            <p:cNvSpPr>
              <a:spLocks noChangeAspect="1" noChangeArrowheads="1"/>
            </p:cNvSpPr>
            <p:nvPr/>
          </p:nvSpPr>
          <p:spPr bwMode="auto">
            <a:xfrm flipH="1" flipV="1">
              <a:off x="2170" y="187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882" name="Oval 402"/>
            <p:cNvSpPr>
              <a:spLocks noChangeAspect="1" noChangeArrowheads="1"/>
            </p:cNvSpPr>
            <p:nvPr/>
          </p:nvSpPr>
          <p:spPr bwMode="auto">
            <a:xfrm flipH="1" flipV="1">
              <a:off x="2041" y="1877"/>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883" name="Oval 403"/>
            <p:cNvSpPr>
              <a:spLocks noChangeAspect="1" noChangeArrowheads="1"/>
            </p:cNvSpPr>
            <p:nvPr/>
          </p:nvSpPr>
          <p:spPr bwMode="auto">
            <a:xfrm flipH="1" flipV="1">
              <a:off x="1912" y="1877"/>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884" name="Oval 404"/>
            <p:cNvSpPr>
              <a:spLocks noChangeAspect="1" noChangeArrowheads="1"/>
            </p:cNvSpPr>
            <p:nvPr/>
          </p:nvSpPr>
          <p:spPr bwMode="auto">
            <a:xfrm flipH="1" flipV="1">
              <a:off x="1783" y="187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885" name="Oval 405"/>
            <p:cNvSpPr>
              <a:spLocks noChangeAspect="1" noChangeArrowheads="1"/>
            </p:cNvSpPr>
            <p:nvPr/>
          </p:nvSpPr>
          <p:spPr bwMode="auto">
            <a:xfrm flipH="1" flipV="1">
              <a:off x="1654" y="1877"/>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886" name="Oval 406"/>
            <p:cNvSpPr>
              <a:spLocks noChangeAspect="1" noChangeArrowheads="1"/>
            </p:cNvSpPr>
            <p:nvPr/>
          </p:nvSpPr>
          <p:spPr bwMode="auto">
            <a:xfrm flipH="1" flipV="1">
              <a:off x="1525" y="1877"/>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887" name="Oval 407"/>
            <p:cNvSpPr>
              <a:spLocks noChangeAspect="1" noChangeArrowheads="1"/>
            </p:cNvSpPr>
            <p:nvPr/>
          </p:nvSpPr>
          <p:spPr bwMode="auto">
            <a:xfrm flipH="1" flipV="1">
              <a:off x="1396" y="187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888" name="Oval 408"/>
            <p:cNvSpPr>
              <a:spLocks noChangeAspect="1" noChangeArrowheads="1"/>
            </p:cNvSpPr>
            <p:nvPr/>
          </p:nvSpPr>
          <p:spPr bwMode="auto">
            <a:xfrm flipH="1" flipV="1">
              <a:off x="1267" y="1877"/>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889" name="Oval 409"/>
            <p:cNvSpPr>
              <a:spLocks noChangeAspect="1" noChangeArrowheads="1"/>
            </p:cNvSpPr>
            <p:nvPr/>
          </p:nvSpPr>
          <p:spPr bwMode="auto">
            <a:xfrm flipH="1" flipV="1">
              <a:off x="1138" y="1877"/>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890" name="Line 410"/>
            <p:cNvSpPr>
              <a:spLocks noChangeShapeType="1"/>
            </p:cNvSpPr>
            <p:nvPr/>
          </p:nvSpPr>
          <p:spPr bwMode="auto">
            <a:xfrm flipH="1" flipV="1">
              <a:off x="1953" y="189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91" name="Line 411"/>
            <p:cNvSpPr>
              <a:spLocks noChangeShapeType="1"/>
            </p:cNvSpPr>
            <p:nvPr/>
          </p:nvSpPr>
          <p:spPr bwMode="auto">
            <a:xfrm flipH="1" flipV="1">
              <a:off x="1567" y="189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92" name="Line 412"/>
            <p:cNvSpPr>
              <a:spLocks noChangeShapeType="1"/>
            </p:cNvSpPr>
            <p:nvPr/>
          </p:nvSpPr>
          <p:spPr bwMode="auto">
            <a:xfrm flipH="1" flipV="1">
              <a:off x="1301" y="189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93" name="Line 413"/>
            <p:cNvSpPr>
              <a:spLocks noChangeShapeType="1"/>
            </p:cNvSpPr>
            <p:nvPr/>
          </p:nvSpPr>
          <p:spPr bwMode="auto">
            <a:xfrm flipH="1" flipV="1">
              <a:off x="1179" y="189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94" name="Line 414"/>
            <p:cNvSpPr>
              <a:spLocks noChangeShapeType="1"/>
            </p:cNvSpPr>
            <p:nvPr/>
          </p:nvSpPr>
          <p:spPr bwMode="auto">
            <a:xfrm flipH="1" flipV="1">
              <a:off x="1696" y="189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95" name="Oval 415"/>
            <p:cNvSpPr>
              <a:spLocks noChangeAspect="1" noChangeArrowheads="1"/>
            </p:cNvSpPr>
            <p:nvPr/>
          </p:nvSpPr>
          <p:spPr bwMode="auto">
            <a:xfrm flipH="1" flipV="1">
              <a:off x="1007" y="1877"/>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896" name="Line 416"/>
            <p:cNvSpPr>
              <a:spLocks noChangeShapeType="1"/>
            </p:cNvSpPr>
            <p:nvPr/>
          </p:nvSpPr>
          <p:spPr bwMode="auto">
            <a:xfrm rot="16200000" flipH="1">
              <a:off x="1372" y="1831"/>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97" name="Line 417"/>
            <p:cNvSpPr>
              <a:spLocks noChangeShapeType="1"/>
            </p:cNvSpPr>
            <p:nvPr/>
          </p:nvSpPr>
          <p:spPr bwMode="auto">
            <a:xfrm rot="16200000" flipH="1">
              <a:off x="1490" y="247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98" name="Line 418"/>
            <p:cNvSpPr>
              <a:spLocks noChangeAspect="1" noChangeShapeType="1"/>
            </p:cNvSpPr>
            <p:nvPr/>
          </p:nvSpPr>
          <p:spPr bwMode="auto">
            <a:xfrm flipH="1">
              <a:off x="1689" y="1784"/>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899" name="Line 419"/>
            <p:cNvSpPr>
              <a:spLocks noChangeAspect="1" noChangeShapeType="1"/>
            </p:cNvSpPr>
            <p:nvPr/>
          </p:nvSpPr>
          <p:spPr bwMode="auto">
            <a:xfrm flipH="1">
              <a:off x="2337" y="1788"/>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00" name="Line 420"/>
            <p:cNvSpPr>
              <a:spLocks noChangeAspect="1" noChangeShapeType="1"/>
            </p:cNvSpPr>
            <p:nvPr/>
          </p:nvSpPr>
          <p:spPr bwMode="auto">
            <a:xfrm flipH="1">
              <a:off x="2205" y="1788"/>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01" name="Oval 421"/>
            <p:cNvSpPr>
              <a:spLocks noChangeAspect="1" noChangeArrowheads="1"/>
            </p:cNvSpPr>
            <p:nvPr/>
          </p:nvSpPr>
          <p:spPr bwMode="auto">
            <a:xfrm flipH="1" flipV="1">
              <a:off x="2300" y="1746"/>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02" name="Oval 422"/>
            <p:cNvSpPr>
              <a:spLocks noChangeAspect="1" noChangeArrowheads="1"/>
            </p:cNvSpPr>
            <p:nvPr/>
          </p:nvSpPr>
          <p:spPr bwMode="auto">
            <a:xfrm flipH="1" flipV="1">
              <a:off x="2171" y="174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903" name="Oval 423"/>
            <p:cNvSpPr>
              <a:spLocks noChangeAspect="1" noChangeArrowheads="1"/>
            </p:cNvSpPr>
            <p:nvPr/>
          </p:nvSpPr>
          <p:spPr bwMode="auto">
            <a:xfrm flipH="1" flipV="1">
              <a:off x="2042" y="1746"/>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04" name="Oval 424"/>
            <p:cNvSpPr>
              <a:spLocks noChangeAspect="1" noChangeArrowheads="1"/>
            </p:cNvSpPr>
            <p:nvPr/>
          </p:nvSpPr>
          <p:spPr bwMode="auto">
            <a:xfrm flipH="1" flipV="1">
              <a:off x="1913" y="1746"/>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05" name="Oval 425"/>
            <p:cNvSpPr>
              <a:spLocks noChangeAspect="1" noChangeArrowheads="1"/>
            </p:cNvSpPr>
            <p:nvPr/>
          </p:nvSpPr>
          <p:spPr bwMode="auto">
            <a:xfrm flipH="1" flipV="1">
              <a:off x="1784" y="174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906" name="Oval 426"/>
            <p:cNvSpPr>
              <a:spLocks noChangeAspect="1" noChangeArrowheads="1"/>
            </p:cNvSpPr>
            <p:nvPr/>
          </p:nvSpPr>
          <p:spPr bwMode="auto">
            <a:xfrm flipH="1" flipV="1">
              <a:off x="1655" y="1746"/>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07" name="Oval 427"/>
            <p:cNvSpPr>
              <a:spLocks noChangeAspect="1" noChangeArrowheads="1"/>
            </p:cNvSpPr>
            <p:nvPr/>
          </p:nvSpPr>
          <p:spPr bwMode="auto">
            <a:xfrm flipH="1" flipV="1">
              <a:off x="1526" y="1746"/>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08" name="Oval 428"/>
            <p:cNvSpPr>
              <a:spLocks noChangeAspect="1" noChangeArrowheads="1"/>
            </p:cNvSpPr>
            <p:nvPr/>
          </p:nvSpPr>
          <p:spPr bwMode="auto">
            <a:xfrm flipH="1" flipV="1">
              <a:off x="1397" y="1746"/>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909" name="Oval 429"/>
            <p:cNvSpPr>
              <a:spLocks noChangeAspect="1" noChangeArrowheads="1"/>
            </p:cNvSpPr>
            <p:nvPr/>
          </p:nvSpPr>
          <p:spPr bwMode="auto">
            <a:xfrm flipH="1" flipV="1">
              <a:off x="1268" y="1746"/>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10" name="Oval 430"/>
            <p:cNvSpPr>
              <a:spLocks noChangeAspect="1" noChangeArrowheads="1"/>
            </p:cNvSpPr>
            <p:nvPr/>
          </p:nvSpPr>
          <p:spPr bwMode="auto">
            <a:xfrm flipH="1" flipV="1">
              <a:off x="1139" y="1746"/>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11" name="Line 431"/>
            <p:cNvSpPr>
              <a:spLocks noChangeShapeType="1"/>
            </p:cNvSpPr>
            <p:nvPr/>
          </p:nvSpPr>
          <p:spPr bwMode="auto">
            <a:xfrm flipH="1" flipV="1">
              <a:off x="1826" y="176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12" name="Line 432"/>
            <p:cNvSpPr>
              <a:spLocks noChangeShapeType="1"/>
            </p:cNvSpPr>
            <p:nvPr/>
          </p:nvSpPr>
          <p:spPr bwMode="auto">
            <a:xfrm flipH="1" flipV="1">
              <a:off x="1568" y="176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13" name="Line 433"/>
            <p:cNvSpPr>
              <a:spLocks noChangeShapeType="1"/>
            </p:cNvSpPr>
            <p:nvPr/>
          </p:nvSpPr>
          <p:spPr bwMode="auto">
            <a:xfrm flipH="1" flipV="1">
              <a:off x="1439" y="176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14" name="Line 434"/>
            <p:cNvSpPr>
              <a:spLocks noChangeShapeType="1"/>
            </p:cNvSpPr>
            <p:nvPr/>
          </p:nvSpPr>
          <p:spPr bwMode="auto">
            <a:xfrm flipH="1" flipV="1">
              <a:off x="1181" y="176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15" name="Line 435"/>
            <p:cNvSpPr>
              <a:spLocks noChangeShapeType="1"/>
            </p:cNvSpPr>
            <p:nvPr/>
          </p:nvSpPr>
          <p:spPr bwMode="auto">
            <a:xfrm flipH="1" flipV="1">
              <a:off x="2087" y="1766"/>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16" name="Oval 436"/>
            <p:cNvSpPr>
              <a:spLocks noChangeAspect="1" noChangeArrowheads="1"/>
            </p:cNvSpPr>
            <p:nvPr/>
          </p:nvSpPr>
          <p:spPr bwMode="auto">
            <a:xfrm rot="5400000" flipH="1" flipV="1">
              <a:off x="2299" y="201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917" name="Oval 437"/>
            <p:cNvSpPr>
              <a:spLocks noChangeAspect="1" noChangeArrowheads="1"/>
            </p:cNvSpPr>
            <p:nvPr/>
          </p:nvSpPr>
          <p:spPr bwMode="auto">
            <a:xfrm rot="5400000" flipH="1" flipV="1">
              <a:off x="2299" y="2141"/>
              <a:ext cx="40" cy="40"/>
            </a:xfrm>
            <a:prstGeom prst="ellipse">
              <a:avLst/>
            </a:prstGeom>
            <a:solidFill>
              <a:srgbClr val="00264C"/>
            </a:solidFill>
            <a:ln w="9525">
              <a:noFill/>
              <a:round/>
              <a:headEnd/>
              <a:tailEnd/>
            </a:ln>
            <a:effectLst/>
          </p:spPr>
          <p:txBody>
            <a:bodyPr vert="eaVert" wrap="none" anchor="ctr">
              <a:prstTxWarp prst="textNoShape">
                <a:avLst/>
              </a:prstTxWarp>
            </a:bodyPr>
            <a:lstStyle/>
            <a:p>
              <a:pPr algn="ctr"/>
              <a:endParaRPr lang="en-US" sz="1600">
                <a:solidFill>
                  <a:srgbClr val="00264C"/>
                </a:solidFill>
              </a:endParaRPr>
            </a:p>
          </p:txBody>
        </p:sp>
        <p:sp>
          <p:nvSpPr>
            <p:cNvPr id="20918" name="Line 438"/>
            <p:cNvSpPr>
              <a:spLocks noChangeShapeType="1"/>
            </p:cNvSpPr>
            <p:nvPr/>
          </p:nvSpPr>
          <p:spPr bwMode="auto">
            <a:xfrm rot="16200000" flipH="1">
              <a:off x="1114" y="196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19" name="Line 439"/>
            <p:cNvSpPr>
              <a:spLocks noChangeShapeType="1"/>
            </p:cNvSpPr>
            <p:nvPr/>
          </p:nvSpPr>
          <p:spPr bwMode="auto">
            <a:xfrm rot="16200000" flipH="1">
              <a:off x="1630" y="208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20" name="Oval 440"/>
            <p:cNvSpPr>
              <a:spLocks noChangeAspect="1" noChangeArrowheads="1"/>
            </p:cNvSpPr>
            <p:nvPr/>
          </p:nvSpPr>
          <p:spPr bwMode="auto">
            <a:xfrm flipH="1" flipV="1">
              <a:off x="2167" y="2138"/>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21" name="Oval 441"/>
            <p:cNvSpPr>
              <a:spLocks noChangeAspect="1" noChangeArrowheads="1"/>
            </p:cNvSpPr>
            <p:nvPr/>
          </p:nvSpPr>
          <p:spPr bwMode="auto">
            <a:xfrm flipH="1" flipV="1">
              <a:off x="2038" y="2138"/>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922" name="Oval 442"/>
            <p:cNvSpPr>
              <a:spLocks noChangeAspect="1" noChangeArrowheads="1"/>
            </p:cNvSpPr>
            <p:nvPr/>
          </p:nvSpPr>
          <p:spPr bwMode="auto">
            <a:xfrm flipH="1" flipV="1">
              <a:off x="1909" y="2138"/>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23" name="Oval 443"/>
            <p:cNvSpPr>
              <a:spLocks noChangeAspect="1" noChangeArrowheads="1"/>
            </p:cNvSpPr>
            <p:nvPr/>
          </p:nvSpPr>
          <p:spPr bwMode="auto">
            <a:xfrm flipH="1" flipV="1">
              <a:off x="1780" y="2138"/>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24" name="Oval 444"/>
            <p:cNvSpPr>
              <a:spLocks noChangeAspect="1" noChangeArrowheads="1"/>
            </p:cNvSpPr>
            <p:nvPr/>
          </p:nvSpPr>
          <p:spPr bwMode="auto">
            <a:xfrm flipH="1" flipV="1">
              <a:off x="1650" y="2138"/>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25" name="Oval 445"/>
            <p:cNvSpPr>
              <a:spLocks noChangeAspect="1" noChangeArrowheads="1"/>
            </p:cNvSpPr>
            <p:nvPr/>
          </p:nvSpPr>
          <p:spPr bwMode="auto">
            <a:xfrm flipH="1" flipV="1">
              <a:off x="1393" y="2138"/>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26" name="Oval 446"/>
            <p:cNvSpPr>
              <a:spLocks noChangeAspect="1" noChangeArrowheads="1"/>
            </p:cNvSpPr>
            <p:nvPr/>
          </p:nvSpPr>
          <p:spPr bwMode="auto">
            <a:xfrm flipH="1" flipV="1">
              <a:off x="1264" y="2138"/>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927" name="Oval 447"/>
            <p:cNvSpPr>
              <a:spLocks noChangeAspect="1" noChangeArrowheads="1"/>
            </p:cNvSpPr>
            <p:nvPr/>
          </p:nvSpPr>
          <p:spPr bwMode="auto">
            <a:xfrm flipH="1" flipV="1">
              <a:off x="1135" y="2138"/>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28" name="Oval 448"/>
            <p:cNvSpPr>
              <a:spLocks noChangeAspect="1" noChangeArrowheads="1"/>
            </p:cNvSpPr>
            <p:nvPr/>
          </p:nvSpPr>
          <p:spPr bwMode="auto">
            <a:xfrm flipH="1" flipV="1">
              <a:off x="1006" y="2138"/>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29" name="Line 449"/>
            <p:cNvSpPr>
              <a:spLocks noChangeShapeType="1"/>
            </p:cNvSpPr>
            <p:nvPr/>
          </p:nvSpPr>
          <p:spPr bwMode="auto">
            <a:xfrm flipH="1" flipV="1">
              <a:off x="1953" y="2158"/>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30" name="Line 450"/>
            <p:cNvSpPr>
              <a:spLocks noChangeShapeType="1"/>
            </p:cNvSpPr>
            <p:nvPr/>
          </p:nvSpPr>
          <p:spPr bwMode="auto">
            <a:xfrm flipH="1" flipV="1">
              <a:off x="1435" y="2158"/>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31" name="Line 451"/>
            <p:cNvSpPr>
              <a:spLocks noChangeShapeType="1"/>
            </p:cNvSpPr>
            <p:nvPr/>
          </p:nvSpPr>
          <p:spPr bwMode="auto">
            <a:xfrm flipH="1" flipV="1">
              <a:off x="1306" y="2158"/>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32" name="Line 452"/>
            <p:cNvSpPr>
              <a:spLocks noChangeShapeType="1"/>
            </p:cNvSpPr>
            <p:nvPr/>
          </p:nvSpPr>
          <p:spPr bwMode="auto">
            <a:xfrm flipH="1" flipV="1">
              <a:off x="917" y="2158"/>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33" name="Line 453"/>
            <p:cNvSpPr>
              <a:spLocks noChangeShapeType="1"/>
            </p:cNvSpPr>
            <p:nvPr/>
          </p:nvSpPr>
          <p:spPr bwMode="auto">
            <a:xfrm flipH="1" flipV="1">
              <a:off x="1689" y="2158"/>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34" name="Oval 454"/>
            <p:cNvSpPr>
              <a:spLocks noChangeAspect="1" noChangeArrowheads="1"/>
            </p:cNvSpPr>
            <p:nvPr/>
          </p:nvSpPr>
          <p:spPr bwMode="auto">
            <a:xfrm flipH="1" flipV="1">
              <a:off x="875" y="2138"/>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35" name="Line 455"/>
            <p:cNvSpPr>
              <a:spLocks noChangeShapeType="1"/>
            </p:cNvSpPr>
            <p:nvPr/>
          </p:nvSpPr>
          <p:spPr bwMode="auto">
            <a:xfrm rot="16200000" flipH="1">
              <a:off x="982" y="209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36" name="Line 456"/>
            <p:cNvSpPr>
              <a:spLocks noChangeShapeType="1"/>
            </p:cNvSpPr>
            <p:nvPr/>
          </p:nvSpPr>
          <p:spPr bwMode="auto">
            <a:xfrm rot="16200000" flipH="1">
              <a:off x="2278" y="209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37" name="Line 457"/>
            <p:cNvSpPr>
              <a:spLocks noChangeAspect="1" noChangeShapeType="1"/>
            </p:cNvSpPr>
            <p:nvPr/>
          </p:nvSpPr>
          <p:spPr bwMode="auto">
            <a:xfrm flipH="1">
              <a:off x="1173" y="2045"/>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38" name="Line 458"/>
            <p:cNvSpPr>
              <a:spLocks noChangeAspect="1" noChangeShapeType="1"/>
            </p:cNvSpPr>
            <p:nvPr/>
          </p:nvSpPr>
          <p:spPr bwMode="auto">
            <a:xfrm flipH="1">
              <a:off x="2079" y="2043"/>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39" name="Line 459"/>
            <p:cNvSpPr>
              <a:spLocks noChangeAspect="1" noChangeShapeType="1"/>
            </p:cNvSpPr>
            <p:nvPr/>
          </p:nvSpPr>
          <p:spPr bwMode="auto">
            <a:xfrm flipH="1">
              <a:off x="1821" y="2043"/>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40" name="Line 460"/>
            <p:cNvSpPr>
              <a:spLocks noChangeAspect="1" noChangeShapeType="1"/>
            </p:cNvSpPr>
            <p:nvPr/>
          </p:nvSpPr>
          <p:spPr bwMode="auto">
            <a:xfrm flipH="1">
              <a:off x="1049" y="1785"/>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41" name="Oval 461"/>
            <p:cNvSpPr>
              <a:spLocks noChangeAspect="1" noChangeArrowheads="1"/>
            </p:cNvSpPr>
            <p:nvPr/>
          </p:nvSpPr>
          <p:spPr bwMode="auto">
            <a:xfrm flipH="1" flipV="1">
              <a:off x="2168" y="2007"/>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42" name="Oval 462"/>
            <p:cNvSpPr>
              <a:spLocks noChangeAspect="1" noChangeArrowheads="1"/>
            </p:cNvSpPr>
            <p:nvPr/>
          </p:nvSpPr>
          <p:spPr bwMode="auto">
            <a:xfrm flipH="1">
              <a:off x="2039" y="200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943" name="Oval 463"/>
            <p:cNvSpPr>
              <a:spLocks noChangeAspect="1" noChangeArrowheads="1"/>
            </p:cNvSpPr>
            <p:nvPr/>
          </p:nvSpPr>
          <p:spPr bwMode="auto">
            <a:xfrm flipH="1" flipV="1">
              <a:off x="1910" y="2007"/>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44" name="Oval 464"/>
            <p:cNvSpPr>
              <a:spLocks noChangeAspect="1" noChangeArrowheads="1"/>
            </p:cNvSpPr>
            <p:nvPr/>
          </p:nvSpPr>
          <p:spPr bwMode="auto">
            <a:xfrm flipH="1" flipV="1">
              <a:off x="1781" y="2007"/>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45" name="Oval 465"/>
            <p:cNvSpPr>
              <a:spLocks noChangeAspect="1" noChangeArrowheads="1"/>
            </p:cNvSpPr>
            <p:nvPr/>
          </p:nvSpPr>
          <p:spPr bwMode="auto">
            <a:xfrm flipH="1" flipV="1">
              <a:off x="1651" y="2007"/>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46" name="Oval 466"/>
            <p:cNvSpPr>
              <a:spLocks noChangeAspect="1" noChangeArrowheads="1"/>
            </p:cNvSpPr>
            <p:nvPr/>
          </p:nvSpPr>
          <p:spPr bwMode="auto">
            <a:xfrm flipH="1" flipV="1">
              <a:off x="1394" y="2007"/>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47" name="Oval 467"/>
            <p:cNvSpPr>
              <a:spLocks noChangeAspect="1" noChangeArrowheads="1"/>
            </p:cNvSpPr>
            <p:nvPr/>
          </p:nvSpPr>
          <p:spPr bwMode="auto">
            <a:xfrm flipH="1" flipV="1">
              <a:off x="1265" y="200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948" name="Oval 468"/>
            <p:cNvSpPr>
              <a:spLocks noChangeAspect="1" noChangeArrowheads="1"/>
            </p:cNvSpPr>
            <p:nvPr/>
          </p:nvSpPr>
          <p:spPr bwMode="auto">
            <a:xfrm flipH="1" flipV="1">
              <a:off x="1136" y="2007"/>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49" name="Oval 469"/>
            <p:cNvSpPr>
              <a:spLocks noChangeAspect="1" noChangeArrowheads="1"/>
            </p:cNvSpPr>
            <p:nvPr/>
          </p:nvSpPr>
          <p:spPr bwMode="auto">
            <a:xfrm flipH="1" flipV="1">
              <a:off x="1007" y="2007"/>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50" name="Line 470"/>
            <p:cNvSpPr>
              <a:spLocks noChangeShapeType="1"/>
            </p:cNvSpPr>
            <p:nvPr/>
          </p:nvSpPr>
          <p:spPr bwMode="auto">
            <a:xfrm flipH="1" flipV="1">
              <a:off x="1436" y="202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51" name="Line 471"/>
            <p:cNvSpPr>
              <a:spLocks noChangeShapeType="1"/>
            </p:cNvSpPr>
            <p:nvPr/>
          </p:nvSpPr>
          <p:spPr bwMode="auto">
            <a:xfrm flipH="1" flipV="1">
              <a:off x="1307" y="202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52" name="Line 472"/>
            <p:cNvSpPr>
              <a:spLocks noChangeShapeType="1"/>
            </p:cNvSpPr>
            <p:nvPr/>
          </p:nvSpPr>
          <p:spPr bwMode="auto">
            <a:xfrm flipH="1" flipV="1">
              <a:off x="1049" y="202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53" name="Line 473"/>
            <p:cNvSpPr>
              <a:spLocks noChangeAspect="1" noChangeShapeType="1"/>
            </p:cNvSpPr>
            <p:nvPr/>
          </p:nvSpPr>
          <p:spPr bwMode="auto">
            <a:xfrm flipH="1">
              <a:off x="1827" y="1914"/>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54" name="Line 474"/>
            <p:cNvSpPr>
              <a:spLocks noChangeShapeType="1"/>
            </p:cNvSpPr>
            <p:nvPr/>
          </p:nvSpPr>
          <p:spPr bwMode="auto">
            <a:xfrm flipH="1" flipV="1">
              <a:off x="1949" y="202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55" name="Line 475"/>
            <p:cNvSpPr>
              <a:spLocks noChangeShapeType="1"/>
            </p:cNvSpPr>
            <p:nvPr/>
          </p:nvSpPr>
          <p:spPr bwMode="auto">
            <a:xfrm rot="16200000" flipH="1">
              <a:off x="1504" y="1963"/>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56" name="Line 476"/>
            <p:cNvSpPr>
              <a:spLocks noChangeAspect="1" noChangeShapeType="1"/>
            </p:cNvSpPr>
            <p:nvPr/>
          </p:nvSpPr>
          <p:spPr bwMode="auto">
            <a:xfrm flipH="1">
              <a:off x="2073" y="1914"/>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57" name="Line 477"/>
            <p:cNvSpPr>
              <a:spLocks noChangeAspect="1" noChangeShapeType="1"/>
            </p:cNvSpPr>
            <p:nvPr/>
          </p:nvSpPr>
          <p:spPr bwMode="auto">
            <a:xfrm flipH="1">
              <a:off x="2205" y="1914"/>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58" name="Oval 478"/>
            <p:cNvSpPr>
              <a:spLocks noChangeAspect="1" noChangeArrowheads="1"/>
            </p:cNvSpPr>
            <p:nvPr/>
          </p:nvSpPr>
          <p:spPr bwMode="auto">
            <a:xfrm flipH="1" flipV="1">
              <a:off x="875" y="2004"/>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59" name="Line 479"/>
            <p:cNvSpPr>
              <a:spLocks noChangeShapeType="1"/>
            </p:cNvSpPr>
            <p:nvPr/>
          </p:nvSpPr>
          <p:spPr bwMode="auto">
            <a:xfrm flipH="1" flipV="1">
              <a:off x="2337" y="202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60" name="Oval 480"/>
            <p:cNvSpPr>
              <a:spLocks noChangeAspect="1" noChangeArrowheads="1"/>
            </p:cNvSpPr>
            <p:nvPr/>
          </p:nvSpPr>
          <p:spPr bwMode="auto">
            <a:xfrm flipH="1" flipV="1">
              <a:off x="743" y="2139"/>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61" name="Line 481"/>
            <p:cNvSpPr>
              <a:spLocks noChangeShapeType="1"/>
            </p:cNvSpPr>
            <p:nvPr/>
          </p:nvSpPr>
          <p:spPr bwMode="auto">
            <a:xfrm flipH="1" flipV="1">
              <a:off x="785" y="2159"/>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62" name="Oval 482"/>
            <p:cNvSpPr>
              <a:spLocks noChangeAspect="1" noChangeArrowheads="1"/>
            </p:cNvSpPr>
            <p:nvPr/>
          </p:nvSpPr>
          <p:spPr bwMode="auto">
            <a:xfrm rot="5400000" flipH="1" flipV="1">
              <a:off x="2299" y="2267"/>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963" name="Line 483"/>
            <p:cNvSpPr>
              <a:spLocks noChangeShapeType="1"/>
            </p:cNvSpPr>
            <p:nvPr/>
          </p:nvSpPr>
          <p:spPr bwMode="auto">
            <a:xfrm rot="16200000" flipH="1">
              <a:off x="1114" y="222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64" name="Line 484"/>
            <p:cNvSpPr>
              <a:spLocks noChangeShapeType="1"/>
            </p:cNvSpPr>
            <p:nvPr/>
          </p:nvSpPr>
          <p:spPr bwMode="auto">
            <a:xfrm rot="16200000" flipH="1">
              <a:off x="2276" y="2351"/>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65" name="Line 485"/>
            <p:cNvSpPr>
              <a:spLocks noChangeShapeType="1"/>
            </p:cNvSpPr>
            <p:nvPr/>
          </p:nvSpPr>
          <p:spPr bwMode="auto">
            <a:xfrm rot="16200000" flipH="1">
              <a:off x="1240" y="234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66" name="Line 486"/>
            <p:cNvSpPr>
              <a:spLocks noChangeShapeType="1"/>
            </p:cNvSpPr>
            <p:nvPr/>
          </p:nvSpPr>
          <p:spPr bwMode="auto">
            <a:xfrm rot="16200000" flipH="1">
              <a:off x="2008" y="2349"/>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67" name="Line 487"/>
            <p:cNvSpPr>
              <a:spLocks noChangeAspect="1" noChangeShapeType="1"/>
            </p:cNvSpPr>
            <p:nvPr/>
          </p:nvSpPr>
          <p:spPr bwMode="auto">
            <a:xfrm flipH="1">
              <a:off x="1947" y="2300"/>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68" name="Line 488"/>
            <p:cNvSpPr>
              <a:spLocks noChangeAspect="1" noChangeShapeType="1"/>
            </p:cNvSpPr>
            <p:nvPr/>
          </p:nvSpPr>
          <p:spPr bwMode="auto">
            <a:xfrm flipH="1">
              <a:off x="2085" y="2304"/>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69" name="Line 489"/>
            <p:cNvSpPr>
              <a:spLocks noChangeAspect="1" noChangeShapeType="1"/>
            </p:cNvSpPr>
            <p:nvPr/>
          </p:nvSpPr>
          <p:spPr bwMode="auto">
            <a:xfrm flipH="1">
              <a:off x="1558" y="2304"/>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70" name="Line 490"/>
            <p:cNvSpPr>
              <a:spLocks noChangeAspect="1" noChangeShapeType="1"/>
            </p:cNvSpPr>
            <p:nvPr/>
          </p:nvSpPr>
          <p:spPr bwMode="auto">
            <a:xfrm flipH="1">
              <a:off x="911" y="2306"/>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71" name="Oval 491"/>
            <p:cNvSpPr>
              <a:spLocks noChangeAspect="1" noChangeArrowheads="1"/>
            </p:cNvSpPr>
            <p:nvPr/>
          </p:nvSpPr>
          <p:spPr bwMode="auto">
            <a:xfrm flipH="1" flipV="1">
              <a:off x="2168" y="2262"/>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72" name="Oval 492"/>
            <p:cNvSpPr>
              <a:spLocks noChangeAspect="1" noChangeArrowheads="1"/>
            </p:cNvSpPr>
            <p:nvPr/>
          </p:nvSpPr>
          <p:spPr bwMode="auto">
            <a:xfrm flipH="1" flipV="1">
              <a:off x="2039" y="226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973" name="Oval 493"/>
            <p:cNvSpPr>
              <a:spLocks noChangeAspect="1" noChangeArrowheads="1"/>
            </p:cNvSpPr>
            <p:nvPr/>
          </p:nvSpPr>
          <p:spPr bwMode="auto">
            <a:xfrm flipH="1" flipV="1">
              <a:off x="1910" y="2262"/>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74" name="Oval 494"/>
            <p:cNvSpPr>
              <a:spLocks noChangeAspect="1" noChangeArrowheads="1"/>
            </p:cNvSpPr>
            <p:nvPr/>
          </p:nvSpPr>
          <p:spPr bwMode="auto">
            <a:xfrm flipH="1" flipV="1">
              <a:off x="1781" y="2262"/>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75" name="Oval 495"/>
            <p:cNvSpPr>
              <a:spLocks noChangeAspect="1" noChangeArrowheads="1"/>
            </p:cNvSpPr>
            <p:nvPr/>
          </p:nvSpPr>
          <p:spPr bwMode="auto">
            <a:xfrm flipH="1" flipV="1">
              <a:off x="1652" y="226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976" name="Oval 496"/>
            <p:cNvSpPr>
              <a:spLocks noChangeAspect="1" noChangeArrowheads="1"/>
            </p:cNvSpPr>
            <p:nvPr/>
          </p:nvSpPr>
          <p:spPr bwMode="auto">
            <a:xfrm flipH="1" flipV="1">
              <a:off x="1511" y="2262"/>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77" name="Oval 497"/>
            <p:cNvSpPr>
              <a:spLocks noChangeAspect="1" noChangeArrowheads="1"/>
            </p:cNvSpPr>
            <p:nvPr/>
          </p:nvSpPr>
          <p:spPr bwMode="auto">
            <a:xfrm flipH="1" flipV="1">
              <a:off x="1394" y="2262"/>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78" name="Oval 498"/>
            <p:cNvSpPr>
              <a:spLocks noChangeAspect="1" noChangeArrowheads="1"/>
            </p:cNvSpPr>
            <p:nvPr/>
          </p:nvSpPr>
          <p:spPr bwMode="auto">
            <a:xfrm flipH="1" flipV="1">
              <a:off x="1265" y="2262"/>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979" name="Oval 499"/>
            <p:cNvSpPr>
              <a:spLocks noChangeAspect="1" noChangeArrowheads="1"/>
            </p:cNvSpPr>
            <p:nvPr/>
          </p:nvSpPr>
          <p:spPr bwMode="auto">
            <a:xfrm flipH="1" flipV="1">
              <a:off x="1136" y="2262"/>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80" name="Oval 500"/>
            <p:cNvSpPr>
              <a:spLocks noChangeAspect="1" noChangeArrowheads="1"/>
            </p:cNvSpPr>
            <p:nvPr/>
          </p:nvSpPr>
          <p:spPr bwMode="auto">
            <a:xfrm flipH="1" flipV="1">
              <a:off x="1007" y="2262"/>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81" name="Line 501"/>
            <p:cNvSpPr>
              <a:spLocks noChangeShapeType="1"/>
            </p:cNvSpPr>
            <p:nvPr/>
          </p:nvSpPr>
          <p:spPr bwMode="auto">
            <a:xfrm flipH="1" flipV="1">
              <a:off x="1694" y="228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82" name="Line 502"/>
            <p:cNvSpPr>
              <a:spLocks noChangeShapeType="1"/>
            </p:cNvSpPr>
            <p:nvPr/>
          </p:nvSpPr>
          <p:spPr bwMode="auto">
            <a:xfrm flipH="1" flipV="1">
              <a:off x="1827" y="228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83" name="Line 503"/>
            <p:cNvSpPr>
              <a:spLocks noChangeShapeType="1"/>
            </p:cNvSpPr>
            <p:nvPr/>
          </p:nvSpPr>
          <p:spPr bwMode="auto">
            <a:xfrm flipH="1" flipV="1">
              <a:off x="1307" y="228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84" name="Line 504"/>
            <p:cNvSpPr>
              <a:spLocks noChangeShapeType="1"/>
            </p:cNvSpPr>
            <p:nvPr/>
          </p:nvSpPr>
          <p:spPr bwMode="auto">
            <a:xfrm flipH="1" flipV="1">
              <a:off x="1049" y="2282"/>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85" name="Line 505"/>
            <p:cNvSpPr>
              <a:spLocks noChangeAspect="1" noChangeShapeType="1"/>
            </p:cNvSpPr>
            <p:nvPr/>
          </p:nvSpPr>
          <p:spPr bwMode="auto">
            <a:xfrm flipH="1">
              <a:off x="1553" y="2566"/>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86" name="Line 506"/>
            <p:cNvSpPr>
              <a:spLocks noChangeShapeType="1"/>
            </p:cNvSpPr>
            <p:nvPr/>
          </p:nvSpPr>
          <p:spPr bwMode="auto">
            <a:xfrm rot="16200000" flipH="1">
              <a:off x="1888" y="2218"/>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87" name="Line 507"/>
            <p:cNvSpPr>
              <a:spLocks noChangeAspect="1" noChangeShapeType="1"/>
            </p:cNvSpPr>
            <p:nvPr/>
          </p:nvSpPr>
          <p:spPr bwMode="auto">
            <a:xfrm flipH="1">
              <a:off x="2073" y="2169"/>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88" name="Line 508"/>
            <p:cNvSpPr>
              <a:spLocks noChangeAspect="1" noChangeShapeType="1"/>
            </p:cNvSpPr>
            <p:nvPr/>
          </p:nvSpPr>
          <p:spPr bwMode="auto">
            <a:xfrm flipH="1">
              <a:off x="2205" y="2169"/>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89" name="Line 509"/>
            <p:cNvSpPr>
              <a:spLocks noChangeAspect="1" noChangeShapeType="1"/>
            </p:cNvSpPr>
            <p:nvPr/>
          </p:nvSpPr>
          <p:spPr bwMode="auto">
            <a:xfrm flipH="1">
              <a:off x="651" y="2167"/>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90" name="Oval 510"/>
            <p:cNvSpPr>
              <a:spLocks noChangeAspect="1" noChangeArrowheads="1"/>
            </p:cNvSpPr>
            <p:nvPr/>
          </p:nvSpPr>
          <p:spPr bwMode="auto">
            <a:xfrm flipH="1" flipV="1">
              <a:off x="875" y="2259"/>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91" name="Line 511"/>
            <p:cNvSpPr>
              <a:spLocks noChangeShapeType="1"/>
            </p:cNvSpPr>
            <p:nvPr/>
          </p:nvSpPr>
          <p:spPr bwMode="auto">
            <a:xfrm flipH="1" flipV="1">
              <a:off x="2337" y="2279"/>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92" name="Line 512"/>
            <p:cNvSpPr>
              <a:spLocks noChangeShapeType="1"/>
            </p:cNvSpPr>
            <p:nvPr/>
          </p:nvSpPr>
          <p:spPr bwMode="auto">
            <a:xfrm flipH="1" flipV="1">
              <a:off x="785" y="2274"/>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93" name="Oval 513"/>
            <p:cNvSpPr>
              <a:spLocks noChangeAspect="1" noChangeArrowheads="1"/>
            </p:cNvSpPr>
            <p:nvPr/>
          </p:nvSpPr>
          <p:spPr bwMode="auto">
            <a:xfrm flipH="1" flipV="1">
              <a:off x="743" y="2254"/>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94" name="Oval 514"/>
            <p:cNvSpPr>
              <a:spLocks noChangeAspect="1" noChangeArrowheads="1"/>
            </p:cNvSpPr>
            <p:nvPr/>
          </p:nvSpPr>
          <p:spPr bwMode="auto">
            <a:xfrm flipH="1" flipV="1">
              <a:off x="611" y="2255"/>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95" name="Line 515"/>
            <p:cNvSpPr>
              <a:spLocks noChangeShapeType="1"/>
            </p:cNvSpPr>
            <p:nvPr/>
          </p:nvSpPr>
          <p:spPr bwMode="auto">
            <a:xfrm flipH="1" flipV="1">
              <a:off x="653" y="227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96" name="Line 516"/>
            <p:cNvSpPr>
              <a:spLocks noChangeAspect="1" noChangeShapeType="1"/>
            </p:cNvSpPr>
            <p:nvPr/>
          </p:nvSpPr>
          <p:spPr bwMode="auto">
            <a:xfrm flipH="1">
              <a:off x="1173" y="2173"/>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0997" name="Oval 517"/>
            <p:cNvSpPr>
              <a:spLocks noChangeAspect="1" noChangeArrowheads="1"/>
            </p:cNvSpPr>
            <p:nvPr/>
          </p:nvSpPr>
          <p:spPr bwMode="auto">
            <a:xfrm flipH="1" flipV="1">
              <a:off x="2431" y="1615"/>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0998" name="Oval 518"/>
            <p:cNvSpPr>
              <a:spLocks noChangeAspect="1" noChangeArrowheads="1"/>
            </p:cNvSpPr>
            <p:nvPr/>
          </p:nvSpPr>
          <p:spPr bwMode="auto">
            <a:xfrm flipH="1" flipV="1">
              <a:off x="2302" y="161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0999" name="Oval 519"/>
            <p:cNvSpPr>
              <a:spLocks noChangeAspect="1" noChangeArrowheads="1"/>
            </p:cNvSpPr>
            <p:nvPr/>
          </p:nvSpPr>
          <p:spPr bwMode="auto">
            <a:xfrm flipH="1" flipV="1">
              <a:off x="2173" y="1615"/>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1000" name="Oval 520"/>
            <p:cNvSpPr>
              <a:spLocks noChangeAspect="1" noChangeArrowheads="1"/>
            </p:cNvSpPr>
            <p:nvPr/>
          </p:nvSpPr>
          <p:spPr bwMode="auto">
            <a:xfrm flipH="1" flipV="1">
              <a:off x="2044" y="1615"/>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1001" name="Oval 521"/>
            <p:cNvSpPr>
              <a:spLocks noChangeAspect="1" noChangeArrowheads="1"/>
            </p:cNvSpPr>
            <p:nvPr/>
          </p:nvSpPr>
          <p:spPr bwMode="auto">
            <a:xfrm flipH="1" flipV="1">
              <a:off x="1915" y="161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1002" name="Oval 522"/>
            <p:cNvSpPr>
              <a:spLocks noChangeAspect="1" noChangeArrowheads="1"/>
            </p:cNvSpPr>
            <p:nvPr/>
          </p:nvSpPr>
          <p:spPr bwMode="auto">
            <a:xfrm flipH="1" flipV="1">
              <a:off x="1786" y="1615"/>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1003" name="Oval 523"/>
            <p:cNvSpPr>
              <a:spLocks noChangeAspect="1" noChangeArrowheads="1"/>
            </p:cNvSpPr>
            <p:nvPr/>
          </p:nvSpPr>
          <p:spPr bwMode="auto">
            <a:xfrm flipH="1" flipV="1">
              <a:off x="1657" y="1615"/>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1004" name="Oval 524"/>
            <p:cNvSpPr>
              <a:spLocks noChangeAspect="1" noChangeArrowheads="1"/>
            </p:cNvSpPr>
            <p:nvPr/>
          </p:nvSpPr>
          <p:spPr bwMode="auto">
            <a:xfrm flipH="1" flipV="1">
              <a:off x="1522" y="1615"/>
              <a:ext cx="40" cy="4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21005" name="Oval 525"/>
            <p:cNvSpPr>
              <a:spLocks noChangeAspect="1" noChangeArrowheads="1"/>
            </p:cNvSpPr>
            <p:nvPr/>
          </p:nvSpPr>
          <p:spPr bwMode="auto">
            <a:xfrm flipH="1" flipV="1">
              <a:off x="1399" y="1615"/>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1006" name="Oval 526"/>
            <p:cNvSpPr>
              <a:spLocks noChangeAspect="1" noChangeArrowheads="1"/>
            </p:cNvSpPr>
            <p:nvPr/>
          </p:nvSpPr>
          <p:spPr bwMode="auto">
            <a:xfrm flipH="1" flipV="1">
              <a:off x="1270" y="1615"/>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1007" name="Line 527"/>
            <p:cNvSpPr>
              <a:spLocks noChangeShapeType="1"/>
            </p:cNvSpPr>
            <p:nvPr/>
          </p:nvSpPr>
          <p:spPr bwMode="auto">
            <a:xfrm flipH="1" flipV="1">
              <a:off x="1957" y="163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1008" name="Line 528"/>
            <p:cNvSpPr>
              <a:spLocks noChangeShapeType="1"/>
            </p:cNvSpPr>
            <p:nvPr/>
          </p:nvSpPr>
          <p:spPr bwMode="auto">
            <a:xfrm flipH="1" flipV="1">
              <a:off x="1699" y="163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1009" name="Line 529"/>
            <p:cNvSpPr>
              <a:spLocks noChangeShapeType="1"/>
            </p:cNvSpPr>
            <p:nvPr/>
          </p:nvSpPr>
          <p:spPr bwMode="auto">
            <a:xfrm flipH="1" flipV="1">
              <a:off x="1433" y="163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1010" name="Line 530"/>
            <p:cNvSpPr>
              <a:spLocks noChangeShapeType="1"/>
            </p:cNvSpPr>
            <p:nvPr/>
          </p:nvSpPr>
          <p:spPr bwMode="auto">
            <a:xfrm flipH="1" flipV="1">
              <a:off x="1311" y="163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1011" name="Line 531"/>
            <p:cNvSpPr>
              <a:spLocks noChangeShapeType="1"/>
            </p:cNvSpPr>
            <p:nvPr/>
          </p:nvSpPr>
          <p:spPr bwMode="auto">
            <a:xfrm flipH="1" flipV="1">
              <a:off x="1828" y="163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1012" name="Line 532"/>
            <p:cNvSpPr>
              <a:spLocks noChangeShapeType="1"/>
            </p:cNvSpPr>
            <p:nvPr/>
          </p:nvSpPr>
          <p:spPr bwMode="auto">
            <a:xfrm rot="16200000" flipH="1">
              <a:off x="1246" y="1705"/>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1013" name="Line 533"/>
            <p:cNvSpPr>
              <a:spLocks noChangeAspect="1" noChangeShapeType="1"/>
            </p:cNvSpPr>
            <p:nvPr/>
          </p:nvSpPr>
          <p:spPr bwMode="auto">
            <a:xfrm flipH="1">
              <a:off x="1950" y="1786"/>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1014" name="Line 534"/>
            <p:cNvSpPr>
              <a:spLocks noChangeShapeType="1"/>
            </p:cNvSpPr>
            <p:nvPr/>
          </p:nvSpPr>
          <p:spPr bwMode="auto">
            <a:xfrm rot="16200000" flipH="1">
              <a:off x="1636" y="1701"/>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1015" name="Line 535"/>
            <p:cNvSpPr>
              <a:spLocks noChangeShapeType="1"/>
            </p:cNvSpPr>
            <p:nvPr/>
          </p:nvSpPr>
          <p:spPr bwMode="auto">
            <a:xfrm rot="16200000" flipH="1">
              <a:off x="580" y="2343"/>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1016" name="Oval 536"/>
            <p:cNvSpPr>
              <a:spLocks noChangeAspect="1" noChangeArrowheads="1"/>
            </p:cNvSpPr>
            <p:nvPr/>
          </p:nvSpPr>
          <p:spPr bwMode="auto">
            <a:xfrm flipH="1" flipV="1">
              <a:off x="1523" y="2142"/>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1017" name="Oval 537"/>
            <p:cNvSpPr>
              <a:spLocks noChangeAspect="1" noChangeArrowheads="1"/>
            </p:cNvSpPr>
            <p:nvPr/>
          </p:nvSpPr>
          <p:spPr bwMode="auto">
            <a:xfrm flipH="1" flipV="1">
              <a:off x="1524" y="2011"/>
              <a:ext cx="40" cy="4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21018" name="Line 538"/>
            <p:cNvSpPr>
              <a:spLocks noChangeAspect="1" noChangeShapeType="1"/>
            </p:cNvSpPr>
            <p:nvPr/>
          </p:nvSpPr>
          <p:spPr bwMode="auto">
            <a:xfrm flipH="1">
              <a:off x="915" y="1916"/>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1019" name="Line 539"/>
            <p:cNvSpPr>
              <a:spLocks noChangeAspect="1" noChangeShapeType="1"/>
            </p:cNvSpPr>
            <p:nvPr/>
          </p:nvSpPr>
          <p:spPr bwMode="auto">
            <a:xfrm flipH="1">
              <a:off x="2076" y="1656"/>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1020" name="Line 540"/>
            <p:cNvSpPr>
              <a:spLocks noChangeAspect="1" noChangeShapeType="1"/>
            </p:cNvSpPr>
            <p:nvPr/>
          </p:nvSpPr>
          <p:spPr bwMode="auto">
            <a:xfrm flipH="1">
              <a:off x="1026" y="3215"/>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1021" name="Line 541"/>
            <p:cNvSpPr>
              <a:spLocks noChangeAspect="1" noChangeShapeType="1"/>
            </p:cNvSpPr>
            <p:nvPr/>
          </p:nvSpPr>
          <p:spPr bwMode="auto">
            <a:xfrm flipH="1">
              <a:off x="1293" y="2946"/>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1022" name="Line 542"/>
            <p:cNvSpPr>
              <a:spLocks noChangeAspect="1" noChangeShapeType="1"/>
            </p:cNvSpPr>
            <p:nvPr/>
          </p:nvSpPr>
          <p:spPr bwMode="auto">
            <a:xfrm flipH="1">
              <a:off x="1420" y="2826"/>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1023" name="Line 543"/>
            <p:cNvSpPr>
              <a:spLocks noChangeShapeType="1"/>
            </p:cNvSpPr>
            <p:nvPr/>
          </p:nvSpPr>
          <p:spPr bwMode="auto">
            <a:xfrm rot="16200000" flipH="1">
              <a:off x="1490" y="2617"/>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1024" name="Line 544"/>
            <p:cNvSpPr>
              <a:spLocks noChangeShapeType="1"/>
            </p:cNvSpPr>
            <p:nvPr/>
          </p:nvSpPr>
          <p:spPr bwMode="auto">
            <a:xfrm rot="16200000" flipH="1">
              <a:off x="1631" y="2219"/>
              <a:ext cx="86"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21025" name="Line 545"/>
            <p:cNvSpPr>
              <a:spLocks noChangeAspect="1" noChangeShapeType="1"/>
            </p:cNvSpPr>
            <p:nvPr/>
          </p:nvSpPr>
          <p:spPr bwMode="auto">
            <a:xfrm flipH="1">
              <a:off x="1686" y="2046"/>
              <a:ext cx="92" cy="92"/>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grpSp>
      <p:grpSp>
        <p:nvGrpSpPr>
          <p:cNvPr id="11" name="Group 546"/>
          <p:cNvGrpSpPr>
            <a:grpSpLocks/>
          </p:cNvGrpSpPr>
          <p:nvPr/>
        </p:nvGrpSpPr>
        <p:grpSpPr bwMode="auto">
          <a:xfrm>
            <a:off x="1428750" y="2600325"/>
            <a:ext cx="3438525" cy="3429000"/>
            <a:chOff x="2004" y="1482"/>
            <a:chExt cx="2166" cy="2160"/>
          </a:xfrm>
        </p:grpSpPr>
        <p:sp>
          <p:nvSpPr>
            <p:cNvPr id="21027" name="Oval 547"/>
            <p:cNvSpPr>
              <a:spLocks noChangeArrowheads="1"/>
            </p:cNvSpPr>
            <p:nvPr/>
          </p:nvSpPr>
          <p:spPr bwMode="auto">
            <a:xfrm rot="5400000">
              <a:off x="3810" y="1482"/>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28" name="Oval 548"/>
            <p:cNvSpPr>
              <a:spLocks noChangeArrowheads="1"/>
            </p:cNvSpPr>
            <p:nvPr/>
          </p:nvSpPr>
          <p:spPr bwMode="auto">
            <a:xfrm rot="5400000">
              <a:off x="3684" y="1614"/>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29" name="Oval 549"/>
            <p:cNvSpPr>
              <a:spLocks noChangeArrowheads="1"/>
            </p:cNvSpPr>
            <p:nvPr/>
          </p:nvSpPr>
          <p:spPr bwMode="auto">
            <a:xfrm rot="5400000">
              <a:off x="3558" y="1740"/>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30" name="Oval 550"/>
            <p:cNvSpPr>
              <a:spLocks noChangeArrowheads="1"/>
            </p:cNvSpPr>
            <p:nvPr/>
          </p:nvSpPr>
          <p:spPr bwMode="auto">
            <a:xfrm rot="5400000">
              <a:off x="3426" y="1866"/>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31" name="Oval 551"/>
            <p:cNvSpPr>
              <a:spLocks noChangeArrowheads="1"/>
            </p:cNvSpPr>
            <p:nvPr/>
          </p:nvSpPr>
          <p:spPr bwMode="auto">
            <a:xfrm rot="5400000">
              <a:off x="3300" y="2130"/>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32" name="Oval 552"/>
            <p:cNvSpPr>
              <a:spLocks noChangeArrowheads="1"/>
            </p:cNvSpPr>
            <p:nvPr/>
          </p:nvSpPr>
          <p:spPr bwMode="auto">
            <a:xfrm rot="5400000">
              <a:off x="3300" y="1998"/>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33" name="Oval 553"/>
            <p:cNvSpPr>
              <a:spLocks noChangeArrowheads="1"/>
            </p:cNvSpPr>
            <p:nvPr/>
          </p:nvSpPr>
          <p:spPr bwMode="auto">
            <a:xfrm rot="5400000">
              <a:off x="3171" y="2253"/>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34" name="Oval 554"/>
            <p:cNvSpPr>
              <a:spLocks noChangeArrowheads="1"/>
            </p:cNvSpPr>
            <p:nvPr/>
          </p:nvSpPr>
          <p:spPr bwMode="auto">
            <a:xfrm rot="5400000">
              <a:off x="3171" y="2645"/>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35" name="Oval 555"/>
            <p:cNvSpPr>
              <a:spLocks noChangeArrowheads="1"/>
            </p:cNvSpPr>
            <p:nvPr/>
          </p:nvSpPr>
          <p:spPr bwMode="auto">
            <a:xfrm rot="5400000">
              <a:off x="2910" y="2904"/>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36" name="Oval 556"/>
            <p:cNvSpPr>
              <a:spLocks noChangeArrowheads="1"/>
            </p:cNvSpPr>
            <p:nvPr/>
          </p:nvSpPr>
          <p:spPr bwMode="auto">
            <a:xfrm rot="5400000">
              <a:off x="2136" y="3546"/>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37" name="Oval 557"/>
            <p:cNvSpPr>
              <a:spLocks noChangeArrowheads="1"/>
            </p:cNvSpPr>
            <p:nvPr/>
          </p:nvSpPr>
          <p:spPr bwMode="auto">
            <a:xfrm rot="5400000">
              <a:off x="2268" y="3546"/>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38" name="Oval 558"/>
            <p:cNvSpPr>
              <a:spLocks noChangeArrowheads="1"/>
            </p:cNvSpPr>
            <p:nvPr/>
          </p:nvSpPr>
          <p:spPr bwMode="auto">
            <a:xfrm rot="5400000">
              <a:off x="2394" y="3408"/>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39" name="Oval 559"/>
            <p:cNvSpPr>
              <a:spLocks noChangeArrowheads="1"/>
            </p:cNvSpPr>
            <p:nvPr/>
          </p:nvSpPr>
          <p:spPr bwMode="auto">
            <a:xfrm rot="5400000">
              <a:off x="2526" y="3282"/>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40" name="Oval 560"/>
            <p:cNvSpPr>
              <a:spLocks noChangeArrowheads="1"/>
            </p:cNvSpPr>
            <p:nvPr/>
          </p:nvSpPr>
          <p:spPr bwMode="auto">
            <a:xfrm rot="5400000">
              <a:off x="2652" y="3156"/>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41" name="Oval 561"/>
            <p:cNvSpPr>
              <a:spLocks noChangeArrowheads="1"/>
            </p:cNvSpPr>
            <p:nvPr/>
          </p:nvSpPr>
          <p:spPr bwMode="auto">
            <a:xfrm rot="5400000">
              <a:off x="2778" y="3024"/>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42" name="Oval 562"/>
            <p:cNvSpPr>
              <a:spLocks noChangeArrowheads="1"/>
            </p:cNvSpPr>
            <p:nvPr/>
          </p:nvSpPr>
          <p:spPr bwMode="auto">
            <a:xfrm rot="5400000">
              <a:off x="3171" y="2514"/>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43" name="Oval 563"/>
            <p:cNvSpPr>
              <a:spLocks noChangeArrowheads="1"/>
            </p:cNvSpPr>
            <p:nvPr/>
          </p:nvSpPr>
          <p:spPr bwMode="auto">
            <a:xfrm rot="5400000">
              <a:off x="3942" y="1482"/>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44" name="Oval 564"/>
            <p:cNvSpPr>
              <a:spLocks noChangeArrowheads="1"/>
            </p:cNvSpPr>
            <p:nvPr/>
          </p:nvSpPr>
          <p:spPr bwMode="auto">
            <a:xfrm rot="5400000">
              <a:off x="3171" y="2382"/>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45" name="Oval 565"/>
            <p:cNvSpPr>
              <a:spLocks noChangeArrowheads="1"/>
            </p:cNvSpPr>
            <p:nvPr/>
          </p:nvSpPr>
          <p:spPr bwMode="auto">
            <a:xfrm rot="5400000">
              <a:off x="2004" y="3546"/>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46" name="Oval 566"/>
            <p:cNvSpPr>
              <a:spLocks noChangeArrowheads="1"/>
            </p:cNvSpPr>
            <p:nvPr/>
          </p:nvSpPr>
          <p:spPr bwMode="auto">
            <a:xfrm rot="5400000">
              <a:off x="3042" y="2772"/>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sp>
          <p:nvSpPr>
            <p:cNvPr id="21047" name="Oval 567"/>
            <p:cNvSpPr>
              <a:spLocks noChangeArrowheads="1"/>
            </p:cNvSpPr>
            <p:nvPr/>
          </p:nvSpPr>
          <p:spPr bwMode="auto">
            <a:xfrm rot="5400000">
              <a:off x="4074" y="1482"/>
              <a:ext cx="96" cy="96"/>
            </a:xfrm>
            <a:prstGeom prst="ellipse">
              <a:avLst/>
            </a:prstGeom>
            <a:solidFill>
              <a:srgbClr val="CC3300"/>
            </a:solidFill>
            <a:ln w="9525">
              <a:noFill/>
              <a:round/>
              <a:headEnd/>
              <a:tailEnd/>
            </a:ln>
            <a:effectLst/>
          </p:spPr>
          <p:txBody>
            <a:bodyPr wrap="none" anchor="ctr">
              <a:prstTxWarp prst="textNoShape">
                <a:avLst/>
              </a:prstTxWarp>
            </a:bodyPr>
            <a:lstStyle/>
            <a:p>
              <a:endParaRPr lang="en-US"/>
            </a:p>
          </p:txBody>
        </p:sp>
      </p:grpSp>
      <p:sp>
        <p:nvSpPr>
          <p:cNvPr id="21048" name="Rectangle 568"/>
          <p:cNvSpPr>
            <a:spLocks noChangeArrowheads="1"/>
          </p:cNvSpPr>
          <p:nvPr/>
        </p:nvSpPr>
        <p:spPr bwMode="auto">
          <a:xfrm>
            <a:off x="533400" y="304800"/>
            <a:ext cx="8077200" cy="914400"/>
          </a:xfrm>
          <a:prstGeom prst="rect">
            <a:avLst/>
          </a:prstGeom>
          <a:noFill/>
          <a:ln w="9525">
            <a:noFill/>
            <a:miter lim="800000"/>
            <a:headEnd/>
            <a:tailEnd/>
          </a:ln>
          <a:effectLst/>
        </p:spPr>
        <p:txBody>
          <a:bodyPr anchor="ctr">
            <a:prstTxWarp prst="textNoShape">
              <a:avLst/>
            </a:prstTxWarp>
          </a:bodyPr>
          <a:lstStyle/>
          <a:p>
            <a:pPr algn="ctr"/>
            <a:r>
              <a:rPr lang="nl-BE" sz="3200">
                <a:solidFill>
                  <a:srgbClr val="00264C"/>
                </a:solidFill>
                <a:latin typeface="Times New Roman" charset="0"/>
              </a:rPr>
              <a:t>DTW Algorithm at Work</a:t>
            </a:r>
            <a:endParaRPr lang="en-GB" sz="3200" i="1">
              <a:solidFill>
                <a:srgbClr val="00264C"/>
              </a:solidFill>
              <a:latin typeface="Times New Roman" charset="0"/>
              <a:ea typeface="Times New Roman" charset="0"/>
              <a:cs typeface="Times New Roman" charset="0"/>
            </a:endParaRPr>
          </a:p>
        </p:txBody>
      </p:sp>
      <p:sp>
        <p:nvSpPr>
          <p:cNvPr id="21049" name="Rectangle 569"/>
          <p:cNvSpPr>
            <a:spLocks noChangeArrowheads="1"/>
          </p:cNvSpPr>
          <p:nvPr/>
        </p:nvSpPr>
        <p:spPr bwMode="auto">
          <a:xfrm>
            <a:off x="5067300" y="1524000"/>
            <a:ext cx="38862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latin typeface="Times New Roman" charset="0"/>
              </a:rPr>
              <a:t>Start with the calculation of</a:t>
            </a:r>
            <a:r>
              <a:rPr lang="en-US" sz="1600"/>
              <a:t> </a:t>
            </a:r>
            <a:r>
              <a:rPr lang="en-US" sz="1600">
                <a:solidFill>
                  <a:srgbClr val="00264C"/>
                </a:solidFill>
                <a:latin typeface="Times New Roman" charset="0"/>
              </a:rPr>
              <a:t>g(</a:t>
            </a:r>
            <a:r>
              <a:rPr lang="en-US" sz="1600">
                <a:solidFill>
                  <a:schemeClr val="accent2"/>
                </a:solidFill>
                <a:latin typeface="Times New Roman" charset="0"/>
              </a:rPr>
              <a:t>1</a:t>
            </a:r>
            <a:r>
              <a:rPr lang="en-US" sz="1600">
                <a:solidFill>
                  <a:srgbClr val="00264C"/>
                </a:solidFill>
                <a:latin typeface="Times New Roman" charset="0"/>
              </a:rPr>
              <a:t>,</a:t>
            </a:r>
            <a:r>
              <a:rPr lang="en-US" sz="1600">
                <a:solidFill>
                  <a:srgbClr val="009900"/>
                </a:solidFill>
                <a:latin typeface="Times New Roman" charset="0"/>
              </a:rPr>
              <a:t>1</a:t>
            </a:r>
            <a:r>
              <a:rPr lang="en-US" sz="1600">
                <a:solidFill>
                  <a:srgbClr val="00264C"/>
                </a:solidFill>
                <a:latin typeface="Times New Roman" charset="0"/>
              </a:rPr>
              <a:t>) = d(</a:t>
            </a:r>
            <a:r>
              <a:rPr lang="en-US" sz="1600">
                <a:solidFill>
                  <a:schemeClr val="accent2"/>
                </a:solidFill>
                <a:latin typeface="Times New Roman" charset="0"/>
              </a:rPr>
              <a:t>1</a:t>
            </a:r>
            <a:r>
              <a:rPr lang="en-US" sz="1600">
                <a:solidFill>
                  <a:srgbClr val="00264C"/>
                </a:solidFill>
                <a:latin typeface="Times New Roman" charset="0"/>
              </a:rPr>
              <a:t>,</a:t>
            </a:r>
            <a:r>
              <a:rPr lang="en-US" sz="1600">
                <a:solidFill>
                  <a:srgbClr val="009900"/>
                </a:solidFill>
                <a:latin typeface="Times New Roman" charset="0"/>
              </a:rPr>
              <a:t>1</a:t>
            </a:r>
            <a:r>
              <a:rPr lang="en-US" sz="1600">
                <a:solidFill>
                  <a:srgbClr val="00264C"/>
                </a:solidFill>
                <a:latin typeface="Times New Roman" charset="0"/>
              </a:rPr>
              <a:t>).</a:t>
            </a:r>
          </a:p>
        </p:txBody>
      </p:sp>
      <p:sp>
        <p:nvSpPr>
          <p:cNvPr id="21050" name="Rectangle 570"/>
          <p:cNvSpPr>
            <a:spLocks noChangeArrowheads="1"/>
          </p:cNvSpPr>
          <p:nvPr/>
        </p:nvSpPr>
        <p:spPr bwMode="auto">
          <a:xfrm>
            <a:off x="5067300" y="3167063"/>
            <a:ext cx="3886200" cy="13144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rgbClr val="00264C"/>
                </a:solidFill>
                <a:latin typeface="Times New Roman" charset="0"/>
              </a:rPr>
              <a:t>Move to the second row g(</a:t>
            </a:r>
            <a:r>
              <a:rPr lang="en-US" sz="1600" b="1" i="1">
                <a:solidFill>
                  <a:schemeClr val="accent2"/>
                </a:solidFill>
                <a:latin typeface="Times New Roman" charset="0"/>
              </a:rPr>
              <a:t>i</a:t>
            </a:r>
            <a:r>
              <a:rPr lang="en-US" sz="1600">
                <a:solidFill>
                  <a:srgbClr val="00264C"/>
                </a:solidFill>
                <a:latin typeface="Times New Roman" charset="0"/>
              </a:rPr>
              <a:t>, </a:t>
            </a:r>
            <a:r>
              <a:rPr lang="en-US" sz="1600">
                <a:solidFill>
                  <a:srgbClr val="009900"/>
                </a:solidFill>
                <a:latin typeface="Times New Roman" charset="0"/>
              </a:rPr>
              <a:t>2</a:t>
            </a:r>
            <a:r>
              <a:rPr lang="en-US" sz="1600">
                <a:solidFill>
                  <a:srgbClr val="00264C"/>
                </a:solidFill>
                <a:latin typeface="Times New Roman" charset="0"/>
              </a:rPr>
              <a:t>) = min(g(</a:t>
            </a:r>
            <a:r>
              <a:rPr lang="en-US" sz="1600" b="1" i="1">
                <a:solidFill>
                  <a:schemeClr val="accent2"/>
                </a:solidFill>
                <a:latin typeface="Times New Roman" charset="0"/>
              </a:rPr>
              <a:t>i</a:t>
            </a:r>
            <a:r>
              <a:rPr lang="en-US" sz="1600">
                <a:solidFill>
                  <a:srgbClr val="00264C"/>
                </a:solidFill>
                <a:latin typeface="Times New Roman" charset="0"/>
              </a:rPr>
              <a:t>, </a:t>
            </a:r>
            <a:r>
              <a:rPr lang="en-US" sz="1600">
                <a:solidFill>
                  <a:srgbClr val="009900"/>
                </a:solidFill>
                <a:latin typeface="Times New Roman" charset="0"/>
              </a:rPr>
              <a:t>1</a:t>
            </a:r>
            <a:r>
              <a:rPr lang="en-US" sz="1600">
                <a:solidFill>
                  <a:srgbClr val="00264C"/>
                </a:solidFill>
                <a:latin typeface="Times New Roman" charset="0"/>
              </a:rPr>
              <a:t>), g(</a:t>
            </a:r>
            <a:r>
              <a:rPr lang="en-US" sz="1600" b="1" i="1">
                <a:solidFill>
                  <a:schemeClr val="accent2"/>
                </a:solidFill>
                <a:latin typeface="Times New Roman" charset="0"/>
              </a:rPr>
              <a:t>i</a:t>
            </a:r>
            <a:r>
              <a:rPr lang="en-US" sz="1600">
                <a:solidFill>
                  <a:schemeClr val="accent2"/>
                </a:solidFill>
                <a:latin typeface="Times New Roman" charset="0"/>
              </a:rPr>
              <a:t>–1</a:t>
            </a:r>
            <a:r>
              <a:rPr lang="en-US" sz="1600">
                <a:solidFill>
                  <a:srgbClr val="00264C"/>
                </a:solidFill>
                <a:latin typeface="Times New Roman" charset="0"/>
              </a:rPr>
              <a:t>, </a:t>
            </a:r>
            <a:r>
              <a:rPr lang="en-US" sz="1600">
                <a:solidFill>
                  <a:srgbClr val="009900"/>
                </a:solidFill>
                <a:latin typeface="Times New Roman" charset="0"/>
              </a:rPr>
              <a:t>1</a:t>
            </a:r>
            <a:r>
              <a:rPr lang="en-US" sz="1600">
                <a:solidFill>
                  <a:srgbClr val="00264C"/>
                </a:solidFill>
                <a:latin typeface="Times New Roman" charset="0"/>
              </a:rPr>
              <a:t>), g(</a:t>
            </a:r>
            <a:r>
              <a:rPr lang="en-US" sz="1600" b="1" i="1">
                <a:solidFill>
                  <a:schemeClr val="accent2"/>
                </a:solidFill>
                <a:latin typeface="Times New Roman" charset="0"/>
              </a:rPr>
              <a:t>i </a:t>
            </a:r>
            <a:r>
              <a:rPr lang="en-US" sz="1600">
                <a:solidFill>
                  <a:schemeClr val="accent2"/>
                </a:solidFill>
                <a:latin typeface="Times New Roman" charset="0"/>
              </a:rPr>
              <a:t>– 1</a:t>
            </a:r>
            <a:r>
              <a:rPr lang="en-US" sz="1600">
                <a:solidFill>
                  <a:srgbClr val="00264C"/>
                </a:solidFill>
                <a:latin typeface="Times New Roman" charset="0"/>
              </a:rPr>
              <a:t>, </a:t>
            </a:r>
            <a:r>
              <a:rPr lang="en-US" sz="1600">
                <a:solidFill>
                  <a:srgbClr val="009900"/>
                </a:solidFill>
                <a:latin typeface="Times New Roman" charset="0"/>
              </a:rPr>
              <a:t>2</a:t>
            </a:r>
            <a:r>
              <a:rPr lang="en-US" sz="1600">
                <a:solidFill>
                  <a:srgbClr val="00264C"/>
                </a:solidFill>
                <a:latin typeface="Times New Roman" charset="0"/>
              </a:rPr>
              <a:t>)) + d(</a:t>
            </a:r>
            <a:r>
              <a:rPr lang="en-US" sz="1600" b="1" i="1">
                <a:solidFill>
                  <a:schemeClr val="accent2"/>
                </a:solidFill>
                <a:latin typeface="Times New Roman" charset="0"/>
              </a:rPr>
              <a:t>i</a:t>
            </a:r>
            <a:r>
              <a:rPr lang="en-US" sz="1600">
                <a:solidFill>
                  <a:srgbClr val="00264C"/>
                </a:solidFill>
                <a:latin typeface="Times New Roman" charset="0"/>
              </a:rPr>
              <a:t>, </a:t>
            </a:r>
            <a:r>
              <a:rPr lang="en-US" sz="1600">
                <a:solidFill>
                  <a:srgbClr val="009900"/>
                </a:solidFill>
                <a:latin typeface="Times New Roman" charset="0"/>
              </a:rPr>
              <a:t>2</a:t>
            </a:r>
            <a:r>
              <a:rPr lang="en-US" sz="1600">
                <a:solidFill>
                  <a:srgbClr val="00264C"/>
                </a:solidFill>
                <a:latin typeface="Times New Roman" charset="0"/>
              </a:rPr>
              <a:t>). Book keep for each cell the index of this neighboring cell, which contributes the minimum score (red arrows). </a:t>
            </a:r>
          </a:p>
        </p:txBody>
      </p:sp>
      <p:sp>
        <p:nvSpPr>
          <p:cNvPr id="21051" name="Rectangle 571"/>
          <p:cNvSpPr>
            <a:spLocks noChangeArrowheads="1"/>
          </p:cNvSpPr>
          <p:nvPr/>
        </p:nvSpPr>
        <p:spPr bwMode="auto">
          <a:xfrm>
            <a:off x="5067300" y="1908175"/>
            <a:ext cx="3886200"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latin typeface="Times New Roman" charset="0"/>
              </a:rPr>
              <a:t>Calculate the first row </a:t>
            </a:r>
            <a:r>
              <a:rPr lang="en-US" sz="1600">
                <a:solidFill>
                  <a:srgbClr val="00264C"/>
                </a:solidFill>
                <a:latin typeface="Times New Roman" charset="0"/>
              </a:rPr>
              <a:t>g(</a:t>
            </a:r>
            <a:r>
              <a:rPr lang="en-US" sz="1600" b="1" i="1">
                <a:solidFill>
                  <a:srgbClr val="00264C"/>
                </a:solidFill>
                <a:latin typeface="Times New Roman" charset="0"/>
              </a:rPr>
              <a:t>i</a:t>
            </a:r>
            <a:r>
              <a:rPr lang="en-US" sz="1600">
                <a:solidFill>
                  <a:srgbClr val="00264C"/>
                </a:solidFill>
                <a:latin typeface="Times New Roman" charset="0"/>
              </a:rPr>
              <a:t>, </a:t>
            </a:r>
            <a:r>
              <a:rPr lang="en-US" sz="1600">
                <a:solidFill>
                  <a:srgbClr val="009900"/>
                </a:solidFill>
                <a:latin typeface="Times New Roman" charset="0"/>
              </a:rPr>
              <a:t>1</a:t>
            </a:r>
            <a:r>
              <a:rPr lang="en-US" sz="1600">
                <a:solidFill>
                  <a:srgbClr val="00264C"/>
                </a:solidFill>
                <a:latin typeface="Times New Roman" charset="0"/>
              </a:rPr>
              <a:t>) =</a:t>
            </a:r>
            <a:r>
              <a:rPr lang="en-US" sz="1600" b="1" i="1">
                <a:solidFill>
                  <a:srgbClr val="009900"/>
                </a:solidFill>
                <a:latin typeface="Times New Roman" charset="0"/>
              </a:rPr>
              <a:t> </a:t>
            </a:r>
            <a:r>
              <a:rPr lang="en-US" sz="1600">
                <a:solidFill>
                  <a:srgbClr val="00264C"/>
                </a:solidFill>
                <a:latin typeface="Times New Roman" charset="0"/>
              </a:rPr>
              <a:t>g(</a:t>
            </a:r>
            <a:r>
              <a:rPr lang="en-US" sz="1600" b="1" i="1">
                <a:solidFill>
                  <a:schemeClr val="accent2"/>
                </a:solidFill>
                <a:latin typeface="Times New Roman" charset="0"/>
              </a:rPr>
              <a:t>i</a:t>
            </a:r>
            <a:r>
              <a:rPr lang="en-US" sz="1600">
                <a:solidFill>
                  <a:schemeClr val="accent2"/>
                </a:solidFill>
                <a:latin typeface="Times New Roman" charset="0"/>
              </a:rPr>
              <a:t>–1</a:t>
            </a:r>
            <a:r>
              <a:rPr lang="en-US" sz="1600">
                <a:solidFill>
                  <a:srgbClr val="00264C"/>
                </a:solidFill>
                <a:latin typeface="Times New Roman" charset="0"/>
              </a:rPr>
              <a:t>, </a:t>
            </a:r>
            <a:r>
              <a:rPr lang="en-US" sz="1600">
                <a:solidFill>
                  <a:srgbClr val="009900"/>
                </a:solidFill>
                <a:latin typeface="Times New Roman" charset="0"/>
              </a:rPr>
              <a:t>1</a:t>
            </a:r>
            <a:r>
              <a:rPr lang="en-US" sz="1600">
                <a:solidFill>
                  <a:srgbClr val="00264C"/>
                </a:solidFill>
                <a:latin typeface="Times New Roman" charset="0"/>
              </a:rPr>
              <a:t>) + d(</a:t>
            </a:r>
            <a:r>
              <a:rPr lang="en-US" sz="1600" b="1" i="1">
                <a:solidFill>
                  <a:schemeClr val="accent2"/>
                </a:solidFill>
                <a:latin typeface="Times New Roman" charset="0"/>
              </a:rPr>
              <a:t>i</a:t>
            </a:r>
            <a:r>
              <a:rPr lang="en-US" sz="1600">
                <a:solidFill>
                  <a:srgbClr val="00264C"/>
                </a:solidFill>
                <a:latin typeface="Times New Roman" charset="0"/>
              </a:rPr>
              <a:t>, </a:t>
            </a:r>
            <a:r>
              <a:rPr lang="en-US" sz="1600">
                <a:solidFill>
                  <a:srgbClr val="009900"/>
                </a:solidFill>
                <a:latin typeface="Times New Roman" charset="0"/>
              </a:rPr>
              <a:t>1</a:t>
            </a:r>
            <a:r>
              <a:rPr lang="en-US" sz="1600">
                <a:solidFill>
                  <a:srgbClr val="00264C"/>
                </a:solidFill>
                <a:latin typeface="Times New Roman" charset="0"/>
              </a:rPr>
              <a:t>). </a:t>
            </a:r>
          </a:p>
        </p:txBody>
      </p:sp>
      <p:sp>
        <p:nvSpPr>
          <p:cNvPr id="21052" name="Rectangle 572"/>
          <p:cNvSpPr>
            <a:spLocks noChangeArrowheads="1"/>
          </p:cNvSpPr>
          <p:nvPr/>
        </p:nvSpPr>
        <p:spPr bwMode="auto">
          <a:xfrm>
            <a:off x="5067300" y="2538413"/>
            <a:ext cx="3886200"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latin typeface="Times New Roman" charset="0"/>
              </a:rPr>
              <a:t>Calculate the first column </a:t>
            </a:r>
            <a:r>
              <a:rPr lang="en-US" sz="1600">
                <a:solidFill>
                  <a:srgbClr val="00264C"/>
                </a:solidFill>
                <a:latin typeface="Times New Roman" charset="0"/>
              </a:rPr>
              <a:t>g(1,  </a:t>
            </a:r>
            <a:r>
              <a:rPr lang="en-US" sz="1600" b="1" i="1">
                <a:solidFill>
                  <a:srgbClr val="009900"/>
                </a:solidFill>
                <a:latin typeface="Times New Roman" charset="0"/>
              </a:rPr>
              <a:t>j</a:t>
            </a:r>
            <a:r>
              <a:rPr lang="en-US" sz="1600">
                <a:solidFill>
                  <a:srgbClr val="00264C"/>
                </a:solidFill>
                <a:latin typeface="Times New Roman" charset="0"/>
              </a:rPr>
              <a:t>) =</a:t>
            </a:r>
            <a:r>
              <a:rPr lang="en-US" sz="1600" b="1" i="1">
                <a:solidFill>
                  <a:srgbClr val="009900"/>
                </a:solidFill>
                <a:latin typeface="Times New Roman" charset="0"/>
              </a:rPr>
              <a:t> </a:t>
            </a:r>
            <a:r>
              <a:rPr lang="en-US" sz="1600">
                <a:solidFill>
                  <a:srgbClr val="00264C"/>
                </a:solidFill>
                <a:latin typeface="Times New Roman" charset="0"/>
              </a:rPr>
              <a:t>g(</a:t>
            </a:r>
            <a:r>
              <a:rPr lang="en-US" sz="1600">
                <a:solidFill>
                  <a:schemeClr val="accent2"/>
                </a:solidFill>
                <a:latin typeface="Times New Roman" charset="0"/>
              </a:rPr>
              <a:t>1</a:t>
            </a:r>
            <a:r>
              <a:rPr lang="en-US" sz="1600">
                <a:solidFill>
                  <a:srgbClr val="00264C"/>
                </a:solidFill>
                <a:latin typeface="Times New Roman" charset="0"/>
              </a:rPr>
              <a:t>,  </a:t>
            </a:r>
            <a:r>
              <a:rPr lang="en-US" sz="1600" b="1" i="1">
                <a:solidFill>
                  <a:srgbClr val="009900"/>
                </a:solidFill>
                <a:latin typeface="Times New Roman" charset="0"/>
              </a:rPr>
              <a:t>j</a:t>
            </a:r>
            <a:r>
              <a:rPr lang="en-US" sz="1600">
                <a:solidFill>
                  <a:srgbClr val="00264C"/>
                </a:solidFill>
                <a:latin typeface="Times New Roman" charset="0"/>
              </a:rPr>
              <a:t>) + d(</a:t>
            </a:r>
            <a:r>
              <a:rPr lang="en-US" sz="1600">
                <a:solidFill>
                  <a:schemeClr val="accent2"/>
                </a:solidFill>
                <a:latin typeface="Times New Roman" charset="0"/>
              </a:rPr>
              <a:t>1</a:t>
            </a:r>
            <a:r>
              <a:rPr lang="en-US" sz="1600">
                <a:solidFill>
                  <a:srgbClr val="00264C"/>
                </a:solidFill>
                <a:latin typeface="Times New Roman" charset="0"/>
              </a:rPr>
              <a:t>,  </a:t>
            </a:r>
            <a:r>
              <a:rPr lang="en-US" sz="1600" b="1" i="1">
                <a:solidFill>
                  <a:srgbClr val="009900"/>
                </a:solidFill>
                <a:latin typeface="Times New Roman" charset="0"/>
              </a:rPr>
              <a:t>j</a:t>
            </a:r>
            <a:r>
              <a:rPr lang="en-US" sz="1600">
                <a:solidFill>
                  <a:srgbClr val="00264C"/>
                </a:solidFill>
                <a:latin typeface="Times New Roman" charset="0"/>
              </a:rPr>
              <a:t>).</a:t>
            </a:r>
          </a:p>
        </p:txBody>
      </p:sp>
      <p:sp>
        <p:nvSpPr>
          <p:cNvPr id="21053" name="Rectangle 573"/>
          <p:cNvSpPr>
            <a:spLocks noChangeArrowheads="1"/>
          </p:cNvSpPr>
          <p:nvPr/>
        </p:nvSpPr>
        <p:spPr bwMode="auto">
          <a:xfrm>
            <a:off x="5067300" y="5405438"/>
            <a:ext cx="3886200" cy="8255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rgbClr val="00264C"/>
                </a:solidFill>
                <a:latin typeface="Times New Roman" charset="0"/>
              </a:rPr>
              <a:t>Trace back the  best path through the grid starting from g(</a:t>
            </a:r>
            <a:r>
              <a:rPr lang="en-US" sz="1600" b="1" i="1">
                <a:solidFill>
                  <a:schemeClr val="accent2"/>
                </a:solidFill>
                <a:latin typeface="Times New Roman" charset="0"/>
              </a:rPr>
              <a:t>n</a:t>
            </a:r>
            <a:r>
              <a:rPr lang="en-US" sz="1600">
                <a:solidFill>
                  <a:srgbClr val="00264C"/>
                </a:solidFill>
                <a:latin typeface="Times New Roman" charset="0"/>
              </a:rPr>
              <a:t>, </a:t>
            </a:r>
            <a:r>
              <a:rPr lang="en-US" sz="1600" b="1" i="1">
                <a:solidFill>
                  <a:srgbClr val="009900"/>
                </a:solidFill>
                <a:latin typeface="Times New Roman" charset="0"/>
              </a:rPr>
              <a:t>m</a:t>
            </a:r>
            <a:r>
              <a:rPr lang="en-US" sz="1600">
                <a:solidFill>
                  <a:srgbClr val="00264C"/>
                </a:solidFill>
                <a:latin typeface="Times New Roman" charset="0"/>
              </a:rPr>
              <a:t>)</a:t>
            </a:r>
            <a:r>
              <a:rPr lang="en-US" sz="1600">
                <a:solidFill>
                  <a:srgbClr val="00264C"/>
                </a:solidFill>
              </a:rPr>
              <a:t> </a:t>
            </a:r>
            <a:r>
              <a:rPr lang="en-US" sz="1600">
                <a:solidFill>
                  <a:srgbClr val="00264C"/>
                </a:solidFill>
                <a:latin typeface="Times New Roman" charset="0"/>
              </a:rPr>
              <a:t>and</a:t>
            </a:r>
            <a:r>
              <a:rPr lang="en-US" sz="1600">
                <a:solidFill>
                  <a:srgbClr val="00264C"/>
                </a:solidFill>
              </a:rPr>
              <a:t> </a:t>
            </a:r>
            <a:r>
              <a:rPr lang="en-US" sz="1600">
                <a:solidFill>
                  <a:srgbClr val="00264C"/>
                </a:solidFill>
                <a:latin typeface="Times New Roman" charset="0"/>
              </a:rPr>
              <a:t>moving towards</a:t>
            </a:r>
            <a:r>
              <a:rPr lang="en-US" sz="1600">
                <a:solidFill>
                  <a:srgbClr val="00264C"/>
                </a:solidFill>
              </a:rPr>
              <a:t> </a:t>
            </a:r>
            <a:r>
              <a:rPr lang="en-US" sz="1600">
                <a:solidFill>
                  <a:srgbClr val="00264C"/>
                </a:solidFill>
                <a:latin typeface="Times New Roman" charset="0"/>
              </a:rPr>
              <a:t>g(</a:t>
            </a:r>
            <a:r>
              <a:rPr lang="en-US" sz="1600">
                <a:solidFill>
                  <a:schemeClr val="accent2"/>
                </a:solidFill>
                <a:latin typeface="Times New Roman" charset="0"/>
              </a:rPr>
              <a:t>1</a:t>
            </a:r>
            <a:r>
              <a:rPr lang="en-US" sz="1600">
                <a:solidFill>
                  <a:srgbClr val="00264C"/>
                </a:solidFill>
                <a:latin typeface="Times New Roman" charset="0"/>
              </a:rPr>
              <a:t>,</a:t>
            </a:r>
            <a:r>
              <a:rPr lang="en-US" sz="1600">
                <a:solidFill>
                  <a:srgbClr val="009900"/>
                </a:solidFill>
                <a:latin typeface="Times New Roman" charset="0"/>
              </a:rPr>
              <a:t>1</a:t>
            </a:r>
            <a:r>
              <a:rPr lang="en-US" sz="1600">
                <a:solidFill>
                  <a:srgbClr val="00264C"/>
                </a:solidFill>
                <a:latin typeface="Times New Roman" charset="0"/>
              </a:rPr>
              <a:t>) by following the red arrows.</a:t>
            </a:r>
          </a:p>
        </p:txBody>
      </p:sp>
      <p:sp>
        <p:nvSpPr>
          <p:cNvPr id="21054" name="Rectangle 574"/>
          <p:cNvSpPr>
            <a:spLocks noChangeArrowheads="1"/>
          </p:cNvSpPr>
          <p:nvPr/>
        </p:nvSpPr>
        <p:spPr bwMode="auto">
          <a:xfrm>
            <a:off x="5067300" y="4530725"/>
            <a:ext cx="3886200" cy="8255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rgbClr val="00264C"/>
                </a:solidFill>
                <a:latin typeface="Times New Roman" charset="0"/>
              </a:rPr>
              <a:t>Carry on from left to right and from bottom to top with the rest of the grid g(</a:t>
            </a:r>
            <a:r>
              <a:rPr lang="en-US" sz="1600" b="1" i="1">
                <a:solidFill>
                  <a:schemeClr val="accent2"/>
                </a:solidFill>
                <a:latin typeface="Times New Roman" charset="0"/>
              </a:rPr>
              <a:t>i</a:t>
            </a:r>
            <a:r>
              <a:rPr lang="en-US" sz="1600">
                <a:solidFill>
                  <a:srgbClr val="00264C"/>
                </a:solidFill>
                <a:latin typeface="Times New Roman" charset="0"/>
              </a:rPr>
              <a:t>, </a:t>
            </a:r>
            <a:r>
              <a:rPr lang="en-US" sz="1600" b="1" i="1">
                <a:solidFill>
                  <a:srgbClr val="009900"/>
                </a:solidFill>
                <a:latin typeface="Times New Roman" charset="0"/>
              </a:rPr>
              <a:t>j</a:t>
            </a:r>
            <a:r>
              <a:rPr lang="en-US" sz="1600">
                <a:solidFill>
                  <a:srgbClr val="00264C"/>
                </a:solidFill>
                <a:latin typeface="Times New Roman" charset="0"/>
              </a:rPr>
              <a:t>) = min(g(</a:t>
            </a:r>
            <a:r>
              <a:rPr lang="en-US" sz="1600" b="1" i="1">
                <a:solidFill>
                  <a:schemeClr val="accent2"/>
                </a:solidFill>
                <a:latin typeface="Times New Roman" charset="0"/>
              </a:rPr>
              <a:t>i</a:t>
            </a:r>
            <a:r>
              <a:rPr lang="en-US" sz="1600">
                <a:solidFill>
                  <a:srgbClr val="00264C"/>
                </a:solidFill>
                <a:latin typeface="Times New Roman" charset="0"/>
              </a:rPr>
              <a:t>, </a:t>
            </a:r>
            <a:r>
              <a:rPr lang="en-US" sz="1600" b="1" i="1">
                <a:solidFill>
                  <a:srgbClr val="009900"/>
                </a:solidFill>
                <a:latin typeface="Times New Roman" charset="0"/>
              </a:rPr>
              <a:t>j</a:t>
            </a:r>
            <a:r>
              <a:rPr lang="en-US" sz="1600">
                <a:solidFill>
                  <a:srgbClr val="009900"/>
                </a:solidFill>
                <a:latin typeface="Times New Roman" charset="0"/>
              </a:rPr>
              <a:t>–1</a:t>
            </a:r>
            <a:r>
              <a:rPr lang="en-US" sz="1600">
                <a:solidFill>
                  <a:srgbClr val="00264C"/>
                </a:solidFill>
                <a:latin typeface="Times New Roman" charset="0"/>
              </a:rPr>
              <a:t>), g(</a:t>
            </a:r>
            <a:r>
              <a:rPr lang="en-US" sz="1600" b="1" i="1">
                <a:solidFill>
                  <a:schemeClr val="accent2"/>
                </a:solidFill>
                <a:latin typeface="Times New Roman" charset="0"/>
              </a:rPr>
              <a:t>i</a:t>
            </a:r>
            <a:r>
              <a:rPr lang="en-US" sz="1600">
                <a:solidFill>
                  <a:schemeClr val="accent2"/>
                </a:solidFill>
                <a:latin typeface="Times New Roman" charset="0"/>
              </a:rPr>
              <a:t>–1</a:t>
            </a:r>
            <a:r>
              <a:rPr lang="en-US" sz="1600">
                <a:solidFill>
                  <a:srgbClr val="00264C"/>
                </a:solidFill>
                <a:latin typeface="Times New Roman" charset="0"/>
              </a:rPr>
              <a:t>, </a:t>
            </a:r>
            <a:r>
              <a:rPr lang="en-US" sz="1600" b="1" i="1">
                <a:solidFill>
                  <a:srgbClr val="009900"/>
                </a:solidFill>
                <a:latin typeface="Times New Roman" charset="0"/>
              </a:rPr>
              <a:t>j</a:t>
            </a:r>
            <a:r>
              <a:rPr lang="en-US" sz="1600">
                <a:solidFill>
                  <a:srgbClr val="009900"/>
                </a:solidFill>
                <a:latin typeface="Times New Roman" charset="0"/>
              </a:rPr>
              <a:t>–1</a:t>
            </a:r>
            <a:r>
              <a:rPr lang="en-US" sz="1600">
                <a:solidFill>
                  <a:srgbClr val="00264C"/>
                </a:solidFill>
                <a:latin typeface="Times New Roman" charset="0"/>
              </a:rPr>
              <a:t>), g(</a:t>
            </a:r>
            <a:r>
              <a:rPr lang="en-US" sz="1600" b="1" i="1">
                <a:solidFill>
                  <a:schemeClr val="accent2"/>
                </a:solidFill>
                <a:latin typeface="Times New Roman" charset="0"/>
              </a:rPr>
              <a:t>i </a:t>
            </a:r>
            <a:r>
              <a:rPr lang="en-US" sz="1600">
                <a:solidFill>
                  <a:schemeClr val="accent2"/>
                </a:solidFill>
                <a:latin typeface="Times New Roman" charset="0"/>
              </a:rPr>
              <a:t>– 1</a:t>
            </a:r>
            <a:r>
              <a:rPr lang="en-US" sz="1600">
                <a:solidFill>
                  <a:srgbClr val="00264C"/>
                </a:solidFill>
                <a:latin typeface="Times New Roman" charset="0"/>
              </a:rPr>
              <a:t>, </a:t>
            </a:r>
            <a:r>
              <a:rPr lang="en-US" sz="1600" b="1" i="1">
                <a:solidFill>
                  <a:srgbClr val="009900"/>
                </a:solidFill>
                <a:latin typeface="Times New Roman" charset="0"/>
              </a:rPr>
              <a:t>j</a:t>
            </a:r>
            <a:r>
              <a:rPr lang="en-US" sz="1600">
                <a:solidFill>
                  <a:srgbClr val="00264C"/>
                </a:solidFill>
                <a:latin typeface="Times New Roman" charset="0"/>
              </a:rPr>
              <a:t>)) + d(</a:t>
            </a:r>
            <a:r>
              <a:rPr lang="en-US" sz="1600" b="1" i="1">
                <a:solidFill>
                  <a:schemeClr val="accent2"/>
                </a:solidFill>
                <a:latin typeface="Times New Roman" charset="0"/>
              </a:rPr>
              <a:t>i</a:t>
            </a:r>
            <a:r>
              <a:rPr lang="en-US" sz="1600">
                <a:solidFill>
                  <a:srgbClr val="00264C"/>
                </a:solidFill>
                <a:latin typeface="Times New Roman" charset="0"/>
              </a:rPr>
              <a:t>, </a:t>
            </a:r>
            <a:r>
              <a:rPr lang="en-US" sz="1600" b="1" i="1">
                <a:solidFill>
                  <a:srgbClr val="009900"/>
                </a:solidFill>
                <a:latin typeface="Times New Roman" charset="0"/>
              </a:rPr>
              <a:t>j</a:t>
            </a:r>
            <a:r>
              <a:rPr lang="en-US" sz="1600">
                <a:solidFill>
                  <a:srgbClr val="00264C"/>
                </a:solidFill>
                <a:latin typeface="Times New Roman" charset="0"/>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051"/>
                                        </p:tgtEl>
                                        <p:attrNameLst>
                                          <p:attrName>style.visibility</p:attrName>
                                        </p:attrNameLst>
                                      </p:cBhvr>
                                      <p:to>
                                        <p:strVal val="visible"/>
                                      </p:to>
                                    </p:se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052"/>
                                        </p:tgtEl>
                                        <p:attrNameLst>
                                          <p:attrName>style.visibility</p:attrName>
                                        </p:attrNameLst>
                                      </p:cBhvr>
                                      <p:to>
                                        <p:strVal val="visible"/>
                                      </p:to>
                                    </p:se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050"/>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1054"/>
                                        </p:tgtEl>
                                        <p:attrNameLst>
                                          <p:attrName>style.visibility</p:attrName>
                                        </p:attrNameLst>
                                      </p:cBhvr>
                                      <p:to>
                                        <p:strVal val="visible"/>
                                      </p:to>
                                    </p:set>
                                  </p:childTnLst>
                                </p:cTn>
                              </p:par>
                              <p:par>
                                <p:cTn id="34" presetID="22" presetClass="entr" presetSubtype="8"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2000"/>
                                        <p:tgtEl>
                                          <p:spTgt spid="9"/>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053"/>
                                        </p:tgtEl>
                                        <p:attrNameLst>
                                          <p:attrName>style.visibility</p:attrName>
                                        </p:attrNameLst>
                                      </p:cBhvr>
                                      <p:to>
                                        <p:strVal val="visible"/>
                                      </p:to>
                                    </p:set>
                                  </p:childTnLst>
                                </p:cTn>
                              </p:par>
                              <p:par>
                                <p:cTn id="45" presetID="22" presetClass="entr" presetSubtype="1"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5" grpId="0" animBg="1"/>
      <p:bldP spid="21049" grpId="0"/>
      <p:bldP spid="21050" grpId="0"/>
      <p:bldP spid="21051" grpId="0"/>
      <p:bldP spid="21052" grpId="0"/>
      <p:bldP spid="21053" grpId="0"/>
      <p:bldP spid="21054" grpId="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7" name="Rectangle 5"/>
          <p:cNvSpPr>
            <a:spLocks noChangeArrowheads="1"/>
          </p:cNvSpPr>
          <p:nvPr/>
        </p:nvSpPr>
        <p:spPr bwMode="auto">
          <a:xfrm>
            <a:off x="533400" y="304800"/>
            <a:ext cx="8077200" cy="914400"/>
          </a:xfrm>
          <a:prstGeom prst="rect">
            <a:avLst/>
          </a:prstGeom>
          <a:noFill/>
          <a:ln w="9525">
            <a:noFill/>
            <a:miter lim="800000"/>
            <a:headEnd/>
            <a:tailEnd/>
          </a:ln>
          <a:effectLst/>
        </p:spPr>
        <p:txBody>
          <a:bodyPr anchor="ctr">
            <a:prstTxWarp prst="textNoShape">
              <a:avLst/>
            </a:prstTxWarp>
          </a:bodyPr>
          <a:lstStyle/>
          <a:p>
            <a:pPr algn="ctr"/>
            <a:r>
              <a:rPr lang="nl-BE" sz="3200">
                <a:solidFill>
                  <a:srgbClr val="00264C"/>
                </a:solidFill>
                <a:latin typeface="Times New Roman" charset="0"/>
              </a:rPr>
              <a:t>DTW Algorithm: Example</a:t>
            </a:r>
            <a:endParaRPr lang="en-GB" sz="3200" i="1">
              <a:solidFill>
                <a:srgbClr val="00264C"/>
              </a:solidFill>
              <a:latin typeface="Times New Roman" charset="0"/>
              <a:ea typeface="Times New Roman" charset="0"/>
              <a:cs typeface="Times New Roman" charset="0"/>
            </a:endParaRPr>
          </a:p>
        </p:txBody>
      </p:sp>
      <p:sp>
        <p:nvSpPr>
          <p:cNvPr id="18527" name="Text Box 95"/>
          <p:cNvSpPr txBox="1">
            <a:spLocks noChangeArrowheads="1"/>
          </p:cNvSpPr>
          <p:nvPr/>
        </p:nvSpPr>
        <p:spPr bwMode="auto">
          <a:xfrm>
            <a:off x="2362200" y="1676400"/>
            <a:ext cx="4572000" cy="457200"/>
          </a:xfrm>
          <a:prstGeom prst="rect">
            <a:avLst/>
          </a:prstGeom>
          <a:noFill/>
          <a:ln w="9525">
            <a:noFill/>
            <a:miter lim="800000"/>
            <a:headEnd/>
            <a:tailEnd/>
          </a:ln>
          <a:effectLst/>
        </p:spPr>
        <p:txBody>
          <a:bodyPr>
            <a:prstTxWarp prst="textNoShape">
              <a:avLst/>
            </a:prstTxWarp>
            <a:spAutoFit/>
          </a:bodyPr>
          <a:lstStyle/>
          <a:p>
            <a:r>
              <a:rPr lang="en-US" sz="1200" b="1">
                <a:solidFill>
                  <a:schemeClr val="accent2"/>
                </a:solidFill>
                <a:latin typeface="Times New Roman" charset="0"/>
              </a:rPr>
              <a:t>-0.87    -0.84    -0.85    -0.82    -0.23    1.95    1.36    0.60    0.0      -0.29</a:t>
            </a:r>
          </a:p>
          <a:p>
            <a:r>
              <a:rPr lang="en-US" sz="1200" b="1">
                <a:solidFill>
                  <a:schemeClr val="accent2"/>
                </a:solidFill>
                <a:latin typeface="Times New Roman" charset="0"/>
              </a:rPr>
              <a:t>-0.88    -0.91    -0.84    -0.82    -0.24    1.92    1.41    0.51    0.03    -0.18</a:t>
            </a:r>
          </a:p>
        </p:txBody>
      </p:sp>
      <p:sp>
        <p:nvSpPr>
          <p:cNvPr id="18528" name="Text Box 96"/>
          <p:cNvSpPr txBox="1">
            <a:spLocks noChangeArrowheads="1"/>
          </p:cNvSpPr>
          <p:nvPr/>
        </p:nvSpPr>
        <p:spPr bwMode="auto">
          <a:xfrm rot="-5400000">
            <a:off x="495300" y="3533775"/>
            <a:ext cx="3276600" cy="457200"/>
          </a:xfrm>
          <a:prstGeom prst="rect">
            <a:avLst/>
          </a:prstGeom>
          <a:noFill/>
          <a:ln w="9525">
            <a:noFill/>
            <a:miter lim="800000"/>
            <a:headEnd/>
            <a:tailEnd/>
          </a:ln>
          <a:effectLst/>
        </p:spPr>
        <p:txBody>
          <a:bodyPr>
            <a:prstTxWarp prst="textNoShape">
              <a:avLst/>
            </a:prstTxWarp>
            <a:spAutoFit/>
          </a:bodyPr>
          <a:lstStyle/>
          <a:p>
            <a:pPr algn="ctr"/>
            <a:r>
              <a:rPr lang="en-US" sz="1200" b="1">
                <a:solidFill>
                  <a:srgbClr val="009900"/>
                </a:solidFill>
                <a:latin typeface="Times New Roman" charset="0"/>
              </a:rPr>
              <a:t>-0.60    -0.65    -0.71    -0.58    -0.17    0.77    1.94 -0.46    -0.62    -0.68    -0.63    -0.32    0.74    1.97</a:t>
            </a:r>
          </a:p>
        </p:txBody>
      </p:sp>
      <p:grpSp>
        <p:nvGrpSpPr>
          <p:cNvPr id="2" name="Group 97"/>
          <p:cNvGrpSpPr>
            <a:grpSpLocks/>
          </p:cNvGrpSpPr>
          <p:nvPr/>
        </p:nvGrpSpPr>
        <p:grpSpPr bwMode="auto">
          <a:xfrm>
            <a:off x="2428875" y="2209800"/>
            <a:ext cx="4441825" cy="3117850"/>
            <a:chOff x="1626" y="1392"/>
            <a:chExt cx="2798" cy="1964"/>
          </a:xfrm>
        </p:grpSpPr>
        <p:sp>
          <p:nvSpPr>
            <p:cNvPr id="18530" name="Rectangle 98"/>
            <p:cNvSpPr>
              <a:spLocks noChangeArrowheads="1"/>
            </p:cNvSpPr>
            <p:nvPr/>
          </p:nvSpPr>
          <p:spPr bwMode="auto">
            <a:xfrm rot="5400000">
              <a:off x="2042" y="976"/>
              <a:ext cx="1964" cy="2796"/>
            </a:xfrm>
            <a:prstGeom prst="rect">
              <a:avLst/>
            </a:prstGeom>
            <a:solidFill>
              <a:srgbClr val="FFFFFF"/>
            </a:solidFill>
            <a:ln w="19050">
              <a:solidFill>
                <a:schemeClr val="tx1"/>
              </a:solidFill>
              <a:miter lim="800000"/>
              <a:headEnd/>
              <a:tailEnd/>
            </a:ln>
            <a:effectLst/>
          </p:spPr>
          <p:txBody>
            <a:bodyPr wrap="none" anchor="ctr">
              <a:prstTxWarp prst="textNoShape">
                <a:avLst/>
              </a:prstTxWarp>
            </a:bodyPr>
            <a:lstStyle/>
            <a:p>
              <a:endParaRPr lang="en-US"/>
            </a:p>
          </p:txBody>
        </p:sp>
        <p:sp>
          <p:nvSpPr>
            <p:cNvPr id="18531" name="Line 99"/>
            <p:cNvSpPr>
              <a:spLocks noChangeShapeType="1"/>
            </p:cNvSpPr>
            <p:nvPr/>
          </p:nvSpPr>
          <p:spPr bwMode="auto">
            <a:xfrm>
              <a:off x="1626" y="3084"/>
              <a:ext cx="279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532" name="Line 100"/>
            <p:cNvSpPr>
              <a:spLocks noChangeShapeType="1"/>
            </p:cNvSpPr>
            <p:nvPr/>
          </p:nvSpPr>
          <p:spPr bwMode="auto">
            <a:xfrm>
              <a:off x="1626" y="2802"/>
              <a:ext cx="279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533" name="Line 101"/>
            <p:cNvSpPr>
              <a:spLocks noChangeShapeType="1"/>
            </p:cNvSpPr>
            <p:nvPr/>
          </p:nvSpPr>
          <p:spPr bwMode="auto">
            <a:xfrm>
              <a:off x="1626" y="2520"/>
              <a:ext cx="279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534" name="Line 102"/>
            <p:cNvSpPr>
              <a:spLocks noChangeShapeType="1"/>
            </p:cNvSpPr>
            <p:nvPr/>
          </p:nvSpPr>
          <p:spPr bwMode="auto">
            <a:xfrm>
              <a:off x="1626" y="2238"/>
              <a:ext cx="279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535" name="Line 103"/>
            <p:cNvSpPr>
              <a:spLocks noChangeShapeType="1"/>
            </p:cNvSpPr>
            <p:nvPr/>
          </p:nvSpPr>
          <p:spPr bwMode="auto">
            <a:xfrm>
              <a:off x="1626" y="1674"/>
              <a:ext cx="279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536" name="Line 104"/>
            <p:cNvSpPr>
              <a:spLocks noChangeShapeType="1"/>
            </p:cNvSpPr>
            <p:nvPr/>
          </p:nvSpPr>
          <p:spPr bwMode="auto">
            <a:xfrm>
              <a:off x="1884" y="1392"/>
              <a:ext cx="0" cy="196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537" name="Line 105"/>
            <p:cNvSpPr>
              <a:spLocks noChangeShapeType="1"/>
            </p:cNvSpPr>
            <p:nvPr/>
          </p:nvSpPr>
          <p:spPr bwMode="auto">
            <a:xfrm>
              <a:off x="2167" y="1392"/>
              <a:ext cx="0" cy="196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538" name="Line 106"/>
            <p:cNvSpPr>
              <a:spLocks noChangeShapeType="1"/>
            </p:cNvSpPr>
            <p:nvPr/>
          </p:nvSpPr>
          <p:spPr bwMode="auto">
            <a:xfrm>
              <a:off x="2451" y="1392"/>
              <a:ext cx="0" cy="196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539" name="Line 107"/>
            <p:cNvSpPr>
              <a:spLocks noChangeShapeType="1"/>
            </p:cNvSpPr>
            <p:nvPr/>
          </p:nvSpPr>
          <p:spPr bwMode="auto">
            <a:xfrm>
              <a:off x="2734" y="1392"/>
              <a:ext cx="0" cy="196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540" name="Line 108"/>
            <p:cNvSpPr>
              <a:spLocks noChangeShapeType="1"/>
            </p:cNvSpPr>
            <p:nvPr/>
          </p:nvSpPr>
          <p:spPr bwMode="auto">
            <a:xfrm>
              <a:off x="3018" y="1392"/>
              <a:ext cx="0" cy="196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541" name="Line 109"/>
            <p:cNvSpPr>
              <a:spLocks noChangeShapeType="1"/>
            </p:cNvSpPr>
            <p:nvPr/>
          </p:nvSpPr>
          <p:spPr bwMode="auto">
            <a:xfrm>
              <a:off x="3301" y="1392"/>
              <a:ext cx="0" cy="196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542" name="Line 110"/>
            <p:cNvSpPr>
              <a:spLocks noChangeShapeType="1"/>
            </p:cNvSpPr>
            <p:nvPr/>
          </p:nvSpPr>
          <p:spPr bwMode="auto">
            <a:xfrm>
              <a:off x="3585" y="1392"/>
              <a:ext cx="0" cy="196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543" name="Line 111"/>
            <p:cNvSpPr>
              <a:spLocks noChangeShapeType="1"/>
            </p:cNvSpPr>
            <p:nvPr/>
          </p:nvSpPr>
          <p:spPr bwMode="auto">
            <a:xfrm>
              <a:off x="3868" y="1392"/>
              <a:ext cx="0" cy="196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544" name="Line 112"/>
            <p:cNvSpPr>
              <a:spLocks noChangeShapeType="1"/>
            </p:cNvSpPr>
            <p:nvPr/>
          </p:nvSpPr>
          <p:spPr bwMode="auto">
            <a:xfrm>
              <a:off x="4152" y="1392"/>
              <a:ext cx="0" cy="196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545" name="Line 113"/>
            <p:cNvSpPr>
              <a:spLocks noChangeShapeType="1"/>
            </p:cNvSpPr>
            <p:nvPr/>
          </p:nvSpPr>
          <p:spPr bwMode="auto">
            <a:xfrm>
              <a:off x="1626" y="1956"/>
              <a:ext cx="2798" cy="0"/>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18546" name="Text Box 114"/>
          <p:cNvSpPr txBox="1">
            <a:spLocks noChangeArrowheads="1"/>
          </p:cNvSpPr>
          <p:nvPr/>
        </p:nvSpPr>
        <p:spPr bwMode="auto">
          <a:xfrm>
            <a:off x="2419350" y="4973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a:solidFill>
                  <a:srgbClr val="CC3300"/>
                </a:solidFill>
                <a:latin typeface="Times New Roman" charset="0"/>
              </a:rPr>
              <a:t>0.02</a:t>
            </a:r>
          </a:p>
        </p:txBody>
      </p:sp>
      <p:sp>
        <p:nvSpPr>
          <p:cNvPr id="18547" name="Text Box 115"/>
          <p:cNvSpPr txBox="1">
            <a:spLocks noChangeArrowheads="1"/>
          </p:cNvSpPr>
          <p:nvPr/>
        </p:nvSpPr>
        <p:spPr bwMode="auto">
          <a:xfrm>
            <a:off x="2841625" y="4973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0.05</a:t>
            </a:r>
          </a:p>
        </p:txBody>
      </p:sp>
      <p:sp>
        <p:nvSpPr>
          <p:cNvPr id="18548" name="Text Box 116"/>
          <p:cNvSpPr txBox="1">
            <a:spLocks noChangeArrowheads="1"/>
          </p:cNvSpPr>
          <p:nvPr/>
        </p:nvSpPr>
        <p:spPr bwMode="auto">
          <a:xfrm>
            <a:off x="3282950" y="4973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0.08</a:t>
            </a:r>
          </a:p>
        </p:txBody>
      </p:sp>
      <p:sp>
        <p:nvSpPr>
          <p:cNvPr id="18549" name="Text Box 117"/>
          <p:cNvSpPr txBox="1">
            <a:spLocks noChangeArrowheads="1"/>
          </p:cNvSpPr>
          <p:nvPr/>
        </p:nvSpPr>
        <p:spPr bwMode="auto">
          <a:xfrm>
            <a:off x="3743325" y="4973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0.11</a:t>
            </a:r>
          </a:p>
        </p:txBody>
      </p:sp>
      <p:sp>
        <p:nvSpPr>
          <p:cNvPr id="18550" name="Text Box 118"/>
          <p:cNvSpPr txBox="1">
            <a:spLocks noChangeArrowheads="1"/>
          </p:cNvSpPr>
          <p:nvPr/>
        </p:nvSpPr>
        <p:spPr bwMode="auto">
          <a:xfrm>
            <a:off x="4184650" y="4973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0.13</a:t>
            </a:r>
          </a:p>
        </p:txBody>
      </p:sp>
      <p:sp>
        <p:nvSpPr>
          <p:cNvPr id="18551" name="Text Box 119"/>
          <p:cNvSpPr txBox="1">
            <a:spLocks noChangeArrowheads="1"/>
          </p:cNvSpPr>
          <p:nvPr/>
        </p:nvSpPr>
        <p:spPr bwMode="auto">
          <a:xfrm>
            <a:off x="4635500" y="4973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0.34</a:t>
            </a:r>
          </a:p>
        </p:txBody>
      </p:sp>
      <p:sp>
        <p:nvSpPr>
          <p:cNvPr id="18552" name="Text Box 120"/>
          <p:cNvSpPr txBox="1">
            <a:spLocks noChangeArrowheads="1"/>
          </p:cNvSpPr>
          <p:nvPr/>
        </p:nvSpPr>
        <p:spPr bwMode="auto">
          <a:xfrm>
            <a:off x="5086350" y="4973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0.49</a:t>
            </a:r>
          </a:p>
        </p:txBody>
      </p:sp>
      <p:sp>
        <p:nvSpPr>
          <p:cNvPr id="18553" name="Text Box 121"/>
          <p:cNvSpPr txBox="1">
            <a:spLocks noChangeArrowheads="1"/>
          </p:cNvSpPr>
          <p:nvPr/>
        </p:nvSpPr>
        <p:spPr bwMode="auto">
          <a:xfrm>
            <a:off x="5527675" y="4973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0.58</a:t>
            </a:r>
          </a:p>
        </p:txBody>
      </p:sp>
      <p:sp>
        <p:nvSpPr>
          <p:cNvPr id="18554" name="Text Box 122"/>
          <p:cNvSpPr txBox="1">
            <a:spLocks noChangeArrowheads="1"/>
          </p:cNvSpPr>
          <p:nvPr/>
        </p:nvSpPr>
        <p:spPr bwMode="auto">
          <a:xfrm>
            <a:off x="5978525" y="4973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0.63</a:t>
            </a:r>
          </a:p>
        </p:txBody>
      </p:sp>
      <p:sp>
        <p:nvSpPr>
          <p:cNvPr id="18555" name="Text Box 123"/>
          <p:cNvSpPr txBox="1">
            <a:spLocks noChangeArrowheads="1"/>
          </p:cNvSpPr>
          <p:nvPr/>
        </p:nvSpPr>
        <p:spPr bwMode="auto">
          <a:xfrm>
            <a:off x="6438900" y="4973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0.66</a:t>
            </a:r>
          </a:p>
        </p:txBody>
      </p:sp>
      <p:sp>
        <p:nvSpPr>
          <p:cNvPr id="18556" name="Text Box 124"/>
          <p:cNvSpPr txBox="1">
            <a:spLocks noChangeArrowheads="1"/>
          </p:cNvSpPr>
          <p:nvPr/>
        </p:nvSpPr>
        <p:spPr bwMode="auto">
          <a:xfrm>
            <a:off x="2428875" y="4533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0.04</a:t>
            </a:r>
          </a:p>
        </p:txBody>
      </p:sp>
      <p:sp>
        <p:nvSpPr>
          <p:cNvPr id="18557" name="Text Box 125"/>
          <p:cNvSpPr txBox="1">
            <a:spLocks noChangeArrowheads="1"/>
          </p:cNvSpPr>
          <p:nvPr/>
        </p:nvSpPr>
        <p:spPr bwMode="auto">
          <a:xfrm>
            <a:off x="2851150" y="4533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a:solidFill>
                  <a:srgbClr val="CC3300"/>
                </a:solidFill>
                <a:latin typeface="Times New Roman" charset="0"/>
              </a:rPr>
              <a:t>0.04</a:t>
            </a:r>
          </a:p>
        </p:txBody>
      </p:sp>
      <p:sp>
        <p:nvSpPr>
          <p:cNvPr id="18558" name="Text Box 126"/>
          <p:cNvSpPr txBox="1">
            <a:spLocks noChangeArrowheads="1"/>
          </p:cNvSpPr>
          <p:nvPr/>
        </p:nvSpPr>
        <p:spPr bwMode="auto">
          <a:xfrm>
            <a:off x="3292475" y="4533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0.06</a:t>
            </a:r>
          </a:p>
        </p:txBody>
      </p:sp>
      <p:sp>
        <p:nvSpPr>
          <p:cNvPr id="18559" name="Text Box 127"/>
          <p:cNvSpPr txBox="1">
            <a:spLocks noChangeArrowheads="1"/>
          </p:cNvSpPr>
          <p:nvPr/>
        </p:nvSpPr>
        <p:spPr bwMode="auto">
          <a:xfrm>
            <a:off x="3752850" y="4533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0.08</a:t>
            </a:r>
          </a:p>
        </p:txBody>
      </p:sp>
      <p:sp>
        <p:nvSpPr>
          <p:cNvPr id="18560" name="Text Box 128"/>
          <p:cNvSpPr txBox="1">
            <a:spLocks noChangeArrowheads="1"/>
          </p:cNvSpPr>
          <p:nvPr/>
        </p:nvSpPr>
        <p:spPr bwMode="auto">
          <a:xfrm>
            <a:off x="4194175" y="4533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0.11</a:t>
            </a:r>
          </a:p>
        </p:txBody>
      </p:sp>
      <p:sp>
        <p:nvSpPr>
          <p:cNvPr id="18561" name="Text Box 129"/>
          <p:cNvSpPr txBox="1">
            <a:spLocks noChangeArrowheads="1"/>
          </p:cNvSpPr>
          <p:nvPr/>
        </p:nvSpPr>
        <p:spPr bwMode="auto">
          <a:xfrm>
            <a:off x="4645025" y="4533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0.32</a:t>
            </a:r>
          </a:p>
        </p:txBody>
      </p:sp>
      <p:sp>
        <p:nvSpPr>
          <p:cNvPr id="18562" name="Text Box 130"/>
          <p:cNvSpPr txBox="1">
            <a:spLocks noChangeArrowheads="1"/>
          </p:cNvSpPr>
          <p:nvPr/>
        </p:nvSpPr>
        <p:spPr bwMode="auto">
          <a:xfrm>
            <a:off x="5095875" y="4533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0.49</a:t>
            </a:r>
          </a:p>
        </p:txBody>
      </p:sp>
      <p:sp>
        <p:nvSpPr>
          <p:cNvPr id="18563" name="Text Box 131"/>
          <p:cNvSpPr txBox="1">
            <a:spLocks noChangeArrowheads="1"/>
          </p:cNvSpPr>
          <p:nvPr/>
        </p:nvSpPr>
        <p:spPr bwMode="auto">
          <a:xfrm>
            <a:off x="5537200" y="4533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0.59</a:t>
            </a:r>
          </a:p>
        </p:txBody>
      </p:sp>
      <p:sp>
        <p:nvSpPr>
          <p:cNvPr id="18564" name="Text Box 132"/>
          <p:cNvSpPr txBox="1">
            <a:spLocks noChangeArrowheads="1"/>
          </p:cNvSpPr>
          <p:nvPr/>
        </p:nvSpPr>
        <p:spPr bwMode="auto">
          <a:xfrm>
            <a:off x="5988050" y="4533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0.64</a:t>
            </a:r>
          </a:p>
        </p:txBody>
      </p:sp>
      <p:sp>
        <p:nvSpPr>
          <p:cNvPr id="18565" name="Text Box 133"/>
          <p:cNvSpPr txBox="1">
            <a:spLocks noChangeArrowheads="1"/>
          </p:cNvSpPr>
          <p:nvPr/>
        </p:nvSpPr>
        <p:spPr bwMode="auto">
          <a:xfrm>
            <a:off x="6448425" y="4533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0.66</a:t>
            </a:r>
          </a:p>
        </p:txBody>
      </p:sp>
      <p:sp>
        <p:nvSpPr>
          <p:cNvPr id="18566" name="Text Box 134"/>
          <p:cNvSpPr txBox="1">
            <a:spLocks noChangeArrowheads="1"/>
          </p:cNvSpPr>
          <p:nvPr/>
        </p:nvSpPr>
        <p:spPr bwMode="auto">
          <a:xfrm>
            <a:off x="2406650" y="4084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0.06</a:t>
            </a:r>
          </a:p>
        </p:txBody>
      </p:sp>
      <p:sp>
        <p:nvSpPr>
          <p:cNvPr id="18567" name="Text Box 135"/>
          <p:cNvSpPr txBox="1">
            <a:spLocks noChangeArrowheads="1"/>
          </p:cNvSpPr>
          <p:nvPr/>
        </p:nvSpPr>
        <p:spPr bwMode="auto">
          <a:xfrm>
            <a:off x="2828925" y="4084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0.06</a:t>
            </a:r>
          </a:p>
        </p:txBody>
      </p:sp>
      <p:sp>
        <p:nvSpPr>
          <p:cNvPr id="18568" name="Text Box 136"/>
          <p:cNvSpPr txBox="1">
            <a:spLocks noChangeArrowheads="1"/>
          </p:cNvSpPr>
          <p:nvPr/>
        </p:nvSpPr>
        <p:spPr bwMode="auto">
          <a:xfrm>
            <a:off x="3270250" y="4084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a:solidFill>
                  <a:srgbClr val="CC3300"/>
                </a:solidFill>
                <a:latin typeface="Times New Roman" charset="0"/>
              </a:rPr>
              <a:t>0.06</a:t>
            </a:r>
          </a:p>
        </p:txBody>
      </p:sp>
      <p:sp>
        <p:nvSpPr>
          <p:cNvPr id="18569" name="Text Box 137"/>
          <p:cNvSpPr txBox="1">
            <a:spLocks noChangeArrowheads="1"/>
          </p:cNvSpPr>
          <p:nvPr/>
        </p:nvSpPr>
        <p:spPr bwMode="auto">
          <a:xfrm>
            <a:off x="3730625" y="4084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0.07</a:t>
            </a:r>
          </a:p>
        </p:txBody>
      </p:sp>
      <p:sp>
        <p:nvSpPr>
          <p:cNvPr id="18570" name="Text Box 138"/>
          <p:cNvSpPr txBox="1">
            <a:spLocks noChangeArrowheads="1"/>
          </p:cNvSpPr>
          <p:nvPr/>
        </p:nvSpPr>
        <p:spPr bwMode="auto">
          <a:xfrm>
            <a:off x="4171950" y="4084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0.11</a:t>
            </a:r>
          </a:p>
        </p:txBody>
      </p:sp>
      <p:sp>
        <p:nvSpPr>
          <p:cNvPr id="18571" name="Text Box 139"/>
          <p:cNvSpPr txBox="1">
            <a:spLocks noChangeArrowheads="1"/>
          </p:cNvSpPr>
          <p:nvPr/>
        </p:nvSpPr>
        <p:spPr bwMode="auto">
          <a:xfrm>
            <a:off x="4622800" y="4084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0.32</a:t>
            </a:r>
          </a:p>
        </p:txBody>
      </p:sp>
      <p:sp>
        <p:nvSpPr>
          <p:cNvPr id="18572" name="Text Box 140"/>
          <p:cNvSpPr txBox="1">
            <a:spLocks noChangeArrowheads="1"/>
          </p:cNvSpPr>
          <p:nvPr/>
        </p:nvSpPr>
        <p:spPr bwMode="auto">
          <a:xfrm>
            <a:off x="5073650" y="4084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0.50</a:t>
            </a:r>
          </a:p>
        </p:txBody>
      </p:sp>
      <p:sp>
        <p:nvSpPr>
          <p:cNvPr id="18573" name="Text Box 141"/>
          <p:cNvSpPr txBox="1">
            <a:spLocks noChangeArrowheads="1"/>
          </p:cNvSpPr>
          <p:nvPr/>
        </p:nvSpPr>
        <p:spPr bwMode="auto">
          <a:xfrm>
            <a:off x="5514975" y="4084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0.60</a:t>
            </a:r>
          </a:p>
        </p:txBody>
      </p:sp>
      <p:sp>
        <p:nvSpPr>
          <p:cNvPr id="18574" name="Text Box 142"/>
          <p:cNvSpPr txBox="1">
            <a:spLocks noChangeArrowheads="1"/>
          </p:cNvSpPr>
          <p:nvPr/>
        </p:nvSpPr>
        <p:spPr bwMode="auto">
          <a:xfrm>
            <a:off x="5965825" y="4084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0.65</a:t>
            </a:r>
          </a:p>
        </p:txBody>
      </p:sp>
      <p:sp>
        <p:nvSpPr>
          <p:cNvPr id="18575" name="Text Box 143"/>
          <p:cNvSpPr txBox="1">
            <a:spLocks noChangeArrowheads="1"/>
          </p:cNvSpPr>
          <p:nvPr/>
        </p:nvSpPr>
        <p:spPr bwMode="auto">
          <a:xfrm>
            <a:off x="6426200" y="40846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0.68</a:t>
            </a:r>
          </a:p>
        </p:txBody>
      </p:sp>
      <p:sp>
        <p:nvSpPr>
          <p:cNvPr id="18576" name="Text Box 144"/>
          <p:cNvSpPr txBox="1">
            <a:spLocks noChangeArrowheads="1"/>
          </p:cNvSpPr>
          <p:nvPr/>
        </p:nvSpPr>
        <p:spPr bwMode="auto">
          <a:xfrm>
            <a:off x="2416175" y="3644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0.08</a:t>
            </a:r>
          </a:p>
        </p:txBody>
      </p:sp>
      <p:sp>
        <p:nvSpPr>
          <p:cNvPr id="18577" name="Text Box 145"/>
          <p:cNvSpPr txBox="1">
            <a:spLocks noChangeArrowheads="1"/>
          </p:cNvSpPr>
          <p:nvPr/>
        </p:nvSpPr>
        <p:spPr bwMode="auto">
          <a:xfrm>
            <a:off x="2838450" y="3644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0.08</a:t>
            </a:r>
          </a:p>
        </p:txBody>
      </p:sp>
      <p:sp>
        <p:nvSpPr>
          <p:cNvPr id="18578" name="Text Box 146"/>
          <p:cNvSpPr txBox="1">
            <a:spLocks noChangeArrowheads="1"/>
          </p:cNvSpPr>
          <p:nvPr/>
        </p:nvSpPr>
        <p:spPr bwMode="auto">
          <a:xfrm>
            <a:off x="3279775" y="3644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0.08</a:t>
            </a:r>
          </a:p>
        </p:txBody>
      </p:sp>
      <p:sp>
        <p:nvSpPr>
          <p:cNvPr id="18579" name="Text Box 147"/>
          <p:cNvSpPr txBox="1">
            <a:spLocks noChangeArrowheads="1"/>
          </p:cNvSpPr>
          <p:nvPr/>
        </p:nvSpPr>
        <p:spPr bwMode="auto">
          <a:xfrm>
            <a:off x="3740150" y="3644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a:solidFill>
                  <a:srgbClr val="CC3300"/>
                </a:solidFill>
                <a:latin typeface="Times New Roman" charset="0"/>
              </a:rPr>
              <a:t>0.08</a:t>
            </a:r>
          </a:p>
        </p:txBody>
      </p:sp>
      <p:sp>
        <p:nvSpPr>
          <p:cNvPr id="18580" name="Text Box 148"/>
          <p:cNvSpPr txBox="1">
            <a:spLocks noChangeArrowheads="1"/>
          </p:cNvSpPr>
          <p:nvPr/>
        </p:nvSpPr>
        <p:spPr bwMode="auto">
          <a:xfrm>
            <a:off x="4181475" y="3644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0.10</a:t>
            </a:r>
          </a:p>
        </p:txBody>
      </p:sp>
      <p:sp>
        <p:nvSpPr>
          <p:cNvPr id="18581" name="Text Box 149"/>
          <p:cNvSpPr txBox="1">
            <a:spLocks noChangeArrowheads="1"/>
          </p:cNvSpPr>
          <p:nvPr/>
        </p:nvSpPr>
        <p:spPr bwMode="auto">
          <a:xfrm>
            <a:off x="4632325" y="3644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0.31</a:t>
            </a:r>
          </a:p>
        </p:txBody>
      </p:sp>
      <p:sp>
        <p:nvSpPr>
          <p:cNvPr id="18582" name="Text Box 150"/>
          <p:cNvSpPr txBox="1">
            <a:spLocks noChangeArrowheads="1"/>
          </p:cNvSpPr>
          <p:nvPr/>
        </p:nvSpPr>
        <p:spPr bwMode="auto">
          <a:xfrm>
            <a:off x="5083175" y="3644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0.47</a:t>
            </a:r>
          </a:p>
        </p:txBody>
      </p:sp>
      <p:sp>
        <p:nvSpPr>
          <p:cNvPr id="18583" name="Text Box 151"/>
          <p:cNvSpPr txBox="1">
            <a:spLocks noChangeArrowheads="1"/>
          </p:cNvSpPr>
          <p:nvPr/>
        </p:nvSpPr>
        <p:spPr bwMode="auto">
          <a:xfrm>
            <a:off x="5524500" y="3644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0.57</a:t>
            </a:r>
          </a:p>
        </p:txBody>
      </p:sp>
      <p:sp>
        <p:nvSpPr>
          <p:cNvPr id="18584" name="Text Box 152"/>
          <p:cNvSpPr txBox="1">
            <a:spLocks noChangeArrowheads="1"/>
          </p:cNvSpPr>
          <p:nvPr/>
        </p:nvSpPr>
        <p:spPr bwMode="auto">
          <a:xfrm>
            <a:off x="5975350" y="3644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0.62</a:t>
            </a:r>
          </a:p>
        </p:txBody>
      </p:sp>
      <p:sp>
        <p:nvSpPr>
          <p:cNvPr id="18585" name="Text Box 153"/>
          <p:cNvSpPr txBox="1">
            <a:spLocks noChangeArrowheads="1"/>
          </p:cNvSpPr>
          <p:nvPr/>
        </p:nvSpPr>
        <p:spPr bwMode="auto">
          <a:xfrm>
            <a:off x="6435725" y="36449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0.65</a:t>
            </a:r>
          </a:p>
        </p:txBody>
      </p:sp>
      <p:sp>
        <p:nvSpPr>
          <p:cNvPr id="18586" name="Text Box 154"/>
          <p:cNvSpPr txBox="1">
            <a:spLocks noChangeArrowheads="1"/>
          </p:cNvSpPr>
          <p:nvPr/>
        </p:nvSpPr>
        <p:spPr bwMode="auto">
          <a:xfrm>
            <a:off x="2422525" y="3187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0.13</a:t>
            </a:r>
          </a:p>
        </p:txBody>
      </p:sp>
      <p:sp>
        <p:nvSpPr>
          <p:cNvPr id="18587" name="Text Box 155"/>
          <p:cNvSpPr txBox="1">
            <a:spLocks noChangeArrowheads="1"/>
          </p:cNvSpPr>
          <p:nvPr/>
        </p:nvSpPr>
        <p:spPr bwMode="auto">
          <a:xfrm>
            <a:off x="2844800" y="3187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0.13</a:t>
            </a:r>
          </a:p>
        </p:txBody>
      </p:sp>
      <p:sp>
        <p:nvSpPr>
          <p:cNvPr id="18588" name="Text Box 156"/>
          <p:cNvSpPr txBox="1">
            <a:spLocks noChangeArrowheads="1"/>
          </p:cNvSpPr>
          <p:nvPr/>
        </p:nvSpPr>
        <p:spPr bwMode="auto">
          <a:xfrm>
            <a:off x="3286125" y="3187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0.13</a:t>
            </a:r>
          </a:p>
        </p:txBody>
      </p:sp>
      <p:sp>
        <p:nvSpPr>
          <p:cNvPr id="18589" name="Text Box 157"/>
          <p:cNvSpPr txBox="1">
            <a:spLocks noChangeArrowheads="1"/>
          </p:cNvSpPr>
          <p:nvPr/>
        </p:nvSpPr>
        <p:spPr bwMode="auto">
          <a:xfrm>
            <a:off x="3746500" y="3187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0.12</a:t>
            </a:r>
          </a:p>
        </p:txBody>
      </p:sp>
      <p:sp>
        <p:nvSpPr>
          <p:cNvPr id="18590" name="Text Box 158"/>
          <p:cNvSpPr txBox="1">
            <a:spLocks noChangeArrowheads="1"/>
          </p:cNvSpPr>
          <p:nvPr/>
        </p:nvSpPr>
        <p:spPr bwMode="auto">
          <a:xfrm>
            <a:off x="4187825" y="3187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a:solidFill>
                  <a:srgbClr val="CC3300"/>
                </a:solidFill>
                <a:latin typeface="Times New Roman" charset="0"/>
              </a:rPr>
              <a:t>0.08</a:t>
            </a:r>
          </a:p>
        </p:txBody>
      </p:sp>
      <p:sp>
        <p:nvSpPr>
          <p:cNvPr id="18591" name="Text Box 159"/>
          <p:cNvSpPr txBox="1">
            <a:spLocks noChangeArrowheads="1"/>
          </p:cNvSpPr>
          <p:nvPr/>
        </p:nvSpPr>
        <p:spPr bwMode="auto">
          <a:xfrm>
            <a:off x="4638675" y="3187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0.26</a:t>
            </a:r>
          </a:p>
        </p:txBody>
      </p:sp>
      <p:sp>
        <p:nvSpPr>
          <p:cNvPr id="18592" name="Text Box 160"/>
          <p:cNvSpPr txBox="1">
            <a:spLocks noChangeArrowheads="1"/>
          </p:cNvSpPr>
          <p:nvPr/>
        </p:nvSpPr>
        <p:spPr bwMode="auto">
          <a:xfrm>
            <a:off x="5089525" y="3187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0.40</a:t>
            </a:r>
          </a:p>
        </p:txBody>
      </p:sp>
      <p:sp>
        <p:nvSpPr>
          <p:cNvPr id="18593" name="Text Box 161"/>
          <p:cNvSpPr txBox="1">
            <a:spLocks noChangeArrowheads="1"/>
          </p:cNvSpPr>
          <p:nvPr/>
        </p:nvSpPr>
        <p:spPr bwMode="auto">
          <a:xfrm>
            <a:off x="5530850" y="3187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0.47</a:t>
            </a:r>
          </a:p>
        </p:txBody>
      </p:sp>
      <p:sp>
        <p:nvSpPr>
          <p:cNvPr id="18594" name="Text Box 162"/>
          <p:cNvSpPr txBox="1">
            <a:spLocks noChangeArrowheads="1"/>
          </p:cNvSpPr>
          <p:nvPr/>
        </p:nvSpPr>
        <p:spPr bwMode="auto">
          <a:xfrm>
            <a:off x="5981700" y="3187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0.49</a:t>
            </a:r>
          </a:p>
        </p:txBody>
      </p:sp>
      <p:sp>
        <p:nvSpPr>
          <p:cNvPr id="18595" name="Text Box 163"/>
          <p:cNvSpPr txBox="1">
            <a:spLocks noChangeArrowheads="1"/>
          </p:cNvSpPr>
          <p:nvPr/>
        </p:nvSpPr>
        <p:spPr bwMode="auto">
          <a:xfrm>
            <a:off x="6442075" y="3187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0.49</a:t>
            </a:r>
          </a:p>
        </p:txBody>
      </p:sp>
      <p:sp>
        <p:nvSpPr>
          <p:cNvPr id="18596" name="Text Box 164"/>
          <p:cNvSpPr txBox="1">
            <a:spLocks noChangeArrowheads="1"/>
          </p:cNvSpPr>
          <p:nvPr/>
        </p:nvSpPr>
        <p:spPr bwMode="auto">
          <a:xfrm>
            <a:off x="2400300" y="27384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0.27</a:t>
            </a:r>
          </a:p>
        </p:txBody>
      </p:sp>
      <p:sp>
        <p:nvSpPr>
          <p:cNvPr id="18597" name="Text Box 165"/>
          <p:cNvSpPr txBox="1">
            <a:spLocks noChangeArrowheads="1"/>
          </p:cNvSpPr>
          <p:nvPr/>
        </p:nvSpPr>
        <p:spPr bwMode="auto">
          <a:xfrm>
            <a:off x="2822575" y="27384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0.27</a:t>
            </a:r>
          </a:p>
        </p:txBody>
      </p:sp>
      <p:sp>
        <p:nvSpPr>
          <p:cNvPr id="18598" name="Text Box 166"/>
          <p:cNvSpPr txBox="1">
            <a:spLocks noChangeArrowheads="1"/>
          </p:cNvSpPr>
          <p:nvPr/>
        </p:nvSpPr>
        <p:spPr bwMode="auto">
          <a:xfrm>
            <a:off x="3263900" y="27384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0.26</a:t>
            </a:r>
          </a:p>
        </p:txBody>
      </p:sp>
      <p:sp>
        <p:nvSpPr>
          <p:cNvPr id="18599" name="Text Box 167"/>
          <p:cNvSpPr txBox="1">
            <a:spLocks noChangeArrowheads="1"/>
          </p:cNvSpPr>
          <p:nvPr/>
        </p:nvSpPr>
        <p:spPr bwMode="auto">
          <a:xfrm>
            <a:off x="3724275" y="27384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0.25</a:t>
            </a:r>
          </a:p>
        </p:txBody>
      </p:sp>
      <p:sp>
        <p:nvSpPr>
          <p:cNvPr id="18600" name="Text Box 168"/>
          <p:cNvSpPr txBox="1">
            <a:spLocks noChangeArrowheads="1"/>
          </p:cNvSpPr>
          <p:nvPr/>
        </p:nvSpPr>
        <p:spPr bwMode="auto">
          <a:xfrm>
            <a:off x="4165600" y="27384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0.16</a:t>
            </a:r>
          </a:p>
        </p:txBody>
      </p:sp>
      <p:sp>
        <p:nvSpPr>
          <p:cNvPr id="18601" name="Text Box 169"/>
          <p:cNvSpPr txBox="1">
            <a:spLocks noChangeArrowheads="1"/>
          </p:cNvSpPr>
          <p:nvPr/>
        </p:nvSpPr>
        <p:spPr bwMode="auto">
          <a:xfrm>
            <a:off x="4616450" y="27384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a:solidFill>
                  <a:srgbClr val="CC3300"/>
                </a:solidFill>
                <a:latin typeface="Times New Roman" charset="0"/>
              </a:rPr>
              <a:t>0.18</a:t>
            </a:r>
          </a:p>
        </p:txBody>
      </p:sp>
      <p:sp>
        <p:nvSpPr>
          <p:cNvPr id="18602" name="Text Box 170"/>
          <p:cNvSpPr txBox="1">
            <a:spLocks noChangeArrowheads="1"/>
          </p:cNvSpPr>
          <p:nvPr/>
        </p:nvSpPr>
        <p:spPr bwMode="auto">
          <a:xfrm>
            <a:off x="5067300" y="27384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a:solidFill>
                  <a:srgbClr val="CC3300"/>
                </a:solidFill>
                <a:latin typeface="Times New Roman" charset="0"/>
              </a:rPr>
              <a:t>0.23</a:t>
            </a:r>
          </a:p>
        </p:txBody>
      </p:sp>
      <p:sp>
        <p:nvSpPr>
          <p:cNvPr id="18603" name="Text Box 171"/>
          <p:cNvSpPr txBox="1">
            <a:spLocks noChangeArrowheads="1"/>
          </p:cNvSpPr>
          <p:nvPr/>
        </p:nvSpPr>
        <p:spPr bwMode="auto">
          <a:xfrm>
            <a:off x="5508625" y="27384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a:solidFill>
                  <a:srgbClr val="CC3300"/>
                </a:solidFill>
                <a:latin typeface="Times New Roman" charset="0"/>
              </a:rPr>
              <a:t>0.25</a:t>
            </a:r>
          </a:p>
        </p:txBody>
      </p:sp>
      <p:sp>
        <p:nvSpPr>
          <p:cNvPr id="18604" name="Text Box 172"/>
          <p:cNvSpPr txBox="1">
            <a:spLocks noChangeArrowheads="1"/>
          </p:cNvSpPr>
          <p:nvPr/>
        </p:nvSpPr>
        <p:spPr bwMode="auto">
          <a:xfrm>
            <a:off x="5959475" y="27384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a:solidFill>
                  <a:srgbClr val="CC3300"/>
                </a:solidFill>
                <a:latin typeface="Times New Roman" charset="0"/>
              </a:rPr>
              <a:t>0.31</a:t>
            </a:r>
          </a:p>
        </p:txBody>
      </p:sp>
      <p:sp>
        <p:nvSpPr>
          <p:cNvPr id="18605" name="Text Box 173"/>
          <p:cNvSpPr txBox="1">
            <a:spLocks noChangeArrowheads="1"/>
          </p:cNvSpPr>
          <p:nvPr/>
        </p:nvSpPr>
        <p:spPr bwMode="auto">
          <a:xfrm>
            <a:off x="6419850" y="2738438"/>
            <a:ext cx="4572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0.68</a:t>
            </a:r>
          </a:p>
        </p:txBody>
      </p:sp>
      <p:sp>
        <p:nvSpPr>
          <p:cNvPr id="18606" name="Text Box 174"/>
          <p:cNvSpPr txBox="1">
            <a:spLocks noChangeArrowheads="1"/>
          </p:cNvSpPr>
          <p:nvPr/>
        </p:nvSpPr>
        <p:spPr bwMode="auto">
          <a:xfrm>
            <a:off x="2409825" y="2298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0.51</a:t>
            </a:r>
          </a:p>
        </p:txBody>
      </p:sp>
      <p:sp>
        <p:nvSpPr>
          <p:cNvPr id="18607" name="Text Box 175"/>
          <p:cNvSpPr txBox="1">
            <a:spLocks noChangeArrowheads="1"/>
          </p:cNvSpPr>
          <p:nvPr/>
        </p:nvSpPr>
        <p:spPr bwMode="auto">
          <a:xfrm>
            <a:off x="2832100" y="2298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0.51</a:t>
            </a:r>
          </a:p>
        </p:txBody>
      </p:sp>
      <p:sp>
        <p:nvSpPr>
          <p:cNvPr id="18608" name="Text Box 176"/>
          <p:cNvSpPr txBox="1">
            <a:spLocks noChangeArrowheads="1"/>
          </p:cNvSpPr>
          <p:nvPr/>
        </p:nvSpPr>
        <p:spPr bwMode="auto">
          <a:xfrm>
            <a:off x="3273425" y="2298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0.49</a:t>
            </a:r>
          </a:p>
        </p:txBody>
      </p:sp>
      <p:sp>
        <p:nvSpPr>
          <p:cNvPr id="18609" name="Text Box 177"/>
          <p:cNvSpPr txBox="1">
            <a:spLocks noChangeArrowheads="1"/>
          </p:cNvSpPr>
          <p:nvPr/>
        </p:nvSpPr>
        <p:spPr bwMode="auto">
          <a:xfrm>
            <a:off x="3733800" y="2298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0.49</a:t>
            </a:r>
          </a:p>
        </p:txBody>
      </p:sp>
      <p:sp>
        <p:nvSpPr>
          <p:cNvPr id="18610" name="Text Box 178"/>
          <p:cNvSpPr txBox="1">
            <a:spLocks noChangeArrowheads="1"/>
          </p:cNvSpPr>
          <p:nvPr/>
        </p:nvSpPr>
        <p:spPr bwMode="auto">
          <a:xfrm>
            <a:off x="4175125" y="2298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0.35</a:t>
            </a:r>
          </a:p>
        </p:txBody>
      </p:sp>
      <p:sp>
        <p:nvSpPr>
          <p:cNvPr id="18611" name="Text Box 179"/>
          <p:cNvSpPr txBox="1">
            <a:spLocks noChangeArrowheads="1"/>
          </p:cNvSpPr>
          <p:nvPr/>
        </p:nvSpPr>
        <p:spPr bwMode="auto">
          <a:xfrm>
            <a:off x="4625975" y="2298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0.17</a:t>
            </a:r>
          </a:p>
        </p:txBody>
      </p:sp>
      <p:sp>
        <p:nvSpPr>
          <p:cNvPr id="18612" name="Text Box 180"/>
          <p:cNvSpPr txBox="1">
            <a:spLocks noChangeArrowheads="1"/>
          </p:cNvSpPr>
          <p:nvPr/>
        </p:nvSpPr>
        <p:spPr bwMode="auto">
          <a:xfrm>
            <a:off x="5076825" y="2298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0.21</a:t>
            </a:r>
          </a:p>
        </p:txBody>
      </p:sp>
      <p:sp>
        <p:nvSpPr>
          <p:cNvPr id="18613" name="Text Box 181"/>
          <p:cNvSpPr txBox="1">
            <a:spLocks noChangeArrowheads="1"/>
          </p:cNvSpPr>
          <p:nvPr/>
        </p:nvSpPr>
        <p:spPr bwMode="auto">
          <a:xfrm>
            <a:off x="5518150" y="2298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0.33</a:t>
            </a:r>
          </a:p>
        </p:txBody>
      </p:sp>
      <p:sp>
        <p:nvSpPr>
          <p:cNvPr id="18614" name="Text Box 182"/>
          <p:cNvSpPr txBox="1">
            <a:spLocks noChangeArrowheads="1"/>
          </p:cNvSpPr>
          <p:nvPr/>
        </p:nvSpPr>
        <p:spPr bwMode="auto">
          <a:xfrm>
            <a:off x="5969000" y="2298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latin typeface="Times New Roman" charset="0"/>
              </a:rPr>
              <a:t>0.41</a:t>
            </a:r>
          </a:p>
        </p:txBody>
      </p:sp>
      <p:sp>
        <p:nvSpPr>
          <p:cNvPr id="18615" name="Text Box 183"/>
          <p:cNvSpPr txBox="1">
            <a:spLocks noChangeArrowheads="1"/>
          </p:cNvSpPr>
          <p:nvPr/>
        </p:nvSpPr>
        <p:spPr bwMode="auto">
          <a:xfrm>
            <a:off x="6429375" y="2298700"/>
            <a:ext cx="4572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a:solidFill>
                  <a:srgbClr val="CC3300"/>
                </a:solidFill>
                <a:latin typeface="Times New Roman" charset="0"/>
              </a:rPr>
              <a:t>0.49</a:t>
            </a:r>
          </a:p>
        </p:txBody>
      </p:sp>
      <p:sp>
        <p:nvSpPr>
          <p:cNvPr id="18616" name="Rectangle 184"/>
          <p:cNvSpPr>
            <a:spLocks noChangeArrowheads="1"/>
          </p:cNvSpPr>
          <p:nvPr/>
        </p:nvSpPr>
        <p:spPr bwMode="auto">
          <a:xfrm>
            <a:off x="1657350" y="5438775"/>
            <a:ext cx="10477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Monotype Corsiva" charset="0"/>
              </a:rPr>
              <a:t>Time Series B</a:t>
            </a:r>
            <a:endParaRPr lang="en-US" sz="1400" b="1" i="1">
              <a:solidFill>
                <a:srgbClr val="009900"/>
              </a:solidFill>
              <a:latin typeface="Monotype Corsiva" charset="0"/>
            </a:endParaRPr>
          </a:p>
        </p:txBody>
      </p:sp>
      <p:sp>
        <p:nvSpPr>
          <p:cNvPr id="18617" name="Rectangle 185"/>
          <p:cNvSpPr>
            <a:spLocks noChangeArrowheads="1"/>
          </p:cNvSpPr>
          <p:nvPr/>
        </p:nvSpPr>
        <p:spPr bwMode="auto">
          <a:xfrm>
            <a:off x="990600" y="1657350"/>
            <a:ext cx="1219200" cy="47625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Monotype Corsiva" charset="0"/>
              </a:rPr>
              <a:t>Time Series A</a:t>
            </a:r>
            <a:endParaRPr lang="en-US" sz="1400" b="1" i="1">
              <a:solidFill>
                <a:schemeClr val="accent2"/>
              </a:solidFill>
              <a:latin typeface="Monotype Corsiva" charset="0"/>
            </a:endParaRPr>
          </a:p>
        </p:txBody>
      </p:sp>
      <p:sp>
        <p:nvSpPr>
          <p:cNvPr id="18618" name="Line 186"/>
          <p:cNvSpPr>
            <a:spLocks noChangeShapeType="1"/>
          </p:cNvSpPr>
          <p:nvPr/>
        </p:nvSpPr>
        <p:spPr bwMode="auto">
          <a:xfrm>
            <a:off x="2133600" y="5334000"/>
            <a:ext cx="0" cy="228600"/>
          </a:xfrm>
          <a:prstGeom prst="line">
            <a:avLst/>
          </a:prstGeom>
          <a:noFill/>
          <a:ln w="38100">
            <a:solidFill>
              <a:srgbClr val="009900"/>
            </a:solidFill>
            <a:round/>
            <a:headEnd type="triangle" w="med" len="med"/>
            <a:tailEnd/>
          </a:ln>
          <a:effectLst/>
        </p:spPr>
        <p:txBody>
          <a:bodyPr>
            <a:prstTxWarp prst="textNoShape">
              <a:avLst/>
            </a:prstTxWarp>
          </a:bodyPr>
          <a:lstStyle/>
          <a:p>
            <a:endParaRPr lang="en-US"/>
          </a:p>
        </p:txBody>
      </p:sp>
      <p:sp>
        <p:nvSpPr>
          <p:cNvPr id="18619" name="Line 187"/>
          <p:cNvSpPr>
            <a:spLocks noChangeShapeType="1"/>
          </p:cNvSpPr>
          <p:nvPr/>
        </p:nvSpPr>
        <p:spPr bwMode="auto">
          <a:xfrm rot="5400000">
            <a:off x="2266950" y="1781175"/>
            <a:ext cx="0" cy="228600"/>
          </a:xfrm>
          <a:prstGeom prst="line">
            <a:avLst/>
          </a:prstGeom>
          <a:noFill/>
          <a:ln w="38100">
            <a:solidFill>
              <a:schemeClr val="accent2"/>
            </a:solidFill>
            <a:round/>
            <a:headEnd type="triangle" w="med" len="med"/>
            <a:tailEnd/>
          </a:ln>
          <a:effectLst/>
        </p:spPr>
        <p:txBody>
          <a:bodyPr>
            <a:prstTxWarp prst="textNoShape">
              <a:avLst/>
            </a:prstTxWarp>
          </a:bodyPr>
          <a:lstStyle/>
          <a:p>
            <a:endParaRPr lang="en-US"/>
          </a:p>
        </p:txBody>
      </p:sp>
      <p:sp>
        <p:nvSpPr>
          <p:cNvPr id="18620" name="Line 188"/>
          <p:cNvSpPr>
            <a:spLocks noChangeShapeType="1"/>
          </p:cNvSpPr>
          <p:nvPr/>
        </p:nvSpPr>
        <p:spPr bwMode="auto">
          <a:xfrm>
            <a:off x="3962400" y="5181600"/>
            <a:ext cx="0" cy="304800"/>
          </a:xfrm>
          <a:prstGeom prst="line">
            <a:avLst/>
          </a:prstGeom>
          <a:noFill/>
          <a:ln w="9525">
            <a:solidFill>
              <a:srgbClr val="5F5F5F"/>
            </a:solidFill>
            <a:round/>
            <a:headEnd type="triangle" w="med" len="med"/>
            <a:tailEnd/>
          </a:ln>
          <a:effectLst/>
        </p:spPr>
        <p:txBody>
          <a:bodyPr>
            <a:prstTxWarp prst="textNoShape">
              <a:avLst/>
            </a:prstTxWarp>
          </a:bodyPr>
          <a:lstStyle/>
          <a:p>
            <a:endParaRPr lang="en-US"/>
          </a:p>
        </p:txBody>
      </p:sp>
      <p:sp>
        <p:nvSpPr>
          <p:cNvPr id="18621" name="Line 189"/>
          <p:cNvSpPr>
            <a:spLocks noChangeShapeType="1"/>
          </p:cNvSpPr>
          <p:nvPr/>
        </p:nvSpPr>
        <p:spPr bwMode="auto">
          <a:xfrm>
            <a:off x="3962400" y="5486400"/>
            <a:ext cx="381000" cy="0"/>
          </a:xfrm>
          <a:prstGeom prst="line">
            <a:avLst/>
          </a:prstGeom>
          <a:noFill/>
          <a:ln w="9525">
            <a:solidFill>
              <a:srgbClr val="5F5F5F"/>
            </a:solidFill>
            <a:round/>
            <a:headEnd/>
            <a:tailEnd/>
          </a:ln>
          <a:effectLst/>
        </p:spPr>
        <p:txBody>
          <a:bodyPr>
            <a:prstTxWarp prst="textNoShape">
              <a:avLst/>
            </a:prstTxWarp>
          </a:bodyPr>
          <a:lstStyle/>
          <a:p>
            <a:endParaRPr lang="en-US"/>
          </a:p>
        </p:txBody>
      </p:sp>
      <p:sp>
        <p:nvSpPr>
          <p:cNvPr id="18622" name="Text Box 190"/>
          <p:cNvSpPr txBox="1">
            <a:spLocks noChangeArrowheads="1"/>
          </p:cNvSpPr>
          <p:nvPr/>
        </p:nvSpPr>
        <p:spPr bwMode="auto">
          <a:xfrm>
            <a:off x="4286250" y="5324475"/>
            <a:ext cx="31242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rgbClr val="5F5F5F"/>
                </a:solidFill>
                <a:latin typeface="Times New Roman" charset="0"/>
              </a:rPr>
              <a:t>Euclidean distance between vectors</a:t>
            </a: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Hierarchical Clustering </a:t>
            </a:r>
            <a:endParaRPr lang="en-US" dirty="0"/>
          </a:p>
        </p:txBody>
      </p:sp>
      <p:sp>
        <p:nvSpPr>
          <p:cNvPr id="6" name="Content Placeholder 5"/>
          <p:cNvSpPr>
            <a:spLocks noGrp="1"/>
          </p:cNvSpPr>
          <p:nvPr>
            <p:ph idx="1"/>
          </p:nvPr>
        </p:nvSpPr>
        <p:spPr>
          <a:xfrm>
            <a:off x="628650" y="1239753"/>
            <a:ext cx="7886700" cy="4703270"/>
          </a:xfrm>
        </p:spPr>
        <p:txBody>
          <a:bodyPr>
            <a:normAutofit/>
          </a:bodyPr>
          <a:lstStyle/>
          <a:p>
            <a:r>
              <a:rPr lang="en-US" sz="2000" dirty="0" smtClean="0"/>
              <a:t>Assume gestures repeated after a feedback </a:t>
            </a:r>
          </a:p>
          <a:p>
            <a:pPr lvl="1"/>
            <a:r>
              <a:rPr lang="en-US" sz="1800" dirty="0"/>
              <a:t>Count the number of neighbor pairs in a subtree</a:t>
            </a:r>
          </a:p>
          <a:p>
            <a:pPr lvl="1"/>
            <a:r>
              <a:rPr lang="en-US" sz="1800" dirty="0" smtClean="0"/>
              <a:t>If no neighbor-pair in a subtree </a:t>
            </a:r>
            <a:r>
              <a:rPr lang="en-US" sz="1800" dirty="0" smtClean="0">
                <a:sym typeface="Wingdings"/>
              </a:rPr>
              <a:t></a:t>
            </a:r>
            <a:r>
              <a:rPr lang="en-US" sz="1800" dirty="0" smtClean="0"/>
              <a:t> non-gesture</a:t>
            </a:r>
          </a:p>
          <a:p>
            <a:pPr lvl="1"/>
            <a:r>
              <a:rPr lang="en-US" sz="1800" dirty="0" smtClean="0"/>
              <a:t>If a subtree has at least one neighbor pair </a:t>
            </a:r>
            <a:r>
              <a:rPr lang="en-US" sz="1800" dirty="0" smtClean="0">
                <a:sym typeface="Wingdings"/>
              </a:rPr>
              <a:t></a:t>
            </a:r>
            <a:r>
              <a:rPr lang="en-US" sz="1800" dirty="0" smtClean="0"/>
              <a:t> gesture</a:t>
            </a:r>
          </a:p>
          <a:p>
            <a:r>
              <a:rPr lang="en-US" sz="2000" dirty="0" smtClean="0"/>
              <a:t>Cut </a:t>
            </a:r>
            <a:r>
              <a:rPr lang="en-US" sz="2000" dirty="0"/>
              <a:t>the tree </a:t>
            </a:r>
            <a:r>
              <a:rPr lang="en-US" sz="2000" dirty="0" smtClean="0"/>
              <a:t>such that</a:t>
            </a:r>
          </a:p>
          <a:p>
            <a:pPr lvl="1"/>
            <a:r>
              <a:rPr lang="en-US" sz="1600" dirty="0" smtClean="0"/>
              <a:t>Maximize number of gestures, and then neighbor pairs</a:t>
            </a:r>
            <a:endParaRPr lang="en-US" sz="1600" dirty="0"/>
          </a:p>
          <a:p>
            <a:pPr lvl="1"/>
            <a:endParaRPr lang="en-US" sz="1800" dirty="0"/>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349473" y="3649607"/>
            <a:ext cx="2948370" cy="2781296"/>
          </a:xfrm>
          <a:prstGeom prst="rect">
            <a:avLst/>
          </a:prstGeom>
        </p:spPr>
      </p:pic>
      <p:pic>
        <p:nvPicPr>
          <p:cNvPr id="5" name="Picture 4"/>
          <p:cNvPicPr>
            <a:picLocks noChangeAspect="1"/>
          </p:cNvPicPr>
          <p:nvPr/>
        </p:nvPicPr>
        <p:blipFill>
          <a:blip r:embed="rId4"/>
          <a:stretch>
            <a:fillRect/>
          </a:stretch>
        </p:blipFill>
        <p:spPr>
          <a:xfrm>
            <a:off x="3443913" y="3764387"/>
            <a:ext cx="5483851" cy="2666516"/>
          </a:xfrm>
          <a:prstGeom prst="rect">
            <a:avLst/>
          </a:prstGeom>
        </p:spPr>
      </p:pic>
      <p:cxnSp>
        <p:nvCxnSpPr>
          <p:cNvPr id="9" name="Straight Arrow Connector 8"/>
          <p:cNvCxnSpPr/>
          <p:nvPr/>
        </p:nvCxnSpPr>
        <p:spPr>
          <a:xfrm>
            <a:off x="7475752" y="3649607"/>
            <a:ext cx="384313" cy="8237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189562" y="3679032"/>
            <a:ext cx="384313" cy="8237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162665" y="3352566"/>
            <a:ext cx="659155" cy="369332"/>
          </a:xfrm>
          <a:prstGeom prst="rect">
            <a:avLst/>
          </a:prstGeom>
          <a:noFill/>
        </p:spPr>
        <p:txBody>
          <a:bodyPr wrap="none" rtlCol="0">
            <a:spAutoFit/>
          </a:bodyPr>
          <a:lstStyle/>
          <a:p>
            <a:r>
              <a:rPr lang="en-US" dirty="0" smtClean="0">
                <a:latin typeface="Lucida Bright"/>
                <a:cs typeface="Lucida Bright"/>
              </a:rPr>
              <a:t>max</a:t>
            </a:r>
            <a:endParaRPr lang="en-US" dirty="0">
              <a:latin typeface="Lucida Bright"/>
              <a:cs typeface="Lucida Bright"/>
            </a:endParaRPr>
          </a:p>
        </p:txBody>
      </p:sp>
      <p:sp>
        <p:nvSpPr>
          <p:cNvPr id="13" name="TextBox 12"/>
          <p:cNvSpPr txBox="1"/>
          <p:nvPr/>
        </p:nvSpPr>
        <p:spPr>
          <a:xfrm>
            <a:off x="7918416" y="3359287"/>
            <a:ext cx="659155" cy="369332"/>
          </a:xfrm>
          <a:prstGeom prst="rect">
            <a:avLst/>
          </a:prstGeom>
          <a:noFill/>
        </p:spPr>
        <p:txBody>
          <a:bodyPr wrap="none" rtlCol="0">
            <a:spAutoFit/>
          </a:bodyPr>
          <a:lstStyle/>
          <a:p>
            <a:r>
              <a:rPr lang="en-US" dirty="0" smtClean="0">
                <a:latin typeface="Lucida Bright"/>
                <a:cs typeface="Lucida Bright"/>
              </a:rPr>
              <a:t>max</a:t>
            </a:r>
            <a:endParaRPr lang="en-US" dirty="0">
              <a:latin typeface="Lucida Bright"/>
              <a:cs typeface="Lucida Bright"/>
            </a:endParaRPr>
          </a:p>
        </p:txBody>
      </p:sp>
      <p:cxnSp>
        <p:nvCxnSpPr>
          <p:cNvPr id="15" name="Straight Connector 14"/>
          <p:cNvCxnSpPr/>
          <p:nvPr/>
        </p:nvCxnSpPr>
        <p:spPr>
          <a:xfrm flipV="1">
            <a:off x="1077878" y="5159523"/>
            <a:ext cx="2160107" cy="4272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5727" y="1143000"/>
            <a:ext cx="7920182" cy="11545"/>
          </a:xfrm>
          <a:prstGeom prst="line">
            <a:avLst/>
          </a:prstGeom>
          <a:ln>
            <a:solidFill>
              <a:schemeClr val="tx1">
                <a:lumMod val="50000"/>
                <a:lumOff val="50000"/>
              </a:schemeClr>
            </a:solidFill>
          </a:ln>
          <a:effectLst>
            <a:outerShdw blurRad="50800" dist="38100" dir="12780000" algn="br">
              <a:srgbClr val="000000">
                <a:alpha val="43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7026135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4" name="Picture 3"/>
          <p:cNvPicPr>
            <a:picLocks noChangeAspect="1"/>
          </p:cNvPicPr>
          <p:nvPr/>
        </p:nvPicPr>
        <p:blipFill rotWithShape="1">
          <a:blip r:embed="rId3">
            <a:clrChange>
              <a:clrFrom>
                <a:srgbClr val="FFFFFF"/>
              </a:clrFrom>
              <a:clrTo>
                <a:srgbClr val="FFFFFF">
                  <a:alpha val="0"/>
                </a:srgbClr>
              </a:clrTo>
            </a:clrChange>
          </a:blip>
          <a:srcRect b="9176"/>
          <a:stretch/>
        </p:blipFill>
        <p:spPr>
          <a:xfrm>
            <a:off x="1842381" y="1484835"/>
            <a:ext cx="5585792" cy="2082868"/>
          </a:xfrm>
          <a:prstGeom prst="rect">
            <a:avLst/>
          </a:prstGeom>
        </p:spPr>
      </p:pic>
      <p:sp>
        <p:nvSpPr>
          <p:cNvPr id="5" name="TextBox 4"/>
          <p:cNvSpPr txBox="1"/>
          <p:nvPr/>
        </p:nvSpPr>
        <p:spPr>
          <a:xfrm>
            <a:off x="4116684" y="3273178"/>
            <a:ext cx="963725" cy="307777"/>
          </a:xfrm>
          <a:prstGeom prst="rect">
            <a:avLst/>
          </a:prstGeom>
          <a:noFill/>
        </p:spPr>
        <p:txBody>
          <a:bodyPr wrap="none" rtlCol="0">
            <a:spAutoFit/>
          </a:bodyPr>
          <a:lstStyle/>
          <a:p>
            <a:r>
              <a:rPr lang="en-US" sz="1400" dirty="0" smtClean="0">
                <a:solidFill>
                  <a:schemeClr val="bg1"/>
                </a:solidFill>
                <a:latin typeface="+mj-lt"/>
              </a:rPr>
              <a:t>Time (min)</a:t>
            </a:r>
            <a:endParaRPr lang="en-US" sz="1400" dirty="0">
              <a:solidFill>
                <a:schemeClr val="bg1"/>
              </a:solidFill>
              <a:latin typeface="+mj-lt"/>
            </a:endParaRPr>
          </a:p>
        </p:txBody>
      </p:sp>
      <p:sp>
        <p:nvSpPr>
          <p:cNvPr id="7" name="TextBox 6"/>
          <p:cNvSpPr txBox="1"/>
          <p:nvPr/>
        </p:nvSpPr>
        <p:spPr>
          <a:xfrm rot="16200000">
            <a:off x="979738" y="2274479"/>
            <a:ext cx="1357744" cy="307777"/>
          </a:xfrm>
          <a:prstGeom prst="rect">
            <a:avLst/>
          </a:prstGeom>
          <a:noFill/>
        </p:spPr>
        <p:txBody>
          <a:bodyPr wrap="none" rtlCol="0">
            <a:spAutoFit/>
          </a:bodyPr>
          <a:lstStyle/>
          <a:p>
            <a:r>
              <a:rPr lang="en-US" sz="1400" dirty="0" smtClean="0">
                <a:solidFill>
                  <a:schemeClr val="bg1"/>
                </a:solidFill>
                <a:latin typeface="+mj-lt"/>
              </a:rPr>
              <a:t>Sensor Readings</a:t>
            </a:r>
            <a:endParaRPr lang="en-US" sz="1400" dirty="0">
              <a:solidFill>
                <a:schemeClr val="bg1"/>
              </a:solidFill>
              <a:latin typeface="+mj-lt"/>
            </a:endParaRPr>
          </a:p>
        </p:txBody>
      </p:sp>
      <p:sp>
        <p:nvSpPr>
          <p:cNvPr id="6" name="TextBox 5"/>
          <p:cNvSpPr txBox="1"/>
          <p:nvPr/>
        </p:nvSpPr>
        <p:spPr>
          <a:xfrm>
            <a:off x="993366" y="1777445"/>
            <a:ext cx="849015" cy="369332"/>
          </a:xfrm>
          <a:prstGeom prst="rect">
            <a:avLst/>
          </a:prstGeom>
          <a:noFill/>
        </p:spPr>
        <p:txBody>
          <a:bodyPr wrap="none" rtlCol="0">
            <a:spAutoFit/>
          </a:bodyPr>
          <a:lstStyle/>
          <a:p>
            <a:r>
              <a:rPr lang="en-US" dirty="0" smtClean="0">
                <a:latin typeface="+mj-lt"/>
              </a:rPr>
              <a:t>Passive</a:t>
            </a:r>
            <a:endParaRPr lang="en-US" dirty="0">
              <a:latin typeface="+mj-lt"/>
            </a:endParaRPr>
          </a:p>
        </p:txBody>
      </p:sp>
      <p:sp>
        <p:nvSpPr>
          <p:cNvPr id="9" name="TextBox 8"/>
          <p:cNvSpPr txBox="1"/>
          <p:nvPr/>
        </p:nvSpPr>
        <p:spPr>
          <a:xfrm>
            <a:off x="993366" y="2674503"/>
            <a:ext cx="963405" cy="369332"/>
          </a:xfrm>
          <a:prstGeom prst="rect">
            <a:avLst/>
          </a:prstGeom>
          <a:noFill/>
        </p:spPr>
        <p:txBody>
          <a:bodyPr wrap="none" rtlCol="0">
            <a:spAutoFit/>
          </a:bodyPr>
          <a:lstStyle/>
          <a:p>
            <a:r>
              <a:rPr lang="en-US" dirty="0" smtClean="0">
                <a:latin typeface="+mj-lt"/>
              </a:rPr>
              <a:t>Reactive</a:t>
            </a:r>
            <a:endParaRPr lang="en-US" dirty="0">
              <a:latin typeface="+mj-lt"/>
            </a:endParaRPr>
          </a:p>
        </p:txBody>
      </p:sp>
      <p:sp>
        <p:nvSpPr>
          <p:cNvPr id="11" name="TextBox 10"/>
          <p:cNvSpPr txBox="1"/>
          <p:nvPr/>
        </p:nvSpPr>
        <p:spPr>
          <a:xfrm>
            <a:off x="7759478" y="1966702"/>
            <a:ext cx="1005596" cy="646331"/>
          </a:xfrm>
          <a:prstGeom prst="rect">
            <a:avLst/>
          </a:prstGeom>
          <a:noFill/>
        </p:spPr>
        <p:txBody>
          <a:bodyPr wrap="none" rtlCol="0">
            <a:spAutoFit/>
          </a:bodyPr>
          <a:lstStyle/>
          <a:p>
            <a:r>
              <a:rPr lang="en-US" dirty="0" smtClean="0">
                <a:solidFill>
                  <a:schemeClr val="accent1"/>
                </a:solidFill>
                <a:latin typeface="+mj-lt"/>
              </a:rPr>
              <a:t>More</a:t>
            </a:r>
          </a:p>
          <a:p>
            <a:r>
              <a:rPr lang="en-US" dirty="0" smtClean="0">
                <a:solidFill>
                  <a:schemeClr val="accent1"/>
                </a:solidFill>
                <a:latin typeface="+mj-lt"/>
              </a:rPr>
              <a:t>Gestures</a:t>
            </a:r>
          </a:p>
        </p:txBody>
      </p:sp>
      <p:pic>
        <p:nvPicPr>
          <p:cNvPr id="12" name="Picture 11"/>
          <p:cNvPicPr>
            <a:picLocks noChangeAspect="1"/>
          </p:cNvPicPr>
          <p:nvPr/>
        </p:nvPicPr>
        <p:blipFill rotWithShape="1">
          <a:blip r:embed="rId4">
            <a:clrChange>
              <a:clrFrom>
                <a:srgbClr val="FFFFFF"/>
              </a:clrFrom>
              <a:clrTo>
                <a:srgbClr val="FFFFFF">
                  <a:alpha val="0"/>
                </a:srgbClr>
              </a:clrTo>
            </a:clrChange>
          </a:blip>
          <a:srcRect l="4493" b="9522"/>
          <a:stretch/>
        </p:blipFill>
        <p:spPr>
          <a:xfrm>
            <a:off x="551543" y="4415191"/>
            <a:ext cx="4011682" cy="1741546"/>
          </a:xfrm>
          <a:prstGeom prst="rect">
            <a:avLst/>
          </a:prstGeom>
        </p:spPr>
      </p:pic>
      <p:cxnSp>
        <p:nvCxnSpPr>
          <p:cNvPr id="16" name="Straight Arrow Connector 15"/>
          <p:cNvCxnSpPr>
            <a:stCxn id="11" idx="1"/>
          </p:cNvCxnSpPr>
          <p:nvPr/>
        </p:nvCxnSpPr>
        <p:spPr>
          <a:xfrm flipH="1">
            <a:off x="7222436" y="2289868"/>
            <a:ext cx="537042" cy="4827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39948" y="4183927"/>
            <a:ext cx="1286699" cy="646331"/>
          </a:xfrm>
          <a:prstGeom prst="rect">
            <a:avLst/>
          </a:prstGeom>
          <a:noFill/>
        </p:spPr>
        <p:txBody>
          <a:bodyPr wrap="none" rtlCol="0">
            <a:spAutoFit/>
          </a:bodyPr>
          <a:lstStyle/>
          <a:p>
            <a:r>
              <a:rPr lang="en-US" dirty="0" smtClean="0">
                <a:solidFill>
                  <a:schemeClr val="accent1"/>
                </a:solidFill>
                <a:latin typeface="+mj-lt"/>
              </a:rPr>
              <a:t>More </a:t>
            </a:r>
          </a:p>
          <a:p>
            <a:r>
              <a:rPr lang="en-US" dirty="0" smtClean="0">
                <a:solidFill>
                  <a:schemeClr val="accent1"/>
                </a:solidFill>
                <a:latin typeface="+mj-lt"/>
              </a:rPr>
              <a:t>Repetitions </a:t>
            </a:r>
            <a:endParaRPr lang="en-US" dirty="0">
              <a:solidFill>
                <a:schemeClr val="accent1"/>
              </a:solidFill>
              <a:latin typeface="+mj-lt"/>
            </a:endParaRPr>
          </a:p>
        </p:txBody>
      </p:sp>
      <p:cxnSp>
        <p:nvCxnSpPr>
          <p:cNvPr id="18" name="Straight Arrow Connector 17"/>
          <p:cNvCxnSpPr>
            <a:stCxn id="17" idx="1"/>
          </p:cNvCxnSpPr>
          <p:nvPr/>
        </p:nvCxnSpPr>
        <p:spPr>
          <a:xfrm flipH="1">
            <a:off x="1702906" y="4507093"/>
            <a:ext cx="537042" cy="4827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5">
            <a:clrChange>
              <a:clrFrom>
                <a:srgbClr val="FFFFFF"/>
              </a:clrFrom>
              <a:clrTo>
                <a:srgbClr val="FFFFFF">
                  <a:alpha val="0"/>
                </a:srgbClr>
              </a:clrTo>
            </a:clrChange>
          </a:blip>
          <a:srcRect l="4301"/>
          <a:stretch/>
        </p:blipFill>
        <p:spPr>
          <a:xfrm>
            <a:off x="5428343" y="4133560"/>
            <a:ext cx="3513889" cy="2191394"/>
          </a:xfrm>
          <a:prstGeom prst="rect">
            <a:avLst/>
          </a:prstGeom>
        </p:spPr>
      </p:pic>
      <p:sp>
        <p:nvSpPr>
          <p:cNvPr id="20" name="TextBox 19"/>
          <p:cNvSpPr txBox="1"/>
          <p:nvPr/>
        </p:nvSpPr>
        <p:spPr>
          <a:xfrm>
            <a:off x="5831033" y="4155965"/>
            <a:ext cx="1148071" cy="646331"/>
          </a:xfrm>
          <a:prstGeom prst="rect">
            <a:avLst/>
          </a:prstGeom>
          <a:noFill/>
        </p:spPr>
        <p:txBody>
          <a:bodyPr wrap="none" rtlCol="0">
            <a:spAutoFit/>
          </a:bodyPr>
          <a:lstStyle/>
          <a:p>
            <a:pPr algn="r"/>
            <a:r>
              <a:rPr lang="en-US" dirty="0" smtClean="0">
                <a:solidFill>
                  <a:schemeClr val="accent1"/>
                </a:solidFill>
                <a:latin typeface="+mj-lt"/>
              </a:rPr>
              <a:t>More </a:t>
            </a:r>
          </a:p>
          <a:p>
            <a:r>
              <a:rPr lang="en-US" dirty="0" smtClean="0">
                <a:solidFill>
                  <a:schemeClr val="accent1"/>
                </a:solidFill>
                <a:latin typeface="+mj-lt"/>
              </a:rPr>
              <a:t>Activities</a:t>
            </a:r>
            <a:endParaRPr lang="en-US" dirty="0">
              <a:solidFill>
                <a:schemeClr val="accent1"/>
              </a:solidFill>
              <a:latin typeface="+mj-lt"/>
            </a:endParaRPr>
          </a:p>
        </p:txBody>
      </p:sp>
      <p:cxnSp>
        <p:nvCxnSpPr>
          <p:cNvPr id="21" name="Straight Arrow Connector 20"/>
          <p:cNvCxnSpPr/>
          <p:nvPr/>
        </p:nvCxnSpPr>
        <p:spPr>
          <a:xfrm>
            <a:off x="6774970" y="4482544"/>
            <a:ext cx="430780" cy="3887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rot="16200000">
            <a:off x="-184296" y="2249403"/>
            <a:ext cx="1985993" cy="369332"/>
          </a:xfrm>
          <a:prstGeom prst="rect">
            <a:avLst/>
          </a:prstGeom>
          <a:noFill/>
        </p:spPr>
        <p:txBody>
          <a:bodyPr wrap="none" rtlCol="0">
            <a:spAutoFit/>
          </a:bodyPr>
          <a:lstStyle/>
          <a:p>
            <a:r>
              <a:rPr lang="en-US" dirty="0" smtClean="0"/>
              <a:t>Linear Acceleration</a:t>
            </a:r>
            <a:endParaRPr lang="en-US" dirty="0"/>
          </a:p>
        </p:txBody>
      </p:sp>
      <p:sp>
        <p:nvSpPr>
          <p:cNvPr id="22" name="TextBox 21"/>
          <p:cNvSpPr txBox="1"/>
          <p:nvPr/>
        </p:nvSpPr>
        <p:spPr>
          <a:xfrm rot="16200000">
            <a:off x="-480053" y="5114484"/>
            <a:ext cx="1630896" cy="369332"/>
          </a:xfrm>
          <a:prstGeom prst="rect">
            <a:avLst/>
          </a:prstGeom>
          <a:noFill/>
        </p:spPr>
        <p:txBody>
          <a:bodyPr wrap="none" rtlCol="0">
            <a:spAutoFit/>
          </a:bodyPr>
          <a:lstStyle/>
          <a:p>
            <a:r>
              <a:rPr lang="en-US" dirty="0" smtClean="0"/>
              <a:t>Gesture Counts</a:t>
            </a:r>
            <a:endParaRPr lang="en-US" dirty="0"/>
          </a:p>
        </p:txBody>
      </p:sp>
      <p:sp>
        <p:nvSpPr>
          <p:cNvPr id="23" name="TextBox 22"/>
          <p:cNvSpPr txBox="1"/>
          <p:nvPr/>
        </p:nvSpPr>
        <p:spPr>
          <a:xfrm>
            <a:off x="3254173" y="6072946"/>
            <a:ext cx="849015" cy="369332"/>
          </a:xfrm>
          <a:prstGeom prst="rect">
            <a:avLst/>
          </a:prstGeom>
          <a:noFill/>
        </p:spPr>
        <p:txBody>
          <a:bodyPr wrap="none" rtlCol="0">
            <a:spAutoFit/>
          </a:bodyPr>
          <a:lstStyle/>
          <a:p>
            <a:r>
              <a:rPr lang="en-US" dirty="0" smtClean="0">
                <a:latin typeface="+mj-lt"/>
              </a:rPr>
              <a:t>Passive</a:t>
            </a:r>
            <a:endParaRPr lang="en-US" dirty="0">
              <a:latin typeface="+mj-lt"/>
            </a:endParaRPr>
          </a:p>
        </p:txBody>
      </p:sp>
      <p:sp>
        <p:nvSpPr>
          <p:cNvPr id="24" name="TextBox 23"/>
          <p:cNvSpPr txBox="1"/>
          <p:nvPr/>
        </p:nvSpPr>
        <p:spPr>
          <a:xfrm>
            <a:off x="1221203" y="6063973"/>
            <a:ext cx="963405" cy="369332"/>
          </a:xfrm>
          <a:prstGeom prst="rect">
            <a:avLst/>
          </a:prstGeom>
          <a:noFill/>
        </p:spPr>
        <p:txBody>
          <a:bodyPr wrap="none" rtlCol="0">
            <a:spAutoFit/>
          </a:bodyPr>
          <a:lstStyle/>
          <a:p>
            <a:r>
              <a:rPr lang="en-US" dirty="0" smtClean="0">
                <a:latin typeface="+mj-lt"/>
              </a:rPr>
              <a:t>Reactive</a:t>
            </a:r>
            <a:endParaRPr lang="en-US" dirty="0">
              <a:latin typeface="+mj-lt"/>
            </a:endParaRPr>
          </a:p>
        </p:txBody>
      </p:sp>
      <p:sp>
        <p:nvSpPr>
          <p:cNvPr id="25" name="TextBox 24"/>
          <p:cNvSpPr txBox="1"/>
          <p:nvPr/>
        </p:nvSpPr>
        <p:spPr>
          <a:xfrm>
            <a:off x="7331005" y="3242400"/>
            <a:ext cx="1189749" cy="369332"/>
          </a:xfrm>
          <a:prstGeom prst="rect">
            <a:avLst/>
          </a:prstGeom>
          <a:noFill/>
        </p:spPr>
        <p:txBody>
          <a:bodyPr wrap="none" rtlCol="0">
            <a:spAutoFit/>
          </a:bodyPr>
          <a:lstStyle/>
          <a:p>
            <a:r>
              <a:rPr lang="en-US" dirty="0" smtClean="0">
                <a:latin typeface="+mj-lt"/>
              </a:rPr>
              <a:t>Time (min)</a:t>
            </a:r>
            <a:endParaRPr lang="en-US" dirty="0">
              <a:latin typeface="+mj-lt"/>
            </a:endParaRPr>
          </a:p>
        </p:txBody>
      </p:sp>
      <p:sp>
        <p:nvSpPr>
          <p:cNvPr id="26" name="TextBox 25"/>
          <p:cNvSpPr txBox="1"/>
          <p:nvPr/>
        </p:nvSpPr>
        <p:spPr>
          <a:xfrm>
            <a:off x="6833298" y="6257612"/>
            <a:ext cx="1189749" cy="369332"/>
          </a:xfrm>
          <a:prstGeom prst="rect">
            <a:avLst/>
          </a:prstGeom>
          <a:noFill/>
        </p:spPr>
        <p:txBody>
          <a:bodyPr wrap="none" rtlCol="0">
            <a:spAutoFit/>
          </a:bodyPr>
          <a:lstStyle/>
          <a:p>
            <a:r>
              <a:rPr lang="en-US" dirty="0" smtClean="0">
                <a:latin typeface="+mj-lt"/>
              </a:rPr>
              <a:t>Time (min)</a:t>
            </a:r>
            <a:endParaRPr lang="en-US" dirty="0">
              <a:latin typeface="+mj-lt"/>
            </a:endParaRPr>
          </a:p>
        </p:txBody>
      </p:sp>
      <p:sp>
        <p:nvSpPr>
          <p:cNvPr id="27" name="TextBox 26"/>
          <p:cNvSpPr txBox="1"/>
          <p:nvPr/>
        </p:nvSpPr>
        <p:spPr>
          <a:xfrm rot="16200000">
            <a:off x="4182144" y="4986535"/>
            <a:ext cx="2106923" cy="369332"/>
          </a:xfrm>
          <a:prstGeom prst="rect">
            <a:avLst/>
          </a:prstGeom>
          <a:noFill/>
        </p:spPr>
        <p:txBody>
          <a:bodyPr wrap="none" rtlCol="0">
            <a:spAutoFit/>
          </a:bodyPr>
          <a:lstStyle/>
          <a:p>
            <a:r>
              <a:rPr lang="en-US" dirty="0" smtClean="0"/>
              <a:t>Accumulated Energy</a:t>
            </a:r>
            <a:endParaRPr lang="en-US" dirty="0"/>
          </a:p>
        </p:txBody>
      </p:sp>
      <p:cxnSp>
        <p:nvCxnSpPr>
          <p:cNvPr id="28" name="Straight Connector 27"/>
          <p:cNvCxnSpPr/>
          <p:nvPr/>
        </p:nvCxnSpPr>
        <p:spPr>
          <a:xfrm flipV="1">
            <a:off x="565727" y="1143000"/>
            <a:ext cx="7920182" cy="11545"/>
          </a:xfrm>
          <a:prstGeom prst="line">
            <a:avLst/>
          </a:prstGeom>
          <a:ln>
            <a:solidFill>
              <a:schemeClr val="tx1">
                <a:lumMod val="50000"/>
                <a:lumOff val="50000"/>
              </a:schemeClr>
            </a:solidFill>
          </a:ln>
          <a:effectLst>
            <a:outerShdw blurRad="50800" dist="38100" dir="12780000" algn="br">
              <a:srgbClr val="000000">
                <a:alpha val="43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9851557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4" name="Content Placeholder 3"/>
          <p:cNvSpPr>
            <a:spLocks noGrp="1"/>
          </p:cNvSpPr>
          <p:nvPr>
            <p:ph idx="1"/>
          </p:nvPr>
        </p:nvSpPr>
        <p:spPr>
          <a:xfrm>
            <a:off x="571732" y="1392585"/>
            <a:ext cx="8296527" cy="4351338"/>
          </a:xfrm>
        </p:spPr>
        <p:txBody>
          <a:bodyPr/>
          <a:lstStyle/>
          <a:p>
            <a:r>
              <a:rPr lang="en-US" dirty="0"/>
              <a:t>Ground truth: 2 </a:t>
            </a:r>
            <a:r>
              <a:rPr lang="en-US" dirty="0" smtClean="0"/>
              <a:t>children, 6 gestures (38 instances)</a:t>
            </a:r>
            <a:endParaRPr lang="en-US" dirty="0"/>
          </a:p>
          <a:p>
            <a:r>
              <a:rPr lang="en-US" dirty="0" smtClean="0"/>
              <a:t>Detected: </a:t>
            </a:r>
            <a:r>
              <a:rPr lang="en-US" dirty="0"/>
              <a:t>4 </a:t>
            </a:r>
            <a:r>
              <a:rPr lang="en-US" dirty="0" smtClean="0"/>
              <a:t>gestures, </a:t>
            </a:r>
            <a:r>
              <a:rPr lang="en-US" dirty="0"/>
              <a:t>precision: 85.1%, recall: 81.6%</a:t>
            </a:r>
          </a:p>
          <a:p>
            <a:pPr marL="0" indent="0">
              <a:buNone/>
            </a:pPr>
            <a:r>
              <a:rPr lang="en-US" dirty="0" smtClean="0"/>
              <a:t> </a:t>
            </a:r>
            <a:endParaRPr lang="en-US" dirty="0"/>
          </a:p>
        </p:txBody>
      </p:sp>
      <p:grpSp>
        <p:nvGrpSpPr>
          <p:cNvPr id="44" name="Group 43"/>
          <p:cNvGrpSpPr/>
          <p:nvPr/>
        </p:nvGrpSpPr>
        <p:grpSpPr>
          <a:xfrm>
            <a:off x="1385455" y="2788880"/>
            <a:ext cx="6444239" cy="3638843"/>
            <a:chOff x="1385455" y="2644060"/>
            <a:chExt cx="6444239" cy="3638843"/>
          </a:xfrm>
        </p:grpSpPr>
        <p:pic>
          <p:nvPicPr>
            <p:cNvPr id="37" name="Picture 36"/>
            <p:cNvPicPr>
              <a:picLocks noChangeAspect="1"/>
            </p:cNvPicPr>
            <p:nvPr/>
          </p:nvPicPr>
          <p:blipFill>
            <a:blip r:embed="rId3">
              <a:clrChange>
                <a:clrFrom>
                  <a:srgbClr val="FFFFFF"/>
                </a:clrFrom>
                <a:clrTo>
                  <a:srgbClr val="FFFFFF">
                    <a:alpha val="0"/>
                  </a:srgbClr>
                </a:clrTo>
              </a:clrChange>
            </a:blip>
            <a:stretch>
              <a:fillRect/>
            </a:stretch>
          </p:blipFill>
          <p:spPr>
            <a:xfrm>
              <a:off x="1385455" y="2644060"/>
              <a:ext cx="6444239" cy="3638843"/>
            </a:xfrm>
            <a:prstGeom prst="rect">
              <a:avLst/>
            </a:prstGeom>
          </p:spPr>
        </p:pic>
        <p:sp>
          <p:nvSpPr>
            <p:cNvPr id="39" name="Rectangle 38"/>
            <p:cNvSpPr/>
            <p:nvPr/>
          </p:nvSpPr>
          <p:spPr>
            <a:xfrm>
              <a:off x="1448334" y="2695857"/>
              <a:ext cx="6350388" cy="601554"/>
            </a:xfrm>
            <a:prstGeom prst="rect">
              <a:avLst/>
            </a:prstGeom>
            <a:solidFill>
              <a:srgbClr val="FFCA08">
                <a:alpha val="13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1426052" y="3293857"/>
              <a:ext cx="6369096" cy="601554"/>
            </a:xfrm>
            <a:prstGeom prst="rect">
              <a:avLst/>
            </a:prstGeom>
            <a:solidFill>
              <a:srgbClr val="3366FF">
                <a:alpha val="13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1426052" y="3895417"/>
              <a:ext cx="6369096" cy="727642"/>
            </a:xfrm>
            <a:prstGeom prst="rect">
              <a:avLst/>
            </a:prstGeom>
            <a:solidFill>
              <a:srgbClr val="FFCA08">
                <a:alpha val="13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1426052" y="4615956"/>
              <a:ext cx="6354381" cy="597517"/>
            </a:xfrm>
            <a:prstGeom prst="rect">
              <a:avLst/>
            </a:prstGeom>
            <a:solidFill>
              <a:srgbClr val="3366FF">
                <a:alpha val="8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3" name="Straight Connector 42"/>
          <p:cNvCxnSpPr/>
          <p:nvPr/>
        </p:nvCxnSpPr>
        <p:spPr>
          <a:xfrm flipV="1">
            <a:off x="565727" y="1143000"/>
            <a:ext cx="7920182" cy="11545"/>
          </a:xfrm>
          <a:prstGeom prst="line">
            <a:avLst/>
          </a:prstGeom>
          <a:ln>
            <a:solidFill>
              <a:schemeClr val="tx1">
                <a:lumMod val="50000"/>
                <a:lumOff val="50000"/>
              </a:schemeClr>
            </a:solidFill>
          </a:ln>
          <a:effectLst>
            <a:outerShdw blurRad="50800" dist="38100" dir="12780000" algn="br">
              <a:srgbClr val="000000">
                <a:alpha val="43000"/>
              </a:srgbClr>
            </a:outerShdw>
          </a:effectLst>
        </p:spPr>
        <p:style>
          <a:lnRef idx="2">
            <a:schemeClr val="accent1"/>
          </a:lnRef>
          <a:fillRef idx="0">
            <a:schemeClr val="accent1"/>
          </a:fillRef>
          <a:effectRef idx="1">
            <a:schemeClr val="accent1"/>
          </a:effectRef>
          <a:fontRef idx="minor">
            <a:schemeClr val="tx1"/>
          </a:fontRef>
        </p:style>
      </p:cxnSp>
      <p:grpSp>
        <p:nvGrpSpPr>
          <p:cNvPr id="48" name="Group 47"/>
          <p:cNvGrpSpPr/>
          <p:nvPr/>
        </p:nvGrpSpPr>
        <p:grpSpPr>
          <a:xfrm>
            <a:off x="4122181" y="2462988"/>
            <a:ext cx="4749454" cy="711884"/>
            <a:chOff x="4400707" y="3220502"/>
            <a:chExt cx="4749454" cy="711884"/>
          </a:xfrm>
        </p:grpSpPr>
        <p:sp>
          <p:nvSpPr>
            <p:cNvPr id="45" name="Rectangle 44"/>
            <p:cNvSpPr/>
            <p:nvPr/>
          </p:nvSpPr>
          <p:spPr>
            <a:xfrm>
              <a:off x="4400707" y="3453371"/>
              <a:ext cx="1259443" cy="479015"/>
            </a:xfrm>
            <a:prstGeom prst="rect">
              <a:avLst/>
            </a:prstGeom>
            <a:noFill/>
            <a:ln w="28575">
              <a:solidFill>
                <a:srgbClr val="D4442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cxnSp>
          <p:nvCxnSpPr>
            <p:cNvPr id="46" name="Straight Arrow Connector 45"/>
            <p:cNvCxnSpPr/>
            <p:nvPr/>
          </p:nvCxnSpPr>
          <p:spPr>
            <a:xfrm rot="10800000" flipV="1">
              <a:off x="5648503" y="3408809"/>
              <a:ext cx="2696131" cy="66840"/>
            </a:xfrm>
            <a:prstGeom prst="straightConnector1">
              <a:avLst/>
            </a:prstGeom>
            <a:ln w="38100">
              <a:solidFill>
                <a:srgbClr val="D4442C"/>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253055" y="3220502"/>
              <a:ext cx="897106" cy="646331"/>
            </a:xfrm>
            <a:prstGeom prst="rect">
              <a:avLst/>
            </a:prstGeom>
            <a:noFill/>
          </p:spPr>
          <p:txBody>
            <a:bodyPr wrap="none" rtlCol="0">
              <a:spAutoFit/>
            </a:bodyPr>
            <a:lstStyle/>
            <a:p>
              <a:pPr algn="ctr"/>
              <a:r>
                <a:rPr lang="en-US" dirty="0" smtClean="0">
                  <a:latin typeface="+mj-lt"/>
                </a:rPr>
                <a:t>False</a:t>
              </a:r>
            </a:p>
            <a:p>
              <a:pPr algn="ctr"/>
              <a:r>
                <a:rPr lang="en-US" dirty="0" smtClean="0">
                  <a:latin typeface="+mj-lt"/>
                </a:rPr>
                <a:t>Positive</a:t>
              </a:r>
              <a:endParaRPr lang="en-US" dirty="0">
                <a:latin typeface="+mj-lt"/>
              </a:endParaRPr>
            </a:p>
          </p:txBody>
        </p:sp>
      </p:grpSp>
      <p:grpSp>
        <p:nvGrpSpPr>
          <p:cNvPr id="54" name="Group 53"/>
          <p:cNvGrpSpPr/>
          <p:nvPr/>
        </p:nvGrpSpPr>
        <p:grpSpPr>
          <a:xfrm>
            <a:off x="4968899" y="4687409"/>
            <a:ext cx="4076452" cy="711884"/>
            <a:chOff x="5173013" y="3220502"/>
            <a:chExt cx="4076452" cy="711884"/>
          </a:xfrm>
        </p:grpSpPr>
        <p:sp>
          <p:nvSpPr>
            <p:cNvPr id="55" name="Rectangle 54"/>
            <p:cNvSpPr/>
            <p:nvPr/>
          </p:nvSpPr>
          <p:spPr>
            <a:xfrm>
              <a:off x="5173013" y="3453371"/>
              <a:ext cx="334231" cy="479015"/>
            </a:xfrm>
            <a:prstGeom prst="rect">
              <a:avLst/>
            </a:prstGeom>
            <a:noFill/>
            <a:ln w="28575">
              <a:solidFill>
                <a:srgbClr val="D4442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cxnSp>
          <p:nvCxnSpPr>
            <p:cNvPr id="56" name="Straight Arrow Connector 55"/>
            <p:cNvCxnSpPr/>
            <p:nvPr/>
          </p:nvCxnSpPr>
          <p:spPr>
            <a:xfrm rot="10800000" flipV="1">
              <a:off x="5507245" y="3408808"/>
              <a:ext cx="2837391" cy="70399"/>
            </a:xfrm>
            <a:prstGeom prst="straightConnector1">
              <a:avLst/>
            </a:prstGeom>
            <a:ln w="38100">
              <a:solidFill>
                <a:srgbClr val="D4442C"/>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8153755" y="3220502"/>
              <a:ext cx="1095710" cy="646331"/>
            </a:xfrm>
            <a:prstGeom prst="rect">
              <a:avLst/>
            </a:prstGeom>
            <a:noFill/>
          </p:spPr>
          <p:txBody>
            <a:bodyPr wrap="none" rtlCol="0">
              <a:spAutoFit/>
            </a:bodyPr>
            <a:lstStyle/>
            <a:p>
              <a:pPr algn="ctr"/>
              <a:r>
                <a:rPr lang="en-US" dirty="0" smtClean="0">
                  <a:latin typeface="+mj-lt"/>
                </a:rPr>
                <a:t>False</a:t>
              </a:r>
            </a:p>
            <a:p>
              <a:pPr algn="ctr"/>
              <a:r>
                <a:rPr lang="en-US" dirty="0" smtClean="0">
                  <a:latin typeface="+mj-lt"/>
                </a:rPr>
                <a:t>Negative</a:t>
              </a:r>
              <a:endParaRPr lang="en-US" dirty="0">
                <a:latin typeface="+mj-lt"/>
              </a:endParaRP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508050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Limitations</a:t>
            </a:r>
          </a:p>
        </p:txBody>
      </p:sp>
      <p:sp>
        <p:nvSpPr>
          <p:cNvPr id="4" name="Content Placeholder 3"/>
          <p:cNvSpPr>
            <a:spLocks noGrp="1"/>
          </p:cNvSpPr>
          <p:nvPr>
            <p:ph idx="1"/>
          </p:nvPr>
        </p:nvSpPr>
        <p:spPr>
          <a:xfrm>
            <a:off x="571732" y="1392585"/>
            <a:ext cx="8296527" cy="4856898"/>
          </a:xfrm>
        </p:spPr>
        <p:txBody>
          <a:bodyPr>
            <a:normAutofit/>
          </a:bodyPr>
          <a:lstStyle/>
          <a:p>
            <a:r>
              <a:rPr lang="en-US" dirty="0"/>
              <a:t>Small data set</a:t>
            </a:r>
          </a:p>
          <a:p>
            <a:pPr lvl="1"/>
            <a:r>
              <a:rPr lang="en-US" dirty="0"/>
              <a:t>IRB constraints, difficult to work with toddlers</a:t>
            </a:r>
          </a:p>
          <a:p>
            <a:endParaRPr lang="en-US" dirty="0"/>
          </a:p>
          <a:p>
            <a:r>
              <a:rPr lang="en-US" dirty="0"/>
              <a:t>Better algorithms</a:t>
            </a:r>
          </a:p>
          <a:p>
            <a:pPr lvl="1"/>
            <a:r>
              <a:rPr lang="en-US" dirty="0"/>
              <a:t>Hidden Markov models, time frequency analysis, etc.</a:t>
            </a:r>
          </a:p>
          <a:p>
            <a:pPr lvl="1"/>
            <a:endParaRPr lang="en-US" dirty="0"/>
          </a:p>
          <a:p>
            <a:r>
              <a:rPr lang="en-US" dirty="0"/>
              <a:t>Energy consumption</a:t>
            </a:r>
          </a:p>
          <a:p>
            <a:pPr lvl="1"/>
            <a:r>
              <a:rPr lang="en-US" dirty="0"/>
              <a:t>This paper side steps energy … but possible to optimize</a:t>
            </a:r>
          </a:p>
          <a:p>
            <a:pPr lvl="1"/>
            <a:endParaRPr lang="en-US" dirty="0"/>
          </a:p>
          <a:p>
            <a:r>
              <a:rPr lang="en-US" dirty="0"/>
              <a:t>Better definition of gestures</a:t>
            </a:r>
          </a:p>
          <a:p>
            <a:pPr lvl="1"/>
            <a:r>
              <a:rPr lang="en-US" dirty="0"/>
              <a:t>Stepping on toy, or flicking it … defined as non-gestures</a:t>
            </a:r>
          </a:p>
          <a:p>
            <a:pPr lvl="1"/>
            <a:r>
              <a:rPr lang="en-US" dirty="0"/>
              <a:t>But need to be reconsidered</a:t>
            </a:r>
          </a:p>
          <a:p>
            <a:pPr lvl="1"/>
            <a:endParaRPr lang="en-US" dirty="0"/>
          </a:p>
          <a:p>
            <a:pPr lvl="1"/>
            <a:endParaRPr lang="en-US" dirty="0"/>
          </a:p>
        </p:txBody>
      </p:sp>
      <p:cxnSp>
        <p:nvCxnSpPr>
          <p:cNvPr id="43" name="Straight Connector 42"/>
          <p:cNvCxnSpPr/>
          <p:nvPr/>
        </p:nvCxnSpPr>
        <p:spPr>
          <a:xfrm flipV="1">
            <a:off x="565727" y="1143000"/>
            <a:ext cx="7920182" cy="11545"/>
          </a:xfrm>
          <a:prstGeom prst="line">
            <a:avLst/>
          </a:prstGeom>
          <a:ln>
            <a:solidFill>
              <a:schemeClr val="tx1">
                <a:lumMod val="50000"/>
                <a:lumOff val="50000"/>
              </a:schemeClr>
            </a:solidFill>
          </a:ln>
          <a:effectLst>
            <a:outerShdw blurRad="50800" dist="38100" dir="12780000" algn="br">
              <a:srgbClr val="000000">
                <a:alpha val="43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508050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4"/>
          <p:cNvPicPr>
            <a:picLocks noChangeAspect="1"/>
          </p:cNvPicPr>
          <p:nvPr/>
        </p:nvPicPr>
        <p:blipFill>
          <a:blip r:embed="rId3"/>
          <a:srcRect/>
          <a:stretch>
            <a:fillRect/>
          </a:stretch>
        </p:blipFill>
        <p:spPr bwMode="auto">
          <a:xfrm rot="20673938" flipH="1">
            <a:off x="6577777" y="1400702"/>
            <a:ext cx="1271873" cy="720205"/>
          </a:xfrm>
          <a:prstGeom prst="rect">
            <a:avLst/>
          </a:prstGeom>
          <a:solidFill>
            <a:srgbClr val="F2F2F2"/>
          </a:solidFill>
          <a:ln w="9525">
            <a:noFill/>
            <a:miter lim="800000"/>
            <a:headEnd/>
            <a:tailEnd/>
          </a:ln>
        </p:spPr>
      </p:pic>
      <p:sp>
        <p:nvSpPr>
          <p:cNvPr id="2" name="Title 1"/>
          <p:cNvSpPr>
            <a:spLocks noGrp="1"/>
          </p:cNvSpPr>
          <p:nvPr>
            <p:ph type="title"/>
          </p:nvPr>
        </p:nvSpPr>
        <p:spPr/>
        <p:txBody>
          <a:bodyPr/>
          <a:lstStyle/>
          <a:p>
            <a:r>
              <a:rPr lang="en-US" dirty="0" smtClean="0"/>
              <a:t>Conclusion</a:t>
            </a:r>
            <a:endParaRPr lang="en-US" dirty="0"/>
          </a:p>
        </p:txBody>
      </p:sp>
      <p:cxnSp>
        <p:nvCxnSpPr>
          <p:cNvPr id="6" name="Straight Connector 5"/>
          <p:cNvCxnSpPr/>
          <p:nvPr/>
        </p:nvCxnSpPr>
        <p:spPr>
          <a:xfrm flipV="1">
            <a:off x="565727" y="1143000"/>
            <a:ext cx="7920182" cy="11545"/>
          </a:xfrm>
          <a:prstGeom prst="line">
            <a:avLst/>
          </a:prstGeom>
          <a:ln>
            <a:solidFill>
              <a:schemeClr val="tx1">
                <a:lumMod val="50000"/>
                <a:lumOff val="50000"/>
              </a:schemeClr>
            </a:solidFill>
          </a:ln>
          <a:effectLst>
            <a:outerShdw blurRad="50800" dist="38100" dir="12780000" algn="br">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8" name="Content Placeholder 5"/>
          <p:cNvSpPr>
            <a:spLocks noGrp="1"/>
          </p:cNvSpPr>
          <p:nvPr>
            <p:ph idx="1"/>
          </p:nvPr>
        </p:nvSpPr>
        <p:spPr>
          <a:xfrm>
            <a:off x="17695" y="1328872"/>
            <a:ext cx="7107183" cy="5098849"/>
          </a:xfrm>
        </p:spPr>
        <p:txBody>
          <a:bodyPr>
            <a:normAutofit/>
          </a:bodyPr>
          <a:lstStyle/>
          <a:p>
            <a:pPr algn="ctr">
              <a:buNone/>
            </a:pPr>
            <a:endParaRPr lang="en-US" sz="1800" dirty="0" smtClean="0"/>
          </a:p>
          <a:p>
            <a:pPr algn="ctr">
              <a:buNone/>
            </a:pPr>
            <a:r>
              <a:rPr lang="en-US" sz="1800" dirty="0" smtClean="0"/>
              <a:t>Smartphones: a powerful platform for sensing,</a:t>
            </a:r>
          </a:p>
          <a:p>
            <a:pPr algn="ctr">
              <a:buNone/>
            </a:pPr>
            <a:r>
              <a:rPr lang="en-US" sz="1800" dirty="0" smtClean="0"/>
              <a:t>learning and communication</a:t>
            </a:r>
          </a:p>
          <a:p>
            <a:pPr algn="ctr">
              <a:buNone/>
            </a:pPr>
            <a:endParaRPr lang="en-US" sz="1800" dirty="0" smtClean="0"/>
          </a:p>
          <a:p>
            <a:pPr algn="ctr">
              <a:buNone/>
            </a:pPr>
            <a:r>
              <a:rPr lang="en-US" sz="1800" dirty="0" smtClean="0"/>
              <a:t>We explore implications of brining these</a:t>
            </a:r>
          </a:p>
          <a:p>
            <a:pPr algn="ctr">
              <a:buNone/>
            </a:pPr>
            <a:r>
              <a:rPr lang="en-US" sz="1800" dirty="0" smtClean="0"/>
              <a:t>capabilities to toys</a:t>
            </a:r>
          </a:p>
          <a:p>
            <a:pPr algn="ctr">
              <a:buNone/>
            </a:pPr>
            <a:endParaRPr lang="en-US" sz="1800" dirty="0" smtClean="0"/>
          </a:p>
          <a:p>
            <a:pPr algn="ctr">
              <a:buNone/>
            </a:pPr>
            <a:r>
              <a:rPr lang="en-US" sz="1800" dirty="0" smtClean="0"/>
              <a:t>Toys today are pre-pogrammed, non-evolving, costly ..</a:t>
            </a:r>
          </a:p>
          <a:p>
            <a:pPr algn="ctr">
              <a:buNone/>
            </a:pPr>
            <a:endParaRPr lang="en-US" sz="1800" dirty="0" smtClean="0"/>
          </a:p>
          <a:p>
            <a:pPr algn="ctr">
              <a:buNone/>
            </a:pPr>
            <a:r>
              <a:rPr lang="en-US" sz="1800" dirty="0" smtClean="0"/>
              <a:t>Might be possible to leverage mobile devices to enable</a:t>
            </a:r>
          </a:p>
          <a:p>
            <a:pPr algn="ctr">
              <a:buNone/>
            </a:pPr>
            <a:r>
              <a:rPr lang="en-US" sz="1800" dirty="0" smtClean="0"/>
              <a:t>a new eco-system of toys and apps … that interact </a:t>
            </a:r>
          </a:p>
          <a:p>
            <a:pPr algn="ctr">
              <a:buNone/>
            </a:pPr>
            <a:r>
              <a:rPr lang="en-US" sz="1800" dirty="0" smtClean="0"/>
              <a:t>and grow with children</a:t>
            </a:r>
          </a:p>
        </p:txBody>
      </p:sp>
      <p:pic>
        <p:nvPicPr>
          <p:cNvPr id="11" name="Picture 10" descr="dragon.png"/>
          <p:cNvPicPr>
            <a:picLocks noChangeAspect="1"/>
          </p:cNvPicPr>
          <p:nvPr/>
        </p:nvPicPr>
        <p:blipFill>
          <a:blip r:embed="rId4"/>
          <a:stretch>
            <a:fillRect/>
          </a:stretch>
        </p:blipFill>
        <p:spPr>
          <a:xfrm>
            <a:off x="6325824" y="2474682"/>
            <a:ext cx="2407824" cy="1130349"/>
          </a:xfrm>
          <a:prstGeom prst="rect">
            <a:avLst/>
          </a:prstGeom>
        </p:spPr>
      </p:pic>
      <p:grpSp>
        <p:nvGrpSpPr>
          <p:cNvPr id="12" name="Group 11"/>
          <p:cNvGrpSpPr/>
          <p:nvPr/>
        </p:nvGrpSpPr>
        <p:grpSpPr>
          <a:xfrm>
            <a:off x="6985425" y="4185042"/>
            <a:ext cx="1532973" cy="515994"/>
            <a:chOff x="3899360" y="4032644"/>
            <a:chExt cx="1959907" cy="556996"/>
          </a:xfrm>
        </p:grpSpPr>
        <p:pic>
          <p:nvPicPr>
            <p:cNvPr id="13" name="Picture 12"/>
            <p:cNvPicPr>
              <a:picLocks noChangeAspect="1"/>
            </p:cNvPicPr>
            <p:nvPr/>
          </p:nvPicPr>
          <p:blipFill>
            <a:blip r:embed="rId5"/>
            <a:stretch>
              <a:fillRect/>
            </a:stretch>
          </p:blipFill>
          <p:spPr>
            <a:xfrm>
              <a:off x="4848229" y="4123628"/>
              <a:ext cx="293515" cy="395264"/>
            </a:xfrm>
            <a:prstGeom prst="rect">
              <a:avLst/>
            </a:prstGeom>
          </p:spPr>
        </p:pic>
        <p:pic>
          <p:nvPicPr>
            <p:cNvPr id="14" name="Picture 13"/>
            <p:cNvPicPr>
              <a:picLocks noChangeAspect="1"/>
            </p:cNvPicPr>
            <p:nvPr/>
          </p:nvPicPr>
          <p:blipFill>
            <a:blip r:embed="rId6"/>
            <a:stretch>
              <a:fillRect/>
            </a:stretch>
          </p:blipFill>
          <p:spPr>
            <a:xfrm>
              <a:off x="4184424" y="4118559"/>
              <a:ext cx="320178" cy="429253"/>
            </a:xfrm>
            <a:prstGeom prst="rect">
              <a:avLst/>
            </a:prstGeom>
          </p:spPr>
        </p:pic>
        <p:pic>
          <p:nvPicPr>
            <p:cNvPr id="15" name="Picture 14"/>
            <p:cNvPicPr>
              <a:picLocks noChangeAspect="1"/>
            </p:cNvPicPr>
            <p:nvPr/>
          </p:nvPicPr>
          <p:blipFill>
            <a:blip r:embed="rId7"/>
            <a:stretch>
              <a:fillRect/>
            </a:stretch>
          </p:blipFill>
          <p:spPr>
            <a:xfrm>
              <a:off x="5166044" y="4110011"/>
              <a:ext cx="311769" cy="417979"/>
            </a:xfrm>
            <a:prstGeom prst="rect">
              <a:avLst/>
            </a:prstGeom>
          </p:spPr>
        </p:pic>
        <p:pic>
          <p:nvPicPr>
            <p:cNvPr id="16" name="Picture 15"/>
            <p:cNvPicPr>
              <a:picLocks noChangeAspect="1"/>
            </p:cNvPicPr>
            <p:nvPr/>
          </p:nvPicPr>
          <p:blipFill>
            <a:blip r:embed="rId8"/>
            <a:stretch>
              <a:fillRect/>
            </a:stretch>
          </p:blipFill>
          <p:spPr>
            <a:xfrm>
              <a:off x="4436777" y="4032644"/>
              <a:ext cx="403411" cy="540841"/>
            </a:xfrm>
            <a:prstGeom prst="rect">
              <a:avLst/>
            </a:prstGeom>
          </p:spPr>
        </p:pic>
        <p:pic>
          <p:nvPicPr>
            <p:cNvPr id="17" name="Picture 16"/>
            <p:cNvPicPr>
              <a:picLocks noChangeAspect="1"/>
            </p:cNvPicPr>
            <p:nvPr/>
          </p:nvPicPr>
          <p:blipFill>
            <a:blip r:embed="rId9"/>
            <a:stretch>
              <a:fillRect/>
            </a:stretch>
          </p:blipFill>
          <p:spPr>
            <a:xfrm>
              <a:off x="3899360" y="4145853"/>
              <a:ext cx="331019" cy="443787"/>
            </a:xfrm>
            <a:prstGeom prst="rect">
              <a:avLst/>
            </a:prstGeom>
          </p:spPr>
        </p:pic>
        <p:pic>
          <p:nvPicPr>
            <p:cNvPr id="18" name="Picture 17"/>
            <p:cNvPicPr>
              <a:picLocks noChangeAspect="1"/>
            </p:cNvPicPr>
            <p:nvPr/>
          </p:nvPicPr>
          <p:blipFill>
            <a:blip r:embed="rId10"/>
            <a:stretch>
              <a:fillRect/>
            </a:stretch>
          </p:blipFill>
          <p:spPr>
            <a:xfrm flipH="1">
              <a:off x="5524403" y="4166322"/>
              <a:ext cx="334864" cy="334864"/>
            </a:xfrm>
            <a:prstGeom prst="rect">
              <a:avLst/>
            </a:prstGeom>
          </p:spPr>
        </p:pic>
      </p:grpSp>
      <p:pic>
        <p:nvPicPr>
          <p:cNvPr id="19" name="Picture 18"/>
          <p:cNvPicPr>
            <a:picLocks noChangeAspect="1"/>
          </p:cNvPicPr>
          <p:nvPr/>
        </p:nvPicPr>
        <p:blipFill>
          <a:blip r:embed="rId11"/>
          <a:stretch>
            <a:fillRect/>
          </a:stretch>
        </p:blipFill>
        <p:spPr>
          <a:xfrm>
            <a:off x="6835500" y="4689898"/>
            <a:ext cx="1760102" cy="176010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7195717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3071210">
            <a:off x="-2191506" y="1464684"/>
            <a:ext cx="4483265" cy="4483265"/>
          </a:xfrm>
          <a:prstGeom prst="rect">
            <a:avLst/>
          </a:prstGeom>
        </p:spPr>
      </p:pic>
      <p:sp>
        <p:nvSpPr>
          <p:cNvPr id="5" name="Rectangle 2"/>
          <p:cNvSpPr txBox="1">
            <a:spLocks noChangeArrowheads="1"/>
          </p:cNvSpPr>
          <p:nvPr/>
        </p:nvSpPr>
        <p:spPr bwMode="auto">
          <a:xfrm>
            <a:off x="1348066" y="2183110"/>
            <a:ext cx="6194411" cy="26070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rgbClr val="A6A6A6"/>
              </a:buClr>
              <a:buSzPct val="120000"/>
              <a:buFont typeface="Wingdings" charset="2"/>
              <a:buNone/>
              <a:tabLst/>
              <a:defRPr/>
            </a:pPr>
            <a:endParaRPr kumimoji="0" lang="en-US" sz="2400" b="0" i="0" u="none" strike="noStrike" kern="0" cap="none" spc="0" normalizeH="0" baseline="0" noProof="0">
              <a:ln>
                <a:noFill/>
              </a:ln>
              <a:solidFill>
                <a:schemeClr val="bg2"/>
              </a:solidFill>
              <a:effectLst/>
              <a:uLnTx/>
              <a:uFillTx/>
              <a:latin typeface="Lucida Bright"/>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A6A6A6"/>
              </a:buClr>
              <a:buSzPct val="120000"/>
              <a:buFont typeface="Wingdings" charset="2"/>
              <a:buNone/>
              <a:tabLst/>
              <a:defRPr/>
            </a:pPr>
            <a:r>
              <a:rPr kumimoji="0" lang="en-US" sz="2400" b="0" i="0" u="none" strike="noStrike" kern="0" cap="none" spc="0" normalizeH="0" baseline="0" noProof="0">
                <a:ln>
                  <a:noFill/>
                </a:ln>
                <a:solidFill>
                  <a:schemeClr val="bg1">
                    <a:lumMod val="50000"/>
                  </a:schemeClr>
                </a:solidFill>
                <a:effectLst/>
                <a:uLnTx/>
                <a:uFillTx/>
                <a:latin typeface="Lucida Bright"/>
                <a:ea typeface="+mn-ea"/>
                <a:cs typeface="+mn-cs"/>
              </a:rPr>
              <a:t>Questions!</a:t>
            </a:r>
          </a:p>
          <a:p>
            <a:pPr marL="342900" marR="0" lvl="0" indent="-342900" algn="ctr" defTabSz="914400" rtl="0" eaLnBrk="0" fontAlgn="base" latinLnBrk="0" hangingPunct="0">
              <a:lnSpc>
                <a:spcPct val="100000"/>
              </a:lnSpc>
              <a:spcBef>
                <a:spcPct val="20000"/>
              </a:spcBef>
              <a:spcAft>
                <a:spcPct val="0"/>
              </a:spcAft>
              <a:buClr>
                <a:srgbClr val="A6A6A6"/>
              </a:buClr>
              <a:buSzPct val="120000"/>
              <a:buFont typeface="Wingdings" charset="2"/>
              <a:buNone/>
              <a:tabLst/>
              <a:defRPr/>
            </a:pPr>
            <a:endParaRPr lang="en-US" sz="2400" kern="0">
              <a:solidFill>
                <a:schemeClr val="bg1">
                  <a:lumMod val="50000"/>
                </a:schemeClr>
              </a:solidFill>
              <a:latin typeface="Lucida Bright"/>
            </a:endParaRPr>
          </a:p>
          <a:p>
            <a:pPr marL="342900" marR="0" lvl="0" indent="-342900" algn="ctr" defTabSz="914400" rtl="0" eaLnBrk="0" fontAlgn="base" latinLnBrk="0" hangingPunct="0">
              <a:lnSpc>
                <a:spcPct val="100000"/>
              </a:lnSpc>
              <a:spcBef>
                <a:spcPct val="20000"/>
              </a:spcBef>
              <a:spcAft>
                <a:spcPct val="0"/>
              </a:spcAft>
              <a:buClr>
                <a:srgbClr val="A6A6A6"/>
              </a:buClr>
              <a:buSzPct val="120000"/>
              <a:buFont typeface="Wingdings" charset="2"/>
              <a:buNone/>
              <a:tabLst/>
              <a:defRPr/>
            </a:pPr>
            <a:r>
              <a:rPr lang="en-US" kern="0">
                <a:solidFill>
                  <a:schemeClr val="bg1">
                    <a:lumMod val="65000"/>
                  </a:schemeClr>
                </a:solidFill>
                <a:latin typeface="Lucida Bright"/>
              </a:rPr>
              <a:t>Paper available at s</a:t>
            </a:r>
            <a:r>
              <a:rPr kumimoji="0" lang="en-US" b="0" i="0" strike="noStrike" kern="0" cap="none" spc="0" normalizeH="0" baseline="0" noProof="0">
                <a:ln>
                  <a:noFill/>
                </a:ln>
                <a:solidFill>
                  <a:schemeClr val="bg1">
                    <a:lumMod val="65000"/>
                  </a:schemeClr>
                </a:solidFill>
                <a:effectLst/>
                <a:uLnTx/>
                <a:uFillTx/>
                <a:latin typeface="Lucida Bright"/>
                <a:ea typeface="+mn-ea"/>
                <a:cs typeface="+mn-cs"/>
              </a:rPr>
              <a:t>ynrg.csl.illinois.edu</a:t>
            </a:r>
            <a:endParaRPr kumimoji="0" lang="en-US" sz="2400" b="0" i="0" strike="noStrike" kern="0" cap="none" spc="0" normalizeH="0" baseline="0" noProof="0">
              <a:ln>
                <a:noFill/>
              </a:ln>
              <a:solidFill>
                <a:schemeClr val="bg1">
                  <a:lumMod val="65000"/>
                </a:schemeClr>
              </a:solidFill>
              <a:effectLst/>
              <a:uLnTx/>
              <a:uFillTx/>
              <a:latin typeface="Lucida Bright"/>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4259862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846719" y="0"/>
            <a:ext cx="6879338" cy="6879338"/>
          </a:xfrm>
          <a:prstGeom prst="rect">
            <a:avLst/>
          </a:prstGeom>
        </p:spPr>
      </p:pic>
      <p:pic>
        <p:nvPicPr>
          <p:cNvPr id="13" name="Picture 12"/>
          <p:cNvPicPr>
            <a:picLocks noChangeAspect="1"/>
          </p:cNvPicPr>
          <p:nvPr/>
        </p:nvPicPr>
        <p:blipFill>
          <a:blip r:embed="rId4"/>
          <a:stretch>
            <a:fillRect/>
          </a:stretch>
        </p:blipFill>
        <p:spPr>
          <a:xfrm>
            <a:off x="4719818" y="1617473"/>
            <a:ext cx="265166" cy="198330"/>
          </a:xfrm>
          <a:prstGeom prst="rect">
            <a:avLst/>
          </a:prstGeom>
        </p:spPr>
      </p:pic>
      <p:pic>
        <p:nvPicPr>
          <p:cNvPr id="15" name="Picture 14"/>
          <p:cNvPicPr>
            <a:picLocks noChangeAspect="1"/>
          </p:cNvPicPr>
          <p:nvPr/>
        </p:nvPicPr>
        <p:blipFill>
          <a:blip r:embed="rId5"/>
          <a:stretch>
            <a:fillRect/>
          </a:stretch>
        </p:blipFill>
        <p:spPr>
          <a:xfrm>
            <a:off x="6127566" y="1476390"/>
            <a:ext cx="779872" cy="783353"/>
          </a:xfrm>
          <a:prstGeom prst="rect">
            <a:avLst/>
          </a:prstGeom>
        </p:spPr>
      </p:pic>
      <p:pic>
        <p:nvPicPr>
          <p:cNvPr id="16" name="Picture 15"/>
          <p:cNvPicPr>
            <a:picLocks noChangeAspect="1"/>
          </p:cNvPicPr>
          <p:nvPr/>
        </p:nvPicPr>
        <p:blipFill>
          <a:blip r:embed="rId6"/>
          <a:stretch>
            <a:fillRect/>
          </a:stretch>
        </p:blipFill>
        <p:spPr>
          <a:xfrm>
            <a:off x="1091821" y="1142474"/>
            <a:ext cx="1120982" cy="1120982"/>
          </a:xfrm>
          <a:prstGeom prst="rect">
            <a:avLst/>
          </a:prstGeom>
        </p:spPr>
      </p:pic>
      <p:pic>
        <p:nvPicPr>
          <p:cNvPr id="17" name="Picture 16"/>
          <p:cNvPicPr>
            <a:picLocks noChangeAspect="1"/>
          </p:cNvPicPr>
          <p:nvPr/>
        </p:nvPicPr>
        <p:blipFill>
          <a:blip r:embed="rId7"/>
          <a:stretch>
            <a:fillRect/>
          </a:stretch>
        </p:blipFill>
        <p:spPr>
          <a:xfrm>
            <a:off x="6807169" y="2829459"/>
            <a:ext cx="746449" cy="746449"/>
          </a:xfrm>
          <a:prstGeom prst="rect">
            <a:avLst/>
          </a:prstGeom>
        </p:spPr>
      </p:pic>
      <p:pic>
        <p:nvPicPr>
          <p:cNvPr id="18" name="Picture 17"/>
          <p:cNvPicPr>
            <a:picLocks noChangeAspect="1"/>
          </p:cNvPicPr>
          <p:nvPr/>
        </p:nvPicPr>
        <p:blipFill>
          <a:blip r:embed="rId8"/>
          <a:stretch>
            <a:fillRect/>
          </a:stretch>
        </p:blipFill>
        <p:spPr>
          <a:xfrm>
            <a:off x="1617461" y="169031"/>
            <a:ext cx="800142" cy="800142"/>
          </a:xfrm>
          <a:prstGeom prst="rect">
            <a:avLst/>
          </a:prstGeom>
        </p:spPr>
      </p:pic>
      <p:pic>
        <p:nvPicPr>
          <p:cNvPr id="19" name="Picture 18"/>
          <p:cNvPicPr>
            <a:picLocks noChangeAspect="1"/>
          </p:cNvPicPr>
          <p:nvPr/>
        </p:nvPicPr>
        <p:blipFill>
          <a:blip r:embed="rId9"/>
          <a:stretch>
            <a:fillRect/>
          </a:stretch>
        </p:blipFill>
        <p:spPr>
          <a:xfrm>
            <a:off x="6412356" y="242516"/>
            <a:ext cx="818172" cy="818172"/>
          </a:xfrm>
          <a:prstGeom prst="rect">
            <a:avLst/>
          </a:prstGeom>
        </p:spPr>
      </p:pic>
      <p:pic>
        <p:nvPicPr>
          <p:cNvPr id="21" name="Picture 20"/>
          <p:cNvPicPr>
            <a:picLocks noChangeAspect="1"/>
          </p:cNvPicPr>
          <p:nvPr/>
        </p:nvPicPr>
        <p:blipFill>
          <a:blip r:embed="rId10"/>
          <a:stretch>
            <a:fillRect/>
          </a:stretch>
        </p:blipFill>
        <p:spPr>
          <a:xfrm flipH="1">
            <a:off x="1606333" y="2211909"/>
            <a:ext cx="807004" cy="807004"/>
          </a:xfrm>
          <a:prstGeom prst="rect">
            <a:avLst/>
          </a:prstGeom>
        </p:spPr>
      </p:pic>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endParaRPr lang="en-US"/>
          </a:p>
          <a:p>
            <a:pPr>
              <a:buNone/>
            </a:pPr>
            <a:endParaRPr lang="en-US"/>
          </a:p>
          <a:p>
            <a:pPr>
              <a:buNone/>
            </a:pPr>
            <a:endParaRPr lang="en-US"/>
          </a:p>
          <a:p>
            <a:pPr algn="ctr">
              <a:buNone/>
            </a:pPr>
            <a:r>
              <a:rPr lang="en-US"/>
              <a:t>Backup Slides</a:t>
            </a:r>
          </a:p>
        </p:txBody>
      </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ectangle 15"/>
          <p:cNvSpPr/>
          <p:nvPr/>
        </p:nvSpPr>
        <p:spPr>
          <a:xfrm>
            <a:off x="6088581" y="1652587"/>
            <a:ext cx="2916025" cy="34575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3134456" y="1652588"/>
            <a:ext cx="2954125" cy="345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39701" y="1652589"/>
            <a:ext cx="2994756" cy="3457579"/>
          </a:xfrm>
          <a:prstGeom prst="rect">
            <a:avLst/>
          </a:prstGeom>
          <a:solidFill>
            <a:srgbClr val="D44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Ecosystem of Toys</a:t>
            </a:r>
            <a:endParaRPr lang="en-US" dirty="0"/>
          </a:p>
        </p:txBody>
      </p:sp>
      <p:sp>
        <p:nvSpPr>
          <p:cNvPr id="7" name="TextBox 6"/>
          <p:cNvSpPr txBox="1"/>
          <p:nvPr/>
        </p:nvSpPr>
        <p:spPr>
          <a:xfrm>
            <a:off x="6335586" y="2027872"/>
            <a:ext cx="2521135" cy="923330"/>
          </a:xfrm>
          <a:prstGeom prst="rect">
            <a:avLst/>
          </a:prstGeom>
          <a:solidFill>
            <a:schemeClr val="bg1"/>
          </a:solidFill>
        </p:spPr>
        <p:txBody>
          <a:bodyPr wrap="square" rtlCol="0">
            <a:spAutoFit/>
          </a:bodyPr>
          <a:lstStyle/>
          <a:p>
            <a:r>
              <a:rPr lang="en-US" b="1" dirty="0" smtClean="0"/>
              <a:t>Parents</a:t>
            </a:r>
          </a:p>
          <a:p>
            <a:r>
              <a:rPr lang="en-US" dirty="0" smtClean="0"/>
              <a:t>Buying toys</a:t>
            </a:r>
          </a:p>
          <a:p>
            <a:r>
              <a:rPr lang="en-US" dirty="0" smtClean="0"/>
              <a:t>Buying apps</a:t>
            </a:r>
            <a:endParaRPr lang="en-US" dirty="0"/>
          </a:p>
        </p:txBody>
      </p:sp>
      <p:sp>
        <p:nvSpPr>
          <p:cNvPr id="8" name="TextBox 7"/>
          <p:cNvSpPr txBox="1"/>
          <p:nvPr/>
        </p:nvSpPr>
        <p:spPr>
          <a:xfrm>
            <a:off x="3444960" y="2198192"/>
            <a:ext cx="2495735" cy="1405533"/>
          </a:xfrm>
          <a:prstGeom prst="cloud">
            <a:avLst/>
          </a:prstGeom>
          <a:solidFill>
            <a:schemeClr val="bg1"/>
          </a:solidFill>
        </p:spPr>
        <p:txBody>
          <a:bodyPr wrap="square" rtlCol="0">
            <a:spAutoFit/>
          </a:bodyPr>
          <a:lstStyle/>
          <a:p>
            <a:endParaRPr lang="en-US" b="1" dirty="0" smtClean="0"/>
          </a:p>
          <a:p>
            <a:pPr algn="ctr"/>
            <a:r>
              <a:rPr lang="en-US" b="1" dirty="0" smtClean="0"/>
              <a:t>App Store</a:t>
            </a:r>
          </a:p>
          <a:p>
            <a:endParaRPr lang="en-US" b="1" dirty="0" smtClean="0"/>
          </a:p>
        </p:txBody>
      </p:sp>
      <p:sp>
        <p:nvSpPr>
          <p:cNvPr id="10" name="TextBox 9"/>
          <p:cNvSpPr txBox="1"/>
          <p:nvPr/>
        </p:nvSpPr>
        <p:spPr>
          <a:xfrm>
            <a:off x="6335586" y="4071422"/>
            <a:ext cx="2533835" cy="923330"/>
          </a:xfrm>
          <a:prstGeom prst="rect">
            <a:avLst/>
          </a:prstGeom>
          <a:solidFill>
            <a:schemeClr val="bg1"/>
          </a:solidFill>
        </p:spPr>
        <p:txBody>
          <a:bodyPr wrap="none" rtlCol="0">
            <a:spAutoFit/>
          </a:bodyPr>
          <a:lstStyle/>
          <a:p>
            <a:r>
              <a:rPr lang="en-US" b="1" dirty="0" smtClean="0"/>
              <a:t>Researchers</a:t>
            </a:r>
          </a:p>
          <a:p>
            <a:r>
              <a:rPr lang="en-US" dirty="0" smtClean="0"/>
              <a:t>Analyzing data</a:t>
            </a:r>
          </a:p>
          <a:p>
            <a:r>
              <a:rPr lang="en-US" dirty="0" smtClean="0"/>
              <a:t>(E.g., recognizing autism)</a:t>
            </a:r>
          </a:p>
        </p:txBody>
      </p:sp>
      <p:sp>
        <p:nvSpPr>
          <p:cNvPr id="17" name="Curved Down Arrow 16"/>
          <p:cNvSpPr/>
          <p:nvPr/>
        </p:nvSpPr>
        <p:spPr>
          <a:xfrm rot="876420" flipV="1">
            <a:off x="2212772" y="3122190"/>
            <a:ext cx="1388611" cy="325895"/>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Down Arrow 17"/>
          <p:cNvSpPr/>
          <p:nvPr/>
        </p:nvSpPr>
        <p:spPr>
          <a:xfrm rot="20918903" flipV="1">
            <a:off x="1974515" y="3898229"/>
            <a:ext cx="2940891" cy="931624"/>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306769" y="3691025"/>
            <a:ext cx="2679802" cy="923330"/>
          </a:xfrm>
          <a:prstGeom prst="rect">
            <a:avLst/>
          </a:prstGeom>
          <a:solidFill>
            <a:schemeClr val="bg1"/>
          </a:solidFill>
        </p:spPr>
        <p:txBody>
          <a:bodyPr wrap="square" rtlCol="0">
            <a:spAutoFit/>
          </a:bodyPr>
          <a:lstStyle/>
          <a:p>
            <a:r>
              <a:rPr lang="en-US" b="1" dirty="0" smtClean="0"/>
              <a:t>App Developers</a:t>
            </a:r>
          </a:p>
          <a:p>
            <a:r>
              <a:rPr lang="en-US" dirty="0" smtClean="0"/>
              <a:t>Building apps</a:t>
            </a:r>
          </a:p>
          <a:p>
            <a:r>
              <a:rPr lang="en-US" dirty="0" smtClean="0"/>
              <a:t>(E.g., education apps)</a:t>
            </a:r>
          </a:p>
        </p:txBody>
      </p:sp>
      <p:sp>
        <p:nvSpPr>
          <p:cNvPr id="20" name="Curved Down Arrow 19"/>
          <p:cNvSpPr/>
          <p:nvPr/>
        </p:nvSpPr>
        <p:spPr>
          <a:xfrm rot="21107595">
            <a:off x="2862623" y="1734381"/>
            <a:ext cx="3785519" cy="558603"/>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317501" y="1875472"/>
            <a:ext cx="2669070" cy="1200329"/>
          </a:xfrm>
          <a:prstGeom prst="rect">
            <a:avLst/>
          </a:prstGeom>
          <a:solidFill>
            <a:schemeClr val="bg1"/>
          </a:solidFill>
        </p:spPr>
        <p:txBody>
          <a:bodyPr wrap="square" rtlCol="0">
            <a:spAutoFit/>
          </a:bodyPr>
          <a:lstStyle/>
          <a:p>
            <a:r>
              <a:rPr lang="en-US" b="1" dirty="0" smtClean="0"/>
              <a:t>Toy Manufacturers</a:t>
            </a:r>
          </a:p>
          <a:p>
            <a:r>
              <a:rPr lang="en-US" dirty="0" smtClean="0"/>
              <a:t>Building toys for apps</a:t>
            </a:r>
          </a:p>
          <a:p>
            <a:r>
              <a:rPr lang="en-US" dirty="0"/>
              <a:t>(E.g., </a:t>
            </a:r>
            <a:r>
              <a:rPr lang="en-US" dirty="0" smtClean="0"/>
              <a:t>allow </a:t>
            </a:r>
            <a:r>
              <a:rPr lang="en-US" dirty="0"/>
              <a:t>camera</a:t>
            </a:r>
            <a:r>
              <a:rPr lang="en-US" dirty="0" smtClean="0"/>
              <a:t>)</a:t>
            </a:r>
          </a:p>
          <a:p>
            <a:r>
              <a:rPr lang="en-US" dirty="0" smtClean="0"/>
              <a:t>Tuning apps for toys</a:t>
            </a:r>
          </a:p>
        </p:txBody>
      </p:sp>
      <p:sp>
        <p:nvSpPr>
          <p:cNvPr id="21" name="Curved Up Arrow 20"/>
          <p:cNvSpPr/>
          <p:nvPr/>
        </p:nvSpPr>
        <p:spPr>
          <a:xfrm rot="20236782">
            <a:off x="5370719" y="3136730"/>
            <a:ext cx="1216152" cy="412497"/>
          </a:xfrm>
          <a:prstGeom prst="curved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urved Down Arrow 21"/>
          <p:cNvSpPr/>
          <p:nvPr/>
        </p:nvSpPr>
        <p:spPr>
          <a:xfrm rot="17901758">
            <a:off x="4948334" y="4510536"/>
            <a:ext cx="1576425" cy="744340"/>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2450156" y="5152747"/>
            <a:ext cx="4141498" cy="1468041"/>
          </a:xfrm>
          <a:prstGeom prst="can">
            <a:avLst/>
          </a:prstGeom>
          <a:solidFill>
            <a:srgbClr val="9AF85A"/>
          </a:solidFill>
        </p:spPr>
        <p:txBody>
          <a:bodyPr wrap="square" rtlCol="0">
            <a:spAutoFit/>
          </a:bodyPr>
          <a:lstStyle/>
          <a:p>
            <a:pPr algn="ctr"/>
            <a:r>
              <a:rPr lang="en-US" b="1" dirty="0" smtClean="0"/>
              <a:t>Framework</a:t>
            </a:r>
          </a:p>
          <a:p>
            <a:pPr algn="ctr"/>
            <a:r>
              <a:rPr lang="en-US" dirty="0" smtClean="0"/>
              <a:t>Providing API &amp; Software Updates</a:t>
            </a:r>
          </a:p>
          <a:p>
            <a:pPr algn="ctr"/>
            <a:r>
              <a:rPr lang="en-US" dirty="0" smtClean="0"/>
              <a:t>Collecting Statistical Data</a:t>
            </a:r>
            <a:endParaRPr lang="en-US" dirty="0"/>
          </a:p>
        </p:txBody>
      </p:sp>
      <p:sp>
        <p:nvSpPr>
          <p:cNvPr id="23" name="Curved Right Arrow 22"/>
          <p:cNvSpPr/>
          <p:nvPr/>
        </p:nvSpPr>
        <p:spPr>
          <a:xfrm rot="3789005">
            <a:off x="5221691" y="2709723"/>
            <a:ext cx="781570" cy="3080148"/>
          </a:xfrm>
          <a:prstGeom prst="curv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6526369" y="3065306"/>
            <a:ext cx="2330352" cy="923330"/>
          </a:xfrm>
          <a:prstGeom prst="rect">
            <a:avLst/>
          </a:prstGeom>
          <a:solidFill>
            <a:schemeClr val="bg1"/>
          </a:solidFill>
        </p:spPr>
        <p:txBody>
          <a:bodyPr wrap="square" rtlCol="0">
            <a:spAutoFit/>
          </a:bodyPr>
          <a:lstStyle/>
          <a:p>
            <a:r>
              <a:rPr lang="en-US" b="1" dirty="0" smtClean="0"/>
              <a:t>Children</a:t>
            </a:r>
          </a:p>
          <a:p>
            <a:r>
              <a:rPr lang="en-US" dirty="0" smtClean="0"/>
              <a:t>Playing toys</a:t>
            </a:r>
          </a:p>
          <a:p>
            <a:endParaRPr lang="en-US" dirty="0" smtClean="0"/>
          </a:p>
        </p:txBody>
      </p:sp>
      <p:sp>
        <p:nvSpPr>
          <p:cNvPr id="25" name="TextBox 24"/>
          <p:cNvSpPr txBox="1"/>
          <p:nvPr/>
        </p:nvSpPr>
        <p:spPr>
          <a:xfrm>
            <a:off x="5232766" y="3847955"/>
            <a:ext cx="620554" cy="369332"/>
          </a:xfrm>
          <a:prstGeom prst="rect">
            <a:avLst/>
          </a:prstGeom>
          <a:noFill/>
        </p:spPr>
        <p:txBody>
          <a:bodyPr wrap="none" rtlCol="0">
            <a:spAutoFit/>
          </a:bodyPr>
          <a:lstStyle/>
          <a:p>
            <a:r>
              <a:rPr lang="en-US" dirty="0" smtClean="0">
                <a:solidFill>
                  <a:schemeClr val="bg1"/>
                </a:solidFill>
              </a:rPr>
              <a:t>Data</a:t>
            </a:r>
            <a:endParaRPr lang="en-US" dirty="0">
              <a:solidFill>
                <a:schemeClr val="bg1"/>
              </a:solidFill>
            </a:endParaRPr>
          </a:p>
        </p:txBody>
      </p:sp>
      <p:sp>
        <p:nvSpPr>
          <p:cNvPr id="26" name="TextBox 25"/>
          <p:cNvSpPr txBox="1"/>
          <p:nvPr/>
        </p:nvSpPr>
        <p:spPr>
          <a:xfrm>
            <a:off x="5350397" y="4609596"/>
            <a:ext cx="620554" cy="369332"/>
          </a:xfrm>
          <a:prstGeom prst="rect">
            <a:avLst/>
          </a:prstGeom>
          <a:noFill/>
        </p:spPr>
        <p:txBody>
          <a:bodyPr wrap="none" rtlCol="0">
            <a:spAutoFit/>
          </a:bodyPr>
          <a:lstStyle/>
          <a:p>
            <a:r>
              <a:rPr lang="en-US" dirty="0" smtClean="0">
                <a:solidFill>
                  <a:schemeClr val="bg1"/>
                </a:solidFill>
              </a:rPr>
              <a:t>Data</a:t>
            </a:r>
            <a:endParaRPr lang="en-US" dirty="0">
              <a:solidFill>
                <a:schemeClr val="bg1"/>
              </a:solidFill>
            </a:endParaRPr>
          </a:p>
        </p:txBody>
      </p:sp>
      <p:sp>
        <p:nvSpPr>
          <p:cNvPr id="27" name="TextBox 26"/>
          <p:cNvSpPr txBox="1"/>
          <p:nvPr/>
        </p:nvSpPr>
        <p:spPr>
          <a:xfrm>
            <a:off x="5698109" y="3184141"/>
            <a:ext cx="561372" cy="369332"/>
          </a:xfrm>
          <a:prstGeom prst="rect">
            <a:avLst/>
          </a:prstGeom>
          <a:noFill/>
        </p:spPr>
        <p:txBody>
          <a:bodyPr wrap="none" rtlCol="0">
            <a:spAutoFit/>
          </a:bodyPr>
          <a:lstStyle/>
          <a:p>
            <a:r>
              <a:rPr lang="en-US" dirty="0" smtClean="0">
                <a:solidFill>
                  <a:schemeClr val="bg1"/>
                </a:solidFill>
              </a:rPr>
              <a:t>App</a:t>
            </a:r>
            <a:endParaRPr lang="en-US" dirty="0">
              <a:solidFill>
                <a:schemeClr val="bg1"/>
              </a:solidFill>
            </a:endParaRPr>
          </a:p>
        </p:txBody>
      </p:sp>
      <p:sp>
        <p:nvSpPr>
          <p:cNvPr id="28" name="TextBox 27"/>
          <p:cNvSpPr txBox="1"/>
          <p:nvPr/>
        </p:nvSpPr>
        <p:spPr>
          <a:xfrm>
            <a:off x="3119154" y="4495948"/>
            <a:ext cx="561372" cy="369332"/>
          </a:xfrm>
          <a:prstGeom prst="rect">
            <a:avLst/>
          </a:prstGeom>
          <a:noFill/>
        </p:spPr>
        <p:txBody>
          <a:bodyPr wrap="none" rtlCol="0">
            <a:spAutoFit/>
          </a:bodyPr>
          <a:lstStyle/>
          <a:p>
            <a:r>
              <a:rPr lang="en-US" dirty="0" smtClean="0">
                <a:solidFill>
                  <a:schemeClr val="bg1"/>
                </a:solidFill>
              </a:rPr>
              <a:t>App</a:t>
            </a:r>
            <a:endParaRPr lang="en-US" dirty="0">
              <a:solidFill>
                <a:schemeClr val="bg1"/>
              </a:solidFill>
            </a:endParaRPr>
          </a:p>
        </p:txBody>
      </p:sp>
      <p:sp>
        <p:nvSpPr>
          <p:cNvPr id="29" name="TextBox 28"/>
          <p:cNvSpPr txBox="1"/>
          <p:nvPr/>
        </p:nvSpPr>
        <p:spPr>
          <a:xfrm>
            <a:off x="2777979" y="3146030"/>
            <a:ext cx="561372" cy="369332"/>
          </a:xfrm>
          <a:prstGeom prst="rect">
            <a:avLst/>
          </a:prstGeom>
          <a:noFill/>
        </p:spPr>
        <p:txBody>
          <a:bodyPr wrap="none" rtlCol="0">
            <a:spAutoFit/>
          </a:bodyPr>
          <a:lstStyle/>
          <a:p>
            <a:r>
              <a:rPr lang="en-US" dirty="0" smtClean="0">
                <a:solidFill>
                  <a:schemeClr val="bg1"/>
                </a:solidFill>
              </a:rPr>
              <a:t>App</a:t>
            </a:r>
            <a:endParaRPr lang="en-US" dirty="0">
              <a:solidFill>
                <a:schemeClr val="bg1"/>
              </a:solidFill>
            </a:endParaRPr>
          </a:p>
        </p:txBody>
      </p:sp>
      <p:sp>
        <p:nvSpPr>
          <p:cNvPr id="30" name="TextBox 29"/>
          <p:cNvSpPr txBox="1"/>
          <p:nvPr/>
        </p:nvSpPr>
        <p:spPr>
          <a:xfrm>
            <a:off x="4607429" y="1621472"/>
            <a:ext cx="588816" cy="369332"/>
          </a:xfrm>
          <a:prstGeom prst="rect">
            <a:avLst/>
          </a:prstGeom>
          <a:noFill/>
        </p:spPr>
        <p:txBody>
          <a:bodyPr wrap="none" rtlCol="0">
            <a:spAutoFit/>
          </a:bodyPr>
          <a:lstStyle/>
          <a:p>
            <a:r>
              <a:rPr lang="en-US" dirty="0" smtClean="0">
                <a:solidFill>
                  <a:schemeClr val="bg1"/>
                </a:solidFill>
              </a:rPr>
              <a:t>Toys</a:t>
            </a:r>
            <a:endParaRPr lang="en-US"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662557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Oval 3"/>
          <p:cNvSpPr/>
          <p:nvPr/>
        </p:nvSpPr>
        <p:spPr>
          <a:xfrm>
            <a:off x="2678702" y="1943237"/>
            <a:ext cx="1306286" cy="4640443"/>
          </a:xfrm>
          <a:prstGeom prst="ellipse">
            <a:avLst/>
          </a:prstGeom>
          <a:solidFill>
            <a:schemeClr val="bg1">
              <a:lumMod val="9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ttp://www.creativechild.com/template/userfiles/posts/5_Educational_Benefits_of_Kids_Stuffed_Animals_Toys.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951939">
            <a:off x="6225475" y="1276486"/>
            <a:ext cx="2668060" cy="200104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 name="Oval 9"/>
          <p:cNvSpPr/>
          <p:nvPr/>
        </p:nvSpPr>
        <p:spPr>
          <a:xfrm>
            <a:off x="5186770" y="1943236"/>
            <a:ext cx="1306286" cy="4640443"/>
          </a:xfrm>
          <a:prstGeom prst="ellipse">
            <a:avLst/>
          </a:prstGeom>
          <a:solidFill>
            <a:schemeClr val="bg1">
              <a:lumMod val="9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143794" y="2403571"/>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143794" y="3048004"/>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148965" y="3692437"/>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148965" y="4336870"/>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148964" y="4981303"/>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148965" y="5625736"/>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669278" y="2381798"/>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669278" y="3026231"/>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674449" y="3670664"/>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674449" y="4315097"/>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674448" y="4959530"/>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674449" y="5603963"/>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158726" y="5630091"/>
            <a:ext cx="3004457" cy="39188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am full. Thanks"</a:t>
            </a:r>
            <a:endParaRPr lang="en-US" dirty="0">
              <a:solidFill>
                <a:schemeClr val="tx1"/>
              </a:solidFill>
            </a:endParaRPr>
          </a:p>
        </p:txBody>
      </p:sp>
      <p:sp>
        <p:nvSpPr>
          <p:cNvPr id="47" name="Oval 46"/>
          <p:cNvSpPr/>
          <p:nvPr/>
        </p:nvSpPr>
        <p:spPr>
          <a:xfrm>
            <a:off x="43406" y="5625736"/>
            <a:ext cx="3004457" cy="39188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Feed her.</a:t>
            </a:r>
            <a:endParaRPr lang="en-US" dirty="0">
              <a:solidFill>
                <a:schemeClr val="tx1"/>
              </a:solidFill>
            </a:endParaRPr>
          </a:p>
        </p:txBody>
      </p:sp>
      <p:sp>
        <p:nvSpPr>
          <p:cNvPr id="48" name="Oval 47"/>
          <p:cNvSpPr/>
          <p:nvPr/>
        </p:nvSpPr>
        <p:spPr>
          <a:xfrm>
            <a:off x="6158727" y="4942115"/>
            <a:ext cx="3004457" cy="39188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am hungry."</a:t>
            </a:r>
            <a:endParaRPr lang="en-US" dirty="0">
              <a:solidFill>
                <a:schemeClr val="tx1"/>
              </a:solidFill>
            </a:endParaRPr>
          </a:p>
        </p:txBody>
      </p:sp>
      <p:sp>
        <p:nvSpPr>
          <p:cNvPr id="49" name="Oval 48"/>
          <p:cNvSpPr/>
          <p:nvPr/>
        </p:nvSpPr>
        <p:spPr>
          <a:xfrm>
            <a:off x="6172059" y="3026230"/>
            <a:ext cx="3004457" cy="39188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"Good morning"</a:t>
            </a:r>
          </a:p>
        </p:txBody>
      </p:sp>
      <p:sp>
        <p:nvSpPr>
          <p:cNvPr id="50" name="Oval 49"/>
          <p:cNvSpPr/>
          <p:nvPr/>
        </p:nvSpPr>
        <p:spPr>
          <a:xfrm>
            <a:off x="27758" y="3046146"/>
            <a:ext cx="3004457" cy="39188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Hold her up.</a:t>
            </a:r>
            <a:endParaRPr lang="en-US" dirty="0">
              <a:solidFill>
                <a:schemeClr val="tx1"/>
              </a:solidFill>
            </a:endParaRPr>
          </a:p>
        </p:txBody>
      </p:sp>
      <p:sp>
        <p:nvSpPr>
          <p:cNvPr id="51" name="Oval 50"/>
          <p:cNvSpPr/>
          <p:nvPr/>
        </p:nvSpPr>
        <p:spPr>
          <a:xfrm>
            <a:off x="-25309" y="4344997"/>
            <a:ext cx="3004457" cy="39188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"Good morning"</a:t>
            </a:r>
            <a:endParaRPr lang="en-US" dirty="0">
              <a:solidFill>
                <a:schemeClr val="tx1"/>
              </a:solidFill>
            </a:endParaRPr>
          </a:p>
        </p:txBody>
      </p:sp>
      <p:cxnSp>
        <p:nvCxnSpPr>
          <p:cNvPr id="53" name="Straight Arrow Connector 52"/>
          <p:cNvCxnSpPr>
            <a:stCxn id="13" idx="6"/>
          </p:cNvCxnSpPr>
          <p:nvPr/>
        </p:nvCxnSpPr>
        <p:spPr>
          <a:xfrm flipV="1">
            <a:off x="3532142" y="2577740"/>
            <a:ext cx="2137136" cy="1310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20" idx="2"/>
            <a:endCxn id="13" idx="6"/>
          </p:cNvCxnSpPr>
          <p:nvPr/>
        </p:nvCxnSpPr>
        <p:spPr>
          <a:xfrm flipH="1" flipV="1">
            <a:off x="3532142" y="3888380"/>
            <a:ext cx="2142307" cy="6226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5" idx="6"/>
            <a:endCxn id="19" idx="2"/>
          </p:cNvCxnSpPr>
          <p:nvPr/>
        </p:nvCxnSpPr>
        <p:spPr>
          <a:xfrm flipV="1">
            <a:off x="3532141" y="3866607"/>
            <a:ext cx="2142308" cy="13106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6"/>
            <a:endCxn id="18" idx="2"/>
          </p:cNvCxnSpPr>
          <p:nvPr/>
        </p:nvCxnSpPr>
        <p:spPr>
          <a:xfrm flipV="1">
            <a:off x="3526971" y="3222174"/>
            <a:ext cx="2142307" cy="21773"/>
          </a:xfrm>
          <a:prstGeom prst="straightConnector1">
            <a:avLst/>
          </a:prstGeom>
          <a:ln w="28575">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8" idx="2"/>
            <a:endCxn id="14" idx="6"/>
          </p:cNvCxnSpPr>
          <p:nvPr/>
        </p:nvCxnSpPr>
        <p:spPr>
          <a:xfrm flipH="1">
            <a:off x="3532142" y="3222174"/>
            <a:ext cx="2137136" cy="1310639"/>
          </a:xfrm>
          <a:prstGeom prst="straightConnector1">
            <a:avLst/>
          </a:prstGeom>
          <a:ln w="28575">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4" idx="6"/>
            <a:endCxn id="21" idx="2"/>
          </p:cNvCxnSpPr>
          <p:nvPr/>
        </p:nvCxnSpPr>
        <p:spPr>
          <a:xfrm>
            <a:off x="3532142" y="4532813"/>
            <a:ext cx="2142306" cy="622660"/>
          </a:xfrm>
          <a:prstGeom prst="straightConnector1">
            <a:avLst/>
          </a:prstGeom>
          <a:ln w="28575">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1" idx="2"/>
            <a:endCxn id="16" idx="6"/>
          </p:cNvCxnSpPr>
          <p:nvPr/>
        </p:nvCxnSpPr>
        <p:spPr>
          <a:xfrm flipH="1">
            <a:off x="3532142" y="5155473"/>
            <a:ext cx="2142306" cy="666206"/>
          </a:xfrm>
          <a:prstGeom prst="straightConnector1">
            <a:avLst/>
          </a:prstGeom>
          <a:ln w="28575">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6" idx="6"/>
            <a:endCxn id="22" idx="2"/>
          </p:cNvCxnSpPr>
          <p:nvPr/>
        </p:nvCxnSpPr>
        <p:spPr>
          <a:xfrm flipV="1">
            <a:off x="3532142" y="5799906"/>
            <a:ext cx="2142307" cy="21773"/>
          </a:xfrm>
          <a:prstGeom prst="straightConnector1">
            <a:avLst/>
          </a:prstGeom>
          <a:ln w="28575">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6218455" y="3670664"/>
            <a:ext cx="3004457" cy="39188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"Tickled"</a:t>
            </a:r>
            <a:endParaRPr lang="en-US" dirty="0">
              <a:solidFill>
                <a:schemeClr val="tx1"/>
              </a:solidFill>
            </a:endParaRPr>
          </a:p>
        </p:txBody>
      </p:sp>
      <p:sp>
        <p:nvSpPr>
          <p:cNvPr id="65" name="Oval 64"/>
          <p:cNvSpPr/>
          <p:nvPr/>
        </p:nvSpPr>
        <p:spPr>
          <a:xfrm>
            <a:off x="6192609" y="4306389"/>
            <a:ext cx="3004457" cy="39188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"Let's jump."</a:t>
            </a:r>
            <a:endParaRPr lang="en-US" dirty="0">
              <a:solidFill>
                <a:schemeClr val="tx1"/>
              </a:solidFill>
            </a:endParaRPr>
          </a:p>
        </p:txBody>
      </p:sp>
      <p:sp>
        <p:nvSpPr>
          <p:cNvPr id="66" name="Oval 65"/>
          <p:cNvSpPr/>
          <p:nvPr/>
        </p:nvSpPr>
        <p:spPr>
          <a:xfrm>
            <a:off x="10612" y="3704628"/>
            <a:ext cx="3004457" cy="39188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Jumping.</a:t>
            </a:r>
            <a:endParaRPr lang="en-US" dirty="0">
              <a:solidFill>
                <a:schemeClr val="tx1"/>
              </a:solidFill>
            </a:endParaRPr>
          </a:p>
        </p:txBody>
      </p:sp>
      <p:sp>
        <p:nvSpPr>
          <p:cNvPr id="67" name="Oval 66"/>
          <p:cNvSpPr/>
          <p:nvPr/>
        </p:nvSpPr>
        <p:spPr>
          <a:xfrm>
            <a:off x="10611" y="4992914"/>
            <a:ext cx="3004457" cy="39188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Tickle her.</a:t>
            </a:r>
            <a:endParaRPr lang="en-US" dirty="0">
              <a:solidFill>
                <a:schemeClr val="tx1"/>
              </a:solidFill>
            </a:endParaRPr>
          </a:p>
        </p:txBody>
      </p:sp>
      <p:pic>
        <p:nvPicPr>
          <p:cNvPr id="39" name="Picture 38"/>
          <p:cNvPicPr>
            <a:picLocks noChangeAspect="1"/>
          </p:cNvPicPr>
          <p:nvPr/>
        </p:nvPicPr>
        <p:blipFill>
          <a:blip r:embed="rId4"/>
          <a:stretch>
            <a:fillRect/>
          </a:stretch>
        </p:blipFill>
        <p:spPr>
          <a:xfrm>
            <a:off x="791200" y="1340179"/>
            <a:ext cx="1570905" cy="157090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476807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 name="TextBox 42"/>
          <p:cNvSpPr txBox="1"/>
          <p:nvPr/>
        </p:nvSpPr>
        <p:spPr>
          <a:xfrm>
            <a:off x="5520276" y="2854054"/>
            <a:ext cx="3427950" cy="3693319"/>
          </a:xfrm>
          <a:prstGeom prst="rect">
            <a:avLst/>
          </a:prstGeom>
        </p:spPr>
        <p:style>
          <a:lnRef idx="0">
            <a:schemeClr val="accent2"/>
          </a:lnRef>
          <a:fillRef idx="1002">
            <a:schemeClr val="lt1"/>
          </a:fillRef>
          <a:effectRef idx="3">
            <a:schemeClr val="accent2"/>
          </a:effectRef>
          <a:fontRef idx="minor">
            <a:schemeClr val="lt1"/>
          </a:fontRef>
        </p:style>
        <p:txBody>
          <a:bodyPr wrap="square" rtlCol="0">
            <a:spAutoFit/>
          </a:bodyPr>
          <a:lstStyle/>
          <a:p>
            <a:endParaRPr lang="en-US" dirty="0" smtClean="0">
              <a:solidFill>
                <a:schemeClr val="tx1"/>
              </a:solidFill>
              <a:latin typeface="+mj-lt"/>
            </a:endParaRPr>
          </a:p>
          <a:p>
            <a:r>
              <a:rPr lang="en-US" b="1" dirty="0" smtClean="0">
                <a:solidFill>
                  <a:schemeClr val="tx1"/>
                </a:solidFill>
                <a:latin typeface="+mj-lt"/>
              </a:rPr>
              <a:t>Understand</a:t>
            </a:r>
            <a:r>
              <a:rPr lang="en-US" dirty="0" smtClean="0">
                <a:solidFill>
                  <a:schemeClr val="tx1"/>
                </a:solidFill>
                <a:latin typeface="+mj-lt"/>
              </a:rPr>
              <a:t> children, in order to:</a:t>
            </a:r>
          </a:p>
          <a:p>
            <a:endParaRPr lang="en-US" dirty="0">
              <a:solidFill>
                <a:schemeClr val="tx1"/>
              </a:solidFill>
              <a:latin typeface="+mj-lt"/>
            </a:endParaRPr>
          </a:p>
          <a:p>
            <a:endParaRPr lang="en-US" dirty="0">
              <a:solidFill>
                <a:schemeClr val="tx1"/>
              </a:solidFill>
              <a:latin typeface="+mj-lt"/>
            </a:endParaRPr>
          </a:p>
          <a:p>
            <a:endParaRPr lang="en-US" dirty="0" smtClean="0">
              <a:solidFill>
                <a:schemeClr val="tx1"/>
              </a:solidFill>
              <a:latin typeface="+mj-lt"/>
            </a:endParaRPr>
          </a:p>
          <a:p>
            <a:endParaRPr lang="en-US" dirty="0">
              <a:solidFill>
                <a:schemeClr val="tx1"/>
              </a:solidFill>
              <a:latin typeface="+mj-lt"/>
            </a:endParaRPr>
          </a:p>
          <a:p>
            <a:endParaRPr lang="en-US" dirty="0" smtClean="0">
              <a:solidFill>
                <a:schemeClr val="tx1"/>
              </a:solidFill>
              <a:latin typeface="+mj-lt"/>
            </a:endParaRPr>
          </a:p>
          <a:p>
            <a:endParaRPr lang="en-US" dirty="0">
              <a:solidFill>
                <a:schemeClr val="tx1"/>
              </a:solidFill>
              <a:latin typeface="+mj-lt"/>
            </a:endParaRPr>
          </a:p>
          <a:p>
            <a:endParaRPr lang="en-US" dirty="0" smtClean="0">
              <a:solidFill>
                <a:schemeClr val="tx1"/>
              </a:solidFill>
              <a:latin typeface="+mj-lt"/>
            </a:endParaRPr>
          </a:p>
          <a:p>
            <a:endParaRPr lang="en-US" dirty="0">
              <a:solidFill>
                <a:schemeClr val="tx1"/>
              </a:solidFill>
              <a:latin typeface="+mj-lt"/>
            </a:endParaRPr>
          </a:p>
          <a:p>
            <a:endParaRPr lang="en-US" dirty="0" smtClean="0">
              <a:solidFill>
                <a:schemeClr val="tx1"/>
              </a:solidFill>
              <a:latin typeface="+mj-lt"/>
            </a:endParaRPr>
          </a:p>
          <a:p>
            <a:r>
              <a:rPr lang="en-US" dirty="0" smtClean="0">
                <a:solidFill>
                  <a:schemeClr val="tx1"/>
                </a:solidFill>
                <a:latin typeface="+mj-lt"/>
              </a:rPr>
              <a:t>            </a:t>
            </a:r>
          </a:p>
          <a:p>
            <a:endParaRPr lang="en-US" dirty="0">
              <a:solidFill>
                <a:schemeClr val="tx1"/>
              </a:solidFill>
              <a:latin typeface="+mj-lt"/>
            </a:endParaRPr>
          </a:p>
        </p:txBody>
      </p:sp>
      <p:sp>
        <p:nvSpPr>
          <p:cNvPr id="33" name="TextBox 32"/>
          <p:cNvSpPr txBox="1"/>
          <p:nvPr/>
        </p:nvSpPr>
        <p:spPr>
          <a:xfrm>
            <a:off x="5520276" y="1652191"/>
            <a:ext cx="3427950" cy="923330"/>
          </a:xfrm>
          <a:prstGeom prst="rect">
            <a:avLst/>
          </a:prstGeom>
        </p:spPr>
        <p:style>
          <a:lnRef idx="0">
            <a:schemeClr val="accent2"/>
          </a:lnRef>
          <a:fillRef idx="1002">
            <a:schemeClr val="lt1"/>
          </a:fillRef>
          <a:effectRef idx="3">
            <a:schemeClr val="accent2"/>
          </a:effectRef>
          <a:fontRef idx="minor">
            <a:schemeClr val="lt1"/>
          </a:fontRef>
        </p:style>
        <p:txBody>
          <a:bodyPr wrap="square" rtlCol="0">
            <a:spAutoFit/>
          </a:bodyPr>
          <a:lstStyle/>
          <a:p>
            <a:endParaRPr lang="en-US" dirty="0" smtClean="0">
              <a:solidFill>
                <a:schemeClr val="tx1"/>
              </a:solidFill>
              <a:latin typeface="+mj-lt"/>
            </a:endParaRPr>
          </a:p>
          <a:p>
            <a:r>
              <a:rPr lang="en-US" dirty="0" smtClean="0">
                <a:solidFill>
                  <a:schemeClr val="tx1"/>
                </a:solidFill>
                <a:latin typeface="+mj-lt"/>
              </a:rPr>
              <a:t>Interaction with children            </a:t>
            </a:r>
          </a:p>
          <a:p>
            <a:endParaRPr lang="en-US" dirty="0">
              <a:solidFill>
                <a:schemeClr val="tx1"/>
              </a:solidFill>
              <a:latin typeface="+mj-lt"/>
            </a:endParaRPr>
          </a:p>
        </p:txBody>
      </p:sp>
      <p:sp>
        <p:nvSpPr>
          <p:cNvPr id="32" name="TextBox 31"/>
          <p:cNvSpPr txBox="1"/>
          <p:nvPr/>
        </p:nvSpPr>
        <p:spPr>
          <a:xfrm>
            <a:off x="281573" y="4930225"/>
            <a:ext cx="3427950" cy="147732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endParaRPr lang="en-US" dirty="0" smtClean="0">
              <a:latin typeface="+mj-lt"/>
            </a:endParaRPr>
          </a:p>
          <a:p>
            <a:endParaRPr lang="en-US" dirty="0">
              <a:latin typeface="+mj-lt"/>
            </a:endParaRPr>
          </a:p>
          <a:p>
            <a:r>
              <a:rPr lang="en-US" dirty="0" smtClean="0">
                <a:latin typeface="+mj-lt"/>
              </a:rPr>
              <a:t>Toy Social:                </a:t>
            </a:r>
          </a:p>
          <a:p>
            <a:r>
              <a:rPr lang="en-US" dirty="0">
                <a:latin typeface="+mj-lt"/>
              </a:rPr>
              <a:t> </a:t>
            </a:r>
            <a:r>
              <a:rPr lang="en-US" dirty="0" smtClean="0">
                <a:latin typeface="+mj-lt"/>
              </a:rPr>
              <a:t>               </a:t>
            </a:r>
          </a:p>
          <a:p>
            <a:endParaRPr lang="en-US" dirty="0">
              <a:latin typeface="+mj-lt"/>
            </a:endParaRPr>
          </a:p>
        </p:txBody>
      </p:sp>
      <p:sp>
        <p:nvSpPr>
          <p:cNvPr id="19" name="TextBox 18"/>
          <p:cNvSpPr txBox="1"/>
          <p:nvPr/>
        </p:nvSpPr>
        <p:spPr>
          <a:xfrm>
            <a:off x="285369" y="1652191"/>
            <a:ext cx="3427950" cy="92333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endParaRPr lang="en-US" dirty="0" smtClean="0">
              <a:latin typeface="+mj-lt"/>
            </a:endParaRPr>
          </a:p>
          <a:p>
            <a:r>
              <a:rPr lang="en-US" dirty="0" smtClean="0">
                <a:latin typeface="+mj-lt"/>
              </a:rPr>
              <a:t>Upgrade new functions</a:t>
            </a:r>
          </a:p>
          <a:p>
            <a:endParaRPr lang="en-US" dirty="0">
              <a:latin typeface="+mj-lt"/>
            </a:endParaRPr>
          </a:p>
        </p:txBody>
      </p:sp>
      <p:pic>
        <p:nvPicPr>
          <p:cNvPr id="4" name="Picture 3"/>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697" t="15886" r="61986" b="7057"/>
          <a:stretch/>
        </p:blipFill>
        <p:spPr>
          <a:xfrm>
            <a:off x="6445987" y="5061577"/>
            <a:ext cx="512564" cy="666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5776718" y="5773299"/>
            <a:ext cx="1996790" cy="584775"/>
          </a:xfrm>
          <a:prstGeom prst="rect">
            <a:avLst/>
          </a:prstGeom>
        </p:spPr>
        <p:txBody>
          <a:bodyPr wrap="square">
            <a:spAutoFit/>
          </a:bodyPr>
          <a:lstStyle/>
          <a:p>
            <a:pPr algn="ctr"/>
            <a:r>
              <a:rPr lang="en-US" sz="1600" dirty="0">
                <a:latin typeface="+mj-lt"/>
              </a:rPr>
              <a:t>Mental Health</a:t>
            </a:r>
          </a:p>
          <a:p>
            <a:pPr algn="ctr"/>
            <a:r>
              <a:rPr lang="en-US" sz="1600" dirty="0" smtClean="0">
                <a:latin typeface="+mj-lt"/>
              </a:rPr>
              <a:t>(Recognize Autism</a:t>
            </a:r>
            <a:r>
              <a:rPr lang="en-US" sz="1600" dirty="0">
                <a:latin typeface="+mj-lt"/>
              </a:rPr>
              <a:t>)</a:t>
            </a:r>
          </a:p>
        </p:txBody>
      </p:sp>
      <p:pic>
        <p:nvPicPr>
          <p:cNvPr id="9" name="Picture 8"/>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45987" y="3661166"/>
            <a:ext cx="512564" cy="683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5776717" y="4369543"/>
            <a:ext cx="1996790" cy="584775"/>
          </a:xfrm>
          <a:prstGeom prst="rect">
            <a:avLst/>
          </a:prstGeom>
        </p:spPr>
        <p:txBody>
          <a:bodyPr wrap="square">
            <a:spAutoFit/>
          </a:bodyPr>
          <a:lstStyle/>
          <a:p>
            <a:pPr algn="ctr"/>
            <a:r>
              <a:rPr lang="en-US" sz="1600" dirty="0">
                <a:latin typeface="+mj-lt"/>
              </a:rPr>
              <a:t>Intellectual Development</a:t>
            </a:r>
          </a:p>
        </p:txBody>
      </p:sp>
      <p:sp>
        <p:nvSpPr>
          <p:cNvPr id="12" name="Rectangle 11"/>
          <p:cNvSpPr/>
          <p:nvPr/>
        </p:nvSpPr>
        <p:spPr>
          <a:xfrm>
            <a:off x="7542020" y="5780241"/>
            <a:ext cx="1134562" cy="584775"/>
          </a:xfrm>
          <a:prstGeom prst="rect">
            <a:avLst/>
          </a:prstGeom>
        </p:spPr>
        <p:txBody>
          <a:bodyPr wrap="square">
            <a:spAutoFit/>
          </a:bodyPr>
          <a:lstStyle/>
          <a:p>
            <a:pPr algn="ctr"/>
            <a:r>
              <a:rPr lang="en-US" sz="1600" dirty="0">
                <a:latin typeface="+mj-lt"/>
              </a:rPr>
              <a:t>Character Building</a:t>
            </a:r>
          </a:p>
        </p:txBody>
      </p:sp>
      <p:pic>
        <p:nvPicPr>
          <p:cNvPr id="13" name="Picture 12" descr="IMG_1357.jpg"/>
          <p:cNvPicPr>
            <a:picLocks noChangeAspect="1"/>
          </p:cNvPicPr>
          <p:nvPr/>
        </p:nvPicPr>
        <p:blipFill>
          <a:blip r:embed="rId5"/>
          <a:stretch>
            <a:fillRect/>
          </a:stretch>
        </p:blipFill>
        <p:spPr>
          <a:xfrm>
            <a:off x="7838496" y="5057565"/>
            <a:ext cx="512564" cy="6790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angle 13"/>
          <p:cNvSpPr/>
          <p:nvPr/>
        </p:nvSpPr>
        <p:spPr>
          <a:xfrm>
            <a:off x="7490238" y="4376485"/>
            <a:ext cx="1272503" cy="584775"/>
          </a:xfrm>
          <a:prstGeom prst="rect">
            <a:avLst/>
          </a:prstGeom>
        </p:spPr>
        <p:txBody>
          <a:bodyPr wrap="square">
            <a:spAutoFit/>
          </a:bodyPr>
          <a:lstStyle/>
          <a:p>
            <a:pPr algn="ctr"/>
            <a:r>
              <a:rPr lang="en-US" sz="1600" dirty="0">
                <a:latin typeface="+mj-lt"/>
              </a:rPr>
              <a:t>Knowledge Learning </a:t>
            </a:r>
          </a:p>
        </p:txBody>
      </p:sp>
      <p:pic>
        <p:nvPicPr>
          <p:cNvPr id="7" name="Picture 6" descr="blog-photo-june-12th-kids-learning.jpg"/>
          <p:cNvPicPr>
            <a:picLocks noChangeAspect="1"/>
          </p:cNvPicPr>
          <p:nvPr/>
        </p:nvPicPr>
        <p:blipFill>
          <a:blip r:embed="rId6"/>
          <a:srcRect l="-29" t="12826" r="7692" b="3903"/>
          <a:stretch>
            <a:fillRect/>
          </a:stretch>
        </p:blipFill>
        <p:spPr>
          <a:xfrm>
            <a:off x="7853019" y="3663058"/>
            <a:ext cx="512564" cy="692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http://www.creativechild.com/template/userfiles/posts/5_Educational_Benefits_of_Kids_Stuffed_Animals_Toys.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951939">
            <a:off x="3547835" y="2334738"/>
            <a:ext cx="2416982" cy="181273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5" name="Title 14"/>
          <p:cNvSpPr>
            <a:spLocks noGrp="1"/>
          </p:cNvSpPr>
          <p:nvPr>
            <p:ph type="title"/>
          </p:nvPr>
        </p:nvSpPr>
        <p:spPr>
          <a:xfrm>
            <a:off x="628649" y="365126"/>
            <a:ext cx="8303315" cy="1325563"/>
          </a:xfrm>
        </p:spPr>
        <p:txBody>
          <a:bodyPr/>
          <a:lstStyle/>
          <a:p>
            <a:r>
              <a:rPr lang="en-US" dirty="0" smtClean="0"/>
              <a:t>What if we insert phones into toys?</a:t>
            </a:r>
            <a:endParaRPr lang="en-US" dirty="0"/>
          </a:p>
        </p:txBody>
      </p:sp>
      <p:pic>
        <p:nvPicPr>
          <p:cNvPr id="2" name="Picture 2" descr="http://www.scringo.com/blog/wp-content/uploads/2013/09/STORES.png"/>
          <p:cNvPicPr>
            <a:picLocks noChangeAspect="1" noChangeArrowheads="1"/>
          </p:cNvPicPr>
          <p:nvPr/>
        </p:nvPicPr>
        <p:blipFill rotWithShape="1">
          <a:blip r:embed="rId8" cstate="print">
            <a:clrChange>
              <a:clrFrom>
                <a:srgbClr val="000000">
                  <a:alpha val="0"/>
                </a:srgbClr>
              </a:clrFrom>
              <a:clrTo>
                <a:srgbClr val="000000">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129" t="-8443" r="50710" b="22620"/>
          <a:stretch/>
        </p:blipFill>
        <p:spPr bwMode="auto">
          <a:xfrm>
            <a:off x="2412758" y="1692856"/>
            <a:ext cx="933325" cy="80819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8" name="Picture 2" descr="http://www.scringo.com/blog/wp-content/uploads/2013/09/STORES.png"/>
          <p:cNvPicPr>
            <a:picLocks noChangeAspect="1" noChangeArrowheads="1"/>
          </p:cNvPicPr>
          <p:nvPr/>
        </p:nvPicPr>
        <p:blipFill rotWithShape="1">
          <a:blip r:embed="rId8" cstate="print">
            <a:clrChange>
              <a:clrFrom>
                <a:srgbClr val="000000">
                  <a:alpha val="0"/>
                </a:srgbClr>
              </a:clrFrom>
              <a:clrTo>
                <a:srgbClr val="000000">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0078" r="12345" b="29694"/>
          <a:stretch/>
        </p:blipFill>
        <p:spPr bwMode="auto">
          <a:xfrm>
            <a:off x="3084447" y="1760352"/>
            <a:ext cx="596348" cy="66207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0" name="TextBox 29"/>
          <p:cNvSpPr txBox="1"/>
          <p:nvPr/>
        </p:nvSpPr>
        <p:spPr>
          <a:xfrm>
            <a:off x="285369" y="2881842"/>
            <a:ext cx="3427950" cy="175432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endParaRPr lang="en-US" dirty="0" smtClean="0">
              <a:latin typeface="+mj-lt"/>
            </a:endParaRPr>
          </a:p>
          <a:p>
            <a:r>
              <a:rPr lang="en-US" dirty="0" smtClean="0">
                <a:latin typeface="+mj-lt"/>
              </a:rPr>
              <a:t>Sensing: motion</a:t>
            </a:r>
          </a:p>
          <a:p>
            <a:r>
              <a:rPr lang="en-US" dirty="0">
                <a:latin typeface="+mj-lt"/>
              </a:rPr>
              <a:t> </a:t>
            </a:r>
            <a:r>
              <a:rPr lang="en-US" dirty="0" smtClean="0">
                <a:latin typeface="+mj-lt"/>
              </a:rPr>
              <a:t>               voice</a:t>
            </a:r>
          </a:p>
          <a:p>
            <a:r>
              <a:rPr lang="en-US" dirty="0">
                <a:latin typeface="+mj-lt"/>
              </a:rPr>
              <a:t> </a:t>
            </a:r>
            <a:r>
              <a:rPr lang="en-US" dirty="0" smtClean="0">
                <a:latin typeface="+mj-lt"/>
              </a:rPr>
              <a:t>               face</a:t>
            </a:r>
          </a:p>
          <a:p>
            <a:r>
              <a:rPr lang="en-US" dirty="0">
                <a:latin typeface="+mj-lt"/>
              </a:rPr>
              <a:t> </a:t>
            </a:r>
            <a:r>
              <a:rPr lang="en-US" dirty="0" smtClean="0">
                <a:latin typeface="+mj-lt"/>
              </a:rPr>
              <a:t>               mood</a:t>
            </a:r>
          </a:p>
          <a:p>
            <a:endParaRPr lang="en-US" dirty="0">
              <a:latin typeface="+mj-lt"/>
            </a:endParaRPr>
          </a:p>
        </p:txBody>
      </p:sp>
      <p:sp>
        <p:nvSpPr>
          <p:cNvPr id="25" name="TextBox 24"/>
          <p:cNvSpPr txBox="1"/>
          <p:nvPr/>
        </p:nvSpPr>
        <p:spPr>
          <a:xfrm>
            <a:off x="4426226" y="3795848"/>
            <a:ext cx="465192" cy="769441"/>
          </a:xfrm>
          <a:prstGeom prst="rect">
            <a:avLst/>
          </a:prstGeom>
          <a:noFill/>
        </p:spPr>
        <p:txBody>
          <a:bodyPr wrap="none" rtlCol="0">
            <a:spAutoFit/>
          </a:bodyPr>
          <a:lstStyle/>
          <a:p>
            <a:r>
              <a:rPr lang="en-US" sz="4400" dirty="0" smtClean="0"/>
              <a:t>+</a:t>
            </a:r>
            <a:endParaRPr lang="en-US" sz="4400" dirty="0"/>
          </a:p>
        </p:txBody>
      </p:sp>
      <p:pic>
        <p:nvPicPr>
          <p:cNvPr id="11" name="Picture 8" descr="http://www.veryicon.com/icon/png/Application/iPhonica%20Vol.%202/Camera.png"/>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38738" y="3795848"/>
            <a:ext cx="598368" cy="59836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4" name="Picture 10" descr="http://icons.iconarchive.com/icons/artua/mac/512/Microphone-icon.png"/>
          <p:cNvPicPr>
            <a:picLocks noChangeAspect="1" noChangeArrowheads="1"/>
          </p:cNvPicPr>
          <p:nvPr/>
        </p:nvPicPr>
        <p:blipFill>
          <a:blip r:embed="rId10"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78314" y="3795848"/>
            <a:ext cx="571699" cy="57169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6" name="Picture 12" descr="http://i1003.photobucket.com/albums/af151/green_valley786_2/hero_icon_gaming20100901.png"/>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38738" y="3136349"/>
            <a:ext cx="598395" cy="68751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40" name="Picture 16" descr="http://developer.download.nvidia.com/tegra/imgs/Accelerometer_tablet.png"/>
          <p:cNvPicPr>
            <a:picLocks noChangeAspect="1" noChangeArrowheads="1"/>
          </p:cNvPicPr>
          <p:nvPr/>
        </p:nvPicPr>
        <p:blipFill>
          <a:blip r:embed="rId12" cstate="print">
            <a:duotone>
              <a:prstClr val="black"/>
              <a:schemeClr val="tx2">
                <a:tint val="45000"/>
                <a:satMod val="400000"/>
              </a:schemeClr>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90116" y="3168867"/>
            <a:ext cx="578859" cy="5250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44" name="Picture 20" descr="Mickey Mouse Plush - 1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06445" y="5295667"/>
            <a:ext cx="664787" cy="66478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46" name="Picture 22" descr="Minnie Mouse Plush - Pink - 1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flipH="1">
            <a:off x="2776657" y="5714982"/>
            <a:ext cx="692318" cy="65729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48" name="Picture 24" descr="Donald Duck Plush - 18''"/>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12885" y="4981792"/>
            <a:ext cx="527543" cy="52754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17" name="Straight Arrow Connector 16"/>
          <p:cNvCxnSpPr/>
          <p:nvPr/>
        </p:nvCxnSpPr>
        <p:spPr>
          <a:xfrm flipH="1">
            <a:off x="2138739" y="5245563"/>
            <a:ext cx="458870" cy="263772"/>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046" idx="3"/>
          </p:cNvCxnSpPr>
          <p:nvPr/>
        </p:nvCxnSpPr>
        <p:spPr>
          <a:xfrm flipH="1" flipV="1">
            <a:off x="2085756" y="5864770"/>
            <a:ext cx="690901" cy="178859"/>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939262" y="5281553"/>
            <a:ext cx="183554" cy="387336"/>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050" name="Picture 26" descr="https://cdn1.iconfinder.com/data/icons/smart-phones-technologies/512/android-phone-color.png"/>
          <p:cNvPicPr>
            <a:picLocks noChangeAspect="1" noChangeArrowheads="1"/>
          </p:cNvPicPr>
          <p:nvPr/>
        </p:nvPicPr>
        <p:blipFill>
          <a:blip r:embed="rId1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51070" y="4543906"/>
            <a:ext cx="1192543" cy="119254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52" name="Picture 28" descr="http://www.mljministries.org/images/117466-matte-blue-and-white-square-icon-media-a-media292-speaker-volume-right.png"/>
          <p:cNvPicPr>
            <a:picLocks noChangeAspect="1" noChangeArrowheads="1"/>
          </p:cNvPicPr>
          <p:nvPr/>
        </p:nvPicPr>
        <p:blipFill>
          <a:blip r:embed="rId1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87696" y="1776762"/>
            <a:ext cx="716152" cy="71615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54" name="Picture 30" descr="http://cdn-img.easyicon.net/png/10726/1072607.gif"/>
          <p:cNvPicPr>
            <a:picLocks noChangeAspect="1" noChangeArrowheads="1"/>
          </p:cNvPicPr>
          <p:nvPr/>
        </p:nvPicPr>
        <p:blipFill>
          <a:blip r:embed="rId1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27390" y="1861253"/>
            <a:ext cx="494410" cy="49441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5" name="Curved Connector 4"/>
          <p:cNvCxnSpPr/>
          <p:nvPr/>
        </p:nvCxnSpPr>
        <p:spPr>
          <a:xfrm rot="10800000">
            <a:off x="5062332" y="2854057"/>
            <a:ext cx="887894" cy="314811"/>
          </a:xfrm>
          <a:prstGeom prst="curvedConnector3">
            <a:avLst>
              <a:gd name="adj1" fmla="val -21642"/>
            </a:avLst>
          </a:prstGeom>
          <a:ln>
            <a:tailEnd type="triangle"/>
          </a:ln>
        </p:spPr>
        <p:style>
          <a:lnRef idx="1">
            <a:schemeClr val="dk1"/>
          </a:lnRef>
          <a:fillRef idx="0">
            <a:schemeClr val="dk1"/>
          </a:fillRef>
          <a:effectRef idx="0">
            <a:schemeClr val="dk1"/>
          </a:effectRef>
          <a:fontRef idx="minor">
            <a:schemeClr val="tx1"/>
          </a:fontRef>
        </p:style>
      </p:cxnSp>
      <p:cxnSp>
        <p:nvCxnSpPr>
          <p:cNvPr id="39" name="Curved Connector 38"/>
          <p:cNvCxnSpPr>
            <a:stCxn id="2" idx="2"/>
          </p:cNvCxnSpPr>
          <p:nvPr/>
        </p:nvCxnSpPr>
        <p:spPr>
          <a:xfrm rot="16200000" flipH="1">
            <a:off x="3335766" y="2044707"/>
            <a:ext cx="320486" cy="123317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4735087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Segmentation</a:t>
            </a:r>
            <a:endParaRPr lang="en-US" dirty="0"/>
          </a:p>
        </p:txBody>
      </p:sp>
      <p:sp>
        <p:nvSpPr>
          <p:cNvPr id="5" name="Content Placeholder 4"/>
          <p:cNvSpPr>
            <a:spLocks noGrp="1"/>
          </p:cNvSpPr>
          <p:nvPr>
            <p:ph idx="1"/>
          </p:nvPr>
        </p:nvSpPr>
        <p:spPr/>
        <p:txBody>
          <a:bodyPr/>
          <a:lstStyle/>
          <a:p>
            <a:r>
              <a:rPr lang="en-US" dirty="0" smtClean="0"/>
              <a:t>Choosing when to respond</a:t>
            </a:r>
          </a:p>
          <a:p>
            <a:pPr lvl="1"/>
            <a:r>
              <a:rPr lang="en-US" dirty="0"/>
              <a:t>Too quickly is annoying … too many false positives</a:t>
            </a:r>
          </a:p>
          <a:p>
            <a:pPr lvl="1"/>
            <a:r>
              <a:rPr lang="en-US" dirty="0"/>
              <a:t>Too late does not exhibit responsiveness</a:t>
            </a:r>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607027" y="3326163"/>
            <a:ext cx="7871693" cy="2887039"/>
          </a:xfrm>
          <a:prstGeom prst="rect">
            <a:avLst/>
          </a:prstGeom>
        </p:spPr>
      </p:pic>
      <p:cxnSp>
        <p:nvCxnSpPr>
          <p:cNvPr id="6" name="Straight Connector 5"/>
          <p:cNvCxnSpPr/>
          <p:nvPr/>
        </p:nvCxnSpPr>
        <p:spPr>
          <a:xfrm flipV="1">
            <a:off x="565727" y="1143000"/>
            <a:ext cx="7920182" cy="11545"/>
          </a:xfrm>
          <a:prstGeom prst="line">
            <a:avLst/>
          </a:prstGeom>
          <a:ln>
            <a:solidFill>
              <a:schemeClr val="tx1">
                <a:lumMod val="50000"/>
                <a:lumOff val="50000"/>
              </a:schemeClr>
            </a:solidFill>
          </a:ln>
          <a:effectLst>
            <a:outerShdw blurRad="50800" dist="38100" dir="12780000" algn="br">
              <a:srgbClr val="000000">
                <a:alpha val="43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890078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5276850" y="2446338"/>
            <a:ext cx="3638550" cy="3586162"/>
          </a:xfrm>
          <a:prstGeom prst="rect">
            <a:avLst/>
          </a:prstGeom>
          <a:solidFill>
            <a:srgbClr val="FFFFCC"/>
          </a:solidFill>
          <a:ln w="9525">
            <a:solidFill>
              <a:srgbClr val="00264C"/>
            </a:solidFill>
            <a:miter lim="800000"/>
            <a:headEnd/>
            <a:tailEnd/>
          </a:ln>
          <a:effectLst/>
        </p:spPr>
        <p:txBody>
          <a:bodyPr>
            <a:prstTxWarp prst="textNoShape">
              <a:avLst/>
            </a:prstTxWarp>
            <a:spAutoFit/>
          </a:bodyPr>
          <a:lstStyle/>
          <a:p>
            <a:pPr>
              <a:spcBef>
                <a:spcPct val="50000"/>
              </a:spcBef>
            </a:pPr>
            <a:r>
              <a:rPr lang="en-US" sz="1600" u="sng">
                <a:solidFill>
                  <a:srgbClr val="00264C"/>
                </a:solidFill>
              </a:rPr>
              <a:t>Initial condition</a:t>
            </a:r>
            <a:r>
              <a:rPr lang="en-US" sz="1600">
                <a:solidFill>
                  <a:srgbClr val="00264C"/>
                </a:solidFill>
              </a:rPr>
              <a:t>:</a:t>
            </a:r>
            <a:r>
              <a:rPr lang="en-US" i="1" baseline="-25000">
                <a:solidFill>
                  <a:srgbClr val="CC3300"/>
                </a:solidFill>
                <a:latin typeface="Times New Roman" charset="0"/>
              </a:rPr>
              <a:t> </a:t>
            </a:r>
            <a:r>
              <a:rPr lang="en-US">
                <a:solidFill>
                  <a:srgbClr val="00264C"/>
                </a:solidFill>
                <a:latin typeface="Times New Roman" charset="0"/>
              </a:rPr>
              <a:t>g(</a:t>
            </a:r>
            <a:r>
              <a:rPr lang="en-US">
                <a:solidFill>
                  <a:schemeClr val="accent2"/>
                </a:solidFill>
                <a:latin typeface="Times New Roman" charset="0"/>
              </a:rPr>
              <a:t>1</a:t>
            </a:r>
            <a:r>
              <a:rPr lang="en-US">
                <a:solidFill>
                  <a:srgbClr val="00264C"/>
                </a:solidFill>
                <a:latin typeface="Times New Roman" charset="0"/>
              </a:rPr>
              <a:t>,</a:t>
            </a:r>
            <a:r>
              <a:rPr lang="en-US">
                <a:solidFill>
                  <a:srgbClr val="009900"/>
                </a:solidFill>
                <a:latin typeface="Times New Roman" charset="0"/>
              </a:rPr>
              <a:t>1</a:t>
            </a:r>
            <a:r>
              <a:rPr lang="en-US">
                <a:solidFill>
                  <a:srgbClr val="00264C"/>
                </a:solidFill>
                <a:latin typeface="Times New Roman" charset="0"/>
              </a:rPr>
              <a:t>) = 2d(</a:t>
            </a:r>
            <a:r>
              <a:rPr lang="en-US">
                <a:solidFill>
                  <a:schemeClr val="accent2"/>
                </a:solidFill>
                <a:latin typeface="Times New Roman" charset="0"/>
              </a:rPr>
              <a:t>1</a:t>
            </a:r>
            <a:r>
              <a:rPr lang="en-US">
                <a:solidFill>
                  <a:srgbClr val="00264C"/>
                </a:solidFill>
                <a:latin typeface="Times New Roman" charset="0"/>
              </a:rPr>
              <a:t>,</a:t>
            </a:r>
            <a:r>
              <a:rPr lang="en-US">
                <a:solidFill>
                  <a:srgbClr val="009900"/>
                </a:solidFill>
                <a:latin typeface="Times New Roman" charset="0"/>
              </a:rPr>
              <a:t>1</a:t>
            </a:r>
            <a:r>
              <a:rPr lang="en-US">
                <a:solidFill>
                  <a:srgbClr val="00264C"/>
                </a:solidFill>
                <a:latin typeface="Times New Roman" charset="0"/>
              </a:rPr>
              <a:t>).</a:t>
            </a:r>
          </a:p>
          <a:p>
            <a:pPr>
              <a:spcBef>
                <a:spcPct val="50000"/>
              </a:spcBef>
            </a:pPr>
            <a:r>
              <a:rPr lang="en-US" sz="1600" u="sng">
                <a:solidFill>
                  <a:srgbClr val="00264C"/>
                </a:solidFill>
              </a:rPr>
              <a:t>DP-equation</a:t>
            </a:r>
            <a:r>
              <a:rPr lang="en-US" sz="1600">
                <a:solidFill>
                  <a:srgbClr val="00264C"/>
                </a:solidFill>
              </a:rPr>
              <a:t>:</a:t>
            </a:r>
            <a:r>
              <a:rPr lang="en-US" i="1" baseline="-25000">
                <a:solidFill>
                  <a:srgbClr val="CC3300"/>
                </a:solidFill>
                <a:latin typeface="Times New Roman" charset="0"/>
              </a:rPr>
              <a:t>    </a:t>
            </a:r>
          </a:p>
          <a:p>
            <a:pPr>
              <a:spcBef>
                <a:spcPct val="50000"/>
              </a:spcBef>
            </a:pPr>
            <a:r>
              <a:rPr lang="en-US">
                <a:solidFill>
                  <a:srgbClr val="00264C"/>
                </a:solidFill>
                <a:latin typeface="Times New Roman" charset="0"/>
              </a:rPr>
              <a:t>	     g(</a:t>
            </a:r>
            <a:r>
              <a:rPr lang="en-US" b="1" i="1">
                <a:solidFill>
                  <a:schemeClr val="accent2"/>
                </a:solidFill>
                <a:latin typeface="Times New Roman" charset="0"/>
              </a:rPr>
              <a:t>i</a:t>
            </a:r>
            <a:r>
              <a:rPr lang="en-US">
                <a:solidFill>
                  <a:srgbClr val="00264C"/>
                </a:solidFill>
                <a:latin typeface="Times New Roman" charset="0"/>
              </a:rPr>
              <a:t>, </a:t>
            </a:r>
            <a:r>
              <a:rPr lang="en-US" b="1" i="1">
                <a:solidFill>
                  <a:srgbClr val="009900"/>
                </a:solidFill>
                <a:latin typeface="Times New Roman" charset="0"/>
              </a:rPr>
              <a:t>j </a:t>
            </a:r>
            <a:r>
              <a:rPr lang="en-US">
                <a:solidFill>
                  <a:srgbClr val="009900"/>
                </a:solidFill>
                <a:latin typeface="Times New Roman" charset="0"/>
              </a:rPr>
              <a:t>– 1</a:t>
            </a:r>
            <a:r>
              <a:rPr lang="en-US">
                <a:solidFill>
                  <a:srgbClr val="00264C"/>
                </a:solidFill>
                <a:latin typeface="Times New Roman" charset="0"/>
              </a:rPr>
              <a:t>) + d(</a:t>
            </a:r>
            <a:r>
              <a:rPr lang="en-US" b="1" i="1">
                <a:solidFill>
                  <a:schemeClr val="accent2"/>
                </a:solidFill>
                <a:latin typeface="Times New Roman" charset="0"/>
              </a:rPr>
              <a:t>i</a:t>
            </a:r>
            <a:r>
              <a:rPr lang="en-US">
                <a:solidFill>
                  <a:srgbClr val="00264C"/>
                </a:solidFill>
                <a:latin typeface="Times New Roman" charset="0"/>
              </a:rPr>
              <a:t>, </a:t>
            </a:r>
            <a:r>
              <a:rPr lang="en-US" b="1" i="1">
                <a:solidFill>
                  <a:srgbClr val="009900"/>
                </a:solidFill>
                <a:latin typeface="Times New Roman" charset="0"/>
              </a:rPr>
              <a:t>j</a:t>
            </a:r>
            <a:r>
              <a:rPr lang="en-US">
                <a:solidFill>
                  <a:srgbClr val="00264C"/>
                </a:solidFill>
                <a:latin typeface="Times New Roman" charset="0"/>
              </a:rPr>
              <a:t>) </a:t>
            </a:r>
          </a:p>
          <a:p>
            <a:pPr>
              <a:spcBef>
                <a:spcPct val="50000"/>
              </a:spcBef>
            </a:pPr>
            <a:r>
              <a:rPr lang="en-US">
                <a:solidFill>
                  <a:srgbClr val="00264C"/>
                </a:solidFill>
                <a:latin typeface="Times New Roman" charset="0"/>
              </a:rPr>
              <a:t>g(</a:t>
            </a:r>
            <a:r>
              <a:rPr lang="en-US" b="1" i="1">
                <a:solidFill>
                  <a:schemeClr val="accent2"/>
                </a:solidFill>
                <a:latin typeface="Times New Roman" charset="0"/>
              </a:rPr>
              <a:t>i</a:t>
            </a:r>
            <a:r>
              <a:rPr lang="en-US">
                <a:solidFill>
                  <a:srgbClr val="00264C"/>
                </a:solidFill>
                <a:latin typeface="Times New Roman" charset="0"/>
              </a:rPr>
              <a:t>, </a:t>
            </a:r>
            <a:r>
              <a:rPr lang="en-US" b="1" i="1">
                <a:solidFill>
                  <a:srgbClr val="009900"/>
                </a:solidFill>
                <a:latin typeface="Times New Roman" charset="0"/>
              </a:rPr>
              <a:t>j</a:t>
            </a:r>
            <a:r>
              <a:rPr lang="en-US">
                <a:solidFill>
                  <a:srgbClr val="00264C"/>
                </a:solidFill>
                <a:latin typeface="Times New Roman" charset="0"/>
              </a:rPr>
              <a:t>) = min  g(</a:t>
            </a:r>
            <a:r>
              <a:rPr lang="en-US" b="1" i="1">
                <a:solidFill>
                  <a:schemeClr val="accent2"/>
                </a:solidFill>
                <a:latin typeface="Times New Roman" charset="0"/>
              </a:rPr>
              <a:t>i </a:t>
            </a:r>
            <a:r>
              <a:rPr lang="en-US">
                <a:solidFill>
                  <a:schemeClr val="accent2"/>
                </a:solidFill>
                <a:latin typeface="Times New Roman" charset="0"/>
              </a:rPr>
              <a:t>– 1</a:t>
            </a:r>
            <a:r>
              <a:rPr lang="en-US">
                <a:solidFill>
                  <a:srgbClr val="00264C"/>
                </a:solidFill>
                <a:latin typeface="Times New Roman" charset="0"/>
              </a:rPr>
              <a:t>, </a:t>
            </a:r>
            <a:r>
              <a:rPr lang="en-US" b="1" i="1">
                <a:solidFill>
                  <a:srgbClr val="009900"/>
                </a:solidFill>
                <a:latin typeface="Times New Roman" charset="0"/>
              </a:rPr>
              <a:t>j </a:t>
            </a:r>
            <a:r>
              <a:rPr lang="en-US">
                <a:solidFill>
                  <a:srgbClr val="009900"/>
                </a:solidFill>
                <a:latin typeface="Times New Roman" charset="0"/>
              </a:rPr>
              <a:t>– 1</a:t>
            </a:r>
            <a:r>
              <a:rPr lang="en-US">
                <a:solidFill>
                  <a:srgbClr val="00264C"/>
                </a:solidFill>
                <a:latin typeface="Times New Roman" charset="0"/>
              </a:rPr>
              <a:t>) + 2d(</a:t>
            </a:r>
            <a:r>
              <a:rPr lang="en-US" b="1" i="1">
                <a:solidFill>
                  <a:schemeClr val="accent2"/>
                </a:solidFill>
                <a:latin typeface="Times New Roman" charset="0"/>
              </a:rPr>
              <a:t>i</a:t>
            </a:r>
            <a:r>
              <a:rPr lang="en-US">
                <a:solidFill>
                  <a:srgbClr val="00264C"/>
                </a:solidFill>
                <a:latin typeface="Times New Roman" charset="0"/>
              </a:rPr>
              <a:t>, </a:t>
            </a:r>
            <a:r>
              <a:rPr lang="en-US" b="1" i="1">
                <a:solidFill>
                  <a:srgbClr val="009900"/>
                </a:solidFill>
                <a:latin typeface="Times New Roman" charset="0"/>
              </a:rPr>
              <a:t>j</a:t>
            </a:r>
            <a:r>
              <a:rPr lang="en-US">
                <a:solidFill>
                  <a:srgbClr val="00264C"/>
                </a:solidFill>
                <a:latin typeface="Times New Roman" charset="0"/>
              </a:rPr>
              <a:t>) .</a:t>
            </a:r>
          </a:p>
          <a:p>
            <a:pPr>
              <a:spcBef>
                <a:spcPct val="50000"/>
              </a:spcBef>
            </a:pPr>
            <a:r>
              <a:rPr lang="en-US">
                <a:solidFill>
                  <a:srgbClr val="00264C"/>
                </a:solidFill>
                <a:latin typeface="Times New Roman" charset="0"/>
              </a:rPr>
              <a:t>                     g(</a:t>
            </a:r>
            <a:r>
              <a:rPr lang="en-US" b="1" i="1">
                <a:solidFill>
                  <a:schemeClr val="accent2"/>
                </a:solidFill>
                <a:latin typeface="Times New Roman" charset="0"/>
              </a:rPr>
              <a:t>i </a:t>
            </a:r>
            <a:r>
              <a:rPr lang="en-US">
                <a:solidFill>
                  <a:schemeClr val="accent2"/>
                </a:solidFill>
                <a:latin typeface="Times New Roman" charset="0"/>
              </a:rPr>
              <a:t>– 1</a:t>
            </a:r>
            <a:r>
              <a:rPr lang="en-US">
                <a:solidFill>
                  <a:srgbClr val="00264C"/>
                </a:solidFill>
                <a:latin typeface="Times New Roman" charset="0"/>
              </a:rPr>
              <a:t>, </a:t>
            </a:r>
            <a:r>
              <a:rPr lang="en-US" b="1" i="1">
                <a:solidFill>
                  <a:srgbClr val="009900"/>
                </a:solidFill>
                <a:latin typeface="Times New Roman" charset="0"/>
              </a:rPr>
              <a:t>j</a:t>
            </a:r>
            <a:r>
              <a:rPr lang="en-US">
                <a:solidFill>
                  <a:srgbClr val="00264C"/>
                </a:solidFill>
                <a:latin typeface="Times New Roman" charset="0"/>
              </a:rPr>
              <a:t>) + d(</a:t>
            </a:r>
            <a:r>
              <a:rPr lang="en-US" b="1" i="1">
                <a:solidFill>
                  <a:schemeClr val="accent2"/>
                </a:solidFill>
                <a:latin typeface="Times New Roman" charset="0"/>
              </a:rPr>
              <a:t>i</a:t>
            </a:r>
            <a:r>
              <a:rPr lang="en-US">
                <a:solidFill>
                  <a:srgbClr val="00264C"/>
                </a:solidFill>
                <a:latin typeface="Times New Roman" charset="0"/>
              </a:rPr>
              <a:t>, </a:t>
            </a:r>
            <a:r>
              <a:rPr lang="en-US" b="1" i="1">
                <a:solidFill>
                  <a:srgbClr val="009900"/>
                </a:solidFill>
                <a:latin typeface="Times New Roman" charset="0"/>
              </a:rPr>
              <a:t>j</a:t>
            </a:r>
            <a:r>
              <a:rPr lang="en-US">
                <a:solidFill>
                  <a:srgbClr val="00264C"/>
                </a:solidFill>
                <a:latin typeface="Times New Roman" charset="0"/>
              </a:rPr>
              <a:t>) </a:t>
            </a:r>
          </a:p>
          <a:p>
            <a:pPr>
              <a:spcBef>
                <a:spcPct val="50000"/>
              </a:spcBef>
            </a:pPr>
            <a:r>
              <a:rPr lang="en-US" sz="1600" u="sng">
                <a:solidFill>
                  <a:srgbClr val="00264C"/>
                </a:solidFill>
              </a:rPr>
              <a:t>Warping window</a:t>
            </a:r>
            <a:r>
              <a:rPr lang="en-US" sz="1600">
                <a:solidFill>
                  <a:srgbClr val="00264C"/>
                </a:solidFill>
              </a:rPr>
              <a:t>:</a:t>
            </a:r>
            <a:r>
              <a:rPr lang="en-US" i="1" baseline="-25000">
                <a:solidFill>
                  <a:srgbClr val="CC3300"/>
                </a:solidFill>
                <a:latin typeface="Times New Roman" charset="0"/>
              </a:rPr>
              <a:t>    </a:t>
            </a:r>
            <a:r>
              <a:rPr lang="en-US" b="1" i="1">
                <a:solidFill>
                  <a:srgbClr val="009900"/>
                </a:solidFill>
                <a:latin typeface="Times New Roman" charset="0"/>
              </a:rPr>
              <a:t>j </a:t>
            </a:r>
            <a:r>
              <a:rPr lang="en-US">
                <a:solidFill>
                  <a:srgbClr val="00264C"/>
                </a:solidFill>
                <a:latin typeface="Times New Roman" charset="0"/>
              </a:rPr>
              <a:t>– </a:t>
            </a:r>
            <a:r>
              <a:rPr lang="en-US" b="1" i="1">
                <a:solidFill>
                  <a:srgbClr val="00264C"/>
                </a:solidFill>
                <a:latin typeface="Times New Roman" charset="0"/>
              </a:rPr>
              <a:t>r </a:t>
            </a:r>
            <a:r>
              <a:rPr lang="en-US">
                <a:solidFill>
                  <a:srgbClr val="00264C"/>
                </a:solidFill>
                <a:latin typeface="Times New Roman" charset="0"/>
              </a:rPr>
              <a:t>≤ </a:t>
            </a:r>
            <a:r>
              <a:rPr lang="en-US" b="1" i="1">
                <a:solidFill>
                  <a:schemeClr val="accent2"/>
                </a:solidFill>
                <a:latin typeface="Times New Roman" charset="0"/>
              </a:rPr>
              <a:t>i</a:t>
            </a:r>
            <a:r>
              <a:rPr lang="en-US">
                <a:solidFill>
                  <a:srgbClr val="00264C"/>
                </a:solidFill>
                <a:latin typeface="Times New Roman" charset="0"/>
              </a:rPr>
              <a:t> ≤ </a:t>
            </a:r>
            <a:r>
              <a:rPr lang="en-US" b="1" i="1">
                <a:solidFill>
                  <a:srgbClr val="009900"/>
                </a:solidFill>
                <a:latin typeface="Times New Roman" charset="0"/>
              </a:rPr>
              <a:t>j </a:t>
            </a:r>
            <a:r>
              <a:rPr lang="en-US">
                <a:solidFill>
                  <a:srgbClr val="00264C"/>
                </a:solidFill>
                <a:latin typeface="Times New Roman" charset="0"/>
              </a:rPr>
              <a:t>+ </a:t>
            </a:r>
            <a:r>
              <a:rPr lang="en-US" b="1" i="1">
                <a:solidFill>
                  <a:srgbClr val="00264C"/>
                </a:solidFill>
                <a:latin typeface="Times New Roman" charset="0"/>
              </a:rPr>
              <a:t>r</a:t>
            </a:r>
            <a:r>
              <a:rPr lang="en-US">
                <a:solidFill>
                  <a:srgbClr val="00264C"/>
                </a:solidFill>
                <a:latin typeface="Times New Roman" charset="0"/>
              </a:rPr>
              <a:t>.</a:t>
            </a:r>
          </a:p>
          <a:p>
            <a:pPr>
              <a:spcBef>
                <a:spcPct val="50000"/>
              </a:spcBef>
            </a:pPr>
            <a:r>
              <a:rPr lang="en-US" sz="1600" u="sng">
                <a:solidFill>
                  <a:srgbClr val="00264C"/>
                </a:solidFill>
              </a:rPr>
              <a:t>Time-normalized distance</a:t>
            </a:r>
            <a:r>
              <a:rPr lang="en-US" sz="1600"/>
              <a:t>: </a:t>
            </a:r>
          </a:p>
          <a:p>
            <a:pPr>
              <a:spcBef>
                <a:spcPct val="50000"/>
              </a:spcBef>
            </a:pPr>
            <a:r>
              <a:rPr lang="en-US" i="1">
                <a:solidFill>
                  <a:srgbClr val="00264C"/>
                </a:solidFill>
                <a:latin typeface="Times New Roman" charset="0"/>
              </a:rPr>
              <a:t>D</a:t>
            </a:r>
            <a:r>
              <a:rPr lang="en-US">
                <a:solidFill>
                  <a:srgbClr val="00264C"/>
                </a:solidFill>
                <a:latin typeface="Times New Roman" charset="0"/>
              </a:rPr>
              <a:t>(</a:t>
            </a:r>
            <a:r>
              <a:rPr lang="en-US" b="1" i="1">
                <a:solidFill>
                  <a:schemeClr val="accent2"/>
                </a:solidFill>
                <a:latin typeface="Monotype Corsiva" charset="0"/>
              </a:rPr>
              <a:t>A </a:t>
            </a:r>
            <a:r>
              <a:rPr lang="en-US" b="1">
                <a:solidFill>
                  <a:srgbClr val="00264C"/>
                </a:solidFill>
                <a:latin typeface="Times New Roman" charset="0"/>
              </a:rPr>
              <a:t>,</a:t>
            </a:r>
            <a:r>
              <a:rPr lang="en-US" b="1" i="1">
                <a:solidFill>
                  <a:srgbClr val="00264C"/>
                </a:solidFill>
                <a:latin typeface="Times New Roman" charset="0"/>
              </a:rPr>
              <a:t> </a:t>
            </a:r>
            <a:r>
              <a:rPr lang="en-US" b="1" i="1">
                <a:solidFill>
                  <a:srgbClr val="009900"/>
                </a:solidFill>
                <a:latin typeface="Monotype Corsiva" charset="0"/>
              </a:rPr>
              <a:t>B</a:t>
            </a:r>
            <a:r>
              <a:rPr lang="en-US" b="1" i="1">
                <a:latin typeface="Times New Roman" charset="0"/>
              </a:rPr>
              <a:t> </a:t>
            </a:r>
            <a:r>
              <a:rPr lang="en-US">
                <a:solidFill>
                  <a:srgbClr val="00264C"/>
                </a:solidFill>
                <a:latin typeface="Times New Roman" charset="0"/>
              </a:rPr>
              <a:t>) =</a:t>
            </a:r>
            <a:r>
              <a:rPr lang="en-US">
                <a:latin typeface="Times New Roman" charset="0"/>
              </a:rPr>
              <a:t> </a:t>
            </a:r>
            <a:r>
              <a:rPr lang="en-US">
                <a:solidFill>
                  <a:srgbClr val="00264C"/>
                </a:solidFill>
                <a:latin typeface="Times New Roman" charset="0"/>
              </a:rPr>
              <a:t>g(</a:t>
            </a:r>
            <a:r>
              <a:rPr lang="en-US" b="1" i="1">
                <a:solidFill>
                  <a:schemeClr val="accent2"/>
                </a:solidFill>
                <a:latin typeface="Times New Roman" charset="0"/>
              </a:rPr>
              <a:t>n</a:t>
            </a:r>
            <a:r>
              <a:rPr lang="en-US">
                <a:solidFill>
                  <a:srgbClr val="00264C"/>
                </a:solidFill>
                <a:latin typeface="Times New Roman" charset="0"/>
              </a:rPr>
              <a:t>, </a:t>
            </a:r>
            <a:r>
              <a:rPr lang="en-US" b="1" i="1">
                <a:solidFill>
                  <a:srgbClr val="009900"/>
                </a:solidFill>
                <a:latin typeface="Times New Roman" charset="0"/>
              </a:rPr>
              <a:t>m</a:t>
            </a:r>
            <a:r>
              <a:rPr lang="en-US">
                <a:solidFill>
                  <a:srgbClr val="00264C"/>
                </a:solidFill>
                <a:latin typeface="Times New Roman" charset="0"/>
              </a:rPr>
              <a:t>) / </a:t>
            </a:r>
            <a:r>
              <a:rPr lang="en-US" i="1">
                <a:solidFill>
                  <a:srgbClr val="00264C"/>
                </a:solidFill>
                <a:latin typeface="Times New Roman" charset="0"/>
              </a:rPr>
              <a:t>C  </a:t>
            </a:r>
          </a:p>
          <a:p>
            <a:pPr>
              <a:spcBef>
                <a:spcPct val="50000"/>
              </a:spcBef>
            </a:pPr>
            <a:r>
              <a:rPr lang="en-US" i="1">
                <a:solidFill>
                  <a:srgbClr val="00264C"/>
                </a:solidFill>
                <a:latin typeface="Times New Roman" charset="0"/>
              </a:rPr>
              <a:t>C = </a:t>
            </a:r>
            <a:r>
              <a:rPr lang="en-US" b="1" i="1">
                <a:solidFill>
                  <a:schemeClr val="accent2"/>
                </a:solidFill>
                <a:latin typeface="Times New Roman" charset="0"/>
              </a:rPr>
              <a:t>n  </a:t>
            </a:r>
            <a:r>
              <a:rPr lang="en-US">
                <a:solidFill>
                  <a:srgbClr val="00264C"/>
                </a:solidFill>
                <a:latin typeface="Times New Roman" charset="0"/>
              </a:rPr>
              <a:t>+ </a:t>
            </a:r>
            <a:r>
              <a:rPr lang="en-US" b="1" i="1">
                <a:solidFill>
                  <a:srgbClr val="009900"/>
                </a:solidFill>
                <a:latin typeface="Times New Roman" charset="0"/>
              </a:rPr>
              <a:t>m</a:t>
            </a:r>
            <a:r>
              <a:rPr lang="en-US" sz="1600">
                <a:solidFill>
                  <a:srgbClr val="00264C"/>
                </a:solidFill>
              </a:rPr>
              <a:t>.</a:t>
            </a:r>
          </a:p>
        </p:txBody>
      </p:sp>
      <p:sp>
        <p:nvSpPr>
          <p:cNvPr id="14339" name="Rectangle 3"/>
          <p:cNvSpPr>
            <a:spLocks noChangeArrowheads="1"/>
          </p:cNvSpPr>
          <p:nvPr/>
        </p:nvSpPr>
        <p:spPr bwMode="auto">
          <a:xfrm>
            <a:off x="533400" y="304800"/>
            <a:ext cx="8077200" cy="914400"/>
          </a:xfrm>
          <a:prstGeom prst="rect">
            <a:avLst/>
          </a:prstGeom>
          <a:noFill/>
          <a:ln w="9525">
            <a:noFill/>
            <a:miter lim="800000"/>
            <a:headEnd/>
            <a:tailEnd/>
          </a:ln>
          <a:effectLst/>
        </p:spPr>
        <p:txBody>
          <a:bodyPr anchor="ctr">
            <a:prstTxWarp prst="textNoShape">
              <a:avLst/>
            </a:prstTxWarp>
          </a:bodyPr>
          <a:lstStyle/>
          <a:p>
            <a:pPr algn="ctr"/>
            <a:r>
              <a:rPr lang="nl-BE" sz="3200">
                <a:solidFill>
                  <a:srgbClr val="00264C"/>
                </a:solidFill>
                <a:latin typeface="Times New Roman" charset="0"/>
              </a:rPr>
              <a:t>Symmetric DTW Algorithm</a:t>
            </a:r>
            <a:br>
              <a:rPr lang="nl-BE" sz="3200">
                <a:solidFill>
                  <a:srgbClr val="00264C"/>
                </a:solidFill>
                <a:latin typeface="Times New Roman" charset="0"/>
              </a:rPr>
            </a:br>
            <a:r>
              <a:rPr lang="nl-BE" sz="3200">
                <a:solidFill>
                  <a:srgbClr val="00264C"/>
                </a:solidFill>
                <a:latin typeface="Times New Roman" charset="0"/>
              </a:rPr>
              <a:t>(warping window, no slope constraint)</a:t>
            </a:r>
            <a:endParaRPr lang="en-GB" sz="3200" i="1">
              <a:solidFill>
                <a:srgbClr val="00264C"/>
              </a:solidFill>
              <a:latin typeface="Times New Roman" charset="0"/>
              <a:ea typeface="Times New Roman" charset="0"/>
              <a:cs typeface="Times New Roman" charset="0"/>
            </a:endParaRPr>
          </a:p>
        </p:txBody>
      </p:sp>
      <p:sp>
        <p:nvSpPr>
          <p:cNvPr id="14340" name="AutoShape 4"/>
          <p:cNvSpPr>
            <a:spLocks noChangeArrowheads="1"/>
          </p:cNvSpPr>
          <p:nvPr/>
        </p:nvSpPr>
        <p:spPr bwMode="auto">
          <a:xfrm>
            <a:off x="6505575" y="3305175"/>
            <a:ext cx="2181225" cy="1143000"/>
          </a:xfrm>
          <a:prstGeom prst="bracketPair">
            <a:avLst>
              <a:gd name="adj" fmla="val 16667"/>
            </a:avLst>
          </a:prstGeom>
          <a:noFill/>
          <a:ln w="9525">
            <a:solidFill>
              <a:srgbClr val="00264C"/>
            </a:solidFill>
            <a:round/>
            <a:headEnd/>
            <a:tailEnd/>
          </a:ln>
          <a:effectLst/>
        </p:spPr>
        <p:txBody>
          <a:bodyPr wrap="none" anchor="ctr">
            <a:prstTxWarp prst="textNoShape">
              <a:avLst/>
            </a:prstTxWarp>
          </a:bodyPr>
          <a:lstStyle/>
          <a:p>
            <a:endParaRPr lang="en-US"/>
          </a:p>
        </p:txBody>
      </p:sp>
      <p:sp>
        <p:nvSpPr>
          <p:cNvPr id="14341" name="Rectangle 5"/>
          <p:cNvSpPr>
            <a:spLocks noChangeArrowheads="1"/>
          </p:cNvSpPr>
          <p:nvPr/>
        </p:nvSpPr>
        <p:spPr bwMode="auto">
          <a:xfrm>
            <a:off x="1152525" y="4448175"/>
            <a:ext cx="239713"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j</a:t>
            </a:r>
          </a:p>
        </p:txBody>
      </p:sp>
      <p:sp>
        <p:nvSpPr>
          <p:cNvPr id="14342" name="Rectangle 6"/>
          <p:cNvSpPr>
            <a:spLocks noChangeArrowheads="1"/>
          </p:cNvSpPr>
          <p:nvPr/>
        </p:nvSpPr>
        <p:spPr bwMode="auto">
          <a:xfrm>
            <a:off x="1206500" y="2390775"/>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m</a:t>
            </a:r>
          </a:p>
        </p:txBody>
      </p:sp>
      <p:sp>
        <p:nvSpPr>
          <p:cNvPr id="14343" name="Rectangle 7"/>
          <p:cNvSpPr>
            <a:spLocks noChangeArrowheads="1"/>
          </p:cNvSpPr>
          <p:nvPr/>
        </p:nvSpPr>
        <p:spPr bwMode="auto">
          <a:xfrm>
            <a:off x="1206500" y="5705475"/>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solidFill>
                  <a:srgbClr val="009900"/>
                </a:solidFill>
                <a:latin typeface="Times New Roman" charset="0"/>
              </a:rPr>
              <a:t>1</a:t>
            </a:r>
          </a:p>
        </p:txBody>
      </p:sp>
      <p:sp>
        <p:nvSpPr>
          <p:cNvPr id="14344" name="Rectangle 8"/>
          <p:cNvSpPr>
            <a:spLocks noChangeArrowheads="1"/>
          </p:cNvSpPr>
          <p:nvPr/>
        </p:nvSpPr>
        <p:spPr bwMode="auto">
          <a:xfrm>
            <a:off x="4722813" y="2152650"/>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n</a:t>
            </a:r>
          </a:p>
        </p:txBody>
      </p:sp>
      <p:sp>
        <p:nvSpPr>
          <p:cNvPr id="14345" name="Rectangle 9"/>
          <p:cNvSpPr>
            <a:spLocks noChangeArrowheads="1"/>
          </p:cNvSpPr>
          <p:nvPr/>
        </p:nvSpPr>
        <p:spPr bwMode="auto">
          <a:xfrm>
            <a:off x="1427163" y="2152650"/>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solidFill>
                  <a:schemeClr val="accent2"/>
                </a:solidFill>
                <a:latin typeface="Times New Roman" charset="0"/>
              </a:rPr>
              <a:t>1</a:t>
            </a:r>
          </a:p>
        </p:txBody>
      </p:sp>
      <p:sp>
        <p:nvSpPr>
          <p:cNvPr id="14346" name="Rectangle 10"/>
          <p:cNvSpPr>
            <a:spLocks noChangeArrowheads="1"/>
          </p:cNvSpPr>
          <p:nvPr/>
        </p:nvSpPr>
        <p:spPr bwMode="auto">
          <a:xfrm>
            <a:off x="3200400" y="2152650"/>
            <a:ext cx="30480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i</a:t>
            </a:r>
          </a:p>
        </p:txBody>
      </p:sp>
      <p:sp>
        <p:nvSpPr>
          <p:cNvPr id="14349" name="Rectangle 13"/>
          <p:cNvSpPr>
            <a:spLocks noChangeArrowheads="1"/>
          </p:cNvSpPr>
          <p:nvPr/>
        </p:nvSpPr>
        <p:spPr bwMode="auto">
          <a:xfrm rot="5400000">
            <a:off x="1387476" y="2528887"/>
            <a:ext cx="3509962" cy="3509963"/>
          </a:xfrm>
          <a:prstGeom prst="rect">
            <a:avLst/>
          </a:prstGeom>
          <a:solidFill>
            <a:srgbClr val="FFFFFF"/>
          </a:solidFill>
          <a:ln w="19050">
            <a:solidFill>
              <a:schemeClr val="tx1"/>
            </a:solidFill>
            <a:miter lim="800000"/>
            <a:headEnd/>
            <a:tailEnd/>
          </a:ln>
          <a:effectLst/>
        </p:spPr>
        <p:txBody>
          <a:bodyPr wrap="none" anchor="ctr">
            <a:prstTxWarp prst="textNoShape">
              <a:avLst/>
            </a:prstTxWarp>
          </a:bodyPr>
          <a:lstStyle/>
          <a:p>
            <a:endParaRPr lang="en-US"/>
          </a:p>
        </p:txBody>
      </p:sp>
      <p:grpSp>
        <p:nvGrpSpPr>
          <p:cNvPr id="2" name="Group 14"/>
          <p:cNvGrpSpPr>
            <a:grpSpLocks/>
          </p:cNvGrpSpPr>
          <p:nvPr/>
        </p:nvGrpSpPr>
        <p:grpSpPr bwMode="auto">
          <a:xfrm rot="5400000">
            <a:off x="1608931" y="2531270"/>
            <a:ext cx="3057525" cy="3509962"/>
            <a:chOff x="1488" y="1101"/>
            <a:chExt cx="1926" cy="2211"/>
          </a:xfrm>
        </p:grpSpPr>
        <p:sp>
          <p:nvSpPr>
            <p:cNvPr id="14351" name="Line 15"/>
            <p:cNvSpPr>
              <a:spLocks noChangeShapeType="1"/>
            </p:cNvSpPr>
            <p:nvPr/>
          </p:nvSpPr>
          <p:spPr bwMode="auto">
            <a:xfrm>
              <a:off x="2515"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52" name="Line 16"/>
            <p:cNvSpPr>
              <a:spLocks noChangeShapeType="1"/>
            </p:cNvSpPr>
            <p:nvPr/>
          </p:nvSpPr>
          <p:spPr bwMode="auto">
            <a:xfrm>
              <a:off x="2643"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53" name="Line 17"/>
            <p:cNvSpPr>
              <a:spLocks noChangeShapeType="1"/>
            </p:cNvSpPr>
            <p:nvPr/>
          </p:nvSpPr>
          <p:spPr bwMode="auto">
            <a:xfrm>
              <a:off x="2772"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54" name="Line 18"/>
            <p:cNvSpPr>
              <a:spLocks noChangeShapeType="1"/>
            </p:cNvSpPr>
            <p:nvPr/>
          </p:nvSpPr>
          <p:spPr bwMode="auto">
            <a:xfrm>
              <a:off x="2900"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55" name="Line 19"/>
            <p:cNvSpPr>
              <a:spLocks noChangeShapeType="1"/>
            </p:cNvSpPr>
            <p:nvPr/>
          </p:nvSpPr>
          <p:spPr bwMode="auto">
            <a:xfrm>
              <a:off x="302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56" name="Line 20"/>
            <p:cNvSpPr>
              <a:spLocks noChangeShapeType="1"/>
            </p:cNvSpPr>
            <p:nvPr/>
          </p:nvSpPr>
          <p:spPr bwMode="auto">
            <a:xfrm>
              <a:off x="3157"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57" name="Line 21"/>
            <p:cNvSpPr>
              <a:spLocks noChangeShapeType="1"/>
            </p:cNvSpPr>
            <p:nvPr/>
          </p:nvSpPr>
          <p:spPr bwMode="auto">
            <a:xfrm>
              <a:off x="3285"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58" name="Line 22"/>
            <p:cNvSpPr>
              <a:spLocks noChangeShapeType="1"/>
            </p:cNvSpPr>
            <p:nvPr/>
          </p:nvSpPr>
          <p:spPr bwMode="auto">
            <a:xfrm>
              <a:off x="3414"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59" name="Line 23"/>
            <p:cNvSpPr>
              <a:spLocks noChangeShapeType="1"/>
            </p:cNvSpPr>
            <p:nvPr/>
          </p:nvSpPr>
          <p:spPr bwMode="auto">
            <a:xfrm>
              <a:off x="148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60" name="Line 24"/>
            <p:cNvSpPr>
              <a:spLocks noChangeShapeType="1"/>
            </p:cNvSpPr>
            <p:nvPr/>
          </p:nvSpPr>
          <p:spPr bwMode="auto">
            <a:xfrm>
              <a:off x="1616"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61" name="Line 25"/>
            <p:cNvSpPr>
              <a:spLocks noChangeShapeType="1"/>
            </p:cNvSpPr>
            <p:nvPr/>
          </p:nvSpPr>
          <p:spPr bwMode="auto">
            <a:xfrm>
              <a:off x="1744"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62" name="Line 26"/>
            <p:cNvSpPr>
              <a:spLocks noChangeShapeType="1"/>
            </p:cNvSpPr>
            <p:nvPr/>
          </p:nvSpPr>
          <p:spPr bwMode="auto">
            <a:xfrm>
              <a:off x="1873"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63" name="Line 27"/>
            <p:cNvSpPr>
              <a:spLocks noChangeShapeType="1"/>
            </p:cNvSpPr>
            <p:nvPr/>
          </p:nvSpPr>
          <p:spPr bwMode="auto">
            <a:xfrm>
              <a:off x="2001"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64" name="Line 28"/>
            <p:cNvSpPr>
              <a:spLocks noChangeShapeType="1"/>
            </p:cNvSpPr>
            <p:nvPr/>
          </p:nvSpPr>
          <p:spPr bwMode="auto">
            <a:xfrm>
              <a:off x="2130"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65" name="Line 29"/>
            <p:cNvSpPr>
              <a:spLocks noChangeShapeType="1"/>
            </p:cNvSpPr>
            <p:nvPr/>
          </p:nvSpPr>
          <p:spPr bwMode="auto">
            <a:xfrm>
              <a:off x="225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66" name="Line 30"/>
            <p:cNvSpPr>
              <a:spLocks noChangeShapeType="1"/>
            </p:cNvSpPr>
            <p:nvPr/>
          </p:nvSpPr>
          <p:spPr bwMode="auto">
            <a:xfrm>
              <a:off x="2386"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3" name="Group 31"/>
          <p:cNvGrpSpPr>
            <a:grpSpLocks/>
          </p:cNvGrpSpPr>
          <p:nvPr/>
        </p:nvGrpSpPr>
        <p:grpSpPr bwMode="auto">
          <a:xfrm rot="10800000">
            <a:off x="1612900" y="2528888"/>
            <a:ext cx="3057525" cy="3509962"/>
            <a:chOff x="3594" y="1197"/>
            <a:chExt cx="1926" cy="2211"/>
          </a:xfrm>
        </p:grpSpPr>
        <p:sp>
          <p:nvSpPr>
            <p:cNvPr id="14368" name="Line 32"/>
            <p:cNvSpPr>
              <a:spLocks noChangeShapeType="1"/>
            </p:cNvSpPr>
            <p:nvPr/>
          </p:nvSpPr>
          <p:spPr bwMode="auto">
            <a:xfrm>
              <a:off x="4621"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69" name="Line 33"/>
            <p:cNvSpPr>
              <a:spLocks noChangeShapeType="1"/>
            </p:cNvSpPr>
            <p:nvPr/>
          </p:nvSpPr>
          <p:spPr bwMode="auto">
            <a:xfrm>
              <a:off x="4749"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70" name="Line 34"/>
            <p:cNvSpPr>
              <a:spLocks noChangeShapeType="1"/>
            </p:cNvSpPr>
            <p:nvPr/>
          </p:nvSpPr>
          <p:spPr bwMode="auto">
            <a:xfrm>
              <a:off x="4878"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71" name="Line 35"/>
            <p:cNvSpPr>
              <a:spLocks noChangeShapeType="1"/>
            </p:cNvSpPr>
            <p:nvPr/>
          </p:nvSpPr>
          <p:spPr bwMode="auto">
            <a:xfrm>
              <a:off x="5006"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72" name="Line 36"/>
            <p:cNvSpPr>
              <a:spLocks noChangeShapeType="1"/>
            </p:cNvSpPr>
            <p:nvPr/>
          </p:nvSpPr>
          <p:spPr bwMode="auto">
            <a:xfrm>
              <a:off x="513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73" name="Line 37"/>
            <p:cNvSpPr>
              <a:spLocks noChangeShapeType="1"/>
            </p:cNvSpPr>
            <p:nvPr/>
          </p:nvSpPr>
          <p:spPr bwMode="auto">
            <a:xfrm>
              <a:off x="5263"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74" name="Line 38"/>
            <p:cNvSpPr>
              <a:spLocks noChangeShapeType="1"/>
            </p:cNvSpPr>
            <p:nvPr/>
          </p:nvSpPr>
          <p:spPr bwMode="auto">
            <a:xfrm>
              <a:off x="5391"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75" name="Line 39"/>
            <p:cNvSpPr>
              <a:spLocks noChangeShapeType="1"/>
            </p:cNvSpPr>
            <p:nvPr/>
          </p:nvSpPr>
          <p:spPr bwMode="auto">
            <a:xfrm>
              <a:off x="5520"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76" name="Line 40"/>
            <p:cNvSpPr>
              <a:spLocks noChangeShapeType="1"/>
            </p:cNvSpPr>
            <p:nvPr/>
          </p:nvSpPr>
          <p:spPr bwMode="auto">
            <a:xfrm>
              <a:off x="359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77" name="Line 41"/>
            <p:cNvSpPr>
              <a:spLocks noChangeShapeType="1"/>
            </p:cNvSpPr>
            <p:nvPr/>
          </p:nvSpPr>
          <p:spPr bwMode="auto">
            <a:xfrm>
              <a:off x="3722"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78" name="Line 42"/>
            <p:cNvSpPr>
              <a:spLocks noChangeShapeType="1"/>
            </p:cNvSpPr>
            <p:nvPr/>
          </p:nvSpPr>
          <p:spPr bwMode="auto">
            <a:xfrm>
              <a:off x="3850"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79" name="Line 43"/>
            <p:cNvSpPr>
              <a:spLocks noChangeShapeType="1"/>
            </p:cNvSpPr>
            <p:nvPr/>
          </p:nvSpPr>
          <p:spPr bwMode="auto">
            <a:xfrm>
              <a:off x="3979"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80" name="Line 44"/>
            <p:cNvSpPr>
              <a:spLocks noChangeShapeType="1"/>
            </p:cNvSpPr>
            <p:nvPr/>
          </p:nvSpPr>
          <p:spPr bwMode="auto">
            <a:xfrm>
              <a:off x="4107"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81" name="Line 45"/>
            <p:cNvSpPr>
              <a:spLocks noChangeShapeType="1"/>
            </p:cNvSpPr>
            <p:nvPr/>
          </p:nvSpPr>
          <p:spPr bwMode="auto">
            <a:xfrm>
              <a:off x="4236"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82" name="Line 46"/>
            <p:cNvSpPr>
              <a:spLocks noChangeShapeType="1"/>
            </p:cNvSpPr>
            <p:nvPr/>
          </p:nvSpPr>
          <p:spPr bwMode="auto">
            <a:xfrm>
              <a:off x="436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83" name="Line 47"/>
            <p:cNvSpPr>
              <a:spLocks noChangeShapeType="1"/>
            </p:cNvSpPr>
            <p:nvPr/>
          </p:nvSpPr>
          <p:spPr bwMode="auto">
            <a:xfrm>
              <a:off x="4492"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14384" name="Oval 48"/>
          <p:cNvSpPr>
            <a:spLocks noChangeAspect="1" noChangeArrowheads="1"/>
          </p:cNvSpPr>
          <p:nvPr/>
        </p:nvSpPr>
        <p:spPr bwMode="auto">
          <a:xfrm>
            <a:off x="1470025" y="5886450"/>
            <a:ext cx="63500" cy="6350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14385" name="Oval 49"/>
          <p:cNvSpPr>
            <a:spLocks noChangeAspect="1" noChangeArrowheads="1"/>
          </p:cNvSpPr>
          <p:nvPr/>
        </p:nvSpPr>
        <p:spPr bwMode="auto">
          <a:xfrm flipV="1">
            <a:off x="3100388" y="4656138"/>
            <a:ext cx="63500" cy="6350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14386" name="Oval 50"/>
          <p:cNvSpPr>
            <a:spLocks noChangeAspect="1" noChangeArrowheads="1"/>
          </p:cNvSpPr>
          <p:nvPr/>
        </p:nvSpPr>
        <p:spPr bwMode="auto">
          <a:xfrm flipV="1">
            <a:off x="3308350" y="4656138"/>
            <a:ext cx="63500" cy="6350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14387" name="Oval 51"/>
          <p:cNvSpPr>
            <a:spLocks noChangeAspect="1" noChangeArrowheads="1"/>
          </p:cNvSpPr>
          <p:nvPr/>
        </p:nvSpPr>
        <p:spPr bwMode="auto">
          <a:xfrm flipV="1">
            <a:off x="3101975" y="4860925"/>
            <a:ext cx="63500" cy="6350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14388" name="Oval 52"/>
          <p:cNvSpPr>
            <a:spLocks noChangeAspect="1" noChangeArrowheads="1"/>
          </p:cNvSpPr>
          <p:nvPr/>
        </p:nvSpPr>
        <p:spPr bwMode="auto">
          <a:xfrm flipV="1">
            <a:off x="3308350" y="4860925"/>
            <a:ext cx="63500" cy="6350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14389" name="Line 53"/>
          <p:cNvSpPr>
            <a:spLocks noChangeShapeType="1"/>
          </p:cNvSpPr>
          <p:nvPr/>
        </p:nvSpPr>
        <p:spPr bwMode="auto">
          <a:xfrm flipH="1">
            <a:off x="3165475" y="4679950"/>
            <a:ext cx="136525"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14390" name="Line 54"/>
          <p:cNvSpPr>
            <a:spLocks noChangeAspect="1" noChangeShapeType="1"/>
          </p:cNvSpPr>
          <p:nvPr/>
        </p:nvSpPr>
        <p:spPr bwMode="auto">
          <a:xfrm flipH="1">
            <a:off x="3165475" y="4716463"/>
            <a:ext cx="146050" cy="14605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14391" name="Line 55"/>
          <p:cNvSpPr>
            <a:spLocks noChangeShapeType="1"/>
          </p:cNvSpPr>
          <p:nvPr/>
        </p:nvSpPr>
        <p:spPr bwMode="auto">
          <a:xfrm rot="16200000" flipH="1">
            <a:off x="3275012" y="4791076"/>
            <a:ext cx="136525"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14394" name="Text Box 58"/>
          <p:cNvSpPr txBox="1">
            <a:spLocks noChangeArrowheads="1"/>
          </p:cNvSpPr>
          <p:nvPr/>
        </p:nvSpPr>
        <p:spPr bwMode="auto">
          <a:xfrm>
            <a:off x="1276350" y="6267450"/>
            <a:ext cx="685800"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a:solidFill>
                  <a:srgbClr val="00264C"/>
                </a:solidFill>
                <a:latin typeface="Times New Roman" charset="0"/>
              </a:rPr>
              <a:t>g(</a:t>
            </a:r>
            <a:r>
              <a:rPr lang="en-US" sz="1400">
                <a:solidFill>
                  <a:schemeClr val="accent2"/>
                </a:solidFill>
                <a:latin typeface="Times New Roman" charset="0"/>
              </a:rPr>
              <a:t>1</a:t>
            </a:r>
            <a:r>
              <a:rPr lang="en-US" sz="1400">
                <a:solidFill>
                  <a:srgbClr val="00264C"/>
                </a:solidFill>
                <a:latin typeface="Times New Roman" charset="0"/>
              </a:rPr>
              <a:t>,</a:t>
            </a:r>
            <a:r>
              <a:rPr lang="en-US" sz="1400">
                <a:solidFill>
                  <a:srgbClr val="009900"/>
                </a:solidFill>
                <a:latin typeface="Times New Roman" charset="0"/>
              </a:rPr>
              <a:t>1</a:t>
            </a:r>
            <a:r>
              <a:rPr lang="en-US" sz="1400">
                <a:solidFill>
                  <a:srgbClr val="00264C"/>
                </a:solidFill>
                <a:latin typeface="Times New Roman" charset="0"/>
              </a:rPr>
              <a:t>)</a:t>
            </a:r>
            <a:endParaRPr lang="en-US" sz="1400">
              <a:solidFill>
                <a:srgbClr val="00264C"/>
              </a:solidFill>
            </a:endParaRPr>
          </a:p>
        </p:txBody>
      </p:sp>
      <p:sp>
        <p:nvSpPr>
          <p:cNvPr id="14395" name="Line 59"/>
          <p:cNvSpPr>
            <a:spLocks noChangeShapeType="1"/>
          </p:cNvSpPr>
          <p:nvPr/>
        </p:nvSpPr>
        <p:spPr bwMode="auto">
          <a:xfrm flipV="1">
            <a:off x="1504950" y="6067425"/>
            <a:ext cx="0" cy="274638"/>
          </a:xfrm>
          <a:prstGeom prst="line">
            <a:avLst/>
          </a:prstGeom>
          <a:noFill/>
          <a:ln w="19050">
            <a:solidFill>
              <a:srgbClr val="FF9900"/>
            </a:solidFill>
            <a:round/>
            <a:headEnd/>
            <a:tailEnd type="triangle" w="med" len="med"/>
          </a:ln>
          <a:effectLst/>
        </p:spPr>
        <p:txBody>
          <a:bodyPr>
            <a:prstTxWarp prst="textNoShape">
              <a:avLst/>
            </a:prstTxWarp>
          </a:bodyPr>
          <a:lstStyle/>
          <a:p>
            <a:endParaRPr lang="en-US"/>
          </a:p>
        </p:txBody>
      </p:sp>
      <p:sp>
        <p:nvSpPr>
          <p:cNvPr id="14396" name="Text Box 60"/>
          <p:cNvSpPr txBox="1">
            <a:spLocks noChangeArrowheads="1"/>
          </p:cNvSpPr>
          <p:nvPr/>
        </p:nvSpPr>
        <p:spPr bwMode="auto">
          <a:xfrm>
            <a:off x="4791075" y="1876425"/>
            <a:ext cx="762000"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a:solidFill>
                  <a:srgbClr val="00264C"/>
                </a:solidFill>
                <a:latin typeface="Times New Roman" charset="0"/>
              </a:rPr>
              <a:t>g(</a:t>
            </a:r>
            <a:r>
              <a:rPr lang="en-US" sz="1400" b="1" i="1">
                <a:solidFill>
                  <a:schemeClr val="accent2"/>
                </a:solidFill>
                <a:latin typeface="Times New Roman" charset="0"/>
              </a:rPr>
              <a:t>n</a:t>
            </a:r>
            <a:r>
              <a:rPr lang="en-US" sz="1400">
                <a:solidFill>
                  <a:srgbClr val="00264C"/>
                </a:solidFill>
                <a:latin typeface="Times New Roman" charset="0"/>
              </a:rPr>
              <a:t>, </a:t>
            </a:r>
            <a:r>
              <a:rPr lang="en-US" sz="1400" b="1" i="1">
                <a:solidFill>
                  <a:srgbClr val="009900"/>
                </a:solidFill>
                <a:latin typeface="Times New Roman" charset="0"/>
              </a:rPr>
              <a:t>m</a:t>
            </a:r>
            <a:r>
              <a:rPr lang="en-US" sz="1400">
                <a:solidFill>
                  <a:srgbClr val="00264C"/>
                </a:solidFill>
                <a:latin typeface="Times New Roman" charset="0"/>
              </a:rPr>
              <a:t>)</a:t>
            </a:r>
            <a:endParaRPr lang="en-US" sz="1400">
              <a:solidFill>
                <a:srgbClr val="00264C"/>
              </a:solidFill>
            </a:endParaRPr>
          </a:p>
        </p:txBody>
      </p:sp>
      <p:sp>
        <p:nvSpPr>
          <p:cNvPr id="14397" name="Line 61"/>
          <p:cNvSpPr>
            <a:spLocks noChangeAspect="1" noChangeShapeType="1"/>
          </p:cNvSpPr>
          <p:nvPr/>
        </p:nvSpPr>
        <p:spPr bwMode="auto">
          <a:xfrm flipH="1">
            <a:off x="4933950" y="2162175"/>
            <a:ext cx="228600" cy="457200"/>
          </a:xfrm>
          <a:prstGeom prst="line">
            <a:avLst/>
          </a:prstGeom>
          <a:noFill/>
          <a:ln w="19050">
            <a:solidFill>
              <a:srgbClr val="FF9900"/>
            </a:solidFill>
            <a:round/>
            <a:headEnd/>
            <a:tailEnd type="triangle" w="med" len="med"/>
          </a:ln>
          <a:effectLst/>
        </p:spPr>
        <p:txBody>
          <a:bodyPr>
            <a:prstTxWarp prst="textNoShape">
              <a:avLst/>
            </a:prstTxWarp>
          </a:bodyPr>
          <a:lstStyle/>
          <a:p>
            <a:endParaRPr lang="en-US"/>
          </a:p>
        </p:txBody>
      </p:sp>
      <p:sp>
        <p:nvSpPr>
          <p:cNvPr id="14398" name="Oval 62"/>
          <p:cNvSpPr>
            <a:spLocks noChangeAspect="1" noChangeArrowheads="1"/>
          </p:cNvSpPr>
          <p:nvPr/>
        </p:nvSpPr>
        <p:spPr bwMode="auto">
          <a:xfrm>
            <a:off x="4746625" y="2609850"/>
            <a:ext cx="63500" cy="6350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14399" name="Line 63"/>
          <p:cNvSpPr>
            <a:spLocks noChangeShapeType="1"/>
          </p:cNvSpPr>
          <p:nvPr/>
        </p:nvSpPr>
        <p:spPr bwMode="auto">
          <a:xfrm rot="189930" flipV="1">
            <a:off x="3000375" y="4181475"/>
            <a:ext cx="1981200" cy="2209800"/>
          </a:xfrm>
          <a:prstGeom prst="line">
            <a:avLst/>
          </a:prstGeom>
          <a:noFill/>
          <a:ln w="28575">
            <a:solidFill>
              <a:srgbClr val="FF9900"/>
            </a:solidFill>
            <a:round/>
            <a:headEnd/>
            <a:tailEnd/>
          </a:ln>
          <a:effectLst/>
        </p:spPr>
        <p:txBody>
          <a:bodyPr>
            <a:prstTxWarp prst="textNoShape">
              <a:avLst/>
            </a:prstTxWarp>
          </a:bodyPr>
          <a:lstStyle/>
          <a:p>
            <a:endParaRPr lang="en-US"/>
          </a:p>
        </p:txBody>
      </p:sp>
      <p:sp>
        <p:nvSpPr>
          <p:cNvPr id="14400" name="Line 64"/>
          <p:cNvSpPr>
            <a:spLocks noChangeShapeType="1"/>
          </p:cNvSpPr>
          <p:nvPr/>
        </p:nvSpPr>
        <p:spPr bwMode="auto">
          <a:xfrm rot="189930" flipV="1">
            <a:off x="1123950" y="2343150"/>
            <a:ext cx="1981200" cy="2209800"/>
          </a:xfrm>
          <a:prstGeom prst="line">
            <a:avLst/>
          </a:prstGeom>
          <a:noFill/>
          <a:ln w="28575">
            <a:solidFill>
              <a:srgbClr val="FF9900"/>
            </a:solidFill>
            <a:round/>
            <a:headEnd/>
            <a:tailEnd/>
          </a:ln>
          <a:effectLst/>
        </p:spPr>
        <p:txBody>
          <a:bodyPr>
            <a:prstTxWarp prst="textNoShape">
              <a:avLst/>
            </a:prstTxWarp>
          </a:bodyPr>
          <a:lstStyle/>
          <a:p>
            <a:endParaRPr lang="en-US"/>
          </a:p>
        </p:txBody>
      </p:sp>
      <p:sp>
        <p:nvSpPr>
          <p:cNvPr id="14401" name="Text Box 65"/>
          <p:cNvSpPr txBox="1">
            <a:spLocks noChangeArrowheads="1"/>
          </p:cNvSpPr>
          <p:nvPr/>
        </p:nvSpPr>
        <p:spPr bwMode="auto">
          <a:xfrm>
            <a:off x="3076575" y="6029325"/>
            <a:ext cx="914400"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1" i="1">
                <a:solidFill>
                  <a:srgbClr val="FF9900"/>
                </a:solidFill>
                <a:latin typeface="Times New Roman" charset="0"/>
              </a:rPr>
              <a:t>i</a:t>
            </a:r>
            <a:r>
              <a:rPr lang="en-US" sz="1400">
                <a:solidFill>
                  <a:srgbClr val="FF9900"/>
                </a:solidFill>
                <a:latin typeface="Times New Roman" charset="0"/>
              </a:rPr>
              <a:t> = </a:t>
            </a:r>
            <a:r>
              <a:rPr lang="en-US" sz="1400" b="1" i="1">
                <a:solidFill>
                  <a:srgbClr val="FF9900"/>
                </a:solidFill>
                <a:latin typeface="Times New Roman" charset="0"/>
              </a:rPr>
              <a:t>j </a:t>
            </a:r>
            <a:r>
              <a:rPr lang="en-US" sz="1400">
                <a:solidFill>
                  <a:srgbClr val="FF9900"/>
                </a:solidFill>
                <a:latin typeface="Times New Roman" charset="0"/>
              </a:rPr>
              <a:t>+ </a:t>
            </a:r>
            <a:r>
              <a:rPr lang="en-US" sz="1400" b="1" i="1">
                <a:solidFill>
                  <a:srgbClr val="FF9900"/>
                </a:solidFill>
                <a:latin typeface="Times New Roman" charset="0"/>
              </a:rPr>
              <a:t>r</a:t>
            </a:r>
            <a:endParaRPr lang="en-US" sz="1400">
              <a:solidFill>
                <a:srgbClr val="FF9900"/>
              </a:solidFill>
            </a:endParaRPr>
          </a:p>
        </p:txBody>
      </p:sp>
      <p:sp>
        <p:nvSpPr>
          <p:cNvPr id="14402" name="Text Box 66"/>
          <p:cNvSpPr txBox="1">
            <a:spLocks noChangeArrowheads="1"/>
          </p:cNvSpPr>
          <p:nvPr/>
        </p:nvSpPr>
        <p:spPr bwMode="auto">
          <a:xfrm>
            <a:off x="581025" y="3905250"/>
            <a:ext cx="914400"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1" i="1">
                <a:solidFill>
                  <a:srgbClr val="FF9900"/>
                </a:solidFill>
                <a:latin typeface="Times New Roman" charset="0"/>
              </a:rPr>
              <a:t>i</a:t>
            </a:r>
            <a:r>
              <a:rPr lang="en-US" sz="1400">
                <a:solidFill>
                  <a:srgbClr val="FF9900"/>
                </a:solidFill>
                <a:latin typeface="Times New Roman" charset="0"/>
              </a:rPr>
              <a:t> = </a:t>
            </a:r>
            <a:r>
              <a:rPr lang="en-US" sz="1400" b="1" i="1">
                <a:solidFill>
                  <a:srgbClr val="FF9900"/>
                </a:solidFill>
                <a:latin typeface="Times New Roman" charset="0"/>
              </a:rPr>
              <a:t>j </a:t>
            </a:r>
            <a:r>
              <a:rPr lang="en-US" sz="1400">
                <a:solidFill>
                  <a:srgbClr val="FF9900"/>
                </a:solidFill>
                <a:latin typeface="Times New Roman" charset="0"/>
              </a:rPr>
              <a:t>-</a:t>
            </a:r>
            <a:r>
              <a:rPr lang="en-US" sz="1400" b="1" i="1">
                <a:solidFill>
                  <a:srgbClr val="FF9900"/>
                </a:solidFill>
                <a:latin typeface="Times New Roman" charset="0"/>
              </a:rPr>
              <a:t> r</a:t>
            </a:r>
          </a:p>
        </p:txBody>
      </p:sp>
      <p:sp>
        <p:nvSpPr>
          <p:cNvPr id="14403" name="Text Box 67"/>
          <p:cNvSpPr txBox="1">
            <a:spLocks noChangeArrowheads="1"/>
          </p:cNvSpPr>
          <p:nvPr/>
        </p:nvSpPr>
        <p:spPr bwMode="auto">
          <a:xfrm>
            <a:off x="3152775" y="4410075"/>
            <a:ext cx="2286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solidFill>
                  <a:srgbClr val="CC3300"/>
                </a:solidFill>
                <a:latin typeface="Times New Roman" charset="0"/>
              </a:rPr>
              <a:t>1</a:t>
            </a:r>
          </a:p>
        </p:txBody>
      </p:sp>
      <p:sp>
        <p:nvSpPr>
          <p:cNvPr id="14404" name="Text Box 68"/>
          <p:cNvSpPr txBox="1">
            <a:spLocks noChangeArrowheads="1"/>
          </p:cNvSpPr>
          <p:nvPr/>
        </p:nvSpPr>
        <p:spPr bwMode="auto">
          <a:xfrm>
            <a:off x="3286125" y="4562475"/>
            <a:ext cx="2286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solidFill>
                  <a:srgbClr val="CC3300"/>
                </a:solidFill>
                <a:latin typeface="Times New Roman" charset="0"/>
              </a:rPr>
              <a:t>1</a:t>
            </a:r>
          </a:p>
        </p:txBody>
      </p:sp>
      <p:sp>
        <p:nvSpPr>
          <p:cNvPr id="14405" name="Text Box 69"/>
          <p:cNvSpPr txBox="1">
            <a:spLocks noChangeArrowheads="1"/>
          </p:cNvSpPr>
          <p:nvPr/>
        </p:nvSpPr>
        <p:spPr bwMode="auto">
          <a:xfrm>
            <a:off x="3067050" y="4791075"/>
            <a:ext cx="2286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solidFill>
                  <a:srgbClr val="CC3300"/>
                </a:solidFill>
                <a:latin typeface="Times New Roman" charset="0"/>
              </a:rPr>
              <a:t>2</a:t>
            </a:r>
          </a:p>
        </p:txBody>
      </p:sp>
      <p:sp>
        <p:nvSpPr>
          <p:cNvPr id="14406" name="Rectangle 70"/>
          <p:cNvSpPr>
            <a:spLocks noChangeArrowheads="1"/>
          </p:cNvSpPr>
          <p:nvPr/>
        </p:nvSpPr>
        <p:spPr bwMode="auto">
          <a:xfrm>
            <a:off x="76200" y="5676900"/>
            <a:ext cx="10477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Monotype Corsiva" charset="0"/>
              </a:rPr>
              <a:t>Time Series B</a:t>
            </a:r>
            <a:endParaRPr lang="en-US" sz="1400" b="1" i="1">
              <a:solidFill>
                <a:srgbClr val="009900"/>
              </a:solidFill>
              <a:latin typeface="Monotype Corsiva" charset="0"/>
            </a:endParaRPr>
          </a:p>
        </p:txBody>
      </p:sp>
      <p:sp>
        <p:nvSpPr>
          <p:cNvPr id="14407" name="Rectangle 71"/>
          <p:cNvSpPr>
            <a:spLocks noChangeArrowheads="1"/>
          </p:cNvSpPr>
          <p:nvPr/>
        </p:nvSpPr>
        <p:spPr bwMode="auto">
          <a:xfrm>
            <a:off x="1162050" y="1762125"/>
            <a:ext cx="1219200" cy="47625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Monotype Corsiva" charset="0"/>
              </a:rPr>
              <a:t>Time Series A</a:t>
            </a:r>
            <a:endParaRPr lang="en-US" sz="1400" b="1" i="1">
              <a:solidFill>
                <a:schemeClr val="accent2"/>
              </a:solidFill>
              <a:latin typeface="Monotype Corsiva" charset="0"/>
            </a:endParaRPr>
          </a:p>
        </p:txBody>
      </p:sp>
      <p:grpSp>
        <p:nvGrpSpPr>
          <p:cNvPr id="4" name="Group 72"/>
          <p:cNvGrpSpPr>
            <a:grpSpLocks/>
          </p:cNvGrpSpPr>
          <p:nvPr/>
        </p:nvGrpSpPr>
        <p:grpSpPr bwMode="auto">
          <a:xfrm>
            <a:off x="1362075" y="1447800"/>
            <a:ext cx="3514725" cy="838200"/>
            <a:chOff x="678" y="2154"/>
            <a:chExt cx="2214" cy="528"/>
          </a:xfrm>
        </p:grpSpPr>
        <p:sp>
          <p:nvSpPr>
            <p:cNvPr id="14409" name="Line 73"/>
            <p:cNvSpPr>
              <a:spLocks noChangeShapeType="1"/>
            </p:cNvSpPr>
            <p:nvPr/>
          </p:nvSpPr>
          <p:spPr bwMode="auto">
            <a:xfrm>
              <a:off x="678" y="2682"/>
              <a:ext cx="39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4410" name="Line 74"/>
            <p:cNvSpPr>
              <a:spLocks noChangeShapeType="1"/>
            </p:cNvSpPr>
            <p:nvPr/>
          </p:nvSpPr>
          <p:spPr bwMode="auto">
            <a:xfrm flipV="1">
              <a:off x="1062" y="2634"/>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4411" name="Line 75"/>
            <p:cNvSpPr>
              <a:spLocks noChangeShapeType="1"/>
            </p:cNvSpPr>
            <p:nvPr/>
          </p:nvSpPr>
          <p:spPr bwMode="auto">
            <a:xfrm flipV="1">
              <a:off x="1320" y="2490"/>
              <a:ext cx="259" cy="144"/>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4412" name="Line 76"/>
            <p:cNvSpPr>
              <a:spLocks noChangeShapeType="1"/>
            </p:cNvSpPr>
            <p:nvPr/>
          </p:nvSpPr>
          <p:spPr bwMode="auto">
            <a:xfrm>
              <a:off x="1194" y="2634"/>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4413" name="Line 77"/>
            <p:cNvSpPr>
              <a:spLocks noChangeShapeType="1"/>
            </p:cNvSpPr>
            <p:nvPr/>
          </p:nvSpPr>
          <p:spPr bwMode="auto">
            <a:xfrm>
              <a:off x="1578" y="2490"/>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4414" name="Line 78"/>
            <p:cNvSpPr>
              <a:spLocks noChangeShapeType="1"/>
            </p:cNvSpPr>
            <p:nvPr/>
          </p:nvSpPr>
          <p:spPr bwMode="auto">
            <a:xfrm flipV="1">
              <a:off x="1698" y="2400"/>
              <a:ext cx="144"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4415" name="Line 79"/>
            <p:cNvSpPr>
              <a:spLocks noChangeShapeType="1"/>
            </p:cNvSpPr>
            <p:nvPr/>
          </p:nvSpPr>
          <p:spPr bwMode="auto">
            <a:xfrm flipV="1">
              <a:off x="1836" y="2166"/>
              <a:ext cx="138" cy="24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4416" name="Line 80"/>
            <p:cNvSpPr>
              <a:spLocks noChangeShapeType="1"/>
            </p:cNvSpPr>
            <p:nvPr/>
          </p:nvSpPr>
          <p:spPr bwMode="auto">
            <a:xfrm>
              <a:off x="1968" y="2154"/>
              <a:ext cx="127"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4417" name="Line 81"/>
            <p:cNvSpPr>
              <a:spLocks noChangeShapeType="1"/>
            </p:cNvSpPr>
            <p:nvPr/>
          </p:nvSpPr>
          <p:spPr bwMode="auto">
            <a:xfrm>
              <a:off x="2220" y="2298"/>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4418" name="Line 82"/>
            <p:cNvSpPr>
              <a:spLocks noChangeShapeType="1"/>
            </p:cNvSpPr>
            <p:nvPr/>
          </p:nvSpPr>
          <p:spPr bwMode="auto">
            <a:xfrm>
              <a:off x="2094" y="2250"/>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4419" name="Line 83"/>
            <p:cNvSpPr>
              <a:spLocks noChangeShapeType="1"/>
            </p:cNvSpPr>
            <p:nvPr/>
          </p:nvSpPr>
          <p:spPr bwMode="auto">
            <a:xfrm>
              <a:off x="2346" y="2298"/>
              <a:ext cx="259"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4420" name="Line 84"/>
            <p:cNvSpPr>
              <a:spLocks noChangeShapeType="1"/>
            </p:cNvSpPr>
            <p:nvPr/>
          </p:nvSpPr>
          <p:spPr bwMode="auto">
            <a:xfrm>
              <a:off x="2604" y="2394"/>
              <a:ext cx="288" cy="0"/>
            </a:xfrm>
            <a:prstGeom prst="line">
              <a:avLst/>
            </a:prstGeom>
            <a:noFill/>
            <a:ln w="28575">
              <a:solidFill>
                <a:schemeClr val="accent2"/>
              </a:solidFill>
              <a:round/>
              <a:headEnd/>
              <a:tailEnd/>
            </a:ln>
            <a:effectLst/>
          </p:spPr>
          <p:txBody>
            <a:bodyPr>
              <a:prstTxWarp prst="textNoShape">
                <a:avLst/>
              </a:prstTxWarp>
            </a:bodyPr>
            <a:lstStyle/>
            <a:p>
              <a:endParaRPr lang="en-US"/>
            </a:p>
          </p:txBody>
        </p:sp>
      </p:grpSp>
      <p:grpSp>
        <p:nvGrpSpPr>
          <p:cNvPr id="5" name="Group 85"/>
          <p:cNvGrpSpPr>
            <a:grpSpLocks/>
          </p:cNvGrpSpPr>
          <p:nvPr/>
        </p:nvGrpSpPr>
        <p:grpSpPr bwMode="auto">
          <a:xfrm rot="-5400000">
            <a:off x="-896143" y="3961606"/>
            <a:ext cx="3516312" cy="676275"/>
            <a:chOff x="678" y="1872"/>
            <a:chExt cx="2215" cy="426"/>
          </a:xfrm>
        </p:grpSpPr>
        <p:sp>
          <p:nvSpPr>
            <p:cNvPr id="14422" name="Line 86"/>
            <p:cNvSpPr>
              <a:spLocks noChangeShapeType="1"/>
            </p:cNvSpPr>
            <p:nvPr/>
          </p:nvSpPr>
          <p:spPr bwMode="auto">
            <a:xfrm>
              <a:off x="678" y="2298"/>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4423" name="Line 87"/>
            <p:cNvSpPr>
              <a:spLocks noChangeShapeType="1"/>
            </p:cNvSpPr>
            <p:nvPr/>
          </p:nvSpPr>
          <p:spPr bwMode="auto">
            <a:xfrm flipV="1">
              <a:off x="804" y="2250"/>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4424" name="Line 88"/>
            <p:cNvSpPr>
              <a:spLocks noChangeShapeType="1"/>
            </p:cNvSpPr>
            <p:nvPr/>
          </p:nvSpPr>
          <p:spPr bwMode="auto">
            <a:xfrm flipV="1">
              <a:off x="1062" y="2106"/>
              <a:ext cx="259"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4425" name="Line 89"/>
            <p:cNvSpPr>
              <a:spLocks noChangeShapeType="1"/>
            </p:cNvSpPr>
            <p:nvPr/>
          </p:nvSpPr>
          <p:spPr bwMode="auto">
            <a:xfrm>
              <a:off x="936" y="2250"/>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4426" name="Line 90"/>
            <p:cNvSpPr>
              <a:spLocks noChangeShapeType="1"/>
            </p:cNvSpPr>
            <p:nvPr/>
          </p:nvSpPr>
          <p:spPr bwMode="auto">
            <a:xfrm>
              <a:off x="1320" y="210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4427" name="Line 91"/>
            <p:cNvSpPr>
              <a:spLocks noChangeShapeType="1"/>
            </p:cNvSpPr>
            <p:nvPr/>
          </p:nvSpPr>
          <p:spPr bwMode="auto">
            <a:xfrm flipV="1">
              <a:off x="1446" y="2010"/>
              <a:ext cx="144" cy="96"/>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4428" name="Line 92"/>
            <p:cNvSpPr>
              <a:spLocks noChangeShapeType="1"/>
            </p:cNvSpPr>
            <p:nvPr/>
          </p:nvSpPr>
          <p:spPr bwMode="auto">
            <a:xfrm flipV="1">
              <a:off x="1584" y="1872"/>
              <a:ext cx="138"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4429" name="Line 93"/>
            <p:cNvSpPr>
              <a:spLocks noChangeShapeType="1"/>
            </p:cNvSpPr>
            <p:nvPr/>
          </p:nvSpPr>
          <p:spPr bwMode="auto">
            <a:xfrm>
              <a:off x="1716" y="1872"/>
              <a:ext cx="384"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4430" name="Line 94"/>
            <p:cNvSpPr>
              <a:spLocks noChangeShapeType="1"/>
            </p:cNvSpPr>
            <p:nvPr/>
          </p:nvSpPr>
          <p:spPr bwMode="auto">
            <a:xfrm>
              <a:off x="2490" y="201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4431" name="Line 95"/>
            <p:cNvSpPr>
              <a:spLocks noChangeAspect="1" noChangeShapeType="1"/>
            </p:cNvSpPr>
            <p:nvPr/>
          </p:nvSpPr>
          <p:spPr bwMode="auto">
            <a:xfrm>
              <a:off x="2622" y="2016"/>
              <a:ext cx="271" cy="105"/>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4432" name="Line 96"/>
            <p:cNvSpPr>
              <a:spLocks noChangeShapeType="1"/>
            </p:cNvSpPr>
            <p:nvPr/>
          </p:nvSpPr>
          <p:spPr bwMode="auto">
            <a:xfrm>
              <a:off x="2358" y="1968"/>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4433" name="Line 97"/>
            <p:cNvSpPr>
              <a:spLocks noChangeShapeType="1"/>
            </p:cNvSpPr>
            <p:nvPr/>
          </p:nvSpPr>
          <p:spPr bwMode="auto">
            <a:xfrm>
              <a:off x="2100" y="1872"/>
              <a:ext cx="265" cy="96"/>
            </a:xfrm>
            <a:prstGeom prst="line">
              <a:avLst/>
            </a:prstGeom>
            <a:noFill/>
            <a:ln w="28575">
              <a:solidFill>
                <a:srgbClr val="009900"/>
              </a:solidFill>
              <a:round/>
              <a:headEnd/>
              <a:tailEnd/>
            </a:ln>
            <a:effectLst/>
          </p:spPr>
          <p:txBody>
            <a:bodyPr>
              <a:prstTxWarp prst="textNoShape">
                <a:avLst/>
              </a:prstTxWarp>
            </a:bodyPr>
            <a:lstStyle/>
            <a:p>
              <a:endParaRPr lang="en-US"/>
            </a:p>
          </p:txBody>
        </p:sp>
      </p:gr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5276850" y="2446338"/>
            <a:ext cx="3638550" cy="3586162"/>
          </a:xfrm>
          <a:prstGeom prst="rect">
            <a:avLst/>
          </a:prstGeom>
          <a:solidFill>
            <a:srgbClr val="FFFFCC"/>
          </a:solidFill>
          <a:ln w="9525">
            <a:solidFill>
              <a:srgbClr val="00264C"/>
            </a:solidFill>
            <a:miter lim="800000"/>
            <a:headEnd/>
            <a:tailEnd/>
          </a:ln>
          <a:effectLst/>
        </p:spPr>
        <p:txBody>
          <a:bodyPr>
            <a:prstTxWarp prst="textNoShape">
              <a:avLst/>
            </a:prstTxWarp>
            <a:spAutoFit/>
          </a:bodyPr>
          <a:lstStyle/>
          <a:p>
            <a:pPr>
              <a:spcBef>
                <a:spcPct val="50000"/>
              </a:spcBef>
            </a:pPr>
            <a:r>
              <a:rPr lang="en-US" sz="1600" u="sng">
                <a:solidFill>
                  <a:srgbClr val="00264C"/>
                </a:solidFill>
              </a:rPr>
              <a:t>Initial condition</a:t>
            </a:r>
            <a:r>
              <a:rPr lang="en-US" sz="1600">
                <a:solidFill>
                  <a:srgbClr val="00264C"/>
                </a:solidFill>
              </a:rPr>
              <a:t>:</a:t>
            </a:r>
            <a:r>
              <a:rPr lang="en-US" i="1" baseline="-25000">
                <a:solidFill>
                  <a:srgbClr val="CC3300"/>
                </a:solidFill>
                <a:latin typeface="Times New Roman" charset="0"/>
              </a:rPr>
              <a:t> </a:t>
            </a:r>
            <a:r>
              <a:rPr lang="en-US">
                <a:solidFill>
                  <a:srgbClr val="00264C"/>
                </a:solidFill>
                <a:latin typeface="Times New Roman" charset="0"/>
              </a:rPr>
              <a:t>g(</a:t>
            </a:r>
            <a:r>
              <a:rPr lang="en-US">
                <a:solidFill>
                  <a:schemeClr val="accent2"/>
                </a:solidFill>
                <a:latin typeface="Times New Roman" charset="0"/>
              </a:rPr>
              <a:t>1</a:t>
            </a:r>
            <a:r>
              <a:rPr lang="en-US">
                <a:solidFill>
                  <a:srgbClr val="00264C"/>
                </a:solidFill>
                <a:latin typeface="Times New Roman" charset="0"/>
              </a:rPr>
              <a:t>,</a:t>
            </a:r>
            <a:r>
              <a:rPr lang="en-US">
                <a:solidFill>
                  <a:srgbClr val="009900"/>
                </a:solidFill>
                <a:latin typeface="Times New Roman" charset="0"/>
              </a:rPr>
              <a:t>1</a:t>
            </a:r>
            <a:r>
              <a:rPr lang="en-US">
                <a:solidFill>
                  <a:srgbClr val="00264C"/>
                </a:solidFill>
                <a:latin typeface="Times New Roman" charset="0"/>
              </a:rPr>
              <a:t>) = d(</a:t>
            </a:r>
            <a:r>
              <a:rPr lang="en-US">
                <a:solidFill>
                  <a:schemeClr val="accent2"/>
                </a:solidFill>
                <a:latin typeface="Times New Roman" charset="0"/>
              </a:rPr>
              <a:t>1</a:t>
            </a:r>
            <a:r>
              <a:rPr lang="en-US">
                <a:solidFill>
                  <a:srgbClr val="00264C"/>
                </a:solidFill>
                <a:latin typeface="Times New Roman" charset="0"/>
              </a:rPr>
              <a:t>,</a:t>
            </a:r>
            <a:r>
              <a:rPr lang="en-US">
                <a:solidFill>
                  <a:srgbClr val="009900"/>
                </a:solidFill>
                <a:latin typeface="Times New Roman" charset="0"/>
              </a:rPr>
              <a:t>1</a:t>
            </a:r>
            <a:r>
              <a:rPr lang="en-US">
                <a:solidFill>
                  <a:srgbClr val="00264C"/>
                </a:solidFill>
                <a:latin typeface="Times New Roman" charset="0"/>
              </a:rPr>
              <a:t>).</a:t>
            </a:r>
          </a:p>
          <a:p>
            <a:pPr>
              <a:spcBef>
                <a:spcPct val="50000"/>
              </a:spcBef>
            </a:pPr>
            <a:r>
              <a:rPr lang="en-US" sz="1600" u="sng">
                <a:solidFill>
                  <a:srgbClr val="00264C"/>
                </a:solidFill>
              </a:rPr>
              <a:t>DP-equation</a:t>
            </a:r>
            <a:r>
              <a:rPr lang="en-US" sz="1600">
                <a:solidFill>
                  <a:srgbClr val="00264C"/>
                </a:solidFill>
              </a:rPr>
              <a:t>:</a:t>
            </a:r>
            <a:r>
              <a:rPr lang="en-US" i="1" baseline="-25000">
                <a:solidFill>
                  <a:srgbClr val="CC3300"/>
                </a:solidFill>
                <a:latin typeface="Times New Roman" charset="0"/>
              </a:rPr>
              <a:t>    </a:t>
            </a:r>
          </a:p>
          <a:p>
            <a:pPr>
              <a:spcBef>
                <a:spcPct val="50000"/>
              </a:spcBef>
            </a:pPr>
            <a:r>
              <a:rPr lang="en-US">
                <a:solidFill>
                  <a:srgbClr val="00264C"/>
                </a:solidFill>
                <a:latin typeface="Times New Roman" charset="0"/>
              </a:rPr>
              <a:t>	     g(</a:t>
            </a:r>
            <a:r>
              <a:rPr lang="en-US" b="1" i="1">
                <a:solidFill>
                  <a:schemeClr val="accent2"/>
                </a:solidFill>
                <a:latin typeface="Times New Roman" charset="0"/>
              </a:rPr>
              <a:t>i</a:t>
            </a:r>
            <a:r>
              <a:rPr lang="en-US">
                <a:solidFill>
                  <a:srgbClr val="00264C"/>
                </a:solidFill>
                <a:latin typeface="Times New Roman" charset="0"/>
              </a:rPr>
              <a:t>, </a:t>
            </a:r>
            <a:r>
              <a:rPr lang="en-US" b="1" i="1">
                <a:solidFill>
                  <a:srgbClr val="009900"/>
                </a:solidFill>
                <a:latin typeface="Times New Roman" charset="0"/>
              </a:rPr>
              <a:t>j </a:t>
            </a:r>
            <a:r>
              <a:rPr lang="en-US">
                <a:solidFill>
                  <a:srgbClr val="009900"/>
                </a:solidFill>
                <a:latin typeface="Times New Roman" charset="0"/>
              </a:rPr>
              <a:t>– 1</a:t>
            </a:r>
            <a:r>
              <a:rPr lang="en-US">
                <a:solidFill>
                  <a:srgbClr val="00264C"/>
                </a:solidFill>
                <a:latin typeface="Times New Roman" charset="0"/>
              </a:rPr>
              <a:t>) </a:t>
            </a:r>
          </a:p>
          <a:p>
            <a:pPr>
              <a:spcBef>
                <a:spcPct val="50000"/>
              </a:spcBef>
            </a:pPr>
            <a:r>
              <a:rPr lang="en-US">
                <a:solidFill>
                  <a:srgbClr val="00264C"/>
                </a:solidFill>
                <a:latin typeface="Times New Roman" charset="0"/>
              </a:rPr>
              <a:t>g(</a:t>
            </a:r>
            <a:r>
              <a:rPr lang="en-US" b="1" i="1">
                <a:solidFill>
                  <a:schemeClr val="accent2"/>
                </a:solidFill>
                <a:latin typeface="Times New Roman" charset="0"/>
              </a:rPr>
              <a:t>i</a:t>
            </a:r>
            <a:r>
              <a:rPr lang="en-US">
                <a:solidFill>
                  <a:srgbClr val="00264C"/>
                </a:solidFill>
                <a:latin typeface="Times New Roman" charset="0"/>
              </a:rPr>
              <a:t>, </a:t>
            </a:r>
            <a:r>
              <a:rPr lang="en-US" b="1" i="1">
                <a:solidFill>
                  <a:srgbClr val="009900"/>
                </a:solidFill>
                <a:latin typeface="Times New Roman" charset="0"/>
              </a:rPr>
              <a:t>j</a:t>
            </a:r>
            <a:r>
              <a:rPr lang="en-US">
                <a:solidFill>
                  <a:srgbClr val="00264C"/>
                </a:solidFill>
                <a:latin typeface="Times New Roman" charset="0"/>
              </a:rPr>
              <a:t>) = min  g(</a:t>
            </a:r>
            <a:r>
              <a:rPr lang="en-US" b="1" i="1">
                <a:solidFill>
                  <a:schemeClr val="accent2"/>
                </a:solidFill>
                <a:latin typeface="Times New Roman" charset="0"/>
              </a:rPr>
              <a:t>i </a:t>
            </a:r>
            <a:r>
              <a:rPr lang="en-US">
                <a:solidFill>
                  <a:schemeClr val="accent2"/>
                </a:solidFill>
                <a:latin typeface="Times New Roman" charset="0"/>
              </a:rPr>
              <a:t>– 1</a:t>
            </a:r>
            <a:r>
              <a:rPr lang="en-US">
                <a:solidFill>
                  <a:srgbClr val="00264C"/>
                </a:solidFill>
                <a:latin typeface="Times New Roman" charset="0"/>
              </a:rPr>
              <a:t>, </a:t>
            </a:r>
            <a:r>
              <a:rPr lang="en-US" b="1" i="1">
                <a:solidFill>
                  <a:srgbClr val="009900"/>
                </a:solidFill>
                <a:latin typeface="Times New Roman" charset="0"/>
              </a:rPr>
              <a:t>j </a:t>
            </a:r>
            <a:r>
              <a:rPr lang="en-US">
                <a:solidFill>
                  <a:srgbClr val="009900"/>
                </a:solidFill>
                <a:latin typeface="Times New Roman" charset="0"/>
              </a:rPr>
              <a:t>– 1</a:t>
            </a:r>
            <a:r>
              <a:rPr lang="en-US">
                <a:solidFill>
                  <a:srgbClr val="00264C"/>
                </a:solidFill>
                <a:latin typeface="Times New Roman" charset="0"/>
              </a:rPr>
              <a:t>) + d(</a:t>
            </a:r>
            <a:r>
              <a:rPr lang="en-US" b="1" i="1">
                <a:solidFill>
                  <a:schemeClr val="accent2"/>
                </a:solidFill>
                <a:latin typeface="Times New Roman" charset="0"/>
              </a:rPr>
              <a:t>i</a:t>
            </a:r>
            <a:r>
              <a:rPr lang="en-US">
                <a:solidFill>
                  <a:srgbClr val="00264C"/>
                </a:solidFill>
                <a:latin typeface="Times New Roman" charset="0"/>
              </a:rPr>
              <a:t>, </a:t>
            </a:r>
            <a:r>
              <a:rPr lang="en-US" b="1" i="1">
                <a:solidFill>
                  <a:srgbClr val="009900"/>
                </a:solidFill>
                <a:latin typeface="Times New Roman" charset="0"/>
              </a:rPr>
              <a:t>j</a:t>
            </a:r>
            <a:r>
              <a:rPr lang="en-US">
                <a:solidFill>
                  <a:srgbClr val="00264C"/>
                </a:solidFill>
                <a:latin typeface="Times New Roman" charset="0"/>
              </a:rPr>
              <a:t>) .</a:t>
            </a:r>
          </a:p>
          <a:p>
            <a:pPr>
              <a:spcBef>
                <a:spcPct val="50000"/>
              </a:spcBef>
            </a:pPr>
            <a:r>
              <a:rPr lang="en-US">
                <a:solidFill>
                  <a:srgbClr val="00264C"/>
                </a:solidFill>
                <a:latin typeface="Times New Roman" charset="0"/>
              </a:rPr>
              <a:t>                     g(</a:t>
            </a:r>
            <a:r>
              <a:rPr lang="en-US" b="1" i="1">
                <a:solidFill>
                  <a:schemeClr val="accent2"/>
                </a:solidFill>
                <a:latin typeface="Times New Roman" charset="0"/>
              </a:rPr>
              <a:t>i </a:t>
            </a:r>
            <a:r>
              <a:rPr lang="en-US">
                <a:solidFill>
                  <a:schemeClr val="accent2"/>
                </a:solidFill>
                <a:latin typeface="Times New Roman" charset="0"/>
              </a:rPr>
              <a:t>– 1</a:t>
            </a:r>
            <a:r>
              <a:rPr lang="en-US">
                <a:solidFill>
                  <a:srgbClr val="00264C"/>
                </a:solidFill>
                <a:latin typeface="Times New Roman" charset="0"/>
              </a:rPr>
              <a:t>, </a:t>
            </a:r>
            <a:r>
              <a:rPr lang="en-US" b="1" i="1">
                <a:solidFill>
                  <a:srgbClr val="009900"/>
                </a:solidFill>
                <a:latin typeface="Times New Roman" charset="0"/>
              </a:rPr>
              <a:t>j</a:t>
            </a:r>
            <a:r>
              <a:rPr lang="en-US">
                <a:solidFill>
                  <a:srgbClr val="00264C"/>
                </a:solidFill>
                <a:latin typeface="Times New Roman" charset="0"/>
              </a:rPr>
              <a:t>) + d(</a:t>
            </a:r>
            <a:r>
              <a:rPr lang="en-US" b="1" i="1">
                <a:solidFill>
                  <a:schemeClr val="accent2"/>
                </a:solidFill>
                <a:latin typeface="Times New Roman" charset="0"/>
              </a:rPr>
              <a:t>i</a:t>
            </a:r>
            <a:r>
              <a:rPr lang="en-US">
                <a:solidFill>
                  <a:srgbClr val="00264C"/>
                </a:solidFill>
                <a:latin typeface="Times New Roman" charset="0"/>
              </a:rPr>
              <a:t>, </a:t>
            </a:r>
            <a:r>
              <a:rPr lang="en-US" b="1" i="1">
                <a:solidFill>
                  <a:srgbClr val="009900"/>
                </a:solidFill>
                <a:latin typeface="Times New Roman" charset="0"/>
              </a:rPr>
              <a:t>j</a:t>
            </a:r>
            <a:r>
              <a:rPr lang="en-US">
                <a:solidFill>
                  <a:srgbClr val="00264C"/>
                </a:solidFill>
                <a:latin typeface="Times New Roman" charset="0"/>
              </a:rPr>
              <a:t>) </a:t>
            </a:r>
          </a:p>
          <a:p>
            <a:pPr>
              <a:spcBef>
                <a:spcPct val="50000"/>
              </a:spcBef>
            </a:pPr>
            <a:r>
              <a:rPr lang="en-US" sz="1600" u="sng">
                <a:solidFill>
                  <a:srgbClr val="00264C"/>
                </a:solidFill>
              </a:rPr>
              <a:t>Warping window</a:t>
            </a:r>
            <a:r>
              <a:rPr lang="en-US" sz="1600">
                <a:solidFill>
                  <a:srgbClr val="00264C"/>
                </a:solidFill>
              </a:rPr>
              <a:t>:</a:t>
            </a:r>
            <a:r>
              <a:rPr lang="en-US" i="1" baseline="-25000">
                <a:solidFill>
                  <a:srgbClr val="CC3300"/>
                </a:solidFill>
                <a:latin typeface="Times New Roman" charset="0"/>
              </a:rPr>
              <a:t>    </a:t>
            </a:r>
            <a:r>
              <a:rPr lang="en-US" b="1" i="1">
                <a:solidFill>
                  <a:srgbClr val="009900"/>
                </a:solidFill>
                <a:latin typeface="Times New Roman" charset="0"/>
              </a:rPr>
              <a:t>j </a:t>
            </a:r>
            <a:r>
              <a:rPr lang="en-US">
                <a:solidFill>
                  <a:srgbClr val="00264C"/>
                </a:solidFill>
                <a:latin typeface="Times New Roman" charset="0"/>
              </a:rPr>
              <a:t>– </a:t>
            </a:r>
            <a:r>
              <a:rPr lang="en-US" b="1" i="1">
                <a:solidFill>
                  <a:srgbClr val="00264C"/>
                </a:solidFill>
                <a:latin typeface="Times New Roman" charset="0"/>
              </a:rPr>
              <a:t>r </a:t>
            </a:r>
            <a:r>
              <a:rPr lang="en-US">
                <a:solidFill>
                  <a:srgbClr val="00264C"/>
                </a:solidFill>
                <a:latin typeface="Times New Roman" charset="0"/>
              </a:rPr>
              <a:t>≤ </a:t>
            </a:r>
            <a:r>
              <a:rPr lang="en-US" b="1" i="1">
                <a:solidFill>
                  <a:schemeClr val="accent2"/>
                </a:solidFill>
                <a:latin typeface="Times New Roman" charset="0"/>
              </a:rPr>
              <a:t>i</a:t>
            </a:r>
            <a:r>
              <a:rPr lang="en-US">
                <a:solidFill>
                  <a:srgbClr val="00264C"/>
                </a:solidFill>
                <a:latin typeface="Times New Roman" charset="0"/>
              </a:rPr>
              <a:t> ≤ </a:t>
            </a:r>
            <a:r>
              <a:rPr lang="en-US" b="1" i="1">
                <a:solidFill>
                  <a:srgbClr val="009900"/>
                </a:solidFill>
                <a:latin typeface="Times New Roman" charset="0"/>
              </a:rPr>
              <a:t>j </a:t>
            </a:r>
            <a:r>
              <a:rPr lang="en-US">
                <a:solidFill>
                  <a:srgbClr val="00264C"/>
                </a:solidFill>
                <a:latin typeface="Times New Roman" charset="0"/>
              </a:rPr>
              <a:t>+ </a:t>
            </a:r>
            <a:r>
              <a:rPr lang="en-US" b="1" i="1">
                <a:solidFill>
                  <a:srgbClr val="00264C"/>
                </a:solidFill>
                <a:latin typeface="Times New Roman" charset="0"/>
              </a:rPr>
              <a:t>r</a:t>
            </a:r>
            <a:r>
              <a:rPr lang="en-US">
                <a:solidFill>
                  <a:srgbClr val="00264C"/>
                </a:solidFill>
                <a:latin typeface="Times New Roman" charset="0"/>
              </a:rPr>
              <a:t>.</a:t>
            </a:r>
          </a:p>
          <a:p>
            <a:pPr>
              <a:spcBef>
                <a:spcPct val="50000"/>
              </a:spcBef>
            </a:pPr>
            <a:r>
              <a:rPr lang="en-US" sz="1600" u="sng">
                <a:solidFill>
                  <a:srgbClr val="00264C"/>
                </a:solidFill>
              </a:rPr>
              <a:t>Time-normalized distance</a:t>
            </a:r>
            <a:r>
              <a:rPr lang="en-US" sz="1600"/>
              <a:t>: </a:t>
            </a:r>
          </a:p>
          <a:p>
            <a:pPr>
              <a:spcBef>
                <a:spcPct val="50000"/>
              </a:spcBef>
            </a:pPr>
            <a:r>
              <a:rPr lang="en-US" i="1">
                <a:solidFill>
                  <a:srgbClr val="00264C"/>
                </a:solidFill>
                <a:latin typeface="Times New Roman" charset="0"/>
              </a:rPr>
              <a:t>D</a:t>
            </a:r>
            <a:r>
              <a:rPr lang="en-US">
                <a:solidFill>
                  <a:srgbClr val="00264C"/>
                </a:solidFill>
                <a:latin typeface="Times New Roman" charset="0"/>
              </a:rPr>
              <a:t>(</a:t>
            </a:r>
            <a:r>
              <a:rPr lang="en-US" b="1" i="1">
                <a:solidFill>
                  <a:schemeClr val="accent2"/>
                </a:solidFill>
                <a:latin typeface="Monotype Corsiva" charset="0"/>
              </a:rPr>
              <a:t>A </a:t>
            </a:r>
            <a:r>
              <a:rPr lang="en-US" b="1">
                <a:solidFill>
                  <a:srgbClr val="00264C"/>
                </a:solidFill>
                <a:latin typeface="Times New Roman" charset="0"/>
              </a:rPr>
              <a:t>,</a:t>
            </a:r>
            <a:r>
              <a:rPr lang="en-US" b="1" i="1">
                <a:solidFill>
                  <a:srgbClr val="00264C"/>
                </a:solidFill>
                <a:latin typeface="Times New Roman" charset="0"/>
              </a:rPr>
              <a:t> </a:t>
            </a:r>
            <a:r>
              <a:rPr lang="en-US" b="1" i="1">
                <a:solidFill>
                  <a:srgbClr val="009900"/>
                </a:solidFill>
                <a:latin typeface="Monotype Corsiva" charset="0"/>
              </a:rPr>
              <a:t>B</a:t>
            </a:r>
            <a:r>
              <a:rPr lang="en-US" b="1" i="1">
                <a:latin typeface="Times New Roman" charset="0"/>
              </a:rPr>
              <a:t> </a:t>
            </a:r>
            <a:r>
              <a:rPr lang="en-US">
                <a:solidFill>
                  <a:srgbClr val="00264C"/>
                </a:solidFill>
                <a:latin typeface="Times New Roman" charset="0"/>
              </a:rPr>
              <a:t>) =</a:t>
            </a:r>
            <a:r>
              <a:rPr lang="en-US">
                <a:latin typeface="Times New Roman" charset="0"/>
              </a:rPr>
              <a:t> </a:t>
            </a:r>
            <a:r>
              <a:rPr lang="en-US">
                <a:solidFill>
                  <a:srgbClr val="00264C"/>
                </a:solidFill>
                <a:latin typeface="Times New Roman" charset="0"/>
              </a:rPr>
              <a:t>g(</a:t>
            </a:r>
            <a:r>
              <a:rPr lang="en-US" b="1" i="1">
                <a:solidFill>
                  <a:schemeClr val="accent2"/>
                </a:solidFill>
                <a:latin typeface="Times New Roman" charset="0"/>
              </a:rPr>
              <a:t>n</a:t>
            </a:r>
            <a:r>
              <a:rPr lang="en-US">
                <a:solidFill>
                  <a:srgbClr val="00264C"/>
                </a:solidFill>
                <a:latin typeface="Times New Roman" charset="0"/>
              </a:rPr>
              <a:t>, </a:t>
            </a:r>
            <a:r>
              <a:rPr lang="en-US" b="1" i="1">
                <a:solidFill>
                  <a:srgbClr val="009900"/>
                </a:solidFill>
                <a:latin typeface="Times New Roman" charset="0"/>
              </a:rPr>
              <a:t>m</a:t>
            </a:r>
            <a:r>
              <a:rPr lang="en-US">
                <a:solidFill>
                  <a:srgbClr val="00264C"/>
                </a:solidFill>
                <a:latin typeface="Times New Roman" charset="0"/>
              </a:rPr>
              <a:t>) / </a:t>
            </a:r>
            <a:r>
              <a:rPr lang="en-US" i="1">
                <a:solidFill>
                  <a:srgbClr val="00264C"/>
                </a:solidFill>
                <a:latin typeface="Times New Roman" charset="0"/>
              </a:rPr>
              <a:t>C  </a:t>
            </a:r>
          </a:p>
          <a:p>
            <a:pPr>
              <a:spcBef>
                <a:spcPct val="50000"/>
              </a:spcBef>
            </a:pPr>
            <a:r>
              <a:rPr lang="en-US" i="1">
                <a:solidFill>
                  <a:srgbClr val="00264C"/>
                </a:solidFill>
                <a:latin typeface="Times New Roman" charset="0"/>
              </a:rPr>
              <a:t>C = </a:t>
            </a:r>
            <a:r>
              <a:rPr lang="en-US" b="1" i="1">
                <a:solidFill>
                  <a:schemeClr val="accent2"/>
                </a:solidFill>
                <a:latin typeface="Times New Roman" charset="0"/>
              </a:rPr>
              <a:t>n</a:t>
            </a:r>
            <a:r>
              <a:rPr lang="en-US" sz="1600">
                <a:solidFill>
                  <a:srgbClr val="00264C"/>
                </a:solidFill>
              </a:rPr>
              <a:t>.</a:t>
            </a:r>
          </a:p>
        </p:txBody>
      </p:sp>
      <p:sp>
        <p:nvSpPr>
          <p:cNvPr id="15363" name="Rectangle 3"/>
          <p:cNvSpPr>
            <a:spLocks noChangeArrowheads="1"/>
          </p:cNvSpPr>
          <p:nvPr/>
        </p:nvSpPr>
        <p:spPr bwMode="auto">
          <a:xfrm>
            <a:off x="533400" y="304800"/>
            <a:ext cx="8077200" cy="914400"/>
          </a:xfrm>
          <a:prstGeom prst="rect">
            <a:avLst/>
          </a:prstGeom>
          <a:noFill/>
          <a:ln w="9525">
            <a:noFill/>
            <a:miter lim="800000"/>
            <a:headEnd/>
            <a:tailEnd/>
          </a:ln>
          <a:effectLst/>
        </p:spPr>
        <p:txBody>
          <a:bodyPr anchor="ctr">
            <a:prstTxWarp prst="textNoShape">
              <a:avLst/>
            </a:prstTxWarp>
          </a:bodyPr>
          <a:lstStyle/>
          <a:p>
            <a:pPr algn="ctr"/>
            <a:r>
              <a:rPr lang="nl-BE" sz="3200">
                <a:solidFill>
                  <a:srgbClr val="00264C"/>
                </a:solidFill>
                <a:latin typeface="Times New Roman" charset="0"/>
              </a:rPr>
              <a:t>Asymmetric DTW Algorithm</a:t>
            </a:r>
            <a:br>
              <a:rPr lang="nl-BE" sz="3200">
                <a:solidFill>
                  <a:srgbClr val="00264C"/>
                </a:solidFill>
                <a:latin typeface="Times New Roman" charset="0"/>
              </a:rPr>
            </a:br>
            <a:r>
              <a:rPr lang="nl-BE" sz="3200">
                <a:solidFill>
                  <a:srgbClr val="00264C"/>
                </a:solidFill>
                <a:latin typeface="Times New Roman" charset="0"/>
              </a:rPr>
              <a:t> (warping window, no slope constraint)</a:t>
            </a:r>
            <a:endParaRPr lang="en-GB" sz="3200">
              <a:solidFill>
                <a:srgbClr val="00264C"/>
              </a:solidFill>
              <a:latin typeface="Times New Roman" charset="0"/>
            </a:endParaRPr>
          </a:p>
        </p:txBody>
      </p:sp>
      <p:sp>
        <p:nvSpPr>
          <p:cNvPr id="15364" name="AutoShape 4"/>
          <p:cNvSpPr>
            <a:spLocks noChangeArrowheads="1"/>
          </p:cNvSpPr>
          <p:nvPr/>
        </p:nvSpPr>
        <p:spPr bwMode="auto">
          <a:xfrm>
            <a:off x="6505575" y="3305175"/>
            <a:ext cx="2181225" cy="1143000"/>
          </a:xfrm>
          <a:prstGeom prst="bracketPair">
            <a:avLst>
              <a:gd name="adj" fmla="val 16667"/>
            </a:avLst>
          </a:prstGeom>
          <a:noFill/>
          <a:ln w="9525">
            <a:solidFill>
              <a:srgbClr val="00264C"/>
            </a:solidFill>
            <a:round/>
            <a:headEnd/>
            <a:tailEnd/>
          </a:ln>
          <a:effectLst/>
        </p:spPr>
        <p:txBody>
          <a:bodyPr wrap="none" anchor="ctr">
            <a:prstTxWarp prst="textNoShape">
              <a:avLst/>
            </a:prstTxWarp>
          </a:bodyPr>
          <a:lstStyle/>
          <a:p>
            <a:endParaRPr lang="en-US"/>
          </a:p>
        </p:txBody>
      </p:sp>
      <p:sp>
        <p:nvSpPr>
          <p:cNvPr id="15430" name="Rectangle 70"/>
          <p:cNvSpPr>
            <a:spLocks noChangeArrowheads="1"/>
          </p:cNvSpPr>
          <p:nvPr/>
        </p:nvSpPr>
        <p:spPr bwMode="auto">
          <a:xfrm>
            <a:off x="1152525" y="4448175"/>
            <a:ext cx="239713"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j</a:t>
            </a:r>
          </a:p>
        </p:txBody>
      </p:sp>
      <p:sp>
        <p:nvSpPr>
          <p:cNvPr id="15431" name="Rectangle 71"/>
          <p:cNvSpPr>
            <a:spLocks noChangeArrowheads="1"/>
          </p:cNvSpPr>
          <p:nvPr/>
        </p:nvSpPr>
        <p:spPr bwMode="auto">
          <a:xfrm>
            <a:off x="1206500" y="2390775"/>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m</a:t>
            </a:r>
          </a:p>
        </p:txBody>
      </p:sp>
      <p:sp>
        <p:nvSpPr>
          <p:cNvPr id="15432" name="Rectangle 72"/>
          <p:cNvSpPr>
            <a:spLocks noChangeArrowheads="1"/>
          </p:cNvSpPr>
          <p:nvPr/>
        </p:nvSpPr>
        <p:spPr bwMode="auto">
          <a:xfrm>
            <a:off x="1206500" y="5705475"/>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solidFill>
                  <a:srgbClr val="009900"/>
                </a:solidFill>
                <a:latin typeface="Times New Roman" charset="0"/>
              </a:rPr>
              <a:t>1</a:t>
            </a:r>
          </a:p>
        </p:txBody>
      </p:sp>
      <p:sp>
        <p:nvSpPr>
          <p:cNvPr id="15433" name="Rectangle 73"/>
          <p:cNvSpPr>
            <a:spLocks noChangeArrowheads="1"/>
          </p:cNvSpPr>
          <p:nvPr/>
        </p:nvSpPr>
        <p:spPr bwMode="auto">
          <a:xfrm>
            <a:off x="4722813" y="2152650"/>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n</a:t>
            </a:r>
          </a:p>
        </p:txBody>
      </p:sp>
      <p:sp>
        <p:nvSpPr>
          <p:cNvPr id="15434" name="Rectangle 74"/>
          <p:cNvSpPr>
            <a:spLocks noChangeArrowheads="1"/>
          </p:cNvSpPr>
          <p:nvPr/>
        </p:nvSpPr>
        <p:spPr bwMode="auto">
          <a:xfrm>
            <a:off x="1427163" y="2152650"/>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solidFill>
                  <a:schemeClr val="accent2"/>
                </a:solidFill>
                <a:latin typeface="Times New Roman" charset="0"/>
              </a:rPr>
              <a:t>1</a:t>
            </a:r>
          </a:p>
        </p:txBody>
      </p:sp>
      <p:sp>
        <p:nvSpPr>
          <p:cNvPr id="15435" name="Rectangle 75"/>
          <p:cNvSpPr>
            <a:spLocks noChangeArrowheads="1"/>
          </p:cNvSpPr>
          <p:nvPr/>
        </p:nvSpPr>
        <p:spPr bwMode="auto">
          <a:xfrm>
            <a:off x="3200400" y="2152650"/>
            <a:ext cx="30480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i</a:t>
            </a:r>
          </a:p>
        </p:txBody>
      </p:sp>
      <p:sp>
        <p:nvSpPr>
          <p:cNvPr id="15436" name="Rectangle 76"/>
          <p:cNvSpPr>
            <a:spLocks noChangeArrowheads="1"/>
          </p:cNvSpPr>
          <p:nvPr/>
        </p:nvSpPr>
        <p:spPr bwMode="auto">
          <a:xfrm rot="5400000">
            <a:off x="1387476" y="2528887"/>
            <a:ext cx="3509962" cy="3509963"/>
          </a:xfrm>
          <a:prstGeom prst="rect">
            <a:avLst/>
          </a:prstGeom>
          <a:solidFill>
            <a:srgbClr val="FFFFFF"/>
          </a:solidFill>
          <a:ln w="19050">
            <a:solidFill>
              <a:schemeClr val="tx1"/>
            </a:solidFill>
            <a:miter lim="800000"/>
            <a:headEnd/>
            <a:tailEnd/>
          </a:ln>
          <a:effectLst/>
        </p:spPr>
        <p:txBody>
          <a:bodyPr wrap="none" anchor="ctr">
            <a:prstTxWarp prst="textNoShape">
              <a:avLst/>
            </a:prstTxWarp>
          </a:bodyPr>
          <a:lstStyle/>
          <a:p>
            <a:endParaRPr lang="en-US"/>
          </a:p>
        </p:txBody>
      </p:sp>
      <p:grpSp>
        <p:nvGrpSpPr>
          <p:cNvPr id="2" name="Group 77"/>
          <p:cNvGrpSpPr>
            <a:grpSpLocks/>
          </p:cNvGrpSpPr>
          <p:nvPr/>
        </p:nvGrpSpPr>
        <p:grpSpPr bwMode="auto">
          <a:xfrm rot="5400000">
            <a:off x="1608931" y="2531270"/>
            <a:ext cx="3057525" cy="3509962"/>
            <a:chOff x="1488" y="1101"/>
            <a:chExt cx="1926" cy="2211"/>
          </a:xfrm>
        </p:grpSpPr>
        <p:sp>
          <p:nvSpPr>
            <p:cNvPr id="15438" name="Line 78"/>
            <p:cNvSpPr>
              <a:spLocks noChangeShapeType="1"/>
            </p:cNvSpPr>
            <p:nvPr/>
          </p:nvSpPr>
          <p:spPr bwMode="auto">
            <a:xfrm>
              <a:off x="2515"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39" name="Line 79"/>
            <p:cNvSpPr>
              <a:spLocks noChangeShapeType="1"/>
            </p:cNvSpPr>
            <p:nvPr/>
          </p:nvSpPr>
          <p:spPr bwMode="auto">
            <a:xfrm>
              <a:off x="2643"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40" name="Line 80"/>
            <p:cNvSpPr>
              <a:spLocks noChangeShapeType="1"/>
            </p:cNvSpPr>
            <p:nvPr/>
          </p:nvSpPr>
          <p:spPr bwMode="auto">
            <a:xfrm>
              <a:off x="2772"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41" name="Line 81"/>
            <p:cNvSpPr>
              <a:spLocks noChangeShapeType="1"/>
            </p:cNvSpPr>
            <p:nvPr/>
          </p:nvSpPr>
          <p:spPr bwMode="auto">
            <a:xfrm>
              <a:off x="2900"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42" name="Line 82"/>
            <p:cNvSpPr>
              <a:spLocks noChangeShapeType="1"/>
            </p:cNvSpPr>
            <p:nvPr/>
          </p:nvSpPr>
          <p:spPr bwMode="auto">
            <a:xfrm>
              <a:off x="302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43" name="Line 83"/>
            <p:cNvSpPr>
              <a:spLocks noChangeShapeType="1"/>
            </p:cNvSpPr>
            <p:nvPr/>
          </p:nvSpPr>
          <p:spPr bwMode="auto">
            <a:xfrm>
              <a:off x="3157"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44" name="Line 84"/>
            <p:cNvSpPr>
              <a:spLocks noChangeShapeType="1"/>
            </p:cNvSpPr>
            <p:nvPr/>
          </p:nvSpPr>
          <p:spPr bwMode="auto">
            <a:xfrm>
              <a:off x="3285"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45" name="Line 85"/>
            <p:cNvSpPr>
              <a:spLocks noChangeShapeType="1"/>
            </p:cNvSpPr>
            <p:nvPr/>
          </p:nvSpPr>
          <p:spPr bwMode="auto">
            <a:xfrm>
              <a:off x="3414"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46" name="Line 86"/>
            <p:cNvSpPr>
              <a:spLocks noChangeShapeType="1"/>
            </p:cNvSpPr>
            <p:nvPr/>
          </p:nvSpPr>
          <p:spPr bwMode="auto">
            <a:xfrm>
              <a:off x="148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47" name="Line 87"/>
            <p:cNvSpPr>
              <a:spLocks noChangeShapeType="1"/>
            </p:cNvSpPr>
            <p:nvPr/>
          </p:nvSpPr>
          <p:spPr bwMode="auto">
            <a:xfrm>
              <a:off x="1616"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48" name="Line 88"/>
            <p:cNvSpPr>
              <a:spLocks noChangeShapeType="1"/>
            </p:cNvSpPr>
            <p:nvPr/>
          </p:nvSpPr>
          <p:spPr bwMode="auto">
            <a:xfrm>
              <a:off x="1744"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49" name="Line 89"/>
            <p:cNvSpPr>
              <a:spLocks noChangeShapeType="1"/>
            </p:cNvSpPr>
            <p:nvPr/>
          </p:nvSpPr>
          <p:spPr bwMode="auto">
            <a:xfrm>
              <a:off x="1873"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50" name="Line 90"/>
            <p:cNvSpPr>
              <a:spLocks noChangeShapeType="1"/>
            </p:cNvSpPr>
            <p:nvPr/>
          </p:nvSpPr>
          <p:spPr bwMode="auto">
            <a:xfrm>
              <a:off x="2001"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51" name="Line 91"/>
            <p:cNvSpPr>
              <a:spLocks noChangeShapeType="1"/>
            </p:cNvSpPr>
            <p:nvPr/>
          </p:nvSpPr>
          <p:spPr bwMode="auto">
            <a:xfrm>
              <a:off x="2130"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52" name="Line 92"/>
            <p:cNvSpPr>
              <a:spLocks noChangeShapeType="1"/>
            </p:cNvSpPr>
            <p:nvPr/>
          </p:nvSpPr>
          <p:spPr bwMode="auto">
            <a:xfrm>
              <a:off x="225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53" name="Line 93"/>
            <p:cNvSpPr>
              <a:spLocks noChangeShapeType="1"/>
            </p:cNvSpPr>
            <p:nvPr/>
          </p:nvSpPr>
          <p:spPr bwMode="auto">
            <a:xfrm>
              <a:off x="2386"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3" name="Group 94"/>
          <p:cNvGrpSpPr>
            <a:grpSpLocks/>
          </p:cNvGrpSpPr>
          <p:nvPr/>
        </p:nvGrpSpPr>
        <p:grpSpPr bwMode="auto">
          <a:xfrm rot="10800000">
            <a:off x="1612900" y="2528888"/>
            <a:ext cx="3057525" cy="3509962"/>
            <a:chOff x="3594" y="1197"/>
            <a:chExt cx="1926" cy="2211"/>
          </a:xfrm>
        </p:grpSpPr>
        <p:sp>
          <p:nvSpPr>
            <p:cNvPr id="15455" name="Line 95"/>
            <p:cNvSpPr>
              <a:spLocks noChangeShapeType="1"/>
            </p:cNvSpPr>
            <p:nvPr/>
          </p:nvSpPr>
          <p:spPr bwMode="auto">
            <a:xfrm>
              <a:off x="4621"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56" name="Line 96"/>
            <p:cNvSpPr>
              <a:spLocks noChangeShapeType="1"/>
            </p:cNvSpPr>
            <p:nvPr/>
          </p:nvSpPr>
          <p:spPr bwMode="auto">
            <a:xfrm>
              <a:off x="4749"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57" name="Line 97"/>
            <p:cNvSpPr>
              <a:spLocks noChangeShapeType="1"/>
            </p:cNvSpPr>
            <p:nvPr/>
          </p:nvSpPr>
          <p:spPr bwMode="auto">
            <a:xfrm>
              <a:off x="4878"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58" name="Line 98"/>
            <p:cNvSpPr>
              <a:spLocks noChangeShapeType="1"/>
            </p:cNvSpPr>
            <p:nvPr/>
          </p:nvSpPr>
          <p:spPr bwMode="auto">
            <a:xfrm>
              <a:off x="5006"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59" name="Line 99"/>
            <p:cNvSpPr>
              <a:spLocks noChangeShapeType="1"/>
            </p:cNvSpPr>
            <p:nvPr/>
          </p:nvSpPr>
          <p:spPr bwMode="auto">
            <a:xfrm>
              <a:off x="513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60" name="Line 100"/>
            <p:cNvSpPr>
              <a:spLocks noChangeShapeType="1"/>
            </p:cNvSpPr>
            <p:nvPr/>
          </p:nvSpPr>
          <p:spPr bwMode="auto">
            <a:xfrm>
              <a:off x="5263"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61" name="Line 101"/>
            <p:cNvSpPr>
              <a:spLocks noChangeShapeType="1"/>
            </p:cNvSpPr>
            <p:nvPr/>
          </p:nvSpPr>
          <p:spPr bwMode="auto">
            <a:xfrm>
              <a:off x="5391"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62" name="Line 102"/>
            <p:cNvSpPr>
              <a:spLocks noChangeShapeType="1"/>
            </p:cNvSpPr>
            <p:nvPr/>
          </p:nvSpPr>
          <p:spPr bwMode="auto">
            <a:xfrm>
              <a:off x="5520"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63" name="Line 103"/>
            <p:cNvSpPr>
              <a:spLocks noChangeShapeType="1"/>
            </p:cNvSpPr>
            <p:nvPr/>
          </p:nvSpPr>
          <p:spPr bwMode="auto">
            <a:xfrm>
              <a:off x="359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64" name="Line 104"/>
            <p:cNvSpPr>
              <a:spLocks noChangeShapeType="1"/>
            </p:cNvSpPr>
            <p:nvPr/>
          </p:nvSpPr>
          <p:spPr bwMode="auto">
            <a:xfrm>
              <a:off x="3722"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65" name="Line 105"/>
            <p:cNvSpPr>
              <a:spLocks noChangeShapeType="1"/>
            </p:cNvSpPr>
            <p:nvPr/>
          </p:nvSpPr>
          <p:spPr bwMode="auto">
            <a:xfrm>
              <a:off x="3850"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66" name="Line 106"/>
            <p:cNvSpPr>
              <a:spLocks noChangeShapeType="1"/>
            </p:cNvSpPr>
            <p:nvPr/>
          </p:nvSpPr>
          <p:spPr bwMode="auto">
            <a:xfrm>
              <a:off x="3979"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67" name="Line 107"/>
            <p:cNvSpPr>
              <a:spLocks noChangeShapeType="1"/>
            </p:cNvSpPr>
            <p:nvPr/>
          </p:nvSpPr>
          <p:spPr bwMode="auto">
            <a:xfrm>
              <a:off x="4107"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68" name="Line 108"/>
            <p:cNvSpPr>
              <a:spLocks noChangeShapeType="1"/>
            </p:cNvSpPr>
            <p:nvPr/>
          </p:nvSpPr>
          <p:spPr bwMode="auto">
            <a:xfrm>
              <a:off x="4236"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69" name="Line 109"/>
            <p:cNvSpPr>
              <a:spLocks noChangeShapeType="1"/>
            </p:cNvSpPr>
            <p:nvPr/>
          </p:nvSpPr>
          <p:spPr bwMode="auto">
            <a:xfrm>
              <a:off x="436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470" name="Line 110"/>
            <p:cNvSpPr>
              <a:spLocks noChangeShapeType="1"/>
            </p:cNvSpPr>
            <p:nvPr/>
          </p:nvSpPr>
          <p:spPr bwMode="auto">
            <a:xfrm>
              <a:off x="4492"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15471" name="Oval 111"/>
          <p:cNvSpPr>
            <a:spLocks noChangeAspect="1" noChangeArrowheads="1"/>
          </p:cNvSpPr>
          <p:nvPr/>
        </p:nvSpPr>
        <p:spPr bwMode="auto">
          <a:xfrm>
            <a:off x="1470025" y="5886450"/>
            <a:ext cx="63500" cy="6350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15472" name="Oval 112"/>
          <p:cNvSpPr>
            <a:spLocks noChangeAspect="1" noChangeArrowheads="1"/>
          </p:cNvSpPr>
          <p:nvPr/>
        </p:nvSpPr>
        <p:spPr bwMode="auto">
          <a:xfrm flipV="1">
            <a:off x="3100388" y="4656138"/>
            <a:ext cx="63500" cy="6350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15473" name="Oval 113"/>
          <p:cNvSpPr>
            <a:spLocks noChangeAspect="1" noChangeArrowheads="1"/>
          </p:cNvSpPr>
          <p:nvPr/>
        </p:nvSpPr>
        <p:spPr bwMode="auto">
          <a:xfrm flipV="1">
            <a:off x="3308350" y="4656138"/>
            <a:ext cx="63500" cy="6350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15474" name="Oval 114"/>
          <p:cNvSpPr>
            <a:spLocks noChangeAspect="1" noChangeArrowheads="1"/>
          </p:cNvSpPr>
          <p:nvPr/>
        </p:nvSpPr>
        <p:spPr bwMode="auto">
          <a:xfrm flipV="1">
            <a:off x="3101975" y="4860925"/>
            <a:ext cx="63500" cy="6350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15475" name="Oval 115"/>
          <p:cNvSpPr>
            <a:spLocks noChangeAspect="1" noChangeArrowheads="1"/>
          </p:cNvSpPr>
          <p:nvPr/>
        </p:nvSpPr>
        <p:spPr bwMode="auto">
          <a:xfrm flipV="1">
            <a:off x="3308350" y="4860925"/>
            <a:ext cx="63500" cy="6350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15476" name="Line 116"/>
          <p:cNvSpPr>
            <a:spLocks noChangeShapeType="1"/>
          </p:cNvSpPr>
          <p:nvPr/>
        </p:nvSpPr>
        <p:spPr bwMode="auto">
          <a:xfrm flipH="1">
            <a:off x="3165475" y="4679950"/>
            <a:ext cx="136525"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15477" name="Line 117"/>
          <p:cNvSpPr>
            <a:spLocks noChangeAspect="1" noChangeShapeType="1"/>
          </p:cNvSpPr>
          <p:nvPr/>
        </p:nvSpPr>
        <p:spPr bwMode="auto">
          <a:xfrm flipH="1">
            <a:off x="3165475" y="4716463"/>
            <a:ext cx="146050" cy="14605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15478" name="Line 118"/>
          <p:cNvSpPr>
            <a:spLocks noChangeShapeType="1"/>
          </p:cNvSpPr>
          <p:nvPr/>
        </p:nvSpPr>
        <p:spPr bwMode="auto">
          <a:xfrm rot="16200000" flipH="1">
            <a:off x="3275012" y="4791076"/>
            <a:ext cx="136525"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15479" name="Text Box 119"/>
          <p:cNvSpPr txBox="1">
            <a:spLocks noChangeArrowheads="1"/>
          </p:cNvSpPr>
          <p:nvPr/>
        </p:nvSpPr>
        <p:spPr bwMode="auto">
          <a:xfrm>
            <a:off x="1276350" y="6267450"/>
            <a:ext cx="685800"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a:solidFill>
                  <a:srgbClr val="00264C"/>
                </a:solidFill>
                <a:latin typeface="Times New Roman" charset="0"/>
              </a:rPr>
              <a:t>g(</a:t>
            </a:r>
            <a:r>
              <a:rPr lang="en-US" sz="1400">
                <a:solidFill>
                  <a:schemeClr val="accent2"/>
                </a:solidFill>
                <a:latin typeface="Times New Roman" charset="0"/>
              </a:rPr>
              <a:t>1</a:t>
            </a:r>
            <a:r>
              <a:rPr lang="en-US" sz="1400">
                <a:solidFill>
                  <a:srgbClr val="00264C"/>
                </a:solidFill>
                <a:latin typeface="Times New Roman" charset="0"/>
              </a:rPr>
              <a:t>,</a:t>
            </a:r>
            <a:r>
              <a:rPr lang="en-US" sz="1400">
                <a:solidFill>
                  <a:srgbClr val="009900"/>
                </a:solidFill>
                <a:latin typeface="Times New Roman" charset="0"/>
              </a:rPr>
              <a:t>1</a:t>
            </a:r>
            <a:r>
              <a:rPr lang="en-US" sz="1400">
                <a:solidFill>
                  <a:srgbClr val="00264C"/>
                </a:solidFill>
                <a:latin typeface="Times New Roman" charset="0"/>
              </a:rPr>
              <a:t>)</a:t>
            </a:r>
            <a:endParaRPr lang="en-US" sz="1400">
              <a:solidFill>
                <a:srgbClr val="00264C"/>
              </a:solidFill>
            </a:endParaRPr>
          </a:p>
        </p:txBody>
      </p:sp>
      <p:sp>
        <p:nvSpPr>
          <p:cNvPr id="15480" name="Line 120"/>
          <p:cNvSpPr>
            <a:spLocks noChangeShapeType="1"/>
          </p:cNvSpPr>
          <p:nvPr/>
        </p:nvSpPr>
        <p:spPr bwMode="auto">
          <a:xfrm flipV="1">
            <a:off x="1504950" y="6067425"/>
            <a:ext cx="0" cy="274638"/>
          </a:xfrm>
          <a:prstGeom prst="line">
            <a:avLst/>
          </a:prstGeom>
          <a:noFill/>
          <a:ln w="19050">
            <a:solidFill>
              <a:srgbClr val="FF9900"/>
            </a:solidFill>
            <a:round/>
            <a:headEnd/>
            <a:tailEnd type="triangle" w="med" len="med"/>
          </a:ln>
          <a:effectLst/>
        </p:spPr>
        <p:txBody>
          <a:bodyPr>
            <a:prstTxWarp prst="textNoShape">
              <a:avLst/>
            </a:prstTxWarp>
          </a:bodyPr>
          <a:lstStyle/>
          <a:p>
            <a:endParaRPr lang="en-US"/>
          </a:p>
        </p:txBody>
      </p:sp>
      <p:sp>
        <p:nvSpPr>
          <p:cNvPr id="15481" name="Text Box 121"/>
          <p:cNvSpPr txBox="1">
            <a:spLocks noChangeArrowheads="1"/>
          </p:cNvSpPr>
          <p:nvPr/>
        </p:nvSpPr>
        <p:spPr bwMode="auto">
          <a:xfrm>
            <a:off x="4791075" y="1876425"/>
            <a:ext cx="762000"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a:solidFill>
                  <a:srgbClr val="00264C"/>
                </a:solidFill>
                <a:latin typeface="Times New Roman" charset="0"/>
              </a:rPr>
              <a:t>g(</a:t>
            </a:r>
            <a:r>
              <a:rPr lang="en-US" sz="1400" b="1" i="1">
                <a:solidFill>
                  <a:schemeClr val="accent2"/>
                </a:solidFill>
                <a:latin typeface="Times New Roman" charset="0"/>
              </a:rPr>
              <a:t>n</a:t>
            </a:r>
            <a:r>
              <a:rPr lang="en-US" sz="1400">
                <a:solidFill>
                  <a:srgbClr val="00264C"/>
                </a:solidFill>
                <a:latin typeface="Times New Roman" charset="0"/>
              </a:rPr>
              <a:t>, </a:t>
            </a:r>
            <a:r>
              <a:rPr lang="en-US" sz="1400" b="1" i="1">
                <a:solidFill>
                  <a:srgbClr val="009900"/>
                </a:solidFill>
                <a:latin typeface="Times New Roman" charset="0"/>
              </a:rPr>
              <a:t>m</a:t>
            </a:r>
            <a:r>
              <a:rPr lang="en-US" sz="1400">
                <a:solidFill>
                  <a:srgbClr val="00264C"/>
                </a:solidFill>
                <a:latin typeface="Times New Roman" charset="0"/>
              </a:rPr>
              <a:t>)</a:t>
            </a:r>
            <a:endParaRPr lang="en-US" sz="1400">
              <a:solidFill>
                <a:srgbClr val="00264C"/>
              </a:solidFill>
            </a:endParaRPr>
          </a:p>
        </p:txBody>
      </p:sp>
      <p:sp>
        <p:nvSpPr>
          <p:cNvPr id="15482" name="Line 122"/>
          <p:cNvSpPr>
            <a:spLocks noChangeAspect="1" noChangeShapeType="1"/>
          </p:cNvSpPr>
          <p:nvPr/>
        </p:nvSpPr>
        <p:spPr bwMode="auto">
          <a:xfrm flipH="1">
            <a:off x="4933950" y="2162175"/>
            <a:ext cx="228600" cy="457200"/>
          </a:xfrm>
          <a:prstGeom prst="line">
            <a:avLst/>
          </a:prstGeom>
          <a:noFill/>
          <a:ln w="19050">
            <a:solidFill>
              <a:srgbClr val="FF9900"/>
            </a:solidFill>
            <a:round/>
            <a:headEnd/>
            <a:tailEnd type="triangle" w="med" len="med"/>
          </a:ln>
          <a:effectLst/>
        </p:spPr>
        <p:txBody>
          <a:bodyPr>
            <a:prstTxWarp prst="textNoShape">
              <a:avLst/>
            </a:prstTxWarp>
          </a:bodyPr>
          <a:lstStyle/>
          <a:p>
            <a:endParaRPr lang="en-US"/>
          </a:p>
        </p:txBody>
      </p:sp>
      <p:sp>
        <p:nvSpPr>
          <p:cNvPr id="15483" name="Oval 123"/>
          <p:cNvSpPr>
            <a:spLocks noChangeAspect="1" noChangeArrowheads="1"/>
          </p:cNvSpPr>
          <p:nvPr/>
        </p:nvSpPr>
        <p:spPr bwMode="auto">
          <a:xfrm>
            <a:off x="4746625" y="2609850"/>
            <a:ext cx="63500" cy="6350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15484" name="Line 124"/>
          <p:cNvSpPr>
            <a:spLocks noChangeShapeType="1"/>
          </p:cNvSpPr>
          <p:nvPr/>
        </p:nvSpPr>
        <p:spPr bwMode="auto">
          <a:xfrm rot="189930" flipV="1">
            <a:off x="3000375" y="4181475"/>
            <a:ext cx="1981200" cy="2209800"/>
          </a:xfrm>
          <a:prstGeom prst="line">
            <a:avLst/>
          </a:prstGeom>
          <a:noFill/>
          <a:ln w="28575">
            <a:solidFill>
              <a:srgbClr val="FF9900"/>
            </a:solidFill>
            <a:round/>
            <a:headEnd/>
            <a:tailEnd/>
          </a:ln>
          <a:effectLst/>
        </p:spPr>
        <p:txBody>
          <a:bodyPr>
            <a:prstTxWarp prst="textNoShape">
              <a:avLst/>
            </a:prstTxWarp>
          </a:bodyPr>
          <a:lstStyle/>
          <a:p>
            <a:endParaRPr lang="en-US"/>
          </a:p>
        </p:txBody>
      </p:sp>
      <p:sp>
        <p:nvSpPr>
          <p:cNvPr id="15485" name="Line 125"/>
          <p:cNvSpPr>
            <a:spLocks noChangeShapeType="1"/>
          </p:cNvSpPr>
          <p:nvPr/>
        </p:nvSpPr>
        <p:spPr bwMode="auto">
          <a:xfrm rot="189930" flipV="1">
            <a:off x="1123950" y="2343150"/>
            <a:ext cx="1981200" cy="2209800"/>
          </a:xfrm>
          <a:prstGeom prst="line">
            <a:avLst/>
          </a:prstGeom>
          <a:noFill/>
          <a:ln w="28575">
            <a:solidFill>
              <a:srgbClr val="FF9900"/>
            </a:solidFill>
            <a:round/>
            <a:headEnd/>
            <a:tailEnd/>
          </a:ln>
          <a:effectLst/>
        </p:spPr>
        <p:txBody>
          <a:bodyPr>
            <a:prstTxWarp prst="textNoShape">
              <a:avLst/>
            </a:prstTxWarp>
          </a:bodyPr>
          <a:lstStyle/>
          <a:p>
            <a:endParaRPr lang="en-US"/>
          </a:p>
        </p:txBody>
      </p:sp>
      <p:sp>
        <p:nvSpPr>
          <p:cNvPr id="15486" name="Text Box 126"/>
          <p:cNvSpPr txBox="1">
            <a:spLocks noChangeArrowheads="1"/>
          </p:cNvSpPr>
          <p:nvPr/>
        </p:nvSpPr>
        <p:spPr bwMode="auto">
          <a:xfrm>
            <a:off x="3076575" y="6029325"/>
            <a:ext cx="914400"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1" i="1">
                <a:solidFill>
                  <a:srgbClr val="FF9900"/>
                </a:solidFill>
                <a:latin typeface="Times New Roman" charset="0"/>
              </a:rPr>
              <a:t>i</a:t>
            </a:r>
            <a:r>
              <a:rPr lang="en-US" sz="1400">
                <a:solidFill>
                  <a:srgbClr val="FF9900"/>
                </a:solidFill>
                <a:latin typeface="Times New Roman" charset="0"/>
              </a:rPr>
              <a:t> = </a:t>
            </a:r>
            <a:r>
              <a:rPr lang="en-US" sz="1400" b="1" i="1">
                <a:solidFill>
                  <a:srgbClr val="FF9900"/>
                </a:solidFill>
                <a:latin typeface="Times New Roman" charset="0"/>
              </a:rPr>
              <a:t>j </a:t>
            </a:r>
            <a:r>
              <a:rPr lang="en-US" sz="1400">
                <a:solidFill>
                  <a:srgbClr val="FF9900"/>
                </a:solidFill>
                <a:latin typeface="Times New Roman" charset="0"/>
              </a:rPr>
              <a:t>+ </a:t>
            </a:r>
            <a:r>
              <a:rPr lang="en-US" sz="1400" b="1" i="1">
                <a:solidFill>
                  <a:srgbClr val="FF9900"/>
                </a:solidFill>
                <a:latin typeface="Times New Roman" charset="0"/>
              </a:rPr>
              <a:t>r</a:t>
            </a:r>
            <a:endParaRPr lang="en-US" sz="1400">
              <a:solidFill>
                <a:srgbClr val="FF9900"/>
              </a:solidFill>
            </a:endParaRPr>
          </a:p>
        </p:txBody>
      </p:sp>
      <p:sp>
        <p:nvSpPr>
          <p:cNvPr id="15487" name="Text Box 127"/>
          <p:cNvSpPr txBox="1">
            <a:spLocks noChangeArrowheads="1"/>
          </p:cNvSpPr>
          <p:nvPr/>
        </p:nvSpPr>
        <p:spPr bwMode="auto">
          <a:xfrm>
            <a:off x="581025" y="3905250"/>
            <a:ext cx="914400"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1" i="1">
                <a:solidFill>
                  <a:srgbClr val="FF9900"/>
                </a:solidFill>
                <a:latin typeface="Times New Roman" charset="0"/>
              </a:rPr>
              <a:t>i</a:t>
            </a:r>
            <a:r>
              <a:rPr lang="en-US" sz="1400">
                <a:solidFill>
                  <a:srgbClr val="FF9900"/>
                </a:solidFill>
                <a:latin typeface="Times New Roman" charset="0"/>
              </a:rPr>
              <a:t> = </a:t>
            </a:r>
            <a:r>
              <a:rPr lang="en-US" sz="1400" b="1" i="1">
                <a:solidFill>
                  <a:srgbClr val="FF9900"/>
                </a:solidFill>
                <a:latin typeface="Times New Roman" charset="0"/>
              </a:rPr>
              <a:t>j </a:t>
            </a:r>
            <a:r>
              <a:rPr lang="en-US" sz="1400">
                <a:solidFill>
                  <a:srgbClr val="FF9900"/>
                </a:solidFill>
                <a:latin typeface="Times New Roman" charset="0"/>
              </a:rPr>
              <a:t>-</a:t>
            </a:r>
            <a:r>
              <a:rPr lang="en-US" sz="1400" b="1" i="1">
                <a:solidFill>
                  <a:srgbClr val="FF9900"/>
                </a:solidFill>
                <a:latin typeface="Times New Roman" charset="0"/>
              </a:rPr>
              <a:t> r</a:t>
            </a:r>
          </a:p>
        </p:txBody>
      </p:sp>
      <p:sp>
        <p:nvSpPr>
          <p:cNvPr id="15488" name="Text Box 128"/>
          <p:cNvSpPr txBox="1">
            <a:spLocks noChangeArrowheads="1"/>
          </p:cNvSpPr>
          <p:nvPr/>
        </p:nvSpPr>
        <p:spPr bwMode="auto">
          <a:xfrm>
            <a:off x="3152775" y="4410075"/>
            <a:ext cx="2286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solidFill>
                  <a:srgbClr val="CC3300"/>
                </a:solidFill>
                <a:latin typeface="Times New Roman" charset="0"/>
              </a:rPr>
              <a:t>1</a:t>
            </a:r>
          </a:p>
        </p:txBody>
      </p:sp>
      <p:sp>
        <p:nvSpPr>
          <p:cNvPr id="15489" name="Text Box 129"/>
          <p:cNvSpPr txBox="1">
            <a:spLocks noChangeArrowheads="1"/>
          </p:cNvSpPr>
          <p:nvPr/>
        </p:nvSpPr>
        <p:spPr bwMode="auto">
          <a:xfrm>
            <a:off x="3276600" y="4562475"/>
            <a:ext cx="2286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solidFill>
                  <a:srgbClr val="CC3300"/>
                </a:solidFill>
                <a:latin typeface="Times New Roman" charset="0"/>
              </a:rPr>
              <a:t>0</a:t>
            </a:r>
          </a:p>
        </p:txBody>
      </p:sp>
      <p:sp>
        <p:nvSpPr>
          <p:cNvPr id="15490" name="Text Box 130"/>
          <p:cNvSpPr txBox="1">
            <a:spLocks noChangeArrowheads="1"/>
          </p:cNvSpPr>
          <p:nvPr/>
        </p:nvSpPr>
        <p:spPr bwMode="auto">
          <a:xfrm>
            <a:off x="3067050" y="4791075"/>
            <a:ext cx="2286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solidFill>
                  <a:srgbClr val="CC3300"/>
                </a:solidFill>
                <a:latin typeface="Times New Roman" charset="0"/>
              </a:rPr>
              <a:t>1</a:t>
            </a:r>
          </a:p>
        </p:txBody>
      </p:sp>
      <p:sp>
        <p:nvSpPr>
          <p:cNvPr id="15491" name="Rectangle 131"/>
          <p:cNvSpPr>
            <a:spLocks noChangeArrowheads="1"/>
          </p:cNvSpPr>
          <p:nvPr/>
        </p:nvSpPr>
        <p:spPr bwMode="auto">
          <a:xfrm>
            <a:off x="76200" y="5676900"/>
            <a:ext cx="10477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Monotype Corsiva" charset="0"/>
              </a:rPr>
              <a:t>Time Series B</a:t>
            </a:r>
            <a:endParaRPr lang="en-US" sz="1400" b="1" i="1">
              <a:solidFill>
                <a:srgbClr val="009900"/>
              </a:solidFill>
              <a:latin typeface="Monotype Corsiva" charset="0"/>
            </a:endParaRPr>
          </a:p>
        </p:txBody>
      </p:sp>
      <p:sp>
        <p:nvSpPr>
          <p:cNvPr id="15492" name="Rectangle 132"/>
          <p:cNvSpPr>
            <a:spLocks noChangeArrowheads="1"/>
          </p:cNvSpPr>
          <p:nvPr/>
        </p:nvSpPr>
        <p:spPr bwMode="auto">
          <a:xfrm>
            <a:off x="1162050" y="1762125"/>
            <a:ext cx="1219200" cy="47625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Monotype Corsiva" charset="0"/>
              </a:rPr>
              <a:t>Time Series A</a:t>
            </a:r>
            <a:endParaRPr lang="en-US" sz="1400" b="1" i="1">
              <a:solidFill>
                <a:schemeClr val="accent2"/>
              </a:solidFill>
              <a:latin typeface="Monotype Corsiva" charset="0"/>
            </a:endParaRPr>
          </a:p>
        </p:txBody>
      </p:sp>
      <p:grpSp>
        <p:nvGrpSpPr>
          <p:cNvPr id="4" name="Group 133"/>
          <p:cNvGrpSpPr>
            <a:grpSpLocks/>
          </p:cNvGrpSpPr>
          <p:nvPr/>
        </p:nvGrpSpPr>
        <p:grpSpPr bwMode="auto">
          <a:xfrm>
            <a:off x="1362075" y="1447800"/>
            <a:ext cx="3514725" cy="838200"/>
            <a:chOff x="678" y="2154"/>
            <a:chExt cx="2214" cy="528"/>
          </a:xfrm>
        </p:grpSpPr>
        <p:sp>
          <p:nvSpPr>
            <p:cNvPr id="15494" name="Line 134"/>
            <p:cNvSpPr>
              <a:spLocks noChangeShapeType="1"/>
            </p:cNvSpPr>
            <p:nvPr/>
          </p:nvSpPr>
          <p:spPr bwMode="auto">
            <a:xfrm>
              <a:off x="678" y="2682"/>
              <a:ext cx="39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5495" name="Line 135"/>
            <p:cNvSpPr>
              <a:spLocks noChangeShapeType="1"/>
            </p:cNvSpPr>
            <p:nvPr/>
          </p:nvSpPr>
          <p:spPr bwMode="auto">
            <a:xfrm flipV="1">
              <a:off x="1062" y="2634"/>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5496" name="Line 136"/>
            <p:cNvSpPr>
              <a:spLocks noChangeShapeType="1"/>
            </p:cNvSpPr>
            <p:nvPr/>
          </p:nvSpPr>
          <p:spPr bwMode="auto">
            <a:xfrm flipV="1">
              <a:off x="1320" y="2490"/>
              <a:ext cx="259" cy="144"/>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5497" name="Line 137"/>
            <p:cNvSpPr>
              <a:spLocks noChangeShapeType="1"/>
            </p:cNvSpPr>
            <p:nvPr/>
          </p:nvSpPr>
          <p:spPr bwMode="auto">
            <a:xfrm>
              <a:off x="1194" y="2634"/>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5498" name="Line 138"/>
            <p:cNvSpPr>
              <a:spLocks noChangeShapeType="1"/>
            </p:cNvSpPr>
            <p:nvPr/>
          </p:nvSpPr>
          <p:spPr bwMode="auto">
            <a:xfrm>
              <a:off x="1578" y="2490"/>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5499" name="Line 139"/>
            <p:cNvSpPr>
              <a:spLocks noChangeShapeType="1"/>
            </p:cNvSpPr>
            <p:nvPr/>
          </p:nvSpPr>
          <p:spPr bwMode="auto">
            <a:xfrm flipV="1">
              <a:off x="1698" y="2400"/>
              <a:ext cx="144"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5500" name="Line 140"/>
            <p:cNvSpPr>
              <a:spLocks noChangeShapeType="1"/>
            </p:cNvSpPr>
            <p:nvPr/>
          </p:nvSpPr>
          <p:spPr bwMode="auto">
            <a:xfrm flipV="1">
              <a:off x="1836" y="2166"/>
              <a:ext cx="138" cy="24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5501" name="Line 141"/>
            <p:cNvSpPr>
              <a:spLocks noChangeShapeType="1"/>
            </p:cNvSpPr>
            <p:nvPr/>
          </p:nvSpPr>
          <p:spPr bwMode="auto">
            <a:xfrm>
              <a:off x="1968" y="2154"/>
              <a:ext cx="127"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5502" name="Line 142"/>
            <p:cNvSpPr>
              <a:spLocks noChangeShapeType="1"/>
            </p:cNvSpPr>
            <p:nvPr/>
          </p:nvSpPr>
          <p:spPr bwMode="auto">
            <a:xfrm>
              <a:off x="2220" y="2298"/>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5503" name="Line 143"/>
            <p:cNvSpPr>
              <a:spLocks noChangeShapeType="1"/>
            </p:cNvSpPr>
            <p:nvPr/>
          </p:nvSpPr>
          <p:spPr bwMode="auto">
            <a:xfrm>
              <a:off x="2094" y="2250"/>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5504" name="Line 144"/>
            <p:cNvSpPr>
              <a:spLocks noChangeShapeType="1"/>
            </p:cNvSpPr>
            <p:nvPr/>
          </p:nvSpPr>
          <p:spPr bwMode="auto">
            <a:xfrm>
              <a:off x="2346" y="2298"/>
              <a:ext cx="259"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5505" name="Line 145"/>
            <p:cNvSpPr>
              <a:spLocks noChangeShapeType="1"/>
            </p:cNvSpPr>
            <p:nvPr/>
          </p:nvSpPr>
          <p:spPr bwMode="auto">
            <a:xfrm>
              <a:off x="2604" y="2394"/>
              <a:ext cx="288" cy="0"/>
            </a:xfrm>
            <a:prstGeom prst="line">
              <a:avLst/>
            </a:prstGeom>
            <a:noFill/>
            <a:ln w="28575">
              <a:solidFill>
                <a:schemeClr val="accent2"/>
              </a:solidFill>
              <a:round/>
              <a:headEnd/>
              <a:tailEnd/>
            </a:ln>
            <a:effectLst/>
          </p:spPr>
          <p:txBody>
            <a:bodyPr>
              <a:prstTxWarp prst="textNoShape">
                <a:avLst/>
              </a:prstTxWarp>
            </a:bodyPr>
            <a:lstStyle/>
            <a:p>
              <a:endParaRPr lang="en-US"/>
            </a:p>
          </p:txBody>
        </p:sp>
      </p:grpSp>
      <p:grpSp>
        <p:nvGrpSpPr>
          <p:cNvPr id="5" name="Group 146"/>
          <p:cNvGrpSpPr>
            <a:grpSpLocks/>
          </p:cNvGrpSpPr>
          <p:nvPr/>
        </p:nvGrpSpPr>
        <p:grpSpPr bwMode="auto">
          <a:xfrm rot="-5400000">
            <a:off x="-896143" y="3961606"/>
            <a:ext cx="3516312" cy="676275"/>
            <a:chOff x="678" y="1872"/>
            <a:chExt cx="2215" cy="426"/>
          </a:xfrm>
        </p:grpSpPr>
        <p:sp>
          <p:nvSpPr>
            <p:cNvPr id="15507" name="Line 147"/>
            <p:cNvSpPr>
              <a:spLocks noChangeShapeType="1"/>
            </p:cNvSpPr>
            <p:nvPr/>
          </p:nvSpPr>
          <p:spPr bwMode="auto">
            <a:xfrm>
              <a:off x="678" y="2298"/>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5508" name="Line 148"/>
            <p:cNvSpPr>
              <a:spLocks noChangeShapeType="1"/>
            </p:cNvSpPr>
            <p:nvPr/>
          </p:nvSpPr>
          <p:spPr bwMode="auto">
            <a:xfrm flipV="1">
              <a:off x="804" y="2250"/>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5509" name="Line 149"/>
            <p:cNvSpPr>
              <a:spLocks noChangeShapeType="1"/>
            </p:cNvSpPr>
            <p:nvPr/>
          </p:nvSpPr>
          <p:spPr bwMode="auto">
            <a:xfrm flipV="1">
              <a:off x="1062" y="2106"/>
              <a:ext cx="259"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5510" name="Line 150"/>
            <p:cNvSpPr>
              <a:spLocks noChangeShapeType="1"/>
            </p:cNvSpPr>
            <p:nvPr/>
          </p:nvSpPr>
          <p:spPr bwMode="auto">
            <a:xfrm>
              <a:off x="936" y="2250"/>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5511" name="Line 151"/>
            <p:cNvSpPr>
              <a:spLocks noChangeShapeType="1"/>
            </p:cNvSpPr>
            <p:nvPr/>
          </p:nvSpPr>
          <p:spPr bwMode="auto">
            <a:xfrm>
              <a:off x="1320" y="210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5512" name="Line 152"/>
            <p:cNvSpPr>
              <a:spLocks noChangeShapeType="1"/>
            </p:cNvSpPr>
            <p:nvPr/>
          </p:nvSpPr>
          <p:spPr bwMode="auto">
            <a:xfrm flipV="1">
              <a:off x="1446" y="2010"/>
              <a:ext cx="144" cy="96"/>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5513" name="Line 153"/>
            <p:cNvSpPr>
              <a:spLocks noChangeShapeType="1"/>
            </p:cNvSpPr>
            <p:nvPr/>
          </p:nvSpPr>
          <p:spPr bwMode="auto">
            <a:xfrm flipV="1">
              <a:off x="1584" y="1872"/>
              <a:ext cx="138"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5514" name="Line 154"/>
            <p:cNvSpPr>
              <a:spLocks noChangeShapeType="1"/>
            </p:cNvSpPr>
            <p:nvPr/>
          </p:nvSpPr>
          <p:spPr bwMode="auto">
            <a:xfrm>
              <a:off x="1716" y="1872"/>
              <a:ext cx="384"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5515" name="Line 155"/>
            <p:cNvSpPr>
              <a:spLocks noChangeShapeType="1"/>
            </p:cNvSpPr>
            <p:nvPr/>
          </p:nvSpPr>
          <p:spPr bwMode="auto">
            <a:xfrm>
              <a:off x="2490" y="201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5516" name="Line 156"/>
            <p:cNvSpPr>
              <a:spLocks noChangeAspect="1" noChangeShapeType="1"/>
            </p:cNvSpPr>
            <p:nvPr/>
          </p:nvSpPr>
          <p:spPr bwMode="auto">
            <a:xfrm>
              <a:off x="2622" y="2016"/>
              <a:ext cx="271" cy="105"/>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5517" name="Line 157"/>
            <p:cNvSpPr>
              <a:spLocks noChangeShapeType="1"/>
            </p:cNvSpPr>
            <p:nvPr/>
          </p:nvSpPr>
          <p:spPr bwMode="auto">
            <a:xfrm>
              <a:off x="2358" y="1968"/>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5518" name="Line 158"/>
            <p:cNvSpPr>
              <a:spLocks noChangeShapeType="1"/>
            </p:cNvSpPr>
            <p:nvPr/>
          </p:nvSpPr>
          <p:spPr bwMode="auto">
            <a:xfrm>
              <a:off x="2100" y="1872"/>
              <a:ext cx="265" cy="96"/>
            </a:xfrm>
            <a:prstGeom prst="line">
              <a:avLst/>
            </a:prstGeom>
            <a:noFill/>
            <a:ln w="28575">
              <a:solidFill>
                <a:srgbClr val="009900"/>
              </a:solidFill>
              <a:round/>
              <a:headEnd/>
              <a:tailEnd/>
            </a:ln>
            <a:effectLst/>
          </p:spPr>
          <p:txBody>
            <a:bodyPr>
              <a:prstTxWarp prst="textNoShape">
                <a:avLst/>
              </a:prstTxWarp>
            </a:bodyPr>
            <a:lstStyle/>
            <a:p>
              <a:endParaRPr lang="en-US"/>
            </a:p>
          </p:txBody>
        </p:sp>
      </p:gr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276850" y="2446338"/>
            <a:ext cx="3638550" cy="3586162"/>
          </a:xfrm>
          <a:prstGeom prst="rect">
            <a:avLst/>
          </a:prstGeom>
          <a:solidFill>
            <a:srgbClr val="FFFFCC"/>
          </a:solidFill>
          <a:ln w="9525">
            <a:solidFill>
              <a:srgbClr val="00264C"/>
            </a:solidFill>
            <a:miter lim="800000"/>
            <a:headEnd/>
            <a:tailEnd/>
          </a:ln>
          <a:effectLst/>
        </p:spPr>
        <p:txBody>
          <a:bodyPr>
            <a:prstTxWarp prst="textNoShape">
              <a:avLst/>
            </a:prstTxWarp>
            <a:spAutoFit/>
          </a:bodyPr>
          <a:lstStyle/>
          <a:p>
            <a:pPr>
              <a:spcBef>
                <a:spcPct val="50000"/>
              </a:spcBef>
            </a:pPr>
            <a:r>
              <a:rPr lang="en-US" sz="1600" u="sng">
                <a:solidFill>
                  <a:srgbClr val="00264C"/>
                </a:solidFill>
              </a:rPr>
              <a:t>Initial condition</a:t>
            </a:r>
            <a:r>
              <a:rPr lang="en-US" sz="1600">
                <a:solidFill>
                  <a:srgbClr val="00264C"/>
                </a:solidFill>
              </a:rPr>
              <a:t>:</a:t>
            </a:r>
            <a:r>
              <a:rPr lang="en-US" i="1" baseline="-25000">
                <a:solidFill>
                  <a:srgbClr val="CC3300"/>
                </a:solidFill>
                <a:latin typeface="Times New Roman" charset="0"/>
              </a:rPr>
              <a:t> </a:t>
            </a:r>
            <a:r>
              <a:rPr lang="en-US">
                <a:solidFill>
                  <a:srgbClr val="00264C"/>
                </a:solidFill>
                <a:latin typeface="Times New Roman" charset="0"/>
              </a:rPr>
              <a:t>g(</a:t>
            </a:r>
            <a:r>
              <a:rPr lang="en-US">
                <a:solidFill>
                  <a:schemeClr val="accent2"/>
                </a:solidFill>
                <a:latin typeface="Times New Roman" charset="0"/>
              </a:rPr>
              <a:t>1</a:t>
            </a:r>
            <a:r>
              <a:rPr lang="en-US">
                <a:solidFill>
                  <a:srgbClr val="00264C"/>
                </a:solidFill>
                <a:latin typeface="Times New Roman" charset="0"/>
              </a:rPr>
              <a:t>,</a:t>
            </a:r>
            <a:r>
              <a:rPr lang="en-US">
                <a:solidFill>
                  <a:srgbClr val="009900"/>
                </a:solidFill>
                <a:latin typeface="Times New Roman" charset="0"/>
              </a:rPr>
              <a:t>1</a:t>
            </a:r>
            <a:r>
              <a:rPr lang="en-US">
                <a:solidFill>
                  <a:srgbClr val="00264C"/>
                </a:solidFill>
                <a:latin typeface="Times New Roman" charset="0"/>
              </a:rPr>
              <a:t>) = d(</a:t>
            </a:r>
            <a:r>
              <a:rPr lang="en-US">
                <a:solidFill>
                  <a:schemeClr val="accent2"/>
                </a:solidFill>
                <a:latin typeface="Times New Roman" charset="0"/>
              </a:rPr>
              <a:t>1</a:t>
            </a:r>
            <a:r>
              <a:rPr lang="en-US">
                <a:solidFill>
                  <a:srgbClr val="00264C"/>
                </a:solidFill>
                <a:latin typeface="Times New Roman" charset="0"/>
              </a:rPr>
              <a:t>,</a:t>
            </a:r>
            <a:r>
              <a:rPr lang="en-US">
                <a:solidFill>
                  <a:srgbClr val="009900"/>
                </a:solidFill>
                <a:latin typeface="Times New Roman" charset="0"/>
              </a:rPr>
              <a:t>1</a:t>
            </a:r>
            <a:r>
              <a:rPr lang="en-US">
                <a:solidFill>
                  <a:srgbClr val="00264C"/>
                </a:solidFill>
                <a:latin typeface="Times New Roman" charset="0"/>
              </a:rPr>
              <a:t>).</a:t>
            </a:r>
          </a:p>
          <a:p>
            <a:pPr>
              <a:spcBef>
                <a:spcPct val="50000"/>
              </a:spcBef>
            </a:pPr>
            <a:r>
              <a:rPr lang="en-US" sz="1600" u="sng">
                <a:solidFill>
                  <a:srgbClr val="00264C"/>
                </a:solidFill>
              </a:rPr>
              <a:t>DP-equation</a:t>
            </a:r>
            <a:r>
              <a:rPr lang="en-US" sz="1600">
                <a:solidFill>
                  <a:srgbClr val="00264C"/>
                </a:solidFill>
              </a:rPr>
              <a:t>:</a:t>
            </a:r>
            <a:r>
              <a:rPr lang="en-US" i="1" baseline="-25000">
                <a:solidFill>
                  <a:srgbClr val="CC3300"/>
                </a:solidFill>
                <a:latin typeface="Times New Roman" charset="0"/>
              </a:rPr>
              <a:t>    </a:t>
            </a:r>
          </a:p>
          <a:p>
            <a:pPr>
              <a:spcBef>
                <a:spcPct val="50000"/>
              </a:spcBef>
            </a:pPr>
            <a:r>
              <a:rPr lang="en-US">
                <a:solidFill>
                  <a:srgbClr val="00264C"/>
                </a:solidFill>
                <a:latin typeface="Times New Roman" charset="0"/>
              </a:rPr>
              <a:t>	     g(</a:t>
            </a:r>
            <a:r>
              <a:rPr lang="en-US" b="1" i="1">
                <a:solidFill>
                  <a:schemeClr val="accent2"/>
                </a:solidFill>
                <a:latin typeface="Times New Roman" charset="0"/>
              </a:rPr>
              <a:t>i</a:t>
            </a:r>
            <a:r>
              <a:rPr lang="en-US">
                <a:solidFill>
                  <a:srgbClr val="00264C"/>
                </a:solidFill>
                <a:latin typeface="Times New Roman" charset="0"/>
              </a:rPr>
              <a:t>, </a:t>
            </a:r>
            <a:r>
              <a:rPr lang="en-US" b="1" i="1">
                <a:solidFill>
                  <a:srgbClr val="009900"/>
                </a:solidFill>
                <a:latin typeface="Times New Roman" charset="0"/>
              </a:rPr>
              <a:t>j </a:t>
            </a:r>
            <a:r>
              <a:rPr lang="en-US">
                <a:solidFill>
                  <a:srgbClr val="009900"/>
                </a:solidFill>
                <a:latin typeface="Times New Roman" charset="0"/>
              </a:rPr>
              <a:t>– 1</a:t>
            </a:r>
            <a:r>
              <a:rPr lang="en-US">
                <a:solidFill>
                  <a:srgbClr val="00264C"/>
                </a:solidFill>
                <a:latin typeface="Times New Roman" charset="0"/>
              </a:rPr>
              <a:t>) + d(</a:t>
            </a:r>
            <a:r>
              <a:rPr lang="en-US" b="1" i="1">
                <a:solidFill>
                  <a:schemeClr val="accent2"/>
                </a:solidFill>
                <a:latin typeface="Times New Roman" charset="0"/>
              </a:rPr>
              <a:t>i</a:t>
            </a:r>
            <a:r>
              <a:rPr lang="en-US">
                <a:solidFill>
                  <a:srgbClr val="00264C"/>
                </a:solidFill>
                <a:latin typeface="Times New Roman" charset="0"/>
              </a:rPr>
              <a:t>, </a:t>
            </a:r>
            <a:r>
              <a:rPr lang="en-US" b="1" i="1">
                <a:solidFill>
                  <a:srgbClr val="009900"/>
                </a:solidFill>
                <a:latin typeface="Times New Roman" charset="0"/>
              </a:rPr>
              <a:t>j</a:t>
            </a:r>
            <a:r>
              <a:rPr lang="en-US">
                <a:solidFill>
                  <a:srgbClr val="00264C"/>
                </a:solidFill>
                <a:latin typeface="Times New Roman" charset="0"/>
              </a:rPr>
              <a:t>) </a:t>
            </a:r>
          </a:p>
          <a:p>
            <a:pPr>
              <a:spcBef>
                <a:spcPct val="50000"/>
              </a:spcBef>
            </a:pPr>
            <a:r>
              <a:rPr lang="en-US">
                <a:solidFill>
                  <a:srgbClr val="00264C"/>
                </a:solidFill>
                <a:latin typeface="Times New Roman" charset="0"/>
              </a:rPr>
              <a:t>g(</a:t>
            </a:r>
            <a:r>
              <a:rPr lang="en-US" b="1" i="1">
                <a:solidFill>
                  <a:schemeClr val="accent2"/>
                </a:solidFill>
                <a:latin typeface="Times New Roman" charset="0"/>
              </a:rPr>
              <a:t>i</a:t>
            </a:r>
            <a:r>
              <a:rPr lang="en-US">
                <a:solidFill>
                  <a:srgbClr val="00264C"/>
                </a:solidFill>
                <a:latin typeface="Times New Roman" charset="0"/>
              </a:rPr>
              <a:t>, </a:t>
            </a:r>
            <a:r>
              <a:rPr lang="en-US" b="1" i="1">
                <a:solidFill>
                  <a:srgbClr val="009900"/>
                </a:solidFill>
                <a:latin typeface="Times New Roman" charset="0"/>
              </a:rPr>
              <a:t>j</a:t>
            </a:r>
            <a:r>
              <a:rPr lang="en-US">
                <a:solidFill>
                  <a:srgbClr val="00264C"/>
                </a:solidFill>
                <a:latin typeface="Times New Roman" charset="0"/>
              </a:rPr>
              <a:t>) = min  g(</a:t>
            </a:r>
            <a:r>
              <a:rPr lang="en-US" b="1" i="1">
                <a:solidFill>
                  <a:schemeClr val="accent2"/>
                </a:solidFill>
                <a:latin typeface="Times New Roman" charset="0"/>
              </a:rPr>
              <a:t>i </a:t>
            </a:r>
            <a:r>
              <a:rPr lang="en-US">
                <a:solidFill>
                  <a:schemeClr val="accent2"/>
                </a:solidFill>
                <a:latin typeface="Times New Roman" charset="0"/>
              </a:rPr>
              <a:t>– 1</a:t>
            </a:r>
            <a:r>
              <a:rPr lang="en-US">
                <a:solidFill>
                  <a:srgbClr val="00264C"/>
                </a:solidFill>
                <a:latin typeface="Times New Roman" charset="0"/>
              </a:rPr>
              <a:t>, </a:t>
            </a:r>
            <a:r>
              <a:rPr lang="en-US" b="1" i="1">
                <a:solidFill>
                  <a:srgbClr val="009900"/>
                </a:solidFill>
                <a:latin typeface="Times New Roman" charset="0"/>
              </a:rPr>
              <a:t>j </a:t>
            </a:r>
            <a:r>
              <a:rPr lang="en-US">
                <a:solidFill>
                  <a:srgbClr val="009900"/>
                </a:solidFill>
                <a:latin typeface="Times New Roman" charset="0"/>
              </a:rPr>
              <a:t>– 1</a:t>
            </a:r>
            <a:r>
              <a:rPr lang="en-US">
                <a:solidFill>
                  <a:srgbClr val="00264C"/>
                </a:solidFill>
                <a:latin typeface="Times New Roman" charset="0"/>
              </a:rPr>
              <a:t>) + d(</a:t>
            </a:r>
            <a:r>
              <a:rPr lang="en-US" b="1" i="1">
                <a:solidFill>
                  <a:schemeClr val="accent2"/>
                </a:solidFill>
                <a:latin typeface="Times New Roman" charset="0"/>
              </a:rPr>
              <a:t>i</a:t>
            </a:r>
            <a:r>
              <a:rPr lang="en-US">
                <a:solidFill>
                  <a:srgbClr val="00264C"/>
                </a:solidFill>
                <a:latin typeface="Times New Roman" charset="0"/>
              </a:rPr>
              <a:t>, </a:t>
            </a:r>
            <a:r>
              <a:rPr lang="en-US" b="1" i="1">
                <a:solidFill>
                  <a:srgbClr val="009900"/>
                </a:solidFill>
                <a:latin typeface="Times New Roman" charset="0"/>
              </a:rPr>
              <a:t>j</a:t>
            </a:r>
            <a:r>
              <a:rPr lang="en-US">
                <a:solidFill>
                  <a:srgbClr val="00264C"/>
                </a:solidFill>
                <a:latin typeface="Times New Roman" charset="0"/>
              </a:rPr>
              <a:t>) .</a:t>
            </a:r>
          </a:p>
          <a:p>
            <a:pPr>
              <a:spcBef>
                <a:spcPct val="50000"/>
              </a:spcBef>
            </a:pPr>
            <a:r>
              <a:rPr lang="en-US">
                <a:solidFill>
                  <a:srgbClr val="00264C"/>
                </a:solidFill>
                <a:latin typeface="Times New Roman" charset="0"/>
              </a:rPr>
              <a:t>                     g(</a:t>
            </a:r>
            <a:r>
              <a:rPr lang="en-US" b="1" i="1">
                <a:solidFill>
                  <a:schemeClr val="accent2"/>
                </a:solidFill>
                <a:latin typeface="Times New Roman" charset="0"/>
              </a:rPr>
              <a:t>i </a:t>
            </a:r>
            <a:r>
              <a:rPr lang="en-US">
                <a:solidFill>
                  <a:schemeClr val="accent2"/>
                </a:solidFill>
                <a:latin typeface="Times New Roman" charset="0"/>
              </a:rPr>
              <a:t>– 1</a:t>
            </a:r>
            <a:r>
              <a:rPr lang="en-US">
                <a:solidFill>
                  <a:srgbClr val="00264C"/>
                </a:solidFill>
                <a:latin typeface="Times New Roman" charset="0"/>
              </a:rPr>
              <a:t>, </a:t>
            </a:r>
            <a:r>
              <a:rPr lang="en-US" b="1" i="1">
                <a:solidFill>
                  <a:srgbClr val="009900"/>
                </a:solidFill>
                <a:latin typeface="Times New Roman" charset="0"/>
              </a:rPr>
              <a:t>j</a:t>
            </a:r>
            <a:r>
              <a:rPr lang="en-US">
                <a:solidFill>
                  <a:srgbClr val="00264C"/>
                </a:solidFill>
                <a:latin typeface="Times New Roman" charset="0"/>
              </a:rPr>
              <a:t>) + d(</a:t>
            </a:r>
            <a:r>
              <a:rPr lang="en-US" b="1" i="1">
                <a:solidFill>
                  <a:schemeClr val="accent2"/>
                </a:solidFill>
                <a:latin typeface="Times New Roman" charset="0"/>
              </a:rPr>
              <a:t>i</a:t>
            </a:r>
            <a:r>
              <a:rPr lang="en-US">
                <a:solidFill>
                  <a:srgbClr val="00264C"/>
                </a:solidFill>
                <a:latin typeface="Times New Roman" charset="0"/>
              </a:rPr>
              <a:t>, </a:t>
            </a:r>
            <a:r>
              <a:rPr lang="en-US" b="1" i="1">
                <a:solidFill>
                  <a:srgbClr val="009900"/>
                </a:solidFill>
                <a:latin typeface="Times New Roman" charset="0"/>
              </a:rPr>
              <a:t>j</a:t>
            </a:r>
            <a:r>
              <a:rPr lang="en-US">
                <a:solidFill>
                  <a:srgbClr val="00264C"/>
                </a:solidFill>
                <a:latin typeface="Times New Roman" charset="0"/>
              </a:rPr>
              <a:t>) </a:t>
            </a:r>
          </a:p>
          <a:p>
            <a:pPr>
              <a:spcBef>
                <a:spcPct val="50000"/>
              </a:spcBef>
            </a:pPr>
            <a:r>
              <a:rPr lang="en-US" sz="1600" u="sng">
                <a:solidFill>
                  <a:srgbClr val="00264C"/>
                </a:solidFill>
              </a:rPr>
              <a:t>Warping window</a:t>
            </a:r>
            <a:r>
              <a:rPr lang="en-US" sz="1600">
                <a:solidFill>
                  <a:srgbClr val="00264C"/>
                </a:solidFill>
              </a:rPr>
              <a:t>:</a:t>
            </a:r>
            <a:r>
              <a:rPr lang="en-US" i="1" baseline="-25000">
                <a:solidFill>
                  <a:srgbClr val="CC3300"/>
                </a:solidFill>
                <a:latin typeface="Times New Roman" charset="0"/>
              </a:rPr>
              <a:t>    </a:t>
            </a:r>
            <a:r>
              <a:rPr lang="en-US" b="1" i="1">
                <a:solidFill>
                  <a:srgbClr val="009900"/>
                </a:solidFill>
                <a:latin typeface="Times New Roman" charset="0"/>
              </a:rPr>
              <a:t>j </a:t>
            </a:r>
            <a:r>
              <a:rPr lang="en-US">
                <a:solidFill>
                  <a:srgbClr val="00264C"/>
                </a:solidFill>
                <a:latin typeface="Times New Roman" charset="0"/>
              </a:rPr>
              <a:t>– </a:t>
            </a:r>
            <a:r>
              <a:rPr lang="en-US" b="1" i="1">
                <a:solidFill>
                  <a:srgbClr val="00264C"/>
                </a:solidFill>
                <a:latin typeface="Times New Roman" charset="0"/>
              </a:rPr>
              <a:t>r </a:t>
            </a:r>
            <a:r>
              <a:rPr lang="en-US">
                <a:solidFill>
                  <a:srgbClr val="00264C"/>
                </a:solidFill>
                <a:latin typeface="Times New Roman" charset="0"/>
              </a:rPr>
              <a:t>≤ </a:t>
            </a:r>
            <a:r>
              <a:rPr lang="en-US" b="1" i="1">
                <a:solidFill>
                  <a:schemeClr val="accent2"/>
                </a:solidFill>
                <a:latin typeface="Times New Roman" charset="0"/>
              </a:rPr>
              <a:t>i</a:t>
            </a:r>
            <a:r>
              <a:rPr lang="en-US">
                <a:solidFill>
                  <a:srgbClr val="00264C"/>
                </a:solidFill>
                <a:latin typeface="Times New Roman" charset="0"/>
              </a:rPr>
              <a:t> ≤ </a:t>
            </a:r>
            <a:r>
              <a:rPr lang="en-US" b="1" i="1">
                <a:solidFill>
                  <a:srgbClr val="009900"/>
                </a:solidFill>
                <a:latin typeface="Times New Roman" charset="0"/>
              </a:rPr>
              <a:t>j </a:t>
            </a:r>
            <a:r>
              <a:rPr lang="en-US">
                <a:solidFill>
                  <a:srgbClr val="00264C"/>
                </a:solidFill>
                <a:latin typeface="Times New Roman" charset="0"/>
              </a:rPr>
              <a:t>+ </a:t>
            </a:r>
            <a:r>
              <a:rPr lang="en-US" b="1" i="1">
                <a:solidFill>
                  <a:srgbClr val="00264C"/>
                </a:solidFill>
                <a:latin typeface="Times New Roman" charset="0"/>
              </a:rPr>
              <a:t>r</a:t>
            </a:r>
            <a:r>
              <a:rPr lang="en-US">
                <a:solidFill>
                  <a:srgbClr val="00264C"/>
                </a:solidFill>
                <a:latin typeface="Times New Roman" charset="0"/>
              </a:rPr>
              <a:t>.</a:t>
            </a:r>
          </a:p>
          <a:p>
            <a:pPr>
              <a:spcBef>
                <a:spcPct val="50000"/>
              </a:spcBef>
            </a:pPr>
            <a:r>
              <a:rPr lang="en-US" sz="1600" u="sng">
                <a:solidFill>
                  <a:srgbClr val="00264C"/>
                </a:solidFill>
              </a:rPr>
              <a:t>Time-normalized distance</a:t>
            </a:r>
            <a:r>
              <a:rPr lang="en-US" sz="1600"/>
              <a:t>: </a:t>
            </a:r>
          </a:p>
          <a:p>
            <a:pPr>
              <a:spcBef>
                <a:spcPct val="50000"/>
              </a:spcBef>
            </a:pPr>
            <a:r>
              <a:rPr lang="en-US" i="1">
                <a:solidFill>
                  <a:srgbClr val="00264C"/>
                </a:solidFill>
                <a:latin typeface="Times New Roman" charset="0"/>
              </a:rPr>
              <a:t>D</a:t>
            </a:r>
            <a:r>
              <a:rPr lang="en-US">
                <a:solidFill>
                  <a:srgbClr val="00264C"/>
                </a:solidFill>
                <a:latin typeface="Times New Roman" charset="0"/>
              </a:rPr>
              <a:t>(</a:t>
            </a:r>
            <a:r>
              <a:rPr lang="en-US" b="1" i="1">
                <a:solidFill>
                  <a:schemeClr val="accent2"/>
                </a:solidFill>
                <a:latin typeface="Monotype Corsiva" charset="0"/>
              </a:rPr>
              <a:t>A </a:t>
            </a:r>
            <a:r>
              <a:rPr lang="en-US" b="1">
                <a:solidFill>
                  <a:srgbClr val="00264C"/>
                </a:solidFill>
                <a:latin typeface="Times New Roman" charset="0"/>
              </a:rPr>
              <a:t>,</a:t>
            </a:r>
            <a:r>
              <a:rPr lang="en-US" b="1" i="1">
                <a:solidFill>
                  <a:srgbClr val="00264C"/>
                </a:solidFill>
                <a:latin typeface="Times New Roman" charset="0"/>
              </a:rPr>
              <a:t> </a:t>
            </a:r>
            <a:r>
              <a:rPr lang="en-US" b="1" i="1">
                <a:solidFill>
                  <a:srgbClr val="009900"/>
                </a:solidFill>
                <a:latin typeface="Monotype Corsiva" charset="0"/>
              </a:rPr>
              <a:t>B</a:t>
            </a:r>
            <a:r>
              <a:rPr lang="en-US" b="1" i="1">
                <a:latin typeface="Times New Roman" charset="0"/>
              </a:rPr>
              <a:t> </a:t>
            </a:r>
            <a:r>
              <a:rPr lang="en-US">
                <a:solidFill>
                  <a:srgbClr val="00264C"/>
                </a:solidFill>
                <a:latin typeface="Times New Roman" charset="0"/>
              </a:rPr>
              <a:t>) =</a:t>
            </a:r>
            <a:r>
              <a:rPr lang="en-US">
                <a:latin typeface="Times New Roman" charset="0"/>
              </a:rPr>
              <a:t> </a:t>
            </a:r>
            <a:r>
              <a:rPr lang="en-US">
                <a:solidFill>
                  <a:srgbClr val="00264C"/>
                </a:solidFill>
                <a:latin typeface="Times New Roman" charset="0"/>
              </a:rPr>
              <a:t>g(</a:t>
            </a:r>
            <a:r>
              <a:rPr lang="en-US" b="1" i="1">
                <a:solidFill>
                  <a:schemeClr val="accent2"/>
                </a:solidFill>
                <a:latin typeface="Times New Roman" charset="0"/>
              </a:rPr>
              <a:t>n</a:t>
            </a:r>
            <a:r>
              <a:rPr lang="en-US">
                <a:solidFill>
                  <a:srgbClr val="00264C"/>
                </a:solidFill>
                <a:latin typeface="Times New Roman" charset="0"/>
              </a:rPr>
              <a:t>, </a:t>
            </a:r>
            <a:r>
              <a:rPr lang="en-US" b="1" i="1">
                <a:solidFill>
                  <a:srgbClr val="009900"/>
                </a:solidFill>
                <a:latin typeface="Times New Roman" charset="0"/>
              </a:rPr>
              <a:t>m</a:t>
            </a:r>
            <a:r>
              <a:rPr lang="en-US">
                <a:solidFill>
                  <a:srgbClr val="00264C"/>
                </a:solidFill>
                <a:latin typeface="Times New Roman" charset="0"/>
              </a:rPr>
              <a:t>) / </a:t>
            </a:r>
            <a:r>
              <a:rPr lang="en-US" i="1">
                <a:solidFill>
                  <a:srgbClr val="00264C"/>
                </a:solidFill>
                <a:latin typeface="Times New Roman" charset="0"/>
              </a:rPr>
              <a:t>C  </a:t>
            </a:r>
          </a:p>
          <a:p>
            <a:pPr>
              <a:spcBef>
                <a:spcPct val="50000"/>
              </a:spcBef>
            </a:pPr>
            <a:r>
              <a:rPr lang="en-US" i="1">
                <a:solidFill>
                  <a:srgbClr val="00264C"/>
                </a:solidFill>
                <a:latin typeface="Times New Roman" charset="0"/>
              </a:rPr>
              <a:t>C = </a:t>
            </a:r>
            <a:r>
              <a:rPr lang="en-US" b="1" i="1">
                <a:solidFill>
                  <a:schemeClr val="accent2"/>
                </a:solidFill>
                <a:latin typeface="Times New Roman" charset="0"/>
              </a:rPr>
              <a:t>n  </a:t>
            </a:r>
            <a:r>
              <a:rPr lang="en-US">
                <a:solidFill>
                  <a:srgbClr val="00264C"/>
                </a:solidFill>
                <a:latin typeface="Times New Roman" charset="0"/>
              </a:rPr>
              <a:t>+ </a:t>
            </a:r>
            <a:r>
              <a:rPr lang="en-US" b="1" i="1">
                <a:solidFill>
                  <a:srgbClr val="009900"/>
                </a:solidFill>
                <a:latin typeface="Times New Roman" charset="0"/>
              </a:rPr>
              <a:t>m</a:t>
            </a:r>
            <a:r>
              <a:rPr lang="en-US" sz="1600">
                <a:solidFill>
                  <a:srgbClr val="00264C"/>
                </a:solidFill>
              </a:rPr>
              <a:t>.</a:t>
            </a:r>
          </a:p>
        </p:txBody>
      </p:sp>
      <p:sp>
        <p:nvSpPr>
          <p:cNvPr id="16387" name="Rectangle 3"/>
          <p:cNvSpPr>
            <a:spLocks noChangeArrowheads="1"/>
          </p:cNvSpPr>
          <p:nvPr/>
        </p:nvSpPr>
        <p:spPr bwMode="auto">
          <a:xfrm>
            <a:off x="533400" y="304800"/>
            <a:ext cx="8077200" cy="914400"/>
          </a:xfrm>
          <a:prstGeom prst="rect">
            <a:avLst/>
          </a:prstGeom>
          <a:noFill/>
          <a:ln w="9525">
            <a:noFill/>
            <a:miter lim="800000"/>
            <a:headEnd/>
            <a:tailEnd/>
          </a:ln>
          <a:effectLst/>
        </p:spPr>
        <p:txBody>
          <a:bodyPr anchor="ctr">
            <a:prstTxWarp prst="textNoShape">
              <a:avLst/>
            </a:prstTxWarp>
          </a:bodyPr>
          <a:lstStyle/>
          <a:p>
            <a:pPr algn="ctr"/>
            <a:r>
              <a:rPr lang="nl-BE" sz="3200">
                <a:solidFill>
                  <a:srgbClr val="00264C"/>
                </a:solidFill>
                <a:latin typeface="Times New Roman" charset="0"/>
              </a:rPr>
              <a:t>Quazi-symmetric DTW Algorithm</a:t>
            </a:r>
            <a:br>
              <a:rPr lang="nl-BE" sz="3200">
                <a:solidFill>
                  <a:srgbClr val="00264C"/>
                </a:solidFill>
                <a:latin typeface="Times New Roman" charset="0"/>
              </a:rPr>
            </a:br>
            <a:r>
              <a:rPr lang="nl-BE" sz="3200">
                <a:solidFill>
                  <a:srgbClr val="00264C"/>
                </a:solidFill>
                <a:latin typeface="Times New Roman" charset="0"/>
              </a:rPr>
              <a:t> (warping window, no slope constraint)</a:t>
            </a:r>
            <a:endParaRPr lang="en-GB" sz="3200">
              <a:solidFill>
                <a:srgbClr val="00264C"/>
              </a:solidFill>
              <a:latin typeface="Times New Roman" charset="0"/>
            </a:endParaRPr>
          </a:p>
        </p:txBody>
      </p:sp>
      <p:sp>
        <p:nvSpPr>
          <p:cNvPr id="16388" name="AutoShape 4"/>
          <p:cNvSpPr>
            <a:spLocks noChangeArrowheads="1"/>
          </p:cNvSpPr>
          <p:nvPr/>
        </p:nvSpPr>
        <p:spPr bwMode="auto">
          <a:xfrm>
            <a:off x="6505575" y="3305175"/>
            <a:ext cx="2181225" cy="1143000"/>
          </a:xfrm>
          <a:prstGeom prst="bracketPair">
            <a:avLst>
              <a:gd name="adj" fmla="val 16667"/>
            </a:avLst>
          </a:prstGeom>
          <a:noFill/>
          <a:ln w="9525">
            <a:solidFill>
              <a:srgbClr val="00264C"/>
            </a:solidFill>
            <a:round/>
            <a:headEnd/>
            <a:tailEnd/>
          </a:ln>
          <a:effectLst/>
        </p:spPr>
        <p:txBody>
          <a:bodyPr wrap="none" anchor="ctr">
            <a:prstTxWarp prst="textNoShape">
              <a:avLst/>
            </a:prstTxWarp>
          </a:bodyPr>
          <a:lstStyle/>
          <a:p>
            <a:endParaRPr lang="en-US"/>
          </a:p>
        </p:txBody>
      </p:sp>
      <p:sp>
        <p:nvSpPr>
          <p:cNvPr id="16454" name="Rectangle 70"/>
          <p:cNvSpPr>
            <a:spLocks noChangeArrowheads="1"/>
          </p:cNvSpPr>
          <p:nvPr/>
        </p:nvSpPr>
        <p:spPr bwMode="auto">
          <a:xfrm>
            <a:off x="1152525" y="4448175"/>
            <a:ext cx="239713"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j</a:t>
            </a:r>
          </a:p>
        </p:txBody>
      </p:sp>
      <p:sp>
        <p:nvSpPr>
          <p:cNvPr id="16455" name="Rectangle 71"/>
          <p:cNvSpPr>
            <a:spLocks noChangeArrowheads="1"/>
          </p:cNvSpPr>
          <p:nvPr/>
        </p:nvSpPr>
        <p:spPr bwMode="auto">
          <a:xfrm>
            <a:off x="1206500" y="2390775"/>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Times New Roman" charset="0"/>
              </a:rPr>
              <a:t>m</a:t>
            </a:r>
          </a:p>
        </p:txBody>
      </p:sp>
      <p:sp>
        <p:nvSpPr>
          <p:cNvPr id="16456" name="Rectangle 72"/>
          <p:cNvSpPr>
            <a:spLocks noChangeArrowheads="1"/>
          </p:cNvSpPr>
          <p:nvPr/>
        </p:nvSpPr>
        <p:spPr bwMode="auto">
          <a:xfrm>
            <a:off x="1206500" y="5705475"/>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solidFill>
                  <a:srgbClr val="009900"/>
                </a:solidFill>
                <a:latin typeface="Times New Roman" charset="0"/>
              </a:rPr>
              <a:t>1</a:t>
            </a:r>
          </a:p>
        </p:txBody>
      </p:sp>
      <p:sp>
        <p:nvSpPr>
          <p:cNvPr id="16457" name="Rectangle 73"/>
          <p:cNvSpPr>
            <a:spLocks noChangeArrowheads="1"/>
          </p:cNvSpPr>
          <p:nvPr/>
        </p:nvSpPr>
        <p:spPr bwMode="auto">
          <a:xfrm>
            <a:off x="4722813" y="2152650"/>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n</a:t>
            </a:r>
          </a:p>
        </p:txBody>
      </p:sp>
      <p:sp>
        <p:nvSpPr>
          <p:cNvPr id="16458" name="Rectangle 74"/>
          <p:cNvSpPr>
            <a:spLocks noChangeArrowheads="1"/>
          </p:cNvSpPr>
          <p:nvPr/>
        </p:nvSpPr>
        <p:spPr bwMode="auto">
          <a:xfrm>
            <a:off x="1427163" y="2152650"/>
            <a:ext cx="1333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a:solidFill>
                  <a:schemeClr val="accent2"/>
                </a:solidFill>
                <a:latin typeface="Times New Roman" charset="0"/>
              </a:rPr>
              <a:t>1</a:t>
            </a:r>
          </a:p>
        </p:txBody>
      </p:sp>
      <p:sp>
        <p:nvSpPr>
          <p:cNvPr id="16459" name="Rectangle 75"/>
          <p:cNvSpPr>
            <a:spLocks noChangeArrowheads="1"/>
          </p:cNvSpPr>
          <p:nvPr/>
        </p:nvSpPr>
        <p:spPr bwMode="auto">
          <a:xfrm>
            <a:off x="3200400" y="2152650"/>
            <a:ext cx="30480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Times New Roman" charset="0"/>
              </a:rPr>
              <a:t>i</a:t>
            </a:r>
          </a:p>
        </p:txBody>
      </p:sp>
      <p:sp>
        <p:nvSpPr>
          <p:cNvPr id="16460" name="Rectangle 76"/>
          <p:cNvSpPr>
            <a:spLocks noChangeArrowheads="1"/>
          </p:cNvSpPr>
          <p:nvPr/>
        </p:nvSpPr>
        <p:spPr bwMode="auto">
          <a:xfrm rot="5400000">
            <a:off x="1387476" y="2528887"/>
            <a:ext cx="3509962" cy="3509963"/>
          </a:xfrm>
          <a:prstGeom prst="rect">
            <a:avLst/>
          </a:prstGeom>
          <a:solidFill>
            <a:srgbClr val="FFFFFF"/>
          </a:solidFill>
          <a:ln w="19050">
            <a:solidFill>
              <a:schemeClr val="tx1"/>
            </a:solidFill>
            <a:miter lim="800000"/>
            <a:headEnd/>
            <a:tailEnd/>
          </a:ln>
          <a:effectLst/>
        </p:spPr>
        <p:txBody>
          <a:bodyPr wrap="none" anchor="ctr">
            <a:prstTxWarp prst="textNoShape">
              <a:avLst/>
            </a:prstTxWarp>
          </a:bodyPr>
          <a:lstStyle/>
          <a:p>
            <a:endParaRPr lang="en-US"/>
          </a:p>
        </p:txBody>
      </p:sp>
      <p:grpSp>
        <p:nvGrpSpPr>
          <p:cNvPr id="2" name="Group 77"/>
          <p:cNvGrpSpPr>
            <a:grpSpLocks/>
          </p:cNvGrpSpPr>
          <p:nvPr/>
        </p:nvGrpSpPr>
        <p:grpSpPr bwMode="auto">
          <a:xfrm rot="5400000">
            <a:off x="1608931" y="2531270"/>
            <a:ext cx="3057525" cy="3509962"/>
            <a:chOff x="1488" y="1101"/>
            <a:chExt cx="1926" cy="2211"/>
          </a:xfrm>
        </p:grpSpPr>
        <p:sp>
          <p:nvSpPr>
            <p:cNvPr id="16462" name="Line 78"/>
            <p:cNvSpPr>
              <a:spLocks noChangeShapeType="1"/>
            </p:cNvSpPr>
            <p:nvPr/>
          </p:nvSpPr>
          <p:spPr bwMode="auto">
            <a:xfrm>
              <a:off x="2515"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63" name="Line 79"/>
            <p:cNvSpPr>
              <a:spLocks noChangeShapeType="1"/>
            </p:cNvSpPr>
            <p:nvPr/>
          </p:nvSpPr>
          <p:spPr bwMode="auto">
            <a:xfrm>
              <a:off x="2643"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64" name="Line 80"/>
            <p:cNvSpPr>
              <a:spLocks noChangeShapeType="1"/>
            </p:cNvSpPr>
            <p:nvPr/>
          </p:nvSpPr>
          <p:spPr bwMode="auto">
            <a:xfrm>
              <a:off x="2772"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65" name="Line 81"/>
            <p:cNvSpPr>
              <a:spLocks noChangeShapeType="1"/>
            </p:cNvSpPr>
            <p:nvPr/>
          </p:nvSpPr>
          <p:spPr bwMode="auto">
            <a:xfrm>
              <a:off x="2900"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66" name="Line 82"/>
            <p:cNvSpPr>
              <a:spLocks noChangeShapeType="1"/>
            </p:cNvSpPr>
            <p:nvPr/>
          </p:nvSpPr>
          <p:spPr bwMode="auto">
            <a:xfrm>
              <a:off x="302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67" name="Line 83"/>
            <p:cNvSpPr>
              <a:spLocks noChangeShapeType="1"/>
            </p:cNvSpPr>
            <p:nvPr/>
          </p:nvSpPr>
          <p:spPr bwMode="auto">
            <a:xfrm>
              <a:off x="3157"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68" name="Line 84"/>
            <p:cNvSpPr>
              <a:spLocks noChangeShapeType="1"/>
            </p:cNvSpPr>
            <p:nvPr/>
          </p:nvSpPr>
          <p:spPr bwMode="auto">
            <a:xfrm>
              <a:off x="3285"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69" name="Line 85"/>
            <p:cNvSpPr>
              <a:spLocks noChangeShapeType="1"/>
            </p:cNvSpPr>
            <p:nvPr/>
          </p:nvSpPr>
          <p:spPr bwMode="auto">
            <a:xfrm>
              <a:off x="3414"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70" name="Line 86"/>
            <p:cNvSpPr>
              <a:spLocks noChangeShapeType="1"/>
            </p:cNvSpPr>
            <p:nvPr/>
          </p:nvSpPr>
          <p:spPr bwMode="auto">
            <a:xfrm>
              <a:off x="148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71" name="Line 87"/>
            <p:cNvSpPr>
              <a:spLocks noChangeShapeType="1"/>
            </p:cNvSpPr>
            <p:nvPr/>
          </p:nvSpPr>
          <p:spPr bwMode="auto">
            <a:xfrm>
              <a:off x="1616"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72" name="Line 88"/>
            <p:cNvSpPr>
              <a:spLocks noChangeShapeType="1"/>
            </p:cNvSpPr>
            <p:nvPr/>
          </p:nvSpPr>
          <p:spPr bwMode="auto">
            <a:xfrm>
              <a:off x="1744"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73" name="Line 89"/>
            <p:cNvSpPr>
              <a:spLocks noChangeShapeType="1"/>
            </p:cNvSpPr>
            <p:nvPr/>
          </p:nvSpPr>
          <p:spPr bwMode="auto">
            <a:xfrm>
              <a:off x="1873"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74" name="Line 90"/>
            <p:cNvSpPr>
              <a:spLocks noChangeShapeType="1"/>
            </p:cNvSpPr>
            <p:nvPr/>
          </p:nvSpPr>
          <p:spPr bwMode="auto">
            <a:xfrm>
              <a:off x="2001"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75" name="Line 91"/>
            <p:cNvSpPr>
              <a:spLocks noChangeShapeType="1"/>
            </p:cNvSpPr>
            <p:nvPr/>
          </p:nvSpPr>
          <p:spPr bwMode="auto">
            <a:xfrm>
              <a:off x="2130"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76" name="Line 92"/>
            <p:cNvSpPr>
              <a:spLocks noChangeShapeType="1"/>
            </p:cNvSpPr>
            <p:nvPr/>
          </p:nvSpPr>
          <p:spPr bwMode="auto">
            <a:xfrm>
              <a:off x="2258"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77" name="Line 93"/>
            <p:cNvSpPr>
              <a:spLocks noChangeShapeType="1"/>
            </p:cNvSpPr>
            <p:nvPr/>
          </p:nvSpPr>
          <p:spPr bwMode="auto">
            <a:xfrm>
              <a:off x="2386" y="1101"/>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3" name="Group 94"/>
          <p:cNvGrpSpPr>
            <a:grpSpLocks/>
          </p:cNvGrpSpPr>
          <p:nvPr/>
        </p:nvGrpSpPr>
        <p:grpSpPr bwMode="auto">
          <a:xfrm rot="10800000">
            <a:off x="1612900" y="2528888"/>
            <a:ext cx="3057525" cy="3509962"/>
            <a:chOff x="3594" y="1197"/>
            <a:chExt cx="1926" cy="2211"/>
          </a:xfrm>
        </p:grpSpPr>
        <p:sp>
          <p:nvSpPr>
            <p:cNvPr id="16479" name="Line 95"/>
            <p:cNvSpPr>
              <a:spLocks noChangeShapeType="1"/>
            </p:cNvSpPr>
            <p:nvPr/>
          </p:nvSpPr>
          <p:spPr bwMode="auto">
            <a:xfrm>
              <a:off x="4621"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80" name="Line 96"/>
            <p:cNvSpPr>
              <a:spLocks noChangeShapeType="1"/>
            </p:cNvSpPr>
            <p:nvPr/>
          </p:nvSpPr>
          <p:spPr bwMode="auto">
            <a:xfrm>
              <a:off x="4749"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81" name="Line 97"/>
            <p:cNvSpPr>
              <a:spLocks noChangeShapeType="1"/>
            </p:cNvSpPr>
            <p:nvPr/>
          </p:nvSpPr>
          <p:spPr bwMode="auto">
            <a:xfrm>
              <a:off x="4878"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82" name="Line 98"/>
            <p:cNvSpPr>
              <a:spLocks noChangeShapeType="1"/>
            </p:cNvSpPr>
            <p:nvPr/>
          </p:nvSpPr>
          <p:spPr bwMode="auto">
            <a:xfrm>
              <a:off x="5006"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83" name="Line 99"/>
            <p:cNvSpPr>
              <a:spLocks noChangeShapeType="1"/>
            </p:cNvSpPr>
            <p:nvPr/>
          </p:nvSpPr>
          <p:spPr bwMode="auto">
            <a:xfrm>
              <a:off x="513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84" name="Line 100"/>
            <p:cNvSpPr>
              <a:spLocks noChangeShapeType="1"/>
            </p:cNvSpPr>
            <p:nvPr/>
          </p:nvSpPr>
          <p:spPr bwMode="auto">
            <a:xfrm>
              <a:off x="5263"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85" name="Line 101"/>
            <p:cNvSpPr>
              <a:spLocks noChangeShapeType="1"/>
            </p:cNvSpPr>
            <p:nvPr/>
          </p:nvSpPr>
          <p:spPr bwMode="auto">
            <a:xfrm>
              <a:off x="5391"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86" name="Line 102"/>
            <p:cNvSpPr>
              <a:spLocks noChangeShapeType="1"/>
            </p:cNvSpPr>
            <p:nvPr/>
          </p:nvSpPr>
          <p:spPr bwMode="auto">
            <a:xfrm>
              <a:off x="5520"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87" name="Line 103"/>
            <p:cNvSpPr>
              <a:spLocks noChangeShapeType="1"/>
            </p:cNvSpPr>
            <p:nvPr/>
          </p:nvSpPr>
          <p:spPr bwMode="auto">
            <a:xfrm>
              <a:off x="359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88" name="Line 104"/>
            <p:cNvSpPr>
              <a:spLocks noChangeShapeType="1"/>
            </p:cNvSpPr>
            <p:nvPr/>
          </p:nvSpPr>
          <p:spPr bwMode="auto">
            <a:xfrm>
              <a:off x="3722"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89" name="Line 105"/>
            <p:cNvSpPr>
              <a:spLocks noChangeShapeType="1"/>
            </p:cNvSpPr>
            <p:nvPr/>
          </p:nvSpPr>
          <p:spPr bwMode="auto">
            <a:xfrm>
              <a:off x="3850"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90" name="Line 106"/>
            <p:cNvSpPr>
              <a:spLocks noChangeShapeType="1"/>
            </p:cNvSpPr>
            <p:nvPr/>
          </p:nvSpPr>
          <p:spPr bwMode="auto">
            <a:xfrm>
              <a:off x="3979"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91" name="Line 107"/>
            <p:cNvSpPr>
              <a:spLocks noChangeShapeType="1"/>
            </p:cNvSpPr>
            <p:nvPr/>
          </p:nvSpPr>
          <p:spPr bwMode="auto">
            <a:xfrm>
              <a:off x="4107"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92" name="Line 108"/>
            <p:cNvSpPr>
              <a:spLocks noChangeShapeType="1"/>
            </p:cNvSpPr>
            <p:nvPr/>
          </p:nvSpPr>
          <p:spPr bwMode="auto">
            <a:xfrm>
              <a:off x="4236"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93" name="Line 109"/>
            <p:cNvSpPr>
              <a:spLocks noChangeShapeType="1"/>
            </p:cNvSpPr>
            <p:nvPr/>
          </p:nvSpPr>
          <p:spPr bwMode="auto">
            <a:xfrm>
              <a:off x="4364"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494" name="Line 110"/>
            <p:cNvSpPr>
              <a:spLocks noChangeShapeType="1"/>
            </p:cNvSpPr>
            <p:nvPr/>
          </p:nvSpPr>
          <p:spPr bwMode="auto">
            <a:xfrm>
              <a:off x="4492" y="1197"/>
              <a:ext cx="0" cy="2211"/>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16495" name="Oval 111"/>
          <p:cNvSpPr>
            <a:spLocks noChangeAspect="1" noChangeArrowheads="1"/>
          </p:cNvSpPr>
          <p:nvPr/>
        </p:nvSpPr>
        <p:spPr bwMode="auto">
          <a:xfrm>
            <a:off x="1470025" y="5886450"/>
            <a:ext cx="63500" cy="6350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16496" name="Oval 112"/>
          <p:cNvSpPr>
            <a:spLocks noChangeAspect="1" noChangeArrowheads="1"/>
          </p:cNvSpPr>
          <p:nvPr/>
        </p:nvSpPr>
        <p:spPr bwMode="auto">
          <a:xfrm flipV="1">
            <a:off x="3100388" y="4656138"/>
            <a:ext cx="63500" cy="6350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16497" name="Oval 113"/>
          <p:cNvSpPr>
            <a:spLocks noChangeAspect="1" noChangeArrowheads="1"/>
          </p:cNvSpPr>
          <p:nvPr/>
        </p:nvSpPr>
        <p:spPr bwMode="auto">
          <a:xfrm flipV="1">
            <a:off x="3308350" y="4656138"/>
            <a:ext cx="63500" cy="6350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16498" name="Oval 114"/>
          <p:cNvSpPr>
            <a:spLocks noChangeAspect="1" noChangeArrowheads="1"/>
          </p:cNvSpPr>
          <p:nvPr/>
        </p:nvSpPr>
        <p:spPr bwMode="auto">
          <a:xfrm flipV="1">
            <a:off x="3101975" y="4860925"/>
            <a:ext cx="63500" cy="63500"/>
          </a:xfrm>
          <a:prstGeom prst="ellipse">
            <a:avLst/>
          </a:prstGeom>
          <a:solidFill>
            <a:srgbClr val="00264C"/>
          </a:solidFill>
          <a:ln w="9525">
            <a:noFill/>
            <a:round/>
            <a:headEnd/>
            <a:tailEnd/>
          </a:ln>
          <a:effectLst/>
        </p:spPr>
        <p:txBody>
          <a:bodyPr rot="10800000" wrap="none" anchor="ctr">
            <a:prstTxWarp prst="textNoShape">
              <a:avLst/>
            </a:prstTxWarp>
          </a:bodyPr>
          <a:lstStyle/>
          <a:p>
            <a:pPr algn="ctr"/>
            <a:endParaRPr lang="en-US" sz="1600">
              <a:solidFill>
                <a:srgbClr val="00264C"/>
              </a:solidFill>
            </a:endParaRPr>
          </a:p>
        </p:txBody>
      </p:sp>
      <p:sp>
        <p:nvSpPr>
          <p:cNvPr id="16499" name="Oval 115"/>
          <p:cNvSpPr>
            <a:spLocks noChangeAspect="1" noChangeArrowheads="1"/>
          </p:cNvSpPr>
          <p:nvPr/>
        </p:nvSpPr>
        <p:spPr bwMode="auto">
          <a:xfrm flipV="1">
            <a:off x="3308350" y="4860925"/>
            <a:ext cx="63500" cy="63500"/>
          </a:xfrm>
          <a:prstGeom prst="ellipse">
            <a:avLst/>
          </a:prstGeom>
          <a:solidFill>
            <a:srgbClr val="00264C"/>
          </a:solidFill>
          <a:ln w="9525">
            <a:noFill/>
            <a:round/>
            <a:headEnd/>
            <a:tailEnd/>
          </a:ln>
          <a:effectLst/>
        </p:spPr>
        <p:txBody>
          <a:bodyPr wrap="none" anchor="ctr">
            <a:prstTxWarp prst="textNoShape">
              <a:avLst/>
            </a:prstTxWarp>
          </a:bodyPr>
          <a:lstStyle/>
          <a:p>
            <a:pPr algn="ctr"/>
            <a:r>
              <a:rPr lang="en-US" sz="1600">
                <a:solidFill>
                  <a:srgbClr val="00264C"/>
                </a:solidFill>
              </a:rPr>
              <a:t> </a:t>
            </a:r>
          </a:p>
        </p:txBody>
      </p:sp>
      <p:sp>
        <p:nvSpPr>
          <p:cNvPr id="16500" name="Line 116"/>
          <p:cNvSpPr>
            <a:spLocks noChangeShapeType="1"/>
          </p:cNvSpPr>
          <p:nvPr/>
        </p:nvSpPr>
        <p:spPr bwMode="auto">
          <a:xfrm flipH="1">
            <a:off x="3165475" y="4679950"/>
            <a:ext cx="136525"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16501" name="Line 117"/>
          <p:cNvSpPr>
            <a:spLocks noChangeAspect="1" noChangeShapeType="1"/>
          </p:cNvSpPr>
          <p:nvPr/>
        </p:nvSpPr>
        <p:spPr bwMode="auto">
          <a:xfrm flipH="1">
            <a:off x="3165475" y="4716463"/>
            <a:ext cx="146050" cy="14605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16502" name="Line 118"/>
          <p:cNvSpPr>
            <a:spLocks noChangeShapeType="1"/>
          </p:cNvSpPr>
          <p:nvPr/>
        </p:nvSpPr>
        <p:spPr bwMode="auto">
          <a:xfrm rot="16200000" flipH="1">
            <a:off x="3275012" y="4791076"/>
            <a:ext cx="136525" cy="0"/>
          </a:xfrm>
          <a:prstGeom prst="line">
            <a:avLst/>
          </a:prstGeom>
          <a:noFill/>
          <a:ln w="9525">
            <a:solidFill>
              <a:srgbClr val="CC3300"/>
            </a:solidFill>
            <a:round/>
            <a:headEnd/>
            <a:tailEnd type="triangle" w="med" len="med"/>
          </a:ln>
          <a:effectLst/>
        </p:spPr>
        <p:txBody>
          <a:bodyPr>
            <a:prstTxWarp prst="textNoShape">
              <a:avLst/>
            </a:prstTxWarp>
          </a:bodyPr>
          <a:lstStyle/>
          <a:p>
            <a:endParaRPr lang="en-US"/>
          </a:p>
        </p:txBody>
      </p:sp>
      <p:sp>
        <p:nvSpPr>
          <p:cNvPr id="16503" name="Text Box 119"/>
          <p:cNvSpPr txBox="1">
            <a:spLocks noChangeArrowheads="1"/>
          </p:cNvSpPr>
          <p:nvPr/>
        </p:nvSpPr>
        <p:spPr bwMode="auto">
          <a:xfrm>
            <a:off x="1276350" y="6267450"/>
            <a:ext cx="685800"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a:solidFill>
                  <a:srgbClr val="00264C"/>
                </a:solidFill>
                <a:latin typeface="Times New Roman" charset="0"/>
              </a:rPr>
              <a:t>g(</a:t>
            </a:r>
            <a:r>
              <a:rPr lang="en-US" sz="1400">
                <a:solidFill>
                  <a:schemeClr val="accent2"/>
                </a:solidFill>
                <a:latin typeface="Times New Roman" charset="0"/>
              </a:rPr>
              <a:t>1</a:t>
            </a:r>
            <a:r>
              <a:rPr lang="en-US" sz="1400">
                <a:solidFill>
                  <a:srgbClr val="00264C"/>
                </a:solidFill>
                <a:latin typeface="Times New Roman" charset="0"/>
              </a:rPr>
              <a:t>,</a:t>
            </a:r>
            <a:r>
              <a:rPr lang="en-US" sz="1400">
                <a:solidFill>
                  <a:srgbClr val="009900"/>
                </a:solidFill>
                <a:latin typeface="Times New Roman" charset="0"/>
              </a:rPr>
              <a:t>1</a:t>
            </a:r>
            <a:r>
              <a:rPr lang="en-US" sz="1400">
                <a:solidFill>
                  <a:srgbClr val="00264C"/>
                </a:solidFill>
                <a:latin typeface="Times New Roman" charset="0"/>
              </a:rPr>
              <a:t>)</a:t>
            </a:r>
            <a:endParaRPr lang="en-US" sz="1400">
              <a:solidFill>
                <a:srgbClr val="00264C"/>
              </a:solidFill>
            </a:endParaRPr>
          </a:p>
        </p:txBody>
      </p:sp>
      <p:sp>
        <p:nvSpPr>
          <p:cNvPr id="16504" name="Line 120"/>
          <p:cNvSpPr>
            <a:spLocks noChangeShapeType="1"/>
          </p:cNvSpPr>
          <p:nvPr/>
        </p:nvSpPr>
        <p:spPr bwMode="auto">
          <a:xfrm flipV="1">
            <a:off x="1504950" y="6067425"/>
            <a:ext cx="0" cy="274638"/>
          </a:xfrm>
          <a:prstGeom prst="line">
            <a:avLst/>
          </a:prstGeom>
          <a:noFill/>
          <a:ln w="19050">
            <a:solidFill>
              <a:srgbClr val="FF9900"/>
            </a:solidFill>
            <a:round/>
            <a:headEnd/>
            <a:tailEnd type="triangle" w="med" len="med"/>
          </a:ln>
          <a:effectLst/>
        </p:spPr>
        <p:txBody>
          <a:bodyPr>
            <a:prstTxWarp prst="textNoShape">
              <a:avLst/>
            </a:prstTxWarp>
          </a:bodyPr>
          <a:lstStyle/>
          <a:p>
            <a:endParaRPr lang="en-US"/>
          </a:p>
        </p:txBody>
      </p:sp>
      <p:sp>
        <p:nvSpPr>
          <p:cNvPr id="16505" name="Text Box 121"/>
          <p:cNvSpPr txBox="1">
            <a:spLocks noChangeArrowheads="1"/>
          </p:cNvSpPr>
          <p:nvPr/>
        </p:nvSpPr>
        <p:spPr bwMode="auto">
          <a:xfrm>
            <a:off x="4791075" y="1876425"/>
            <a:ext cx="762000"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a:solidFill>
                  <a:srgbClr val="00264C"/>
                </a:solidFill>
                <a:latin typeface="Times New Roman" charset="0"/>
              </a:rPr>
              <a:t>g(</a:t>
            </a:r>
            <a:r>
              <a:rPr lang="en-US" sz="1400" b="1" i="1">
                <a:solidFill>
                  <a:schemeClr val="accent2"/>
                </a:solidFill>
                <a:latin typeface="Times New Roman" charset="0"/>
              </a:rPr>
              <a:t>n</a:t>
            </a:r>
            <a:r>
              <a:rPr lang="en-US" sz="1400">
                <a:solidFill>
                  <a:srgbClr val="00264C"/>
                </a:solidFill>
                <a:latin typeface="Times New Roman" charset="0"/>
              </a:rPr>
              <a:t>, </a:t>
            </a:r>
            <a:r>
              <a:rPr lang="en-US" sz="1400" b="1" i="1">
                <a:solidFill>
                  <a:srgbClr val="009900"/>
                </a:solidFill>
                <a:latin typeface="Times New Roman" charset="0"/>
              </a:rPr>
              <a:t>m</a:t>
            </a:r>
            <a:r>
              <a:rPr lang="en-US" sz="1400">
                <a:solidFill>
                  <a:srgbClr val="00264C"/>
                </a:solidFill>
                <a:latin typeface="Times New Roman" charset="0"/>
              </a:rPr>
              <a:t>)</a:t>
            </a:r>
            <a:endParaRPr lang="en-US" sz="1400">
              <a:solidFill>
                <a:srgbClr val="00264C"/>
              </a:solidFill>
            </a:endParaRPr>
          </a:p>
        </p:txBody>
      </p:sp>
      <p:sp>
        <p:nvSpPr>
          <p:cNvPr id="16506" name="Line 122"/>
          <p:cNvSpPr>
            <a:spLocks noChangeAspect="1" noChangeShapeType="1"/>
          </p:cNvSpPr>
          <p:nvPr/>
        </p:nvSpPr>
        <p:spPr bwMode="auto">
          <a:xfrm flipH="1">
            <a:off x="4933950" y="2162175"/>
            <a:ext cx="228600" cy="457200"/>
          </a:xfrm>
          <a:prstGeom prst="line">
            <a:avLst/>
          </a:prstGeom>
          <a:noFill/>
          <a:ln w="19050">
            <a:solidFill>
              <a:srgbClr val="FF9900"/>
            </a:solidFill>
            <a:round/>
            <a:headEnd/>
            <a:tailEnd type="triangle" w="med" len="med"/>
          </a:ln>
          <a:effectLst/>
        </p:spPr>
        <p:txBody>
          <a:bodyPr>
            <a:prstTxWarp prst="textNoShape">
              <a:avLst/>
            </a:prstTxWarp>
          </a:bodyPr>
          <a:lstStyle/>
          <a:p>
            <a:endParaRPr lang="en-US"/>
          </a:p>
        </p:txBody>
      </p:sp>
      <p:sp>
        <p:nvSpPr>
          <p:cNvPr id="16507" name="Oval 123"/>
          <p:cNvSpPr>
            <a:spLocks noChangeAspect="1" noChangeArrowheads="1"/>
          </p:cNvSpPr>
          <p:nvPr/>
        </p:nvSpPr>
        <p:spPr bwMode="auto">
          <a:xfrm>
            <a:off x="4746625" y="2609850"/>
            <a:ext cx="63500" cy="63500"/>
          </a:xfrm>
          <a:prstGeom prst="ellipse">
            <a:avLst/>
          </a:prstGeom>
          <a:solidFill>
            <a:srgbClr val="00264C"/>
          </a:solidFill>
          <a:ln w="9525">
            <a:noFill/>
            <a:round/>
            <a:headEnd/>
            <a:tailEnd/>
          </a:ln>
          <a:effectLst/>
        </p:spPr>
        <p:txBody>
          <a:bodyPr wrap="none" anchor="ctr">
            <a:prstTxWarp prst="textNoShape">
              <a:avLst/>
            </a:prstTxWarp>
          </a:bodyPr>
          <a:lstStyle/>
          <a:p>
            <a:pPr algn="ctr"/>
            <a:endParaRPr lang="en-US" sz="1600">
              <a:solidFill>
                <a:srgbClr val="00264C"/>
              </a:solidFill>
            </a:endParaRPr>
          </a:p>
        </p:txBody>
      </p:sp>
      <p:sp>
        <p:nvSpPr>
          <p:cNvPr id="16508" name="Line 124"/>
          <p:cNvSpPr>
            <a:spLocks noChangeShapeType="1"/>
          </p:cNvSpPr>
          <p:nvPr/>
        </p:nvSpPr>
        <p:spPr bwMode="auto">
          <a:xfrm rot="189930" flipV="1">
            <a:off x="3000375" y="4181475"/>
            <a:ext cx="1981200" cy="2209800"/>
          </a:xfrm>
          <a:prstGeom prst="line">
            <a:avLst/>
          </a:prstGeom>
          <a:noFill/>
          <a:ln w="28575">
            <a:solidFill>
              <a:srgbClr val="FF9900"/>
            </a:solidFill>
            <a:round/>
            <a:headEnd/>
            <a:tailEnd/>
          </a:ln>
          <a:effectLst/>
        </p:spPr>
        <p:txBody>
          <a:bodyPr>
            <a:prstTxWarp prst="textNoShape">
              <a:avLst/>
            </a:prstTxWarp>
          </a:bodyPr>
          <a:lstStyle/>
          <a:p>
            <a:endParaRPr lang="en-US"/>
          </a:p>
        </p:txBody>
      </p:sp>
      <p:sp>
        <p:nvSpPr>
          <p:cNvPr id="16509" name="Line 125"/>
          <p:cNvSpPr>
            <a:spLocks noChangeShapeType="1"/>
          </p:cNvSpPr>
          <p:nvPr/>
        </p:nvSpPr>
        <p:spPr bwMode="auto">
          <a:xfrm rot="189930" flipV="1">
            <a:off x="1123950" y="2343150"/>
            <a:ext cx="1981200" cy="2209800"/>
          </a:xfrm>
          <a:prstGeom prst="line">
            <a:avLst/>
          </a:prstGeom>
          <a:noFill/>
          <a:ln w="28575">
            <a:solidFill>
              <a:srgbClr val="FF9900"/>
            </a:solidFill>
            <a:round/>
            <a:headEnd/>
            <a:tailEnd/>
          </a:ln>
          <a:effectLst/>
        </p:spPr>
        <p:txBody>
          <a:bodyPr>
            <a:prstTxWarp prst="textNoShape">
              <a:avLst/>
            </a:prstTxWarp>
          </a:bodyPr>
          <a:lstStyle/>
          <a:p>
            <a:endParaRPr lang="en-US"/>
          </a:p>
        </p:txBody>
      </p:sp>
      <p:sp>
        <p:nvSpPr>
          <p:cNvPr id="16510" name="Text Box 126"/>
          <p:cNvSpPr txBox="1">
            <a:spLocks noChangeArrowheads="1"/>
          </p:cNvSpPr>
          <p:nvPr/>
        </p:nvSpPr>
        <p:spPr bwMode="auto">
          <a:xfrm>
            <a:off x="3076575" y="6029325"/>
            <a:ext cx="914400"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1" i="1">
                <a:solidFill>
                  <a:srgbClr val="FF9900"/>
                </a:solidFill>
                <a:latin typeface="Times New Roman" charset="0"/>
              </a:rPr>
              <a:t>i</a:t>
            </a:r>
            <a:r>
              <a:rPr lang="en-US" sz="1400">
                <a:solidFill>
                  <a:srgbClr val="FF9900"/>
                </a:solidFill>
                <a:latin typeface="Times New Roman" charset="0"/>
              </a:rPr>
              <a:t> = </a:t>
            </a:r>
            <a:r>
              <a:rPr lang="en-US" sz="1400" b="1" i="1">
                <a:solidFill>
                  <a:srgbClr val="FF9900"/>
                </a:solidFill>
                <a:latin typeface="Times New Roman" charset="0"/>
              </a:rPr>
              <a:t>j </a:t>
            </a:r>
            <a:r>
              <a:rPr lang="en-US" sz="1400">
                <a:solidFill>
                  <a:srgbClr val="FF9900"/>
                </a:solidFill>
                <a:latin typeface="Times New Roman" charset="0"/>
              </a:rPr>
              <a:t>+ </a:t>
            </a:r>
            <a:r>
              <a:rPr lang="en-US" sz="1400" b="1" i="1">
                <a:solidFill>
                  <a:srgbClr val="FF9900"/>
                </a:solidFill>
                <a:latin typeface="Times New Roman" charset="0"/>
              </a:rPr>
              <a:t>r</a:t>
            </a:r>
            <a:endParaRPr lang="en-US" sz="1400">
              <a:solidFill>
                <a:srgbClr val="FF9900"/>
              </a:solidFill>
            </a:endParaRPr>
          </a:p>
        </p:txBody>
      </p:sp>
      <p:sp>
        <p:nvSpPr>
          <p:cNvPr id="16511" name="Text Box 127"/>
          <p:cNvSpPr txBox="1">
            <a:spLocks noChangeArrowheads="1"/>
          </p:cNvSpPr>
          <p:nvPr/>
        </p:nvSpPr>
        <p:spPr bwMode="auto">
          <a:xfrm>
            <a:off x="581025" y="3905250"/>
            <a:ext cx="914400"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1" i="1">
                <a:solidFill>
                  <a:srgbClr val="FF9900"/>
                </a:solidFill>
                <a:latin typeface="Times New Roman" charset="0"/>
              </a:rPr>
              <a:t>i</a:t>
            </a:r>
            <a:r>
              <a:rPr lang="en-US" sz="1400">
                <a:solidFill>
                  <a:srgbClr val="FF9900"/>
                </a:solidFill>
                <a:latin typeface="Times New Roman" charset="0"/>
              </a:rPr>
              <a:t> = </a:t>
            </a:r>
            <a:r>
              <a:rPr lang="en-US" sz="1400" b="1" i="1">
                <a:solidFill>
                  <a:srgbClr val="FF9900"/>
                </a:solidFill>
                <a:latin typeface="Times New Roman" charset="0"/>
              </a:rPr>
              <a:t>j </a:t>
            </a:r>
            <a:r>
              <a:rPr lang="en-US" sz="1400">
                <a:solidFill>
                  <a:srgbClr val="FF9900"/>
                </a:solidFill>
                <a:latin typeface="Times New Roman" charset="0"/>
              </a:rPr>
              <a:t>-</a:t>
            </a:r>
            <a:r>
              <a:rPr lang="en-US" sz="1400" b="1" i="1">
                <a:solidFill>
                  <a:srgbClr val="FF9900"/>
                </a:solidFill>
                <a:latin typeface="Times New Roman" charset="0"/>
              </a:rPr>
              <a:t> r</a:t>
            </a:r>
          </a:p>
        </p:txBody>
      </p:sp>
      <p:sp>
        <p:nvSpPr>
          <p:cNvPr id="16512" name="Text Box 128"/>
          <p:cNvSpPr txBox="1">
            <a:spLocks noChangeArrowheads="1"/>
          </p:cNvSpPr>
          <p:nvPr/>
        </p:nvSpPr>
        <p:spPr bwMode="auto">
          <a:xfrm>
            <a:off x="3152775" y="4410075"/>
            <a:ext cx="2286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solidFill>
                  <a:srgbClr val="CC3300"/>
                </a:solidFill>
                <a:latin typeface="Times New Roman" charset="0"/>
              </a:rPr>
              <a:t>1</a:t>
            </a:r>
          </a:p>
        </p:txBody>
      </p:sp>
      <p:sp>
        <p:nvSpPr>
          <p:cNvPr id="16513" name="Text Box 129"/>
          <p:cNvSpPr txBox="1">
            <a:spLocks noChangeArrowheads="1"/>
          </p:cNvSpPr>
          <p:nvPr/>
        </p:nvSpPr>
        <p:spPr bwMode="auto">
          <a:xfrm>
            <a:off x="3276600" y="4562475"/>
            <a:ext cx="2286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solidFill>
                  <a:srgbClr val="CC3300"/>
                </a:solidFill>
                <a:latin typeface="Times New Roman" charset="0"/>
              </a:rPr>
              <a:t>1</a:t>
            </a:r>
          </a:p>
        </p:txBody>
      </p:sp>
      <p:sp>
        <p:nvSpPr>
          <p:cNvPr id="16514" name="Text Box 130"/>
          <p:cNvSpPr txBox="1">
            <a:spLocks noChangeArrowheads="1"/>
          </p:cNvSpPr>
          <p:nvPr/>
        </p:nvSpPr>
        <p:spPr bwMode="auto">
          <a:xfrm>
            <a:off x="3067050" y="4791075"/>
            <a:ext cx="228600"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a:solidFill>
                  <a:srgbClr val="CC3300"/>
                </a:solidFill>
                <a:latin typeface="Times New Roman" charset="0"/>
              </a:rPr>
              <a:t>1</a:t>
            </a:r>
          </a:p>
        </p:txBody>
      </p:sp>
      <p:sp>
        <p:nvSpPr>
          <p:cNvPr id="16515" name="Rectangle 131"/>
          <p:cNvSpPr>
            <a:spLocks noChangeArrowheads="1"/>
          </p:cNvSpPr>
          <p:nvPr/>
        </p:nvSpPr>
        <p:spPr bwMode="auto">
          <a:xfrm>
            <a:off x="76200" y="5676900"/>
            <a:ext cx="1047750" cy="45720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rgbClr val="009900"/>
                </a:solidFill>
                <a:latin typeface="Monotype Corsiva" charset="0"/>
              </a:rPr>
              <a:t>Time Series B</a:t>
            </a:r>
            <a:endParaRPr lang="en-US" sz="1400" b="1" i="1">
              <a:solidFill>
                <a:srgbClr val="009900"/>
              </a:solidFill>
              <a:latin typeface="Monotype Corsiva" charset="0"/>
            </a:endParaRPr>
          </a:p>
        </p:txBody>
      </p:sp>
      <p:sp>
        <p:nvSpPr>
          <p:cNvPr id="16516" name="Rectangle 132"/>
          <p:cNvSpPr>
            <a:spLocks noChangeArrowheads="1"/>
          </p:cNvSpPr>
          <p:nvPr/>
        </p:nvSpPr>
        <p:spPr bwMode="auto">
          <a:xfrm>
            <a:off x="1162050" y="1762125"/>
            <a:ext cx="1219200" cy="476250"/>
          </a:xfrm>
          <a:prstGeom prst="rect">
            <a:avLst/>
          </a:prstGeom>
          <a:solidFill>
            <a:schemeClr val="bg1"/>
          </a:solidFill>
          <a:ln w="9525">
            <a:noFill/>
            <a:miter lim="800000"/>
            <a:headEnd/>
            <a:tailEnd/>
          </a:ln>
          <a:effectLst/>
        </p:spPr>
        <p:txBody>
          <a:bodyPr wrap="none" anchor="ctr">
            <a:prstTxWarp prst="textNoShape">
              <a:avLst/>
            </a:prstTxWarp>
          </a:bodyPr>
          <a:lstStyle/>
          <a:p>
            <a:pPr algn="ctr"/>
            <a:r>
              <a:rPr lang="en-US" sz="1600" b="1" i="1">
                <a:solidFill>
                  <a:schemeClr val="accent2"/>
                </a:solidFill>
                <a:latin typeface="Monotype Corsiva" charset="0"/>
              </a:rPr>
              <a:t>Time Series A</a:t>
            </a:r>
            <a:endParaRPr lang="en-US" sz="1400" b="1" i="1">
              <a:solidFill>
                <a:schemeClr val="accent2"/>
              </a:solidFill>
              <a:latin typeface="Monotype Corsiva" charset="0"/>
            </a:endParaRPr>
          </a:p>
        </p:txBody>
      </p:sp>
      <p:grpSp>
        <p:nvGrpSpPr>
          <p:cNvPr id="4" name="Group 133"/>
          <p:cNvGrpSpPr>
            <a:grpSpLocks/>
          </p:cNvGrpSpPr>
          <p:nvPr/>
        </p:nvGrpSpPr>
        <p:grpSpPr bwMode="auto">
          <a:xfrm>
            <a:off x="1362075" y="1447800"/>
            <a:ext cx="3514725" cy="838200"/>
            <a:chOff x="678" y="2154"/>
            <a:chExt cx="2214" cy="528"/>
          </a:xfrm>
        </p:grpSpPr>
        <p:sp>
          <p:nvSpPr>
            <p:cNvPr id="16518" name="Line 134"/>
            <p:cNvSpPr>
              <a:spLocks noChangeShapeType="1"/>
            </p:cNvSpPr>
            <p:nvPr/>
          </p:nvSpPr>
          <p:spPr bwMode="auto">
            <a:xfrm>
              <a:off x="678" y="2682"/>
              <a:ext cx="39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6519" name="Line 135"/>
            <p:cNvSpPr>
              <a:spLocks noChangeShapeType="1"/>
            </p:cNvSpPr>
            <p:nvPr/>
          </p:nvSpPr>
          <p:spPr bwMode="auto">
            <a:xfrm flipV="1">
              <a:off x="1062" y="2634"/>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6520" name="Line 136"/>
            <p:cNvSpPr>
              <a:spLocks noChangeShapeType="1"/>
            </p:cNvSpPr>
            <p:nvPr/>
          </p:nvSpPr>
          <p:spPr bwMode="auto">
            <a:xfrm flipV="1">
              <a:off x="1320" y="2490"/>
              <a:ext cx="259" cy="144"/>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6521" name="Line 137"/>
            <p:cNvSpPr>
              <a:spLocks noChangeShapeType="1"/>
            </p:cNvSpPr>
            <p:nvPr/>
          </p:nvSpPr>
          <p:spPr bwMode="auto">
            <a:xfrm>
              <a:off x="1194" y="2634"/>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6522" name="Line 138"/>
            <p:cNvSpPr>
              <a:spLocks noChangeShapeType="1"/>
            </p:cNvSpPr>
            <p:nvPr/>
          </p:nvSpPr>
          <p:spPr bwMode="auto">
            <a:xfrm>
              <a:off x="1578" y="2490"/>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6523" name="Line 139"/>
            <p:cNvSpPr>
              <a:spLocks noChangeShapeType="1"/>
            </p:cNvSpPr>
            <p:nvPr/>
          </p:nvSpPr>
          <p:spPr bwMode="auto">
            <a:xfrm flipV="1">
              <a:off x="1698" y="2400"/>
              <a:ext cx="144"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6524" name="Line 140"/>
            <p:cNvSpPr>
              <a:spLocks noChangeShapeType="1"/>
            </p:cNvSpPr>
            <p:nvPr/>
          </p:nvSpPr>
          <p:spPr bwMode="auto">
            <a:xfrm flipV="1">
              <a:off x="1836" y="2166"/>
              <a:ext cx="138" cy="24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6525" name="Line 141"/>
            <p:cNvSpPr>
              <a:spLocks noChangeShapeType="1"/>
            </p:cNvSpPr>
            <p:nvPr/>
          </p:nvSpPr>
          <p:spPr bwMode="auto">
            <a:xfrm>
              <a:off x="1968" y="2154"/>
              <a:ext cx="127"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6526" name="Line 142"/>
            <p:cNvSpPr>
              <a:spLocks noChangeShapeType="1"/>
            </p:cNvSpPr>
            <p:nvPr/>
          </p:nvSpPr>
          <p:spPr bwMode="auto">
            <a:xfrm>
              <a:off x="2220" y="2298"/>
              <a:ext cx="132" cy="0"/>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6527" name="Line 143"/>
            <p:cNvSpPr>
              <a:spLocks noChangeShapeType="1"/>
            </p:cNvSpPr>
            <p:nvPr/>
          </p:nvSpPr>
          <p:spPr bwMode="auto">
            <a:xfrm>
              <a:off x="2094" y="2250"/>
              <a:ext cx="132" cy="48"/>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6528" name="Line 144"/>
            <p:cNvSpPr>
              <a:spLocks noChangeShapeType="1"/>
            </p:cNvSpPr>
            <p:nvPr/>
          </p:nvSpPr>
          <p:spPr bwMode="auto">
            <a:xfrm>
              <a:off x="2346" y="2298"/>
              <a:ext cx="259" cy="96"/>
            </a:xfrm>
            <a:prstGeom prst="line">
              <a:avLst/>
            </a:prstGeom>
            <a:noFill/>
            <a:ln w="28575">
              <a:solidFill>
                <a:schemeClr val="accent2"/>
              </a:solidFill>
              <a:round/>
              <a:headEnd/>
              <a:tailEnd/>
            </a:ln>
            <a:effectLst/>
          </p:spPr>
          <p:txBody>
            <a:bodyPr>
              <a:prstTxWarp prst="textNoShape">
                <a:avLst/>
              </a:prstTxWarp>
            </a:bodyPr>
            <a:lstStyle/>
            <a:p>
              <a:endParaRPr lang="en-US"/>
            </a:p>
          </p:txBody>
        </p:sp>
        <p:sp>
          <p:nvSpPr>
            <p:cNvPr id="16529" name="Line 145"/>
            <p:cNvSpPr>
              <a:spLocks noChangeShapeType="1"/>
            </p:cNvSpPr>
            <p:nvPr/>
          </p:nvSpPr>
          <p:spPr bwMode="auto">
            <a:xfrm>
              <a:off x="2604" y="2394"/>
              <a:ext cx="288" cy="0"/>
            </a:xfrm>
            <a:prstGeom prst="line">
              <a:avLst/>
            </a:prstGeom>
            <a:noFill/>
            <a:ln w="28575">
              <a:solidFill>
                <a:schemeClr val="accent2"/>
              </a:solidFill>
              <a:round/>
              <a:headEnd/>
              <a:tailEnd/>
            </a:ln>
            <a:effectLst/>
          </p:spPr>
          <p:txBody>
            <a:bodyPr>
              <a:prstTxWarp prst="textNoShape">
                <a:avLst/>
              </a:prstTxWarp>
            </a:bodyPr>
            <a:lstStyle/>
            <a:p>
              <a:endParaRPr lang="en-US"/>
            </a:p>
          </p:txBody>
        </p:sp>
      </p:grpSp>
      <p:grpSp>
        <p:nvGrpSpPr>
          <p:cNvPr id="5" name="Group 146"/>
          <p:cNvGrpSpPr>
            <a:grpSpLocks/>
          </p:cNvGrpSpPr>
          <p:nvPr/>
        </p:nvGrpSpPr>
        <p:grpSpPr bwMode="auto">
          <a:xfrm rot="-5400000">
            <a:off x="-896143" y="3961606"/>
            <a:ext cx="3516312" cy="676275"/>
            <a:chOff x="678" y="1872"/>
            <a:chExt cx="2215" cy="426"/>
          </a:xfrm>
        </p:grpSpPr>
        <p:sp>
          <p:nvSpPr>
            <p:cNvPr id="16531" name="Line 147"/>
            <p:cNvSpPr>
              <a:spLocks noChangeShapeType="1"/>
            </p:cNvSpPr>
            <p:nvPr/>
          </p:nvSpPr>
          <p:spPr bwMode="auto">
            <a:xfrm>
              <a:off x="678" y="2298"/>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6532" name="Line 148"/>
            <p:cNvSpPr>
              <a:spLocks noChangeShapeType="1"/>
            </p:cNvSpPr>
            <p:nvPr/>
          </p:nvSpPr>
          <p:spPr bwMode="auto">
            <a:xfrm flipV="1">
              <a:off x="804" y="2250"/>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6533" name="Line 149"/>
            <p:cNvSpPr>
              <a:spLocks noChangeShapeType="1"/>
            </p:cNvSpPr>
            <p:nvPr/>
          </p:nvSpPr>
          <p:spPr bwMode="auto">
            <a:xfrm flipV="1">
              <a:off x="1062" y="2106"/>
              <a:ext cx="259"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6534" name="Line 150"/>
            <p:cNvSpPr>
              <a:spLocks noChangeShapeType="1"/>
            </p:cNvSpPr>
            <p:nvPr/>
          </p:nvSpPr>
          <p:spPr bwMode="auto">
            <a:xfrm>
              <a:off x="936" y="2250"/>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6535" name="Line 151"/>
            <p:cNvSpPr>
              <a:spLocks noChangeShapeType="1"/>
            </p:cNvSpPr>
            <p:nvPr/>
          </p:nvSpPr>
          <p:spPr bwMode="auto">
            <a:xfrm>
              <a:off x="1320" y="210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6536" name="Line 152"/>
            <p:cNvSpPr>
              <a:spLocks noChangeShapeType="1"/>
            </p:cNvSpPr>
            <p:nvPr/>
          </p:nvSpPr>
          <p:spPr bwMode="auto">
            <a:xfrm flipV="1">
              <a:off x="1446" y="2010"/>
              <a:ext cx="144" cy="96"/>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6537" name="Line 153"/>
            <p:cNvSpPr>
              <a:spLocks noChangeShapeType="1"/>
            </p:cNvSpPr>
            <p:nvPr/>
          </p:nvSpPr>
          <p:spPr bwMode="auto">
            <a:xfrm flipV="1">
              <a:off x="1584" y="1872"/>
              <a:ext cx="138" cy="144"/>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6538" name="Line 154"/>
            <p:cNvSpPr>
              <a:spLocks noChangeShapeType="1"/>
            </p:cNvSpPr>
            <p:nvPr/>
          </p:nvSpPr>
          <p:spPr bwMode="auto">
            <a:xfrm>
              <a:off x="1716" y="1872"/>
              <a:ext cx="384"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6539" name="Line 155"/>
            <p:cNvSpPr>
              <a:spLocks noChangeShapeType="1"/>
            </p:cNvSpPr>
            <p:nvPr/>
          </p:nvSpPr>
          <p:spPr bwMode="auto">
            <a:xfrm>
              <a:off x="2490" y="2016"/>
              <a:ext cx="132" cy="0"/>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6540" name="Line 156"/>
            <p:cNvSpPr>
              <a:spLocks noChangeAspect="1" noChangeShapeType="1"/>
            </p:cNvSpPr>
            <p:nvPr/>
          </p:nvSpPr>
          <p:spPr bwMode="auto">
            <a:xfrm>
              <a:off x="2622" y="2016"/>
              <a:ext cx="271" cy="105"/>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6541" name="Line 157"/>
            <p:cNvSpPr>
              <a:spLocks noChangeShapeType="1"/>
            </p:cNvSpPr>
            <p:nvPr/>
          </p:nvSpPr>
          <p:spPr bwMode="auto">
            <a:xfrm>
              <a:off x="2358" y="1968"/>
              <a:ext cx="132" cy="48"/>
            </a:xfrm>
            <a:prstGeom prst="line">
              <a:avLst/>
            </a:prstGeom>
            <a:noFill/>
            <a:ln w="28575">
              <a:solidFill>
                <a:srgbClr val="009900"/>
              </a:solidFill>
              <a:round/>
              <a:headEnd/>
              <a:tailEnd/>
            </a:ln>
            <a:effectLst/>
          </p:spPr>
          <p:txBody>
            <a:bodyPr>
              <a:prstTxWarp prst="textNoShape">
                <a:avLst/>
              </a:prstTxWarp>
            </a:bodyPr>
            <a:lstStyle/>
            <a:p>
              <a:endParaRPr lang="en-US"/>
            </a:p>
          </p:txBody>
        </p:sp>
        <p:sp>
          <p:nvSpPr>
            <p:cNvPr id="16542" name="Line 158"/>
            <p:cNvSpPr>
              <a:spLocks noChangeShapeType="1"/>
            </p:cNvSpPr>
            <p:nvPr/>
          </p:nvSpPr>
          <p:spPr bwMode="auto">
            <a:xfrm>
              <a:off x="2100" y="1872"/>
              <a:ext cx="265" cy="96"/>
            </a:xfrm>
            <a:prstGeom prst="line">
              <a:avLst/>
            </a:prstGeom>
            <a:noFill/>
            <a:ln w="28575">
              <a:solidFill>
                <a:srgbClr val="009900"/>
              </a:solidFill>
              <a:round/>
              <a:headEnd/>
              <a:tailEnd/>
            </a:ln>
            <a:effectLst/>
          </p:spPr>
          <p:txBody>
            <a:bodyPr>
              <a:prstTxWarp prst="textNoShape">
                <a:avLst/>
              </a:prstTxWarp>
            </a:bodyPr>
            <a:lstStyle/>
            <a:p>
              <a:endParaRPr lang="en-US"/>
            </a:p>
          </p:txBody>
        </p:sp>
      </p:gr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1" name="Group 60"/>
          <p:cNvGrpSpPr/>
          <p:nvPr/>
        </p:nvGrpSpPr>
        <p:grpSpPr>
          <a:xfrm>
            <a:off x="865425" y="3472090"/>
            <a:ext cx="1959907" cy="556996"/>
            <a:chOff x="3899360" y="4032644"/>
            <a:chExt cx="1959907" cy="556996"/>
          </a:xfrm>
        </p:grpSpPr>
        <p:pic>
          <p:nvPicPr>
            <p:cNvPr id="62" name="Picture 61"/>
            <p:cNvPicPr>
              <a:picLocks noChangeAspect="1"/>
            </p:cNvPicPr>
            <p:nvPr/>
          </p:nvPicPr>
          <p:blipFill>
            <a:blip r:embed="rId3"/>
            <a:stretch>
              <a:fillRect/>
            </a:stretch>
          </p:blipFill>
          <p:spPr>
            <a:xfrm>
              <a:off x="4848229" y="4123628"/>
              <a:ext cx="293515" cy="395264"/>
            </a:xfrm>
            <a:prstGeom prst="rect">
              <a:avLst/>
            </a:prstGeom>
          </p:spPr>
        </p:pic>
        <p:pic>
          <p:nvPicPr>
            <p:cNvPr id="63" name="Picture 62"/>
            <p:cNvPicPr>
              <a:picLocks noChangeAspect="1"/>
            </p:cNvPicPr>
            <p:nvPr/>
          </p:nvPicPr>
          <p:blipFill>
            <a:blip r:embed="rId4"/>
            <a:stretch>
              <a:fillRect/>
            </a:stretch>
          </p:blipFill>
          <p:spPr>
            <a:xfrm>
              <a:off x="4184424" y="4118559"/>
              <a:ext cx="320178" cy="429253"/>
            </a:xfrm>
            <a:prstGeom prst="rect">
              <a:avLst/>
            </a:prstGeom>
          </p:spPr>
        </p:pic>
        <p:pic>
          <p:nvPicPr>
            <p:cNvPr id="64" name="Picture 63"/>
            <p:cNvPicPr>
              <a:picLocks noChangeAspect="1"/>
            </p:cNvPicPr>
            <p:nvPr/>
          </p:nvPicPr>
          <p:blipFill>
            <a:blip r:embed="rId5"/>
            <a:stretch>
              <a:fillRect/>
            </a:stretch>
          </p:blipFill>
          <p:spPr>
            <a:xfrm>
              <a:off x="5166044" y="4110011"/>
              <a:ext cx="311769" cy="417979"/>
            </a:xfrm>
            <a:prstGeom prst="rect">
              <a:avLst/>
            </a:prstGeom>
          </p:spPr>
        </p:pic>
        <p:pic>
          <p:nvPicPr>
            <p:cNvPr id="65" name="Picture 64"/>
            <p:cNvPicPr>
              <a:picLocks noChangeAspect="1"/>
            </p:cNvPicPr>
            <p:nvPr/>
          </p:nvPicPr>
          <p:blipFill>
            <a:blip r:embed="rId6"/>
            <a:stretch>
              <a:fillRect/>
            </a:stretch>
          </p:blipFill>
          <p:spPr>
            <a:xfrm>
              <a:off x="4436777" y="4032644"/>
              <a:ext cx="403411" cy="540841"/>
            </a:xfrm>
            <a:prstGeom prst="rect">
              <a:avLst/>
            </a:prstGeom>
          </p:spPr>
        </p:pic>
        <p:pic>
          <p:nvPicPr>
            <p:cNvPr id="66" name="Picture 65"/>
            <p:cNvPicPr>
              <a:picLocks noChangeAspect="1"/>
            </p:cNvPicPr>
            <p:nvPr/>
          </p:nvPicPr>
          <p:blipFill>
            <a:blip r:embed="rId7"/>
            <a:stretch>
              <a:fillRect/>
            </a:stretch>
          </p:blipFill>
          <p:spPr>
            <a:xfrm>
              <a:off x="3899360" y="4145853"/>
              <a:ext cx="331019" cy="443787"/>
            </a:xfrm>
            <a:prstGeom prst="rect">
              <a:avLst/>
            </a:prstGeom>
          </p:spPr>
        </p:pic>
        <p:pic>
          <p:nvPicPr>
            <p:cNvPr id="67" name="Picture 66"/>
            <p:cNvPicPr>
              <a:picLocks noChangeAspect="1"/>
            </p:cNvPicPr>
            <p:nvPr/>
          </p:nvPicPr>
          <p:blipFill>
            <a:blip r:embed="rId8"/>
            <a:stretch>
              <a:fillRect/>
            </a:stretch>
          </p:blipFill>
          <p:spPr>
            <a:xfrm flipH="1">
              <a:off x="5524403" y="4166322"/>
              <a:ext cx="334864" cy="334864"/>
            </a:xfrm>
            <a:prstGeom prst="rect">
              <a:avLst/>
            </a:prstGeom>
          </p:spPr>
        </p:pic>
      </p:grpSp>
      <p:pic>
        <p:nvPicPr>
          <p:cNvPr id="10" name="Picture 9"/>
          <p:cNvPicPr>
            <a:picLocks noChangeAspect="1"/>
          </p:cNvPicPr>
          <p:nvPr/>
        </p:nvPicPr>
        <p:blipFill>
          <a:blip r:embed="rId9"/>
          <a:stretch>
            <a:fillRect/>
          </a:stretch>
        </p:blipFill>
        <p:spPr>
          <a:xfrm>
            <a:off x="679603" y="4043785"/>
            <a:ext cx="2055818" cy="2055818"/>
          </a:xfrm>
          <a:prstGeom prst="rect">
            <a:avLst/>
          </a:prstGeom>
        </p:spPr>
      </p:pic>
      <p:grpSp>
        <p:nvGrpSpPr>
          <p:cNvPr id="41" name="Group 40"/>
          <p:cNvGrpSpPr/>
          <p:nvPr/>
        </p:nvGrpSpPr>
        <p:grpSpPr>
          <a:xfrm>
            <a:off x="1145575" y="623049"/>
            <a:ext cx="5531984" cy="2183421"/>
            <a:chOff x="913564" y="456735"/>
            <a:chExt cx="6257685" cy="2027461"/>
          </a:xfrm>
        </p:grpSpPr>
        <p:sp>
          <p:nvSpPr>
            <p:cNvPr id="39" name="AutoShape 27"/>
            <p:cNvSpPr>
              <a:spLocks noChangeArrowheads="1"/>
            </p:cNvSpPr>
            <p:nvPr/>
          </p:nvSpPr>
          <p:spPr bwMode="auto">
            <a:xfrm>
              <a:off x="2506732" y="456735"/>
              <a:ext cx="4664517" cy="2027461"/>
            </a:xfrm>
            <a:prstGeom prst="cloudCallout">
              <a:avLst>
                <a:gd name="adj1" fmla="val -81815"/>
                <a:gd name="adj2" fmla="val -1455"/>
              </a:avLst>
            </a:prstGeom>
            <a:solidFill>
              <a:schemeClr val="tx1">
                <a:lumMod val="50000"/>
                <a:lumOff val="50000"/>
              </a:schemeClr>
            </a:solid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lgn="ctr">
                <a:defRPr/>
              </a:pPr>
              <a:endParaRPr lang="en-US">
                <a:latin typeface="Century Gothic" charset="0"/>
              </a:endParaRPr>
            </a:p>
          </p:txBody>
        </p:sp>
        <p:sp>
          <p:nvSpPr>
            <p:cNvPr id="40" name="Rectangle 39"/>
            <p:cNvSpPr/>
            <p:nvPr/>
          </p:nvSpPr>
          <p:spPr>
            <a:xfrm>
              <a:off x="913564" y="1036011"/>
              <a:ext cx="1481757" cy="83549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3" name="Straight Arrow Connector 42"/>
          <p:cNvCxnSpPr/>
          <p:nvPr/>
        </p:nvCxnSpPr>
        <p:spPr>
          <a:xfrm flipV="1">
            <a:off x="1704577" y="2573317"/>
            <a:ext cx="1214373" cy="1002592"/>
          </a:xfrm>
          <a:prstGeom prst="straightConnector1">
            <a:avLst/>
          </a:prstGeom>
          <a:ln w="57150" cap="flat" cmpd="sng" algn="ctr">
            <a:solidFill>
              <a:schemeClr val="tx1">
                <a:lumMod val="50000"/>
                <a:lumOff val="50000"/>
              </a:schemeClr>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96" name="Group 95"/>
          <p:cNvGrpSpPr/>
          <p:nvPr/>
        </p:nvGrpSpPr>
        <p:grpSpPr>
          <a:xfrm>
            <a:off x="6016157" y="2406218"/>
            <a:ext cx="2793613" cy="3573739"/>
            <a:chOff x="6016157" y="2406218"/>
            <a:chExt cx="2793613" cy="3573739"/>
          </a:xfrm>
        </p:grpSpPr>
        <p:grpSp>
          <p:nvGrpSpPr>
            <p:cNvPr id="68" name="Group 67"/>
            <p:cNvGrpSpPr/>
            <p:nvPr/>
          </p:nvGrpSpPr>
          <p:grpSpPr>
            <a:xfrm>
              <a:off x="6736748" y="3672608"/>
              <a:ext cx="1959907" cy="556996"/>
              <a:chOff x="3899360" y="4032644"/>
              <a:chExt cx="1959907" cy="556996"/>
            </a:xfrm>
          </p:grpSpPr>
          <p:pic>
            <p:nvPicPr>
              <p:cNvPr id="69" name="Picture 68"/>
              <p:cNvPicPr>
                <a:picLocks noChangeAspect="1"/>
              </p:cNvPicPr>
              <p:nvPr/>
            </p:nvPicPr>
            <p:blipFill>
              <a:blip r:embed="rId3"/>
              <a:stretch>
                <a:fillRect/>
              </a:stretch>
            </p:blipFill>
            <p:spPr>
              <a:xfrm>
                <a:off x="4848229" y="4123628"/>
                <a:ext cx="293515" cy="395264"/>
              </a:xfrm>
              <a:prstGeom prst="rect">
                <a:avLst/>
              </a:prstGeom>
            </p:spPr>
          </p:pic>
          <p:pic>
            <p:nvPicPr>
              <p:cNvPr id="70" name="Picture 69"/>
              <p:cNvPicPr>
                <a:picLocks noChangeAspect="1"/>
              </p:cNvPicPr>
              <p:nvPr/>
            </p:nvPicPr>
            <p:blipFill>
              <a:blip r:embed="rId4"/>
              <a:stretch>
                <a:fillRect/>
              </a:stretch>
            </p:blipFill>
            <p:spPr>
              <a:xfrm>
                <a:off x="4184424" y="4118559"/>
                <a:ext cx="320178" cy="429253"/>
              </a:xfrm>
              <a:prstGeom prst="rect">
                <a:avLst/>
              </a:prstGeom>
            </p:spPr>
          </p:pic>
          <p:pic>
            <p:nvPicPr>
              <p:cNvPr id="71" name="Picture 70"/>
              <p:cNvPicPr>
                <a:picLocks noChangeAspect="1"/>
              </p:cNvPicPr>
              <p:nvPr/>
            </p:nvPicPr>
            <p:blipFill>
              <a:blip r:embed="rId5"/>
              <a:stretch>
                <a:fillRect/>
              </a:stretch>
            </p:blipFill>
            <p:spPr>
              <a:xfrm>
                <a:off x="5166044" y="4110011"/>
                <a:ext cx="311769" cy="417979"/>
              </a:xfrm>
              <a:prstGeom prst="rect">
                <a:avLst/>
              </a:prstGeom>
            </p:spPr>
          </p:pic>
          <p:pic>
            <p:nvPicPr>
              <p:cNvPr id="72" name="Picture 71"/>
              <p:cNvPicPr>
                <a:picLocks noChangeAspect="1"/>
              </p:cNvPicPr>
              <p:nvPr/>
            </p:nvPicPr>
            <p:blipFill>
              <a:blip r:embed="rId6"/>
              <a:stretch>
                <a:fillRect/>
              </a:stretch>
            </p:blipFill>
            <p:spPr>
              <a:xfrm>
                <a:off x="4436777" y="4032644"/>
                <a:ext cx="403411" cy="540841"/>
              </a:xfrm>
              <a:prstGeom prst="rect">
                <a:avLst/>
              </a:prstGeom>
            </p:spPr>
          </p:pic>
          <p:pic>
            <p:nvPicPr>
              <p:cNvPr id="73" name="Picture 72"/>
              <p:cNvPicPr>
                <a:picLocks noChangeAspect="1"/>
              </p:cNvPicPr>
              <p:nvPr/>
            </p:nvPicPr>
            <p:blipFill>
              <a:blip r:embed="rId7"/>
              <a:stretch>
                <a:fillRect/>
              </a:stretch>
            </p:blipFill>
            <p:spPr>
              <a:xfrm>
                <a:off x="3899360" y="4145853"/>
                <a:ext cx="331019" cy="443787"/>
              </a:xfrm>
              <a:prstGeom prst="rect">
                <a:avLst/>
              </a:prstGeom>
            </p:spPr>
          </p:pic>
          <p:pic>
            <p:nvPicPr>
              <p:cNvPr id="74" name="Picture 73"/>
              <p:cNvPicPr>
                <a:picLocks noChangeAspect="1"/>
              </p:cNvPicPr>
              <p:nvPr/>
            </p:nvPicPr>
            <p:blipFill>
              <a:blip r:embed="rId8"/>
              <a:stretch>
                <a:fillRect/>
              </a:stretch>
            </p:blipFill>
            <p:spPr>
              <a:xfrm flipH="1">
                <a:off x="5524403" y="4166322"/>
                <a:ext cx="334864" cy="334864"/>
              </a:xfrm>
              <a:prstGeom prst="rect">
                <a:avLst/>
              </a:prstGeom>
            </p:spPr>
          </p:pic>
        </p:grpSp>
        <p:cxnSp>
          <p:nvCxnSpPr>
            <p:cNvPr id="48" name="Straight Arrow Connector 47"/>
            <p:cNvCxnSpPr/>
            <p:nvPr/>
          </p:nvCxnSpPr>
          <p:spPr>
            <a:xfrm rot="10800000">
              <a:off x="6016157" y="2406218"/>
              <a:ext cx="1370347" cy="1347928"/>
            </a:xfrm>
            <a:prstGeom prst="straightConnector1">
              <a:avLst/>
            </a:prstGeom>
            <a:ln w="57150" cap="flat" cmpd="sng" algn="ctr">
              <a:solidFill>
                <a:schemeClr val="tx1">
                  <a:lumMod val="50000"/>
                  <a:lumOff val="50000"/>
                </a:schemeClr>
              </a:solidFill>
              <a:prstDash val="solid"/>
              <a:miter lim="800000"/>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pic>
          <p:nvPicPr>
            <p:cNvPr id="50" name="Picture 49"/>
            <p:cNvPicPr>
              <a:picLocks noChangeAspect="1"/>
            </p:cNvPicPr>
            <p:nvPr/>
          </p:nvPicPr>
          <p:blipFill>
            <a:blip r:embed="rId10"/>
            <a:stretch>
              <a:fillRect/>
            </a:stretch>
          </p:blipFill>
          <p:spPr>
            <a:xfrm>
              <a:off x="6829452" y="4248593"/>
              <a:ext cx="1980318" cy="1731364"/>
            </a:xfrm>
            <a:prstGeom prst="rect">
              <a:avLst/>
            </a:prstGeom>
          </p:spPr>
        </p:pic>
      </p:grpSp>
      <p:grpSp>
        <p:nvGrpSpPr>
          <p:cNvPr id="97" name="Group 96"/>
          <p:cNvGrpSpPr/>
          <p:nvPr/>
        </p:nvGrpSpPr>
        <p:grpSpPr>
          <a:xfrm>
            <a:off x="3899360" y="2840676"/>
            <a:ext cx="2021386" cy="3341968"/>
            <a:chOff x="3899360" y="2840676"/>
            <a:chExt cx="2021386" cy="3341968"/>
          </a:xfrm>
        </p:grpSpPr>
        <p:cxnSp>
          <p:nvCxnSpPr>
            <p:cNvPr id="44" name="Straight Arrow Connector 43"/>
            <p:cNvCxnSpPr/>
            <p:nvPr/>
          </p:nvCxnSpPr>
          <p:spPr>
            <a:xfrm rot="5400000" flipH="1" flipV="1">
              <a:off x="4060970" y="3425517"/>
              <a:ext cx="1258808" cy="89125"/>
            </a:xfrm>
            <a:prstGeom prst="straightConnector1">
              <a:avLst/>
            </a:prstGeom>
            <a:ln w="57150" cap="flat" cmpd="sng" algn="ctr">
              <a:solidFill>
                <a:schemeClr val="tx1">
                  <a:lumMod val="50000"/>
                  <a:lumOff val="50000"/>
                </a:schemeClr>
              </a:solidFill>
              <a:prstDash val="solid"/>
              <a:miter lim="800000"/>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pic>
          <p:nvPicPr>
            <p:cNvPr id="51" name="Picture 50"/>
            <p:cNvPicPr>
              <a:picLocks noChangeAspect="1"/>
            </p:cNvPicPr>
            <p:nvPr/>
          </p:nvPicPr>
          <p:blipFill>
            <a:blip r:embed="rId11"/>
            <a:stretch>
              <a:fillRect/>
            </a:stretch>
          </p:blipFill>
          <p:spPr>
            <a:xfrm>
              <a:off x="3906956" y="4570007"/>
              <a:ext cx="2013790" cy="1612637"/>
            </a:xfrm>
            <a:prstGeom prst="rect">
              <a:avLst/>
            </a:prstGeom>
          </p:spPr>
        </p:pic>
        <p:grpSp>
          <p:nvGrpSpPr>
            <p:cNvPr id="60" name="Group 59"/>
            <p:cNvGrpSpPr/>
            <p:nvPr/>
          </p:nvGrpSpPr>
          <p:grpSpPr>
            <a:xfrm>
              <a:off x="3899360" y="4032644"/>
              <a:ext cx="1959907" cy="556996"/>
              <a:chOff x="3899360" y="4032644"/>
              <a:chExt cx="1959907" cy="556996"/>
            </a:xfrm>
          </p:grpSpPr>
          <p:pic>
            <p:nvPicPr>
              <p:cNvPr id="22" name="Picture 21"/>
              <p:cNvPicPr>
                <a:picLocks noChangeAspect="1"/>
              </p:cNvPicPr>
              <p:nvPr/>
            </p:nvPicPr>
            <p:blipFill>
              <a:blip r:embed="rId3"/>
              <a:stretch>
                <a:fillRect/>
              </a:stretch>
            </p:blipFill>
            <p:spPr>
              <a:xfrm>
                <a:off x="4848229" y="4123628"/>
                <a:ext cx="293515" cy="395264"/>
              </a:xfrm>
              <a:prstGeom prst="rect">
                <a:avLst/>
              </a:prstGeom>
            </p:spPr>
          </p:pic>
          <p:pic>
            <p:nvPicPr>
              <p:cNvPr id="23" name="Picture 22"/>
              <p:cNvPicPr>
                <a:picLocks noChangeAspect="1"/>
              </p:cNvPicPr>
              <p:nvPr/>
            </p:nvPicPr>
            <p:blipFill>
              <a:blip r:embed="rId4"/>
              <a:stretch>
                <a:fillRect/>
              </a:stretch>
            </p:blipFill>
            <p:spPr>
              <a:xfrm>
                <a:off x="4184424" y="4118559"/>
                <a:ext cx="320178" cy="429253"/>
              </a:xfrm>
              <a:prstGeom prst="rect">
                <a:avLst/>
              </a:prstGeom>
            </p:spPr>
          </p:pic>
          <p:pic>
            <p:nvPicPr>
              <p:cNvPr id="24" name="Picture 23"/>
              <p:cNvPicPr>
                <a:picLocks noChangeAspect="1"/>
              </p:cNvPicPr>
              <p:nvPr/>
            </p:nvPicPr>
            <p:blipFill>
              <a:blip r:embed="rId5"/>
              <a:stretch>
                <a:fillRect/>
              </a:stretch>
            </p:blipFill>
            <p:spPr>
              <a:xfrm>
                <a:off x="5166044" y="4110011"/>
                <a:ext cx="311769" cy="417979"/>
              </a:xfrm>
              <a:prstGeom prst="rect">
                <a:avLst/>
              </a:prstGeom>
            </p:spPr>
          </p:pic>
          <p:pic>
            <p:nvPicPr>
              <p:cNvPr id="25" name="Picture 24"/>
              <p:cNvPicPr>
                <a:picLocks noChangeAspect="1"/>
              </p:cNvPicPr>
              <p:nvPr/>
            </p:nvPicPr>
            <p:blipFill>
              <a:blip r:embed="rId6"/>
              <a:stretch>
                <a:fillRect/>
              </a:stretch>
            </p:blipFill>
            <p:spPr>
              <a:xfrm>
                <a:off x="4436777" y="4032644"/>
                <a:ext cx="403411" cy="540841"/>
              </a:xfrm>
              <a:prstGeom prst="rect">
                <a:avLst/>
              </a:prstGeom>
            </p:spPr>
          </p:pic>
          <p:pic>
            <p:nvPicPr>
              <p:cNvPr id="26" name="Picture 25"/>
              <p:cNvPicPr>
                <a:picLocks noChangeAspect="1"/>
              </p:cNvPicPr>
              <p:nvPr/>
            </p:nvPicPr>
            <p:blipFill>
              <a:blip r:embed="rId7"/>
              <a:stretch>
                <a:fillRect/>
              </a:stretch>
            </p:blipFill>
            <p:spPr>
              <a:xfrm>
                <a:off x="3899360" y="4145853"/>
                <a:ext cx="331019" cy="443787"/>
              </a:xfrm>
              <a:prstGeom prst="rect">
                <a:avLst/>
              </a:prstGeom>
            </p:spPr>
          </p:pic>
          <p:pic>
            <p:nvPicPr>
              <p:cNvPr id="53" name="Picture 52"/>
              <p:cNvPicPr>
                <a:picLocks noChangeAspect="1"/>
              </p:cNvPicPr>
              <p:nvPr/>
            </p:nvPicPr>
            <p:blipFill>
              <a:blip r:embed="rId8"/>
              <a:stretch>
                <a:fillRect/>
              </a:stretch>
            </p:blipFill>
            <p:spPr>
              <a:xfrm flipH="1">
                <a:off x="5524403" y="4166322"/>
                <a:ext cx="334864" cy="334864"/>
              </a:xfrm>
              <a:prstGeom prst="rect">
                <a:avLst/>
              </a:prstGeom>
            </p:spPr>
          </p:pic>
        </p:grpSp>
      </p:grpSp>
      <p:grpSp>
        <p:nvGrpSpPr>
          <p:cNvPr id="98" name="Group 97"/>
          <p:cNvGrpSpPr/>
          <p:nvPr/>
        </p:nvGrpSpPr>
        <p:grpSpPr>
          <a:xfrm>
            <a:off x="237192" y="468268"/>
            <a:ext cx="2608278" cy="1273464"/>
            <a:chOff x="813295" y="442080"/>
            <a:chExt cx="2608278" cy="1273464"/>
          </a:xfrm>
        </p:grpSpPr>
        <p:grpSp>
          <p:nvGrpSpPr>
            <p:cNvPr id="77" name="Group 76"/>
            <p:cNvGrpSpPr/>
            <p:nvPr/>
          </p:nvGrpSpPr>
          <p:grpSpPr>
            <a:xfrm>
              <a:off x="1447724" y="442080"/>
              <a:ext cx="1973849" cy="445789"/>
              <a:chOff x="3421795" y="768664"/>
              <a:chExt cx="722304" cy="380999"/>
            </a:xfrm>
          </p:grpSpPr>
          <p:sp>
            <p:nvSpPr>
              <p:cNvPr id="75" name="Rounded Rectangle 74"/>
              <p:cNvSpPr/>
              <p:nvPr/>
            </p:nvSpPr>
            <p:spPr bwMode="auto">
              <a:xfrm>
                <a:off x="3432069" y="768664"/>
                <a:ext cx="705306" cy="380999"/>
              </a:xfrm>
              <a:prstGeom prst="roundRect">
                <a:avLst/>
              </a:prstGeom>
              <a:solidFill>
                <a:srgbClr val="CCFF66"/>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6" name="TextBox 75"/>
              <p:cNvSpPr txBox="1"/>
              <p:nvPr/>
            </p:nvSpPr>
            <p:spPr>
              <a:xfrm>
                <a:off x="3421795" y="810693"/>
                <a:ext cx="722304" cy="289349"/>
              </a:xfrm>
              <a:prstGeom prst="rect">
                <a:avLst/>
              </a:prstGeom>
              <a:noFill/>
            </p:spPr>
            <p:txBody>
              <a:bodyPr wrap="square" rtlCol="0">
                <a:spAutoFit/>
              </a:bodyPr>
              <a:lstStyle/>
              <a:p>
                <a:pPr algn="ctr"/>
                <a:r>
                  <a:rPr lang="en-US" sz="1600">
                    <a:latin typeface="Lucida Bright"/>
                    <a:cs typeface="Lucida Bright"/>
                  </a:rPr>
                  <a:t>Educational Toys</a:t>
                </a:r>
              </a:p>
            </p:txBody>
          </p:sp>
        </p:grpSp>
        <p:grpSp>
          <p:nvGrpSpPr>
            <p:cNvPr id="78" name="Group 77"/>
            <p:cNvGrpSpPr/>
            <p:nvPr/>
          </p:nvGrpSpPr>
          <p:grpSpPr>
            <a:xfrm>
              <a:off x="813295" y="1076816"/>
              <a:ext cx="2217066" cy="638728"/>
              <a:chOff x="3534650" y="723900"/>
              <a:chExt cx="912837" cy="479666"/>
            </a:xfrm>
          </p:grpSpPr>
          <p:sp>
            <p:nvSpPr>
              <p:cNvPr id="79" name="Rounded Rectangle 78"/>
              <p:cNvSpPr/>
              <p:nvPr/>
            </p:nvSpPr>
            <p:spPr bwMode="auto">
              <a:xfrm>
                <a:off x="3534650" y="723900"/>
                <a:ext cx="912837" cy="479666"/>
              </a:xfrm>
              <a:prstGeom prst="roundRect">
                <a:avLst/>
              </a:prstGeom>
              <a:solidFill>
                <a:srgbClr val="CCFF66"/>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0" name="TextBox 79"/>
              <p:cNvSpPr txBox="1"/>
              <p:nvPr/>
            </p:nvSpPr>
            <p:spPr>
              <a:xfrm>
                <a:off x="3543824" y="742646"/>
                <a:ext cx="885262" cy="439150"/>
              </a:xfrm>
              <a:prstGeom prst="rect">
                <a:avLst/>
              </a:prstGeom>
              <a:noFill/>
            </p:spPr>
            <p:txBody>
              <a:bodyPr wrap="square" rtlCol="0">
                <a:spAutoFit/>
              </a:bodyPr>
              <a:lstStyle/>
              <a:p>
                <a:pPr algn="ctr"/>
                <a:r>
                  <a:rPr lang="en-US" sz="1600">
                    <a:latin typeface="Lucida Bright"/>
                    <a:cs typeface="Lucida Bright"/>
                  </a:rPr>
                  <a:t>Early Development</a:t>
                </a:r>
              </a:p>
              <a:p>
                <a:pPr algn="ctr"/>
                <a:r>
                  <a:rPr lang="en-US" sz="1600">
                    <a:latin typeface="Lucida Bright"/>
                    <a:cs typeface="Lucida Bright"/>
                  </a:rPr>
                  <a:t>Detection</a:t>
                </a:r>
              </a:p>
            </p:txBody>
          </p:sp>
        </p:grpSp>
      </p:grpSp>
      <p:grpSp>
        <p:nvGrpSpPr>
          <p:cNvPr id="81" name="Group 80"/>
          <p:cNvGrpSpPr/>
          <p:nvPr/>
        </p:nvGrpSpPr>
        <p:grpSpPr>
          <a:xfrm>
            <a:off x="3221729" y="157128"/>
            <a:ext cx="1937010" cy="416939"/>
            <a:chOff x="3475018" y="723900"/>
            <a:chExt cx="1118366" cy="226285"/>
          </a:xfrm>
        </p:grpSpPr>
        <p:sp>
          <p:nvSpPr>
            <p:cNvPr id="82" name="Rounded Rectangle 81"/>
            <p:cNvSpPr/>
            <p:nvPr/>
          </p:nvSpPr>
          <p:spPr bwMode="auto">
            <a:xfrm>
              <a:off x="3475018" y="723900"/>
              <a:ext cx="1103248" cy="226285"/>
            </a:xfrm>
            <a:prstGeom prst="roundRect">
              <a:avLst/>
            </a:prstGeom>
            <a:solidFill>
              <a:srgbClr val="CCFF66"/>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3" name="TextBox 82"/>
            <p:cNvSpPr txBox="1"/>
            <p:nvPr/>
          </p:nvSpPr>
          <p:spPr>
            <a:xfrm>
              <a:off x="3478854" y="742646"/>
              <a:ext cx="1114530" cy="183743"/>
            </a:xfrm>
            <a:prstGeom prst="rect">
              <a:avLst/>
            </a:prstGeom>
            <a:noFill/>
          </p:spPr>
          <p:txBody>
            <a:bodyPr wrap="square" rtlCol="0">
              <a:spAutoFit/>
            </a:bodyPr>
            <a:lstStyle/>
            <a:p>
              <a:pPr algn="ctr"/>
              <a:r>
                <a:rPr lang="en-US" sz="1600">
                  <a:latin typeface="Lucida Bright"/>
                  <a:cs typeface="Lucida Bright"/>
                </a:rPr>
                <a:t>Activity Journals</a:t>
              </a:r>
            </a:p>
          </p:txBody>
        </p:sp>
      </p:grpSp>
      <p:grpSp>
        <p:nvGrpSpPr>
          <p:cNvPr id="84" name="Group 83"/>
          <p:cNvGrpSpPr/>
          <p:nvPr/>
        </p:nvGrpSpPr>
        <p:grpSpPr>
          <a:xfrm>
            <a:off x="6266341" y="144034"/>
            <a:ext cx="2020101" cy="702006"/>
            <a:chOff x="3475017" y="723900"/>
            <a:chExt cx="1166340" cy="380999"/>
          </a:xfrm>
        </p:grpSpPr>
        <p:sp>
          <p:nvSpPr>
            <p:cNvPr id="85" name="Rounded Rectangle 84"/>
            <p:cNvSpPr/>
            <p:nvPr/>
          </p:nvSpPr>
          <p:spPr bwMode="auto">
            <a:xfrm>
              <a:off x="3475017" y="723900"/>
              <a:ext cx="1166340" cy="380999"/>
            </a:xfrm>
            <a:prstGeom prst="roundRect">
              <a:avLst/>
            </a:prstGeom>
            <a:solidFill>
              <a:srgbClr val="CCFF66"/>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6" name="TextBox 85"/>
            <p:cNvSpPr txBox="1"/>
            <p:nvPr/>
          </p:nvSpPr>
          <p:spPr>
            <a:xfrm>
              <a:off x="3511018" y="754738"/>
              <a:ext cx="1072446" cy="317375"/>
            </a:xfrm>
            <a:prstGeom prst="rect">
              <a:avLst/>
            </a:prstGeom>
            <a:noFill/>
          </p:spPr>
          <p:txBody>
            <a:bodyPr wrap="square" rtlCol="0">
              <a:spAutoFit/>
            </a:bodyPr>
            <a:lstStyle/>
            <a:p>
              <a:pPr algn="ctr"/>
              <a:r>
                <a:rPr lang="en-US" sz="1600">
                  <a:latin typeface="Lucida Bright"/>
                  <a:cs typeface="Lucida Bright"/>
                </a:rPr>
                <a:t>Sleep, Eat, Potty</a:t>
              </a:r>
            </a:p>
            <a:p>
              <a:pPr algn="ctr"/>
              <a:r>
                <a:rPr lang="en-US" sz="1600">
                  <a:latin typeface="Lucida Bright"/>
                  <a:cs typeface="Lucida Bright"/>
                </a:rPr>
                <a:t>Training Apps …</a:t>
              </a:r>
            </a:p>
          </p:txBody>
        </p:sp>
      </p:grpSp>
      <p:grpSp>
        <p:nvGrpSpPr>
          <p:cNvPr id="88" name="Group 87"/>
          <p:cNvGrpSpPr/>
          <p:nvPr/>
        </p:nvGrpSpPr>
        <p:grpSpPr>
          <a:xfrm>
            <a:off x="6806651" y="1211779"/>
            <a:ext cx="1938119" cy="642289"/>
            <a:chOff x="3475017" y="723900"/>
            <a:chExt cx="853211" cy="348589"/>
          </a:xfrm>
        </p:grpSpPr>
        <p:sp>
          <p:nvSpPr>
            <p:cNvPr id="89" name="Rounded Rectangle 88"/>
            <p:cNvSpPr/>
            <p:nvPr/>
          </p:nvSpPr>
          <p:spPr bwMode="auto">
            <a:xfrm>
              <a:off x="3475017" y="723900"/>
              <a:ext cx="846781" cy="348589"/>
            </a:xfrm>
            <a:prstGeom prst="roundRect">
              <a:avLst/>
            </a:prstGeom>
            <a:solidFill>
              <a:srgbClr val="CCFF66"/>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0" name="TextBox 89"/>
            <p:cNvSpPr txBox="1"/>
            <p:nvPr/>
          </p:nvSpPr>
          <p:spPr>
            <a:xfrm>
              <a:off x="3478854" y="742646"/>
              <a:ext cx="849374" cy="317375"/>
            </a:xfrm>
            <a:prstGeom prst="rect">
              <a:avLst/>
            </a:prstGeom>
            <a:noFill/>
          </p:spPr>
          <p:txBody>
            <a:bodyPr wrap="square" rtlCol="0">
              <a:spAutoFit/>
            </a:bodyPr>
            <a:lstStyle/>
            <a:p>
              <a:pPr algn="ctr"/>
              <a:r>
                <a:rPr lang="en-US" sz="1600">
                  <a:latin typeface="Lucida Bright"/>
                  <a:cs typeface="Lucida Bright"/>
                </a:rPr>
                <a:t>Children + Toys Social Networks</a:t>
              </a:r>
            </a:p>
          </p:txBody>
        </p:sp>
      </p:grpSp>
      <p:grpSp>
        <p:nvGrpSpPr>
          <p:cNvPr id="91" name="Group 90"/>
          <p:cNvGrpSpPr/>
          <p:nvPr/>
        </p:nvGrpSpPr>
        <p:grpSpPr>
          <a:xfrm>
            <a:off x="801346" y="1298844"/>
            <a:ext cx="7809862" cy="704543"/>
            <a:chOff x="3637404" y="723901"/>
            <a:chExt cx="722304" cy="758821"/>
          </a:xfrm>
        </p:grpSpPr>
        <p:sp>
          <p:nvSpPr>
            <p:cNvPr id="92" name="Rounded Rectangle 91"/>
            <p:cNvSpPr/>
            <p:nvPr/>
          </p:nvSpPr>
          <p:spPr bwMode="auto">
            <a:xfrm>
              <a:off x="3838175" y="723901"/>
              <a:ext cx="322111" cy="758821"/>
            </a:xfrm>
            <a:prstGeom prst="roundRect">
              <a:avLst/>
            </a:prstGeom>
            <a:solidFill>
              <a:srgbClr val="FFCC66"/>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3" name="TextBox 92"/>
            <p:cNvSpPr txBox="1"/>
            <p:nvPr/>
          </p:nvSpPr>
          <p:spPr>
            <a:xfrm>
              <a:off x="3637404" y="754738"/>
              <a:ext cx="722304" cy="629827"/>
            </a:xfrm>
            <a:prstGeom prst="rect">
              <a:avLst/>
            </a:prstGeom>
            <a:noFill/>
          </p:spPr>
          <p:txBody>
            <a:bodyPr wrap="square" rtlCol="0">
              <a:spAutoFit/>
            </a:bodyPr>
            <a:lstStyle/>
            <a:p>
              <a:pPr algn="ctr"/>
              <a:r>
                <a:rPr lang="en-US" sz="1600">
                  <a:latin typeface="Lucida Bright"/>
                  <a:cs typeface="Lucida Bright"/>
                </a:rPr>
                <a:t> Data + collaborative analytics</a:t>
              </a:r>
            </a:p>
            <a:p>
              <a:pPr algn="ctr"/>
              <a:r>
                <a:rPr lang="en-US" sz="1600">
                  <a:latin typeface="Lucida Bright"/>
                  <a:cs typeface="Lucida Bright"/>
                  <a:sym typeface="Wingdings"/>
                </a:rPr>
                <a:t> Adaptivity to age, maturity</a:t>
              </a:r>
              <a:endParaRPr lang="en-US" sz="1600">
                <a:latin typeface="Lucida Bright"/>
                <a:cs typeface="Lucida Bright"/>
              </a:endParaRPr>
            </a:p>
          </p:txBody>
        </p:sp>
      </p:gr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60"/>
          <p:cNvGrpSpPr/>
          <p:nvPr/>
        </p:nvGrpSpPr>
        <p:grpSpPr>
          <a:xfrm>
            <a:off x="224993" y="4085980"/>
            <a:ext cx="1476651" cy="452266"/>
            <a:chOff x="3899360" y="4032644"/>
            <a:chExt cx="1959907" cy="556996"/>
          </a:xfrm>
        </p:grpSpPr>
        <p:pic>
          <p:nvPicPr>
            <p:cNvPr id="62" name="Picture 61"/>
            <p:cNvPicPr>
              <a:picLocks noChangeAspect="1"/>
            </p:cNvPicPr>
            <p:nvPr/>
          </p:nvPicPr>
          <p:blipFill>
            <a:blip r:embed="rId3"/>
            <a:stretch>
              <a:fillRect/>
            </a:stretch>
          </p:blipFill>
          <p:spPr>
            <a:xfrm>
              <a:off x="4848229" y="4123628"/>
              <a:ext cx="293515" cy="395264"/>
            </a:xfrm>
            <a:prstGeom prst="rect">
              <a:avLst/>
            </a:prstGeom>
          </p:spPr>
        </p:pic>
        <p:pic>
          <p:nvPicPr>
            <p:cNvPr id="63" name="Picture 62"/>
            <p:cNvPicPr>
              <a:picLocks noChangeAspect="1"/>
            </p:cNvPicPr>
            <p:nvPr/>
          </p:nvPicPr>
          <p:blipFill>
            <a:blip r:embed="rId4"/>
            <a:stretch>
              <a:fillRect/>
            </a:stretch>
          </p:blipFill>
          <p:spPr>
            <a:xfrm>
              <a:off x="4184424" y="4118559"/>
              <a:ext cx="320178" cy="429253"/>
            </a:xfrm>
            <a:prstGeom prst="rect">
              <a:avLst/>
            </a:prstGeom>
          </p:spPr>
        </p:pic>
        <p:pic>
          <p:nvPicPr>
            <p:cNvPr id="64" name="Picture 63"/>
            <p:cNvPicPr>
              <a:picLocks noChangeAspect="1"/>
            </p:cNvPicPr>
            <p:nvPr/>
          </p:nvPicPr>
          <p:blipFill>
            <a:blip r:embed="rId5"/>
            <a:stretch>
              <a:fillRect/>
            </a:stretch>
          </p:blipFill>
          <p:spPr>
            <a:xfrm>
              <a:off x="5166044" y="4110011"/>
              <a:ext cx="311769" cy="417979"/>
            </a:xfrm>
            <a:prstGeom prst="rect">
              <a:avLst/>
            </a:prstGeom>
          </p:spPr>
        </p:pic>
        <p:pic>
          <p:nvPicPr>
            <p:cNvPr id="65" name="Picture 64"/>
            <p:cNvPicPr>
              <a:picLocks noChangeAspect="1"/>
            </p:cNvPicPr>
            <p:nvPr/>
          </p:nvPicPr>
          <p:blipFill>
            <a:blip r:embed="rId6"/>
            <a:stretch>
              <a:fillRect/>
            </a:stretch>
          </p:blipFill>
          <p:spPr>
            <a:xfrm>
              <a:off x="4436777" y="4032644"/>
              <a:ext cx="403411" cy="540841"/>
            </a:xfrm>
            <a:prstGeom prst="rect">
              <a:avLst/>
            </a:prstGeom>
          </p:spPr>
        </p:pic>
        <p:pic>
          <p:nvPicPr>
            <p:cNvPr id="66" name="Picture 65"/>
            <p:cNvPicPr>
              <a:picLocks noChangeAspect="1"/>
            </p:cNvPicPr>
            <p:nvPr/>
          </p:nvPicPr>
          <p:blipFill>
            <a:blip r:embed="rId7"/>
            <a:stretch>
              <a:fillRect/>
            </a:stretch>
          </p:blipFill>
          <p:spPr>
            <a:xfrm>
              <a:off x="3899360" y="4145853"/>
              <a:ext cx="331019" cy="443787"/>
            </a:xfrm>
            <a:prstGeom prst="rect">
              <a:avLst/>
            </a:prstGeom>
          </p:spPr>
        </p:pic>
        <p:pic>
          <p:nvPicPr>
            <p:cNvPr id="67" name="Picture 66"/>
            <p:cNvPicPr>
              <a:picLocks noChangeAspect="1"/>
            </p:cNvPicPr>
            <p:nvPr/>
          </p:nvPicPr>
          <p:blipFill>
            <a:blip r:embed="rId8"/>
            <a:stretch>
              <a:fillRect/>
            </a:stretch>
          </p:blipFill>
          <p:spPr>
            <a:xfrm flipH="1">
              <a:off x="5524403" y="4166322"/>
              <a:ext cx="334864" cy="334864"/>
            </a:xfrm>
            <a:prstGeom prst="rect">
              <a:avLst/>
            </a:prstGeom>
          </p:spPr>
        </p:pic>
      </p:grpSp>
      <p:pic>
        <p:nvPicPr>
          <p:cNvPr id="10" name="Picture 9"/>
          <p:cNvPicPr>
            <a:picLocks noChangeAspect="1"/>
          </p:cNvPicPr>
          <p:nvPr/>
        </p:nvPicPr>
        <p:blipFill>
          <a:blip r:embed="rId9"/>
          <a:stretch>
            <a:fillRect/>
          </a:stretch>
        </p:blipFill>
        <p:spPr>
          <a:xfrm>
            <a:off x="318822" y="4552014"/>
            <a:ext cx="1206233" cy="1206233"/>
          </a:xfrm>
          <a:prstGeom prst="rect">
            <a:avLst/>
          </a:prstGeom>
        </p:spPr>
      </p:pic>
      <p:grpSp>
        <p:nvGrpSpPr>
          <p:cNvPr id="3" name="Group 40"/>
          <p:cNvGrpSpPr/>
          <p:nvPr/>
        </p:nvGrpSpPr>
        <p:grpSpPr>
          <a:xfrm>
            <a:off x="464665" y="1709309"/>
            <a:ext cx="4568021" cy="1858390"/>
            <a:chOff x="913564" y="456735"/>
            <a:chExt cx="6257685" cy="2027461"/>
          </a:xfrm>
        </p:grpSpPr>
        <p:sp>
          <p:nvSpPr>
            <p:cNvPr id="39" name="AutoShape 27"/>
            <p:cNvSpPr>
              <a:spLocks noChangeArrowheads="1"/>
            </p:cNvSpPr>
            <p:nvPr/>
          </p:nvSpPr>
          <p:spPr bwMode="auto">
            <a:xfrm>
              <a:off x="2506732" y="456735"/>
              <a:ext cx="4664517" cy="2027461"/>
            </a:xfrm>
            <a:prstGeom prst="cloudCallout">
              <a:avLst>
                <a:gd name="adj1" fmla="val -81815"/>
                <a:gd name="adj2" fmla="val -1455"/>
              </a:avLst>
            </a:prstGeom>
            <a:solidFill>
              <a:schemeClr val="bg1">
                <a:lumMod val="85000"/>
              </a:schemeClr>
            </a:solid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lgn="ctr">
                <a:defRPr/>
              </a:pPr>
              <a:endParaRPr lang="en-US">
                <a:latin typeface="Century Gothic" charset="0"/>
              </a:endParaRPr>
            </a:p>
          </p:txBody>
        </p:sp>
        <p:sp>
          <p:nvSpPr>
            <p:cNvPr id="40" name="Rectangle 39"/>
            <p:cNvSpPr/>
            <p:nvPr/>
          </p:nvSpPr>
          <p:spPr>
            <a:xfrm>
              <a:off x="913564" y="1036011"/>
              <a:ext cx="1481757" cy="83549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3" name="Straight Arrow Connector 42"/>
          <p:cNvCxnSpPr/>
          <p:nvPr/>
        </p:nvCxnSpPr>
        <p:spPr>
          <a:xfrm flipV="1">
            <a:off x="990867" y="3264301"/>
            <a:ext cx="1003219" cy="775077"/>
          </a:xfrm>
          <a:prstGeom prst="straightConnector1">
            <a:avLst/>
          </a:prstGeom>
          <a:ln w="57150" cap="flat" cmpd="sng" algn="ctr">
            <a:solidFill>
              <a:schemeClr val="tx1">
                <a:lumMod val="50000"/>
                <a:lumOff val="50000"/>
              </a:schemeClr>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4" name="Group 95"/>
          <p:cNvGrpSpPr/>
          <p:nvPr/>
        </p:nvGrpSpPr>
        <p:grpSpPr>
          <a:xfrm>
            <a:off x="4142470" y="3394874"/>
            <a:ext cx="1700370" cy="2205924"/>
            <a:chOff x="6157169" y="2205401"/>
            <a:chExt cx="2652601" cy="3774556"/>
          </a:xfrm>
        </p:grpSpPr>
        <p:grpSp>
          <p:nvGrpSpPr>
            <p:cNvPr id="5" name="Group 67"/>
            <p:cNvGrpSpPr/>
            <p:nvPr/>
          </p:nvGrpSpPr>
          <p:grpSpPr>
            <a:xfrm>
              <a:off x="6736748" y="3672608"/>
              <a:ext cx="1959907" cy="556996"/>
              <a:chOff x="3899360" y="4032644"/>
              <a:chExt cx="1959907" cy="556996"/>
            </a:xfrm>
          </p:grpSpPr>
          <p:pic>
            <p:nvPicPr>
              <p:cNvPr id="69" name="Picture 68"/>
              <p:cNvPicPr>
                <a:picLocks noChangeAspect="1"/>
              </p:cNvPicPr>
              <p:nvPr/>
            </p:nvPicPr>
            <p:blipFill>
              <a:blip r:embed="rId3"/>
              <a:stretch>
                <a:fillRect/>
              </a:stretch>
            </p:blipFill>
            <p:spPr>
              <a:xfrm>
                <a:off x="4848229" y="4123628"/>
                <a:ext cx="293515" cy="395264"/>
              </a:xfrm>
              <a:prstGeom prst="rect">
                <a:avLst/>
              </a:prstGeom>
            </p:spPr>
          </p:pic>
          <p:pic>
            <p:nvPicPr>
              <p:cNvPr id="70" name="Picture 69"/>
              <p:cNvPicPr>
                <a:picLocks noChangeAspect="1"/>
              </p:cNvPicPr>
              <p:nvPr/>
            </p:nvPicPr>
            <p:blipFill>
              <a:blip r:embed="rId4"/>
              <a:stretch>
                <a:fillRect/>
              </a:stretch>
            </p:blipFill>
            <p:spPr>
              <a:xfrm>
                <a:off x="4184424" y="4118559"/>
                <a:ext cx="320178" cy="429253"/>
              </a:xfrm>
              <a:prstGeom prst="rect">
                <a:avLst/>
              </a:prstGeom>
            </p:spPr>
          </p:pic>
          <p:pic>
            <p:nvPicPr>
              <p:cNvPr id="71" name="Picture 70"/>
              <p:cNvPicPr>
                <a:picLocks noChangeAspect="1"/>
              </p:cNvPicPr>
              <p:nvPr/>
            </p:nvPicPr>
            <p:blipFill>
              <a:blip r:embed="rId5"/>
              <a:stretch>
                <a:fillRect/>
              </a:stretch>
            </p:blipFill>
            <p:spPr>
              <a:xfrm>
                <a:off x="5166044" y="4110011"/>
                <a:ext cx="311769" cy="417979"/>
              </a:xfrm>
              <a:prstGeom prst="rect">
                <a:avLst/>
              </a:prstGeom>
            </p:spPr>
          </p:pic>
          <p:pic>
            <p:nvPicPr>
              <p:cNvPr id="72" name="Picture 71"/>
              <p:cNvPicPr>
                <a:picLocks noChangeAspect="1"/>
              </p:cNvPicPr>
              <p:nvPr/>
            </p:nvPicPr>
            <p:blipFill>
              <a:blip r:embed="rId6"/>
              <a:stretch>
                <a:fillRect/>
              </a:stretch>
            </p:blipFill>
            <p:spPr>
              <a:xfrm>
                <a:off x="4436777" y="4032644"/>
                <a:ext cx="403411" cy="540841"/>
              </a:xfrm>
              <a:prstGeom prst="rect">
                <a:avLst/>
              </a:prstGeom>
            </p:spPr>
          </p:pic>
          <p:pic>
            <p:nvPicPr>
              <p:cNvPr id="73" name="Picture 72"/>
              <p:cNvPicPr>
                <a:picLocks noChangeAspect="1"/>
              </p:cNvPicPr>
              <p:nvPr/>
            </p:nvPicPr>
            <p:blipFill>
              <a:blip r:embed="rId7"/>
              <a:stretch>
                <a:fillRect/>
              </a:stretch>
            </p:blipFill>
            <p:spPr>
              <a:xfrm>
                <a:off x="3899360" y="4145853"/>
                <a:ext cx="331019" cy="443787"/>
              </a:xfrm>
              <a:prstGeom prst="rect">
                <a:avLst/>
              </a:prstGeom>
            </p:spPr>
          </p:pic>
          <p:pic>
            <p:nvPicPr>
              <p:cNvPr id="74" name="Picture 73"/>
              <p:cNvPicPr>
                <a:picLocks noChangeAspect="1"/>
              </p:cNvPicPr>
              <p:nvPr/>
            </p:nvPicPr>
            <p:blipFill>
              <a:blip r:embed="rId8"/>
              <a:stretch>
                <a:fillRect/>
              </a:stretch>
            </p:blipFill>
            <p:spPr>
              <a:xfrm flipH="1">
                <a:off x="5524403" y="4166322"/>
                <a:ext cx="334864" cy="334864"/>
              </a:xfrm>
              <a:prstGeom prst="rect">
                <a:avLst/>
              </a:prstGeom>
            </p:spPr>
          </p:pic>
        </p:grpSp>
        <p:cxnSp>
          <p:nvCxnSpPr>
            <p:cNvPr id="48" name="Straight Arrow Connector 47"/>
            <p:cNvCxnSpPr/>
            <p:nvPr/>
          </p:nvCxnSpPr>
          <p:spPr>
            <a:xfrm rot="16200000" flipV="1">
              <a:off x="5982540" y="2380030"/>
              <a:ext cx="1456775" cy="1107518"/>
            </a:xfrm>
            <a:prstGeom prst="straightConnector1">
              <a:avLst/>
            </a:prstGeom>
            <a:ln w="57150" cap="flat" cmpd="sng" algn="ctr">
              <a:solidFill>
                <a:schemeClr val="tx1">
                  <a:lumMod val="50000"/>
                  <a:lumOff val="50000"/>
                </a:schemeClr>
              </a:solidFill>
              <a:prstDash val="solid"/>
              <a:miter lim="800000"/>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pic>
          <p:nvPicPr>
            <p:cNvPr id="50" name="Picture 49"/>
            <p:cNvPicPr>
              <a:picLocks noChangeAspect="1"/>
            </p:cNvPicPr>
            <p:nvPr/>
          </p:nvPicPr>
          <p:blipFill>
            <a:blip r:embed="rId10"/>
            <a:stretch>
              <a:fillRect/>
            </a:stretch>
          </p:blipFill>
          <p:spPr>
            <a:xfrm>
              <a:off x="6829452" y="4248593"/>
              <a:ext cx="1980318" cy="1731364"/>
            </a:xfrm>
            <a:prstGeom prst="rect">
              <a:avLst/>
            </a:prstGeom>
          </p:spPr>
        </p:pic>
      </p:grpSp>
      <p:grpSp>
        <p:nvGrpSpPr>
          <p:cNvPr id="6" name="Group 96"/>
          <p:cNvGrpSpPr/>
          <p:nvPr/>
        </p:nvGrpSpPr>
        <p:grpSpPr>
          <a:xfrm>
            <a:off x="2109942" y="3501707"/>
            <a:ext cx="1569615" cy="2235601"/>
            <a:chOff x="3840720" y="2765188"/>
            <a:chExt cx="2189704" cy="3491612"/>
          </a:xfrm>
        </p:grpSpPr>
        <p:cxnSp>
          <p:nvCxnSpPr>
            <p:cNvPr id="44" name="Straight Arrow Connector 43"/>
            <p:cNvCxnSpPr/>
            <p:nvPr/>
          </p:nvCxnSpPr>
          <p:spPr>
            <a:xfrm rot="5400000" flipH="1" flipV="1">
              <a:off x="4322148" y="3381454"/>
              <a:ext cx="1297909" cy="65378"/>
            </a:xfrm>
            <a:prstGeom prst="straightConnector1">
              <a:avLst/>
            </a:prstGeom>
            <a:ln w="57150" cap="flat" cmpd="sng" algn="ctr">
              <a:solidFill>
                <a:schemeClr val="tx1">
                  <a:lumMod val="50000"/>
                  <a:lumOff val="50000"/>
                </a:schemeClr>
              </a:solidFill>
              <a:prstDash val="solid"/>
              <a:miter lim="800000"/>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pic>
          <p:nvPicPr>
            <p:cNvPr id="51" name="Picture 50"/>
            <p:cNvPicPr>
              <a:picLocks noChangeAspect="1"/>
            </p:cNvPicPr>
            <p:nvPr/>
          </p:nvPicPr>
          <p:blipFill>
            <a:blip r:embed="rId11"/>
            <a:stretch>
              <a:fillRect/>
            </a:stretch>
          </p:blipFill>
          <p:spPr>
            <a:xfrm>
              <a:off x="3840720" y="4503290"/>
              <a:ext cx="2189704" cy="1753510"/>
            </a:xfrm>
            <a:prstGeom prst="rect">
              <a:avLst/>
            </a:prstGeom>
          </p:spPr>
        </p:pic>
        <p:grpSp>
          <p:nvGrpSpPr>
            <p:cNvPr id="7" name="Group 59"/>
            <p:cNvGrpSpPr/>
            <p:nvPr/>
          </p:nvGrpSpPr>
          <p:grpSpPr>
            <a:xfrm>
              <a:off x="3899360" y="4032644"/>
              <a:ext cx="1959907" cy="556996"/>
              <a:chOff x="3899360" y="4032644"/>
              <a:chExt cx="1959907" cy="556996"/>
            </a:xfrm>
          </p:grpSpPr>
          <p:pic>
            <p:nvPicPr>
              <p:cNvPr id="22" name="Picture 21"/>
              <p:cNvPicPr>
                <a:picLocks noChangeAspect="1"/>
              </p:cNvPicPr>
              <p:nvPr/>
            </p:nvPicPr>
            <p:blipFill>
              <a:blip r:embed="rId3"/>
              <a:stretch>
                <a:fillRect/>
              </a:stretch>
            </p:blipFill>
            <p:spPr>
              <a:xfrm>
                <a:off x="4848229" y="4123628"/>
                <a:ext cx="293515" cy="395264"/>
              </a:xfrm>
              <a:prstGeom prst="rect">
                <a:avLst/>
              </a:prstGeom>
            </p:spPr>
          </p:pic>
          <p:pic>
            <p:nvPicPr>
              <p:cNvPr id="23" name="Picture 22"/>
              <p:cNvPicPr>
                <a:picLocks noChangeAspect="1"/>
              </p:cNvPicPr>
              <p:nvPr/>
            </p:nvPicPr>
            <p:blipFill>
              <a:blip r:embed="rId4"/>
              <a:stretch>
                <a:fillRect/>
              </a:stretch>
            </p:blipFill>
            <p:spPr>
              <a:xfrm>
                <a:off x="4184424" y="4118559"/>
                <a:ext cx="320178" cy="429253"/>
              </a:xfrm>
              <a:prstGeom prst="rect">
                <a:avLst/>
              </a:prstGeom>
            </p:spPr>
          </p:pic>
          <p:pic>
            <p:nvPicPr>
              <p:cNvPr id="24" name="Picture 23"/>
              <p:cNvPicPr>
                <a:picLocks noChangeAspect="1"/>
              </p:cNvPicPr>
              <p:nvPr/>
            </p:nvPicPr>
            <p:blipFill>
              <a:blip r:embed="rId5"/>
              <a:stretch>
                <a:fillRect/>
              </a:stretch>
            </p:blipFill>
            <p:spPr>
              <a:xfrm>
                <a:off x="5166044" y="4110011"/>
                <a:ext cx="311769" cy="417979"/>
              </a:xfrm>
              <a:prstGeom prst="rect">
                <a:avLst/>
              </a:prstGeom>
            </p:spPr>
          </p:pic>
          <p:pic>
            <p:nvPicPr>
              <p:cNvPr id="25" name="Picture 24"/>
              <p:cNvPicPr>
                <a:picLocks noChangeAspect="1"/>
              </p:cNvPicPr>
              <p:nvPr/>
            </p:nvPicPr>
            <p:blipFill>
              <a:blip r:embed="rId6"/>
              <a:stretch>
                <a:fillRect/>
              </a:stretch>
            </p:blipFill>
            <p:spPr>
              <a:xfrm>
                <a:off x="4436777" y="4032644"/>
                <a:ext cx="403411" cy="540841"/>
              </a:xfrm>
              <a:prstGeom prst="rect">
                <a:avLst/>
              </a:prstGeom>
            </p:spPr>
          </p:pic>
          <p:pic>
            <p:nvPicPr>
              <p:cNvPr id="26" name="Picture 25"/>
              <p:cNvPicPr>
                <a:picLocks noChangeAspect="1"/>
              </p:cNvPicPr>
              <p:nvPr/>
            </p:nvPicPr>
            <p:blipFill>
              <a:blip r:embed="rId7"/>
              <a:stretch>
                <a:fillRect/>
              </a:stretch>
            </p:blipFill>
            <p:spPr>
              <a:xfrm>
                <a:off x="3899360" y="4145853"/>
                <a:ext cx="331019" cy="443787"/>
              </a:xfrm>
              <a:prstGeom prst="rect">
                <a:avLst/>
              </a:prstGeom>
            </p:spPr>
          </p:pic>
          <p:pic>
            <p:nvPicPr>
              <p:cNvPr id="53" name="Picture 52"/>
              <p:cNvPicPr>
                <a:picLocks noChangeAspect="1"/>
              </p:cNvPicPr>
              <p:nvPr/>
            </p:nvPicPr>
            <p:blipFill>
              <a:blip r:embed="rId8"/>
              <a:stretch>
                <a:fillRect/>
              </a:stretch>
            </p:blipFill>
            <p:spPr>
              <a:xfrm flipH="1">
                <a:off x="5524403" y="4166322"/>
                <a:ext cx="334864" cy="334864"/>
              </a:xfrm>
              <a:prstGeom prst="rect">
                <a:avLst/>
              </a:prstGeom>
            </p:spPr>
          </p:pic>
        </p:grpSp>
      </p:grpSp>
      <p:grpSp>
        <p:nvGrpSpPr>
          <p:cNvPr id="15" name="Group 90"/>
          <p:cNvGrpSpPr/>
          <p:nvPr/>
        </p:nvGrpSpPr>
        <p:grpSpPr>
          <a:xfrm>
            <a:off x="2908012" y="166183"/>
            <a:ext cx="3501533" cy="415458"/>
            <a:chOff x="3709893" y="723902"/>
            <a:chExt cx="419317" cy="447465"/>
          </a:xfrm>
        </p:grpSpPr>
        <p:sp>
          <p:nvSpPr>
            <p:cNvPr id="92" name="Rounded Rectangle 91"/>
            <p:cNvSpPr/>
            <p:nvPr/>
          </p:nvSpPr>
          <p:spPr bwMode="auto">
            <a:xfrm>
              <a:off x="3731217" y="723902"/>
              <a:ext cx="378093" cy="447465"/>
            </a:xfrm>
            <a:prstGeom prst="roundRect">
              <a:avLst/>
            </a:prstGeom>
            <a:solidFill>
              <a:srgbClr val="FFCC66"/>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3" name="TextBox 92"/>
            <p:cNvSpPr txBox="1"/>
            <p:nvPr/>
          </p:nvSpPr>
          <p:spPr>
            <a:xfrm>
              <a:off x="3709893" y="767523"/>
              <a:ext cx="419317" cy="364636"/>
            </a:xfrm>
            <a:prstGeom prst="rect">
              <a:avLst/>
            </a:prstGeom>
            <a:noFill/>
          </p:spPr>
          <p:txBody>
            <a:bodyPr wrap="square" rtlCol="0">
              <a:spAutoFit/>
            </a:bodyPr>
            <a:lstStyle/>
            <a:p>
              <a:pPr algn="ctr"/>
              <a:r>
                <a:rPr lang="en-US" sz="1600">
                  <a:latin typeface="Lucida Bright"/>
                  <a:cs typeface="Lucida Bright"/>
                </a:rPr>
                <a:t>Gesture + Response APIs, SDK</a:t>
              </a:r>
            </a:p>
          </p:txBody>
        </p:sp>
      </p:grpSp>
      <p:pic>
        <p:nvPicPr>
          <p:cNvPr id="59" name="Picture 58"/>
          <p:cNvPicPr>
            <a:picLocks noChangeAspect="1"/>
          </p:cNvPicPr>
          <p:nvPr/>
        </p:nvPicPr>
        <p:blipFill>
          <a:blip r:embed="rId12"/>
          <a:stretch>
            <a:fillRect/>
          </a:stretch>
        </p:blipFill>
        <p:spPr>
          <a:xfrm>
            <a:off x="5863550" y="189923"/>
            <a:ext cx="1330239" cy="1330239"/>
          </a:xfrm>
          <a:prstGeom prst="rect">
            <a:avLst/>
          </a:prstGeom>
        </p:spPr>
      </p:pic>
      <p:pic>
        <p:nvPicPr>
          <p:cNvPr id="77" name="Picture 76"/>
          <p:cNvPicPr>
            <a:picLocks noChangeAspect="1"/>
          </p:cNvPicPr>
          <p:nvPr/>
        </p:nvPicPr>
        <p:blipFill>
          <a:blip r:embed="rId13"/>
          <a:stretch>
            <a:fillRect/>
          </a:stretch>
        </p:blipFill>
        <p:spPr>
          <a:xfrm>
            <a:off x="3003792" y="1203506"/>
            <a:ext cx="1114940" cy="1114940"/>
          </a:xfrm>
          <a:prstGeom prst="rect">
            <a:avLst/>
          </a:prstGeom>
        </p:spPr>
      </p:pic>
      <p:grpSp>
        <p:nvGrpSpPr>
          <p:cNvPr id="78" name="Group 90"/>
          <p:cNvGrpSpPr/>
          <p:nvPr/>
        </p:nvGrpSpPr>
        <p:grpSpPr>
          <a:xfrm>
            <a:off x="2005900" y="2419607"/>
            <a:ext cx="2253290" cy="415458"/>
            <a:chOff x="3813887" y="723901"/>
            <a:chExt cx="269837" cy="447465"/>
          </a:xfrm>
        </p:grpSpPr>
        <p:sp>
          <p:nvSpPr>
            <p:cNvPr id="81" name="Rounded Rectangle 80"/>
            <p:cNvSpPr/>
            <p:nvPr/>
          </p:nvSpPr>
          <p:spPr bwMode="auto">
            <a:xfrm>
              <a:off x="3813887" y="723901"/>
              <a:ext cx="261309" cy="447465"/>
            </a:xfrm>
            <a:prstGeom prst="roundRect">
              <a:avLst/>
            </a:prstGeom>
            <a:solidFill>
              <a:srgbClr val="FFCC66"/>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4" name="TextBox 83"/>
            <p:cNvSpPr txBox="1"/>
            <p:nvPr/>
          </p:nvSpPr>
          <p:spPr>
            <a:xfrm>
              <a:off x="3816729" y="767522"/>
              <a:ext cx="266995" cy="364636"/>
            </a:xfrm>
            <a:prstGeom prst="rect">
              <a:avLst/>
            </a:prstGeom>
            <a:noFill/>
          </p:spPr>
          <p:txBody>
            <a:bodyPr wrap="square" rtlCol="0">
              <a:spAutoFit/>
            </a:bodyPr>
            <a:lstStyle/>
            <a:p>
              <a:pPr algn="ctr"/>
              <a:r>
                <a:rPr lang="en-US" sz="1600">
                  <a:latin typeface="Lucida Bright"/>
                  <a:cs typeface="Lucida Bright"/>
                </a:rPr>
                <a:t>Data + Analytics</a:t>
              </a:r>
            </a:p>
          </p:txBody>
        </p:sp>
      </p:grpSp>
      <p:pic>
        <p:nvPicPr>
          <p:cNvPr id="88" name="Picture 87"/>
          <p:cNvPicPr>
            <a:picLocks noChangeAspect="1"/>
          </p:cNvPicPr>
          <p:nvPr/>
        </p:nvPicPr>
        <p:blipFill>
          <a:blip r:embed="rId14"/>
          <a:stretch>
            <a:fillRect/>
          </a:stretch>
        </p:blipFill>
        <p:spPr>
          <a:xfrm rot="1050389">
            <a:off x="7592375" y="2026998"/>
            <a:ext cx="1262305" cy="1246785"/>
          </a:xfrm>
          <a:prstGeom prst="rect">
            <a:avLst/>
          </a:prstGeom>
        </p:spPr>
      </p:pic>
      <p:sp>
        <p:nvSpPr>
          <p:cNvPr id="98" name="TextBox 97"/>
          <p:cNvSpPr txBox="1"/>
          <p:nvPr/>
        </p:nvSpPr>
        <p:spPr>
          <a:xfrm>
            <a:off x="1969072" y="1032708"/>
            <a:ext cx="1053155" cy="523220"/>
          </a:xfrm>
          <a:prstGeom prst="rect">
            <a:avLst/>
          </a:prstGeom>
          <a:noFill/>
        </p:spPr>
        <p:txBody>
          <a:bodyPr wrap="none" rtlCol="0">
            <a:spAutoFit/>
          </a:bodyPr>
          <a:lstStyle/>
          <a:p>
            <a:r>
              <a:rPr lang="en-US" sz="1400">
                <a:latin typeface="Lucida Bright"/>
                <a:cs typeface="Lucida Bright"/>
              </a:rPr>
              <a:t>App Store</a:t>
            </a:r>
          </a:p>
          <a:p>
            <a:r>
              <a:rPr lang="en-US" sz="1400">
                <a:latin typeface="Lucida Bright"/>
                <a:cs typeface="Lucida Bright"/>
              </a:rPr>
              <a:t> for Toys</a:t>
            </a:r>
          </a:p>
        </p:txBody>
      </p:sp>
      <p:cxnSp>
        <p:nvCxnSpPr>
          <p:cNvPr id="99" name="Straight Arrow Connector 98"/>
          <p:cNvCxnSpPr/>
          <p:nvPr/>
        </p:nvCxnSpPr>
        <p:spPr>
          <a:xfrm rot="10800000" flipV="1">
            <a:off x="4159807" y="1001976"/>
            <a:ext cx="1852687" cy="535940"/>
          </a:xfrm>
          <a:prstGeom prst="straightConnector1">
            <a:avLst/>
          </a:prstGeom>
          <a:ln w="38100" cap="flat" cmpd="sng" algn="ctr">
            <a:solidFill>
              <a:schemeClr val="tx1"/>
            </a:solidFill>
            <a:prstDash val="solid"/>
            <a:miter lim="800000"/>
            <a:headEnd type="none" w="lg" len="lg"/>
            <a:tailEnd type="arrow" w="med"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endCxn id="59" idx="1"/>
          </p:cNvCxnSpPr>
          <p:nvPr/>
        </p:nvCxnSpPr>
        <p:spPr>
          <a:xfrm>
            <a:off x="4800673" y="617497"/>
            <a:ext cx="1062877" cy="237546"/>
          </a:xfrm>
          <a:prstGeom prst="straightConnector1">
            <a:avLst/>
          </a:prstGeom>
          <a:ln w="19050" cap="flat" cmpd="sng" algn="ctr">
            <a:solidFill>
              <a:schemeClr val="tx1"/>
            </a:solidFill>
            <a:prstDash val="solid"/>
            <a:miter lim="800000"/>
            <a:headEnd type="none" w="lg" len="lg"/>
            <a:tailEnd type="arrow" w="med" len="lg"/>
          </a:ln>
        </p:spPr>
        <p:style>
          <a:lnRef idx="1">
            <a:schemeClr val="accent1"/>
          </a:lnRef>
          <a:fillRef idx="0">
            <a:schemeClr val="accent1"/>
          </a:fillRef>
          <a:effectRef idx="0">
            <a:schemeClr val="accent1"/>
          </a:effectRef>
          <a:fontRef idx="minor">
            <a:schemeClr val="tx1"/>
          </a:fontRef>
        </p:style>
      </p:cxnSp>
      <p:sp>
        <p:nvSpPr>
          <p:cNvPr id="109" name="Freeform 108"/>
          <p:cNvSpPr/>
          <p:nvPr/>
        </p:nvSpPr>
        <p:spPr>
          <a:xfrm>
            <a:off x="805938" y="396130"/>
            <a:ext cx="2235265" cy="2190366"/>
          </a:xfrm>
          <a:custGeom>
            <a:avLst/>
            <a:gdLst>
              <a:gd name="connsiteX0" fmla="*/ 1198226 w 2235265"/>
              <a:gd name="connsiteY0" fmla="*/ 2190366 h 2190366"/>
              <a:gd name="connsiteX1" fmla="*/ 172840 w 2235265"/>
              <a:gd name="connsiteY1" fmla="*/ 967023 h 2190366"/>
              <a:gd name="connsiteX2" fmla="*/ 2235265 w 2235265"/>
              <a:gd name="connsiteY2" fmla="*/ 0 h 2190366"/>
            </a:gdLst>
            <a:ahLst/>
            <a:cxnLst>
              <a:cxn ang="0">
                <a:pos x="connsiteX0" y="connsiteY0"/>
              </a:cxn>
              <a:cxn ang="0">
                <a:pos x="connsiteX1" y="connsiteY1"/>
              </a:cxn>
              <a:cxn ang="0">
                <a:pos x="connsiteX2" y="connsiteY2"/>
              </a:cxn>
            </a:cxnLst>
            <a:rect l="l" t="t" r="r" b="b"/>
            <a:pathLst>
              <a:path w="2235265" h="2190366">
                <a:moveTo>
                  <a:pt x="1198226" y="2190366"/>
                </a:moveTo>
                <a:cubicBezTo>
                  <a:pt x="599113" y="1761225"/>
                  <a:pt x="0" y="1332084"/>
                  <a:pt x="172840" y="967023"/>
                </a:cubicBezTo>
                <a:cubicBezTo>
                  <a:pt x="345680" y="601962"/>
                  <a:pt x="2235265" y="0"/>
                  <a:pt x="2235265" y="0"/>
                </a:cubicBezTo>
              </a:path>
            </a:pathLst>
          </a:custGeom>
          <a:ln w="38100" cap="flat" cmpd="sng" algn="ctr">
            <a:solidFill>
              <a:schemeClr val="tx1"/>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0" name="TextBox 109"/>
          <p:cNvSpPr txBox="1"/>
          <p:nvPr/>
        </p:nvSpPr>
        <p:spPr>
          <a:xfrm>
            <a:off x="6456061" y="3457031"/>
            <a:ext cx="1364802" cy="523220"/>
          </a:xfrm>
          <a:prstGeom prst="rect">
            <a:avLst/>
          </a:prstGeom>
          <a:noFill/>
        </p:spPr>
        <p:txBody>
          <a:bodyPr wrap="none" rtlCol="0">
            <a:spAutoFit/>
          </a:bodyPr>
          <a:lstStyle/>
          <a:p>
            <a:pPr algn="ctr"/>
            <a:r>
              <a:rPr lang="en-US" sz="1400">
                <a:latin typeface="Lucida Bright"/>
                <a:cs typeface="Lucida Bright"/>
              </a:rPr>
              <a:t>Control Panel</a:t>
            </a:r>
          </a:p>
          <a:p>
            <a:pPr algn="ctr"/>
            <a:r>
              <a:rPr lang="en-US" sz="1400">
                <a:latin typeface="Lucida Bright"/>
                <a:cs typeface="Lucida Bright"/>
              </a:rPr>
              <a:t>for toys</a:t>
            </a:r>
          </a:p>
        </p:txBody>
      </p:sp>
      <p:sp>
        <p:nvSpPr>
          <p:cNvPr id="111" name="TextBox 110"/>
          <p:cNvSpPr txBox="1"/>
          <p:nvPr/>
        </p:nvSpPr>
        <p:spPr>
          <a:xfrm>
            <a:off x="5920065" y="1359872"/>
            <a:ext cx="1460356" cy="307777"/>
          </a:xfrm>
          <a:prstGeom prst="rect">
            <a:avLst/>
          </a:prstGeom>
          <a:noFill/>
        </p:spPr>
        <p:txBody>
          <a:bodyPr wrap="none" rtlCol="0">
            <a:spAutoFit/>
          </a:bodyPr>
          <a:lstStyle/>
          <a:p>
            <a:r>
              <a:rPr lang="en-US" sz="1400">
                <a:latin typeface="Lucida Bright"/>
                <a:cs typeface="Lucida Bright"/>
              </a:rPr>
              <a:t>App developer</a:t>
            </a:r>
          </a:p>
        </p:txBody>
      </p:sp>
      <p:sp>
        <p:nvSpPr>
          <p:cNvPr id="112" name="TextBox 111"/>
          <p:cNvSpPr txBox="1"/>
          <p:nvPr/>
        </p:nvSpPr>
        <p:spPr>
          <a:xfrm>
            <a:off x="7788512" y="3283206"/>
            <a:ext cx="1172116" cy="307777"/>
          </a:xfrm>
          <a:prstGeom prst="rect">
            <a:avLst/>
          </a:prstGeom>
          <a:noFill/>
        </p:spPr>
        <p:txBody>
          <a:bodyPr wrap="none" rtlCol="0">
            <a:spAutoFit/>
          </a:bodyPr>
          <a:lstStyle/>
          <a:p>
            <a:r>
              <a:rPr lang="en-US" sz="1400">
                <a:latin typeface="Lucida Bright"/>
                <a:cs typeface="Lucida Bright"/>
              </a:rPr>
              <a:t>Grandmom</a:t>
            </a:r>
          </a:p>
        </p:txBody>
      </p:sp>
      <p:sp>
        <p:nvSpPr>
          <p:cNvPr id="113" name="Freeform 112"/>
          <p:cNvSpPr/>
          <p:nvPr/>
        </p:nvSpPr>
        <p:spPr>
          <a:xfrm>
            <a:off x="1246775" y="2860292"/>
            <a:ext cx="5336672" cy="1159262"/>
          </a:xfrm>
          <a:custGeom>
            <a:avLst/>
            <a:gdLst>
              <a:gd name="connsiteX0" fmla="*/ 5593017 w 5593017"/>
              <a:gd name="connsiteY0" fmla="*/ 355351 h 1159262"/>
              <a:gd name="connsiteX1" fmla="*/ 1910948 w 5593017"/>
              <a:gd name="connsiteY1" fmla="*/ 133985 h 1159262"/>
              <a:gd name="connsiteX2" fmla="*/ 0 w 5593017"/>
              <a:gd name="connsiteY2" fmla="*/ 1159262 h 1159262"/>
            </a:gdLst>
            <a:ahLst/>
            <a:cxnLst>
              <a:cxn ang="0">
                <a:pos x="connsiteX0" y="connsiteY0"/>
              </a:cxn>
              <a:cxn ang="0">
                <a:pos x="connsiteX1" y="connsiteY1"/>
              </a:cxn>
              <a:cxn ang="0">
                <a:pos x="connsiteX2" y="connsiteY2"/>
              </a:cxn>
            </a:cxnLst>
            <a:rect l="l" t="t" r="r" b="b"/>
            <a:pathLst>
              <a:path w="5593017" h="1159262">
                <a:moveTo>
                  <a:pt x="5593017" y="355351"/>
                </a:moveTo>
                <a:cubicBezTo>
                  <a:pt x="4218067" y="177675"/>
                  <a:pt x="2843118" y="0"/>
                  <a:pt x="1910948" y="133985"/>
                </a:cubicBezTo>
                <a:cubicBezTo>
                  <a:pt x="978779" y="267970"/>
                  <a:pt x="0" y="1159262"/>
                  <a:pt x="0" y="1159262"/>
                </a:cubicBezTo>
              </a:path>
            </a:pathLst>
          </a:custGeom>
          <a:ln w="12700" cap="flat" cmpd="sng" algn="ctr">
            <a:solidFill>
              <a:srgbClr val="000000"/>
            </a:solidFill>
            <a:prstDash val="dash"/>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1" name="Picture 90"/>
          <p:cNvPicPr>
            <a:picLocks noChangeAspect="1"/>
          </p:cNvPicPr>
          <p:nvPr/>
        </p:nvPicPr>
        <p:blipFill>
          <a:blip r:embed="rId15"/>
          <a:stretch>
            <a:fillRect/>
          </a:stretch>
        </p:blipFill>
        <p:spPr>
          <a:xfrm>
            <a:off x="6493402" y="2410466"/>
            <a:ext cx="1079367" cy="1079367"/>
          </a:xfrm>
          <a:prstGeom prst="rect">
            <a:avLst/>
          </a:prstGeom>
        </p:spPr>
      </p:pic>
      <p:sp>
        <p:nvSpPr>
          <p:cNvPr id="114" name="Freeform 113"/>
          <p:cNvSpPr/>
          <p:nvPr/>
        </p:nvSpPr>
        <p:spPr>
          <a:xfrm>
            <a:off x="2959637" y="3150561"/>
            <a:ext cx="1818654" cy="1195218"/>
          </a:xfrm>
          <a:custGeom>
            <a:avLst/>
            <a:gdLst>
              <a:gd name="connsiteX0" fmla="*/ 5593017 w 5593017"/>
              <a:gd name="connsiteY0" fmla="*/ 355351 h 1159262"/>
              <a:gd name="connsiteX1" fmla="*/ 1910948 w 5593017"/>
              <a:gd name="connsiteY1" fmla="*/ 133985 h 1159262"/>
              <a:gd name="connsiteX2" fmla="*/ 0 w 5593017"/>
              <a:gd name="connsiteY2" fmla="*/ 1159262 h 1159262"/>
              <a:gd name="connsiteX0" fmla="*/ 5649729 w 5649729"/>
              <a:gd name="connsiteY0" fmla="*/ 355351 h 1159262"/>
              <a:gd name="connsiteX1" fmla="*/ 932169 w 5649729"/>
              <a:gd name="connsiteY1" fmla="*/ 133985 h 1159262"/>
              <a:gd name="connsiteX2" fmla="*/ 56712 w 5649729"/>
              <a:gd name="connsiteY2" fmla="*/ 1159262 h 1159262"/>
              <a:gd name="connsiteX0" fmla="*/ 2693644 w 2693644"/>
              <a:gd name="connsiteY0" fmla="*/ 954809 h 1039370"/>
              <a:gd name="connsiteX1" fmla="*/ 875457 w 2693644"/>
              <a:gd name="connsiteY1" fmla="*/ 14093 h 1039370"/>
              <a:gd name="connsiteX2" fmla="*/ 0 w 2693644"/>
              <a:gd name="connsiteY2" fmla="*/ 1039370 h 1039370"/>
            </a:gdLst>
            <a:ahLst/>
            <a:cxnLst>
              <a:cxn ang="0">
                <a:pos x="connsiteX0" y="connsiteY0"/>
              </a:cxn>
              <a:cxn ang="0">
                <a:pos x="connsiteX1" y="connsiteY1"/>
              </a:cxn>
              <a:cxn ang="0">
                <a:pos x="connsiteX2" y="connsiteY2"/>
              </a:cxn>
            </a:cxnLst>
            <a:rect l="l" t="t" r="r" b="b"/>
            <a:pathLst>
              <a:path w="2693644" h="1039370">
                <a:moveTo>
                  <a:pt x="2693644" y="954809"/>
                </a:moveTo>
                <a:cubicBezTo>
                  <a:pt x="1318694" y="777133"/>
                  <a:pt x="1324398" y="0"/>
                  <a:pt x="875457" y="14093"/>
                </a:cubicBezTo>
                <a:cubicBezTo>
                  <a:pt x="426516" y="28186"/>
                  <a:pt x="0" y="1039370"/>
                  <a:pt x="0" y="1039370"/>
                </a:cubicBezTo>
              </a:path>
            </a:pathLst>
          </a:custGeom>
          <a:ln w="12700" cap="flat" cmpd="sng" algn="ctr">
            <a:solidFill>
              <a:srgbClr val="000000"/>
            </a:solidFill>
            <a:prstDash val="dash"/>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94014" y="1548544"/>
            <a:ext cx="8196257" cy="5035135"/>
          </a:xfrm>
        </p:spPr>
        <p:txBody>
          <a:bodyPr>
            <a:normAutofit/>
          </a:bodyPr>
          <a:lstStyle/>
          <a:p>
            <a:pPr algn="ctr">
              <a:buNone/>
            </a:pPr>
            <a:endParaRPr lang="en-US"/>
          </a:p>
          <a:p>
            <a:pPr algn="ctr">
              <a:buNone/>
            </a:pPr>
            <a:endParaRPr lang="en-US"/>
          </a:p>
          <a:p>
            <a:pPr algn="ctr">
              <a:buNone/>
            </a:pPr>
            <a:r>
              <a:rPr lang="en-US" sz="3200"/>
              <a:t>First step in this project …</a:t>
            </a:r>
          </a:p>
          <a:p>
            <a:pPr algn="ctr">
              <a:buNone/>
            </a:pPr>
            <a:endParaRPr lang="en-US"/>
          </a:p>
          <a:p>
            <a:pPr algn="ctr">
              <a:buNone/>
            </a:pPr>
            <a:r>
              <a:rPr lang="en-US">
                <a:solidFill>
                  <a:schemeClr val="tx1">
                    <a:lumMod val="50000"/>
                    <a:lumOff val="50000"/>
                  </a:schemeClr>
                </a:solidFill>
              </a:rPr>
              <a:t>Understanding the child’s “language of interaction”</a:t>
            </a:r>
          </a:p>
          <a:p>
            <a:pPr algn="ctr">
              <a:buNone/>
            </a:pPr>
            <a:endParaRPr lang="en-US"/>
          </a:p>
          <a:p>
            <a:pPr algn="ctr">
              <a:buNone/>
            </a:pPr>
            <a:endParaRPr lang="en-US"/>
          </a:p>
          <a:p>
            <a:pPr lvl="1" algn="ctr"/>
            <a:endParaRPr lang="en-US"/>
          </a:p>
          <a:p>
            <a:pPr lvl="1" algn="ctr"/>
            <a:endParaRPr lang="en-US"/>
          </a:p>
          <a:p>
            <a:pPr lvl="1" algn="ctr">
              <a:buNone/>
            </a:pPr>
            <a:endParaRPr lang="en-US"/>
          </a:p>
          <a:p>
            <a:pPr algn="ctr"/>
            <a:endParaRPr lang="en-US"/>
          </a:p>
        </p:txBody>
      </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971748" y="2402803"/>
            <a:ext cx="4172252" cy="5563002"/>
          </a:xfrm>
          <a:prstGeom prst="rect">
            <a:avLst/>
          </a:prstGeom>
        </p:spPr>
      </p:pic>
      <p:pic>
        <p:nvPicPr>
          <p:cNvPr id="4" name="Picture 3"/>
          <p:cNvPicPr>
            <a:picLocks noChangeAspect="1"/>
          </p:cNvPicPr>
          <p:nvPr/>
        </p:nvPicPr>
        <p:blipFill>
          <a:blip r:embed="rId4"/>
          <a:stretch>
            <a:fillRect/>
          </a:stretch>
        </p:blipFill>
        <p:spPr>
          <a:xfrm>
            <a:off x="-572036" y="6166"/>
            <a:ext cx="5610412" cy="3254040"/>
          </a:xfrm>
          <a:prstGeom prst="rect">
            <a:avLst/>
          </a:prstGeom>
        </p:spPr>
      </p:pic>
      <p:pic>
        <p:nvPicPr>
          <p:cNvPr id="7" name="Picture 6"/>
          <p:cNvPicPr>
            <a:picLocks noChangeAspect="1"/>
          </p:cNvPicPr>
          <p:nvPr/>
        </p:nvPicPr>
        <p:blipFill>
          <a:blip r:embed="rId5"/>
          <a:stretch>
            <a:fillRect/>
          </a:stretch>
        </p:blipFill>
        <p:spPr>
          <a:xfrm>
            <a:off x="2574161" y="3272388"/>
            <a:ext cx="2438452" cy="3657678"/>
          </a:xfrm>
          <a:prstGeom prst="rect">
            <a:avLst/>
          </a:prstGeom>
        </p:spPr>
      </p:pic>
      <p:pic>
        <p:nvPicPr>
          <p:cNvPr id="8" name="Picture 7"/>
          <p:cNvPicPr>
            <a:picLocks noChangeAspect="1"/>
          </p:cNvPicPr>
          <p:nvPr/>
        </p:nvPicPr>
        <p:blipFill>
          <a:blip r:embed="rId6"/>
          <a:stretch>
            <a:fillRect/>
          </a:stretch>
        </p:blipFill>
        <p:spPr>
          <a:xfrm>
            <a:off x="0" y="3258113"/>
            <a:ext cx="2567740" cy="3851611"/>
          </a:xfrm>
          <a:prstGeom prst="rect">
            <a:avLst/>
          </a:prstGeom>
        </p:spPr>
      </p:pic>
      <p:pic>
        <p:nvPicPr>
          <p:cNvPr id="5" name="Picture 4"/>
          <p:cNvPicPr>
            <a:picLocks noChangeAspect="1"/>
          </p:cNvPicPr>
          <p:nvPr/>
        </p:nvPicPr>
        <p:blipFill>
          <a:blip r:embed="rId7"/>
          <a:stretch>
            <a:fillRect/>
          </a:stretch>
        </p:blipFill>
        <p:spPr>
          <a:xfrm>
            <a:off x="4998487" y="0"/>
            <a:ext cx="4150123" cy="3351224"/>
          </a:xfrm>
          <a:prstGeom prst="rect">
            <a:avLst/>
          </a:prstGeom>
        </p:spPr>
      </p:pic>
      <p:sp>
        <p:nvSpPr>
          <p:cNvPr id="10" name="Title 1"/>
          <p:cNvSpPr>
            <a:spLocks noGrp="1"/>
          </p:cNvSpPr>
          <p:nvPr>
            <p:ph type="title"/>
          </p:nvPr>
        </p:nvSpPr>
        <p:spPr>
          <a:xfrm>
            <a:off x="202771" y="300503"/>
            <a:ext cx="4955976" cy="589891"/>
          </a:xfrm>
          <a:solidFill>
            <a:srgbClr val="7F7F7F"/>
          </a:solidFill>
        </p:spPr>
        <p:txBody>
          <a:bodyPr/>
          <a:lstStyle/>
          <a:p>
            <a:r>
              <a:rPr lang="en-US"/>
              <a:t>Language of Interaction</a:t>
            </a:r>
          </a:p>
        </p:txBody>
      </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971748" y="2402803"/>
            <a:ext cx="4172252" cy="5563002"/>
          </a:xfrm>
          <a:prstGeom prst="rect">
            <a:avLst/>
          </a:prstGeom>
        </p:spPr>
      </p:pic>
      <p:pic>
        <p:nvPicPr>
          <p:cNvPr id="4" name="Picture 3"/>
          <p:cNvPicPr>
            <a:picLocks noChangeAspect="1"/>
          </p:cNvPicPr>
          <p:nvPr/>
        </p:nvPicPr>
        <p:blipFill>
          <a:blip r:embed="rId3"/>
          <a:stretch>
            <a:fillRect/>
          </a:stretch>
        </p:blipFill>
        <p:spPr>
          <a:xfrm>
            <a:off x="-572036" y="6166"/>
            <a:ext cx="5610412" cy="3254040"/>
          </a:xfrm>
          <a:prstGeom prst="rect">
            <a:avLst/>
          </a:prstGeom>
        </p:spPr>
      </p:pic>
      <p:pic>
        <p:nvPicPr>
          <p:cNvPr id="7" name="Picture 6"/>
          <p:cNvPicPr>
            <a:picLocks noChangeAspect="1"/>
          </p:cNvPicPr>
          <p:nvPr/>
        </p:nvPicPr>
        <p:blipFill>
          <a:blip r:embed="rId4"/>
          <a:stretch>
            <a:fillRect/>
          </a:stretch>
        </p:blipFill>
        <p:spPr>
          <a:xfrm>
            <a:off x="2574161" y="3272388"/>
            <a:ext cx="2438452" cy="3657678"/>
          </a:xfrm>
          <a:prstGeom prst="rect">
            <a:avLst/>
          </a:prstGeom>
        </p:spPr>
      </p:pic>
      <p:pic>
        <p:nvPicPr>
          <p:cNvPr id="8" name="Picture 7"/>
          <p:cNvPicPr>
            <a:picLocks noChangeAspect="1"/>
          </p:cNvPicPr>
          <p:nvPr/>
        </p:nvPicPr>
        <p:blipFill>
          <a:blip r:embed="rId5"/>
          <a:stretch>
            <a:fillRect/>
          </a:stretch>
        </p:blipFill>
        <p:spPr>
          <a:xfrm>
            <a:off x="0" y="3258113"/>
            <a:ext cx="2567740" cy="3851611"/>
          </a:xfrm>
          <a:prstGeom prst="rect">
            <a:avLst/>
          </a:prstGeom>
        </p:spPr>
      </p:pic>
      <p:pic>
        <p:nvPicPr>
          <p:cNvPr id="5" name="Picture 4"/>
          <p:cNvPicPr>
            <a:picLocks noChangeAspect="1"/>
          </p:cNvPicPr>
          <p:nvPr/>
        </p:nvPicPr>
        <p:blipFill>
          <a:blip r:embed="rId6"/>
          <a:stretch>
            <a:fillRect/>
          </a:stretch>
        </p:blipFill>
        <p:spPr>
          <a:xfrm>
            <a:off x="4964164" y="0"/>
            <a:ext cx="4150123" cy="3351224"/>
          </a:xfrm>
          <a:prstGeom prst="rect">
            <a:avLst/>
          </a:prstGeom>
        </p:spPr>
      </p:pic>
      <p:sp>
        <p:nvSpPr>
          <p:cNvPr id="10" name="Rectangle 9"/>
          <p:cNvSpPr/>
          <p:nvPr/>
        </p:nvSpPr>
        <p:spPr>
          <a:xfrm>
            <a:off x="0" y="13094"/>
            <a:ext cx="9144000" cy="6858000"/>
          </a:xfrm>
          <a:prstGeom prst="rect">
            <a:avLst/>
          </a:prstGeom>
          <a:solidFill>
            <a:schemeClr val="bg1">
              <a:lumMod val="65000"/>
              <a:alpha val="8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040826" y="2716187"/>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23328" y="3335161"/>
            <a:ext cx="2557215" cy="39188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”Ouch! It hurts"</a:t>
            </a:r>
          </a:p>
        </p:txBody>
      </p:sp>
      <p:sp>
        <p:nvSpPr>
          <p:cNvPr id="14" name="Oval 13"/>
          <p:cNvSpPr/>
          <p:nvPr/>
        </p:nvSpPr>
        <p:spPr>
          <a:xfrm>
            <a:off x="812290" y="2714329"/>
            <a:ext cx="2116957" cy="39188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Throw the toy</a:t>
            </a:r>
            <a:endParaRPr lang="en-US" dirty="0">
              <a:solidFill>
                <a:schemeClr val="tx1"/>
              </a:solidFill>
            </a:endParaRPr>
          </a:p>
        </p:txBody>
      </p:sp>
      <p:sp>
        <p:nvSpPr>
          <p:cNvPr id="15" name="Oval 14"/>
          <p:cNvSpPr/>
          <p:nvPr/>
        </p:nvSpPr>
        <p:spPr>
          <a:xfrm>
            <a:off x="3010175" y="4138641"/>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81639" y="4136783"/>
            <a:ext cx="2116957" cy="39188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“Sorry” … Hug</a:t>
            </a:r>
            <a:endParaRPr lang="en-US" dirty="0">
              <a:solidFill>
                <a:schemeClr val="tx1"/>
              </a:solidFill>
            </a:endParaRPr>
          </a:p>
        </p:txBody>
      </p:sp>
      <p:sp>
        <p:nvSpPr>
          <p:cNvPr id="19" name="Oval 18"/>
          <p:cNvSpPr/>
          <p:nvPr/>
        </p:nvSpPr>
        <p:spPr>
          <a:xfrm>
            <a:off x="5569981" y="4677522"/>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072762" y="4677521"/>
            <a:ext cx="2782360" cy="39188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Vibrate. “Let’s eat”</a:t>
            </a:r>
          </a:p>
        </p:txBody>
      </p:sp>
      <p:cxnSp>
        <p:nvCxnSpPr>
          <p:cNvPr id="21" name="Straight Arrow Connector 20"/>
          <p:cNvCxnSpPr>
            <a:stCxn id="11" idx="6"/>
          </p:cNvCxnSpPr>
          <p:nvPr/>
        </p:nvCxnSpPr>
        <p:spPr>
          <a:xfrm>
            <a:off x="3424003" y="2912130"/>
            <a:ext cx="2096544" cy="618976"/>
          </a:xfrm>
          <a:prstGeom prst="straightConnector1">
            <a:avLst/>
          </a:prstGeom>
          <a:ln w="38100" cap="flat" cmpd="sng" algn="ctr">
            <a:solidFill>
              <a:schemeClr val="tx1"/>
            </a:solidFill>
            <a:prstDash val="solid"/>
            <a:miter lim="800000"/>
            <a:headEnd type="none" w="lg" len="lg"/>
            <a:tailEnd type="arrow"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15" idx="6"/>
          </p:cNvCxnSpPr>
          <p:nvPr/>
        </p:nvCxnSpPr>
        <p:spPr>
          <a:xfrm rot="10800000" flipV="1">
            <a:off x="3393352" y="3558438"/>
            <a:ext cx="2281246" cy="776145"/>
          </a:xfrm>
          <a:prstGeom prst="straightConnector1">
            <a:avLst/>
          </a:prstGeom>
          <a:ln w="38100" cap="flat" cmpd="sng" algn="ctr">
            <a:solidFill>
              <a:schemeClr val="tx1"/>
            </a:solidFill>
            <a:prstDash val="solid"/>
            <a:miter lim="800000"/>
            <a:headEnd type="none" w="lg" len="lg"/>
            <a:tailEnd type="arrow"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520547" y="3335162"/>
            <a:ext cx="383177" cy="391885"/>
          </a:xfrm>
          <a:prstGeom prst="ellipse">
            <a:avLst/>
          </a:prstGeom>
          <a:solidFill>
            <a:srgbClr val="92D05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a:endCxn id="19" idx="2"/>
          </p:cNvCxnSpPr>
          <p:nvPr/>
        </p:nvCxnSpPr>
        <p:spPr>
          <a:xfrm>
            <a:off x="3381911" y="4391793"/>
            <a:ext cx="2188070" cy="481672"/>
          </a:xfrm>
          <a:prstGeom prst="straightConnector1">
            <a:avLst/>
          </a:prstGeom>
          <a:ln w="38100" cap="flat" cmpd="sng" algn="ctr">
            <a:solidFill>
              <a:schemeClr val="tx1"/>
            </a:solidFill>
            <a:prstDash val="solid"/>
            <a:miter lim="800000"/>
            <a:headEnd type="none" w="lg" len="lg"/>
            <a:tailEnd type="arrow"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flipV="1">
            <a:off x="3992812" y="4923680"/>
            <a:ext cx="1582491" cy="545555"/>
          </a:xfrm>
          <a:prstGeom prst="straightConnector1">
            <a:avLst/>
          </a:prstGeom>
          <a:ln w="38100" cap="flat" cmpd="sng" algn="ctr">
            <a:solidFill>
              <a:schemeClr val="tx1"/>
            </a:solidFill>
            <a:prstDash val="dash"/>
            <a:miter lim="800000"/>
            <a:headEnd type="none" w="lg" len="lg"/>
            <a:tailEnd type="arrow" w="med" len="lg"/>
          </a:ln>
        </p:spPr>
        <p:style>
          <a:lnRef idx="1">
            <a:schemeClr val="accent1"/>
          </a:lnRef>
          <a:fillRef idx="0">
            <a:schemeClr val="accent1"/>
          </a:fillRef>
          <a:effectRef idx="0">
            <a:schemeClr val="accent1"/>
          </a:effectRef>
          <a:fontRef idx="minor">
            <a:schemeClr val="tx1"/>
          </a:fontRef>
        </p:style>
      </p:cxnSp>
      <p:pic>
        <p:nvPicPr>
          <p:cNvPr id="34" name="Picture 2" descr="http://www.creativechild.com/template/userfiles/posts/5_Educational_Benefits_of_Kids_Stuffed_Animals_Toys.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951939">
            <a:off x="6104503" y="1390905"/>
            <a:ext cx="2668060" cy="200104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6" name="Picture 35"/>
          <p:cNvPicPr>
            <a:picLocks noChangeAspect="1"/>
          </p:cNvPicPr>
          <p:nvPr/>
        </p:nvPicPr>
        <p:blipFill>
          <a:blip r:embed="rId8"/>
          <a:stretch>
            <a:fillRect/>
          </a:stretch>
        </p:blipFill>
        <p:spPr>
          <a:xfrm>
            <a:off x="1136572" y="972563"/>
            <a:ext cx="1570905" cy="1570905"/>
          </a:xfrm>
          <a:prstGeom prst="rect">
            <a:avLst/>
          </a:prstGeom>
        </p:spPr>
      </p:pic>
      <p:sp>
        <p:nvSpPr>
          <p:cNvPr id="37" name="Title 1"/>
          <p:cNvSpPr>
            <a:spLocks noGrp="1"/>
          </p:cNvSpPr>
          <p:nvPr>
            <p:ph type="title"/>
          </p:nvPr>
        </p:nvSpPr>
        <p:spPr>
          <a:xfrm>
            <a:off x="202771" y="300503"/>
            <a:ext cx="4955976" cy="589891"/>
          </a:xfrm>
          <a:solidFill>
            <a:srgbClr val="7F7F7F"/>
          </a:solidFill>
        </p:spPr>
        <p:txBody>
          <a:bodyPr/>
          <a:lstStyle/>
          <a:p>
            <a:r>
              <a:rPr lang="en-US"/>
              <a:t>Language of Interaction</a:t>
            </a:r>
          </a:p>
        </p:txBody>
      </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dding_color">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_united_futur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ustom Design">
      <a:majorFont>
        <a:latin typeface="Times New Roman"/>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TS010336783</Template>
  <TotalTime>15639</TotalTime>
  <Words>3008</Words>
  <Application>Microsoft Macintosh PowerPoint</Application>
  <PresentationFormat>On-screen Show (4:3)</PresentationFormat>
  <Paragraphs>665</Paragraphs>
  <Slides>47</Slides>
  <Notes>21</Notes>
  <HiddenSlides>0</HiddenSlides>
  <MMClips>0</MMClips>
  <ScaleCrop>false</ScaleCrop>
  <HeadingPairs>
    <vt:vector size="6" baseType="variant">
      <vt:variant>
        <vt:lpstr>Design Template</vt:lpstr>
      </vt:variant>
      <vt:variant>
        <vt:i4>3</vt:i4>
      </vt:variant>
      <vt:variant>
        <vt:lpstr>Embedded OLE Servers</vt:lpstr>
      </vt:variant>
      <vt:variant>
        <vt:i4>2</vt:i4>
      </vt:variant>
      <vt:variant>
        <vt:lpstr>Slide Titles</vt:lpstr>
      </vt:variant>
      <vt:variant>
        <vt:i4>47</vt:i4>
      </vt:variant>
    </vt:vector>
  </HeadingPairs>
  <TitlesOfParts>
    <vt:vector size="52" baseType="lpstr">
      <vt:lpstr>adding_color</vt:lpstr>
      <vt:lpstr>a_united_future</vt:lpstr>
      <vt:lpstr>Office Theme</vt:lpstr>
      <vt:lpstr>Microsoft Equation 3.0</vt:lpstr>
      <vt:lpstr>Microsoft Equation</vt:lpstr>
      <vt:lpstr>Slide 1</vt:lpstr>
      <vt:lpstr>Slide 2</vt:lpstr>
      <vt:lpstr>Slide 3</vt:lpstr>
      <vt:lpstr>Slide 4</vt:lpstr>
      <vt:lpstr>Slide 5</vt:lpstr>
      <vt:lpstr>Slide 6</vt:lpstr>
      <vt:lpstr>Slide 7</vt:lpstr>
      <vt:lpstr>Language of Interaction</vt:lpstr>
      <vt:lpstr>Language of Interaction</vt:lpstr>
      <vt:lpstr>Language of Interaction</vt:lpstr>
      <vt:lpstr>Slide 11</vt:lpstr>
      <vt:lpstr>Slide 12</vt:lpstr>
      <vt:lpstr>Slide 13</vt:lpstr>
      <vt:lpstr>Slide 14</vt:lpstr>
      <vt:lpstr>Data Collection</vt:lpstr>
      <vt:lpstr>Real-World Challenges</vt:lpstr>
      <vt:lpstr>An Observation</vt:lpstr>
      <vt:lpstr>Buzz: A System Overview </vt:lpstr>
      <vt:lpstr>Back End Tasks</vt:lpstr>
      <vt:lpstr>1. Segmentation</vt:lpstr>
      <vt:lpstr>2. Signal (dis)Similarity</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3. Hierarchical Clustering </vt:lpstr>
      <vt:lpstr>Results</vt:lpstr>
      <vt:lpstr>Results</vt:lpstr>
      <vt:lpstr>Many Limitations</vt:lpstr>
      <vt:lpstr>Conclusion</vt:lpstr>
      <vt:lpstr>Slide 39</vt:lpstr>
      <vt:lpstr>Slide 40</vt:lpstr>
      <vt:lpstr>The Ecosystem of Toys</vt:lpstr>
      <vt:lpstr>Slide 42</vt:lpstr>
      <vt:lpstr>What if we insert phones into toys?</vt:lpstr>
      <vt:lpstr>1. Segmentation</vt:lpstr>
      <vt:lpstr>Slide 45</vt:lpstr>
      <vt:lpstr>Slide 46</vt:lpstr>
      <vt:lpstr>Slide 47</vt:lpstr>
    </vt:vector>
  </TitlesOfParts>
  <Company>Duke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Injecting Life into Toys</dc:title>
  <dc:creator>Songchun Fan</dc:creator>
  <cp:lastModifiedBy>romit roy choudhury</cp:lastModifiedBy>
  <cp:revision>116</cp:revision>
  <dcterms:created xsi:type="dcterms:W3CDTF">2016-05-02T16:58:54Z</dcterms:created>
  <dcterms:modified xsi:type="dcterms:W3CDTF">2016-05-03T01:50:23Z</dcterms:modified>
</cp:coreProperties>
</file>