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1"/>
  </p:notesMasterIdLst>
  <p:handoutMasterIdLst>
    <p:handoutMasterId r:id="rId32"/>
  </p:handoutMasterIdLst>
  <p:sldIdLst>
    <p:sldId id="258" r:id="rId2"/>
    <p:sldId id="349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>
        <p:scale>
          <a:sx n="119" d="100"/>
          <a:sy n="119" d="100"/>
        </p:scale>
        <p:origin x="-56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8090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306AF8-7E08-492F-A118-E1C08BE75318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80737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9DFEBB-51FB-4107-A59C-7496F40EB6CE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97268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7479F3-4A43-4E84-84C4-22323300F092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1064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674291-7BB7-4654-9E1A-F47E3641D679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44008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7EBC54-F31A-4F39-A22D-974BF2B8CE7B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07394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B65D29-0F20-4991-8C32-D0A3AD10DDA5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35805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EE49B9-A674-4FB5-8924-F6FA3B113D30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61875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232B3B-06F8-4E41-B27B-BBABE6680161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77267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660631-652F-4811-A979-C55AC2F66E6E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73527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927ECD-5717-4421-BE05-749BE36014A8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2890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AE40AC-8389-4622-87CB-A43550045ABC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270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3F4E64-D6A6-4D8C-A8B7-A02DBD74FFCD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9194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DAF32D-547D-4602-8E57-467AF3094BB0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06505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D5905D-8E47-458E-A2A7-79E53BA82AD8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21468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909118-829C-49B1-882B-675C15F8FD58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6120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79BDD-2132-43B7-A613-C0C47E8E0554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3959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17C775-18ED-40A3-A366-9F598577178A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2443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7F6DEE-A4A5-43E8-966B-68EE1290854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9299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773E1C-E580-4357-97FE-3B1220AF4F70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4953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57960B-04A3-4017-B68B-5B8FE3FDAB59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7951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0A5E56-9711-416D-A904-5A8B92C1F476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65918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6A734B-152C-4C25-87D9-81C2A6DAA7A1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00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F207DF-5998-4EFC-A89E-0F1051BA50A9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5854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9: Transformers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 Series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Amount of series compensation is expressed as a percentage of the total line reactance (e.g., 50%)</a:t>
            </a:r>
          </a:p>
          <a:p>
            <a:r>
              <a:rPr lang="en-US" dirty="0" smtClean="0"/>
              <a:t>The series capacitance is usually setup so that it can be bypassed sometimes</a:t>
            </a:r>
          </a:p>
          <a:p>
            <a:pPr lvl="1"/>
            <a:r>
              <a:rPr lang="en-US" dirty="0" smtClean="0"/>
              <a:t>There can be excessive reactive power generation on the system during light loads, like at night</a:t>
            </a:r>
          </a:p>
          <a:p>
            <a:r>
              <a:rPr lang="en-US" dirty="0" smtClean="0"/>
              <a:t>There can be a concern with sub-synchronous interactions (SSI)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114311"/>
              </p:ext>
            </p:extLst>
          </p:nvPr>
        </p:nvGraphicFramePr>
        <p:xfrm>
          <a:off x="1143000" y="5105400"/>
          <a:ext cx="3276600" cy="120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Equation" r:id="rId3" imgW="1307880" imgH="482400" progId="Equation.DSMT4">
                  <p:embed/>
                </p:oleObj>
              </mc:Choice>
              <mc:Fallback>
                <p:oleObj name="Equation" r:id="rId3" imgW="1307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5105400"/>
                        <a:ext cx="3276600" cy="120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2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5.10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62320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3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Transformers Overview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924800" cy="4724400"/>
          </a:xfrm>
        </p:spPr>
        <p:txBody>
          <a:bodyPr/>
          <a:lstStyle/>
          <a:p>
            <a:r>
              <a:rPr lang="en-US" altLang="en-US" dirty="0" smtClean="0"/>
              <a:t>Power systems are characterized by many different voltage levels, ranging from 765 kV down to 240/120 volts.  </a:t>
            </a:r>
          </a:p>
          <a:p>
            <a:r>
              <a:rPr lang="en-US" altLang="en-US" dirty="0" smtClean="0"/>
              <a:t>Transformers are used to transfer power between different voltage levels.</a:t>
            </a:r>
          </a:p>
          <a:p>
            <a:r>
              <a:rPr lang="en-US" altLang="en-US" dirty="0" smtClean="0"/>
              <a:t>The ability to inexpensively change voltage levels is a key advantage of ac systems over dc systems.</a:t>
            </a:r>
          </a:p>
          <a:p>
            <a:r>
              <a:rPr lang="en-US" altLang="en-US" dirty="0" smtClean="0"/>
              <a:t>In this section we’ll development models for the transformer and discuss various ways of connecting three phase transformers.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001000" cy="838200"/>
          </a:xfrm>
        </p:spPr>
        <p:txBody>
          <a:bodyPr/>
          <a:lstStyle/>
          <a:p>
            <a:r>
              <a:rPr lang="en-US" altLang="en-US" smtClean="0"/>
              <a:t>Transmission to Distribution Transfomer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70763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Transmission Level Transformer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5505"/>
            <a:ext cx="6846887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Ideal Transformer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772400" cy="5029200"/>
          </a:xfrm>
        </p:spPr>
        <p:txBody>
          <a:bodyPr/>
          <a:lstStyle/>
          <a:p>
            <a:r>
              <a:rPr lang="en-US" altLang="en-US" dirty="0" smtClean="0"/>
              <a:t>First we review the voltage/current relationships for an ideal transformer</a:t>
            </a:r>
          </a:p>
          <a:p>
            <a:pPr lvl="1"/>
            <a:r>
              <a:rPr lang="en-US" altLang="en-US" dirty="0" smtClean="0"/>
              <a:t>no real power losses</a:t>
            </a:r>
          </a:p>
          <a:p>
            <a:pPr lvl="1"/>
            <a:r>
              <a:rPr lang="en-US" altLang="en-US" dirty="0" smtClean="0"/>
              <a:t>magnetic core has infinite permeability</a:t>
            </a:r>
          </a:p>
          <a:p>
            <a:pPr lvl="1"/>
            <a:r>
              <a:rPr lang="en-US" altLang="en-US" dirty="0" smtClean="0"/>
              <a:t>no leakage flux</a:t>
            </a:r>
          </a:p>
          <a:p>
            <a:r>
              <a:rPr lang="en-US" altLang="en-US" dirty="0" smtClean="0"/>
              <a:t>We’ll define the “primary” side of the transformer as the side that usually takes power, and the secondary as the side that usually delivers power.</a:t>
            </a:r>
          </a:p>
          <a:p>
            <a:pPr lvl="1"/>
            <a:r>
              <a:rPr lang="en-US" altLang="en-US" dirty="0" smtClean="0"/>
              <a:t>primary is usually the side with the higher voltage, but may be the low voltage side on a generator step-up transformer.  </a:t>
            </a:r>
          </a:p>
          <a:p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Ideal Transformer Relationships</a:t>
            </a:r>
          </a:p>
        </p:txBody>
      </p:sp>
      <p:pic>
        <p:nvPicPr>
          <p:cNvPr id="23556" name="Picture 3" descr="Fig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1726" r="15294" b="75906"/>
          <a:stretch>
            <a:fillRect/>
          </a:stretch>
        </p:blipFill>
        <p:spPr bwMode="auto">
          <a:xfrm>
            <a:off x="609600" y="1359568"/>
            <a:ext cx="51816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514477"/>
              </p:ext>
            </p:extLst>
          </p:nvPr>
        </p:nvGraphicFramePr>
        <p:xfrm>
          <a:off x="637674" y="3581400"/>
          <a:ext cx="79502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Equation" r:id="rId5" imgW="7950200" imgH="2946400" progId="Equation.DSMT4">
                  <p:embed/>
                </p:oleObj>
              </mc:Choice>
              <mc:Fallback>
                <p:oleObj name="Equation" r:id="rId5" imgW="7950200" imgH="294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74" y="3581400"/>
                        <a:ext cx="79502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Relationships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629876"/>
              </p:ext>
            </p:extLst>
          </p:nvPr>
        </p:nvGraphicFramePr>
        <p:xfrm>
          <a:off x="457200" y="1280160"/>
          <a:ext cx="69850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Equation" r:id="rId4" imgW="6985000" imgH="5283200" progId="Equation.DSMT4">
                  <p:embed/>
                </p:oleObj>
              </mc:Choice>
              <mc:Fallback>
                <p:oleObj name="Equation" r:id="rId4" imgW="6985000" imgH="528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985000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Current/Voltage Relationships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13217"/>
              </p:ext>
            </p:extLst>
          </p:nvPr>
        </p:nvGraphicFramePr>
        <p:xfrm>
          <a:off x="457200" y="1280160"/>
          <a:ext cx="61087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9" name="Equation" r:id="rId4" imgW="6108700" imgH="3606800" progId="Equation.DSMT4">
                  <p:embed/>
                </p:oleObj>
              </mc:Choice>
              <mc:Fallback>
                <p:oleObj name="Equation" r:id="rId4" imgW="6108700" imgH="360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108700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4" descr="Fig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862" r="11765" b="73318"/>
          <a:stretch>
            <a:fillRect/>
          </a:stretch>
        </p:blipFill>
        <p:spPr bwMode="auto">
          <a:xfrm>
            <a:off x="4114800" y="2971800"/>
            <a:ext cx="40386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838200"/>
          </a:xfrm>
        </p:spPr>
        <p:txBody>
          <a:bodyPr/>
          <a:lstStyle/>
          <a:p>
            <a:r>
              <a:rPr lang="en-US" altLang="en-US" smtClean="0"/>
              <a:t>Impedance Transformation Example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990600"/>
          </a:xfrm>
        </p:spPr>
        <p:txBody>
          <a:bodyPr/>
          <a:lstStyle/>
          <a:p>
            <a:pPr marL="0" indent="0"/>
            <a:r>
              <a:rPr lang="en-US" altLang="en-US" b="1" dirty="0" smtClean="0"/>
              <a:t>Example:</a:t>
            </a:r>
            <a:r>
              <a:rPr lang="en-US" altLang="en-US" dirty="0" smtClean="0"/>
              <a:t> Calculate the primary voltage and current for an impedance load on the secondary</a:t>
            </a:r>
          </a:p>
        </p:txBody>
      </p:sp>
      <p:pic>
        <p:nvPicPr>
          <p:cNvPr id="26631" name="Picture 4" descr="Fig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r="11765" b="77631"/>
          <a:stretch>
            <a:fillRect/>
          </a:stretch>
        </p:blipFill>
        <p:spPr bwMode="auto">
          <a:xfrm>
            <a:off x="609600" y="2286000"/>
            <a:ext cx="4114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5" name="Equation" r:id="rId5" imgW="457677" imgH="793306" progId="Equation.DSMT4">
                  <p:embed/>
                </p:oleObj>
              </mc:Choice>
              <mc:Fallback>
                <p:oleObj name="Equation" r:id="rId5" imgW="457677" imgH="7933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32738"/>
              </p:ext>
            </p:extLst>
          </p:nvPr>
        </p:nvGraphicFramePr>
        <p:xfrm>
          <a:off x="4794250" y="2597150"/>
          <a:ext cx="34671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Equation" r:id="rId7" imgW="3467100" imgH="1384300" progId="Equation.DSMT4">
                  <p:embed/>
                </p:oleObj>
              </mc:Choice>
              <mc:Fallback>
                <p:oleObj name="Equation" r:id="rId7" imgW="3467100" imgH="138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2597150"/>
                        <a:ext cx="34671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688126"/>
              </p:ext>
            </p:extLst>
          </p:nvPr>
        </p:nvGraphicFramePr>
        <p:xfrm>
          <a:off x="609600" y="4343400"/>
          <a:ext cx="38481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7" name="Equation" r:id="rId9" imgW="3848100" imgH="1854200" progId="Equation.DSMT4">
                  <p:embed/>
                </p:oleObj>
              </mc:Choice>
              <mc:Fallback>
                <p:oleObj name="Equation" r:id="rId9" imgW="3848100" imgH="185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343400"/>
                        <a:ext cx="38481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r>
              <a:rPr lang="en-US" dirty="0" smtClean="0"/>
              <a:t>Please read Chapter 3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4 is 4.32, 4.41, 5.1, 5.7, 5.14; this one must be turned in on Sept 22 (hence there will be no quiz that day)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Exam 1 is Thursday Oct 6 in class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/>
              <a:t>Closed book, closed notes, but you may bring one 8.5 by 11 inch note sheet and standard </a:t>
            </a:r>
            <a:r>
              <a:rPr lang="en-US" altLang="en-US" dirty="0" smtClean="0"/>
              <a:t>calculators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Power Area Scholarships, Awards (Oct 1 deadlines, except Nov 1 for Grainger)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/>
              <a:t>http://energy.ece.illinois.edu/ </a:t>
            </a:r>
            <a:endParaRPr lang="en-US" alt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en-US" smtClean="0"/>
              <a:t>Turn into Prof Sauer (4046 or 4060)</a:t>
            </a: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Real Transformers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848600" cy="4648200"/>
          </a:xfrm>
        </p:spPr>
        <p:txBody>
          <a:bodyPr/>
          <a:lstStyle/>
          <a:p>
            <a:r>
              <a:rPr lang="en-US" altLang="en-US" dirty="0" smtClean="0"/>
              <a:t>Real transformers</a:t>
            </a:r>
          </a:p>
          <a:p>
            <a:pPr lvl="1">
              <a:buFontTx/>
              <a:buChar char="–"/>
            </a:pPr>
            <a:r>
              <a:rPr lang="en-US" altLang="en-US" dirty="0" smtClean="0"/>
              <a:t>have losses</a:t>
            </a:r>
          </a:p>
          <a:p>
            <a:pPr lvl="1">
              <a:buFontTx/>
              <a:buChar char="–"/>
            </a:pPr>
            <a:r>
              <a:rPr lang="en-US" altLang="en-US" dirty="0" smtClean="0"/>
              <a:t>have leakage flux</a:t>
            </a:r>
          </a:p>
          <a:p>
            <a:pPr lvl="1">
              <a:buFontTx/>
              <a:buChar char="–"/>
            </a:pPr>
            <a:r>
              <a:rPr lang="en-US" altLang="en-US" dirty="0" smtClean="0"/>
              <a:t>have finite permeability of magnetic core</a:t>
            </a:r>
          </a:p>
          <a:p>
            <a:pPr lvl="1">
              <a:buFontTx/>
              <a:buChar char="–"/>
            </a:pPr>
            <a:endParaRPr lang="en-US" altLang="en-US" dirty="0" smtClean="0"/>
          </a:p>
          <a:p>
            <a:r>
              <a:rPr lang="en-US" altLang="en-US" dirty="0" smtClean="0"/>
              <a:t>Real power losses</a:t>
            </a:r>
          </a:p>
          <a:p>
            <a:pPr marL="457200" lvl="1" indent="0">
              <a:buNone/>
            </a:pPr>
            <a:r>
              <a:rPr lang="en-US" altLang="en-US" dirty="0" smtClean="0"/>
              <a:t>resistance in windings (i</a:t>
            </a:r>
            <a:r>
              <a:rPr lang="en-US" altLang="en-US" baseline="30000" dirty="0" smtClean="0"/>
              <a:t>2 </a:t>
            </a:r>
            <a:r>
              <a:rPr lang="en-US" altLang="en-US" dirty="0" smtClean="0"/>
              <a:t>R)</a:t>
            </a:r>
          </a:p>
          <a:p>
            <a:pPr marL="457200" lvl="1" indent="0">
              <a:buNone/>
            </a:pPr>
            <a:r>
              <a:rPr lang="en-US" altLang="en-US" dirty="0" smtClean="0"/>
              <a:t>core losses due to eddy currents and hysteresis</a:t>
            </a:r>
          </a:p>
          <a:p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Transformer Core losses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200" y="1280160"/>
            <a:ext cx="7731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Eddy currents arise because of changing flux in core.</a:t>
            </a:r>
          </a:p>
          <a:p>
            <a:pPr eaLnBrk="1" hangingPunct="1"/>
            <a:r>
              <a:rPr lang="en-US" altLang="en-US" sz="2800" dirty="0"/>
              <a:t>Eddy currents are reduced by laminating the core</a:t>
            </a:r>
          </a:p>
        </p:txBody>
      </p:sp>
      <p:pic>
        <p:nvPicPr>
          <p:cNvPr id="39940" name="Picture 4" descr="Fig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726" r="11765" b="80219"/>
          <a:stretch>
            <a:fillRect/>
          </a:stretch>
        </p:blipFill>
        <p:spPr bwMode="auto">
          <a:xfrm>
            <a:off x="1143000" y="2286000"/>
            <a:ext cx="51054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Fig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312" r="20000" b="73318"/>
          <a:stretch>
            <a:fillRect/>
          </a:stretch>
        </p:blipFill>
        <p:spPr bwMode="auto">
          <a:xfrm>
            <a:off x="4038600" y="4495800"/>
            <a:ext cx="38862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57200" y="3886200"/>
            <a:ext cx="78597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Hysteresis losses are proportional to area of BH curve</a:t>
            </a:r>
          </a:p>
          <a:p>
            <a:pPr eaLnBrk="1" hangingPunct="1"/>
            <a:r>
              <a:rPr lang="en-US" altLang="en-US" sz="2800" dirty="0"/>
              <a:t>and the frequency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57200" y="5181600"/>
            <a:ext cx="3429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These losses are reduced by using material with a </a:t>
            </a:r>
          </a:p>
          <a:p>
            <a:pPr eaLnBrk="1" hangingPunct="1"/>
            <a:r>
              <a:rPr lang="en-US" altLang="en-US"/>
              <a:t>thin BH curve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Leakage Flux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422626"/>
              </p:ext>
            </p:extLst>
          </p:nvPr>
        </p:nvGraphicFramePr>
        <p:xfrm>
          <a:off x="457200" y="1280160"/>
          <a:ext cx="62992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Equation" r:id="rId4" imgW="6299200" imgH="4737100" progId="Equation.DSMT4">
                  <p:embed/>
                </p:oleObj>
              </mc:Choice>
              <mc:Fallback>
                <p:oleObj name="Equation" r:id="rId4" imgW="6299200" imgH="473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2992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Finite Core Permeability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005746"/>
              </p:ext>
            </p:extLst>
          </p:nvPr>
        </p:nvGraphicFramePr>
        <p:xfrm>
          <a:off x="457200" y="1325880"/>
          <a:ext cx="78359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0" name="Equation" r:id="rId4" imgW="7835900" imgH="4064000" progId="Equation.DSMT4">
                  <p:embed/>
                </p:oleObj>
              </mc:Choice>
              <mc:Fallback>
                <p:oleObj name="Equation" r:id="rId4" imgW="7835900" imgH="406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25880"/>
                        <a:ext cx="78359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Transformer Equivalent Circuit</a:t>
            </a:r>
          </a:p>
        </p:txBody>
      </p:sp>
      <p:pic>
        <p:nvPicPr>
          <p:cNvPr id="43011" name="Picture 3" descr="Fig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7764" b="74181"/>
          <a:stretch>
            <a:fillRect/>
          </a:stretch>
        </p:blipFill>
        <p:spPr bwMode="auto">
          <a:xfrm>
            <a:off x="592931" y="2297113"/>
            <a:ext cx="71628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98525" y="1260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57200" y="1280160"/>
            <a:ext cx="74342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Using the previous relationships, we can derive an </a:t>
            </a:r>
          </a:p>
          <a:p>
            <a:pPr eaLnBrk="1" hangingPunct="1"/>
            <a:r>
              <a:rPr lang="en-US" altLang="en-US" sz="2800" dirty="0"/>
              <a:t>equivalent circuit model for the real transformer</a:t>
            </a:r>
            <a:endParaRPr lang="en-US" altLang="en-US" dirty="0"/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038336"/>
              </p:ext>
            </p:extLst>
          </p:nvPr>
        </p:nvGraphicFramePr>
        <p:xfrm>
          <a:off x="457200" y="4267200"/>
          <a:ext cx="67183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4" name="Equation" r:id="rId5" imgW="6718300" imgH="2184400" progId="Equation.DSMT4">
                  <p:embed/>
                </p:oleObj>
              </mc:Choice>
              <mc:Fallback>
                <p:oleObj name="Equation" r:id="rId5" imgW="6718300" imgH="218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67183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Simplified Equivalent Circuit</a:t>
            </a:r>
          </a:p>
        </p:txBody>
      </p:sp>
      <p:pic>
        <p:nvPicPr>
          <p:cNvPr id="44035" name="Picture 3" descr="Fig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726" b="71593"/>
          <a:stretch>
            <a:fillRect/>
          </a:stretch>
        </p:blipFill>
        <p:spPr bwMode="auto">
          <a:xfrm>
            <a:off x="533400" y="1524000"/>
            <a:ext cx="6858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Calculation of Model Parameters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924800" cy="4419600"/>
          </a:xfrm>
        </p:spPr>
        <p:txBody>
          <a:bodyPr/>
          <a:lstStyle/>
          <a:p>
            <a:r>
              <a:rPr lang="en-US" altLang="en-US" dirty="0" smtClean="0"/>
              <a:t>The parameters of the model are determined based upon </a:t>
            </a:r>
          </a:p>
          <a:p>
            <a:pPr lvl="1"/>
            <a:r>
              <a:rPr lang="en-US" altLang="en-US" dirty="0" smtClean="0"/>
              <a:t>nameplate data: gives the rated voltages and power</a:t>
            </a:r>
          </a:p>
          <a:p>
            <a:pPr lvl="1"/>
            <a:r>
              <a:rPr lang="en-US" altLang="en-US" dirty="0" smtClean="0"/>
              <a:t>open circuit test: rated voltage is applied to primary with secondary open; measure the primary current and losses (the test may also be done applying the voltage to the secondary, calculating the values, then referring the values back to the primary side).</a:t>
            </a:r>
          </a:p>
          <a:p>
            <a:pPr lvl="1"/>
            <a:r>
              <a:rPr lang="en-US" altLang="en-US" dirty="0" smtClean="0"/>
              <a:t>short circuit test: with secondary shorted, apply voltage to primary to get rated current to flow; measure voltage and losses.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Transformer Example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Example: A single phase, 100 MVA, 200/80 kV transformer has the following test data:</a:t>
            </a:r>
          </a:p>
          <a:p>
            <a:pPr marL="0" indent="0">
              <a:buNone/>
            </a:pPr>
            <a:r>
              <a:rPr lang="en-US" altLang="en-US" dirty="0" smtClean="0"/>
              <a:t>		open circuit: 20 amps, with 10 kW losses</a:t>
            </a:r>
          </a:p>
          <a:p>
            <a:pPr marL="0" indent="0">
              <a:buNone/>
            </a:pPr>
            <a:r>
              <a:rPr lang="en-US" altLang="en-US" dirty="0" smtClean="0"/>
              <a:t>		short circuit: 30 kV, with 500 kW losses</a:t>
            </a:r>
          </a:p>
          <a:p>
            <a:pPr marL="0" indent="0">
              <a:buNone/>
            </a:pPr>
            <a:r>
              <a:rPr lang="en-US" altLang="en-US" dirty="0" smtClean="0"/>
              <a:t>Determine the model parameters.  </a:t>
            </a:r>
          </a:p>
        </p:txBody>
      </p:sp>
      <p:pic>
        <p:nvPicPr>
          <p:cNvPr id="46084" name="Picture 4" descr="Fig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b="77631"/>
          <a:stretch>
            <a:fillRect/>
          </a:stretch>
        </p:blipFill>
        <p:spPr bwMode="auto">
          <a:xfrm>
            <a:off x="609600" y="3962400"/>
            <a:ext cx="5943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Transformer Example, cont’d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906687"/>
              </p:ext>
            </p:extLst>
          </p:nvPr>
        </p:nvGraphicFramePr>
        <p:xfrm>
          <a:off x="457200" y="1280160"/>
          <a:ext cx="7389813" cy="53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8" name="Equation" r:id="rId4" imgW="8178800" imgH="5867400" progId="Equation.DSMT4">
                  <p:embed/>
                </p:oleObj>
              </mc:Choice>
              <mc:Fallback>
                <p:oleObj name="Equation" r:id="rId4" imgW="8178800" imgH="586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389813" cy="530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610600" cy="838200"/>
          </a:xfrm>
        </p:spPr>
        <p:txBody>
          <a:bodyPr/>
          <a:lstStyle/>
          <a:p>
            <a:r>
              <a:rPr lang="en-US" altLang="en-US" smtClean="0"/>
              <a:t>Residential Distribution Transformers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57200" y="1280160"/>
            <a:ext cx="7594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Single phase transformers are commonly used in </a:t>
            </a:r>
          </a:p>
          <a:p>
            <a:pPr eaLnBrk="1" hangingPunct="1"/>
            <a:r>
              <a:rPr lang="en-US" altLang="en-US" sz="2800" dirty="0"/>
              <a:t>residential distribution systems.  Most distribution</a:t>
            </a:r>
          </a:p>
          <a:p>
            <a:pPr eaLnBrk="1" hangingPunct="1"/>
            <a:r>
              <a:rPr lang="en-US" altLang="en-US" sz="2800" dirty="0"/>
              <a:t>systems are 4 wire, with a multi-grounded, common</a:t>
            </a:r>
          </a:p>
          <a:p>
            <a:pPr eaLnBrk="1" hangingPunct="1"/>
            <a:r>
              <a:rPr lang="en-US" altLang="en-US" sz="2800" dirty="0"/>
              <a:t> neutral.   </a:t>
            </a:r>
          </a:p>
        </p:txBody>
      </p:sp>
      <p:pic>
        <p:nvPicPr>
          <p:cNvPr id="48132" name="Picture 4" descr="Fig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" r="9412" b="69005"/>
          <a:stretch>
            <a:fillRect/>
          </a:stretch>
        </p:blipFill>
        <p:spPr bwMode="auto">
          <a:xfrm>
            <a:off x="979153" y="3352800"/>
            <a:ext cx="7040563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Line Models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866144"/>
              </p:ext>
            </p:extLst>
          </p:nvPr>
        </p:nvGraphicFramePr>
        <p:xfrm>
          <a:off x="457200" y="1280160"/>
          <a:ext cx="72009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5" name="Equation" r:id="rId4" imgW="7200900" imgH="4419600" progId="Equation.DSMT4">
                  <p:embed/>
                </p:oleObj>
              </mc:Choice>
              <mc:Fallback>
                <p:oleObj name="Equation" r:id="rId4" imgW="7200900" imgH="441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2009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Transfer in Short Lines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990600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Often we'd like to know the maximum power that could be transferred through a short transmission line</a:t>
            </a: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703262" y="2346158"/>
            <a:ext cx="6353175" cy="1447800"/>
            <a:chOff x="816" y="1632"/>
            <a:chExt cx="4002" cy="912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2160" y="1824"/>
              <a:ext cx="1248" cy="672"/>
            </a:xfrm>
            <a:prstGeom prst="rect">
              <a:avLst/>
            </a:prstGeom>
            <a:noFill/>
            <a:ln w="412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>
              <a:off x="1392" y="196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1392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>
              <a:off x="3408" y="19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3408" y="24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816" y="1968"/>
              <a:ext cx="3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 dirty="0"/>
                <a:t>V</a:t>
              </a:r>
              <a:r>
                <a:rPr lang="en-US" altLang="en-US" sz="2800" baseline="-25000" dirty="0"/>
                <a:t>1</a:t>
              </a:r>
              <a:endParaRPr lang="en-US" altLang="en-US" sz="2800" dirty="0"/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4464" y="2016"/>
              <a:ext cx="3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V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1104" y="1824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4320" y="1824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21519" name="Text Box 14"/>
            <p:cNvSpPr txBox="1">
              <a:spLocks noChangeArrowheads="1"/>
            </p:cNvSpPr>
            <p:nvPr/>
          </p:nvSpPr>
          <p:spPr bwMode="auto">
            <a:xfrm>
              <a:off x="1152" y="2256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4368" y="2256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1488" y="1632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21522" name="Line 17"/>
            <p:cNvSpPr>
              <a:spLocks noChangeShapeType="1"/>
            </p:cNvSpPr>
            <p:nvPr/>
          </p:nvSpPr>
          <p:spPr bwMode="auto">
            <a:xfrm>
              <a:off x="1776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3" name="Text Box 18"/>
            <p:cNvSpPr txBox="1">
              <a:spLocks noChangeArrowheads="1"/>
            </p:cNvSpPr>
            <p:nvPr/>
          </p:nvSpPr>
          <p:spPr bwMode="auto">
            <a:xfrm>
              <a:off x="3792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21524" name="Line 19"/>
            <p:cNvSpPr>
              <a:spLocks noChangeShapeType="1"/>
            </p:cNvSpPr>
            <p:nvPr/>
          </p:nvSpPr>
          <p:spPr bwMode="auto">
            <a:xfrm>
              <a:off x="3504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5" name="Text Box 20"/>
            <p:cNvSpPr txBox="1">
              <a:spLocks noChangeArrowheads="1"/>
            </p:cNvSpPr>
            <p:nvPr/>
          </p:nvSpPr>
          <p:spPr bwMode="auto">
            <a:xfrm>
              <a:off x="2256" y="1776"/>
              <a:ext cx="115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/>
                <a:t>Transmission</a:t>
              </a:r>
            </a:p>
            <a:p>
              <a:pPr algn="ctr" eaLnBrk="1" hangingPunct="1"/>
              <a:r>
                <a:rPr lang="en-US" altLang="en-US"/>
                <a:t>Line with </a:t>
              </a:r>
              <a:br>
                <a:rPr lang="en-US" altLang="en-US"/>
              </a:br>
              <a:r>
                <a:rPr lang="en-US" altLang="en-US"/>
                <a:t>Impedance Z</a:t>
              </a:r>
            </a:p>
          </p:txBody>
        </p:sp>
        <p:sp>
          <p:nvSpPr>
            <p:cNvPr id="21526" name="Text Box 21"/>
            <p:cNvSpPr txBox="1">
              <a:spLocks noChangeArrowheads="1"/>
            </p:cNvSpPr>
            <p:nvPr/>
          </p:nvSpPr>
          <p:spPr bwMode="auto">
            <a:xfrm>
              <a:off x="1440" y="2016"/>
              <a:ext cx="3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S</a:t>
              </a:r>
              <a:r>
                <a:rPr lang="en-US" altLang="en-US" sz="2800" baseline="-25000"/>
                <a:t>12</a:t>
              </a:r>
              <a:endParaRPr lang="en-US" altLang="en-US" sz="2800"/>
            </a:p>
          </p:txBody>
        </p:sp>
        <p:sp>
          <p:nvSpPr>
            <p:cNvPr id="21527" name="Line 22"/>
            <p:cNvSpPr>
              <a:spLocks noChangeShapeType="1"/>
            </p:cNvSpPr>
            <p:nvPr/>
          </p:nvSpPr>
          <p:spPr bwMode="auto">
            <a:xfrm>
              <a:off x="182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8" name="Line 23"/>
            <p:cNvSpPr>
              <a:spLocks noChangeShapeType="1"/>
            </p:cNvSpPr>
            <p:nvPr/>
          </p:nvSpPr>
          <p:spPr bwMode="auto">
            <a:xfrm flipH="1">
              <a:off x="3552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9" name="Rectangle 24"/>
            <p:cNvSpPr>
              <a:spLocks noChangeArrowheads="1"/>
            </p:cNvSpPr>
            <p:nvPr/>
          </p:nvSpPr>
          <p:spPr bwMode="auto">
            <a:xfrm>
              <a:off x="3840" y="2016"/>
              <a:ext cx="3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S</a:t>
              </a:r>
              <a:r>
                <a:rPr lang="en-US" altLang="en-US" sz="2800" baseline="-25000"/>
                <a:t>21</a:t>
              </a:r>
            </a:p>
          </p:txBody>
        </p:sp>
      </p:grpSp>
      <p:graphicFrame>
        <p:nvGraphicFramePr>
          <p:cNvPr id="2150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95143"/>
              </p:ext>
            </p:extLst>
          </p:nvPr>
        </p:nvGraphicFramePr>
        <p:xfrm>
          <a:off x="703262" y="3793958"/>
          <a:ext cx="67818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Equation" r:id="rId4" imgW="6781800" imgH="2781300" progId="Equation.DSMT4">
                  <p:embed/>
                </p:oleObj>
              </mc:Choice>
              <mc:Fallback>
                <p:oleObj name="Equation" r:id="rId4" imgW="6781800" imgH="278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" y="3793958"/>
                        <a:ext cx="67818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Transfer in Lossless Lines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78812"/>
              </p:ext>
            </p:extLst>
          </p:nvPr>
        </p:nvGraphicFramePr>
        <p:xfrm>
          <a:off x="457200" y="1280160"/>
          <a:ext cx="77343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Equation" r:id="rId4" imgW="7734240" imgH="5105160" progId="Equation.DSMT4">
                  <p:embed/>
                </p:oleObj>
              </mc:Choice>
              <mc:Fallback>
                <p:oleObj name="Equation" r:id="rId4" imgW="7734240" imgH="510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7343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Limits Affecting Max. Power Transfer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Thermal limits</a:t>
            </a:r>
          </a:p>
          <a:p>
            <a:pPr lvl="1" eaLnBrk="1" hangingPunct="1"/>
            <a:r>
              <a:rPr lang="en-US" altLang="en-US" dirty="0" smtClean="0"/>
              <a:t>limit is due to heating of conductor and hence depends heavily on ambient conditions.</a:t>
            </a:r>
          </a:p>
          <a:p>
            <a:pPr lvl="1" eaLnBrk="1" hangingPunct="1"/>
            <a:r>
              <a:rPr lang="en-US" altLang="en-US" dirty="0" smtClean="0"/>
              <a:t>For many lines, sagging is the limiting constraint.</a:t>
            </a:r>
          </a:p>
          <a:p>
            <a:pPr lvl="1" eaLnBrk="1" hangingPunct="1"/>
            <a:r>
              <a:rPr lang="en-US" altLang="en-US" dirty="0" smtClean="0"/>
              <a:t>Newer conductors limit can limit sag.  For example, in 2004 ORNL working with 3M announced lines with a core consisting of ceramic Nextel fibers.  These lines can operate at 200 degrees C.  </a:t>
            </a:r>
          </a:p>
          <a:p>
            <a:pPr lvl="1" eaLnBrk="1" hangingPunct="1"/>
            <a:r>
              <a:rPr lang="en-US" altLang="en-US" dirty="0" smtClean="0"/>
              <a:t>Trees grow, and will eventually hit lines if they are planted under the line.</a:t>
            </a:r>
          </a:p>
          <a:p>
            <a:pPr eaLnBrk="1" hangingPunct="1">
              <a:buFont typeface="Wingdings" pitchFamily="2" charset="2"/>
              <a:buChar char="l"/>
            </a:pP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Other Limits Affecting Power Transfer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Angle limits</a:t>
            </a:r>
          </a:p>
          <a:p>
            <a:pPr lvl="1" eaLnBrk="1" hangingPunct="1"/>
            <a:r>
              <a:rPr lang="en-US" altLang="en-US" dirty="0" smtClean="0"/>
              <a:t>while the maximum power transfer occurs when line angle difference is 90 degrees, actual limit is substantially less due to multiple lines in the system</a:t>
            </a:r>
          </a:p>
          <a:p>
            <a:pPr eaLnBrk="1" hangingPunct="1"/>
            <a:r>
              <a:rPr lang="en-US" altLang="en-US" dirty="0" smtClean="0"/>
              <a:t>Voltage stability limits</a:t>
            </a:r>
          </a:p>
          <a:p>
            <a:pPr lvl="1" eaLnBrk="1" hangingPunct="1"/>
            <a:r>
              <a:rPr lang="en-US" altLang="en-US" dirty="0" smtClean="0"/>
              <a:t>as power transfers increases, reactive losses increase as I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X.  As reactive power increases the voltage falls, resulting in a potentially cascading voltage collapse.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5.8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63124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2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Line Series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2453640"/>
          </a:xfrm>
        </p:spPr>
        <p:txBody>
          <a:bodyPr/>
          <a:lstStyle/>
          <a:p>
            <a:r>
              <a:rPr lang="en-US" dirty="0" smtClean="0"/>
              <a:t>One way to increase the transmission capacity of a transmission line that is limited by its reactance is to add series compensation</a:t>
            </a:r>
          </a:p>
          <a:p>
            <a:pPr lvl="1"/>
            <a:r>
              <a:rPr lang="en-US" dirty="0" smtClean="0"/>
              <a:t>Capacitors are placed in series with the transmission line </a:t>
            </a:r>
            <a:br>
              <a:rPr lang="en-US" dirty="0" smtClean="0"/>
            </a:br>
            <a:r>
              <a:rPr lang="en-US" dirty="0" smtClean="0"/>
              <a:t>(covered in Example 5.10)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7616"/>
            <a:ext cx="5029200" cy="275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6238875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Image: https</a:t>
            </a:r>
            <a:r>
              <a:rPr lang="en-US" sz="1400" dirty="0"/>
              <a:t>://www.bpa.gov/news/newsroom/Pages/Chief-engineers-reunite-reminisce-for-BPAs-75th.aspx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3513221"/>
            <a:ext cx="2068195" cy="224676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Image shows</a:t>
            </a:r>
            <a:br>
              <a:rPr lang="en-US" dirty="0" smtClean="0"/>
            </a:br>
            <a:r>
              <a:rPr lang="en-US" dirty="0" smtClean="0"/>
              <a:t>BPA series</a:t>
            </a:r>
            <a:br>
              <a:rPr lang="en-US" dirty="0" smtClean="0"/>
            </a:br>
            <a:r>
              <a:rPr lang="en-US" dirty="0" smtClean="0"/>
              <a:t>capacitors in</a:t>
            </a:r>
            <a:br>
              <a:rPr lang="en-US" dirty="0" smtClean="0"/>
            </a:br>
            <a:r>
              <a:rPr lang="en-US" dirty="0" smtClean="0"/>
              <a:t>a 500 kV</a:t>
            </a:r>
            <a:br>
              <a:rPr lang="en-US" dirty="0" smtClean="0"/>
            </a:br>
            <a:r>
              <a:rPr lang="en-US" dirty="0" smtClean="0"/>
              <a:t>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3205</TotalTime>
  <Words>900</Words>
  <Application>Microsoft Office PowerPoint</Application>
  <PresentationFormat>On-screen Show (4:3)</PresentationFormat>
  <Paragraphs>162</Paragraphs>
  <Slides>29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Capsules</vt:lpstr>
      <vt:lpstr>Equation</vt:lpstr>
      <vt:lpstr>ECE 476  Power System Analysis</vt:lpstr>
      <vt:lpstr>Announcements</vt:lpstr>
      <vt:lpstr>Three Line Models</vt:lpstr>
      <vt:lpstr>Power Transfer in Short Lines</vt:lpstr>
      <vt:lpstr>Power Transfer in Lossless Lines</vt:lpstr>
      <vt:lpstr>Limits Affecting Max. Power Transfer</vt:lpstr>
      <vt:lpstr>Other Limits Affecting Power Transfer</vt:lpstr>
      <vt:lpstr>Example 5.8</vt:lpstr>
      <vt:lpstr>Transmission Line Series Compensation</vt:lpstr>
      <vt:lpstr>Transmission Line Series Compensation</vt:lpstr>
      <vt:lpstr>Example 5.10</vt:lpstr>
      <vt:lpstr>Transformers Overview</vt:lpstr>
      <vt:lpstr>Transmission to Distribution Transfomer</vt:lpstr>
      <vt:lpstr>Transmission Level Transformer</vt:lpstr>
      <vt:lpstr>Ideal Transformer</vt:lpstr>
      <vt:lpstr>Ideal Transformer Relationships</vt:lpstr>
      <vt:lpstr>Current Relationships</vt:lpstr>
      <vt:lpstr>Current/Voltage Relationships</vt:lpstr>
      <vt:lpstr>Impedance Transformation Example</vt:lpstr>
      <vt:lpstr>Real Transformers</vt:lpstr>
      <vt:lpstr>Transformer Core losses</vt:lpstr>
      <vt:lpstr>Effect of Leakage Flux</vt:lpstr>
      <vt:lpstr>Effect of Finite Core Permeability</vt:lpstr>
      <vt:lpstr>Transformer Equivalent Circuit</vt:lpstr>
      <vt:lpstr>Simplified Equivalent Circuit</vt:lpstr>
      <vt:lpstr>Calculation of Model Parameters</vt:lpstr>
      <vt:lpstr>Transformer Example</vt:lpstr>
      <vt:lpstr>Transformer Example, cont’d</vt:lpstr>
      <vt:lpstr>Residential Distribution Transformers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Overbye, Thomas J</cp:lastModifiedBy>
  <cp:revision>276</cp:revision>
  <cp:lastPrinted>2011-08-22T16:49:24Z</cp:lastPrinted>
  <dcterms:created xsi:type="dcterms:W3CDTF">2000-05-11T14:27:08Z</dcterms:created>
  <dcterms:modified xsi:type="dcterms:W3CDTF">2016-09-20T19:44:43Z</dcterms:modified>
</cp:coreProperties>
</file>