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</p:sldMasterIdLst>
  <p:notesMasterIdLst>
    <p:notesMasterId r:id="rId40"/>
  </p:notesMasterIdLst>
  <p:handoutMasterIdLst>
    <p:handoutMasterId r:id="rId41"/>
  </p:handoutMasterIdLst>
  <p:sldIdLst>
    <p:sldId id="258" r:id="rId2"/>
    <p:sldId id="349" r:id="rId3"/>
    <p:sldId id="366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2" r:id="rId13"/>
    <p:sldId id="403" r:id="rId14"/>
    <p:sldId id="404" r:id="rId15"/>
    <p:sldId id="405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63" d="100"/>
          <a:sy n="63" d="100"/>
        </p:scale>
        <p:origin x="15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575"/>
            <a:ext cx="3078163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8918575"/>
            <a:ext cx="3078162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3B7227E4-51F8-45C2-83C1-D251491FB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7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wrap="square" lIns="94229" tIns="47114" rIns="94229" bIns="4711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4C5774C-03E1-499A-B4E4-895282C04360}" type="datetimeFigureOut">
              <a:rPr lang="en-US"/>
              <a:pPr>
                <a:defRPr/>
              </a:pPr>
              <a:t>9/13/2016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59288"/>
            <a:ext cx="5683250" cy="4224337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wrap="square" lIns="94229" tIns="47114" rIns="94229" bIns="471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69181FC-D85A-4591-8BD1-5E6A6B174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09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FA44757-FF1F-42D8-B2CA-5FE2A078B1AB}" type="slidenum">
              <a:rPr lang="en-US" altLang="en-US" sz="1200" smtClean="0"/>
              <a:pPr eaLnBrk="1" hangingPunct="1"/>
              <a:t>0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79128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A2779AF-D56F-4296-B53B-7ACF456CDAE4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52712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D6600BF-5537-45AA-B2DC-2A8632BC8EC9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57873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822D62B-6A38-43EA-BD5B-32EF9694853B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97628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1E6142-DA7E-41FB-8976-5FFC28701C14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3862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53A877F-4EF0-4245-BD41-38E9893DCBB2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86176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BDFFC5A-0AD9-4C25-AE33-F1739BFF9FE1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664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DD08B06-A288-4A46-A260-6B741C33CD53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25050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5E0059-8FE8-42E7-9243-0397E135CC52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97523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AE23EF-A1EB-4163-B6AD-B28F129BE13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91955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6D84B7-AB00-4FF8-8A19-2DE23C1FCEF1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472333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A8B08E0-6AB0-494E-9C5A-0537E3749374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47949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35700A4-DAE8-4781-AD7F-166EBCDC9844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2383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4454EF-C22C-4EBD-BB52-275DB2AC1B89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86657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77BE6C-BC9D-44F9-8F80-740A721FCC28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32869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9DA0C69-D6C9-4104-B27F-D4AD3AC09B7B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98423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C4E7033-C422-4040-A8BC-85DCA96035BB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48176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Note that these facilities have exceeded their lives and key ones like the Mt Storm – Doubs 500kV line built in 1966 that Dominium announced is in need of replacment.  Going to upgrade capacity using triple ACSR in lieu of double all alumimum conductors too.  See 4/11 SNL article…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21BD4-DF6C-4C06-A74D-365002E268E9}" type="slidenum">
              <a:rPr lang="en-US" altLang="en-US" sz="1200">
                <a:latin typeface="Calibri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132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E8E40B6-9658-4931-B902-7EC34E491F4B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08681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ACE9D5D-3AA7-4571-AC42-B95185132F9A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37455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9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9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C345818-E2E1-4A15-9B49-ACF6CB503640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09437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65610" indent="-294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77862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49006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120151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1FD5582-0C1A-461F-8EC8-D85267297E21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43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F01D71-97E4-4B94-BCA3-A5E722AE5808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10942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65610" indent="-29446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77862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49006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120151" indent="-23557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9129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3062440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533585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4004729" indent="-23557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FA5994-CFC2-4E74-8EFA-DDDD3DD05EF7}" type="slidenum">
              <a:rPr lang="en-US" altLang="en-US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2311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056918-E2A7-4AB6-8941-2E2C614806A9}" type="slidenum">
              <a:rPr lang="en-US" altLang="en-US" sz="1200"/>
              <a:pPr eaLnBrk="1" hangingPunct="1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2532611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1B4B74-41C8-4DA0-9121-3B0B4700631F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14677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1328E76-B1B7-431E-A935-81CFDFB5A5F2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962383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013A322-05AA-4950-8CB0-F7B753668F62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96821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05D9C0C-D52F-43C4-BB7C-1F902FC7958F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6349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4A44643-C3DF-44D5-84CA-2371087AC21F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30185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9716B1C-788C-46AB-9E16-468F814B904A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26698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3EEB7B0-D898-47E2-8E25-0818B1F47B03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3245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65610" indent="-294465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177862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49006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20151" indent="-235572" eaLnBrk="0" hangingPunct="0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E99C304-8353-4148-BE6F-77E54D8A7D62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93428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4103"/>
          <p:cNvSpPr>
            <a:spLocks noChangeShapeType="1"/>
          </p:cNvSpPr>
          <p:nvPr userDrawn="1"/>
        </p:nvSpPr>
        <p:spPr bwMode="auto">
          <a:xfrm>
            <a:off x="0" y="3048000"/>
            <a:ext cx="89916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</a:t>
            </a:r>
            <a:r>
              <a:rPr lang="en-US" dirty="0" smtClean="0"/>
              <a:t>style</a:t>
            </a:r>
            <a:endParaRPr lang="en-US" dirty="0"/>
          </a:p>
        </p:txBody>
      </p:sp>
      <p:pic>
        <p:nvPicPr>
          <p:cNvPr id="12" name="Picture 41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31242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50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001000" cy="3733800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/>
            </a:lvl1pPr>
            <a:lvl3pPr marL="1257300" indent="-342900">
              <a:buSzPct val="90000"/>
              <a:buFont typeface="Arial" panose="020B0604020202020204" pitchFamily="34" charset="0"/>
              <a:buChar char="•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02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600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0010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39243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3924300" cy="3733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74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8382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422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228600" y="6629400"/>
            <a:ext cx="8683625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Line 8"/>
          <p:cNvSpPr>
            <a:spLocks noChangeShapeType="1"/>
          </p:cNvSpPr>
          <p:nvPr userDrawn="1"/>
        </p:nvSpPr>
        <p:spPr bwMode="auto">
          <a:xfrm>
            <a:off x="0" y="1143000"/>
            <a:ext cx="83820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001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9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>
            <a:fillRect/>
          </a:stretch>
        </p:blipFill>
        <p:spPr bwMode="auto">
          <a:xfrm>
            <a:off x="8686221" y="952500"/>
            <a:ext cx="287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0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23" r:id="rId2"/>
    <p:sldLayoutId id="2147483724" r:id="rId3"/>
    <p:sldLayoutId id="2147483725" r:id="rId4"/>
    <p:sldLayoutId id="2147483727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0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dirty="0" smtClean="0"/>
              <a:t>ECE 476 </a:t>
            </a:r>
            <a:br>
              <a:rPr lang="en-US" altLang="en-US" dirty="0" smtClean="0"/>
            </a:br>
            <a:r>
              <a:rPr lang="en-US" altLang="en-US" dirty="0" smtClean="0"/>
              <a:t>Power System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526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Lecture 7</a:t>
            </a:r>
            <a:r>
              <a:rPr lang="en-US" sz="3200" b="1" kern="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Transmission Line Parameters</a:t>
            </a:r>
            <a:endParaRPr lang="en-US" sz="3200" b="1" kern="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3251817"/>
            <a:ext cx="8534400" cy="1752600"/>
          </a:xfrm>
        </p:spPr>
        <p:txBody>
          <a:bodyPr/>
          <a:lstStyle/>
          <a:p>
            <a:r>
              <a:rPr lang="en-US" dirty="0" smtClean="0"/>
              <a:t>Prof. Tom Overbye</a:t>
            </a:r>
            <a:endParaRPr lang="en-US" dirty="0"/>
          </a:p>
          <a:p>
            <a:r>
              <a:rPr lang="en-US" dirty="0" smtClean="0"/>
              <a:t>Dept. </a:t>
            </a:r>
            <a:r>
              <a:rPr lang="en-US" dirty="0"/>
              <a:t>of Electrical and Computer Engineering</a:t>
            </a:r>
          </a:p>
          <a:p>
            <a:r>
              <a:rPr lang="en-US" dirty="0"/>
              <a:t>University of Illinois at </a:t>
            </a:r>
            <a:r>
              <a:rPr lang="en-US" dirty="0" smtClean="0"/>
              <a:t>Urbana-Champaign</a:t>
            </a:r>
          </a:p>
          <a:p>
            <a:r>
              <a:rPr lang="en-US" dirty="0" smtClean="0"/>
              <a:t>overbye@illinois.edu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Capacitance</a:t>
            </a:r>
          </a:p>
        </p:txBody>
      </p:sp>
      <p:graphicFrame>
        <p:nvGraphicFramePr>
          <p:cNvPr id="204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134410"/>
              </p:ext>
            </p:extLst>
          </p:nvPr>
        </p:nvGraphicFramePr>
        <p:xfrm>
          <a:off x="457200" y="1280160"/>
          <a:ext cx="64135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45" name="Equation" r:id="rId4" imgW="6413500" imgH="4775200" progId="Equation.DSMT4">
                  <p:embed/>
                </p:oleObj>
              </mc:Choice>
              <mc:Fallback>
                <p:oleObj name="Equation" r:id="rId4" imgW="6413500" imgH="4775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413500" cy="477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Capacitance, cont’d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199270"/>
              </p:ext>
            </p:extLst>
          </p:nvPr>
        </p:nvGraphicFramePr>
        <p:xfrm>
          <a:off x="457200" y="1280160"/>
          <a:ext cx="6553200" cy="360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9" name="Equation" r:id="rId4" imgW="6553080" imgH="3606480" progId="Equation.DSMT4">
                  <p:embed/>
                </p:oleObj>
              </mc:Choice>
              <mc:Fallback>
                <p:oleObj name="Equation" r:id="rId4" imgW="6553080" imgH="3606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553200" cy="360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Bundled Conductor Capacitance</a:t>
            </a: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276355"/>
              </p:ext>
            </p:extLst>
          </p:nvPr>
        </p:nvGraphicFramePr>
        <p:xfrm>
          <a:off x="457200" y="1280160"/>
          <a:ext cx="70358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93" name="Equation" r:id="rId4" imgW="7035800" imgH="4419600" progId="Equation.DSMT4">
                  <p:embed/>
                </p:oleObj>
              </mc:Choice>
              <mc:Fallback>
                <p:oleObj name="Equation" r:id="rId4" imgW="7035800" imgH="441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7035800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Capacitance, cont’d</a:t>
            </a:r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397726"/>
              </p:ext>
            </p:extLst>
          </p:nvPr>
        </p:nvGraphicFramePr>
        <p:xfrm>
          <a:off x="457200" y="1280160"/>
          <a:ext cx="6515100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7" name="Equation" r:id="rId4" imgW="6515100" imgH="5080000" progId="Equation.DSMT4">
                  <p:embed/>
                </p:oleObj>
              </mc:Choice>
              <mc:Fallback>
                <p:oleObj name="Equation" r:id="rId4" imgW="6515100" imgH="508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515100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Capacitance Example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0160"/>
            <a:ext cx="8001000" cy="28956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 smtClean="0"/>
              <a:t>Calculate the per phase capacitance and </a:t>
            </a:r>
            <a:r>
              <a:rPr lang="en-US" altLang="en-US" dirty="0" err="1" smtClean="0"/>
              <a:t>susceptance</a:t>
            </a:r>
            <a:r>
              <a:rPr lang="en-US" altLang="en-US" dirty="0" smtClean="0"/>
              <a:t> </a:t>
            </a:r>
            <a:br>
              <a:rPr lang="en-US" altLang="en-US" dirty="0" smtClean="0"/>
            </a:br>
            <a:r>
              <a:rPr lang="en-US" altLang="en-US" dirty="0" smtClean="0"/>
              <a:t>of a balanced 3</a:t>
            </a:r>
            <a:r>
              <a:rPr lang="en-US" altLang="en-US" dirty="0" smtClean="0">
                <a:sym typeface="Symbol" pitchFamily="18" charset="2"/>
              </a:rPr>
              <a:t>, 60 Hz, transmission line with horizontal phase spacing of 10m using three conductor bundling with a spacing between conductors in the bundle of 0.3m.  Assume the line is uniformly transposed and the conductors have a </a:t>
            </a:r>
            <a:r>
              <a:rPr lang="en-US" altLang="en-US" dirty="0" err="1" smtClean="0">
                <a:sym typeface="Symbol" pitchFamily="18" charset="2"/>
              </a:rPr>
              <a:t>a</a:t>
            </a:r>
            <a:r>
              <a:rPr lang="en-US" altLang="en-US" dirty="0" smtClean="0">
                <a:sym typeface="Symbol" pitchFamily="18" charset="2"/>
              </a:rPr>
              <a:t> 1cm radius.</a:t>
            </a:r>
          </a:p>
        </p:txBody>
      </p:sp>
      <p:pic>
        <p:nvPicPr>
          <p:cNvPr id="24580" name="Picture 4" descr="Fig35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t="859" r="5882" b="86835"/>
          <a:stretch>
            <a:fillRect/>
          </a:stretch>
        </p:blipFill>
        <p:spPr bwMode="auto">
          <a:xfrm>
            <a:off x="609600" y="4114800"/>
            <a:ext cx="68580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Capacitance Example, cont’d</a:t>
            </a:r>
          </a:p>
        </p:txBody>
      </p:sp>
      <p:graphicFrame>
        <p:nvGraphicFramePr>
          <p:cNvPr id="256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2626073"/>
              </p:ext>
            </p:extLst>
          </p:nvPr>
        </p:nvGraphicFramePr>
        <p:xfrm>
          <a:off x="457200" y="1280160"/>
          <a:ext cx="6972300" cy="447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1" name="Equation" r:id="rId4" imgW="6972300" imgH="4470400" progId="Equation.DSMT4">
                  <p:embed/>
                </p:oleObj>
              </mc:Choice>
              <mc:Fallback>
                <p:oleObj name="Equation" r:id="rId4" imgW="6972300" imgH="4470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972300" cy="447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838200"/>
          </a:xfrm>
        </p:spPr>
        <p:txBody>
          <a:bodyPr/>
          <a:lstStyle/>
          <a:p>
            <a:pPr eaLnBrk="1" hangingPunct="1"/>
            <a:r>
              <a:rPr lang="en-US" altLang="en-US" smtClean="0"/>
              <a:t>ACSR Table Data (Similar to Table A.4)</a:t>
            </a:r>
          </a:p>
        </p:txBody>
      </p:sp>
      <p:pic>
        <p:nvPicPr>
          <p:cNvPr id="26627" name="Picture 3" descr="BookACSRAppendi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6879" r="20000" b="68781"/>
          <a:stretch>
            <a:fillRect/>
          </a:stretch>
        </p:blipFill>
        <p:spPr bwMode="auto">
          <a:xfrm>
            <a:off x="533400" y="1319672"/>
            <a:ext cx="7620000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510088" y="5434472"/>
            <a:ext cx="42529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Inductance and Capacitance </a:t>
            </a:r>
            <a:br>
              <a:rPr lang="en-US" altLang="en-US" sz="2800">
                <a:solidFill>
                  <a:srgbClr val="FF3300"/>
                </a:solidFill>
              </a:rPr>
            </a:br>
            <a:r>
              <a:rPr lang="en-US" altLang="en-US" sz="2800">
                <a:solidFill>
                  <a:srgbClr val="FF3300"/>
                </a:solidFill>
              </a:rPr>
              <a:t>assume a D</a:t>
            </a:r>
            <a:r>
              <a:rPr lang="en-US" altLang="en-US" sz="2800" baseline="-25000">
                <a:solidFill>
                  <a:srgbClr val="FF3300"/>
                </a:solidFill>
              </a:rPr>
              <a:t>m</a:t>
            </a:r>
            <a:r>
              <a:rPr lang="en-US" altLang="en-US" sz="2800">
                <a:solidFill>
                  <a:srgbClr val="FF3300"/>
                </a:solidFill>
              </a:rPr>
              <a:t> of 1 ft.</a:t>
            </a:r>
            <a:r>
              <a:rPr lang="en-US" altLang="en-US" sz="2800"/>
              <a:t>  </a:t>
            </a: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6553200" y="5282072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6705600" y="5358272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609600" y="5510672"/>
            <a:ext cx="3578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GMR is equivalent to r’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 flipV="1">
            <a:off x="2667000" y="3224672"/>
            <a:ext cx="3352800" cy="2362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ACSR Data, cont’d</a:t>
            </a:r>
          </a:p>
        </p:txBody>
      </p:sp>
      <p:graphicFrame>
        <p:nvGraphicFramePr>
          <p:cNvPr id="276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7892856"/>
              </p:ext>
            </p:extLst>
          </p:nvPr>
        </p:nvGraphicFramePr>
        <p:xfrm>
          <a:off x="533400" y="1447800"/>
          <a:ext cx="80264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65" name="Equation" r:id="rId4" imgW="8026400" imgH="2781300" progId="Equation.DSMT4">
                  <p:embed/>
                </p:oleObj>
              </mc:Choice>
              <mc:Fallback>
                <p:oleObj name="Equation" r:id="rId4" imgW="8026400" imgH="278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447800"/>
                        <a:ext cx="80264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825500" y="5149850"/>
            <a:ext cx="3943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Term from table assuming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a one foot spacing</a:t>
            </a: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1968500" y="4311650"/>
            <a:ext cx="533400" cy="838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5397500" y="4845050"/>
            <a:ext cx="27781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Term independent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of conductor with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D</a:t>
            </a:r>
            <a:r>
              <a:rPr lang="en-US" altLang="en-US" sz="2800" baseline="-25000">
                <a:solidFill>
                  <a:srgbClr val="FF3300"/>
                </a:solidFill>
              </a:rPr>
              <a:t>m </a:t>
            </a:r>
            <a:r>
              <a:rPr lang="en-US" altLang="en-US" sz="2800">
                <a:solidFill>
                  <a:srgbClr val="FF3300"/>
                </a:solidFill>
                <a:latin typeface="Times" charset="0"/>
              </a:rPr>
              <a:t>in feet</a:t>
            </a:r>
            <a:r>
              <a:rPr lang="en-US" altLang="en-US" sz="2800" baseline="-25000">
                <a:solidFill>
                  <a:srgbClr val="FF3300"/>
                </a:solidFill>
              </a:rPr>
              <a:t>.</a:t>
            </a:r>
            <a:r>
              <a:rPr lang="en-US" altLang="en-US" baseline="-25000">
                <a:solidFill>
                  <a:srgbClr val="FF3300"/>
                </a:solidFill>
              </a:rPr>
              <a:t>  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H="1" flipV="1">
            <a:off x="6007100" y="431165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ACSR Data, Cont.</a:t>
            </a:r>
          </a:p>
        </p:txBody>
      </p:sp>
      <p:graphicFrame>
        <p:nvGraphicFramePr>
          <p:cNvPr id="28675" name="Object 3"/>
          <p:cNvGraphicFramePr>
            <a:graphicFrameLocks noGrp="1" noChangeAspect="1"/>
          </p:cNvGraphicFramePr>
          <p:nvPr>
            <p:ph type="body" idx="1"/>
            <p:extLst>
              <p:ext uri="{D42A27DB-BD31-4B8C-83A1-F6EECF244321}">
                <p14:modId xmlns:p14="http://schemas.microsoft.com/office/powerpoint/2010/main" val="3602215844"/>
              </p:ext>
            </p:extLst>
          </p:nvPr>
        </p:nvGraphicFramePr>
        <p:xfrm>
          <a:off x="457200" y="1460500"/>
          <a:ext cx="7848600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9" name="Equation" r:id="rId4" imgW="8204200" imgH="3810000" progId="Equation.DSMT4">
                  <p:embed/>
                </p:oleObj>
              </mc:Choice>
              <mc:Fallback>
                <p:oleObj name="Equation" r:id="rId4" imgW="8204200" imgH="381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460500"/>
                        <a:ext cx="7848600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85800" y="5329237"/>
            <a:ext cx="3943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Term from table assuming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a one foot spacing</a:t>
            </a: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 flipV="1">
            <a:off x="1828800" y="4872037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5257800" y="5024437"/>
            <a:ext cx="27781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Term independent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of conductor with</a:t>
            </a:r>
          </a:p>
          <a:p>
            <a:pPr eaLnBrk="1" hangingPunct="1"/>
            <a:r>
              <a:rPr lang="en-US" altLang="en-US" sz="2800">
                <a:solidFill>
                  <a:srgbClr val="FF3300"/>
                </a:solidFill>
              </a:rPr>
              <a:t>D</a:t>
            </a:r>
            <a:r>
              <a:rPr lang="en-US" altLang="en-US" sz="2800" baseline="-25000">
                <a:solidFill>
                  <a:srgbClr val="FF3300"/>
                </a:solidFill>
              </a:rPr>
              <a:t>m </a:t>
            </a:r>
            <a:r>
              <a:rPr lang="en-US" altLang="en-US" sz="2800">
                <a:solidFill>
                  <a:srgbClr val="FF3300"/>
                </a:solidFill>
                <a:latin typeface="Times" charset="0"/>
              </a:rPr>
              <a:t>in feet</a:t>
            </a:r>
            <a:r>
              <a:rPr lang="en-US" altLang="en-US" sz="2800" baseline="-25000">
                <a:solidFill>
                  <a:srgbClr val="FF3300"/>
                </a:solidFill>
              </a:rPr>
              <a:t>.</a:t>
            </a:r>
            <a:r>
              <a:rPr lang="en-US" altLang="en-US" baseline="-25000">
                <a:solidFill>
                  <a:srgbClr val="FF3300"/>
                </a:solidFill>
              </a:rPr>
              <a:t>  </a:t>
            </a:r>
            <a:endParaRPr lang="en-US" altLang="en-US">
              <a:solidFill>
                <a:srgbClr val="FF3300"/>
              </a:solidFill>
            </a:endParaRPr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H="1" flipV="1">
            <a:off x="6096000" y="4795837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Dove Example</a:t>
            </a:r>
          </a:p>
        </p:txBody>
      </p:sp>
      <p:graphicFrame>
        <p:nvGraphicFramePr>
          <p:cNvPr id="29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7783324"/>
              </p:ext>
            </p:extLst>
          </p:nvPr>
        </p:nvGraphicFramePr>
        <p:xfrm>
          <a:off x="457200" y="1280160"/>
          <a:ext cx="74168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3" name="Equation" r:id="rId4" imgW="7416800" imgH="4953000" progId="Equation.DSMT4">
                  <p:embed/>
                </p:oleObj>
              </mc:Choice>
              <mc:Fallback>
                <p:oleObj name="Equation" r:id="rId4" imgW="7416800" imgH="4953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74168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001000" cy="3733800"/>
          </a:xfrm>
        </p:spPr>
        <p:txBody>
          <a:bodyPr/>
          <a:lstStyle/>
          <a:p>
            <a:r>
              <a:rPr lang="en-US" dirty="0" smtClean="0"/>
              <a:t>Please read Chapters 4 and  5 (skim 4.7, 4.11, 4.12)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/>
              <a:t>HW 3 is 4.9 (use lecture results for 4.8 comparison), 4.12, 4.19 (just compare 4.19a to 4.19b), 4.25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/>
              <a:t>It does not need to be turned in, but will be covered by an in-class quiz on Thursday Sept 15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/>
              <a:t>Positive sequence is same as per phase; it will be covered in Chapter 8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 dirty="0"/>
              <a:t>Use Table A.4 values to determine the Geometric Mean Radius of the wires (i.e., the ninth column).</a:t>
            </a:r>
            <a:endParaRPr lang="en-US" dirty="0"/>
          </a:p>
          <a:p>
            <a:pPr lvl="1" eaLnBrk="1" hangingPunct="1">
              <a:buFont typeface="Arial" charset="0"/>
              <a:buChar char="•"/>
            </a:pPr>
            <a:endParaRPr lang="en-US" dirty="0" smtClean="0"/>
          </a:p>
          <a:p>
            <a:pPr eaLnBrk="1" hangingPunct="1">
              <a:buFont typeface="Arial" charset="0"/>
              <a:buChar char="•"/>
            </a:pPr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63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Conductors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Typical transmission lines use multi-strand conductors</a:t>
            </a:r>
          </a:p>
          <a:p>
            <a:pPr eaLnBrk="1" hangingPunct="1"/>
            <a:r>
              <a:rPr lang="en-US" altLang="en-US" dirty="0" smtClean="0"/>
              <a:t>ACSR (aluminum conductor steel reinforced) </a:t>
            </a:r>
            <a:br>
              <a:rPr lang="en-US" altLang="en-US" dirty="0" smtClean="0"/>
            </a:br>
            <a:r>
              <a:rPr lang="en-US" altLang="en-US" dirty="0" smtClean="0"/>
              <a:t>conductors are most common.  A typical Al. to St. ratio is about 4 to 1.</a:t>
            </a:r>
          </a:p>
        </p:txBody>
      </p:sp>
      <p:pic>
        <p:nvPicPr>
          <p:cNvPr id="6148" name="Picture 4" descr="Fig38-ACSRW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t="1720" r="11765" b="90274"/>
          <a:stretch>
            <a:fillRect/>
          </a:stretch>
        </p:blipFill>
        <p:spPr bwMode="auto">
          <a:xfrm>
            <a:off x="1371600" y="4114800"/>
            <a:ext cx="73152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Conductors, cont’d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Total conductor area is given in circular mils.  One circular mil is the area of a circle with a diameter of 0.001 = </a:t>
            </a:r>
            <a:r>
              <a:rPr lang="en-US" altLang="en-US" dirty="0" smtClean="0">
                <a:sym typeface="Symbol" pitchFamily="18" charset="2"/>
              </a:rPr>
              <a:t>  </a:t>
            </a:r>
            <a:r>
              <a:rPr lang="en-US" altLang="en-US" dirty="0" smtClean="0"/>
              <a:t>0.0005</a:t>
            </a:r>
            <a:r>
              <a:rPr lang="en-US" altLang="en-US" baseline="30000" dirty="0" smtClean="0"/>
              <a:t>2 </a:t>
            </a:r>
            <a:r>
              <a:rPr lang="en-US" altLang="en-US" dirty="0" smtClean="0"/>
              <a:t>square inches</a:t>
            </a:r>
          </a:p>
          <a:p>
            <a:pPr eaLnBrk="1" hangingPunct="1"/>
            <a:r>
              <a:rPr lang="en-US" altLang="en-US" b="1" dirty="0" smtClean="0"/>
              <a:t>Example:</a:t>
            </a:r>
            <a:r>
              <a:rPr lang="en-US" altLang="en-US" dirty="0" smtClean="0"/>
              <a:t> what is </a:t>
            </a:r>
            <a:r>
              <a:rPr lang="en-US" altLang="en-US" smtClean="0"/>
              <a:t>the area </a:t>
            </a:r>
            <a:r>
              <a:rPr lang="en-US" altLang="en-US" dirty="0" smtClean="0"/>
              <a:t>of a solid, 1” diameter circular wire?  </a:t>
            </a:r>
            <a:br>
              <a:rPr lang="en-US" altLang="en-US" dirty="0" smtClean="0"/>
            </a:br>
            <a:r>
              <a:rPr lang="en-US" altLang="en-US" b="1" dirty="0" smtClean="0"/>
              <a:t>Answer:</a:t>
            </a:r>
            <a:r>
              <a:rPr lang="en-US" altLang="en-US" dirty="0" smtClean="0"/>
              <a:t> 1000 </a:t>
            </a:r>
            <a:r>
              <a:rPr lang="en-US" altLang="en-US" dirty="0" err="1" smtClean="0"/>
              <a:t>kcmil</a:t>
            </a:r>
            <a:r>
              <a:rPr lang="en-US" altLang="en-US" dirty="0" smtClean="0"/>
              <a:t> (kilo circular mils)</a:t>
            </a:r>
          </a:p>
          <a:p>
            <a:pPr eaLnBrk="1" hangingPunct="1"/>
            <a:r>
              <a:rPr lang="en-US" altLang="en-US" dirty="0" smtClean="0"/>
              <a:t>Because conductors are stranded, the equivalent radius must be provided by the manufacturer.  In tables this value is known as the GMR and is usually expressed in feet.      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Resistance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16140"/>
              </p:ext>
            </p:extLst>
          </p:nvPr>
        </p:nvGraphicFramePr>
        <p:xfrm>
          <a:off x="457200" y="1280160"/>
          <a:ext cx="6921500" cy="468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8" name="Equation" r:id="rId4" imgW="6921500" imgH="4686300" progId="Equation.DSMT4">
                  <p:embed/>
                </p:oleObj>
              </mc:Choice>
              <mc:Fallback>
                <p:oleObj name="Equation" r:id="rId4" imgW="6921500" imgH="4686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921500" cy="468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Line Resistance, cont’d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0160"/>
            <a:ext cx="8001000" cy="43434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Because ac current tends to flow towards the surface of a conductor, the resistance of a line at 60 Hz is slightly higher than at dc.</a:t>
            </a:r>
          </a:p>
          <a:p>
            <a:pPr eaLnBrk="1" hangingPunct="1"/>
            <a:r>
              <a:rPr lang="en-US" altLang="en-US" dirty="0" smtClean="0"/>
              <a:t>Resistivity and hence line resistance increase as conductor temperature increases (changes is about 10% between 25</a:t>
            </a:r>
            <a:r>
              <a:rPr lang="en-US" altLang="en-US" dirty="0" smtClean="0">
                <a:sym typeface="Symbol" pitchFamily="18" charset="2"/>
              </a:rPr>
              <a:t>C and 50C, 0.4% per degree C)</a:t>
            </a:r>
          </a:p>
          <a:p>
            <a:pPr eaLnBrk="1" hangingPunct="1"/>
            <a:r>
              <a:rPr lang="en-US" altLang="en-US" dirty="0" smtClean="0">
                <a:sym typeface="Symbol" pitchFamily="18" charset="2"/>
              </a:rPr>
              <a:t>Because ACSR conductors are stranded, actual resistance, inductance and capacitance needs to be determined from tables.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r>
              <a:rPr lang="en-US" altLang="en-US" smtClean="0"/>
              <a:t>Variation in Line Resistance Example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7467600" cy="480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87" y="4922029"/>
            <a:ext cx="3432175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CC632B1-9CCF-4D2F-BE55-CD964D4D0AA7}" type="slidenum">
              <a:rPr lang="en-US" altLang="en-US"/>
              <a:pPr eaLnBrk="1" hangingPunct="1"/>
              <a:t>24</a:t>
            </a:fld>
            <a:endParaRPr lang="en-US" altLang="en-US"/>
          </a:p>
        </p:txBody>
      </p:sp>
      <p:sp>
        <p:nvSpPr>
          <p:cNvPr id="2150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345 kV+ Transmission Growth at a Glance</a:t>
            </a:r>
          </a:p>
        </p:txBody>
      </p:sp>
      <p:pic>
        <p:nvPicPr>
          <p:cNvPr id="21508" name="Picture 2" descr="\\MAX-fsrv.ad.syr.edu\amazur$\My Pictures\GridMaps\Grid194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130300"/>
            <a:ext cx="9136062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1221EB7-FD42-4C90-BB39-6E62F6230C99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345 kV+ Transmission Growth at a Glance</a:t>
            </a:r>
          </a:p>
        </p:txBody>
      </p:sp>
      <p:pic>
        <p:nvPicPr>
          <p:cNvPr id="22532" name="Picture 2" descr="\\MAX-fsrv.ad.syr.edu\amazur$\My Pictures\GridMaps\Grid196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B7A2235C-7C43-40EC-B2D3-5665D35F4A0F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345 kV+ Transmission Growth at a Glance</a:t>
            </a:r>
          </a:p>
        </p:txBody>
      </p:sp>
      <p:pic>
        <p:nvPicPr>
          <p:cNvPr id="23556" name="Picture 2" descr="\\MAX-fsrv.ad.syr.edu\amazur$\My Pictures\GridMaps\Grid1978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F090A2B-3DFA-44D1-AAFC-02B06D6D20AD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345 kV+ Transmission Growth at a Glance</a:t>
            </a:r>
          </a:p>
        </p:txBody>
      </p:sp>
      <p:pic>
        <p:nvPicPr>
          <p:cNvPr id="24580" name="Picture 2" descr="\\MAX-fsrv.ad.syr.edu\amazur$\My Pictures\GridMaps\Grid199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9144000" cy="555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686800" y="6356350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E862BC7-9509-47A8-B944-9A182A5BE8D3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345 kV+ Transmission Growth at a Glance</a:t>
            </a:r>
          </a:p>
        </p:txBody>
      </p:sp>
      <p:pic>
        <p:nvPicPr>
          <p:cNvPr id="25604" name="Picture 2" descr="\\MAX-fsrv.ad.syr.edu\amazur$\My Pictures\GridMaps\Grid2010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0300"/>
            <a:ext cx="914400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838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Birds Do Not Sit on High Voltage Lines</a:t>
            </a:r>
          </a:p>
        </p:txBody>
      </p:sp>
      <p:pic>
        <p:nvPicPr>
          <p:cNvPr id="13315" name="Picture 4" descr="100_17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8016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4525" cy="8382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Ameren Illinois Rivers 345 kV Project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534400" cy="3733800"/>
          </a:xfrm>
        </p:spPr>
        <p:txBody>
          <a:bodyPr/>
          <a:lstStyle/>
          <a:p>
            <a:pPr marL="457200" indent="-457200" eaLnBrk="1" hangingPunct="1">
              <a:buFont typeface="Arial" charset="0"/>
              <a:buChar char="•"/>
            </a:pPr>
            <a:r>
              <a:rPr lang="en-US" altLang="en-US" dirty="0" smtClean="0"/>
              <a:t>Ameren is in the process of building a number of 345 kV transmission lines across Central Illinois.</a:t>
            </a:r>
          </a:p>
          <a:p>
            <a:pPr lvl="1" indent="-457200" eaLnBrk="1" hangingPunct="1">
              <a:buFont typeface="Arial" charset="0"/>
              <a:buChar char="•"/>
            </a:pPr>
            <a:r>
              <a:rPr lang="en-US" altLang="en-US" dirty="0" smtClean="0"/>
              <a:t>Locally this includes a line between Sidney and Rising</a:t>
            </a:r>
            <a:br>
              <a:rPr lang="en-US" altLang="en-US" dirty="0" smtClean="0"/>
            </a:br>
            <a:r>
              <a:rPr lang="en-US" altLang="en-US" dirty="0" smtClean="0"/>
              <a:t>in Champaign County </a:t>
            </a:r>
          </a:p>
          <a:p>
            <a:pPr marL="0" indent="0" eaLnBrk="1" hangingPunct="1">
              <a:buNone/>
            </a:pPr>
            <a:endParaRPr lang="en-US" alt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219200" y="6324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http://www.ilriverstransmission.com/maps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" t="16389" r="2978" b="31900"/>
          <a:stretch/>
        </p:blipFill>
        <p:spPr bwMode="auto">
          <a:xfrm>
            <a:off x="890337" y="3124200"/>
            <a:ext cx="7315200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Sidney to </a:t>
            </a:r>
            <a:r>
              <a:rPr lang="en-US" dirty="0" err="1" smtClean="0"/>
              <a:t>Bunsonville</a:t>
            </a:r>
            <a:r>
              <a:rPr lang="en-US" dirty="0" smtClean="0"/>
              <a:t> 345 kV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47800"/>
            <a:ext cx="8458200" cy="4757738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Sidney to Kansas (IL) 345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295400"/>
            <a:ext cx="8669867" cy="4876800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3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Sidney to Rising 345 kV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9" t="1" r="29490" b="-6666"/>
          <a:stretch/>
        </p:blipFill>
        <p:spPr>
          <a:xfrm>
            <a:off x="1295400" y="609600"/>
            <a:ext cx="5410200" cy="676275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8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Champaign-Urbana Part of Grid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620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Additional Transmission Topics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Multi-circuit lines</a:t>
            </a:r>
            <a:r>
              <a:rPr lang="en-US" altLang="en-US" dirty="0" smtClean="0"/>
              <a:t>: Multiple lines often share a common transmission right-of-way.  This DOES cause mutual inductance and capacitance, but is often ignored in system analysis.  </a:t>
            </a:r>
          </a:p>
          <a:p>
            <a:pPr eaLnBrk="1" hangingPunct="1"/>
            <a:r>
              <a:rPr lang="en-US" altLang="en-US" b="1" dirty="0" smtClean="0"/>
              <a:t>Cables:</a:t>
            </a:r>
            <a:r>
              <a:rPr lang="en-US" altLang="en-US" dirty="0" smtClean="0"/>
              <a:t> There are about 3000 miles of underground ac cables in U.S.  Cables are primarily used in urban areas.  In a cable the conductors are tightly spaced, (&lt; 1ft) with oil impregnated paper commonly used to provide insulation</a:t>
            </a:r>
          </a:p>
          <a:p>
            <a:pPr lvl="1" eaLnBrk="1" hangingPunct="1"/>
            <a:r>
              <a:rPr lang="en-US" altLang="en-US" dirty="0" smtClean="0"/>
              <a:t>inductance is lower </a:t>
            </a:r>
          </a:p>
          <a:p>
            <a:pPr lvl="1" eaLnBrk="1" hangingPunct="1"/>
            <a:r>
              <a:rPr lang="en-US" altLang="en-US" dirty="0" smtClean="0"/>
              <a:t>capacitance is higher, limiting cable length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Additional Transmission Topics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80160"/>
            <a:ext cx="8001000" cy="495300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Ground wires: </a:t>
            </a:r>
            <a:r>
              <a:rPr lang="en-US" altLang="en-US" dirty="0" smtClean="0"/>
              <a:t>Transmission lines are usually protected from lightning strikes with a ground wire.  This topmost wire (or wires) helps to attenuate the transient voltages/currents that arise during a lighting strike.  The ground wire is typically grounded at each pole.  </a:t>
            </a:r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Corona discharge:</a:t>
            </a:r>
            <a:r>
              <a:rPr lang="en-US" altLang="en-US" dirty="0" smtClean="0"/>
              <a:t> Due to high electric fields around lines, the air molecules become ionized.  This causes a crackling sound and may cause the line to glow! </a:t>
            </a:r>
          </a:p>
          <a:p>
            <a:pPr eaLnBrk="1" hangingPunct="1">
              <a:buFont typeface="Wingdings" pitchFamily="2" charset="2"/>
              <a:buChar char="l"/>
            </a:pPr>
            <a:endParaRPr lang="en-US" altLang="en-US" dirty="0" smtClean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Additional Transmission Topics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 smtClean="0"/>
              <a:t>Shunt conductance:</a:t>
            </a:r>
            <a:r>
              <a:rPr lang="en-US" altLang="en-US" dirty="0" smtClean="0"/>
              <a:t> Usually ignored.  A small current may flow through contaminants on insulators.</a:t>
            </a:r>
            <a:endParaRPr lang="en-US" altLang="en-US" b="1" dirty="0" smtClean="0"/>
          </a:p>
          <a:p>
            <a:pPr eaLnBrk="1" hangingPunct="1"/>
            <a:r>
              <a:rPr lang="en-US" altLang="en-US" b="1" dirty="0" smtClean="0"/>
              <a:t>DC Transmission:</a:t>
            </a:r>
            <a:r>
              <a:rPr lang="en-US" altLang="en-US" dirty="0" smtClean="0"/>
              <a:t>  Because of the large fixed cost necessary to convert ac to dc and then back to ac, dc transmission is only practical for several specialized applications</a:t>
            </a:r>
          </a:p>
          <a:p>
            <a:pPr lvl="1" eaLnBrk="1" hangingPunct="1"/>
            <a:r>
              <a:rPr lang="en-US" altLang="en-US" dirty="0" smtClean="0"/>
              <a:t>long distance overhead power transfer (&gt; 400 miles)</a:t>
            </a:r>
          </a:p>
          <a:p>
            <a:pPr lvl="1" eaLnBrk="1" hangingPunct="1"/>
            <a:r>
              <a:rPr lang="en-US" altLang="en-US" dirty="0" smtClean="0"/>
              <a:t>long cable power transfer such as underwater</a:t>
            </a:r>
          </a:p>
          <a:p>
            <a:pPr lvl="1" eaLnBrk="1" hangingPunct="1"/>
            <a:r>
              <a:rPr lang="en-US" altLang="en-US" dirty="0" smtClean="0"/>
              <a:t>providing an asynchronous means of joining different power systems (such as the Eastern and Western grids).  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HVDC Lines in North America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95399"/>
            <a:ext cx="5943600" cy="4573787"/>
          </a:xfrm>
        </p:spPr>
      </p:pic>
      <p:sp>
        <p:nvSpPr>
          <p:cNvPr id="6" name="Rectangle 5"/>
          <p:cNvSpPr/>
          <p:nvPr/>
        </p:nvSpPr>
        <p:spPr>
          <a:xfrm>
            <a:off x="67605" y="5943600"/>
            <a:ext cx="6098707" cy="304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http://www.grainbeltexpresscleanline.com/site/page/history_of_hvdc_transmission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6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Voltage Difference	</a:t>
            </a:r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0" y="0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Equation" r:id="rId4" imgW="457677" imgH="793306" progId="Equation.DSMT4">
                  <p:embed/>
                </p:oleObj>
              </mc:Choice>
              <mc:Fallback>
                <p:oleObj name="Equation" r:id="rId4" imgW="457677" imgH="7933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336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228406"/>
              </p:ext>
            </p:extLst>
          </p:nvPr>
        </p:nvGraphicFramePr>
        <p:xfrm>
          <a:off x="457200" y="1280160"/>
          <a:ext cx="7531100" cy="459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Equation" r:id="rId6" imgW="7531100" imgH="4597400" progId="Equation.DSMT4">
                  <p:embed/>
                </p:oleObj>
              </mc:Choice>
              <mc:Fallback>
                <p:oleObj name="Equation" r:id="rId6" imgW="7531100" imgH="459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7531100" cy="459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Voltage Difference, cont’d</a:t>
            </a:r>
          </a:p>
        </p:txBody>
      </p:sp>
      <p:graphicFrame>
        <p:nvGraphicFramePr>
          <p:cNvPr id="153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591499"/>
              </p:ext>
            </p:extLst>
          </p:nvPr>
        </p:nvGraphicFramePr>
        <p:xfrm>
          <a:off x="457200" y="1280160"/>
          <a:ext cx="7416800" cy="415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Equation" r:id="rId4" imgW="7416800" imgH="4152900" progId="Equation.DSMT4">
                  <p:embed/>
                </p:oleObj>
              </mc:Choice>
              <mc:Fallback>
                <p:oleObj name="Equation" r:id="rId4" imgW="7416800" imgH="415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7416800" cy="415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Multi-Conductor Case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057583"/>
              </p:ext>
            </p:extLst>
          </p:nvPr>
        </p:nvGraphicFramePr>
        <p:xfrm>
          <a:off x="457200" y="1280160"/>
          <a:ext cx="6832600" cy="495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9" name="Equation" r:id="rId4" imgW="6832440" imgH="4952880" progId="Equation.DSMT4">
                  <p:embed/>
                </p:oleObj>
              </mc:Choice>
              <mc:Fallback>
                <p:oleObj name="Equation" r:id="rId4" imgW="6832440" imgH="4952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832600" cy="495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Multi-Conductor Case, cont’d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676598"/>
              </p:ext>
            </p:extLst>
          </p:nvPr>
        </p:nvGraphicFramePr>
        <p:xfrm>
          <a:off x="457200" y="1280160"/>
          <a:ext cx="6146800" cy="538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3" name="Equation" r:id="rId4" imgW="6146800" imgH="5384800" progId="Equation.DSMT4">
                  <p:embed/>
                </p:oleObj>
              </mc:Choice>
              <mc:Fallback>
                <p:oleObj name="Equation" r:id="rId4" imgW="6146800" imgH="538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146800" cy="538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Absolute Voltage Defined</a:t>
            </a:r>
          </a:p>
        </p:txBody>
      </p:sp>
      <p:graphicFrame>
        <p:nvGraphicFramePr>
          <p:cNvPr id="184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6076298"/>
              </p:ext>
            </p:extLst>
          </p:nvPr>
        </p:nvGraphicFramePr>
        <p:xfrm>
          <a:off x="457200" y="1280160"/>
          <a:ext cx="6934200" cy="363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7" name="Equation" r:id="rId4" imgW="6934200" imgH="3632200" progId="Equation.DSMT4">
                  <p:embed/>
                </p:oleObj>
              </mc:Choice>
              <mc:Fallback>
                <p:oleObj name="Equation" r:id="rId4" imgW="6934200" imgH="3632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80160"/>
                        <a:ext cx="6934200" cy="363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Three Conductor Case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563563" y="1381125"/>
            <a:ext cx="2232025" cy="2209800"/>
            <a:chOff x="998" y="1008"/>
            <a:chExt cx="1406" cy="1392"/>
          </a:xfrm>
        </p:grpSpPr>
        <p:sp>
          <p:nvSpPr>
            <p:cNvPr id="19462" name="Oval 4"/>
            <p:cNvSpPr>
              <a:spLocks noChangeArrowheads="1"/>
            </p:cNvSpPr>
            <p:nvPr/>
          </p:nvSpPr>
          <p:spPr bwMode="auto">
            <a:xfrm>
              <a:off x="1583" y="1344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3" name="Oval 5"/>
            <p:cNvSpPr>
              <a:spLocks noChangeArrowheads="1"/>
            </p:cNvSpPr>
            <p:nvPr/>
          </p:nvSpPr>
          <p:spPr bwMode="auto">
            <a:xfrm>
              <a:off x="2159" y="216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4" name="Oval 6"/>
            <p:cNvSpPr>
              <a:spLocks noChangeArrowheads="1"/>
            </p:cNvSpPr>
            <p:nvPr/>
          </p:nvSpPr>
          <p:spPr bwMode="auto">
            <a:xfrm>
              <a:off x="1008" y="2160"/>
              <a:ext cx="240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465" name="Text Box 7"/>
            <p:cNvSpPr txBox="1">
              <a:spLocks noChangeArrowheads="1"/>
            </p:cNvSpPr>
            <p:nvPr/>
          </p:nvSpPr>
          <p:spPr bwMode="auto">
            <a:xfrm>
              <a:off x="1536" y="1008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/>
                <a:t>A</a:t>
              </a:r>
            </a:p>
          </p:txBody>
        </p:sp>
        <p:sp>
          <p:nvSpPr>
            <p:cNvPr id="19466" name="Text Box 8"/>
            <p:cNvSpPr txBox="1">
              <a:spLocks noChangeArrowheads="1"/>
            </p:cNvSpPr>
            <p:nvPr/>
          </p:nvSpPr>
          <p:spPr bwMode="auto">
            <a:xfrm>
              <a:off x="2160" y="1776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/>
                <a:t>B</a:t>
              </a:r>
            </a:p>
          </p:txBody>
        </p:sp>
        <p:sp>
          <p:nvSpPr>
            <p:cNvPr id="19467" name="Text Box 9"/>
            <p:cNvSpPr txBox="1">
              <a:spLocks noChangeArrowheads="1"/>
            </p:cNvSpPr>
            <p:nvPr/>
          </p:nvSpPr>
          <p:spPr bwMode="auto">
            <a:xfrm>
              <a:off x="998" y="1754"/>
              <a:ext cx="2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/>
                <a:t>C</a:t>
              </a:r>
            </a:p>
          </p:txBody>
        </p:sp>
      </p:grpSp>
      <p:sp>
        <p:nvSpPr>
          <p:cNvPr id="19460" name="Text Box 10"/>
          <p:cNvSpPr txBox="1">
            <a:spLocks noChangeArrowheads="1"/>
          </p:cNvSpPr>
          <p:nvPr/>
        </p:nvSpPr>
        <p:spPr bwMode="auto">
          <a:xfrm>
            <a:off x="3443288" y="1295400"/>
            <a:ext cx="5395912" cy="285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800" dirty="0"/>
              <a:t>Assume we have </a:t>
            </a:r>
            <a:r>
              <a:rPr lang="en-US" altLang="en-US" sz="2800" dirty="0" smtClean="0"/>
              <a:t>three infinitely </a:t>
            </a:r>
            <a:r>
              <a:rPr lang="en-US" altLang="en-US" sz="2800" dirty="0"/>
              <a:t>long conductors, </a:t>
            </a:r>
            <a:r>
              <a:rPr lang="en-US" altLang="en-US" sz="2800" dirty="0" smtClean="0"/>
              <a:t>A</a:t>
            </a:r>
            <a:r>
              <a:rPr lang="en-US" altLang="en-US" sz="2800" dirty="0"/>
              <a:t>, B, &amp; C, each with radius r </a:t>
            </a:r>
            <a:r>
              <a:rPr lang="en-US" altLang="en-US" sz="2800" dirty="0" smtClean="0"/>
              <a:t>and </a:t>
            </a:r>
            <a:r>
              <a:rPr lang="en-US" altLang="en-US" sz="2800" dirty="0"/>
              <a:t>distance D from the </a:t>
            </a:r>
            <a:r>
              <a:rPr lang="en-US" altLang="en-US" sz="2800" dirty="0" smtClean="0"/>
              <a:t>other </a:t>
            </a:r>
            <a:r>
              <a:rPr lang="en-US" altLang="en-US" sz="2800" dirty="0"/>
              <a:t>two conductors.  </a:t>
            </a:r>
          </a:p>
          <a:p>
            <a:pPr eaLnBrk="1" hangingPunct="1"/>
            <a:r>
              <a:rPr lang="en-US" altLang="en-US" sz="2800" dirty="0"/>
              <a:t>Assume charge densities such</a:t>
            </a:r>
          </a:p>
          <a:p>
            <a:pPr eaLnBrk="1" hangingPunct="1"/>
            <a:r>
              <a:rPr lang="en-US" altLang="en-US" sz="2800" dirty="0"/>
              <a:t>that </a:t>
            </a:r>
            <a:r>
              <a:rPr lang="en-US" altLang="en-US" sz="2800" dirty="0" err="1"/>
              <a:t>q</a:t>
            </a:r>
            <a:r>
              <a:rPr lang="en-US" altLang="en-US" sz="2800" baseline="-25000" dirty="0" err="1"/>
              <a:t>a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+ </a:t>
            </a:r>
            <a:r>
              <a:rPr lang="en-US" altLang="en-US" sz="2800" dirty="0" err="1"/>
              <a:t>q</a:t>
            </a:r>
            <a:r>
              <a:rPr lang="en-US" altLang="en-US" sz="2800" baseline="-25000" dirty="0" err="1"/>
              <a:t>b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+ q</a:t>
            </a:r>
            <a:r>
              <a:rPr lang="en-US" altLang="en-US" sz="2800" baseline="-25000" dirty="0"/>
              <a:t>c  </a:t>
            </a:r>
            <a:r>
              <a:rPr lang="en-US" altLang="en-US" dirty="0">
                <a:latin typeface="Times" charset="0"/>
              </a:rPr>
              <a:t>= 0</a:t>
            </a:r>
          </a:p>
        </p:txBody>
      </p:sp>
      <p:graphicFrame>
        <p:nvGraphicFramePr>
          <p:cNvPr id="1946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032899"/>
              </p:ext>
            </p:extLst>
          </p:nvPr>
        </p:nvGraphicFramePr>
        <p:xfrm>
          <a:off x="654844" y="4343400"/>
          <a:ext cx="54864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21" name="Equation" r:id="rId4" imgW="5486400" imgH="1828800" progId="Equation.DSMT4">
                  <p:embed/>
                </p:oleObj>
              </mc:Choice>
              <mc:Fallback>
                <p:oleObj name="Equation" r:id="rId4" imgW="5486400" imgH="1828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844" y="4343400"/>
                        <a:ext cx="54864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86600" y="6324600"/>
            <a:ext cx="1905000" cy="457200"/>
          </a:xfrm>
        </p:spPr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3203</TotalTime>
  <Words>904</Words>
  <Application>Microsoft Office PowerPoint</Application>
  <PresentationFormat>On-screen Show (4:3)</PresentationFormat>
  <Paragraphs>161</Paragraphs>
  <Slides>38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Helvetica</vt:lpstr>
      <vt:lpstr>Symbol</vt:lpstr>
      <vt:lpstr>Times</vt:lpstr>
      <vt:lpstr>Times New Roman</vt:lpstr>
      <vt:lpstr>Wingdings</vt:lpstr>
      <vt:lpstr>Capsules</vt:lpstr>
      <vt:lpstr>Equation</vt:lpstr>
      <vt:lpstr>ECE 476  Power System Analysis</vt:lpstr>
      <vt:lpstr>Announcements</vt:lpstr>
      <vt:lpstr>Birds Do Not Sit on High Voltage Lines</vt:lpstr>
      <vt:lpstr>Voltage Difference </vt:lpstr>
      <vt:lpstr>Voltage Difference, cont’d</vt:lpstr>
      <vt:lpstr>Multi-Conductor Case</vt:lpstr>
      <vt:lpstr>Multi-Conductor Case, cont’d</vt:lpstr>
      <vt:lpstr>Absolute Voltage Defined</vt:lpstr>
      <vt:lpstr>Three Conductor Case</vt:lpstr>
      <vt:lpstr>Line Capacitance</vt:lpstr>
      <vt:lpstr>Line Capacitance, cont’d</vt:lpstr>
      <vt:lpstr>Bundled Conductor Capacitance</vt:lpstr>
      <vt:lpstr>Line Capacitance, cont’d</vt:lpstr>
      <vt:lpstr>Line Capacitance Example</vt:lpstr>
      <vt:lpstr>Line Capacitance Example, cont’d</vt:lpstr>
      <vt:lpstr>ACSR Table Data (Similar to Table A.4)</vt:lpstr>
      <vt:lpstr>ACSR Data, cont’d</vt:lpstr>
      <vt:lpstr>ACSR Data, Cont.</vt:lpstr>
      <vt:lpstr>Dove Example</vt:lpstr>
      <vt:lpstr>Line Conductors</vt:lpstr>
      <vt:lpstr>Line Conductors, cont’d</vt:lpstr>
      <vt:lpstr>Line Resistance</vt:lpstr>
      <vt:lpstr>Line Resistance, cont’d</vt:lpstr>
      <vt:lpstr>Variation in Line Resistance Example</vt:lpstr>
      <vt:lpstr>345 kV+ Transmission Growth at a Glance</vt:lpstr>
      <vt:lpstr>345 kV+ Transmission Growth at a Glance</vt:lpstr>
      <vt:lpstr>345 kV+ Transmission Growth at a Glance</vt:lpstr>
      <vt:lpstr>345 kV+ Transmission Growth at a Glance</vt:lpstr>
      <vt:lpstr>345 kV+ Transmission Growth at a Glance</vt:lpstr>
      <vt:lpstr>Ameren Illinois Rivers 345 kV Project</vt:lpstr>
      <vt:lpstr>Sidney to Bunsonville 345 kV </vt:lpstr>
      <vt:lpstr>Sidney to Kansas (IL) 345 </vt:lpstr>
      <vt:lpstr>Sidney to Rising 345 kV</vt:lpstr>
      <vt:lpstr>Champaign-Urbana Part of Grid</vt:lpstr>
      <vt:lpstr>Additional Transmission Topics</vt:lpstr>
      <vt:lpstr>Additional Transmission Topics</vt:lpstr>
      <vt:lpstr>Additional Transmission Topics</vt:lpstr>
      <vt:lpstr>HVDC Lines in North America</vt:lpstr>
    </vt:vector>
  </TitlesOfParts>
  <Company>ECE - UIUC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310</dc:title>
  <dc:creator>ECE Publications</dc:creator>
  <cp:lastModifiedBy>iyke</cp:lastModifiedBy>
  <cp:revision>254</cp:revision>
  <cp:lastPrinted>2011-08-22T16:49:24Z</cp:lastPrinted>
  <dcterms:created xsi:type="dcterms:W3CDTF">2000-05-11T14:27:08Z</dcterms:created>
  <dcterms:modified xsi:type="dcterms:W3CDTF">2016-09-13T19:11:57Z</dcterms:modified>
</cp:coreProperties>
</file>