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5"/>
  </p:notesMasterIdLst>
  <p:handoutMasterIdLst>
    <p:handoutMasterId r:id="rId36"/>
  </p:handoutMasterIdLst>
  <p:sldIdLst>
    <p:sldId id="258" r:id="rId2"/>
    <p:sldId id="349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  <p:sldId id="388" r:id="rId29"/>
    <p:sldId id="389" r:id="rId30"/>
    <p:sldId id="391" r:id="rId31"/>
    <p:sldId id="392" r:id="rId32"/>
    <p:sldId id="393" r:id="rId33"/>
    <p:sldId id="394" r:id="rId34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>
        <p:scale>
          <a:sx n="119" d="100"/>
          <a:sy n="119" d="100"/>
        </p:scale>
        <p:origin x="-55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516DE4-13F6-473D-A1DD-65195C90085C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D4C49C-8A0F-4294-9EF8-BA401DDEAEC5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009E2E-026E-4A02-840F-811C5E89AA45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853C6E9-28E4-466C-A259-ED7067B1D39F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391910F-E022-4623-B5BB-896AA85E9212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95494D-29B7-4BD3-92DE-3055B7F70BBF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168083-3060-48B5-8AC8-FCA85605894A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F83708-793D-4E1C-87E6-A021FA69986B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27553FF-1D6C-4543-BEBF-0E4816470BFB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7E9743-EADD-4664-B0EB-154D6438280B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8E81D0-DD37-487D-9E78-C77CF5557837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952720-4735-428F-BE29-987CC4F92B1E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449468-6698-4913-8EC2-4C608ECB80FB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B3631-93CB-4AA1-BAED-B0DFC661C917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52FDEF-CC3F-4982-B0B6-C0A71B5E3F0D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8295244-1E5A-4E23-86FA-4BD9696285D7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D6D84B7-AB00-4FF8-8A19-2DE23C1FCEF1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5700A4-DAE8-4781-AD7F-166EBCDC9844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4454EF-C22C-4EBD-BB52-275DB2AC1B89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77BE6C-BC9D-44F9-8F80-740A721FCC28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7DC6E2-45DA-44AA-A929-096471F0E34D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AE7F27-9C2F-43D5-96E5-6A78AEF98CDF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47FC15-B535-4FE2-9085-AECF9687ED60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05D013-1853-4940-9F9E-1C491F47F131}" type="slidenum">
              <a:rPr lang="en-US" altLang="en-US" sz="1200"/>
              <a:pPr eaLnBrk="1" hangingPunct="1"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F01D71-97E4-4B94-BCA3-A5E722AE5808}" type="slidenum">
              <a:rPr lang="en-US" altLang="en-US" sz="1200"/>
              <a:pPr eaLnBrk="1" hangingPunct="1"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491AC6-D3A8-4DFA-AC3F-DF0E5856E899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8B08E0-6AB0-494E-9C5A-0537E374937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C6561B-91B2-416E-BE60-652EE8AF99D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C6A397-F0E1-4EAA-8052-9293A598580F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00CC7A0-4C0D-4008-A30A-6846CC2C4898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E97642-962C-42B7-85C7-82ED754DCF1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6: Transmission Line Parameters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334000"/>
            <a:ext cx="5878019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Special Guest Lecturer: TA </a:t>
            </a:r>
            <a:r>
              <a:rPr lang="en-US" dirty="0" err="1" smtClean="0"/>
              <a:t>Iyke</a:t>
            </a:r>
            <a:r>
              <a:rPr lang="en-US" dirty="0" smtClean="0"/>
              <a:t> Idehen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Bundled Conductor Pictures	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87642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2"/>
          <p:cNvSpPr txBox="1">
            <a:spLocks noChangeArrowheads="1"/>
          </p:cNvSpPr>
          <p:nvPr/>
        </p:nvSpPr>
        <p:spPr bwMode="auto">
          <a:xfrm>
            <a:off x="4805362" y="4114800"/>
            <a:ext cx="36528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The AEP Wyoming-Jackson</a:t>
            </a:r>
            <a:br>
              <a:rPr lang="en-US" altLang="en-US" dirty="0"/>
            </a:br>
            <a:r>
              <a:rPr lang="en-US" altLang="en-US" dirty="0"/>
              <a:t>Ferry 765 kV line uses</a:t>
            </a:r>
          </a:p>
          <a:p>
            <a:pPr eaLnBrk="1" hangingPunct="1"/>
            <a:r>
              <a:rPr lang="en-US" altLang="en-US" dirty="0"/>
              <a:t>6-bundle conductors.</a:t>
            </a:r>
            <a:br>
              <a:rPr lang="en-US" altLang="en-US" dirty="0"/>
            </a:br>
            <a:r>
              <a:rPr lang="en-US" altLang="en-US" dirty="0"/>
              <a:t>Conductors in a bundle are</a:t>
            </a:r>
            <a:br>
              <a:rPr lang="en-US" altLang="en-US" dirty="0"/>
            </a:br>
            <a:r>
              <a:rPr lang="en-US" altLang="en-US" dirty="0"/>
              <a:t>at the same voltage!</a:t>
            </a:r>
          </a:p>
        </p:txBody>
      </p:sp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1219200" y="6248400"/>
            <a:ext cx="42291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600" dirty="0"/>
              <a:t>Photo Source: BPA and American Electric Power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02"/>
          <a:stretch>
            <a:fillRect/>
          </a:stretch>
        </p:blipFill>
        <p:spPr bwMode="auto">
          <a:xfrm>
            <a:off x="609600" y="1371600"/>
            <a:ext cx="3838575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Bundled Conductor Flux Linkages</a:t>
            </a:r>
          </a:p>
        </p:txBody>
      </p:sp>
      <p:pic>
        <p:nvPicPr>
          <p:cNvPr id="19459" name="Picture 3" descr="Fig29Bund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377"/>
          <a:stretch>
            <a:fillRect/>
          </a:stretch>
        </p:blipFill>
        <p:spPr bwMode="auto">
          <a:xfrm>
            <a:off x="381000" y="1371599"/>
            <a:ext cx="39624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572000" y="1351546"/>
            <a:ext cx="384651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For the line shown on the left,</a:t>
            </a:r>
          </a:p>
          <a:p>
            <a:pPr eaLnBrk="1" hangingPunct="1"/>
            <a:r>
              <a:rPr lang="en-US" altLang="en-US" dirty="0"/>
              <a:t>define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ij</a:t>
            </a:r>
            <a:r>
              <a:rPr lang="en-US" altLang="en-US" baseline="-25000" dirty="0"/>
              <a:t> </a:t>
            </a:r>
            <a:r>
              <a:rPr lang="en-US" altLang="en-US" dirty="0">
                <a:latin typeface="Times" charset="0"/>
              </a:rPr>
              <a:t>as the distance bet-</a:t>
            </a:r>
          </a:p>
          <a:p>
            <a:pPr eaLnBrk="1" hangingPunct="1"/>
            <a:r>
              <a:rPr lang="en-US" altLang="en-US" dirty="0">
                <a:latin typeface="Times" charset="0"/>
              </a:rPr>
              <a:t>ween conductors </a:t>
            </a:r>
            <a:r>
              <a:rPr lang="en-US" altLang="en-US" dirty="0" err="1">
                <a:latin typeface="Times" charset="0"/>
              </a:rPr>
              <a:t>i</a:t>
            </a:r>
            <a:r>
              <a:rPr lang="en-US" altLang="en-US" dirty="0">
                <a:latin typeface="Times" charset="0"/>
              </a:rPr>
              <a:t> and j.  We</a:t>
            </a:r>
          </a:p>
          <a:p>
            <a:pPr eaLnBrk="1" hangingPunct="1"/>
            <a:r>
              <a:rPr lang="en-US" altLang="en-US" dirty="0">
                <a:latin typeface="Times" charset="0"/>
              </a:rPr>
              <a:t>can then determine </a:t>
            </a:r>
            <a:r>
              <a:rPr lang="en-US" altLang="en-US" dirty="0">
                <a:latin typeface="Symbol" pitchFamily="18" charset="2"/>
              </a:rPr>
              <a:t>l </a:t>
            </a:r>
            <a:r>
              <a:rPr lang="en-US" altLang="en-US" dirty="0"/>
              <a:t>for each</a:t>
            </a:r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355755"/>
              </p:ext>
            </p:extLst>
          </p:nvPr>
        </p:nvGraphicFramePr>
        <p:xfrm>
          <a:off x="609600" y="2976562"/>
          <a:ext cx="6897688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5" imgW="7073900" imgH="3530600" progId="Equation.DSMT4">
                  <p:embed/>
                </p:oleObj>
              </mc:Choice>
              <mc:Fallback>
                <p:oleObj name="Equation" r:id="rId5" imgW="7073900" imgH="353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76562"/>
                        <a:ext cx="6897688" cy="344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Bundled Conductors, cont’d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652393"/>
              </p:ext>
            </p:extLst>
          </p:nvPr>
        </p:nvGraphicFramePr>
        <p:xfrm>
          <a:off x="457200" y="1280160"/>
          <a:ext cx="5384800" cy="477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4" imgW="5524500" imgH="4902200" progId="Equation.DSMT4">
                  <p:embed/>
                </p:oleObj>
              </mc:Choice>
              <mc:Fallback>
                <p:oleObj name="Equation" r:id="rId4" imgW="5524500" imgH="490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384800" cy="477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Bundled Conductors, cont’d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164363"/>
              </p:ext>
            </p:extLst>
          </p:nvPr>
        </p:nvGraphicFramePr>
        <p:xfrm>
          <a:off x="457200" y="1280160"/>
          <a:ext cx="760095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4" imgW="7797800" imgH="5105400" progId="Equation.DSMT4">
                  <p:embed/>
                </p:oleObj>
              </mc:Choice>
              <mc:Fallback>
                <p:oleObj name="Equation" r:id="rId4" imgW="7797800" imgH="5105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00950" cy="4976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Inductance of Bundle</a:t>
            </a:r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78788"/>
              </p:ext>
            </p:extLst>
          </p:nvPr>
        </p:nvGraphicFramePr>
        <p:xfrm>
          <a:off x="457200" y="1280160"/>
          <a:ext cx="60960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0" name="Equation" r:id="rId4" imgW="6096000" imgH="4318000" progId="Equation.DSMT4">
                  <p:embed/>
                </p:oleObj>
              </mc:Choice>
              <mc:Fallback>
                <p:oleObj name="Equation" r:id="rId4" imgW="6096000" imgH="431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0960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Inductance of Bundle, cont’d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899874"/>
              </p:ext>
            </p:extLst>
          </p:nvPr>
        </p:nvGraphicFramePr>
        <p:xfrm>
          <a:off x="457200" y="1280160"/>
          <a:ext cx="6413500" cy="204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4" name="Equation" r:id="rId4" imgW="6413500" imgH="2044700" progId="Equation.DSMT4">
                  <p:embed/>
                </p:oleObj>
              </mc:Choice>
              <mc:Fallback>
                <p:oleObj name="Equation" r:id="rId4" imgW="6413500" imgH="204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413500" cy="204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Bundle Inductance Example</a:t>
            </a:r>
          </a:p>
        </p:txBody>
      </p: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392906" y="4514641"/>
            <a:ext cx="2667000" cy="1524000"/>
            <a:chOff x="576" y="864"/>
            <a:chExt cx="1680" cy="960"/>
          </a:xfrm>
        </p:grpSpPr>
        <p:grpSp>
          <p:nvGrpSpPr>
            <p:cNvPr id="24582" name="Group 4"/>
            <p:cNvGrpSpPr>
              <a:grpSpLocks/>
            </p:cNvGrpSpPr>
            <p:nvPr/>
          </p:nvGrpSpPr>
          <p:grpSpPr bwMode="auto">
            <a:xfrm>
              <a:off x="576" y="1044"/>
              <a:ext cx="1680" cy="780"/>
              <a:chOff x="576" y="1044"/>
              <a:chExt cx="1680" cy="780"/>
            </a:xfrm>
          </p:grpSpPr>
          <p:sp>
            <p:nvSpPr>
              <p:cNvPr id="24584" name="Oval 5"/>
              <p:cNvSpPr>
                <a:spLocks noChangeArrowheads="1"/>
              </p:cNvSpPr>
              <p:nvPr/>
            </p:nvSpPr>
            <p:spPr bwMode="auto">
              <a:xfrm>
                <a:off x="1056" y="124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85" name="Oval 6"/>
              <p:cNvSpPr>
                <a:spLocks noChangeArrowheads="1"/>
              </p:cNvSpPr>
              <p:nvPr/>
            </p:nvSpPr>
            <p:spPr bwMode="auto">
              <a:xfrm>
                <a:off x="1584" y="1248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86" name="Oval 7"/>
              <p:cNvSpPr>
                <a:spLocks noChangeArrowheads="1"/>
              </p:cNvSpPr>
              <p:nvPr/>
            </p:nvSpPr>
            <p:spPr bwMode="auto">
              <a:xfrm>
                <a:off x="1056" y="16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4587" name="Oval 8"/>
              <p:cNvSpPr>
                <a:spLocks noChangeArrowheads="1"/>
              </p:cNvSpPr>
              <p:nvPr/>
            </p:nvSpPr>
            <p:spPr bwMode="auto">
              <a:xfrm>
                <a:off x="1584" y="1680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grpSp>
            <p:nvGrpSpPr>
              <p:cNvPr id="24588" name="Group 9"/>
              <p:cNvGrpSpPr>
                <a:grpSpLocks/>
              </p:cNvGrpSpPr>
              <p:nvPr/>
            </p:nvGrpSpPr>
            <p:grpSpPr bwMode="auto">
              <a:xfrm>
                <a:off x="1632" y="1296"/>
                <a:ext cx="624" cy="461"/>
                <a:chOff x="1632" y="1296"/>
                <a:chExt cx="624" cy="461"/>
              </a:xfrm>
            </p:grpSpPr>
            <p:grpSp>
              <p:nvGrpSpPr>
                <p:cNvPr id="24605" name="Group 10"/>
                <p:cNvGrpSpPr>
                  <a:grpSpLocks/>
                </p:cNvGrpSpPr>
                <p:nvPr/>
              </p:nvGrpSpPr>
              <p:grpSpPr bwMode="auto">
                <a:xfrm>
                  <a:off x="1776" y="1658"/>
                  <a:ext cx="164" cy="99"/>
                  <a:chOff x="804" y="1657"/>
                  <a:chExt cx="164" cy="99"/>
                </a:xfrm>
              </p:grpSpPr>
              <p:sp>
                <p:nvSpPr>
                  <p:cNvPr id="2461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1756"/>
                    <a:ext cx="1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61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165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4606" name="Group 13"/>
                <p:cNvGrpSpPr>
                  <a:grpSpLocks/>
                </p:cNvGrpSpPr>
                <p:nvPr/>
              </p:nvGrpSpPr>
              <p:grpSpPr bwMode="auto">
                <a:xfrm flipV="1">
                  <a:off x="1776" y="1296"/>
                  <a:ext cx="164" cy="99"/>
                  <a:chOff x="804" y="1657"/>
                  <a:chExt cx="164" cy="99"/>
                </a:xfrm>
              </p:grpSpPr>
              <p:sp>
                <p:nvSpPr>
                  <p:cNvPr id="2460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804" y="1756"/>
                    <a:ext cx="16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460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883" y="1657"/>
                    <a:ext cx="0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0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632" y="1407"/>
                  <a:ext cx="624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/>
                  <a:r>
                    <a:rPr lang="en-US" altLang="en-US" sz="2200"/>
                    <a:t>0.25 M</a:t>
                  </a:r>
                </a:p>
              </p:txBody>
            </p:sp>
          </p:grpSp>
          <p:grpSp>
            <p:nvGrpSpPr>
              <p:cNvPr id="24589" name="Group 17"/>
              <p:cNvGrpSpPr>
                <a:grpSpLocks/>
              </p:cNvGrpSpPr>
              <p:nvPr/>
            </p:nvGrpSpPr>
            <p:grpSpPr bwMode="auto">
              <a:xfrm>
                <a:off x="1776" y="1658"/>
                <a:ext cx="164" cy="99"/>
                <a:chOff x="804" y="1657"/>
                <a:chExt cx="164" cy="99"/>
              </a:xfrm>
            </p:grpSpPr>
            <p:sp>
              <p:nvSpPr>
                <p:cNvPr id="24603" name="Line 18"/>
                <p:cNvSpPr>
                  <a:spLocks noChangeShapeType="1"/>
                </p:cNvSpPr>
                <p:nvPr/>
              </p:nvSpPr>
              <p:spPr bwMode="auto">
                <a:xfrm>
                  <a:off x="804" y="1756"/>
                  <a:ext cx="1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04" name="Line 19"/>
                <p:cNvSpPr>
                  <a:spLocks noChangeShapeType="1"/>
                </p:cNvSpPr>
                <p:nvPr/>
              </p:nvSpPr>
              <p:spPr bwMode="auto">
                <a:xfrm>
                  <a:off x="883" y="1657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0" name="Group 20"/>
              <p:cNvGrpSpPr>
                <a:grpSpLocks/>
              </p:cNvGrpSpPr>
              <p:nvPr/>
            </p:nvGrpSpPr>
            <p:grpSpPr bwMode="auto">
              <a:xfrm>
                <a:off x="720" y="1658"/>
                <a:ext cx="164" cy="99"/>
                <a:chOff x="804" y="1657"/>
                <a:chExt cx="164" cy="99"/>
              </a:xfrm>
            </p:grpSpPr>
            <p:sp>
              <p:nvSpPr>
                <p:cNvPr id="24601" name="Line 21"/>
                <p:cNvSpPr>
                  <a:spLocks noChangeShapeType="1"/>
                </p:cNvSpPr>
                <p:nvPr/>
              </p:nvSpPr>
              <p:spPr bwMode="auto">
                <a:xfrm>
                  <a:off x="804" y="1756"/>
                  <a:ext cx="1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02" name="Line 22"/>
                <p:cNvSpPr>
                  <a:spLocks noChangeShapeType="1"/>
                </p:cNvSpPr>
                <p:nvPr/>
              </p:nvSpPr>
              <p:spPr bwMode="auto">
                <a:xfrm>
                  <a:off x="883" y="1657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1" name="Group 23"/>
              <p:cNvGrpSpPr>
                <a:grpSpLocks/>
              </p:cNvGrpSpPr>
              <p:nvPr/>
            </p:nvGrpSpPr>
            <p:grpSpPr bwMode="auto">
              <a:xfrm flipV="1">
                <a:off x="720" y="1296"/>
                <a:ext cx="164" cy="99"/>
                <a:chOff x="804" y="1657"/>
                <a:chExt cx="164" cy="99"/>
              </a:xfrm>
            </p:grpSpPr>
            <p:sp>
              <p:nvSpPr>
                <p:cNvPr id="24599" name="Line 24"/>
                <p:cNvSpPr>
                  <a:spLocks noChangeShapeType="1"/>
                </p:cNvSpPr>
                <p:nvPr/>
              </p:nvSpPr>
              <p:spPr bwMode="auto">
                <a:xfrm>
                  <a:off x="804" y="1756"/>
                  <a:ext cx="1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600" name="Line 25"/>
                <p:cNvSpPr>
                  <a:spLocks noChangeShapeType="1"/>
                </p:cNvSpPr>
                <p:nvPr/>
              </p:nvSpPr>
              <p:spPr bwMode="auto">
                <a:xfrm>
                  <a:off x="883" y="1657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24592" name="Text Box 26"/>
              <p:cNvSpPr txBox="1">
                <a:spLocks noChangeArrowheads="1"/>
              </p:cNvSpPr>
              <p:nvPr/>
            </p:nvSpPr>
            <p:spPr bwMode="auto">
              <a:xfrm>
                <a:off x="576" y="1407"/>
                <a:ext cx="624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en-US" sz="2200"/>
                  <a:t>0.25 M</a:t>
                </a:r>
              </a:p>
            </p:txBody>
          </p:sp>
          <p:grpSp>
            <p:nvGrpSpPr>
              <p:cNvPr id="24593" name="Group 27"/>
              <p:cNvGrpSpPr>
                <a:grpSpLocks/>
              </p:cNvGrpSpPr>
              <p:nvPr/>
            </p:nvGrpSpPr>
            <p:grpSpPr bwMode="auto">
              <a:xfrm rot="16200000" flipV="1">
                <a:off x="1100" y="1076"/>
                <a:ext cx="164" cy="99"/>
                <a:chOff x="804" y="1657"/>
                <a:chExt cx="164" cy="99"/>
              </a:xfrm>
            </p:grpSpPr>
            <p:sp>
              <p:nvSpPr>
                <p:cNvPr id="24597" name="Line 28"/>
                <p:cNvSpPr>
                  <a:spLocks noChangeShapeType="1"/>
                </p:cNvSpPr>
                <p:nvPr/>
              </p:nvSpPr>
              <p:spPr bwMode="auto">
                <a:xfrm>
                  <a:off x="804" y="1756"/>
                  <a:ext cx="1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598" name="Line 29"/>
                <p:cNvSpPr>
                  <a:spLocks noChangeShapeType="1"/>
                </p:cNvSpPr>
                <p:nvPr/>
              </p:nvSpPr>
              <p:spPr bwMode="auto">
                <a:xfrm>
                  <a:off x="883" y="1657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4594" name="Group 30"/>
              <p:cNvGrpSpPr>
                <a:grpSpLocks/>
              </p:cNvGrpSpPr>
              <p:nvPr/>
            </p:nvGrpSpPr>
            <p:grpSpPr bwMode="auto">
              <a:xfrm rot="5400000" flipH="1" flipV="1">
                <a:off x="1520" y="1096"/>
                <a:ext cx="164" cy="99"/>
                <a:chOff x="804" y="1657"/>
                <a:chExt cx="164" cy="99"/>
              </a:xfrm>
            </p:grpSpPr>
            <p:sp>
              <p:nvSpPr>
                <p:cNvPr id="24595" name="Line 31"/>
                <p:cNvSpPr>
                  <a:spLocks noChangeShapeType="1"/>
                </p:cNvSpPr>
                <p:nvPr/>
              </p:nvSpPr>
              <p:spPr bwMode="auto">
                <a:xfrm>
                  <a:off x="804" y="1756"/>
                  <a:ext cx="1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4596" name="Line 32"/>
                <p:cNvSpPr>
                  <a:spLocks noChangeShapeType="1"/>
                </p:cNvSpPr>
                <p:nvPr/>
              </p:nvSpPr>
              <p:spPr bwMode="auto">
                <a:xfrm>
                  <a:off x="883" y="1657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4583" name="Rectangle 33"/>
            <p:cNvSpPr>
              <a:spLocks noChangeArrowheads="1"/>
            </p:cNvSpPr>
            <p:nvPr/>
          </p:nvSpPr>
          <p:spPr bwMode="auto">
            <a:xfrm>
              <a:off x="1104" y="864"/>
              <a:ext cx="62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200"/>
                <a:t>0.25 M</a:t>
              </a:r>
            </a:p>
          </p:txBody>
        </p:sp>
      </p:grpSp>
      <p:sp>
        <p:nvSpPr>
          <p:cNvPr id="24580" name="Text Box 34"/>
          <p:cNvSpPr txBox="1">
            <a:spLocks noChangeArrowheads="1"/>
          </p:cNvSpPr>
          <p:nvPr/>
        </p:nvSpPr>
        <p:spPr bwMode="auto">
          <a:xfrm>
            <a:off x="457200" y="1280160"/>
            <a:ext cx="78835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Consider the previous example of the three phases</a:t>
            </a:r>
          </a:p>
          <a:p>
            <a:pPr eaLnBrk="1" hangingPunct="1"/>
            <a:r>
              <a:rPr lang="en-US" altLang="en-US" sz="2800" dirty="0"/>
              <a:t>symmetrically spaced 5 meters apart using wire </a:t>
            </a:r>
          </a:p>
          <a:p>
            <a:pPr eaLnBrk="1" hangingPunct="1"/>
            <a:r>
              <a:rPr lang="en-US" altLang="en-US" sz="2800" dirty="0"/>
              <a:t>with a radius of r = 1.24 cm.  Except now assume</a:t>
            </a:r>
          </a:p>
          <a:p>
            <a:pPr eaLnBrk="1" hangingPunct="1"/>
            <a:r>
              <a:rPr lang="en-US" altLang="en-US" sz="2800" dirty="0"/>
              <a:t>each phase has 4 conductors in a square bundle,</a:t>
            </a:r>
          </a:p>
          <a:p>
            <a:pPr eaLnBrk="1" hangingPunct="1"/>
            <a:r>
              <a:rPr lang="en-US" altLang="en-US" sz="2800" dirty="0"/>
              <a:t>spaced 0.25 meters apart.  What is the new inductance</a:t>
            </a:r>
          </a:p>
          <a:p>
            <a:pPr eaLnBrk="1" hangingPunct="1"/>
            <a:r>
              <a:rPr lang="en-US" altLang="en-US" sz="2800" dirty="0"/>
              <a:t>per meter?  </a:t>
            </a:r>
          </a:p>
        </p:txBody>
      </p:sp>
      <p:graphicFrame>
        <p:nvGraphicFramePr>
          <p:cNvPr id="2458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855845"/>
              </p:ext>
            </p:extLst>
          </p:nvPr>
        </p:nvGraphicFramePr>
        <p:xfrm>
          <a:off x="3124200" y="3934460"/>
          <a:ext cx="5748338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Equation" r:id="rId4" imgW="6413500" imgH="2870200" progId="Equation.DSMT4">
                  <p:embed/>
                </p:oleObj>
              </mc:Choice>
              <mc:Fallback>
                <p:oleObj name="Equation" r:id="rId4" imgW="6413500" imgH="287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34460"/>
                        <a:ext cx="5748338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Transmission Tower Configurations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77200" cy="42672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The problem with the line analysis we’ve done so far is we have assumed a symmetrical tower configuration.  Such a tower figuration is seldom practical.    </a:t>
            </a:r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25604" name="Picture 4" descr="Fig31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720" r="35294" b="74799"/>
          <a:stretch>
            <a:fillRect/>
          </a:stretch>
        </p:blipFill>
        <p:spPr bwMode="auto">
          <a:xfrm>
            <a:off x="609600" y="2819400"/>
            <a:ext cx="45720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5257800"/>
            <a:ext cx="4378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/>
              <a:t>Typical Transmission Tower </a:t>
            </a:r>
          </a:p>
          <a:p>
            <a:pPr algn="ctr" eaLnBrk="1" hangingPunct="1"/>
            <a:r>
              <a:rPr lang="en-US" altLang="en-US" sz="2800"/>
              <a:t>Configuration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334000" y="2886075"/>
            <a:ext cx="2057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Therefore in</a:t>
            </a:r>
          </a:p>
          <a:p>
            <a:pPr eaLnBrk="1" hangingPunct="1"/>
            <a:r>
              <a:rPr lang="en-US" altLang="en-US" sz="2800"/>
              <a:t>general D</a:t>
            </a:r>
            <a:r>
              <a:rPr lang="en-US" altLang="en-US" sz="2800" baseline="-25000"/>
              <a:t>ab </a:t>
            </a:r>
            <a:r>
              <a:rPr lang="en-US" altLang="en-US" sz="2800">
                <a:latin typeface="Times" charset="0"/>
                <a:sym typeface="Symbol" pitchFamily="18" charset="2"/>
              </a:rPr>
              <a:t></a:t>
            </a:r>
          </a:p>
          <a:p>
            <a:pPr eaLnBrk="1" hangingPunct="1"/>
            <a:r>
              <a:rPr lang="en-US" altLang="en-US" sz="2800">
                <a:latin typeface="Times" charset="0"/>
                <a:sym typeface="Symbol" pitchFamily="18" charset="2"/>
              </a:rPr>
              <a:t>D</a:t>
            </a:r>
            <a:r>
              <a:rPr lang="en-US" altLang="en-US" sz="2800" baseline="-25000">
                <a:latin typeface="Times" charset="0"/>
                <a:sym typeface="Symbol" pitchFamily="18" charset="2"/>
              </a:rPr>
              <a:t>ac</a:t>
            </a:r>
            <a:r>
              <a:rPr lang="en-US" altLang="en-US" sz="2800">
                <a:latin typeface="Times" charset="0"/>
                <a:sym typeface="Symbol" pitchFamily="18" charset="2"/>
              </a:rPr>
              <a:t>  </a:t>
            </a:r>
            <a:r>
              <a:rPr lang="en-US" altLang="en-US" sz="2800"/>
              <a:t>D</a:t>
            </a:r>
            <a:r>
              <a:rPr lang="en-US" altLang="en-US" sz="2800" baseline="-25000"/>
              <a:t>bc</a:t>
            </a:r>
            <a:endParaRPr lang="en-US" altLang="en-US" sz="2800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334000" y="4572000"/>
            <a:ext cx="26812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Unless something </a:t>
            </a:r>
          </a:p>
          <a:p>
            <a:pPr eaLnBrk="1" hangingPunct="1"/>
            <a:r>
              <a:rPr lang="en-US" altLang="en-US"/>
              <a:t>was done this would</a:t>
            </a:r>
          </a:p>
          <a:p>
            <a:pPr eaLnBrk="1" hangingPunct="1"/>
            <a:r>
              <a:rPr lang="en-US" altLang="en-US"/>
              <a:t>result in unbalanced</a:t>
            </a:r>
          </a:p>
          <a:p>
            <a:pPr eaLnBrk="1" hangingPunct="1"/>
            <a:r>
              <a:rPr lang="en-US" altLang="en-US"/>
              <a:t>phases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Transposition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98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To keep system balanced, over the length of a transmission line the conductors are rotated so each phase occupies each position on tower for an equal distance.  This is known as transposition.  </a:t>
            </a:r>
          </a:p>
        </p:txBody>
      </p:sp>
      <p:pic>
        <p:nvPicPr>
          <p:cNvPr id="26628" name="Picture 4" descr="Fig32Trans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6879" r="5882" b="73079"/>
          <a:stretch>
            <a:fillRect/>
          </a:stretch>
        </p:blipFill>
        <p:spPr bwMode="auto">
          <a:xfrm>
            <a:off x="914400" y="3109285"/>
            <a:ext cx="7223125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98525" y="5131760"/>
            <a:ext cx="7212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Aerial or side view of conductor positions over the length</a:t>
            </a:r>
          </a:p>
          <a:p>
            <a:pPr algn="ctr" eaLnBrk="1" hangingPunct="1"/>
            <a:r>
              <a:rPr lang="en-US" altLang="en-US"/>
              <a:t>of the transmission line.  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Transposition Example</a:t>
            </a:r>
          </a:p>
        </p:txBody>
      </p:sp>
      <p:pic>
        <p:nvPicPr>
          <p:cNvPr id="27651" name="Picture 3" descr="line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280160"/>
            <a:ext cx="7924800" cy="5334000"/>
          </a:xfrm>
          <a:noFill/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 smtClean="0"/>
              <a:t>Please read Chapters 4 and  5</a:t>
            </a:r>
          </a:p>
          <a:p>
            <a:r>
              <a:rPr lang="en-US" dirty="0" smtClean="0"/>
              <a:t>Quiz today on HW 2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3 is 4.9 (use lecture results for 4.8 comparison), 4.12, 4.19 (just compare 4.19a to 4.19b), 4.25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 smtClean="0"/>
              <a:t>It does not need to be turned in, but will be covered by an in-class quiz on Thursday Sept 15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Positive sequence is same as per phase; it will be covered in Chapter 8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 dirty="0"/>
              <a:t>Use Table A.4 values to determine the Geometric Mean Radius of the wires (i.e., the ninth column).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Transposition Example</a:t>
            </a:r>
          </a:p>
        </p:txBody>
      </p:sp>
      <p:pic>
        <p:nvPicPr>
          <p:cNvPr id="28675" name="Picture 3" descr="li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8077200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Transposition Impact on Flux Linkages</a:t>
            </a:r>
          </a:p>
        </p:txBody>
      </p:sp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005723"/>
              </p:ext>
            </p:extLst>
          </p:nvPr>
        </p:nvGraphicFramePr>
        <p:xfrm>
          <a:off x="457200" y="1280160"/>
          <a:ext cx="6235700" cy="425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Equation" r:id="rId4" imgW="6235700" imgH="4254500" progId="Equation.DSMT4">
                  <p:embed/>
                </p:oleObj>
              </mc:Choice>
              <mc:Fallback>
                <p:oleObj name="Equation" r:id="rId4" imgW="6235700" imgH="425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235700" cy="425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705600" y="2438400"/>
            <a:ext cx="1547813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 dirty="0">
                <a:solidFill>
                  <a:srgbClr val="FF3300"/>
                </a:solidFill>
              </a:rPr>
              <a:t>“a” phase in</a:t>
            </a:r>
          </a:p>
          <a:p>
            <a:pPr algn="ctr" eaLnBrk="1" hangingPunct="1"/>
            <a:r>
              <a:rPr lang="en-US" altLang="en-US" sz="2200" dirty="0">
                <a:solidFill>
                  <a:srgbClr val="FF3300"/>
                </a:solidFill>
              </a:rPr>
              <a:t>position “1”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781800" y="3505200"/>
            <a:ext cx="1547813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FF3300"/>
                </a:solidFill>
              </a:rPr>
              <a:t>“a” phase in</a:t>
            </a:r>
          </a:p>
          <a:p>
            <a:pPr algn="ctr" eaLnBrk="1" hangingPunct="1"/>
            <a:r>
              <a:rPr lang="en-US" altLang="en-US" sz="2200">
                <a:solidFill>
                  <a:srgbClr val="FF3300"/>
                </a:solidFill>
              </a:rPr>
              <a:t>position “3”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781800" y="4572000"/>
            <a:ext cx="1547813" cy="7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FF3300"/>
                </a:solidFill>
              </a:rPr>
              <a:t>“a” phase in</a:t>
            </a:r>
          </a:p>
          <a:p>
            <a:pPr algn="ctr" eaLnBrk="1" hangingPunct="1"/>
            <a:r>
              <a:rPr lang="en-US" altLang="en-US" sz="2200">
                <a:solidFill>
                  <a:srgbClr val="FF3300"/>
                </a:solidFill>
              </a:rPr>
              <a:t>position “2”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Transposition Impact, cont’d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384401"/>
              </p:ext>
            </p:extLst>
          </p:nvPr>
        </p:nvGraphicFramePr>
        <p:xfrm>
          <a:off x="457200" y="1280160"/>
          <a:ext cx="59944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4" imgW="5994400" imgH="4241800" progId="Equation.DSMT4">
                  <p:embed/>
                </p:oleObj>
              </mc:Choice>
              <mc:Fallback>
                <p:oleObj name="Equation" r:id="rId4" imgW="5994400" imgH="424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994400" cy="424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Inductance of Transposed Line</a:t>
            </a:r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732546"/>
              </p:ext>
            </p:extLst>
          </p:nvPr>
        </p:nvGraphicFramePr>
        <p:xfrm>
          <a:off x="457200" y="1280160"/>
          <a:ext cx="67437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4" imgW="6743700" imgH="4267200" progId="Equation.DSMT4">
                  <p:embed/>
                </p:oleObj>
              </mc:Choice>
              <mc:Fallback>
                <p:oleObj name="Equation" r:id="rId4" imgW="6743700" imgH="426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7437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Inductance with Bundling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207639"/>
              </p:ext>
            </p:extLst>
          </p:nvPr>
        </p:nvGraphicFramePr>
        <p:xfrm>
          <a:off x="457200" y="1280160"/>
          <a:ext cx="63246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6324600" imgH="2997200" progId="Equation.DSMT4">
                  <p:embed/>
                </p:oleObj>
              </mc:Choice>
              <mc:Fallback>
                <p:oleObj name="Equation" r:id="rId4" imgW="6324600" imgH="299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324600" cy="299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Inductance Example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447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Calculate the per phase inductance and reactance of a balanced 3</a:t>
            </a:r>
            <a:r>
              <a:rPr lang="en-US" altLang="en-US" dirty="0" smtClean="0">
                <a:sym typeface="Symbol" pitchFamily="18" charset="2"/>
              </a:rPr>
              <a:t>, 60 Hz, line with horizontal phase spacing of 10m using three conductor bundling with a spacing between conductors in the bundle of 0.3m.  Assume the line is uniformly transposed and the conductors have a 1cm radius.   </a:t>
            </a:r>
            <a:endParaRPr lang="en-US" altLang="en-US" dirty="0" smtClean="0"/>
          </a:p>
        </p:txBody>
      </p:sp>
      <p:pic>
        <p:nvPicPr>
          <p:cNvPr id="33796" name="Picture 4" descr="Fig35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859" r="5882" b="86835"/>
          <a:stretch>
            <a:fillRect/>
          </a:stretch>
        </p:blipFill>
        <p:spPr bwMode="auto">
          <a:xfrm>
            <a:off x="685800" y="4038600"/>
            <a:ext cx="68580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6696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dirty="0"/>
              <a:t>Answer: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m</a:t>
            </a:r>
            <a:r>
              <a:rPr lang="en-US" altLang="en-US" dirty="0"/>
              <a:t> = 12.6 m,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b</a:t>
            </a:r>
            <a:r>
              <a:rPr lang="en-US" altLang="en-US" dirty="0"/>
              <a:t>= 0.0889 m </a:t>
            </a:r>
            <a:br>
              <a:rPr lang="en-US" altLang="en-US" dirty="0"/>
            </a:br>
            <a:r>
              <a:rPr lang="en-US" altLang="en-US" dirty="0"/>
              <a:t>Inductance = 9.9 x 10</a:t>
            </a:r>
            <a:r>
              <a:rPr lang="en-US" altLang="en-US" baseline="30000" dirty="0"/>
              <a:t>-7</a:t>
            </a:r>
            <a:r>
              <a:rPr lang="en-US" altLang="en-US" dirty="0"/>
              <a:t> H/m, Reactance = 0.6 </a:t>
            </a:r>
            <a:r>
              <a:rPr lang="en-US" altLang="en-US" dirty="0">
                <a:sym typeface="Symbol" pitchFamily="18" charset="2"/>
              </a:rPr>
              <a:t>/Mile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Conductors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Typical transmission lines use multi-strand conductors</a:t>
            </a:r>
          </a:p>
          <a:p>
            <a:pPr eaLnBrk="1" hangingPunct="1"/>
            <a:r>
              <a:rPr lang="en-US" altLang="en-US" dirty="0" smtClean="0"/>
              <a:t>ACSR (aluminum conductor steel reinforced) </a:t>
            </a:r>
            <a:br>
              <a:rPr lang="en-US" altLang="en-US" dirty="0" smtClean="0"/>
            </a:br>
            <a:r>
              <a:rPr lang="en-US" altLang="en-US" dirty="0" smtClean="0"/>
              <a:t>conductors are most common.  A typical Al. to St. ratio is about 4 to 1.</a:t>
            </a:r>
          </a:p>
        </p:txBody>
      </p:sp>
      <p:pic>
        <p:nvPicPr>
          <p:cNvPr id="6148" name="Picture 4" descr="Fig38-ACSRW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720" r="11765" b="90274"/>
          <a:stretch>
            <a:fillRect/>
          </a:stretch>
        </p:blipFill>
        <p:spPr bwMode="auto">
          <a:xfrm>
            <a:off x="1371600" y="4114800"/>
            <a:ext cx="7315200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Conductors, cont’d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Total conductor area is given in circular mils.  One circular mil is the area of a circle with a diameter of 0.001 = </a:t>
            </a:r>
            <a:r>
              <a:rPr lang="en-US" altLang="en-US" dirty="0" smtClean="0">
                <a:sym typeface="Symbol" pitchFamily="18" charset="2"/>
              </a:rPr>
              <a:t>  </a:t>
            </a:r>
            <a:r>
              <a:rPr lang="en-US" altLang="en-US" dirty="0" smtClean="0"/>
              <a:t>0.0005</a:t>
            </a:r>
            <a:r>
              <a:rPr lang="en-US" altLang="en-US" baseline="30000" dirty="0" smtClean="0"/>
              <a:t>2 </a:t>
            </a:r>
            <a:r>
              <a:rPr lang="en-US" altLang="en-US" dirty="0" smtClean="0"/>
              <a:t>square inches</a:t>
            </a:r>
          </a:p>
          <a:p>
            <a:pPr eaLnBrk="1" hangingPunct="1"/>
            <a:r>
              <a:rPr lang="en-US" altLang="en-US" b="1" dirty="0" smtClean="0"/>
              <a:t>Example:</a:t>
            </a:r>
            <a:r>
              <a:rPr lang="en-US" altLang="en-US" dirty="0" smtClean="0"/>
              <a:t> what is the </a:t>
            </a:r>
            <a:r>
              <a:rPr lang="en-US" altLang="en-US" dirty="0" err="1" smtClean="0"/>
              <a:t>the</a:t>
            </a:r>
            <a:r>
              <a:rPr lang="en-US" altLang="en-US" dirty="0" smtClean="0"/>
              <a:t> area of a solid, 1” diameter circular wire?  </a:t>
            </a:r>
            <a:br>
              <a:rPr lang="en-US" altLang="en-US" dirty="0" smtClean="0"/>
            </a:br>
            <a:r>
              <a:rPr lang="en-US" altLang="en-US" b="1" dirty="0" smtClean="0"/>
              <a:t>Answer:</a:t>
            </a:r>
            <a:r>
              <a:rPr lang="en-US" altLang="en-US" dirty="0" smtClean="0"/>
              <a:t> 1000 </a:t>
            </a:r>
            <a:r>
              <a:rPr lang="en-US" altLang="en-US" dirty="0" err="1" smtClean="0"/>
              <a:t>kcmil</a:t>
            </a:r>
            <a:r>
              <a:rPr lang="en-US" altLang="en-US" dirty="0" smtClean="0"/>
              <a:t> (kilo circular mils)</a:t>
            </a:r>
          </a:p>
          <a:p>
            <a:pPr eaLnBrk="1" hangingPunct="1"/>
            <a:r>
              <a:rPr lang="en-US" altLang="en-US" dirty="0" smtClean="0"/>
              <a:t>Because conductors are stranded, the equivalent radius must be provided by the manufacturer.  In tables this value is known as the GMR and is usually expressed in feet.      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Resistance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140"/>
              </p:ext>
            </p:extLst>
          </p:nvPr>
        </p:nvGraphicFramePr>
        <p:xfrm>
          <a:off x="457200" y="1280160"/>
          <a:ext cx="6921500" cy="468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6" name="Equation" r:id="rId4" imgW="6921500" imgH="4686300" progId="Equation.DSMT4">
                  <p:embed/>
                </p:oleObj>
              </mc:Choice>
              <mc:Fallback>
                <p:oleObj name="Equation" r:id="rId4" imgW="6921500" imgH="468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921500" cy="468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Resistance, cont’d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4343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Because ac current tends to flow towards the surface of a conductor, the resistance of a line at 60 Hz is slightly higher than at dc.</a:t>
            </a:r>
          </a:p>
          <a:p>
            <a:pPr eaLnBrk="1" hangingPunct="1"/>
            <a:r>
              <a:rPr lang="en-US" altLang="en-US" dirty="0" smtClean="0"/>
              <a:t>Resistivity and hence line resistance increase as conductor temperature increases (changes is about 8% between 25</a:t>
            </a:r>
            <a:r>
              <a:rPr lang="en-US" altLang="en-US" dirty="0" smtClean="0">
                <a:sym typeface="Symbol" pitchFamily="18" charset="2"/>
              </a:rPr>
              <a:t>C and 50C)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Because ACSR conductors are stranded, actual resistance, inductance and capacitance needs to be determined from tables.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Many-Conductor Case, cont’d</a:t>
            </a: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361950" y="3175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4" imgW="190417" imgH="330057" progId="Equation.DSMT4">
                  <p:embed/>
                </p:oleObj>
              </mc:Choice>
              <mc:Fallback>
                <p:oleObj name="Equation" r:id="rId4" imgW="190417" imgH="3300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3175"/>
                        <a:ext cx="190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041380"/>
              </p:ext>
            </p:extLst>
          </p:nvPr>
        </p:nvGraphicFramePr>
        <p:xfrm>
          <a:off x="457200" y="1371600"/>
          <a:ext cx="7226300" cy="48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6" imgW="7226300" imgH="4826000" progId="Equation.DSMT4">
                  <p:embed/>
                </p:oleObj>
              </mc:Choice>
              <mc:Fallback>
                <p:oleObj name="Equation" r:id="rId6" imgW="7226300" imgH="482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71600"/>
                        <a:ext cx="7226300" cy="482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Review of Electric Fields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409828"/>
              </p:ext>
            </p:extLst>
          </p:nvPr>
        </p:nvGraphicFramePr>
        <p:xfrm>
          <a:off x="457200" y="1280160"/>
          <a:ext cx="75438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4" imgW="7543800" imgH="5435600" progId="Equation.DSMT4">
                  <p:embed/>
                </p:oleObj>
              </mc:Choice>
              <mc:Fallback>
                <p:oleObj name="Equation" r:id="rId4" imgW="7543800" imgH="543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438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Gauss’s Law Example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924800" cy="20574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Similar to Ampere’s Circuital law, Gauss’s Law is most useful for cases with symmetry.</a:t>
            </a:r>
          </a:p>
          <a:p>
            <a:pPr marL="0" indent="0" eaLnBrk="1" hangingPunct="1"/>
            <a:r>
              <a:rPr lang="en-US" altLang="en-US" dirty="0" smtClean="0"/>
              <a:t>Example: Calculate </a:t>
            </a:r>
            <a:r>
              <a:rPr lang="en-US" altLang="en-US" b="1" dirty="0" smtClean="0"/>
              <a:t>D</a:t>
            </a:r>
            <a:r>
              <a:rPr lang="en-US" altLang="en-US" dirty="0" smtClean="0"/>
              <a:t> about an infinitely long wire that has a charge density of q coulombs/meter.  </a:t>
            </a:r>
          </a:p>
          <a:p>
            <a:pPr marL="0" indent="0" eaLnBrk="1" hangingPunct="1"/>
            <a:endParaRPr lang="en-US" altLang="en-US" dirty="0" smtClean="0"/>
          </a:p>
          <a:p>
            <a:pPr marL="0" indent="0" eaLnBrk="1" hangingPunct="1"/>
            <a:endParaRPr lang="en-US" altLang="en-US" dirty="0" smtClean="0"/>
          </a:p>
          <a:p>
            <a:pPr marL="0" indent="0" eaLnBrk="1" hangingPunct="1"/>
            <a:endParaRPr lang="en-US" altLang="en-US" dirty="0" smtClean="0"/>
          </a:p>
        </p:txBody>
      </p:sp>
      <p:pic>
        <p:nvPicPr>
          <p:cNvPr id="12292" name="Picture 4" descr="Book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10316" r="23529" b="77377"/>
          <a:stretch>
            <a:fillRect/>
          </a:stretch>
        </p:blipFill>
        <p:spPr bwMode="auto">
          <a:xfrm>
            <a:off x="533400" y="3276600"/>
            <a:ext cx="4648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34000" y="3309687"/>
            <a:ext cx="28686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Since </a:t>
            </a:r>
            <a:r>
              <a:rPr lang="en-US" altLang="en-US" sz="2800" b="1" dirty="0"/>
              <a:t>D</a:t>
            </a:r>
            <a:r>
              <a:rPr lang="en-US" altLang="en-US" sz="2800" dirty="0"/>
              <a:t> comes</a:t>
            </a:r>
          </a:p>
          <a:p>
            <a:pPr eaLnBrk="1" hangingPunct="1"/>
            <a:r>
              <a:rPr lang="en-US" altLang="en-US" sz="2800" dirty="0"/>
              <a:t>radially out </a:t>
            </a:r>
            <a:r>
              <a:rPr lang="en-US" altLang="en-US" sz="2800" dirty="0" err="1"/>
              <a:t>inte</a:t>
            </a:r>
            <a:r>
              <a:rPr lang="en-US" altLang="en-US" sz="2800" dirty="0"/>
              <a:t>-</a:t>
            </a:r>
          </a:p>
          <a:p>
            <a:pPr eaLnBrk="1" hangingPunct="1"/>
            <a:r>
              <a:rPr lang="en-US" altLang="en-US" sz="2800" dirty="0"/>
              <a:t>grate over the </a:t>
            </a:r>
          </a:p>
          <a:p>
            <a:pPr eaLnBrk="1" hangingPunct="1"/>
            <a:r>
              <a:rPr lang="en-US" altLang="en-US" sz="2800" dirty="0"/>
              <a:t>cylinder bounding </a:t>
            </a:r>
          </a:p>
          <a:p>
            <a:pPr eaLnBrk="1" hangingPunct="1"/>
            <a:r>
              <a:rPr lang="en-US" altLang="en-US" sz="2800" dirty="0"/>
              <a:t>the wire</a:t>
            </a: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5" imgW="457677" imgH="793306" progId="Equation.DSMT4">
                  <p:embed/>
                </p:oleObj>
              </mc:Choice>
              <mc:Fallback>
                <p:oleObj name="Equation" r:id="rId5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521449"/>
              </p:ext>
            </p:extLst>
          </p:nvPr>
        </p:nvGraphicFramePr>
        <p:xfrm>
          <a:off x="533400" y="5029200"/>
          <a:ext cx="7289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7" imgW="7289800" imgH="1524000" progId="Equation.DSMT4">
                  <p:embed/>
                </p:oleObj>
              </mc:Choice>
              <mc:Fallback>
                <p:oleObj name="Equation" r:id="rId7" imgW="7289800" imgH="152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029200"/>
                        <a:ext cx="72898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Electric Fields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2296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The electric field, </a:t>
            </a:r>
            <a:r>
              <a:rPr lang="en-US" altLang="en-US" b="1" dirty="0" smtClean="0"/>
              <a:t>E</a:t>
            </a:r>
            <a:r>
              <a:rPr lang="en-US" altLang="en-US" dirty="0" smtClean="0"/>
              <a:t>, is related to the electric flux density, </a:t>
            </a:r>
            <a:r>
              <a:rPr lang="en-US" altLang="en-US" b="1" dirty="0" smtClean="0"/>
              <a:t>D</a:t>
            </a:r>
            <a:r>
              <a:rPr lang="en-US" altLang="en-US" dirty="0" smtClean="0"/>
              <a:t>, by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</a:t>
            </a:r>
            <a:r>
              <a:rPr lang="en-US" altLang="en-US" b="1" dirty="0" smtClean="0"/>
              <a:t>D</a:t>
            </a:r>
            <a:r>
              <a:rPr lang="en-US" altLang="en-US" dirty="0" smtClean="0"/>
              <a:t>   =   </a:t>
            </a:r>
            <a:r>
              <a:rPr lang="en-US" altLang="en-US" dirty="0" smtClean="0">
                <a:sym typeface="Symbol" pitchFamily="18" charset="2"/>
              </a:rPr>
              <a:t> </a:t>
            </a:r>
            <a:r>
              <a:rPr lang="en-US" altLang="en-US" b="1" dirty="0" smtClean="0">
                <a:sym typeface="Symbol" pitchFamily="18" charset="2"/>
              </a:rPr>
              <a:t>E</a:t>
            </a:r>
            <a:endParaRPr lang="en-US" altLang="en-US" b="1" dirty="0" smtClean="0"/>
          </a:p>
          <a:p>
            <a:pPr marL="0" indent="0" eaLnBrk="1" hangingPunct="1">
              <a:buNone/>
            </a:pPr>
            <a:r>
              <a:rPr lang="en-US" altLang="en-US" dirty="0" smtClean="0"/>
              <a:t>where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</a:t>
            </a:r>
            <a:r>
              <a:rPr lang="en-US" altLang="en-US" b="1" dirty="0" smtClean="0">
                <a:sym typeface="Symbol" pitchFamily="18" charset="2"/>
              </a:rPr>
              <a:t>E </a:t>
            </a:r>
            <a:r>
              <a:rPr lang="en-US" altLang="en-US" dirty="0" smtClean="0">
                <a:sym typeface="Symbol" pitchFamily="18" charset="2"/>
              </a:rPr>
              <a:t>  =   electric field (volts/m)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</a:t>
            </a:r>
            <a:r>
              <a:rPr lang="en-US" altLang="en-US" dirty="0" smtClean="0">
                <a:sym typeface="Symbol" pitchFamily="18" charset="2"/>
              </a:rPr>
              <a:t></a:t>
            </a:r>
            <a:r>
              <a:rPr lang="en-US" altLang="en-US" dirty="0" smtClean="0"/>
              <a:t>    =   permittivity in farads/m (F/m)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 </a:t>
            </a:r>
            <a:r>
              <a:rPr lang="en-US" altLang="en-US" dirty="0" smtClean="0">
                <a:sym typeface="Symbol" pitchFamily="18" charset="2"/>
              </a:rPr>
              <a:t>    =   </a:t>
            </a:r>
            <a:r>
              <a:rPr lang="en-US" altLang="en-US" baseline="-25000" dirty="0" smtClean="0">
                <a:sym typeface="Symbol" pitchFamily="18" charset="2"/>
              </a:rPr>
              <a:t>o </a:t>
            </a:r>
            <a:r>
              <a:rPr lang="en-US" altLang="en-US" dirty="0" smtClean="0">
                <a:sym typeface="Symbol" pitchFamily="18" charset="2"/>
              </a:rPr>
              <a:t></a:t>
            </a:r>
            <a:r>
              <a:rPr lang="en-US" altLang="en-US" baseline="-25000" dirty="0" smtClean="0">
                <a:sym typeface="Symbol" pitchFamily="18" charset="2"/>
              </a:rPr>
              <a:t>r</a:t>
            </a:r>
          </a:p>
          <a:p>
            <a:pPr marL="0" indent="0" eaLnBrk="1" hangingPunct="1">
              <a:buNone/>
            </a:pPr>
            <a:r>
              <a:rPr lang="en-US" altLang="en-US" baseline="-25000" dirty="0" smtClean="0">
                <a:sym typeface="Symbol" pitchFamily="18" charset="2"/>
              </a:rPr>
              <a:t>   </a:t>
            </a:r>
            <a:r>
              <a:rPr lang="en-US" altLang="en-US" dirty="0" smtClean="0">
                <a:sym typeface="Symbol" pitchFamily="18" charset="2"/>
              </a:rPr>
              <a:t></a:t>
            </a:r>
            <a:r>
              <a:rPr lang="en-US" altLang="en-US" baseline="-25000" dirty="0" smtClean="0">
                <a:sym typeface="Symbol" pitchFamily="18" charset="2"/>
              </a:rPr>
              <a:t>o</a:t>
            </a:r>
            <a:r>
              <a:rPr lang="en-US" altLang="en-US" dirty="0" smtClean="0">
                <a:sym typeface="Symbol" pitchFamily="18" charset="2"/>
              </a:rPr>
              <a:t>  =   permittivity of free space (8.85410</a:t>
            </a:r>
            <a:r>
              <a:rPr lang="en-US" altLang="en-US" baseline="30000" dirty="0" smtClean="0">
                <a:sym typeface="Symbol" pitchFamily="18" charset="2"/>
              </a:rPr>
              <a:t>-12</a:t>
            </a:r>
            <a:r>
              <a:rPr lang="en-US" altLang="en-US" dirty="0" smtClean="0">
                <a:sym typeface="Symbol" pitchFamily="18" charset="2"/>
              </a:rPr>
              <a:t> F/m)</a:t>
            </a:r>
          </a:p>
          <a:p>
            <a:pPr marL="0" indent="0" eaLnBrk="1" hangingPunct="1">
              <a:buNone/>
            </a:pPr>
            <a:r>
              <a:rPr lang="en-US" altLang="en-US" dirty="0" smtClean="0">
                <a:sym typeface="Symbol" pitchFamily="18" charset="2"/>
              </a:rPr>
              <a:t>  </a:t>
            </a:r>
            <a:r>
              <a:rPr lang="en-US" altLang="en-US" baseline="-25000" dirty="0" smtClean="0">
                <a:sym typeface="Symbol" pitchFamily="18" charset="2"/>
              </a:rPr>
              <a:t>r</a:t>
            </a:r>
            <a:r>
              <a:rPr lang="en-US" altLang="en-US" dirty="0" smtClean="0">
                <a:sym typeface="Symbol" pitchFamily="18" charset="2"/>
              </a:rPr>
              <a:t>  =   relative permittivity or the dielectric constant</a:t>
            </a:r>
            <a:br>
              <a:rPr lang="en-US" altLang="en-US" dirty="0" smtClean="0">
                <a:sym typeface="Symbol" pitchFamily="18" charset="2"/>
              </a:rPr>
            </a:br>
            <a:r>
              <a:rPr lang="en-US" altLang="en-US" dirty="0" smtClean="0">
                <a:sym typeface="Symbol" pitchFamily="18" charset="2"/>
              </a:rPr>
              <a:t>	(1 for dry air, 2 to 6 for most dielectrics)</a:t>
            </a:r>
          </a:p>
          <a:p>
            <a:pPr marL="0" indent="0" eaLnBrk="1" hangingPunct="1"/>
            <a:endParaRPr lang="en-US" altLang="en-US" baseline="-25000" dirty="0" smtClean="0">
              <a:sym typeface="Symbol" pitchFamily="18" charset="2"/>
            </a:endParaRPr>
          </a:p>
          <a:p>
            <a:pPr marL="0" indent="0" eaLnBrk="1" hangingPunct="1"/>
            <a:endParaRPr lang="en-US" altLang="en-US" baseline="-25000" dirty="0" smtClean="0">
              <a:sym typeface="Symbol" pitchFamily="18" charset="2"/>
            </a:endParaRPr>
          </a:p>
          <a:p>
            <a:pPr marL="0" indent="0" eaLnBrk="1" hangingPunct="1"/>
            <a:endParaRPr lang="en-US" altLang="en-US" baseline="-25000" dirty="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Voltage Difference	</a:t>
            </a:r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0" y="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0" name="Equation" r:id="rId4" imgW="457677" imgH="793306" progId="Equation.DSMT4">
                  <p:embed/>
                </p:oleObj>
              </mc:Choice>
              <mc:Fallback>
                <p:oleObj name="Equation" r:id="rId4" imgW="457677" imgH="7933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71363"/>
              </p:ext>
            </p:extLst>
          </p:nvPr>
        </p:nvGraphicFramePr>
        <p:xfrm>
          <a:off x="457200" y="1280160"/>
          <a:ext cx="75311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1" name="Equation" r:id="rId6" imgW="7531100" imgH="4597400" progId="Equation.DSMT4">
                  <p:embed/>
                </p:oleObj>
              </mc:Choice>
              <mc:Fallback>
                <p:oleObj name="Equation" r:id="rId6" imgW="7531100" imgH="4597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531100" cy="459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Many-Conductor Case, cont’d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988178"/>
              </p:ext>
            </p:extLst>
          </p:nvPr>
        </p:nvGraphicFramePr>
        <p:xfrm>
          <a:off x="457200" y="1280160"/>
          <a:ext cx="7442200" cy="551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tion" r:id="rId4" imgW="7442200" imgH="5511800" progId="Equation.DSMT4">
                  <p:embed/>
                </p:oleObj>
              </mc:Choice>
              <mc:Fallback>
                <p:oleObj name="Equation" r:id="rId4" imgW="7442200" imgH="551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42200" cy="551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Symmetric Line Spacing – 69 kV</a:t>
            </a:r>
          </a:p>
        </p:txBody>
      </p:sp>
      <p:pic>
        <p:nvPicPr>
          <p:cNvPr id="12291" name="Picture 4" descr="100_177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Birds Do Not Sit on the Conductors</a:t>
            </a:r>
          </a:p>
        </p:txBody>
      </p:sp>
      <p:pic>
        <p:nvPicPr>
          <p:cNvPr id="13315" name="Picture 4" descr="100_17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016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Inductance Example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74612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Calculate the reactance for a balanced 3</a:t>
            </a:r>
            <a:r>
              <a:rPr lang="en-US" altLang="en-US" sz="2800" dirty="0">
                <a:latin typeface="Symbol" pitchFamily="18" charset="2"/>
              </a:rPr>
              <a:t>f</a:t>
            </a:r>
            <a:r>
              <a:rPr lang="en-US" altLang="en-US" sz="2800" dirty="0"/>
              <a:t>, 60Hz</a:t>
            </a:r>
          </a:p>
          <a:p>
            <a:pPr eaLnBrk="1" hangingPunct="1"/>
            <a:r>
              <a:rPr lang="en-US" altLang="en-US" sz="2800" dirty="0"/>
              <a:t>transmission line with a conductor geometry of an</a:t>
            </a:r>
          </a:p>
          <a:p>
            <a:pPr eaLnBrk="1" hangingPunct="1"/>
            <a:r>
              <a:rPr lang="en-US" altLang="en-US" sz="2800" dirty="0"/>
              <a:t>equilateral triangle with D = 5m, r = 1.24cm (Rook</a:t>
            </a:r>
            <a:br>
              <a:rPr lang="en-US" altLang="en-US" sz="2800" dirty="0"/>
            </a:br>
            <a:r>
              <a:rPr lang="en-US" altLang="en-US" sz="2800" dirty="0"/>
              <a:t>conductor) and a length of 5 miles.   </a:t>
            </a:r>
          </a:p>
        </p:txBody>
      </p:sp>
      <p:pic>
        <p:nvPicPr>
          <p:cNvPr id="14340" name="Picture 4" descr="Fig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859" r="32941" b="81677"/>
          <a:stretch>
            <a:fillRect/>
          </a:stretch>
        </p:blipFill>
        <p:spPr bwMode="auto">
          <a:xfrm>
            <a:off x="685800" y="3276600"/>
            <a:ext cx="265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672630"/>
              </p:ext>
            </p:extLst>
          </p:nvPr>
        </p:nvGraphicFramePr>
        <p:xfrm>
          <a:off x="762000" y="5334000"/>
          <a:ext cx="5727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Equation" r:id="rId5" imgW="5727700" imgH="889000" progId="Equation.DSMT4">
                  <p:embed/>
                </p:oleObj>
              </mc:Choice>
              <mc:Fallback>
                <p:oleObj name="Equation" r:id="rId5" imgW="57277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57277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60685"/>
              </p:ext>
            </p:extLst>
          </p:nvPr>
        </p:nvGraphicFramePr>
        <p:xfrm>
          <a:off x="3657600" y="3352800"/>
          <a:ext cx="3606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3" name="Equation" r:id="rId7" imgW="3606800" imgH="1473200" progId="Equation.DSMT4">
                  <p:embed/>
                </p:oleObj>
              </mc:Choice>
              <mc:Fallback>
                <p:oleObj name="Equation" r:id="rId7" imgW="3606800" imgH="147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36068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Line Inductance Example, cont’d</a:t>
            </a: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991299"/>
              </p:ext>
            </p:extLst>
          </p:nvPr>
        </p:nvGraphicFramePr>
        <p:xfrm>
          <a:off x="457200" y="1280160"/>
          <a:ext cx="64389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name="Equation" r:id="rId4" imgW="6438900" imgH="5118100" progId="Equation.DSMT4">
                  <p:embed/>
                </p:oleObj>
              </mc:Choice>
              <mc:Fallback>
                <p:oleObj name="Equation" r:id="rId4" imgW="6438900" imgH="5118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4389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Conductor Bundling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57200" y="1280160"/>
            <a:ext cx="77470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 increase the capacity of high voltage transmission</a:t>
            </a:r>
          </a:p>
          <a:p>
            <a:pPr eaLnBrk="1" hangingPunct="1"/>
            <a:r>
              <a:rPr lang="en-US" altLang="en-US" sz="2800" dirty="0"/>
              <a:t>lines it is very common to use a number of </a:t>
            </a:r>
          </a:p>
          <a:p>
            <a:pPr eaLnBrk="1" hangingPunct="1"/>
            <a:r>
              <a:rPr lang="en-US" altLang="en-US" sz="2800" dirty="0"/>
              <a:t>conductors per phase.  This is known as </a:t>
            </a:r>
            <a:r>
              <a:rPr lang="en-US" altLang="en-US" sz="2800" dirty="0">
                <a:solidFill>
                  <a:srgbClr val="FF3300"/>
                </a:solidFill>
              </a:rPr>
              <a:t>conductor</a:t>
            </a:r>
          </a:p>
          <a:p>
            <a:pPr eaLnBrk="1" hangingPunct="1"/>
            <a:r>
              <a:rPr lang="en-US" altLang="en-US" sz="2800" dirty="0">
                <a:solidFill>
                  <a:srgbClr val="FF3300"/>
                </a:solidFill>
              </a:rPr>
              <a:t>bundling</a:t>
            </a:r>
            <a:r>
              <a:rPr lang="en-US" altLang="en-US" sz="2800" dirty="0"/>
              <a:t>.  Typical values are two conductors for </a:t>
            </a:r>
          </a:p>
          <a:p>
            <a:pPr eaLnBrk="1" hangingPunct="1"/>
            <a:r>
              <a:rPr lang="en-US" altLang="en-US" sz="2800" dirty="0"/>
              <a:t>345 kV lines, three for 500 kV and four for 765 kV.</a:t>
            </a:r>
          </a:p>
        </p:txBody>
      </p:sp>
      <p:pic>
        <p:nvPicPr>
          <p:cNvPr id="17412" name="Picture 4" descr="Fig29Bund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11765" b="77377"/>
          <a:stretch>
            <a:fillRect/>
          </a:stretch>
        </p:blipFill>
        <p:spPr bwMode="auto">
          <a:xfrm>
            <a:off x="609600" y="3962400"/>
            <a:ext cx="5943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3128</TotalTime>
  <Words>899</Words>
  <Application>Microsoft Office PowerPoint</Application>
  <PresentationFormat>On-screen Show (4:3)</PresentationFormat>
  <Paragraphs>174</Paragraphs>
  <Slides>33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Capsules</vt:lpstr>
      <vt:lpstr>Equation</vt:lpstr>
      <vt:lpstr>ECE 476  Power System Analysis</vt:lpstr>
      <vt:lpstr>Announcements</vt:lpstr>
      <vt:lpstr>Many-Conductor Case, cont’d</vt:lpstr>
      <vt:lpstr>Many-Conductor Case, cont’d</vt:lpstr>
      <vt:lpstr>Symmetric Line Spacing – 69 kV</vt:lpstr>
      <vt:lpstr>Birds Do Not Sit on the Conductors</vt:lpstr>
      <vt:lpstr>Line Inductance Example</vt:lpstr>
      <vt:lpstr>Line Inductance Example, cont’d</vt:lpstr>
      <vt:lpstr>Conductor Bundling</vt:lpstr>
      <vt:lpstr>Bundled Conductor Pictures </vt:lpstr>
      <vt:lpstr>Bundled Conductor Flux Linkages</vt:lpstr>
      <vt:lpstr>Bundled Conductors, cont’d</vt:lpstr>
      <vt:lpstr>Bundled Conductors, cont’d</vt:lpstr>
      <vt:lpstr>Inductance of Bundle</vt:lpstr>
      <vt:lpstr>Inductance of Bundle, cont’d</vt:lpstr>
      <vt:lpstr>Bundle Inductance Example</vt:lpstr>
      <vt:lpstr>Transmission Tower Configurations</vt:lpstr>
      <vt:lpstr>Transposition</vt:lpstr>
      <vt:lpstr>Line Transposition Example</vt:lpstr>
      <vt:lpstr>Line Transposition Example</vt:lpstr>
      <vt:lpstr>Transposition Impact on Flux Linkages</vt:lpstr>
      <vt:lpstr>Transposition Impact, cont’d</vt:lpstr>
      <vt:lpstr>Inductance of Transposed Line</vt:lpstr>
      <vt:lpstr>Inductance with Bundling</vt:lpstr>
      <vt:lpstr>Inductance Example</vt:lpstr>
      <vt:lpstr>Line Conductors</vt:lpstr>
      <vt:lpstr>Line Conductors, cont’d</vt:lpstr>
      <vt:lpstr>Line Resistance</vt:lpstr>
      <vt:lpstr>Line Resistance, cont’d</vt:lpstr>
      <vt:lpstr>Review of Electric Fields</vt:lpstr>
      <vt:lpstr>Gauss’s Law Example</vt:lpstr>
      <vt:lpstr>Electric Fields</vt:lpstr>
      <vt:lpstr>Voltage Difference 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Thomas Overbye</cp:lastModifiedBy>
  <cp:revision>242</cp:revision>
  <cp:lastPrinted>2011-08-22T16:49:24Z</cp:lastPrinted>
  <dcterms:created xsi:type="dcterms:W3CDTF">2000-05-11T14:27:08Z</dcterms:created>
  <dcterms:modified xsi:type="dcterms:W3CDTF">2016-09-09T16:53:18Z</dcterms:modified>
</cp:coreProperties>
</file>