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7"/>
  </p:notesMasterIdLst>
  <p:handoutMasterIdLst>
    <p:handoutMasterId r:id="rId38"/>
  </p:handoutMasterIdLst>
  <p:sldIdLst>
    <p:sldId id="258" r:id="rId2"/>
    <p:sldId id="349" r:id="rId3"/>
    <p:sldId id="386" r:id="rId4"/>
    <p:sldId id="387" r:id="rId5"/>
    <p:sldId id="388" r:id="rId6"/>
    <p:sldId id="389" r:id="rId7"/>
    <p:sldId id="429" r:id="rId8"/>
    <p:sldId id="430" r:id="rId9"/>
    <p:sldId id="390" r:id="rId10"/>
    <p:sldId id="391" r:id="rId11"/>
    <p:sldId id="392" r:id="rId12"/>
    <p:sldId id="393" r:id="rId13"/>
    <p:sldId id="394" r:id="rId14"/>
    <p:sldId id="431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>
        <p:scale>
          <a:sx n="119" d="100"/>
          <a:sy n="119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93ED92-D577-45C7-B7A8-41B99B75EE40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6D6373-E55A-41DC-BE81-2BA3A1DE8C09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8E5EE5-B59B-4768-8DF2-6E9F6607EBE2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1224FC-B7EB-4EC2-9E40-752D593AEB69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BD5D46-7877-4564-BBBD-012B9779CF00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445755-153D-4B07-BC16-89431DE8A283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465ABD-15BB-4A44-A765-57E574654C56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60223D-1459-4A2B-9D9D-78B3AA4E3C71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6C689C-E2F3-4AEC-B789-0EAA9E1EA581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BAE76D-1D57-45B6-B76A-CE112B380D73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963A07-6F10-4835-AF8C-43BC86D213E2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E2144B-4E6D-4EB3-9AD1-C232764D0EB4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B20761-9234-4D14-A281-5757486A4873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A9CE2A-5AAD-4997-A713-421DEFC25CCE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01C8C1-862C-4A71-9629-70C14562E700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839FFC-CCDA-4659-B6AC-0935D26F78A2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14CD55-393A-4942-888A-2BD598FA2782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929752-C130-4D3A-BF99-71ABE24F2A40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349A06-997D-4678-A0A6-606E1FC61143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C2DACA-CCC6-4563-B7B7-1A2B31B1DE4C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0438BD-2D6E-48E3-85FC-79F293108FDD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8E3996-BC23-466B-8B37-A00CF186416E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920403-7C06-4219-8053-EB6D22216D3C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97269F-8F94-4263-A491-CC6342C5E138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FEBA99-2641-4758-B52F-73C0F1E0894C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8B653A-0269-41AC-9CD1-57AC78DF1078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146B58-2396-4F7E-BDAB-4FEC9C42D27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5: Power System Operations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Basic Power Control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Opening or closing a circuit breaker causes the power flow to instantaneously(nearly) change.</a:t>
            </a:r>
          </a:p>
          <a:p>
            <a:pPr eaLnBrk="1" hangingPunct="1"/>
            <a:r>
              <a:rPr lang="en-US" altLang="en-US" dirty="0" smtClean="0"/>
              <a:t>No other way to directly control power flow in a transmission line.</a:t>
            </a:r>
          </a:p>
          <a:p>
            <a:pPr eaLnBrk="1" hangingPunct="1"/>
            <a:r>
              <a:rPr lang="en-US" altLang="en-US" dirty="0" smtClean="0"/>
              <a:t>By changing generation or load, or by switching other lines, we can indirectly change this flow.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Consideration – Change is Not Really Instantaneous!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701040"/>
          </a:xfrm>
        </p:spPr>
        <p:txBody>
          <a:bodyPr/>
          <a:lstStyle/>
          <a:p>
            <a:r>
              <a:rPr lang="en-US" dirty="0" smtClean="0"/>
              <a:t>The change isn’t really instantaneous because of propagation delays, which are near the speed of light; there also wave reflection issues</a:t>
            </a:r>
          </a:p>
          <a:p>
            <a:pPr lvl="1"/>
            <a:r>
              <a:rPr lang="en-US" dirty="0" smtClean="0"/>
              <a:t>This will be addressed more in Chapters 5 and 13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795160"/>
              </p:ext>
            </p:extLst>
          </p:nvPr>
        </p:nvGraphicFramePr>
        <p:xfrm>
          <a:off x="381000" y="3276600"/>
          <a:ext cx="4724400" cy="2485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Bitmap Image" r:id="rId3" imgW="27161905" imgH="14289495" progId="PBrush">
                  <p:embed/>
                </p:oleObj>
              </mc:Choice>
              <mc:Fallback>
                <p:oleObj name="Bitmap Image" r:id="rId3" imgW="27161905" imgH="142894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4724400" cy="2485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84" y="3657600"/>
            <a:ext cx="348308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7853" y="3192379"/>
            <a:ext cx="37338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 is the v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end, green the v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end</a:t>
            </a:r>
            <a:endParaRPr lang="en-US" sz="2000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Transmission Line Limits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Power flow in transmission line is limited by heating considerations.</a:t>
            </a:r>
          </a:p>
          <a:p>
            <a:pPr eaLnBrk="1" hangingPunct="1"/>
            <a:r>
              <a:rPr lang="en-US" altLang="en-US" dirty="0" smtClean="0"/>
              <a:t>Losses (I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 R) can heat up the line, causing it to sag.</a:t>
            </a:r>
          </a:p>
          <a:p>
            <a:pPr eaLnBrk="1" hangingPunct="1"/>
            <a:r>
              <a:rPr lang="en-US" altLang="en-US" dirty="0" smtClean="0"/>
              <a:t>Each line has a limit; Simulator does not allow you to continually exceed this limit. Many utilities use winter/summer limits. 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Overloaded Transmission Line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8"/>
          <a:stretch>
            <a:fillRect/>
          </a:stretch>
        </p:blipFill>
        <p:spPr>
          <a:xfrm>
            <a:off x="457200" y="1280160"/>
            <a:ext cx="7467600" cy="4367213"/>
          </a:xfrm>
          <a:noFill/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Transmission Lines and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1158240"/>
          </a:xfrm>
        </p:spPr>
        <p:txBody>
          <a:bodyPr/>
          <a:lstStyle/>
          <a:p>
            <a:r>
              <a:rPr lang="en-US" altLang="en-US" dirty="0">
                <a:cs typeface="Geneva" charset="0"/>
              </a:rPr>
              <a:t>We like trees, and they grow; but when trees get close to lines bad things can </a:t>
            </a:r>
            <a:r>
              <a:rPr lang="en-US" altLang="en-US" dirty="0" smtClean="0">
                <a:cs typeface="Geneva" charset="0"/>
              </a:rPr>
              <a:t>occur  </a:t>
            </a:r>
            <a:endParaRPr lang="en-US" altLang="en-US" dirty="0">
              <a:cs typeface="Geneva" charset="0"/>
            </a:endParaRPr>
          </a:p>
          <a:p>
            <a:endParaRPr lang="en-US" dirty="0"/>
          </a:p>
        </p:txBody>
      </p:sp>
      <p:pic>
        <p:nvPicPr>
          <p:cNvPr id="4" name="Picture 4" descr="Overbye Photo 1-9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/>
          <a:stretch>
            <a:fillRect/>
          </a:stretch>
        </p:blipFill>
        <p:spPr bwMode="auto">
          <a:xfrm>
            <a:off x="-8021" y="2590800"/>
            <a:ext cx="431641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Overbye Photo 2  9-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79" y="2590800"/>
            <a:ext cx="4679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830179" y="2209800"/>
            <a:ext cx="259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Before “Trimming”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792579" y="2209800"/>
            <a:ext cx="2417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After “Trimming”</a:t>
            </a:r>
          </a:p>
        </p:txBody>
      </p:sp>
    </p:spTree>
    <p:extLst>
      <p:ext uri="{BB962C8B-B14F-4D97-AF65-F5344CB8AC3E}">
        <p14:creationId xmlns:p14="http://schemas.microsoft.com/office/powerpoint/2010/main" val="394855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Interconnected Operation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Power systems are interconnected across large distances.  For example most of North America east of the Rockies is one system, with most of Texas and Quebec being major exceptions</a:t>
            </a:r>
          </a:p>
          <a:p>
            <a:pPr eaLnBrk="1" hangingPunct="1"/>
            <a:r>
              <a:rPr lang="en-US" altLang="en-US" dirty="0" smtClean="0"/>
              <a:t>Individual utilities only own and operate a small portion of the system, which is referred to an operating area (or an area).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Operating Areas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Transmission lines that join two areas are known as tie-lines.  </a:t>
            </a:r>
          </a:p>
          <a:p>
            <a:pPr eaLnBrk="1" hangingPunct="1"/>
            <a:r>
              <a:rPr lang="en-US" altLang="en-US" dirty="0" smtClean="0"/>
              <a:t>The net power out of an area is the sum of the flow on its tie-lines.</a:t>
            </a:r>
          </a:p>
          <a:p>
            <a:pPr eaLnBrk="1" hangingPunct="1"/>
            <a:r>
              <a:rPr lang="en-US" altLang="en-US" dirty="0" smtClean="0"/>
              <a:t>The flow out of an area is equal to 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total gen - total load - total losses = tie-flow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Area Control Error (ACE)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The area control error is the difference between the actual flow out of an area, and the scheduled flow.</a:t>
            </a:r>
          </a:p>
          <a:p>
            <a:pPr lvl="1" eaLnBrk="1" hangingPunct="1"/>
            <a:r>
              <a:rPr lang="en-US" altLang="en-US" dirty="0" smtClean="0"/>
              <a:t>There is also a frequency dependent component that we’ll address in Chapter 12</a:t>
            </a:r>
          </a:p>
          <a:p>
            <a:pPr eaLnBrk="1" hangingPunct="1"/>
            <a:r>
              <a:rPr lang="en-US" altLang="en-US" dirty="0" smtClean="0"/>
              <a:t>Ideally the ACE should always be zero.</a:t>
            </a:r>
          </a:p>
          <a:p>
            <a:pPr eaLnBrk="1" hangingPunct="1"/>
            <a:r>
              <a:rPr lang="en-US" altLang="en-US" dirty="0" smtClean="0"/>
              <a:t>Because the load is constantly changing, each utility must constantly change its generation to “chase” the ACE.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Automatic Generation Control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Most utilities use automatic generation control (AGC) to automatically change their generation to keep their ACE close to zero.</a:t>
            </a:r>
          </a:p>
          <a:p>
            <a:pPr eaLnBrk="1" hangingPunct="1"/>
            <a:r>
              <a:rPr lang="en-US" altLang="en-US" dirty="0" smtClean="0"/>
              <a:t>Usually the utility control center calculates ACE based upon tie-line flows; then the AGC module sends control signals out to the generators every couple seconds.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Three Bus Case on AGC</a:t>
            </a: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8"/>
          <a:stretch>
            <a:fillRect/>
          </a:stretch>
        </p:blipFill>
        <p:spPr>
          <a:xfrm>
            <a:off x="1524000" y="1447800"/>
            <a:ext cx="7208838" cy="4191000"/>
          </a:xfrm>
          <a:noFill/>
        </p:spPr>
      </p:pic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019800" y="2438400"/>
            <a:ext cx="1524000" cy="3276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6172200" y="4648200"/>
            <a:ext cx="609600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248400" y="5638800"/>
            <a:ext cx="1993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Net tie flow is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close to zero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V="1">
            <a:off x="762000" y="4114800"/>
            <a:ext cx="990600" cy="1447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2438400" y="4953000"/>
            <a:ext cx="16764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04800" y="4876800"/>
            <a:ext cx="2330450" cy="1552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Generation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is automatically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changed to match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change in load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r>
              <a:rPr lang="en-US" dirty="0"/>
              <a:t>Please read Chapters 4 and  5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HW 2 is 2.43, 2.47, 2.50, 2.52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It does not need to be turned in, but will be covered by an in-class quiz on Thursday Sept 8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MISO Real-Time ACE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1722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https://www.misoenergy.org/MARKETSOPERATIONS/REALTIMEMARKETDATA/Pages/ACEChart.aspx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337" y="1211179"/>
            <a:ext cx="6126480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1227221"/>
            <a:ext cx="2210862" cy="491826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Previously</a:t>
            </a:r>
            <a:br>
              <a:rPr lang="en-US" dirty="0" smtClean="0"/>
            </a:br>
            <a:r>
              <a:rPr lang="en-US" dirty="0" smtClean="0"/>
              <a:t>individual</a:t>
            </a:r>
            <a:br>
              <a:rPr lang="en-US" dirty="0" smtClean="0"/>
            </a:br>
            <a:r>
              <a:rPr lang="en-US" dirty="0" smtClean="0"/>
              <a:t>utilities did</a:t>
            </a:r>
            <a:br>
              <a:rPr lang="en-US" dirty="0" smtClean="0"/>
            </a:br>
            <a:r>
              <a:rPr lang="en-US" dirty="0" smtClean="0"/>
              <a:t>their own</a:t>
            </a:r>
            <a:br>
              <a:rPr lang="en-US" dirty="0" smtClean="0"/>
            </a:br>
            <a:r>
              <a:rPr lang="en-US" dirty="0" smtClean="0"/>
              <a:t>ACE </a:t>
            </a:r>
            <a:br>
              <a:rPr lang="en-US" dirty="0" smtClean="0"/>
            </a:br>
            <a:r>
              <a:rPr lang="en-US" dirty="0" smtClean="0"/>
              <a:t>calculations;</a:t>
            </a:r>
            <a:br>
              <a:rPr lang="en-US" dirty="0" smtClean="0"/>
            </a:br>
            <a:r>
              <a:rPr lang="en-US" dirty="0" smtClean="0"/>
              <a:t>now we are</a:t>
            </a:r>
            <a:br>
              <a:rPr lang="en-US" dirty="0" smtClean="0"/>
            </a:br>
            <a:r>
              <a:rPr lang="en-US" dirty="0" smtClean="0"/>
              <a:t>part of MISO,</a:t>
            </a:r>
            <a:br>
              <a:rPr lang="en-US" dirty="0" smtClean="0"/>
            </a:br>
            <a:r>
              <a:rPr lang="en-US" dirty="0" smtClean="0"/>
              <a:t>which does</a:t>
            </a:r>
            <a:br>
              <a:rPr lang="en-US" dirty="0" smtClean="0"/>
            </a:br>
            <a:r>
              <a:rPr lang="en-US" dirty="0" smtClean="0"/>
              <a:t>one for the</a:t>
            </a:r>
          </a:p>
          <a:p>
            <a:r>
              <a:rPr lang="en-US" dirty="0" smtClean="0"/>
              <a:t>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5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MISO Real-Time 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853440"/>
          </a:xfrm>
        </p:spPr>
        <p:txBody>
          <a:bodyPr/>
          <a:lstStyle/>
          <a:p>
            <a:r>
              <a:rPr lang="en-US" dirty="0" smtClean="0"/>
              <a:t>MISO's real-time ACE is available online (along with lots of other data)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61722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https://www.misoenergy.org/MARKETSOPERATIONS/REALTIMEMARKETDATA/Pages/ACEChart.aspx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2209799"/>
            <a:ext cx="7315200" cy="375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608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Generator Costs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There are many fixed and variable costs associated with power system operation.</a:t>
            </a:r>
          </a:p>
          <a:p>
            <a:pPr eaLnBrk="1" hangingPunct="1"/>
            <a:r>
              <a:rPr lang="en-US" altLang="en-US" dirty="0" smtClean="0"/>
              <a:t>The major variable cost is associated with generation.</a:t>
            </a:r>
          </a:p>
          <a:p>
            <a:pPr eaLnBrk="1" hangingPunct="1"/>
            <a:r>
              <a:rPr lang="en-US" altLang="en-US" dirty="0" smtClean="0"/>
              <a:t>Cost to generate a MWh can vary widely.</a:t>
            </a:r>
          </a:p>
          <a:p>
            <a:pPr eaLnBrk="1" hangingPunct="1"/>
            <a:r>
              <a:rPr lang="en-US" altLang="en-US" dirty="0" smtClean="0"/>
              <a:t>For some types of units (such as hydro and nuclear) it is difficult to quantify.</a:t>
            </a:r>
          </a:p>
          <a:p>
            <a:pPr eaLnBrk="1" hangingPunct="1"/>
            <a:r>
              <a:rPr lang="en-US" altLang="en-US" dirty="0" smtClean="0"/>
              <a:t>For thermal units it is much easier.  These costs will be discussed later in the course.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Economic Dispatch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Economic dispatch (ED) determines the least cost dispatch of generation for an area.</a:t>
            </a:r>
          </a:p>
          <a:p>
            <a:pPr eaLnBrk="1" hangingPunct="1"/>
            <a:r>
              <a:rPr lang="en-US" altLang="en-US" dirty="0" smtClean="0"/>
              <a:t>For a lossless system, the ED occurs when all the generators have equal marginal costs.</a:t>
            </a:r>
            <a:br>
              <a:rPr lang="en-US" altLang="en-US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 IC</a:t>
            </a:r>
            <a:r>
              <a:rPr lang="en-US" altLang="en-US" sz="3200" baseline="-25000" dirty="0" smtClean="0"/>
              <a:t>1</a:t>
            </a:r>
            <a:r>
              <a:rPr lang="en-US" altLang="en-US" sz="3200" dirty="0" smtClean="0"/>
              <a:t>(P</a:t>
            </a:r>
            <a:r>
              <a:rPr lang="en-US" altLang="en-US" sz="3200" baseline="-25000" dirty="0" smtClean="0"/>
              <a:t>G,1</a:t>
            </a:r>
            <a:r>
              <a:rPr lang="en-US" altLang="en-US" sz="3200" dirty="0" smtClean="0"/>
              <a:t>) = IC</a:t>
            </a:r>
            <a:r>
              <a:rPr lang="en-US" altLang="en-US" sz="3200" baseline="-25000" dirty="0" smtClean="0"/>
              <a:t>2</a:t>
            </a:r>
            <a:r>
              <a:rPr lang="en-US" altLang="en-US" sz="3200" dirty="0" smtClean="0"/>
              <a:t>(P</a:t>
            </a:r>
            <a:r>
              <a:rPr lang="en-US" altLang="en-US" sz="3200" baseline="-25000" dirty="0" smtClean="0"/>
              <a:t>G,2</a:t>
            </a:r>
            <a:r>
              <a:rPr lang="en-US" altLang="en-US" sz="3200" dirty="0" smtClean="0"/>
              <a:t>) = …  = </a:t>
            </a:r>
            <a:r>
              <a:rPr lang="en-US" altLang="en-US" sz="3200" dirty="0" err="1" smtClean="0"/>
              <a:t>IC</a:t>
            </a:r>
            <a:r>
              <a:rPr lang="en-US" altLang="en-US" sz="3200" baseline="-25000" dirty="0" err="1" smtClean="0"/>
              <a:t>m</a:t>
            </a:r>
            <a:r>
              <a:rPr lang="en-US" altLang="en-US" sz="3200" dirty="0" smtClean="0"/>
              <a:t>(</a:t>
            </a:r>
            <a:r>
              <a:rPr lang="en-US" altLang="en-US" sz="3200" dirty="0" err="1" smtClean="0"/>
              <a:t>P</a:t>
            </a:r>
            <a:r>
              <a:rPr lang="en-US" altLang="en-US" sz="3200" baseline="-25000" dirty="0" err="1" smtClean="0"/>
              <a:t>G,m</a:t>
            </a:r>
            <a:r>
              <a:rPr lang="en-US" altLang="en-US" sz="3200" dirty="0" smtClean="0"/>
              <a:t>)</a:t>
            </a:r>
          </a:p>
          <a:p>
            <a:pPr marL="0" indent="0" eaLnBrk="1" hangingPunct="1">
              <a:buNone/>
            </a:pPr>
            <a:endParaRPr lang="en-US" altLang="en-US" sz="32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Power Transactions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Power transactions are contracts between areas to do power transactions.</a:t>
            </a:r>
          </a:p>
          <a:p>
            <a:pPr eaLnBrk="1" hangingPunct="1"/>
            <a:r>
              <a:rPr lang="en-US" altLang="en-US" dirty="0" smtClean="0"/>
              <a:t>Contracts can be for any amount of time at any price for any amount of power.  </a:t>
            </a:r>
          </a:p>
          <a:p>
            <a:pPr eaLnBrk="1" hangingPunct="1"/>
            <a:r>
              <a:rPr lang="en-US" altLang="en-US" dirty="0" smtClean="0"/>
              <a:t>Scheduled power transactions are implemented by modifying the area ACE: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ACE =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actual,tie</a:t>
            </a:r>
            <a:r>
              <a:rPr lang="en-US" altLang="en-US" baseline="-25000" dirty="0" smtClean="0"/>
              <a:t>-flow</a:t>
            </a:r>
            <a:r>
              <a:rPr lang="en-US" altLang="en-US" dirty="0" smtClean="0"/>
              <a:t> - </a:t>
            </a:r>
            <a:r>
              <a:rPr lang="en-US" altLang="en-US" dirty="0" err="1" smtClean="0"/>
              <a:t>P</a:t>
            </a:r>
            <a:r>
              <a:rPr lang="en-US" altLang="en-US" baseline="-25000" dirty="0" err="1" smtClean="0"/>
              <a:t>sched</a:t>
            </a:r>
            <a:r>
              <a:rPr lang="en-US" altLang="en-US" dirty="0" smtClean="0"/>
              <a:t>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100 MW Transaction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244" y="1371600"/>
            <a:ext cx="7294562" cy="4953000"/>
          </a:xfrm>
          <a:noFill/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3963329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/>
              <a:t>Scheduled 100 </a:t>
            </a:r>
            <a:r>
              <a:rPr lang="en-US" altLang="en-US" sz="2400" dirty="0"/>
              <a:t>MW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Transaction from Left to Right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553200" y="3962400"/>
            <a:ext cx="1624013" cy="1187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Net tie-line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flow is now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100 MW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Security Constrained ED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dirty="0" smtClean="0"/>
              <a:t>Transmission constraints often limit system economics.</a:t>
            </a:r>
          </a:p>
          <a:p>
            <a:pPr eaLnBrk="1" hangingPunct="1"/>
            <a:r>
              <a:rPr lang="en-US" altLang="en-US" sz="3200" dirty="0" smtClean="0"/>
              <a:t>Such limits required a constrained dispatch in order to maintain system security.</a:t>
            </a:r>
          </a:p>
          <a:p>
            <a:pPr eaLnBrk="1" hangingPunct="1"/>
            <a:r>
              <a:rPr lang="en-US" altLang="en-US" sz="3200" dirty="0" smtClean="0"/>
              <a:t>In three bus case the generation at bus 3 must be constrained to avoid overloading the line from bus 2 to bus 3.</a:t>
            </a:r>
            <a:r>
              <a:rPr lang="en-US" altLang="en-US" dirty="0" smtClean="0"/>
              <a:t>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Security Constrained Dispatch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80160"/>
            <a:ext cx="5648325" cy="4800600"/>
          </a:xfrm>
          <a:noFill/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5410200"/>
            <a:ext cx="6837363" cy="822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Dispatch is no longer optimal due to need to keep line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from bus 2 to bus 3 from overloading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Multi-Area Operation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If Areas have direct interconnections, then they may directly transact up to the capacity of their tie-lines.</a:t>
            </a:r>
          </a:p>
          <a:p>
            <a:pPr eaLnBrk="1" hangingPunct="1"/>
            <a:r>
              <a:rPr lang="en-US" altLang="en-US" dirty="0" smtClean="0"/>
              <a:t>Actual power  flows through the entire network according to the impedance of the transmission lines.</a:t>
            </a:r>
          </a:p>
          <a:p>
            <a:pPr eaLnBrk="1" hangingPunct="1"/>
            <a:r>
              <a:rPr lang="en-US" altLang="en-US" dirty="0" smtClean="0"/>
              <a:t>Flow through other areas is known as “parallel path” or “loop flows.”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Seven Bus Case: One-line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4637" y="1519237"/>
            <a:ext cx="5986463" cy="4926013"/>
          </a:xfrm>
          <a:noFill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200" y="1430982"/>
            <a:ext cx="1792288" cy="94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System has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three areas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72344" y="5670549"/>
            <a:ext cx="3447256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Area </a:t>
            </a:r>
            <a:r>
              <a:rPr lang="en-US" altLang="en-US" sz="2400" dirty="0" smtClean="0"/>
              <a:t>left has one bus</a:t>
            </a:r>
            <a:endParaRPr lang="en-US" altLang="en-US" sz="2400" dirty="0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029200" y="5670549"/>
            <a:ext cx="3135312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Area right has </a:t>
            </a:r>
            <a:r>
              <a:rPr lang="en-US" altLang="en-US" sz="2400" dirty="0" smtClean="0"/>
              <a:t>one bus</a:t>
            </a:r>
            <a:endParaRPr lang="en-US" altLang="en-US" sz="2400" dirty="0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543800" y="1862782"/>
            <a:ext cx="1241425" cy="1187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Area top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has five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buses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Power System Operations 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495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Goal is to provide an intuitive feel for power system operation</a:t>
            </a:r>
          </a:p>
          <a:p>
            <a:pPr eaLnBrk="1" hangingPunct="1"/>
            <a:r>
              <a:rPr lang="en-US" altLang="en-US" dirty="0" smtClean="0"/>
              <a:t>Emphasis will be on the impact of the transmission system</a:t>
            </a:r>
          </a:p>
          <a:p>
            <a:pPr eaLnBrk="1" hangingPunct="1"/>
            <a:r>
              <a:rPr lang="en-US" altLang="en-US" dirty="0" smtClean="0"/>
              <a:t>Introduce basic power flow concepts through small system examples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Seven Bus Case: Area View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6525" y="3241675"/>
            <a:ext cx="1800225" cy="1187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System has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40 MW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“Loop Flow”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756525" y="2098675"/>
            <a:ext cx="1198563" cy="15525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Actual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flow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between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areas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895600" y="5715000"/>
            <a:ext cx="468471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Loop flow can result in higher losses</a:t>
            </a:r>
          </a:p>
        </p:txBody>
      </p:sp>
      <p:pic>
        <p:nvPicPr>
          <p:cNvPr id="3891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3"/>
          <a:stretch>
            <a:fillRect/>
          </a:stretch>
        </p:blipFill>
        <p:spPr>
          <a:xfrm>
            <a:off x="2209800" y="1524000"/>
            <a:ext cx="5648325" cy="4343400"/>
          </a:xfrm>
          <a:noFill/>
        </p:spPr>
      </p:pic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1828800" y="2971800"/>
            <a:ext cx="15240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>
            <a:off x="6705600" y="2590800"/>
            <a:ext cx="1066800" cy="304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467600" y="3810000"/>
            <a:ext cx="1452563" cy="822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Scheduled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flow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 flipV="1">
            <a:off x="6629400" y="3429000"/>
            <a:ext cx="990600" cy="762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Seven Bus - Loop Flow?</a:t>
            </a: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3"/>
          <a:stretch>
            <a:fillRect/>
          </a:stretch>
        </p:blipFill>
        <p:spPr>
          <a:xfrm>
            <a:off x="1488699" y="1423737"/>
            <a:ext cx="5648325" cy="4318000"/>
          </a:xfrm>
          <a:noFill/>
        </p:spPr>
      </p:pic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2144336" y="4751137"/>
            <a:ext cx="1295400" cy="762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15536" y="5513137"/>
            <a:ext cx="3049588" cy="822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100 MW Transaction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between Left and Right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H="1" flipV="1">
            <a:off x="5878136" y="2160337"/>
            <a:ext cx="609600" cy="6858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16136" y="5436937"/>
            <a:ext cx="2667000" cy="1187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Transaction has actually decreased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loop flow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H="1" flipV="1">
            <a:off x="3134936" y="3150937"/>
            <a:ext cx="1981200" cy="2667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6700461" y="2125412"/>
            <a:ext cx="1665288" cy="2647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Note that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Top’s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Losses have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increased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from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7.09MW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9.44 MW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Pricing Electricity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Cost to supply electricity to bus is called the locational marginal price (LMP)</a:t>
            </a:r>
          </a:p>
          <a:p>
            <a:pPr eaLnBrk="1" hangingPunct="1"/>
            <a:r>
              <a:rPr lang="en-US" altLang="en-US" dirty="0" smtClean="0"/>
              <a:t>Presently some electric </a:t>
            </a:r>
            <a:r>
              <a:rPr lang="en-US" altLang="en-US" dirty="0" err="1" smtClean="0"/>
              <a:t>makets</a:t>
            </a:r>
            <a:r>
              <a:rPr lang="en-US" altLang="en-US" dirty="0" smtClean="0"/>
              <a:t> post LMPs on the web</a:t>
            </a:r>
          </a:p>
          <a:p>
            <a:pPr eaLnBrk="1" hangingPunct="1"/>
            <a:r>
              <a:rPr lang="en-US" altLang="en-US" dirty="0" smtClean="0"/>
              <a:t>In an ideal electricity market with no transmission limitations the LMPs are equal</a:t>
            </a:r>
          </a:p>
          <a:p>
            <a:pPr eaLnBrk="1" hangingPunct="1"/>
            <a:r>
              <a:rPr lang="en-US" altLang="en-US" dirty="0" smtClean="0"/>
              <a:t>Transmission constraints can segment a market, resulting in differing LMP</a:t>
            </a:r>
          </a:p>
          <a:p>
            <a:pPr eaLnBrk="1" hangingPunct="1"/>
            <a:r>
              <a:rPr lang="en-US" altLang="en-US" dirty="0" smtClean="0"/>
              <a:t>Determination of LMPs requires the solution on an Optimal Power Flow (OPF)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763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3  BUS  LMPS  - OVERLOAD  IGNORED</a:t>
            </a: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43000"/>
            <a:ext cx="6759575" cy="4318000"/>
          </a:xfrm>
          <a:noFill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447800" y="5562600"/>
            <a:ext cx="6172200" cy="701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Line from Bus 1 to Bus 3 is over-loaded; all buses have same marginal cost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043863" y="1828800"/>
            <a:ext cx="1100137" cy="1616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Gen 1’s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cost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is $10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per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Arial" charset="0"/>
              </a:rPr>
              <a:t>MWh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95263" y="1773238"/>
            <a:ext cx="1100137" cy="1616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Gen 2’s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cost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is $12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per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Arial" charset="0"/>
              </a:rPr>
              <a:t>MWh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 OVERLOAD  ENFORCED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100" y="1295400"/>
            <a:ext cx="7010400" cy="4645025"/>
          </a:xfrm>
          <a:noFill/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38200" y="5715000"/>
            <a:ext cx="7302500" cy="822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Line from 1 to 3 is no longer overloaded, but now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the marginal cost of electricity at 3 is $14 / MWh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MISO LMPs 9/5/16 at 8:35 PM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1619" y="6172200"/>
            <a:ext cx="4091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200" dirty="0"/>
              <a:t>https://www.misoenergy.org/LMPContourMap/MISO_All.html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t="15000" r="19196"/>
          <a:stretch/>
        </p:blipFill>
        <p:spPr bwMode="auto">
          <a:xfrm>
            <a:off x="1219200" y="1371600"/>
            <a:ext cx="566928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Power System Basics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153400" cy="495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All power systems have three major components: Generation, Load and Transmission/Distribution. </a:t>
            </a:r>
          </a:p>
          <a:p>
            <a:pPr eaLnBrk="1" hangingPunct="1"/>
            <a:r>
              <a:rPr lang="en-US" altLang="en-US" dirty="0" smtClean="0"/>
              <a:t>Generation: Creates electric power.</a:t>
            </a:r>
          </a:p>
          <a:p>
            <a:pPr eaLnBrk="1" hangingPunct="1"/>
            <a:r>
              <a:rPr lang="en-US" altLang="en-US" dirty="0" smtClean="0"/>
              <a:t>Load: Consumes electric power.</a:t>
            </a:r>
          </a:p>
          <a:p>
            <a:pPr eaLnBrk="1" hangingPunct="1"/>
            <a:r>
              <a:rPr lang="en-US" altLang="en-US" dirty="0" smtClean="0"/>
              <a:t>Transmission/Distribution: Transmits electric power from generation to load.  </a:t>
            </a:r>
          </a:p>
          <a:p>
            <a:pPr lvl="1" eaLnBrk="1" hangingPunct="1"/>
            <a:r>
              <a:rPr lang="en-US" altLang="en-US" dirty="0" smtClean="0"/>
              <a:t>Lines/transformers operating at voltages above 100 kV are usually called the transmission system.  The transmission system is usually networked.</a:t>
            </a:r>
          </a:p>
          <a:p>
            <a:pPr lvl="1" eaLnBrk="1" hangingPunct="1"/>
            <a:r>
              <a:rPr lang="en-US" altLang="en-US" dirty="0" smtClean="0"/>
              <a:t>Lines/transformers operating at voltages below 100 kV are usually called the distribution system (radial).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Simulation of the </a:t>
            </a:r>
            <a:br>
              <a:rPr lang="en-US" altLang="en-US" smtClean="0"/>
            </a:br>
            <a:r>
              <a:rPr lang="en-US" altLang="en-US" smtClean="0"/>
              <a:t>Eastern Interconnect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3" r="558"/>
          <a:stretch>
            <a:fillRect/>
          </a:stretch>
        </p:blipFill>
        <p:spPr bwMode="auto">
          <a:xfrm>
            <a:off x="533400" y="1447800"/>
            <a:ext cx="75898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Small PowerWorld Simulator Case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3"/>
          <a:stretch>
            <a:fillRect/>
          </a:stretch>
        </p:blipFill>
        <p:spPr bwMode="auto">
          <a:xfrm>
            <a:off x="1760537" y="1675606"/>
            <a:ext cx="5767388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531937" y="1828006"/>
            <a:ext cx="990600" cy="3810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0662" y="1335881"/>
            <a:ext cx="14271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Load with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green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arrows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indicating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amount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of MW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flow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0662" y="4536281"/>
            <a:ext cx="1358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Used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to control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output of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generator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1150937" y="3885406"/>
            <a:ext cx="914400" cy="838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 flipV="1">
            <a:off x="4732337" y="2513806"/>
            <a:ext cx="1066800" cy="2895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970337" y="5409406"/>
            <a:ext cx="4716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Direction of arrow is used to indicate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direction of real power (MW) flow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 flipV="1">
            <a:off x="6408737" y="3047206"/>
            <a:ext cx="1295400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7688262" y="2326481"/>
            <a:ext cx="1408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Note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power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balance at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each bus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Substation “Bus”</a:t>
            </a:r>
            <a:endParaRPr lang="en-US" dirty="0"/>
          </a:p>
        </p:txBody>
      </p:sp>
      <p:pic>
        <p:nvPicPr>
          <p:cNvPr id="4" name="Picture 3" descr="100_17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58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Geneva" charset="0"/>
              </a:rPr>
              <a:t>Three Phase Transmission Lines</a:t>
            </a:r>
            <a:endParaRPr lang="en-US" dirty="0"/>
          </a:p>
        </p:txBody>
      </p:sp>
      <p:pic>
        <p:nvPicPr>
          <p:cNvPr id="4" name="Picture 3" descr="Jul18_49"/>
          <p:cNvPicPr>
            <a:picLocks noChangeAspect="1" noChangeArrowheads="1"/>
          </p:cNvPicPr>
          <p:nvPr/>
        </p:nvPicPr>
        <p:blipFill>
          <a:blip r:embed="rId2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371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Jul18_50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685800" y="1600200"/>
            <a:ext cx="38989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18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mtClean="0"/>
              <a:t>Power Balance Constraints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Power flow refers to how the power is moving through the system.</a:t>
            </a:r>
          </a:p>
          <a:p>
            <a:pPr eaLnBrk="1" hangingPunct="1"/>
            <a:r>
              <a:rPr lang="en-US" altLang="en-US" dirty="0" smtClean="0"/>
              <a:t>At all times in the simulation the total power flowing into any bus MUST be zero!</a:t>
            </a:r>
          </a:p>
          <a:p>
            <a:pPr eaLnBrk="1" hangingPunct="1"/>
            <a:r>
              <a:rPr lang="en-US" altLang="en-US" dirty="0" smtClean="0"/>
              <a:t>This is know as Kirchhoff’s law.  And it can not be repealed or modified. </a:t>
            </a:r>
          </a:p>
          <a:p>
            <a:pPr eaLnBrk="1" hangingPunct="1"/>
            <a:r>
              <a:rPr lang="en-US" altLang="en-US" dirty="0" smtClean="0"/>
              <a:t>Power is lost in the transmission system.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1518</TotalTime>
  <Words>1300</Words>
  <Application>Microsoft Office PowerPoint</Application>
  <PresentationFormat>On-screen Show (4:3)</PresentationFormat>
  <Paragraphs>233</Paragraphs>
  <Slides>35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Capsules</vt:lpstr>
      <vt:lpstr>Bitmap Image</vt:lpstr>
      <vt:lpstr>ECE 476  Power System Analysis</vt:lpstr>
      <vt:lpstr>Announcements</vt:lpstr>
      <vt:lpstr>Power System Operations Overview</vt:lpstr>
      <vt:lpstr>Power System Basics</vt:lpstr>
      <vt:lpstr>Simulation of the  Eastern Interconnect</vt:lpstr>
      <vt:lpstr>Small PowerWorld Simulator Case</vt:lpstr>
      <vt:lpstr>A Substation “Bus”</vt:lpstr>
      <vt:lpstr>Three Phase Transmission Lines</vt:lpstr>
      <vt:lpstr>Power Balance Constraints</vt:lpstr>
      <vt:lpstr>Basic Power Control</vt:lpstr>
      <vt:lpstr>Modeling Consideration – Change is Not Really Instantaneous!</vt:lpstr>
      <vt:lpstr>Transmission Line Limits</vt:lpstr>
      <vt:lpstr>Overloaded Transmission Line</vt:lpstr>
      <vt:lpstr>Transmission Lines and Trees</vt:lpstr>
      <vt:lpstr>Interconnected Operation</vt:lpstr>
      <vt:lpstr>Operating Areas</vt:lpstr>
      <vt:lpstr>Area Control Error (ACE)</vt:lpstr>
      <vt:lpstr>Automatic Generation Control </vt:lpstr>
      <vt:lpstr>Three Bus Case on AGC</vt:lpstr>
      <vt:lpstr>MISO Real-Time ACE</vt:lpstr>
      <vt:lpstr>MISO Real-Time ACE</vt:lpstr>
      <vt:lpstr>Generator Costs</vt:lpstr>
      <vt:lpstr>Economic Dispatch</vt:lpstr>
      <vt:lpstr>Power Transactions</vt:lpstr>
      <vt:lpstr>100 MW Transaction</vt:lpstr>
      <vt:lpstr>Security Constrained ED</vt:lpstr>
      <vt:lpstr>Security Constrained Dispatch</vt:lpstr>
      <vt:lpstr>Multi-Area Operation</vt:lpstr>
      <vt:lpstr>Seven Bus Case: One-line</vt:lpstr>
      <vt:lpstr>Seven Bus Case: Area View </vt:lpstr>
      <vt:lpstr>Seven Bus - Loop Flow?</vt:lpstr>
      <vt:lpstr>Pricing Electricity</vt:lpstr>
      <vt:lpstr>3  BUS  LMPS  - OVERLOAD  IGNORED</vt:lpstr>
      <vt:lpstr>LINE OVERLOAD  ENFORCED</vt:lpstr>
      <vt:lpstr>MISO LMPs 9/5/16 at 8:35 PM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Thomas Overbye</cp:lastModifiedBy>
  <cp:revision>239</cp:revision>
  <cp:lastPrinted>2011-08-22T16:49:24Z</cp:lastPrinted>
  <dcterms:created xsi:type="dcterms:W3CDTF">2000-05-11T14:27:08Z</dcterms:created>
  <dcterms:modified xsi:type="dcterms:W3CDTF">2016-09-07T01:04:04Z</dcterms:modified>
</cp:coreProperties>
</file>