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26"/>
  </p:notesMasterIdLst>
  <p:handoutMasterIdLst>
    <p:handoutMasterId r:id="rId27"/>
  </p:handoutMasterIdLst>
  <p:sldIdLst>
    <p:sldId id="258" r:id="rId2"/>
    <p:sldId id="349" r:id="rId3"/>
    <p:sldId id="391" r:id="rId4"/>
    <p:sldId id="392" r:id="rId5"/>
    <p:sldId id="393" r:id="rId6"/>
    <p:sldId id="394" r:id="rId7"/>
    <p:sldId id="395" r:id="rId8"/>
    <p:sldId id="396" r:id="rId9"/>
    <p:sldId id="397" r:id="rId10"/>
    <p:sldId id="398" r:id="rId11"/>
    <p:sldId id="350" r:id="rId12"/>
    <p:sldId id="351" r:id="rId13"/>
    <p:sldId id="352" r:id="rId14"/>
    <p:sldId id="353" r:id="rId15"/>
    <p:sldId id="354" r:id="rId16"/>
    <p:sldId id="355" r:id="rId17"/>
    <p:sldId id="356" r:id="rId18"/>
    <p:sldId id="357" r:id="rId19"/>
    <p:sldId id="359" r:id="rId20"/>
    <p:sldId id="360" r:id="rId21"/>
    <p:sldId id="361" r:id="rId22"/>
    <p:sldId id="362" r:id="rId23"/>
    <p:sldId id="363" r:id="rId24"/>
    <p:sldId id="364" r:id="rId25"/>
  </p:sldIdLst>
  <p:sldSz cx="9144000" cy="6858000" type="screen4x3"/>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94" d="100"/>
          <a:sy n="94" d="100"/>
        </p:scale>
        <p:origin x="2016"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9/9/2016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smtClean="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0</a:t>
            </a:fld>
            <a:endParaRPr lang="en-US" altLang="en-US" sz="1200" smtClean="0"/>
          </a:p>
        </p:txBody>
      </p:sp>
    </p:spTree>
    <p:extLst>
      <p:ext uri="{BB962C8B-B14F-4D97-AF65-F5344CB8AC3E}">
        <p14:creationId xmlns:p14="http://schemas.microsoft.com/office/powerpoint/2010/main" val="353348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FB471F1A-93BC-49D1-9D60-8D8E72A4768A}" type="slidenum">
              <a:rPr lang="en-US" altLang="en-US" sz="1200"/>
              <a:pPr eaLnBrk="1" hangingPunct="1"/>
              <a:t>10</a:t>
            </a:fld>
            <a:endParaRPr lang="en-US" altLang="en-US" sz="1200"/>
          </a:p>
        </p:txBody>
      </p:sp>
    </p:spTree>
    <p:extLst>
      <p:ext uri="{BB962C8B-B14F-4D97-AF65-F5344CB8AC3E}">
        <p14:creationId xmlns:p14="http://schemas.microsoft.com/office/powerpoint/2010/main" val="340727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E0CC707-B346-41B7-AFDB-248B97F68447}" type="slidenum">
              <a:rPr lang="en-US" altLang="en-US" sz="1200"/>
              <a:pPr eaLnBrk="1" hangingPunct="1"/>
              <a:t>11</a:t>
            </a:fld>
            <a:endParaRPr lang="en-US" altLang="en-US" sz="1200"/>
          </a:p>
        </p:txBody>
      </p:sp>
    </p:spTree>
    <p:extLst>
      <p:ext uri="{BB962C8B-B14F-4D97-AF65-F5344CB8AC3E}">
        <p14:creationId xmlns:p14="http://schemas.microsoft.com/office/powerpoint/2010/main" val="192148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9BC6738C-0B27-42EB-8758-EB12E1169FF7}" type="slidenum">
              <a:rPr lang="en-US" altLang="en-US" sz="1200"/>
              <a:pPr eaLnBrk="1" hangingPunct="1"/>
              <a:t>12</a:t>
            </a:fld>
            <a:endParaRPr lang="en-US" altLang="en-US" sz="1200"/>
          </a:p>
        </p:txBody>
      </p:sp>
    </p:spTree>
    <p:extLst>
      <p:ext uri="{BB962C8B-B14F-4D97-AF65-F5344CB8AC3E}">
        <p14:creationId xmlns:p14="http://schemas.microsoft.com/office/powerpoint/2010/main" val="167400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A06E3225-5159-4C79-BCC9-5DBD48E783E0}" type="slidenum">
              <a:rPr lang="en-US" altLang="en-US" sz="1200"/>
              <a:pPr eaLnBrk="1" hangingPunct="1"/>
              <a:t>13</a:t>
            </a:fld>
            <a:endParaRPr lang="en-US" altLang="en-US" sz="1200"/>
          </a:p>
        </p:txBody>
      </p:sp>
    </p:spTree>
    <p:extLst>
      <p:ext uri="{BB962C8B-B14F-4D97-AF65-F5344CB8AC3E}">
        <p14:creationId xmlns:p14="http://schemas.microsoft.com/office/powerpoint/2010/main" val="246575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EC10113-FE69-4FE0-8EE1-8E01E67AE718}" type="slidenum">
              <a:rPr lang="en-US" altLang="en-US" sz="1200"/>
              <a:pPr eaLnBrk="1" hangingPunct="1"/>
              <a:t>14</a:t>
            </a:fld>
            <a:endParaRPr lang="en-US" altLang="en-US" sz="1200"/>
          </a:p>
        </p:txBody>
      </p:sp>
    </p:spTree>
    <p:extLst>
      <p:ext uri="{BB962C8B-B14F-4D97-AF65-F5344CB8AC3E}">
        <p14:creationId xmlns:p14="http://schemas.microsoft.com/office/powerpoint/2010/main" val="376381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487AE33-7312-44CE-BA2A-26E20BF7FA26}" type="slidenum">
              <a:rPr lang="en-US" altLang="en-US" sz="1200"/>
              <a:pPr eaLnBrk="1" hangingPunct="1"/>
              <a:t>15</a:t>
            </a:fld>
            <a:endParaRPr lang="en-US" altLang="en-US" sz="1200"/>
          </a:p>
        </p:txBody>
      </p:sp>
    </p:spTree>
    <p:extLst>
      <p:ext uri="{BB962C8B-B14F-4D97-AF65-F5344CB8AC3E}">
        <p14:creationId xmlns:p14="http://schemas.microsoft.com/office/powerpoint/2010/main" val="143857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CD5EB56-6BFD-4C8A-A773-C3B36B6D0804}" type="slidenum">
              <a:rPr lang="en-US" altLang="en-US" sz="1200"/>
              <a:pPr eaLnBrk="1" hangingPunct="1"/>
              <a:t>16</a:t>
            </a:fld>
            <a:endParaRPr lang="en-US" altLang="en-US" sz="1200"/>
          </a:p>
        </p:txBody>
      </p:sp>
    </p:spTree>
    <p:extLst>
      <p:ext uri="{BB962C8B-B14F-4D97-AF65-F5344CB8AC3E}">
        <p14:creationId xmlns:p14="http://schemas.microsoft.com/office/powerpoint/2010/main" val="134017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B21835E-5E48-46A7-866F-3DF9965947BA}" type="slidenum">
              <a:rPr lang="en-US" altLang="en-US" sz="1200"/>
              <a:pPr eaLnBrk="1" hangingPunct="1"/>
              <a:t>17</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2406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DA44BBE-E71F-47C8-9AA2-2A41ABA180E6}" type="slidenum">
              <a:rPr lang="en-US" altLang="en-US" sz="1200"/>
              <a:pPr eaLnBrk="1" hangingPunct="1"/>
              <a:t>18</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83397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6EE3218-6333-401A-8157-78228CD98C35}" type="slidenum">
              <a:rPr lang="en-US" altLang="en-US" sz="1200"/>
              <a:pPr eaLnBrk="1" hangingPunct="1"/>
              <a:t>19</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8765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3FB3F75F-57B8-477B-8155-4DFA85C00278}" type="slidenum">
              <a:rPr lang="en-US" altLang="en-US" sz="1200"/>
              <a:pPr eaLnBrk="1" hangingPunct="1"/>
              <a:t>2</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241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6767575-2D58-4F58-B203-1E5B672CB753}" type="slidenum">
              <a:rPr lang="en-US" altLang="en-US" sz="1200"/>
              <a:pPr eaLnBrk="1" hangingPunct="1"/>
              <a:t>20</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92654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694717A-3BAE-44C9-897E-9EDAFCDC95AA}" type="slidenum">
              <a:rPr lang="en-US" altLang="en-US" sz="1200"/>
              <a:pPr eaLnBrk="1" hangingPunct="1"/>
              <a:t>21</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4903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648E81D0-DD37-487D-9E78-C77CF5557837}" type="slidenum">
              <a:rPr lang="en-US" altLang="en-US" sz="1200"/>
              <a:pPr eaLnBrk="1" hangingPunct="1"/>
              <a:t>22</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18369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C1AE7F27-9C2F-43D5-96E5-6A78AEF98CDF}" type="slidenum">
              <a:rPr lang="en-US" altLang="en-US" sz="1200"/>
              <a:pPr eaLnBrk="1" hangingPunct="1"/>
              <a:t>23</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557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124EB87-4558-4EC5-8009-7A0D58B68752}" type="slidenum">
              <a:rPr lang="en-US" altLang="en-US" sz="1200"/>
              <a:pPr eaLnBrk="1" hangingPunct="1"/>
              <a:t>3</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384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0014BF72-4C88-4A02-935E-3F45789A4549}" type="slidenum">
              <a:rPr lang="en-US" altLang="en-US" sz="1200"/>
              <a:pPr eaLnBrk="1" hangingPunct="1"/>
              <a:t>4</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1380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F82EE7FF-E4A2-4BBB-93B8-1641F162700A}" type="slidenum">
              <a:rPr lang="en-US" altLang="en-US" sz="1200"/>
              <a:pPr eaLnBrk="1" hangingPunct="1"/>
              <a:t>5</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8936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5B4D42A3-0D5B-4543-91A3-7A553845148F}" type="slidenum">
              <a:rPr lang="en-US" altLang="en-US" sz="1200"/>
              <a:pPr eaLnBrk="1" hangingPunct="1"/>
              <a:t>6</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911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608E86A7-BC43-42C0-B5F3-600DCFA3B035}" type="slidenum">
              <a:rPr lang="en-US" altLang="en-US" sz="1200"/>
              <a:pPr eaLnBrk="1" hangingPunct="1"/>
              <a:t>7</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622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8889AF6-B06B-4FBC-B50B-6A831B44BEA5}" type="slidenum">
              <a:rPr lang="en-US" altLang="en-US" sz="1200"/>
              <a:pPr eaLnBrk="1" hangingPunct="1"/>
              <a:t>8</a:t>
            </a:fld>
            <a:endParaRPr lang="en-US" altLang="en-US" sz="1200"/>
          </a:p>
        </p:txBody>
      </p:sp>
    </p:spTree>
    <p:extLst>
      <p:ext uri="{BB962C8B-B14F-4D97-AF65-F5344CB8AC3E}">
        <p14:creationId xmlns:p14="http://schemas.microsoft.com/office/powerpoint/2010/main" val="240603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58403" indent="-291694" eaLnBrk="0" hangingPunct="0">
              <a:defRPr sz="2900">
                <a:solidFill>
                  <a:schemeClr val="tx1"/>
                </a:solidFill>
                <a:latin typeface="Times New Roman" pitchFamily="18" charset="0"/>
              </a:defRPr>
            </a:lvl2pPr>
            <a:lvl3pPr marL="1166774" indent="-233355" eaLnBrk="0" hangingPunct="0">
              <a:defRPr sz="2900">
                <a:solidFill>
                  <a:schemeClr val="tx1"/>
                </a:solidFill>
                <a:latin typeface="Times New Roman" pitchFamily="18" charset="0"/>
              </a:defRPr>
            </a:lvl3pPr>
            <a:lvl4pPr marL="1633484" indent="-233355" eaLnBrk="0" hangingPunct="0">
              <a:defRPr sz="2900">
                <a:solidFill>
                  <a:schemeClr val="tx1"/>
                </a:solidFill>
                <a:latin typeface="Times New Roman" pitchFamily="18" charset="0"/>
              </a:defRPr>
            </a:lvl4pPr>
            <a:lvl5pPr marL="2100194" indent="-233355" eaLnBrk="0" hangingPunct="0">
              <a:defRPr sz="2900">
                <a:solidFill>
                  <a:schemeClr val="tx1"/>
                </a:solidFill>
                <a:latin typeface="Times New Roman" pitchFamily="18" charset="0"/>
              </a:defRPr>
            </a:lvl5pPr>
            <a:lvl6pPr marL="2566904"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3361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0032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67033" indent="-23335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626091DA-BE96-465C-9A20-C14FACB0A134}" type="slidenum">
              <a:rPr lang="en-US" altLang="en-US" sz="1200"/>
              <a:pPr eaLnBrk="1" hangingPunct="1"/>
              <a:t>9</a:t>
            </a:fld>
            <a:endParaRPr lang="en-US" altLang="en-US" sz="1200"/>
          </a:p>
        </p:txBody>
      </p:sp>
    </p:spTree>
    <p:extLst>
      <p:ext uri="{BB962C8B-B14F-4D97-AF65-F5344CB8AC3E}">
        <p14:creationId xmlns:p14="http://schemas.microsoft.com/office/powerpoint/2010/main" val="4104560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pic>
        <p:nvPicPr>
          <p:cNvPr id="12"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280160"/>
            <a:ext cx="8001000" cy="373380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4"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Grp="1" noChangeArrowheads="1"/>
          </p:cNvSpPr>
          <p:nvPr>
            <p:ph type="body" idx="1"/>
          </p:nvPr>
        </p:nvSpPr>
        <p:spPr bwMode="auto">
          <a:xfrm>
            <a:off x="45720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w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21.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 476 </a:t>
            </a:r>
            <a:br>
              <a:rPr lang="en-US" altLang="en-US" dirty="0" smtClean="0"/>
            </a:br>
            <a:r>
              <a:rPr lang="en-US" altLang="en-US" dirty="0" smtClean="0"/>
              <a:t>Power System Analysis</a:t>
            </a:r>
          </a:p>
        </p:txBody>
      </p:sp>
      <p:sp>
        <p:nvSpPr>
          <p:cNvPr id="6" name="Rectangle 5"/>
          <p:cNvSpPr/>
          <p:nvPr/>
        </p:nvSpPr>
        <p:spPr>
          <a:xfrm>
            <a:off x="304800" y="1752600"/>
            <a:ext cx="8686800" cy="1077218"/>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a:t>
            </a:r>
            <a:r>
              <a:rPr lang="en-US" sz="3200" b="1" kern="0" dirty="0" smtClean="0">
                <a:solidFill>
                  <a:schemeClr val="tx1">
                    <a:lumMod val="50000"/>
                  </a:schemeClr>
                </a:solidFill>
                <a:latin typeface="Arial" pitchFamily="34" charset="0"/>
                <a:cs typeface="Arial" pitchFamily="34" charset="0"/>
              </a:rPr>
              <a:t>4:Per </a:t>
            </a:r>
            <a:r>
              <a:rPr lang="en-US" sz="3200" b="1" kern="0" smtClean="0">
                <a:solidFill>
                  <a:schemeClr val="tx1">
                    <a:lumMod val="50000"/>
                  </a:schemeClr>
                </a:solidFill>
                <a:latin typeface="Arial" pitchFamily="34" charset="0"/>
                <a:cs typeface="Arial" pitchFamily="34" charset="0"/>
              </a:rPr>
              <a:t>Phase Analysis, Transmission </a:t>
            </a:r>
            <a:r>
              <a:rPr lang="en-US" sz="3200" b="1" kern="0" dirty="0" smtClean="0">
                <a:solidFill>
                  <a:schemeClr val="tx1">
                    <a:lumMod val="50000"/>
                  </a:schemeClr>
                </a:solidFill>
                <a:latin typeface="Arial" pitchFamily="34" charset="0"/>
                <a:cs typeface="Arial" pitchFamily="34" charset="0"/>
              </a:rPr>
              <a:t>Line Parameters</a:t>
            </a: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
        <p:nvSpPr>
          <p:cNvPr id="2" name="TextBox 1"/>
          <p:cNvSpPr txBox="1"/>
          <p:nvPr/>
        </p:nvSpPr>
        <p:spPr>
          <a:xfrm>
            <a:off x="1981200" y="5334000"/>
            <a:ext cx="5878019" cy="523220"/>
          </a:xfrm>
          <a:prstGeom prst="rect">
            <a:avLst/>
          </a:prstGeom>
          <a:solidFill>
            <a:schemeClr val="accent1"/>
          </a:solidFill>
        </p:spPr>
        <p:txBody>
          <a:bodyPr wrap="none" rtlCol="0">
            <a:spAutoFit/>
          </a:bodyPr>
          <a:lstStyle/>
          <a:p>
            <a:r>
              <a:rPr lang="en-US" dirty="0" smtClean="0"/>
              <a:t>Special Guest Lecturer: TA </a:t>
            </a:r>
            <a:r>
              <a:rPr lang="en-US" dirty="0" err="1" smtClean="0"/>
              <a:t>Iyke</a:t>
            </a:r>
            <a:r>
              <a:rPr lang="en-US" dirty="0" smtClean="0"/>
              <a:t> Idehen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smtClean="0"/>
              <a:t>Per Phase Example, cont’d</a:t>
            </a:r>
          </a:p>
        </p:txBody>
      </p:sp>
      <p:graphicFrame>
        <p:nvGraphicFramePr>
          <p:cNvPr id="4098" name="Object 3"/>
          <p:cNvGraphicFramePr>
            <a:graphicFrameLocks noChangeAspect="1"/>
          </p:cNvGraphicFramePr>
          <p:nvPr>
            <p:extLst>
              <p:ext uri="{D42A27DB-BD31-4B8C-83A1-F6EECF244321}">
                <p14:modId xmlns:p14="http://schemas.microsoft.com/office/powerpoint/2010/main" val="126228363"/>
              </p:ext>
            </p:extLst>
          </p:nvPr>
        </p:nvGraphicFramePr>
        <p:xfrm>
          <a:off x="457200" y="1280160"/>
          <a:ext cx="6629400" cy="2413000"/>
        </p:xfrm>
        <a:graphic>
          <a:graphicData uri="http://schemas.openxmlformats.org/presentationml/2006/ole">
            <mc:AlternateContent xmlns:mc="http://schemas.openxmlformats.org/markup-compatibility/2006">
              <mc:Choice xmlns:v="urn:schemas-microsoft-com:vml" Requires="v">
                <p:oleObj spid="_x0000_s25613" name="Equation" r:id="rId4" imgW="6629400" imgH="2412720" progId="Equation.DSMT4">
                  <p:embed/>
                </p:oleObj>
              </mc:Choice>
              <mc:Fallback>
                <p:oleObj name="Equation" r:id="rId4" imgW="6629400" imgH="2412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66294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Development of Line Models</a:t>
            </a:r>
          </a:p>
        </p:txBody>
      </p:sp>
      <p:sp>
        <p:nvSpPr>
          <p:cNvPr id="47107" name="Rectangle 3"/>
          <p:cNvSpPr>
            <a:spLocks noGrp="1" noChangeArrowheads="1"/>
          </p:cNvSpPr>
          <p:nvPr>
            <p:ph type="body" idx="1"/>
          </p:nvPr>
        </p:nvSpPr>
        <p:spPr>
          <a:noFill/>
        </p:spPr>
        <p:txBody>
          <a:bodyPr/>
          <a:lstStyle/>
          <a:p>
            <a:pPr marL="0" indent="0" eaLnBrk="1" hangingPunct="1">
              <a:spcBef>
                <a:spcPct val="50000"/>
              </a:spcBef>
              <a:buNone/>
            </a:pPr>
            <a:r>
              <a:rPr lang="en-US" altLang="en-US" dirty="0" smtClean="0"/>
              <a:t>Goals of this section are</a:t>
            </a:r>
          </a:p>
          <a:p>
            <a:pPr marL="514350" indent="-514350" eaLnBrk="1" hangingPunct="1">
              <a:spcBef>
                <a:spcPct val="50000"/>
              </a:spcBef>
              <a:buFont typeface="+mj-lt"/>
              <a:buAutoNum type="arabicPeriod"/>
            </a:pPr>
            <a:r>
              <a:rPr lang="en-US" altLang="en-US" dirty="0" smtClean="0"/>
              <a:t>develop a simple model for transmission lines</a:t>
            </a:r>
          </a:p>
          <a:p>
            <a:pPr marL="533400" indent="-533400" eaLnBrk="1" hangingPunct="1">
              <a:spcBef>
                <a:spcPct val="50000"/>
              </a:spcBef>
              <a:buFont typeface="+mj-lt"/>
              <a:buAutoNum type="arabicPeriod"/>
            </a:pPr>
            <a:r>
              <a:rPr lang="en-US" altLang="en-US" dirty="0" smtClean="0"/>
              <a:t>gain an intuitive feel for how the geometry of the transmission line affects the model parameters</a:t>
            </a:r>
          </a:p>
          <a:p>
            <a:pPr marL="533400" indent="-533400" algn="just" eaLnBrk="1" hangingPunct="1"/>
            <a:endParaRPr lang="en-US" altLang="en-US" dirty="0" smtClean="0"/>
          </a:p>
          <a:p>
            <a:pPr marL="533400" indent="-533400" eaLnBrk="1" hangingPunct="1">
              <a:spcBef>
                <a:spcPct val="50000"/>
              </a:spcBef>
              <a:buFont typeface="Wingdings" pitchFamily="2" charset="2"/>
              <a:buAutoNum type="arabicParenR" startAt="2"/>
            </a:pPr>
            <a:endParaRPr lang="en-US" altLang="en-US" dirty="0" smtClean="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76200"/>
            <a:ext cx="8229600" cy="838200"/>
          </a:xfrm>
        </p:spPr>
        <p:txBody>
          <a:bodyPr/>
          <a:lstStyle/>
          <a:p>
            <a:pPr eaLnBrk="1" hangingPunct="1"/>
            <a:r>
              <a:rPr lang="en-US" altLang="en-US" smtClean="0"/>
              <a:t>Primary Methods for Power Transfer</a:t>
            </a:r>
          </a:p>
        </p:txBody>
      </p:sp>
      <p:sp>
        <p:nvSpPr>
          <p:cNvPr id="48131" name="Rectangle 3"/>
          <p:cNvSpPr>
            <a:spLocks noGrp="1" noChangeArrowheads="1"/>
          </p:cNvSpPr>
          <p:nvPr>
            <p:ph type="body" idx="1"/>
          </p:nvPr>
        </p:nvSpPr>
        <p:spPr/>
        <p:txBody>
          <a:bodyPr/>
          <a:lstStyle/>
          <a:p>
            <a:pPr algn="just" eaLnBrk="1" hangingPunct="1"/>
            <a:r>
              <a:rPr lang="en-US" altLang="en-US" dirty="0" smtClean="0"/>
              <a:t>The most common methods for transfer of electric power are </a:t>
            </a:r>
          </a:p>
          <a:p>
            <a:pPr lvl="1" eaLnBrk="1" hangingPunct="1"/>
            <a:r>
              <a:rPr lang="en-US" altLang="en-US" dirty="0" smtClean="0"/>
              <a:t>    Overhead ac</a:t>
            </a:r>
          </a:p>
          <a:p>
            <a:pPr lvl="1" eaLnBrk="1" hangingPunct="1"/>
            <a:r>
              <a:rPr lang="en-US" altLang="en-US" dirty="0" smtClean="0"/>
              <a:t>    Underground ac</a:t>
            </a:r>
          </a:p>
          <a:p>
            <a:pPr lvl="1" eaLnBrk="1" hangingPunct="1"/>
            <a:r>
              <a:rPr lang="en-US" altLang="en-US" dirty="0" smtClean="0"/>
              <a:t>    Overhead dc</a:t>
            </a:r>
          </a:p>
          <a:p>
            <a:pPr lvl="1" eaLnBrk="1" hangingPunct="1"/>
            <a:r>
              <a:rPr lang="en-US" altLang="en-US" dirty="0" smtClean="0"/>
              <a:t>    Underground dc</a:t>
            </a:r>
          </a:p>
          <a:p>
            <a:pPr lvl="1" eaLnBrk="1" hangingPunct="1"/>
            <a:r>
              <a:rPr lang="en-US" altLang="en-US" dirty="0" smtClean="0"/>
              <a:t>    other</a:t>
            </a:r>
          </a:p>
          <a:p>
            <a:pPr eaLnBrk="1" hangingPunct="1"/>
            <a:endParaRPr lang="en-US" altLang="en-US" dirty="0" smtClean="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Magnetics Review</a:t>
            </a:r>
          </a:p>
        </p:txBody>
      </p:sp>
      <p:sp>
        <p:nvSpPr>
          <p:cNvPr id="49155" name="Rectangle 3"/>
          <p:cNvSpPr>
            <a:spLocks noGrp="1" noChangeArrowheads="1"/>
          </p:cNvSpPr>
          <p:nvPr>
            <p:ph type="body" idx="1"/>
          </p:nvPr>
        </p:nvSpPr>
        <p:spPr/>
        <p:txBody>
          <a:bodyPr/>
          <a:lstStyle/>
          <a:p>
            <a:pPr eaLnBrk="1" hangingPunct="1"/>
            <a:r>
              <a:rPr lang="en-US" altLang="en-US" smtClean="0"/>
              <a:t>Ampere’s circuital law:</a:t>
            </a:r>
          </a:p>
          <a:p>
            <a:pPr eaLnBrk="1" hangingPunct="1"/>
            <a:endParaRPr lang="en-US" altLang="en-US" smtClean="0"/>
          </a:p>
        </p:txBody>
      </p:sp>
      <p:graphicFrame>
        <p:nvGraphicFramePr>
          <p:cNvPr id="49156" name="Object 4"/>
          <p:cNvGraphicFramePr>
            <a:graphicFrameLocks noChangeAspect="1"/>
          </p:cNvGraphicFramePr>
          <p:nvPr>
            <p:extLst>
              <p:ext uri="{D42A27DB-BD31-4B8C-83A1-F6EECF244321}">
                <p14:modId xmlns:p14="http://schemas.microsoft.com/office/powerpoint/2010/main" val="478071577"/>
              </p:ext>
            </p:extLst>
          </p:nvPr>
        </p:nvGraphicFramePr>
        <p:xfrm>
          <a:off x="914400" y="2057400"/>
          <a:ext cx="7099300" cy="3683000"/>
        </p:xfrm>
        <a:graphic>
          <a:graphicData uri="http://schemas.openxmlformats.org/presentationml/2006/ole">
            <mc:AlternateContent xmlns:mc="http://schemas.openxmlformats.org/markup-compatibility/2006">
              <mc:Choice xmlns:v="urn:schemas-microsoft-com:vml" Requires="v">
                <p:oleObj spid="_x0000_s1064" name="Equation" r:id="rId4" imgW="7099300" imgH="3683000" progId="Equation.DSMT4">
                  <p:embed/>
                </p:oleObj>
              </mc:Choice>
              <mc:Fallback>
                <p:oleObj name="Equation" r:id="rId4" imgW="7099300" imgH="3683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7099300" cy="368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Line Integrals</a:t>
            </a:r>
          </a:p>
        </p:txBody>
      </p:sp>
      <p:sp>
        <p:nvSpPr>
          <p:cNvPr id="50179" name="Rectangle 3"/>
          <p:cNvSpPr>
            <a:spLocks noGrp="1" noChangeArrowheads="1"/>
          </p:cNvSpPr>
          <p:nvPr>
            <p:ph type="body" idx="1"/>
          </p:nvPr>
        </p:nvSpPr>
        <p:spPr/>
        <p:txBody>
          <a:bodyPr/>
          <a:lstStyle/>
          <a:p>
            <a:pPr marL="0" indent="0" eaLnBrk="1" hangingPunct="1"/>
            <a:r>
              <a:rPr lang="en-US" altLang="en-US" smtClean="0"/>
              <a:t>Line integrals are a generalization of traditional integration</a:t>
            </a:r>
          </a:p>
        </p:txBody>
      </p:sp>
      <p:graphicFrame>
        <p:nvGraphicFramePr>
          <p:cNvPr id="50180" name="Object 4"/>
          <p:cNvGraphicFramePr>
            <a:graphicFrameLocks noChangeAspect="1"/>
          </p:cNvGraphicFramePr>
          <p:nvPr/>
        </p:nvGraphicFramePr>
        <p:xfrm>
          <a:off x="0" y="0"/>
          <a:ext cx="914400" cy="336550"/>
        </p:xfrm>
        <a:graphic>
          <a:graphicData uri="http://schemas.openxmlformats.org/presentationml/2006/ole">
            <mc:AlternateContent xmlns:mc="http://schemas.openxmlformats.org/markup-compatibility/2006">
              <mc:Choice xmlns:v="urn:schemas-microsoft-com:vml" Requires="v">
                <p:oleObj spid="_x0000_s2088" name="Equation" r:id="rId4" imgW="457677" imgH="793306" progId="Equation.DSMT4">
                  <p:embed/>
                </p:oleObj>
              </mc:Choice>
              <mc:Fallback>
                <p:oleObj name="Equation" r:id="rId4" imgW="457677" imgH="79330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0181" name="Picture 5" descr="Fig21-LineIntegral"/>
          <p:cNvPicPr>
            <a:picLocks noChangeAspect="1" noChangeArrowheads="1"/>
          </p:cNvPicPr>
          <p:nvPr/>
        </p:nvPicPr>
        <p:blipFill>
          <a:blip r:embed="rId6" cstate="print">
            <a:extLst>
              <a:ext uri="{28A0092B-C50C-407E-A947-70E740481C1C}">
                <a14:useLocalDpi xmlns:a14="http://schemas.microsoft.com/office/drawing/2010/main" val="0"/>
              </a:ext>
            </a:extLst>
          </a:blip>
          <a:srcRect l="23529" t="859" r="11765" b="77377"/>
          <a:stretch>
            <a:fillRect/>
          </a:stretch>
        </p:blipFill>
        <p:spPr bwMode="auto">
          <a:xfrm>
            <a:off x="762000" y="2438400"/>
            <a:ext cx="5029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5715000" y="2514600"/>
            <a:ext cx="2719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400"/>
              <a:t>Integration along the</a:t>
            </a:r>
          </a:p>
          <a:p>
            <a:pPr eaLnBrk="1" hangingPunct="1">
              <a:spcBef>
                <a:spcPct val="0"/>
              </a:spcBef>
              <a:buClrTx/>
              <a:buSzTx/>
              <a:buFontTx/>
              <a:buNone/>
            </a:pPr>
            <a:r>
              <a:rPr lang="en-US" altLang="en-US" sz="2400"/>
              <a:t>x-axis</a:t>
            </a:r>
          </a:p>
        </p:txBody>
      </p:sp>
      <p:sp>
        <p:nvSpPr>
          <p:cNvPr id="50183" name="Text Box 7"/>
          <p:cNvSpPr txBox="1">
            <a:spLocks noChangeArrowheads="1"/>
          </p:cNvSpPr>
          <p:nvPr/>
        </p:nvSpPr>
        <p:spPr bwMode="auto">
          <a:xfrm>
            <a:off x="5775325" y="3698875"/>
            <a:ext cx="25765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sz="2400"/>
              <a:t>Integration along a</a:t>
            </a:r>
          </a:p>
          <a:p>
            <a:pPr eaLnBrk="1" hangingPunct="1">
              <a:spcBef>
                <a:spcPct val="0"/>
              </a:spcBef>
              <a:buClrTx/>
              <a:buSzTx/>
              <a:buFontTx/>
              <a:buNone/>
            </a:pPr>
            <a:r>
              <a:rPr lang="en-US" altLang="en-US" sz="2400"/>
              <a:t>general path, which</a:t>
            </a:r>
          </a:p>
          <a:p>
            <a:pPr eaLnBrk="1" hangingPunct="1">
              <a:spcBef>
                <a:spcPct val="0"/>
              </a:spcBef>
              <a:buClrTx/>
              <a:buSzTx/>
              <a:buFontTx/>
              <a:buNone/>
            </a:pPr>
            <a:r>
              <a:rPr lang="en-US" altLang="en-US" sz="2400"/>
              <a:t>may be closed</a:t>
            </a:r>
          </a:p>
        </p:txBody>
      </p:sp>
      <p:sp>
        <p:nvSpPr>
          <p:cNvPr id="50184" name="Text Box 8"/>
          <p:cNvSpPr txBox="1">
            <a:spLocks noChangeArrowheads="1"/>
          </p:cNvSpPr>
          <p:nvPr/>
        </p:nvSpPr>
        <p:spPr bwMode="auto">
          <a:xfrm>
            <a:off x="746125" y="5019675"/>
            <a:ext cx="7524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dirty="0"/>
              <a:t>Ampere’s law is most useful in cases of symmetry, </a:t>
            </a:r>
            <a:br>
              <a:rPr lang="en-US" altLang="en-US" dirty="0"/>
            </a:br>
            <a:r>
              <a:rPr lang="en-US" altLang="en-US" dirty="0"/>
              <a:t>such as with an infinitely long line</a:t>
            </a:r>
          </a:p>
        </p:txBody>
      </p:sp>
      <p:sp>
        <p:nvSpPr>
          <p:cNvPr id="9"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Magnetic Flux Density</a:t>
            </a:r>
          </a:p>
        </p:txBody>
      </p:sp>
      <p:sp>
        <p:nvSpPr>
          <p:cNvPr id="51203" name="Rectangle 3"/>
          <p:cNvSpPr>
            <a:spLocks noGrp="1" noChangeArrowheads="1"/>
          </p:cNvSpPr>
          <p:nvPr>
            <p:ph type="body" idx="1"/>
          </p:nvPr>
        </p:nvSpPr>
        <p:spPr/>
        <p:txBody>
          <a:bodyPr/>
          <a:lstStyle/>
          <a:p>
            <a:pPr marL="0" indent="0" eaLnBrk="1" hangingPunct="1">
              <a:buNone/>
            </a:pPr>
            <a:r>
              <a:rPr lang="en-US" altLang="en-US" dirty="0" smtClean="0"/>
              <a:t>Magnetic fields are usually measured in terms of flux density</a:t>
            </a:r>
          </a:p>
        </p:txBody>
      </p:sp>
      <p:graphicFrame>
        <p:nvGraphicFramePr>
          <p:cNvPr id="51204" name="Object 4"/>
          <p:cNvGraphicFramePr>
            <a:graphicFrameLocks noChangeAspect="1"/>
          </p:cNvGraphicFramePr>
          <p:nvPr/>
        </p:nvGraphicFramePr>
        <p:xfrm>
          <a:off x="1060450" y="2571750"/>
          <a:ext cx="7175500" cy="3454400"/>
        </p:xfrm>
        <a:graphic>
          <a:graphicData uri="http://schemas.openxmlformats.org/presentationml/2006/ole">
            <mc:AlternateContent xmlns:mc="http://schemas.openxmlformats.org/markup-compatibility/2006">
              <mc:Choice xmlns:v="urn:schemas-microsoft-com:vml" Requires="v">
                <p:oleObj spid="_x0000_s3112" name="Equation" r:id="rId4" imgW="7175500" imgH="3454400" progId="Equation.DSMT4">
                  <p:embed/>
                </p:oleObj>
              </mc:Choice>
              <mc:Fallback>
                <p:oleObj name="Equation" r:id="rId4" imgW="7175500" imgH="3454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450" y="2571750"/>
                        <a:ext cx="7175500" cy="345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Magnetic Flux</a:t>
            </a:r>
          </a:p>
        </p:txBody>
      </p:sp>
      <p:graphicFrame>
        <p:nvGraphicFramePr>
          <p:cNvPr id="52227" name="Object 3"/>
          <p:cNvGraphicFramePr>
            <a:graphicFrameLocks noChangeAspect="1"/>
          </p:cNvGraphicFramePr>
          <p:nvPr>
            <p:extLst>
              <p:ext uri="{D42A27DB-BD31-4B8C-83A1-F6EECF244321}">
                <p14:modId xmlns:p14="http://schemas.microsoft.com/office/powerpoint/2010/main" val="730574488"/>
              </p:ext>
            </p:extLst>
          </p:nvPr>
        </p:nvGraphicFramePr>
        <p:xfrm>
          <a:off x="457200" y="1280160"/>
          <a:ext cx="7416800" cy="3022600"/>
        </p:xfrm>
        <a:graphic>
          <a:graphicData uri="http://schemas.openxmlformats.org/presentationml/2006/ole">
            <mc:AlternateContent xmlns:mc="http://schemas.openxmlformats.org/markup-compatibility/2006">
              <mc:Choice xmlns:v="urn:schemas-microsoft-com:vml" Requires="v">
                <p:oleObj spid="_x0000_s4136" name="Equation" r:id="rId4" imgW="7416800" imgH="3022600" progId="Equation.DSMT4">
                  <p:embed/>
                </p:oleObj>
              </mc:Choice>
              <mc:Fallback>
                <p:oleObj name="Equation" r:id="rId4" imgW="7416800" imgH="3022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416800" cy="302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Magnetic Fields from Single Wire</a:t>
            </a:r>
          </a:p>
        </p:txBody>
      </p:sp>
      <p:sp>
        <p:nvSpPr>
          <p:cNvPr id="53251" name="Rectangle 3"/>
          <p:cNvSpPr>
            <a:spLocks noGrp="1" noChangeArrowheads="1"/>
          </p:cNvSpPr>
          <p:nvPr>
            <p:ph type="body" idx="1"/>
          </p:nvPr>
        </p:nvSpPr>
        <p:spPr>
          <a:xfrm>
            <a:off x="457200" y="1280160"/>
            <a:ext cx="8001000" cy="2057400"/>
          </a:xfrm>
        </p:spPr>
        <p:txBody>
          <a:bodyPr/>
          <a:lstStyle/>
          <a:p>
            <a:pPr marL="0" indent="0" eaLnBrk="1" hangingPunct="1">
              <a:buNone/>
            </a:pPr>
            <a:r>
              <a:rPr lang="en-US" altLang="en-US" dirty="0" smtClean="0"/>
              <a:t>Assume we have an infinitely long wire with current of 1000A.  How much magnetic flux passes through a 1 meter square, located between 4 and 5 meters from the wire?</a:t>
            </a:r>
          </a:p>
          <a:p>
            <a:pPr marL="0" indent="0" eaLnBrk="1" hangingPunct="1"/>
            <a:endParaRPr lang="en-US" altLang="en-US" dirty="0" smtClean="0"/>
          </a:p>
          <a:p>
            <a:pPr marL="0" indent="0" eaLnBrk="1" hangingPunct="1"/>
            <a:endParaRPr lang="en-US" altLang="en-US" dirty="0" smtClean="0"/>
          </a:p>
        </p:txBody>
      </p:sp>
      <p:pic>
        <p:nvPicPr>
          <p:cNvPr id="53252" name="Picture 4" descr="Fig23FieldOfLineExample"/>
          <p:cNvPicPr>
            <a:picLocks noChangeAspect="1" noChangeArrowheads="1"/>
          </p:cNvPicPr>
          <p:nvPr/>
        </p:nvPicPr>
        <p:blipFill>
          <a:blip r:embed="rId3" cstate="print">
            <a:extLst>
              <a:ext uri="{28A0092B-C50C-407E-A947-70E740481C1C}">
                <a14:useLocalDpi xmlns:a14="http://schemas.microsoft.com/office/drawing/2010/main" val="0"/>
              </a:ext>
            </a:extLst>
          </a:blip>
          <a:srcRect l="41176" t="2579" r="23529" b="83397"/>
          <a:stretch>
            <a:fillRect/>
          </a:stretch>
        </p:blipFill>
        <p:spPr bwMode="auto">
          <a:xfrm>
            <a:off x="685800" y="3124200"/>
            <a:ext cx="2743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3657600" y="3276600"/>
            <a:ext cx="3822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a:t>Direction of H is given</a:t>
            </a:r>
          </a:p>
          <a:p>
            <a:pPr eaLnBrk="1" hangingPunct="1">
              <a:spcBef>
                <a:spcPct val="0"/>
              </a:spcBef>
              <a:buClrTx/>
              <a:buSzTx/>
              <a:buFontTx/>
              <a:buNone/>
            </a:pPr>
            <a:r>
              <a:rPr lang="en-US" altLang="en-US"/>
              <a:t>by the “Right-hand” Rule</a:t>
            </a:r>
          </a:p>
        </p:txBody>
      </p:sp>
      <p:sp>
        <p:nvSpPr>
          <p:cNvPr id="53254" name="Text Box 6"/>
          <p:cNvSpPr txBox="1">
            <a:spLocks noChangeArrowheads="1"/>
          </p:cNvSpPr>
          <p:nvPr/>
        </p:nvSpPr>
        <p:spPr bwMode="auto">
          <a:xfrm>
            <a:off x="533400" y="4597400"/>
            <a:ext cx="78549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a:t>Easiest way to solve the problem is to take advantage </a:t>
            </a:r>
          </a:p>
          <a:p>
            <a:pPr eaLnBrk="1" hangingPunct="1">
              <a:spcBef>
                <a:spcPct val="0"/>
              </a:spcBef>
              <a:buClrTx/>
              <a:buSzTx/>
              <a:buFontTx/>
              <a:buNone/>
            </a:pPr>
            <a:r>
              <a:rPr lang="en-US" altLang="en-US"/>
              <a:t>of symmetry.  For an integration path we’ll choose a</a:t>
            </a:r>
          </a:p>
          <a:p>
            <a:pPr eaLnBrk="1" hangingPunct="1">
              <a:spcBef>
                <a:spcPct val="0"/>
              </a:spcBef>
              <a:buClrTx/>
              <a:buSzTx/>
              <a:buFontTx/>
              <a:buNone/>
            </a:pPr>
            <a:r>
              <a:rPr lang="en-US" altLang="en-US"/>
              <a:t>circle with a radius of x.  </a:t>
            </a:r>
            <a:endParaRPr lang="en-US" altLang="en-US" sz="2400"/>
          </a:p>
        </p:txBody>
      </p:sp>
      <p:sp>
        <p:nvSpPr>
          <p:cNvPr id="7"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Two Conductor Line Inductance</a:t>
            </a:r>
          </a:p>
        </p:txBody>
      </p:sp>
      <p:sp>
        <p:nvSpPr>
          <p:cNvPr id="5123" name="Rectangle 3"/>
          <p:cNvSpPr>
            <a:spLocks noGrp="1" noChangeArrowheads="1"/>
          </p:cNvSpPr>
          <p:nvPr>
            <p:ph type="body" idx="1"/>
          </p:nvPr>
        </p:nvSpPr>
        <p:spPr>
          <a:xfrm>
            <a:off x="457200" y="1280160"/>
            <a:ext cx="8001000" cy="2057400"/>
          </a:xfrm>
        </p:spPr>
        <p:txBody>
          <a:bodyPr/>
          <a:lstStyle/>
          <a:p>
            <a:pPr marL="0" indent="0" eaLnBrk="1" hangingPunct="1">
              <a:buNone/>
            </a:pPr>
            <a:r>
              <a:rPr lang="en-US" altLang="en-US" dirty="0" smtClean="0"/>
              <a:t>Key problem with the previous derivation is we assumed no return path for the current.  Now consider the case of two wires, each carrying the same current I, but in opposite directions; assume the wires are separated by distance R.  </a:t>
            </a:r>
          </a:p>
        </p:txBody>
      </p:sp>
      <p:grpSp>
        <p:nvGrpSpPr>
          <p:cNvPr id="5124" name="Group 30"/>
          <p:cNvGrpSpPr>
            <a:grpSpLocks/>
          </p:cNvGrpSpPr>
          <p:nvPr/>
        </p:nvGrpSpPr>
        <p:grpSpPr bwMode="auto">
          <a:xfrm>
            <a:off x="930275" y="3614737"/>
            <a:ext cx="3290888" cy="1828800"/>
            <a:chOff x="816" y="2352"/>
            <a:chExt cx="2073" cy="1152"/>
          </a:xfrm>
        </p:grpSpPr>
        <p:sp>
          <p:nvSpPr>
            <p:cNvPr id="5132" name="Oval 4"/>
            <p:cNvSpPr>
              <a:spLocks noChangeArrowheads="1"/>
            </p:cNvSpPr>
            <p:nvPr/>
          </p:nvSpPr>
          <p:spPr bwMode="auto">
            <a:xfrm>
              <a:off x="1073" y="3010"/>
              <a:ext cx="184"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3" name="Oval 5"/>
            <p:cNvSpPr>
              <a:spLocks noChangeArrowheads="1"/>
            </p:cNvSpPr>
            <p:nvPr/>
          </p:nvSpPr>
          <p:spPr bwMode="auto">
            <a:xfrm>
              <a:off x="2422" y="3010"/>
              <a:ext cx="183"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4" name="Line 6"/>
            <p:cNvSpPr>
              <a:spLocks noChangeShapeType="1"/>
            </p:cNvSpPr>
            <p:nvPr/>
          </p:nvSpPr>
          <p:spPr bwMode="auto">
            <a:xfrm>
              <a:off x="113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5" name="Line 7"/>
            <p:cNvSpPr>
              <a:spLocks noChangeShapeType="1"/>
            </p:cNvSpPr>
            <p:nvPr/>
          </p:nvSpPr>
          <p:spPr bwMode="auto">
            <a:xfrm>
              <a:off x="252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6" name="Line 8"/>
            <p:cNvSpPr>
              <a:spLocks noChangeShapeType="1"/>
            </p:cNvSpPr>
            <p:nvPr/>
          </p:nvSpPr>
          <p:spPr bwMode="auto">
            <a:xfrm flipH="1">
              <a:off x="1134"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7" name="Line 9"/>
            <p:cNvSpPr>
              <a:spLocks noChangeShapeType="1"/>
            </p:cNvSpPr>
            <p:nvPr/>
          </p:nvSpPr>
          <p:spPr bwMode="auto">
            <a:xfrm flipV="1">
              <a:off x="2299"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8" name="Text Box 10"/>
            <p:cNvSpPr txBox="1">
              <a:spLocks noChangeArrowheads="1"/>
            </p:cNvSpPr>
            <p:nvPr/>
          </p:nvSpPr>
          <p:spPr bwMode="auto">
            <a:xfrm>
              <a:off x="1686"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a:t>
              </a:r>
            </a:p>
          </p:txBody>
        </p:sp>
        <p:sp>
          <p:nvSpPr>
            <p:cNvPr id="5139" name="Oval 11"/>
            <p:cNvSpPr>
              <a:spLocks noChangeArrowheads="1"/>
            </p:cNvSpPr>
            <p:nvPr/>
          </p:nvSpPr>
          <p:spPr bwMode="auto">
            <a:xfrm>
              <a:off x="950"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0" name="Oval 12"/>
            <p:cNvSpPr>
              <a:spLocks noChangeArrowheads="1"/>
            </p:cNvSpPr>
            <p:nvPr/>
          </p:nvSpPr>
          <p:spPr bwMode="auto">
            <a:xfrm>
              <a:off x="2299"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1" name="Oval 14"/>
            <p:cNvSpPr>
              <a:spLocks noChangeArrowheads="1"/>
            </p:cNvSpPr>
            <p:nvPr/>
          </p:nvSpPr>
          <p:spPr bwMode="auto">
            <a:xfrm>
              <a:off x="1134" y="3076"/>
              <a:ext cx="61" cy="66"/>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2" name="Text Box 16"/>
            <p:cNvSpPr txBox="1">
              <a:spLocks noChangeArrowheads="1"/>
            </p:cNvSpPr>
            <p:nvPr/>
          </p:nvSpPr>
          <p:spPr bwMode="auto">
            <a:xfrm>
              <a:off x="2395" y="289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5143" name="Oval 17"/>
            <p:cNvSpPr>
              <a:spLocks noChangeArrowheads="1"/>
            </p:cNvSpPr>
            <p:nvPr/>
          </p:nvSpPr>
          <p:spPr bwMode="auto">
            <a:xfrm>
              <a:off x="2153" y="2714"/>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4" name="Oval 18"/>
            <p:cNvSpPr>
              <a:spLocks noChangeArrowheads="1"/>
            </p:cNvSpPr>
            <p:nvPr/>
          </p:nvSpPr>
          <p:spPr bwMode="auto">
            <a:xfrm>
              <a:off x="816" y="2706"/>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5" name="Line 19"/>
            <p:cNvSpPr>
              <a:spLocks noChangeShapeType="1"/>
            </p:cNvSpPr>
            <p:nvPr/>
          </p:nvSpPr>
          <p:spPr bwMode="auto">
            <a:xfrm flipV="1">
              <a:off x="162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46" name="Line 20"/>
            <p:cNvSpPr>
              <a:spLocks noChangeShapeType="1"/>
            </p:cNvSpPr>
            <p:nvPr/>
          </p:nvSpPr>
          <p:spPr bwMode="auto">
            <a:xfrm flipH="1" flipV="1">
              <a:off x="211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5125" name="Line 22"/>
          <p:cNvSpPr>
            <a:spLocks noChangeShapeType="1"/>
          </p:cNvSpPr>
          <p:nvPr/>
        </p:nvSpPr>
        <p:spPr bwMode="auto">
          <a:xfrm>
            <a:off x="3549650" y="4733925"/>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6" name="Line 23"/>
          <p:cNvSpPr>
            <a:spLocks noChangeShapeType="1"/>
          </p:cNvSpPr>
          <p:nvPr/>
        </p:nvSpPr>
        <p:spPr bwMode="auto">
          <a:xfrm flipV="1">
            <a:off x="3535363" y="4719637"/>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7" name="Text Box 25"/>
          <p:cNvSpPr txBox="1">
            <a:spLocks noChangeArrowheads="1"/>
          </p:cNvSpPr>
          <p:nvPr/>
        </p:nvSpPr>
        <p:spPr bwMode="auto">
          <a:xfrm>
            <a:off x="625475" y="5443537"/>
            <a:ext cx="2187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Creates counter-</a:t>
            </a:r>
          </a:p>
          <a:p>
            <a:pPr eaLnBrk="1" hangingPunct="1"/>
            <a:r>
              <a:rPr lang="en-US" altLang="en-US"/>
              <a:t>clockwise field</a:t>
            </a:r>
          </a:p>
        </p:txBody>
      </p:sp>
      <p:sp>
        <p:nvSpPr>
          <p:cNvPr id="5128" name="Text Box 26"/>
          <p:cNvSpPr txBox="1">
            <a:spLocks noChangeArrowheads="1"/>
          </p:cNvSpPr>
          <p:nvPr/>
        </p:nvSpPr>
        <p:spPr bwMode="auto">
          <a:xfrm>
            <a:off x="3200400" y="5408612"/>
            <a:ext cx="2035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Creates a</a:t>
            </a:r>
          </a:p>
          <a:p>
            <a:pPr eaLnBrk="1" hangingPunct="1"/>
            <a:r>
              <a:rPr lang="en-US" altLang="en-US"/>
              <a:t>clockwise field</a:t>
            </a:r>
          </a:p>
        </p:txBody>
      </p:sp>
      <p:sp>
        <p:nvSpPr>
          <p:cNvPr id="5129" name="Text Box 27"/>
          <p:cNvSpPr txBox="1">
            <a:spLocks noChangeArrowheads="1"/>
          </p:cNvSpPr>
          <p:nvPr/>
        </p:nvSpPr>
        <p:spPr bwMode="auto">
          <a:xfrm>
            <a:off x="5638800" y="3656012"/>
            <a:ext cx="29733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To determine the</a:t>
            </a:r>
          </a:p>
          <a:p>
            <a:pPr eaLnBrk="1" hangingPunct="1"/>
            <a:r>
              <a:rPr lang="en-US" altLang="en-US"/>
              <a:t>inductance of each</a:t>
            </a:r>
          </a:p>
          <a:p>
            <a:pPr eaLnBrk="1" hangingPunct="1"/>
            <a:r>
              <a:rPr lang="en-US" altLang="en-US"/>
              <a:t>conductor we integrate</a:t>
            </a:r>
          </a:p>
          <a:p>
            <a:pPr eaLnBrk="1" hangingPunct="1"/>
            <a:r>
              <a:rPr lang="en-US" altLang="en-US"/>
              <a:t>as before.  However</a:t>
            </a:r>
          </a:p>
          <a:p>
            <a:pPr eaLnBrk="1" hangingPunct="1"/>
            <a:r>
              <a:rPr lang="en-US" altLang="en-US"/>
              <a:t>now we get some</a:t>
            </a:r>
          </a:p>
          <a:p>
            <a:pPr eaLnBrk="1" hangingPunct="1"/>
            <a:r>
              <a:rPr lang="en-US" altLang="en-US"/>
              <a:t>field cancellation</a:t>
            </a:r>
          </a:p>
        </p:txBody>
      </p:sp>
      <p:sp>
        <p:nvSpPr>
          <p:cNvPr id="5130" name="Line 28"/>
          <p:cNvSpPr>
            <a:spLocks noChangeShapeType="1"/>
          </p:cNvSpPr>
          <p:nvPr/>
        </p:nvSpPr>
        <p:spPr bwMode="auto">
          <a:xfrm flipH="1">
            <a:off x="777875" y="452913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1" name="Line 29"/>
          <p:cNvSpPr>
            <a:spLocks noChangeShapeType="1"/>
          </p:cNvSpPr>
          <p:nvPr/>
        </p:nvSpPr>
        <p:spPr bwMode="auto">
          <a:xfrm flipH="1">
            <a:off x="4359275" y="460533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Two Conductor Case, cont’d</a:t>
            </a:r>
          </a:p>
        </p:txBody>
      </p:sp>
      <p:sp>
        <p:nvSpPr>
          <p:cNvPr id="6147" name="Oval 5"/>
          <p:cNvSpPr>
            <a:spLocks noChangeArrowheads="1"/>
          </p:cNvSpPr>
          <p:nvPr/>
        </p:nvSpPr>
        <p:spPr bwMode="auto">
          <a:xfrm>
            <a:off x="1135063" y="2388101"/>
            <a:ext cx="292100"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48" name="Oval 6"/>
          <p:cNvSpPr>
            <a:spLocks noChangeArrowheads="1"/>
          </p:cNvSpPr>
          <p:nvPr/>
        </p:nvSpPr>
        <p:spPr bwMode="auto">
          <a:xfrm>
            <a:off x="3276600" y="2388101"/>
            <a:ext cx="290513"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6149" name="Group 22"/>
          <p:cNvGrpSpPr>
            <a:grpSpLocks/>
          </p:cNvGrpSpPr>
          <p:nvPr/>
        </p:nvGrpSpPr>
        <p:grpSpPr bwMode="auto">
          <a:xfrm>
            <a:off x="1231900" y="1503864"/>
            <a:ext cx="2238375" cy="419100"/>
            <a:chOff x="942" y="1109"/>
            <a:chExt cx="1410" cy="264"/>
          </a:xfrm>
        </p:grpSpPr>
        <p:sp>
          <p:nvSpPr>
            <p:cNvPr id="6178" name="Line 7"/>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9" name="Line 8"/>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80" name="Line 9"/>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81" name="Line 10"/>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50" name="Text Box 11"/>
          <p:cNvSpPr txBox="1">
            <a:spLocks noChangeArrowheads="1"/>
          </p:cNvSpPr>
          <p:nvPr/>
        </p:nvSpPr>
        <p:spPr bwMode="auto">
          <a:xfrm>
            <a:off x="2108200" y="1343526"/>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a:t>
            </a:r>
          </a:p>
        </p:txBody>
      </p:sp>
      <p:sp>
        <p:nvSpPr>
          <p:cNvPr id="6151" name="Oval 12"/>
          <p:cNvSpPr>
            <a:spLocks noChangeArrowheads="1"/>
          </p:cNvSpPr>
          <p:nvPr/>
        </p:nvSpPr>
        <p:spPr bwMode="auto">
          <a:xfrm>
            <a:off x="939800" y="2180139"/>
            <a:ext cx="681038"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2" name="Oval 13"/>
          <p:cNvSpPr>
            <a:spLocks noChangeArrowheads="1"/>
          </p:cNvSpPr>
          <p:nvPr/>
        </p:nvSpPr>
        <p:spPr bwMode="auto">
          <a:xfrm>
            <a:off x="3081338" y="2180139"/>
            <a:ext cx="681037"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3" name="Oval 14"/>
          <p:cNvSpPr>
            <a:spLocks noChangeArrowheads="1"/>
          </p:cNvSpPr>
          <p:nvPr/>
        </p:nvSpPr>
        <p:spPr bwMode="auto">
          <a:xfrm>
            <a:off x="1231900" y="2492876"/>
            <a:ext cx="96838" cy="104775"/>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4" name="Text Box 15"/>
          <p:cNvSpPr txBox="1">
            <a:spLocks noChangeArrowheads="1"/>
          </p:cNvSpPr>
          <p:nvPr/>
        </p:nvSpPr>
        <p:spPr bwMode="auto">
          <a:xfrm>
            <a:off x="3233738" y="2211889"/>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6155" name="Oval 16"/>
          <p:cNvSpPr>
            <a:spLocks noChangeArrowheads="1"/>
          </p:cNvSpPr>
          <p:nvPr/>
        </p:nvSpPr>
        <p:spPr bwMode="auto">
          <a:xfrm>
            <a:off x="2849563" y="1918201"/>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6" name="Oval 17"/>
          <p:cNvSpPr>
            <a:spLocks noChangeArrowheads="1"/>
          </p:cNvSpPr>
          <p:nvPr/>
        </p:nvSpPr>
        <p:spPr bwMode="auto">
          <a:xfrm>
            <a:off x="727075" y="1905501"/>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7" name="Line 18"/>
          <p:cNvSpPr>
            <a:spLocks noChangeShapeType="1"/>
          </p:cNvSpPr>
          <p:nvPr/>
        </p:nvSpPr>
        <p:spPr bwMode="auto">
          <a:xfrm flipV="1">
            <a:off x="2098675" y="2410326"/>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8" name="Line 19"/>
          <p:cNvSpPr>
            <a:spLocks noChangeShapeType="1"/>
          </p:cNvSpPr>
          <p:nvPr/>
        </p:nvSpPr>
        <p:spPr bwMode="auto">
          <a:xfrm flipH="1" flipV="1">
            <a:off x="2632075" y="2410326"/>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9" name="Line 20"/>
          <p:cNvSpPr>
            <a:spLocks noChangeShapeType="1"/>
          </p:cNvSpPr>
          <p:nvPr/>
        </p:nvSpPr>
        <p:spPr bwMode="auto">
          <a:xfrm>
            <a:off x="3346450" y="2462714"/>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0" name="Line 21"/>
          <p:cNvSpPr>
            <a:spLocks noChangeShapeType="1"/>
          </p:cNvSpPr>
          <p:nvPr/>
        </p:nvSpPr>
        <p:spPr bwMode="auto">
          <a:xfrm flipV="1">
            <a:off x="3332163" y="2448426"/>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161" name="Group 23"/>
          <p:cNvGrpSpPr>
            <a:grpSpLocks/>
          </p:cNvGrpSpPr>
          <p:nvPr/>
        </p:nvGrpSpPr>
        <p:grpSpPr bwMode="auto">
          <a:xfrm>
            <a:off x="3438525" y="1495926"/>
            <a:ext cx="2238375" cy="419100"/>
            <a:chOff x="942" y="1109"/>
            <a:chExt cx="1410" cy="264"/>
          </a:xfrm>
        </p:grpSpPr>
        <p:sp>
          <p:nvSpPr>
            <p:cNvPr id="6174" name="Line 24"/>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5" name="Line 25"/>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6" name="Line 26"/>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7" name="Line 27"/>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62" name="Text Box 28"/>
          <p:cNvSpPr txBox="1">
            <a:spLocks noChangeArrowheads="1"/>
          </p:cNvSpPr>
          <p:nvPr/>
        </p:nvSpPr>
        <p:spPr bwMode="auto">
          <a:xfrm>
            <a:off x="4460875" y="1495926"/>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a:t>
            </a:r>
          </a:p>
        </p:txBody>
      </p:sp>
      <p:sp>
        <p:nvSpPr>
          <p:cNvPr id="6163" name="Oval 29"/>
          <p:cNvSpPr>
            <a:spLocks noChangeArrowheads="1"/>
          </p:cNvSpPr>
          <p:nvPr/>
        </p:nvSpPr>
        <p:spPr bwMode="auto">
          <a:xfrm>
            <a:off x="7661275" y="2486526"/>
            <a:ext cx="152400" cy="152400"/>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64" name="Line 31"/>
          <p:cNvSpPr>
            <a:spLocks noChangeShapeType="1"/>
          </p:cNvSpPr>
          <p:nvPr/>
        </p:nvSpPr>
        <p:spPr bwMode="auto">
          <a:xfrm>
            <a:off x="1260475" y="2562726"/>
            <a:ext cx="6629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5" name="Line 33"/>
          <p:cNvSpPr>
            <a:spLocks noChangeShapeType="1"/>
          </p:cNvSpPr>
          <p:nvPr/>
        </p:nvSpPr>
        <p:spPr bwMode="auto">
          <a:xfrm>
            <a:off x="6213475" y="2715126"/>
            <a:ext cx="1295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66" name="Text Box 34"/>
          <p:cNvSpPr txBox="1">
            <a:spLocks noChangeArrowheads="1"/>
          </p:cNvSpPr>
          <p:nvPr/>
        </p:nvSpPr>
        <p:spPr bwMode="auto">
          <a:xfrm>
            <a:off x="5527675" y="2791326"/>
            <a:ext cx="305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Direction of integration</a:t>
            </a:r>
          </a:p>
        </p:txBody>
      </p:sp>
      <p:sp>
        <p:nvSpPr>
          <p:cNvPr id="6167" name="Text Box 35"/>
          <p:cNvSpPr txBox="1">
            <a:spLocks noChangeArrowheads="1"/>
          </p:cNvSpPr>
          <p:nvPr/>
        </p:nvSpPr>
        <p:spPr bwMode="auto">
          <a:xfrm>
            <a:off x="7585075" y="2029326"/>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Rp</a:t>
            </a:r>
          </a:p>
        </p:txBody>
      </p:sp>
      <p:sp>
        <p:nvSpPr>
          <p:cNvPr id="6168" name="Text Box 36"/>
          <p:cNvSpPr txBox="1">
            <a:spLocks noChangeArrowheads="1"/>
          </p:cNvSpPr>
          <p:nvPr/>
        </p:nvSpPr>
        <p:spPr bwMode="auto">
          <a:xfrm>
            <a:off x="498475" y="3172326"/>
            <a:ext cx="79962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Key Point: As we integrate for the left line, at distance 2R from </a:t>
            </a:r>
          </a:p>
          <a:p>
            <a:pPr eaLnBrk="1" hangingPunct="1"/>
            <a:r>
              <a:rPr lang="en-US" altLang="en-US"/>
              <a:t>the left line the net flux linked due to the Right line is zero!</a:t>
            </a:r>
          </a:p>
          <a:p>
            <a:pPr eaLnBrk="1" hangingPunct="1"/>
            <a:r>
              <a:rPr lang="en-US" altLang="en-US"/>
              <a:t>Use superposition to get total flux linkage.  </a:t>
            </a:r>
          </a:p>
        </p:txBody>
      </p:sp>
      <p:graphicFrame>
        <p:nvGraphicFramePr>
          <p:cNvPr id="6169" name="Object 37"/>
          <p:cNvGraphicFramePr>
            <a:graphicFrameLocks noChangeAspect="1"/>
          </p:cNvGraphicFramePr>
          <p:nvPr>
            <p:extLst>
              <p:ext uri="{D42A27DB-BD31-4B8C-83A1-F6EECF244321}">
                <p14:modId xmlns:p14="http://schemas.microsoft.com/office/powerpoint/2010/main" val="559273034"/>
              </p:ext>
            </p:extLst>
          </p:nvPr>
        </p:nvGraphicFramePr>
        <p:xfrm>
          <a:off x="650875" y="4467726"/>
          <a:ext cx="6680200" cy="1397000"/>
        </p:xfrm>
        <a:graphic>
          <a:graphicData uri="http://schemas.openxmlformats.org/presentationml/2006/ole">
            <mc:AlternateContent xmlns:mc="http://schemas.openxmlformats.org/markup-compatibility/2006">
              <mc:Choice xmlns:v="urn:schemas-microsoft-com:vml" Requires="v">
                <p:oleObj spid="_x0000_s5158" name="Equation" r:id="rId4" imgW="6680200" imgH="1397000" progId="Equation.DSMT4">
                  <p:embed/>
                </p:oleObj>
              </mc:Choice>
              <mc:Fallback>
                <p:oleObj name="Equation" r:id="rId4" imgW="6680200" imgH="1397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4467726"/>
                        <a:ext cx="6680200"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0" name="Line 70"/>
          <p:cNvSpPr>
            <a:spLocks noChangeShapeType="1"/>
          </p:cNvSpPr>
          <p:nvPr/>
        </p:nvSpPr>
        <p:spPr bwMode="auto">
          <a:xfrm>
            <a:off x="4384675" y="2410326"/>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1" name="Line 71"/>
          <p:cNvSpPr>
            <a:spLocks noChangeShapeType="1"/>
          </p:cNvSpPr>
          <p:nvPr/>
        </p:nvSpPr>
        <p:spPr bwMode="auto">
          <a:xfrm>
            <a:off x="5222875" y="2410326"/>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2" name="Text Box 72"/>
          <p:cNvSpPr txBox="1">
            <a:spLocks noChangeArrowheads="1"/>
          </p:cNvSpPr>
          <p:nvPr/>
        </p:nvSpPr>
        <p:spPr bwMode="auto">
          <a:xfrm>
            <a:off x="1473200" y="5956801"/>
            <a:ext cx="1697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Left Current</a:t>
            </a:r>
          </a:p>
        </p:txBody>
      </p:sp>
      <p:sp>
        <p:nvSpPr>
          <p:cNvPr id="6173" name="Text Box 73"/>
          <p:cNvSpPr txBox="1">
            <a:spLocks noChangeArrowheads="1"/>
          </p:cNvSpPr>
          <p:nvPr/>
        </p:nvSpPr>
        <p:spPr bwMode="auto">
          <a:xfrm>
            <a:off x="3851275" y="5915526"/>
            <a:ext cx="186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Right Current</a:t>
            </a:r>
          </a:p>
        </p:txBody>
      </p:sp>
      <p:sp>
        <p:nvSpPr>
          <p:cNvPr id="38"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457200" y="1280160"/>
            <a:ext cx="8001000" cy="3733800"/>
          </a:xfrm>
        </p:spPr>
        <p:txBody>
          <a:bodyPr/>
          <a:lstStyle/>
          <a:p>
            <a:r>
              <a:rPr lang="en-US" dirty="0" smtClean="0"/>
              <a:t>Please read Chapters 4 and  5</a:t>
            </a:r>
          </a:p>
          <a:p>
            <a:pPr eaLnBrk="1" hangingPunct="1">
              <a:buFont typeface="Arial" charset="0"/>
              <a:buChar char="•"/>
            </a:pPr>
            <a:r>
              <a:rPr lang="en-US" dirty="0" smtClean="0"/>
              <a:t>HW 2 is 2.43, 2.47, 2.50, 2.52 </a:t>
            </a:r>
          </a:p>
          <a:p>
            <a:pPr lvl="1" eaLnBrk="1" hangingPunct="1">
              <a:buFont typeface="Arial" charset="0"/>
              <a:buChar char="•"/>
            </a:pPr>
            <a:r>
              <a:rPr lang="en-US" dirty="0" smtClean="0"/>
              <a:t>It does not need to be turned in, but will be covered by an in-class quiz on Thursday Sept </a:t>
            </a:r>
            <a:r>
              <a:rPr lang="en-US" dirty="0"/>
              <a:t>8</a:t>
            </a:r>
            <a:endParaRPr lang="en-US" dirty="0" smtClean="0"/>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a:t>
            </a:fld>
            <a:endParaRPr lang="en-US" dirty="0"/>
          </a:p>
        </p:txBody>
      </p:sp>
    </p:spTree>
    <p:extLst>
      <p:ext uri="{BB962C8B-B14F-4D97-AF65-F5344CB8AC3E}">
        <p14:creationId xmlns:p14="http://schemas.microsoft.com/office/powerpoint/2010/main" val="310963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Two Conductor Inductance</a:t>
            </a:r>
          </a:p>
        </p:txBody>
      </p:sp>
      <p:graphicFrame>
        <p:nvGraphicFramePr>
          <p:cNvPr id="7171" name="Object 3"/>
          <p:cNvGraphicFramePr>
            <a:graphicFrameLocks noChangeAspect="1"/>
          </p:cNvGraphicFramePr>
          <p:nvPr>
            <p:extLst>
              <p:ext uri="{D42A27DB-BD31-4B8C-83A1-F6EECF244321}">
                <p14:modId xmlns:p14="http://schemas.microsoft.com/office/powerpoint/2010/main" val="3298960522"/>
              </p:ext>
            </p:extLst>
          </p:nvPr>
        </p:nvGraphicFramePr>
        <p:xfrm>
          <a:off x="457200" y="1280160"/>
          <a:ext cx="6137275" cy="5054600"/>
        </p:xfrm>
        <a:graphic>
          <a:graphicData uri="http://schemas.openxmlformats.org/presentationml/2006/ole">
            <mc:AlternateContent xmlns:mc="http://schemas.openxmlformats.org/markup-compatibility/2006">
              <mc:Choice xmlns:v="urn:schemas-microsoft-com:vml" Requires="v">
                <p:oleObj spid="_x0000_s6182" name="Equation" r:id="rId4" imgW="6629400" imgH="5461000" progId="Equation.DSMT4">
                  <p:embed/>
                </p:oleObj>
              </mc:Choice>
              <mc:Fallback>
                <p:oleObj name="Equation" r:id="rId4" imgW="6629400" imgH="5461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6137275" cy="505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Many-Conductor Case</a:t>
            </a:r>
          </a:p>
        </p:txBody>
      </p:sp>
      <p:pic>
        <p:nvPicPr>
          <p:cNvPr id="8195" name="Picture 3" descr="Book3-4"/>
          <p:cNvPicPr>
            <a:picLocks noChangeAspect="1" noChangeArrowheads="1"/>
          </p:cNvPicPr>
          <p:nvPr/>
        </p:nvPicPr>
        <p:blipFill>
          <a:blip r:embed="rId3" cstate="print">
            <a:extLst>
              <a:ext uri="{28A0092B-C50C-407E-A947-70E740481C1C}">
                <a14:useLocalDpi xmlns:a14="http://schemas.microsoft.com/office/drawing/2010/main" val="0"/>
              </a:ext>
            </a:extLst>
          </a:blip>
          <a:srcRect l="31764" t="1720" r="27058" b="81677"/>
          <a:stretch>
            <a:fillRect/>
          </a:stretch>
        </p:blipFill>
        <p:spPr bwMode="auto">
          <a:xfrm>
            <a:off x="565986" y="2895600"/>
            <a:ext cx="36576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457200" y="1280160"/>
            <a:ext cx="7524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Now assume we now have k conductors, each with </a:t>
            </a:r>
          </a:p>
          <a:p>
            <a:pPr eaLnBrk="1" hangingPunct="1"/>
            <a:r>
              <a:rPr lang="en-US" altLang="en-US" sz="2800" dirty="0"/>
              <a:t>current </a:t>
            </a:r>
            <a:r>
              <a:rPr lang="en-US" altLang="en-US" sz="2800" dirty="0" err="1"/>
              <a:t>i</a:t>
            </a:r>
            <a:r>
              <a:rPr lang="en-US" altLang="en-US" sz="2800" baseline="-25000" dirty="0" err="1"/>
              <a:t>k</a:t>
            </a:r>
            <a:r>
              <a:rPr lang="en-US" altLang="en-US" sz="2800" dirty="0"/>
              <a:t>, arranged in some specified geometry.</a:t>
            </a:r>
          </a:p>
          <a:p>
            <a:pPr eaLnBrk="1" hangingPunct="1"/>
            <a:r>
              <a:rPr lang="en-US" altLang="en-US" sz="2800" dirty="0"/>
              <a:t>We’d like to find flux linkages of each conductor.</a:t>
            </a:r>
          </a:p>
        </p:txBody>
      </p:sp>
      <p:sp>
        <p:nvSpPr>
          <p:cNvPr id="8197" name="Text Box 5"/>
          <p:cNvSpPr txBox="1">
            <a:spLocks noChangeArrowheads="1"/>
          </p:cNvSpPr>
          <p:nvPr/>
        </p:nvSpPr>
        <p:spPr bwMode="auto">
          <a:xfrm>
            <a:off x="4664075" y="2895600"/>
            <a:ext cx="39528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t>Each conductor’s flux</a:t>
            </a:r>
          </a:p>
          <a:p>
            <a:pPr eaLnBrk="1" hangingPunct="1"/>
            <a:r>
              <a:rPr lang="en-US" altLang="en-US" sz="2800" dirty="0"/>
              <a:t>linkage, </a:t>
            </a:r>
            <a:r>
              <a:rPr lang="en-US" altLang="en-US" sz="2800" dirty="0" err="1">
                <a:latin typeface="Symbol" pitchFamily="18" charset="2"/>
              </a:rPr>
              <a:t>l</a:t>
            </a:r>
            <a:r>
              <a:rPr lang="en-US" altLang="en-US" sz="2800" baseline="-25000" dirty="0" err="1"/>
              <a:t>k</a:t>
            </a:r>
            <a:r>
              <a:rPr lang="en-US" altLang="en-US" sz="2800" dirty="0">
                <a:latin typeface="Times" charset="0"/>
              </a:rPr>
              <a:t>, depends upon </a:t>
            </a:r>
          </a:p>
          <a:p>
            <a:pPr eaLnBrk="1" hangingPunct="1"/>
            <a:r>
              <a:rPr lang="en-US" altLang="en-US" sz="2800" dirty="0">
                <a:latin typeface="Times" charset="0"/>
              </a:rPr>
              <a:t>its own current and the </a:t>
            </a:r>
          </a:p>
          <a:p>
            <a:pPr eaLnBrk="1" hangingPunct="1"/>
            <a:r>
              <a:rPr lang="en-US" altLang="en-US" sz="2800" dirty="0">
                <a:latin typeface="Times" charset="0"/>
              </a:rPr>
              <a:t>current in all the other </a:t>
            </a:r>
          </a:p>
          <a:p>
            <a:pPr eaLnBrk="1" hangingPunct="1"/>
            <a:r>
              <a:rPr lang="en-US" altLang="en-US" sz="2800" dirty="0">
                <a:latin typeface="Times" charset="0"/>
              </a:rPr>
              <a:t>conductors.</a:t>
            </a:r>
          </a:p>
        </p:txBody>
      </p:sp>
      <p:sp>
        <p:nvSpPr>
          <p:cNvPr id="8198" name="Text Box 6"/>
          <p:cNvSpPr txBox="1">
            <a:spLocks noChangeArrowheads="1"/>
          </p:cNvSpPr>
          <p:nvPr/>
        </p:nvSpPr>
        <p:spPr bwMode="auto">
          <a:xfrm>
            <a:off x="368300" y="5410200"/>
            <a:ext cx="77025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t>To derive </a:t>
            </a:r>
            <a:r>
              <a:rPr lang="en-US" altLang="en-US" sz="2800" dirty="0">
                <a:latin typeface="Symbol" pitchFamily="18" charset="2"/>
              </a:rPr>
              <a:t>l</a:t>
            </a:r>
            <a:r>
              <a:rPr lang="en-US" altLang="en-US" sz="2800" baseline="-25000" dirty="0"/>
              <a:t>1</a:t>
            </a:r>
            <a:r>
              <a:rPr lang="en-US" altLang="en-US" dirty="0"/>
              <a:t> we’ll be integrating from conductor 1 (at origin)</a:t>
            </a:r>
          </a:p>
          <a:p>
            <a:pPr eaLnBrk="1" hangingPunct="1"/>
            <a:r>
              <a:rPr lang="en-US" altLang="en-US" dirty="0"/>
              <a:t>to the right along the x-axis.  </a:t>
            </a:r>
          </a:p>
        </p:txBody>
      </p:sp>
      <p:sp>
        <p:nvSpPr>
          <p:cNvPr id="7"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20</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Many-Conductor Case, cont’d</a:t>
            </a:r>
          </a:p>
        </p:txBody>
      </p:sp>
      <p:pic>
        <p:nvPicPr>
          <p:cNvPr id="9219" name="Picture 3" descr="Book3-5"/>
          <p:cNvPicPr>
            <a:picLocks noChangeAspect="1" noChangeArrowheads="1"/>
          </p:cNvPicPr>
          <p:nvPr/>
        </p:nvPicPr>
        <p:blipFill>
          <a:blip r:embed="rId3" cstate="print">
            <a:extLst>
              <a:ext uri="{28A0092B-C50C-407E-A947-70E740481C1C}">
                <a14:useLocalDpi xmlns:a14="http://schemas.microsoft.com/office/drawing/2010/main" val="0"/>
              </a:ext>
            </a:extLst>
          </a:blip>
          <a:srcRect l="27058" t="1720" r="14117" b="75658"/>
          <a:stretch>
            <a:fillRect/>
          </a:stretch>
        </p:blipFill>
        <p:spPr bwMode="auto">
          <a:xfrm>
            <a:off x="685800" y="1295400"/>
            <a:ext cx="6248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4"/>
          <p:cNvSpPr>
            <a:spLocks noChangeShapeType="1"/>
          </p:cNvSpPr>
          <p:nvPr/>
        </p:nvSpPr>
        <p:spPr bwMode="auto">
          <a:xfrm flipV="1">
            <a:off x="1828800" y="3657600"/>
            <a:ext cx="1676400" cy="1066800"/>
          </a:xfrm>
          <a:prstGeom prst="line">
            <a:avLst/>
          </a:prstGeom>
          <a:noFill/>
          <a:ln w="34925">
            <a:solidFill>
              <a:srgbClr val="99CC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221" name="Text Box 5"/>
          <p:cNvSpPr txBox="1">
            <a:spLocks noChangeArrowheads="1"/>
          </p:cNvSpPr>
          <p:nvPr/>
        </p:nvSpPr>
        <p:spPr bwMode="auto">
          <a:xfrm>
            <a:off x="457200" y="4648200"/>
            <a:ext cx="2362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At point </a:t>
            </a:r>
            <a:r>
              <a:rPr lang="en-US" altLang="en-US">
                <a:solidFill>
                  <a:srgbClr val="FF3300"/>
                </a:solidFill>
              </a:rPr>
              <a:t>b</a:t>
            </a:r>
            <a:r>
              <a:rPr lang="en-US" altLang="en-US"/>
              <a:t> the net </a:t>
            </a:r>
          </a:p>
          <a:p>
            <a:pPr eaLnBrk="1" hangingPunct="1"/>
            <a:r>
              <a:rPr lang="en-US" altLang="en-US"/>
              <a:t>contribution to </a:t>
            </a:r>
            <a:r>
              <a:rPr lang="en-US" altLang="en-US">
                <a:latin typeface="Symbol" pitchFamily="18" charset="2"/>
              </a:rPr>
              <a:t>l</a:t>
            </a:r>
            <a:r>
              <a:rPr lang="en-US" altLang="en-US" baseline="-25000"/>
              <a:t>1</a:t>
            </a:r>
            <a:endParaRPr lang="en-US" altLang="en-US"/>
          </a:p>
          <a:p>
            <a:pPr eaLnBrk="1" hangingPunct="1"/>
            <a:r>
              <a:rPr lang="en-US" altLang="en-US"/>
              <a:t>from i</a:t>
            </a:r>
            <a:r>
              <a:rPr lang="en-US" altLang="en-US" baseline="-25000"/>
              <a:t>k</a:t>
            </a:r>
            <a:r>
              <a:rPr lang="en-US" altLang="en-US"/>
              <a:t> , </a:t>
            </a:r>
            <a:r>
              <a:rPr lang="en-US" altLang="en-US">
                <a:latin typeface="Symbol" pitchFamily="18" charset="2"/>
              </a:rPr>
              <a:t>l</a:t>
            </a:r>
            <a:r>
              <a:rPr lang="en-US" altLang="en-US" baseline="-25000"/>
              <a:t>1k</a:t>
            </a:r>
            <a:r>
              <a:rPr lang="en-US" altLang="en-US"/>
              <a:t>, is zero.  </a:t>
            </a:r>
          </a:p>
        </p:txBody>
      </p:sp>
      <p:sp>
        <p:nvSpPr>
          <p:cNvPr id="9222" name="Line 6"/>
          <p:cNvSpPr>
            <a:spLocks noChangeShapeType="1"/>
          </p:cNvSpPr>
          <p:nvPr/>
        </p:nvSpPr>
        <p:spPr bwMode="auto">
          <a:xfrm flipV="1">
            <a:off x="4876800" y="3581400"/>
            <a:ext cx="152400" cy="990600"/>
          </a:xfrm>
          <a:prstGeom prst="line">
            <a:avLst/>
          </a:prstGeom>
          <a:noFill/>
          <a:ln w="34925">
            <a:solidFill>
              <a:srgbClr val="99CC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223" name="Text Box 7"/>
          <p:cNvSpPr txBox="1">
            <a:spLocks noChangeArrowheads="1"/>
          </p:cNvSpPr>
          <p:nvPr/>
        </p:nvSpPr>
        <p:spPr bwMode="auto">
          <a:xfrm>
            <a:off x="3054350" y="4619291"/>
            <a:ext cx="5562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t>We’d like to integrate the flux crossing between </a:t>
            </a:r>
            <a:r>
              <a:rPr lang="en-US" altLang="en-US" dirty="0">
                <a:solidFill>
                  <a:srgbClr val="FF3300"/>
                </a:solidFill>
              </a:rPr>
              <a:t>b</a:t>
            </a:r>
            <a:r>
              <a:rPr lang="en-US" altLang="en-US" dirty="0"/>
              <a:t> to </a:t>
            </a:r>
            <a:r>
              <a:rPr lang="en-US" altLang="en-US" dirty="0">
                <a:solidFill>
                  <a:srgbClr val="FF3300"/>
                </a:solidFill>
              </a:rPr>
              <a:t>c.  </a:t>
            </a:r>
            <a:r>
              <a:rPr lang="en-US" altLang="en-US" dirty="0"/>
              <a:t> But the flux crossing between </a:t>
            </a:r>
            <a:r>
              <a:rPr lang="en-US" altLang="en-US" dirty="0">
                <a:solidFill>
                  <a:srgbClr val="FF3300"/>
                </a:solidFill>
              </a:rPr>
              <a:t>a</a:t>
            </a:r>
            <a:r>
              <a:rPr lang="en-US" altLang="en-US" dirty="0"/>
              <a:t> and </a:t>
            </a:r>
            <a:r>
              <a:rPr lang="en-US" altLang="en-US" dirty="0">
                <a:solidFill>
                  <a:srgbClr val="FF3300"/>
                </a:solidFill>
              </a:rPr>
              <a:t>c</a:t>
            </a:r>
            <a:r>
              <a:rPr lang="en-US" altLang="en-US" dirty="0"/>
              <a:t> is easier to calculate and provides a very good approximation of </a:t>
            </a:r>
            <a:r>
              <a:rPr lang="en-US" altLang="en-US" dirty="0">
                <a:latin typeface="Symbol" pitchFamily="18" charset="2"/>
              </a:rPr>
              <a:t>l</a:t>
            </a:r>
            <a:r>
              <a:rPr lang="en-US" altLang="en-US" baseline="-25000" dirty="0"/>
              <a:t>1k</a:t>
            </a:r>
            <a:r>
              <a:rPr lang="en-US" altLang="en-US" dirty="0">
                <a:latin typeface="Times" charset="0"/>
              </a:rPr>
              <a:t>.  Point </a:t>
            </a:r>
            <a:r>
              <a:rPr lang="en-US" altLang="en-US" dirty="0">
                <a:solidFill>
                  <a:srgbClr val="FF3300"/>
                </a:solidFill>
                <a:latin typeface="Times" charset="0"/>
              </a:rPr>
              <a:t>a</a:t>
            </a:r>
            <a:r>
              <a:rPr lang="en-US" altLang="en-US" dirty="0">
                <a:latin typeface="Times" charset="0"/>
              </a:rPr>
              <a:t> is at distance d</a:t>
            </a:r>
            <a:r>
              <a:rPr lang="en-US" altLang="en-US" baseline="-25000" dirty="0">
                <a:latin typeface="Times" charset="0"/>
              </a:rPr>
              <a:t>1k </a:t>
            </a:r>
            <a:r>
              <a:rPr lang="en-US" altLang="en-US" dirty="0">
                <a:latin typeface="Times" charset="0"/>
              </a:rPr>
              <a:t>from conductor k.  </a:t>
            </a:r>
          </a:p>
        </p:txBody>
      </p:sp>
      <p:sp>
        <p:nvSpPr>
          <p:cNvPr id="9224" name="Line 8"/>
          <p:cNvSpPr>
            <a:spLocks noChangeShapeType="1"/>
          </p:cNvSpPr>
          <p:nvPr/>
        </p:nvSpPr>
        <p:spPr bwMode="auto">
          <a:xfrm flipH="1">
            <a:off x="5105400" y="2438400"/>
            <a:ext cx="1981200" cy="609600"/>
          </a:xfrm>
          <a:prstGeom prst="line">
            <a:avLst/>
          </a:prstGeom>
          <a:noFill/>
          <a:ln w="34925">
            <a:solidFill>
              <a:srgbClr val="99CC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225" name="Text Box 9"/>
          <p:cNvSpPr txBox="1">
            <a:spLocks noChangeArrowheads="1"/>
          </p:cNvSpPr>
          <p:nvPr/>
        </p:nvSpPr>
        <p:spPr bwMode="auto">
          <a:xfrm>
            <a:off x="7223125" y="1870075"/>
            <a:ext cx="13938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a:t>
            </a:r>
            <a:r>
              <a:rPr lang="en-US" altLang="en-US" baseline="-25000"/>
              <a:t>k </a:t>
            </a:r>
            <a:r>
              <a:rPr lang="en-US" altLang="en-US">
                <a:latin typeface="Times" charset="0"/>
              </a:rPr>
              <a:t>is the </a:t>
            </a:r>
          </a:p>
          <a:p>
            <a:pPr eaLnBrk="1" hangingPunct="1"/>
            <a:r>
              <a:rPr lang="en-US" altLang="en-US">
                <a:latin typeface="Times" charset="0"/>
              </a:rPr>
              <a:t>distance</a:t>
            </a:r>
          </a:p>
          <a:p>
            <a:pPr eaLnBrk="1" hangingPunct="1"/>
            <a:r>
              <a:rPr lang="en-US" altLang="en-US">
                <a:latin typeface="Times" charset="0"/>
              </a:rPr>
              <a:t>from con-</a:t>
            </a:r>
          </a:p>
          <a:p>
            <a:pPr eaLnBrk="1" hangingPunct="1"/>
            <a:r>
              <a:rPr lang="en-US" altLang="en-US">
                <a:latin typeface="Times" charset="0"/>
              </a:rPr>
              <a:t>ductor k</a:t>
            </a:r>
          </a:p>
          <a:p>
            <a:pPr eaLnBrk="1" hangingPunct="1"/>
            <a:r>
              <a:rPr lang="en-US" altLang="en-US">
                <a:latin typeface="Times" charset="0"/>
              </a:rPr>
              <a:t>to point</a:t>
            </a:r>
          </a:p>
          <a:p>
            <a:pPr eaLnBrk="1" hangingPunct="1"/>
            <a:r>
              <a:rPr lang="en-US" altLang="en-US">
                <a:solidFill>
                  <a:srgbClr val="FF3300"/>
                </a:solidFill>
                <a:latin typeface="Times" charset="0"/>
              </a:rPr>
              <a:t>c</a:t>
            </a:r>
            <a:r>
              <a:rPr lang="en-US" altLang="en-US">
                <a:latin typeface="Times" charset="0"/>
              </a:rPr>
              <a:t>.</a:t>
            </a:r>
            <a:endParaRPr lang="en-US" altLang="en-US">
              <a:solidFill>
                <a:srgbClr val="FF3300"/>
              </a:solidFill>
              <a:latin typeface="Times" charset="0"/>
            </a:endParaRPr>
          </a:p>
        </p:txBody>
      </p:sp>
      <p:sp>
        <p:nvSpPr>
          <p:cNvPr id="10"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Many-Conductor Case, cont’d</a:t>
            </a:r>
          </a:p>
        </p:txBody>
      </p:sp>
      <p:graphicFrame>
        <p:nvGraphicFramePr>
          <p:cNvPr id="10243" name="Object 3"/>
          <p:cNvGraphicFramePr>
            <a:graphicFrameLocks noChangeAspect="1"/>
          </p:cNvGraphicFramePr>
          <p:nvPr/>
        </p:nvGraphicFramePr>
        <p:xfrm>
          <a:off x="361950" y="3175"/>
          <a:ext cx="190500" cy="330200"/>
        </p:xfrm>
        <a:graphic>
          <a:graphicData uri="http://schemas.openxmlformats.org/presentationml/2006/ole">
            <mc:AlternateContent xmlns:mc="http://schemas.openxmlformats.org/markup-compatibility/2006">
              <mc:Choice xmlns:v="urn:schemas-microsoft-com:vml" Requires="v">
                <p:oleObj spid="_x0000_s7242" name="Equation" r:id="rId4" imgW="190417" imgH="330057" progId="Equation.DSMT4">
                  <p:embed/>
                </p:oleObj>
              </mc:Choice>
              <mc:Fallback>
                <p:oleObj name="Equation" r:id="rId4" imgW="190417" imgH="3300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175"/>
                        <a:ext cx="1905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3687041380"/>
              </p:ext>
            </p:extLst>
          </p:nvPr>
        </p:nvGraphicFramePr>
        <p:xfrm>
          <a:off x="457200" y="1371600"/>
          <a:ext cx="7226300" cy="4827588"/>
        </p:xfrm>
        <a:graphic>
          <a:graphicData uri="http://schemas.openxmlformats.org/presentationml/2006/ole">
            <mc:AlternateContent xmlns:mc="http://schemas.openxmlformats.org/markup-compatibility/2006">
              <mc:Choice xmlns:v="urn:schemas-microsoft-com:vml" Requires="v">
                <p:oleObj spid="_x0000_s7243" name="Equation" r:id="rId6" imgW="7226300" imgH="4826000" progId="Equation.DSMT4">
                  <p:embed/>
                </p:oleObj>
              </mc:Choice>
              <mc:Fallback>
                <p:oleObj name="Equation" r:id="rId6" imgW="7226300" imgH="4826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71600"/>
                        <a:ext cx="7226300" cy="482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Many-Conductor Case, cont’d</a:t>
            </a:r>
          </a:p>
        </p:txBody>
      </p:sp>
      <p:graphicFrame>
        <p:nvGraphicFramePr>
          <p:cNvPr id="11267" name="Object 3"/>
          <p:cNvGraphicFramePr>
            <a:graphicFrameLocks noChangeAspect="1"/>
          </p:cNvGraphicFramePr>
          <p:nvPr>
            <p:extLst>
              <p:ext uri="{D42A27DB-BD31-4B8C-83A1-F6EECF244321}">
                <p14:modId xmlns:p14="http://schemas.microsoft.com/office/powerpoint/2010/main" val="2298988178"/>
              </p:ext>
            </p:extLst>
          </p:nvPr>
        </p:nvGraphicFramePr>
        <p:xfrm>
          <a:off x="457200" y="1280160"/>
          <a:ext cx="7442200" cy="5511800"/>
        </p:xfrm>
        <a:graphic>
          <a:graphicData uri="http://schemas.openxmlformats.org/presentationml/2006/ole">
            <mc:AlternateContent xmlns:mc="http://schemas.openxmlformats.org/markup-compatibility/2006">
              <mc:Choice xmlns:v="urn:schemas-microsoft-com:vml" Requires="v">
                <p:oleObj spid="_x0000_s8230" name="Equation" r:id="rId4" imgW="7442200" imgH="5511800" progId="Equation.DSMT4">
                  <p:embed/>
                </p:oleObj>
              </mc:Choice>
              <mc:Fallback>
                <p:oleObj name="Equation" r:id="rId4" imgW="7442200" imgH="551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7442200"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Per Phase Analysis</a:t>
            </a:r>
          </a:p>
        </p:txBody>
      </p:sp>
      <p:sp>
        <p:nvSpPr>
          <p:cNvPr id="25603" name="Rectangle 3"/>
          <p:cNvSpPr>
            <a:spLocks noGrp="1" noChangeArrowheads="1"/>
          </p:cNvSpPr>
          <p:nvPr>
            <p:ph type="body" idx="1"/>
          </p:nvPr>
        </p:nvSpPr>
        <p:spPr/>
        <p:txBody>
          <a:bodyPr/>
          <a:lstStyle/>
          <a:p>
            <a:pPr eaLnBrk="1" hangingPunct="1"/>
            <a:r>
              <a:rPr lang="en-US" altLang="en-US" dirty="0" smtClean="0"/>
              <a:t>Per phase analysis allows analysis of balanced 3</a:t>
            </a:r>
            <a:r>
              <a:rPr lang="en-US" altLang="en-US" dirty="0" smtClean="0">
                <a:sym typeface="Symbol" pitchFamily="18" charset="2"/>
              </a:rPr>
              <a:t> systems with the same effort as for a single phase system</a:t>
            </a:r>
          </a:p>
          <a:p>
            <a:pPr eaLnBrk="1" hangingPunct="1"/>
            <a:r>
              <a:rPr lang="en-US" altLang="en-US" dirty="0" smtClean="0"/>
              <a:t>Balanced 3</a:t>
            </a:r>
            <a:r>
              <a:rPr lang="en-US" altLang="en-US" dirty="0" smtClean="0">
                <a:sym typeface="Symbol" pitchFamily="18" charset="2"/>
              </a:rPr>
              <a:t> Theorem:  For a balanced </a:t>
            </a:r>
            <a:r>
              <a:rPr lang="en-US" altLang="en-US" dirty="0" smtClean="0"/>
              <a:t>3</a:t>
            </a:r>
            <a:r>
              <a:rPr lang="en-US" altLang="en-US" dirty="0" smtClean="0">
                <a:sym typeface="Symbol" pitchFamily="18" charset="2"/>
              </a:rPr>
              <a:t> system with</a:t>
            </a:r>
          </a:p>
          <a:p>
            <a:pPr lvl="1" eaLnBrk="1" hangingPunct="1"/>
            <a:r>
              <a:rPr lang="en-US" altLang="en-US" dirty="0" smtClean="0">
                <a:sym typeface="Symbol" pitchFamily="18" charset="2"/>
              </a:rPr>
              <a:t>All loads and sources Y connected</a:t>
            </a:r>
          </a:p>
          <a:p>
            <a:pPr lvl="1" eaLnBrk="1" hangingPunct="1"/>
            <a:r>
              <a:rPr lang="en-US" altLang="en-US" dirty="0" smtClean="0">
                <a:sym typeface="Symbol" pitchFamily="18" charset="2"/>
              </a:rPr>
              <a:t>No mutual Inductance between phases</a:t>
            </a:r>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Per Phase Analysis, cont’d</a:t>
            </a:r>
          </a:p>
        </p:txBody>
      </p:sp>
      <p:sp>
        <p:nvSpPr>
          <p:cNvPr id="26627" name="Rectangle 3"/>
          <p:cNvSpPr>
            <a:spLocks noGrp="1" noChangeArrowheads="1"/>
          </p:cNvSpPr>
          <p:nvPr>
            <p:ph type="body" idx="1"/>
          </p:nvPr>
        </p:nvSpPr>
        <p:spPr/>
        <p:txBody>
          <a:bodyPr/>
          <a:lstStyle/>
          <a:p>
            <a:pPr eaLnBrk="1" hangingPunct="1"/>
            <a:r>
              <a:rPr lang="en-US" altLang="en-US" dirty="0" smtClean="0"/>
              <a:t>Then</a:t>
            </a:r>
          </a:p>
          <a:p>
            <a:pPr lvl="1" eaLnBrk="1" hangingPunct="1"/>
            <a:r>
              <a:rPr lang="en-US" altLang="en-US" dirty="0" smtClean="0"/>
              <a:t>All neutrals are at the same potential</a:t>
            </a:r>
          </a:p>
          <a:p>
            <a:pPr lvl="1" eaLnBrk="1" hangingPunct="1"/>
            <a:r>
              <a:rPr lang="en-US" altLang="en-US" dirty="0" smtClean="0"/>
              <a:t>All phases are COMPLETELY decoupled</a:t>
            </a:r>
          </a:p>
          <a:p>
            <a:pPr lvl="1" eaLnBrk="1" hangingPunct="1"/>
            <a:r>
              <a:rPr lang="en-US" altLang="en-US" dirty="0" smtClean="0"/>
              <a:t>All system values are the same sequence as sources.  The sequence order we’ve been using (phase b lags phase a and phase c lags phase a) is known as “positive” sequence; later in the course we’ll discuss negative and zero sequence systems.  </a:t>
            </a:r>
          </a:p>
          <a:p>
            <a:pPr eaLnBrk="1" hangingPunct="1"/>
            <a:endParaRPr lang="en-US" altLang="en-US" dirty="0" smtClean="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Per Phase Analysis Procedure</a:t>
            </a:r>
          </a:p>
        </p:txBody>
      </p:sp>
      <p:sp>
        <p:nvSpPr>
          <p:cNvPr id="27651" name="Rectangle 3"/>
          <p:cNvSpPr>
            <a:spLocks noGrp="1" noChangeArrowheads="1"/>
          </p:cNvSpPr>
          <p:nvPr>
            <p:ph type="body" idx="1"/>
          </p:nvPr>
        </p:nvSpPr>
        <p:spPr>
          <a:xfrm>
            <a:off x="457200" y="1280160"/>
            <a:ext cx="8153400" cy="4876800"/>
          </a:xfrm>
        </p:spPr>
        <p:txBody>
          <a:bodyPr/>
          <a:lstStyle/>
          <a:p>
            <a:pPr marL="0" indent="0" eaLnBrk="1" hangingPunct="1">
              <a:buNone/>
            </a:pPr>
            <a:r>
              <a:rPr lang="en-US" altLang="en-US" b="1" dirty="0" smtClean="0"/>
              <a:t>To do per phase analysis</a:t>
            </a:r>
            <a:r>
              <a:rPr lang="en-US" altLang="en-US" dirty="0" smtClean="0"/>
              <a:t> </a:t>
            </a:r>
          </a:p>
          <a:p>
            <a:pPr marL="533400" indent="-533400" eaLnBrk="1" hangingPunct="1">
              <a:buFont typeface="Wingdings" pitchFamily="2" charset="2"/>
              <a:buAutoNum type="arabicPeriod"/>
            </a:pPr>
            <a:r>
              <a:rPr lang="en-US" altLang="en-US" dirty="0" smtClean="0"/>
              <a:t>Convert all </a:t>
            </a:r>
            <a:r>
              <a:rPr lang="en-US" altLang="en-US" dirty="0" smtClean="0">
                <a:sym typeface="Symbol" pitchFamily="18" charset="2"/>
              </a:rPr>
              <a:t> load/sources to equivalent Y’s</a:t>
            </a:r>
          </a:p>
          <a:p>
            <a:pPr marL="533400" indent="-533400" eaLnBrk="1" hangingPunct="1">
              <a:buFont typeface="Wingdings" pitchFamily="2" charset="2"/>
              <a:buAutoNum type="arabicPeriod"/>
            </a:pPr>
            <a:r>
              <a:rPr lang="en-US" altLang="en-US" dirty="0" smtClean="0">
                <a:sym typeface="Symbol" pitchFamily="18" charset="2"/>
              </a:rPr>
              <a:t>Solve phase “a” independent of the other phases</a:t>
            </a:r>
          </a:p>
          <a:p>
            <a:pPr marL="533400" indent="-533400" eaLnBrk="1" hangingPunct="1">
              <a:buFont typeface="Wingdings" pitchFamily="2" charset="2"/>
              <a:buAutoNum type="arabicPeriod"/>
            </a:pPr>
            <a:r>
              <a:rPr lang="en-US" altLang="en-US" dirty="0" smtClean="0">
                <a:sym typeface="Symbol" pitchFamily="18" charset="2"/>
              </a:rPr>
              <a:t>Total system power S = 3 </a:t>
            </a:r>
            <a:r>
              <a:rPr lang="en-US" altLang="en-US" dirty="0" err="1" smtClean="0">
                <a:sym typeface="Symbol" pitchFamily="18" charset="2"/>
              </a:rPr>
              <a:t>V</a:t>
            </a:r>
            <a:r>
              <a:rPr lang="en-US" altLang="en-US" baseline="-25000" dirty="0" err="1" smtClean="0">
                <a:sym typeface="Symbol" pitchFamily="18" charset="2"/>
              </a:rPr>
              <a:t>a</a:t>
            </a:r>
            <a:r>
              <a:rPr lang="en-US" altLang="en-US" baseline="-25000" dirty="0" smtClean="0">
                <a:sym typeface="Symbol" pitchFamily="18" charset="2"/>
              </a:rPr>
              <a:t> </a:t>
            </a:r>
            <a:r>
              <a:rPr lang="en-US" altLang="en-US" dirty="0" err="1" smtClean="0">
                <a:sym typeface="Symbol" pitchFamily="18" charset="2"/>
              </a:rPr>
              <a:t>I</a:t>
            </a:r>
            <a:r>
              <a:rPr lang="en-US" altLang="en-US" baseline="-25000" dirty="0" err="1" smtClean="0">
                <a:sym typeface="Symbol" pitchFamily="18" charset="2"/>
              </a:rPr>
              <a:t>a</a:t>
            </a:r>
            <a:r>
              <a:rPr lang="en-US" altLang="en-US" baseline="30000" dirty="0" smtClean="0">
                <a:sym typeface="Symbol" pitchFamily="18" charset="2"/>
              </a:rPr>
              <a:t>*</a:t>
            </a:r>
          </a:p>
          <a:p>
            <a:pPr marL="533400" indent="-533400" eaLnBrk="1" hangingPunct="1">
              <a:buFont typeface="Wingdings" pitchFamily="2" charset="2"/>
              <a:buAutoNum type="arabicPeriod"/>
            </a:pPr>
            <a:r>
              <a:rPr lang="en-US" altLang="en-US" dirty="0" smtClean="0">
                <a:sym typeface="Symbol" pitchFamily="18" charset="2"/>
              </a:rPr>
              <a:t>If desired, phase “b” and “c” values can be determined by inspection (i.e., </a:t>
            </a:r>
            <a:r>
              <a:rPr lang="en-US" altLang="en-US" dirty="0" smtClean="0">
                <a:cs typeface="Times New Roman" pitchFamily="18" charset="0"/>
                <a:sym typeface="Symbol" pitchFamily="18" charset="2"/>
              </a:rPr>
              <a:t>±</a:t>
            </a:r>
            <a:r>
              <a:rPr lang="en-US" altLang="en-US" dirty="0" smtClean="0">
                <a:sym typeface="Symbol" pitchFamily="18" charset="2"/>
              </a:rPr>
              <a:t>120</a:t>
            </a:r>
            <a:r>
              <a:rPr lang="en-US" altLang="en-US" dirty="0" smtClean="0">
                <a:cs typeface="Times New Roman" pitchFamily="18" charset="0"/>
                <a:sym typeface="Symbol" pitchFamily="18" charset="2"/>
              </a:rPr>
              <a:t>° degree phase shifts)</a:t>
            </a:r>
          </a:p>
          <a:p>
            <a:pPr marL="533400" indent="-533400" eaLnBrk="1" hangingPunct="1">
              <a:buFont typeface="Wingdings" pitchFamily="2" charset="2"/>
              <a:buAutoNum type="arabicPeriod"/>
            </a:pPr>
            <a:r>
              <a:rPr lang="en-US" altLang="en-US" dirty="0" smtClean="0">
                <a:cs typeface="Times New Roman" pitchFamily="18" charset="0"/>
                <a:sym typeface="Symbol" pitchFamily="18" charset="2"/>
              </a:rPr>
              <a:t>If necessary, go back to original circuit to determine line-line values or internal  values.  </a:t>
            </a:r>
          </a:p>
          <a:p>
            <a:pPr marL="533400" indent="-533400" eaLnBrk="1" hangingPunct="1">
              <a:buFont typeface="Wingdings" pitchFamily="2" charset="2"/>
              <a:buAutoNum type="arabicPeriod"/>
            </a:pPr>
            <a:endParaRPr lang="en-US" altLang="en-US" dirty="0" smtClean="0">
              <a:cs typeface="Times New Roman" pitchFamily="18" charset="0"/>
              <a:sym typeface="Symbol" pitchFamily="18" charset="2"/>
            </a:endParaRPr>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smtClean="0"/>
              <a:t>Per Phase Example</a:t>
            </a:r>
          </a:p>
        </p:txBody>
      </p:sp>
      <p:sp>
        <p:nvSpPr>
          <p:cNvPr id="28675" name="Rectangle 3"/>
          <p:cNvSpPr>
            <a:spLocks noGrp="1" noChangeArrowheads="1"/>
          </p:cNvSpPr>
          <p:nvPr>
            <p:ph type="body" idx="1"/>
          </p:nvPr>
        </p:nvSpPr>
        <p:spPr>
          <a:xfrm>
            <a:off x="457200" y="1280160"/>
            <a:ext cx="8001000" cy="5029200"/>
          </a:xfrm>
        </p:spPr>
        <p:txBody>
          <a:bodyPr/>
          <a:lstStyle/>
          <a:p>
            <a:pPr marL="0" indent="0" eaLnBrk="1" hangingPunct="1">
              <a:lnSpc>
                <a:spcPct val="90000"/>
              </a:lnSpc>
              <a:buNone/>
            </a:pPr>
            <a:r>
              <a:rPr lang="en-US" altLang="en-US" dirty="0" smtClean="0"/>
              <a:t>Assume a 3</a:t>
            </a:r>
            <a:r>
              <a:rPr lang="en-US" altLang="en-US" dirty="0" smtClean="0">
                <a:sym typeface="Symbol" pitchFamily="18" charset="2"/>
              </a:rPr>
              <a:t>, Y-connected generator with V</a:t>
            </a:r>
            <a:r>
              <a:rPr lang="en-US" altLang="en-US" baseline="-25000" dirty="0" smtClean="0">
                <a:sym typeface="Symbol" pitchFamily="18" charset="2"/>
              </a:rPr>
              <a:t>an </a:t>
            </a:r>
            <a:r>
              <a:rPr lang="en-US" altLang="en-US" dirty="0" smtClean="0">
                <a:sym typeface="Symbol" pitchFamily="18" charset="2"/>
              </a:rPr>
              <a:t>= 10 volts supplies a -connected load with Z</a:t>
            </a:r>
            <a:r>
              <a:rPr lang="en-US" altLang="en-US" baseline="-25000" dirty="0" smtClean="0">
                <a:sym typeface="Symbol" pitchFamily="18" charset="2"/>
              </a:rPr>
              <a:t></a:t>
            </a:r>
            <a:r>
              <a:rPr lang="en-US" altLang="en-US" dirty="0" smtClean="0">
                <a:sym typeface="Symbol" pitchFamily="18" charset="2"/>
              </a:rPr>
              <a:t> = -j through a transmission line with impedance of j0.1 per phase.  The load is also connected to a </a:t>
            </a:r>
            <a:br>
              <a:rPr lang="en-US" altLang="en-US" dirty="0" smtClean="0">
                <a:sym typeface="Symbol" pitchFamily="18" charset="2"/>
              </a:rPr>
            </a:br>
            <a:r>
              <a:rPr lang="en-US" altLang="en-US" dirty="0" smtClean="0">
                <a:sym typeface="Symbol" pitchFamily="18" charset="2"/>
              </a:rPr>
              <a:t>-connected generator with </a:t>
            </a:r>
            <a:r>
              <a:rPr lang="en-US" altLang="en-US" dirty="0" err="1" smtClean="0">
                <a:sym typeface="Symbol" pitchFamily="18" charset="2"/>
              </a:rPr>
              <a:t>V</a:t>
            </a:r>
            <a:r>
              <a:rPr lang="en-US" altLang="en-US" baseline="-25000" dirty="0" err="1" smtClean="0">
                <a:sym typeface="Symbol" pitchFamily="18" charset="2"/>
              </a:rPr>
              <a:t>a”b</a:t>
            </a:r>
            <a:r>
              <a:rPr lang="en-US" altLang="en-US" baseline="-25000" dirty="0" smtClean="0">
                <a:sym typeface="Symbol" pitchFamily="18" charset="2"/>
              </a:rPr>
              <a:t>” </a:t>
            </a:r>
            <a:r>
              <a:rPr lang="en-US" altLang="en-US" dirty="0" smtClean="0">
                <a:sym typeface="Symbol" pitchFamily="18" charset="2"/>
              </a:rPr>
              <a:t>= 10 through a second transmission line which also has an impedance of j0.1 per phase.</a:t>
            </a:r>
          </a:p>
          <a:p>
            <a:pPr marL="0" indent="0" eaLnBrk="1" hangingPunct="1">
              <a:lnSpc>
                <a:spcPct val="90000"/>
              </a:lnSpc>
              <a:buNone/>
            </a:pPr>
            <a:r>
              <a:rPr lang="en-US" altLang="en-US" b="1" dirty="0" smtClean="0">
                <a:sym typeface="Symbol" pitchFamily="18" charset="2"/>
              </a:rPr>
              <a:t>Find</a:t>
            </a:r>
          </a:p>
          <a:p>
            <a:pPr marL="0" indent="0" eaLnBrk="1" hangingPunct="1">
              <a:lnSpc>
                <a:spcPct val="90000"/>
              </a:lnSpc>
              <a:buNone/>
            </a:pPr>
            <a:r>
              <a:rPr lang="en-US" altLang="en-US" dirty="0" smtClean="0">
                <a:sym typeface="Symbol" pitchFamily="18" charset="2"/>
              </a:rPr>
              <a:t>1.  The load voltage </a:t>
            </a:r>
            <a:r>
              <a:rPr lang="en-US" altLang="en-US" dirty="0" err="1" smtClean="0">
                <a:sym typeface="Symbol" pitchFamily="18" charset="2"/>
              </a:rPr>
              <a:t>V</a:t>
            </a:r>
            <a:r>
              <a:rPr lang="en-US" altLang="en-US" baseline="-25000" dirty="0" err="1" smtClean="0">
                <a:sym typeface="Symbol" pitchFamily="18" charset="2"/>
              </a:rPr>
              <a:t>a’b</a:t>
            </a:r>
            <a:r>
              <a:rPr lang="en-US" altLang="en-US" baseline="-25000" dirty="0" smtClean="0">
                <a:sym typeface="Symbol" pitchFamily="18" charset="2"/>
              </a:rPr>
              <a:t>’</a:t>
            </a:r>
            <a:endParaRPr lang="en-US" altLang="en-US" dirty="0" smtClean="0">
              <a:sym typeface="Symbol" pitchFamily="18" charset="2"/>
            </a:endParaRPr>
          </a:p>
          <a:p>
            <a:pPr marL="0" indent="0" eaLnBrk="1" hangingPunct="1">
              <a:lnSpc>
                <a:spcPct val="90000"/>
              </a:lnSpc>
              <a:buNone/>
            </a:pPr>
            <a:r>
              <a:rPr lang="en-US" altLang="en-US" dirty="0" smtClean="0">
                <a:sym typeface="Symbol" pitchFamily="18" charset="2"/>
              </a:rPr>
              <a:t>2.  The total power supplied by each generator, S</a:t>
            </a:r>
            <a:r>
              <a:rPr lang="en-US" altLang="en-US" baseline="-25000" dirty="0" smtClean="0">
                <a:sym typeface="Symbol" pitchFamily="18" charset="2"/>
              </a:rPr>
              <a:t>Y </a:t>
            </a:r>
            <a:r>
              <a:rPr lang="en-US" altLang="en-US" dirty="0" smtClean="0">
                <a:sym typeface="Symbol" pitchFamily="18" charset="2"/>
              </a:rPr>
              <a:t>and S</a:t>
            </a:r>
            <a:r>
              <a:rPr lang="en-US" altLang="en-US" baseline="-25000" dirty="0" smtClean="0">
                <a:sym typeface="Symbol" pitchFamily="18" charset="2"/>
              </a:rPr>
              <a:t></a:t>
            </a:r>
            <a:endParaRPr lang="en-US" altLang="en-US" dirty="0" smtClean="0">
              <a:sym typeface="Symbol" pitchFamily="18" charset="2"/>
            </a:endParaRPr>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smtClean="0"/>
              <a:t>Per Phase Example, cont’d</a:t>
            </a:r>
          </a:p>
        </p:txBody>
      </p:sp>
      <p:pic>
        <p:nvPicPr>
          <p:cNvPr id="1028" name="Picture 3" descr="PerPhaseExam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447800"/>
            <a:ext cx="73152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4"/>
          <p:cNvGraphicFramePr>
            <a:graphicFrameLocks noChangeAspect="1"/>
          </p:cNvGraphicFramePr>
          <p:nvPr/>
        </p:nvGraphicFramePr>
        <p:xfrm>
          <a:off x="990600" y="5257800"/>
          <a:ext cx="7454900" cy="914400"/>
        </p:xfrm>
        <a:graphic>
          <a:graphicData uri="http://schemas.openxmlformats.org/presentationml/2006/ole">
            <mc:AlternateContent xmlns:mc="http://schemas.openxmlformats.org/markup-compatibility/2006">
              <mc:Choice xmlns:v="urn:schemas-microsoft-com:vml" Requires="v">
                <p:oleObj spid="_x0000_s22541" name="Equation" r:id="rId5" imgW="7454900" imgH="914400" progId="Equation.DSMT4">
                  <p:embed/>
                </p:oleObj>
              </mc:Choice>
              <mc:Fallback>
                <p:oleObj name="Equation" r:id="rId5" imgW="7454900" imgH="914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257800"/>
                        <a:ext cx="74549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en-US" smtClean="0"/>
              <a:t>Per Phase Example, cont’d</a:t>
            </a:r>
          </a:p>
        </p:txBody>
      </p:sp>
      <p:pic>
        <p:nvPicPr>
          <p:cNvPr id="2052" name="Picture 3" descr="PerPhaseExampleSinglePh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19726"/>
            <a:ext cx="6765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4"/>
          <p:cNvGraphicFramePr>
            <a:graphicFrameLocks noChangeAspect="1"/>
          </p:cNvGraphicFramePr>
          <p:nvPr>
            <p:extLst>
              <p:ext uri="{D42A27DB-BD31-4B8C-83A1-F6EECF244321}">
                <p14:modId xmlns:p14="http://schemas.microsoft.com/office/powerpoint/2010/main" val="118309384"/>
              </p:ext>
            </p:extLst>
          </p:nvPr>
        </p:nvGraphicFramePr>
        <p:xfrm>
          <a:off x="533400" y="4343400"/>
          <a:ext cx="7685087" cy="1296988"/>
        </p:xfrm>
        <a:graphic>
          <a:graphicData uri="http://schemas.openxmlformats.org/presentationml/2006/ole">
            <mc:AlternateContent xmlns:mc="http://schemas.openxmlformats.org/markup-compatibility/2006">
              <mc:Choice xmlns:v="urn:schemas-microsoft-com:vml" Requires="v">
                <p:oleObj spid="_x0000_s23565" name="Equation" r:id="rId5" imgW="8128000" imgH="1371600" progId="Equation.DSMT4">
                  <p:embed/>
                </p:oleObj>
              </mc:Choice>
              <mc:Fallback>
                <p:oleObj name="Equation" r:id="rId5" imgW="8128000" imgH="1371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343400"/>
                        <a:ext cx="7685087"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en-US" smtClean="0"/>
              <a:t>Per Phase Example, cont’d</a:t>
            </a:r>
          </a:p>
        </p:txBody>
      </p:sp>
      <p:graphicFrame>
        <p:nvGraphicFramePr>
          <p:cNvPr id="3074" name="Object 3"/>
          <p:cNvGraphicFramePr>
            <a:graphicFrameLocks noChangeAspect="1"/>
          </p:cNvGraphicFramePr>
          <p:nvPr>
            <p:extLst>
              <p:ext uri="{D42A27DB-BD31-4B8C-83A1-F6EECF244321}">
                <p14:modId xmlns:p14="http://schemas.microsoft.com/office/powerpoint/2010/main" val="2411575905"/>
              </p:ext>
            </p:extLst>
          </p:nvPr>
        </p:nvGraphicFramePr>
        <p:xfrm>
          <a:off x="457200" y="1280160"/>
          <a:ext cx="8128000" cy="4064000"/>
        </p:xfrm>
        <a:graphic>
          <a:graphicData uri="http://schemas.openxmlformats.org/presentationml/2006/ole">
            <mc:AlternateContent xmlns:mc="http://schemas.openxmlformats.org/markup-compatibility/2006">
              <mc:Choice xmlns:v="urn:schemas-microsoft-com:vml" Requires="v">
                <p:oleObj spid="_x0000_s24589" name="Equation" r:id="rId4" imgW="8128000" imgH="4064000" progId="Equation.DSMT4">
                  <p:embed/>
                </p:oleObj>
              </mc:Choice>
              <mc:Fallback>
                <p:oleObj name="Equation" r:id="rId4" imgW="8128000" imgH="4064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80160"/>
                        <a:ext cx="8128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8</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3120</TotalTime>
  <Words>860</Words>
  <Application>Microsoft Office PowerPoint</Application>
  <PresentationFormat>On-screen Show (4:3)</PresentationFormat>
  <Paragraphs>162</Paragraphs>
  <Slides>24</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Helvetica</vt:lpstr>
      <vt:lpstr>Symbol</vt:lpstr>
      <vt:lpstr>Times</vt:lpstr>
      <vt:lpstr>Times New Roman</vt:lpstr>
      <vt:lpstr>Wingdings</vt:lpstr>
      <vt:lpstr>Capsules</vt:lpstr>
      <vt:lpstr>Equation</vt:lpstr>
      <vt:lpstr>ECE 476  Power System Analysis</vt:lpstr>
      <vt:lpstr>Announcements</vt:lpstr>
      <vt:lpstr>Per Phase Analysis</vt:lpstr>
      <vt:lpstr>Per Phase Analysis, cont’d</vt:lpstr>
      <vt:lpstr>Per Phase Analysis Procedure</vt:lpstr>
      <vt:lpstr>Per Phase Example</vt:lpstr>
      <vt:lpstr>Per Phase Example, cont’d</vt:lpstr>
      <vt:lpstr>Per Phase Example, cont’d</vt:lpstr>
      <vt:lpstr>Per Phase Example, cont’d</vt:lpstr>
      <vt:lpstr>Per Phase Example, cont’d</vt:lpstr>
      <vt:lpstr>Development of Line Models</vt:lpstr>
      <vt:lpstr>Primary Methods for Power Transfer</vt:lpstr>
      <vt:lpstr>Magnetics Review</vt:lpstr>
      <vt:lpstr>Line Integrals</vt:lpstr>
      <vt:lpstr>Magnetic Flux Density</vt:lpstr>
      <vt:lpstr>Magnetic Flux</vt:lpstr>
      <vt:lpstr>Magnetic Fields from Single Wire</vt:lpstr>
      <vt:lpstr>Two Conductor Line Inductance</vt:lpstr>
      <vt:lpstr>Two Conductor Case, cont’d</vt:lpstr>
      <vt:lpstr>Two Conductor Inductance</vt:lpstr>
      <vt:lpstr>Many-Conductor Case</vt:lpstr>
      <vt:lpstr>Many-Conductor Case, cont’d</vt:lpstr>
      <vt:lpstr>Many-Conductor Case, cont’d</vt:lpstr>
      <vt:lpstr>Many-Conductor Case, cont’d</vt:lpstr>
    </vt:vector>
  </TitlesOfParts>
  <Company>ECE - UIUC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Idehen, Ikponmwosa</cp:lastModifiedBy>
  <cp:revision>239</cp:revision>
  <cp:lastPrinted>2011-08-22T16:49:24Z</cp:lastPrinted>
  <dcterms:created xsi:type="dcterms:W3CDTF">2000-05-11T14:27:08Z</dcterms:created>
  <dcterms:modified xsi:type="dcterms:W3CDTF">2016-09-09T17:27:55Z</dcterms:modified>
</cp:coreProperties>
</file>