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258" r:id="rId2"/>
    <p:sldId id="413" r:id="rId3"/>
    <p:sldId id="349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412" r:id="rId13"/>
    <p:sldId id="382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83" r:id="rId23"/>
    <p:sldId id="384" r:id="rId24"/>
    <p:sldId id="385" r:id="rId25"/>
    <p:sldId id="386" r:id="rId26"/>
    <p:sldId id="387" r:id="rId27"/>
    <p:sldId id="388" r:id="rId28"/>
    <p:sldId id="389" r:id="rId29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19" d="100"/>
          <a:sy n="119" d="100"/>
        </p:scale>
        <p:origin x="129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7127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1312D8-434C-4C60-8C4B-E4617D2AD42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67682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A32BE1-426D-4FD0-8D81-10F0F6DD9AC6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61355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F12E0D-82B6-4ED2-8A5C-2FD1E5207676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28931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EE5BE7-8682-4040-9F7F-12565C83BC29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42203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C5F509-77CA-4482-85CF-B8F22A301269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46454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FDB4BF-1B58-4E03-BBC1-9EA1D8161562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39020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CDB991-6B99-41FE-8C37-6A3EA185F758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1013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4FD9FE-5382-4038-BA65-CB925065C801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84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4446D5-696A-41AE-8634-DADB4FE916DB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77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7F9235-454D-4665-8BDD-6AA8E03C79AC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9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C4E760-43AC-480D-B161-F05F6B806CE6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20713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614A3C-D3D5-4A0B-AD96-57DA37E963F5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86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7B5868-A5D5-4361-A336-DEC12C5C3160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2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D49BEA-9FFE-4006-A5A2-9C84A606C9AC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0595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58403" indent="-29169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66774" indent="-23335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33484" indent="-23335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00194" indent="-23335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66904" indent="-23335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33613" indent="-23335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00323" indent="-23335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67033" indent="-23335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B3F75F-57B8-477B-8155-4DFA85C00278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4138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58403" indent="-29169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66774" indent="-23335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33484" indent="-23335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00194" indent="-23335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66904" indent="-23335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33613" indent="-23335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00323" indent="-23335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67033" indent="-23335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24EB87-4558-4EC5-8009-7A0D58B68752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400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437C5D-D648-47AD-907E-B15AF53D1D91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7261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089369-0D73-4701-BB9F-99B15110E35D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586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871614-472B-4B8C-9CB1-3353574B4688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5416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08D824-8120-40E7-8A20-5F8F68E2518D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02728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D1E3C3-EFCF-4258-8632-29B8DA2241ED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5273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49A986-751B-4926-9A0E-DB3E1536ABA9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84707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BB0ABC-3AB4-4754-B793-C625E9789626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0825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owerworld.com/gloveroverbyesarm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Renewable Energy Systems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3: Complex Power, Three-Phase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Factor Correction Example</a:t>
            </a:r>
          </a:p>
        </p:txBody>
      </p:sp>
      <p:graphicFrame>
        <p:nvGraphicFramePr>
          <p:cNvPr id="225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507168"/>
              </p:ext>
            </p:extLst>
          </p:nvPr>
        </p:nvGraphicFramePr>
        <p:xfrm>
          <a:off x="457200" y="1280160"/>
          <a:ext cx="74930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4" name="Equation" r:id="rId4" imgW="7493000" imgH="4356100" progId="Equation.DSMT4">
                  <p:embed/>
                </p:oleObj>
              </mc:Choice>
              <mc:Fallback>
                <p:oleObj name="Equation" r:id="rId4" imgW="7493000" imgH="435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93000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Distribution System Capacitors</a:t>
            </a:r>
          </a:p>
        </p:txBody>
      </p:sp>
      <p:pic>
        <p:nvPicPr>
          <p:cNvPr id="23555" name="Picture 3" descr="100_07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494587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Reactive Power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659214"/>
              </p:ext>
            </p:extLst>
          </p:nvPr>
        </p:nvGraphicFramePr>
        <p:xfrm>
          <a:off x="304800" y="1447800"/>
          <a:ext cx="865786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3" imgW="9677160" imgH="4343400" progId="Equation.DSMT4">
                  <p:embed/>
                </p:oleObj>
              </mc:Choice>
              <mc:Fallback>
                <p:oleObj name="Equation" r:id="rId3" imgW="9677160" imgH="4343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657863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6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PowerWorld</a:t>
            </a:r>
            <a:r>
              <a:rPr lang="en-US" dirty="0" smtClean="0"/>
              <a:t> Simulator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r>
              <a:rPr lang="en-US" altLang="en-US" dirty="0" smtClean="0"/>
              <a:t>Used for power system analysis and visualization</a:t>
            </a:r>
          </a:p>
          <a:p>
            <a:pPr lvl="1"/>
            <a:r>
              <a:rPr lang="en-US" altLang="en-US" dirty="0" smtClean="0"/>
              <a:t>Runs in Windows</a:t>
            </a:r>
          </a:p>
          <a:p>
            <a:r>
              <a:rPr lang="en-US" altLang="en-US" dirty="0" smtClean="0"/>
              <a:t>Download free 42 bus educational version at</a:t>
            </a:r>
            <a:endParaRPr lang="en-US" altLang="en-US" dirty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www.powerworld.com/gloveroverbyesarma</a:t>
            </a:r>
            <a:endParaRPr lang="en-US" dirty="0" smtClean="0"/>
          </a:p>
          <a:p>
            <a:r>
              <a:rPr lang="en-US" dirty="0" smtClean="0"/>
              <a:t>Image on right</a:t>
            </a:r>
            <a:br>
              <a:rPr lang="en-US" dirty="0" smtClean="0"/>
            </a:br>
            <a:r>
              <a:rPr lang="en-US" dirty="0" smtClean="0"/>
              <a:t>shows the</a:t>
            </a:r>
            <a:br>
              <a:rPr lang="en-US" dirty="0" smtClean="0"/>
            </a:br>
            <a:r>
              <a:rPr lang="en-US" dirty="0" smtClean="0"/>
              <a:t>problem 2.33</a:t>
            </a:r>
            <a:br>
              <a:rPr lang="en-US" dirty="0" smtClean="0"/>
            </a:br>
            <a:r>
              <a:rPr lang="en-US" dirty="0" smtClean="0"/>
              <a:t>power</a:t>
            </a:r>
            <a:br>
              <a:rPr lang="en-US" dirty="0" smtClean="0"/>
            </a:br>
            <a:r>
              <a:rPr lang="en-US" dirty="0" smtClean="0"/>
              <a:t>system (case)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5486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Balanced Three-Phase (</a:t>
            </a:r>
            <a:r>
              <a:rPr lang="en-US" altLang="en-US" dirty="0" smtClean="0">
                <a:sym typeface="Symbol" pitchFamily="18" charset="2"/>
              </a:rPr>
              <a:t>) Systems</a:t>
            </a:r>
            <a:endParaRPr lang="en-US" alt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balanced three-phase (</a:t>
            </a:r>
            <a:r>
              <a:rPr lang="en-US" altLang="en-US" dirty="0" smtClean="0">
                <a:sym typeface="Symbol" pitchFamily="18" charset="2"/>
              </a:rPr>
              <a:t>) system has</a:t>
            </a:r>
          </a:p>
          <a:p>
            <a:pPr lvl="1" eaLnBrk="1" hangingPunct="1"/>
            <a:r>
              <a:rPr lang="en-US" altLang="en-US" dirty="0" smtClean="0">
                <a:sym typeface="Symbol" pitchFamily="18" charset="2"/>
              </a:rPr>
              <a:t>three voltage sources with equal magnitude, but with an angle shift of 120</a:t>
            </a:r>
          </a:p>
          <a:p>
            <a:pPr lvl="1" eaLnBrk="1" hangingPunct="1"/>
            <a:r>
              <a:rPr lang="en-US" altLang="en-US" dirty="0" smtClean="0">
                <a:sym typeface="Symbol" pitchFamily="18" charset="2"/>
              </a:rPr>
              <a:t>equal loads on each phase</a:t>
            </a:r>
          </a:p>
          <a:p>
            <a:pPr lvl="1" eaLnBrk="1" hangingPunct="1"/>
            <a:r>
              <a:rPr lang="en-US" altLang="en-US" dirty="0" smtClean="0">
                <a:sym typeface="Symbol" pitchFamily="18" charset="2"/>
              </a:rPr>
              <a:t>equal impedance on the lines connecting the generators to the loads </a:t>
            </a: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Bulk power systems are almost exclusively 3</a:t>
            </a: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Single-phase is used primarily only in low voltage, low power settings, such as residential and some commercial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Balanced 3</a:t>
            </a:r>
            <a:r>
              <a:rPr lang="en-US" altLang="en-US" smtClean="0">
                <a:sym typeface="Symbol" pitchFamily="18" charset="2"/>
              </a:rPr>
              <a:t> -- No Neutral Current</a:t>
            </a:r>
            <a:endParaRPr lang="en-US" altLang="en-US" smtClean="0"/>
          </a:p>
        </p:txBody>
      </p:sp>
      <p:sp>
        <p:nvSpPr>
          <p:cNvPr id="25603" name="AutoShape 6"/>
          <p:cNvSpPr>
            <a:spLocks noChangeAspect="1" noChangeArrowheads="1"/>
          </p:cNvSpPr>
          <p:nvPr/>
        </p:nvSpPr>
        <p:spPr bwMode="auto">
          <a:xfrm>
            <a:off x="-19373850" y="-8524875"/>
            <a:ext cx="47891700" cy="239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AutoShape 7"/>
          <p:cNvSpPr>
            <a:spLocks noChangeAspect="1" noChangeArrowheads="1"/>
          </p:cNvSpPr>
          <p:nvPr/>
        </p:nvSpPr>
        <p:spPr bwMode="auto">
          <a:xfrm>
            <a:off x="-19373850" y="-8524875"/>
            <a:ext cx="47891700" cy="239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56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270334"/>
              </p:ext>
            </p:extLst>
          </p:nvPr>
        </p:nvGraphicFramePr>
        <p:xfrm>
          <a:off x="793750" y="4114800"/>
          <a:ext cx="61849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8" name="Equation" r:id="rId4" imgW="6184900" imgH="1993900" progId="Equation.DSMT4">
                  <p:embed/>
                </p:oleObj>
              </mc:Choice>
              <mc:Fallback>
                <p:oleObj name="Equation" r:id="rId4" imgW="6184900" imgH="199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4114800"/>
                        <a:ext cx="61849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6" name="Picture 10" descr="ThreePhas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371600"/>
            <a:ext cx="51816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Advantages of 3</a:t>
            </a:r>
            <a:r>
              <a:rPr lang="en-US" altLang="en-US" smtClean="0">
                <a:sym typeface="Symbol" pitchFamily="18" charset="2"/>
              </a:rPr>
              <a:t> Power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Can transmit more power for same amount of wire (twice as much as single phase)</a:t>
            </a:r>
          </a:p>
          <a:p>
            <a:pPr eaLnBrk="1" hangingPunct="1"/>
            <a:r>
              <a:rPr lang="en-US" altLang="en-US" dirty="0" smtClean="0"/>
              <a:t>Torque produced by 3</a:t>
            </a:r>
            <a:r>
              <a:rPr lang="en-US" altLang="en-US" dirty="0" smtClean="0">
                <a:sym typeface="Symbol" pitchFamily="18" charset="2"/>
              </a:rPr>
              <a:t> machines is constant</a:t>
            </a: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Three-phase machines use less material for same power rating</a:t>
            </a: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Three-phase machines start more easily than single-phase machines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Three-Phase - Wye Connection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848600" cy="1447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There are two ways to connect 3</a:t>
            </a:r>
            <a:r>
              <a:rPr lang="en-US" altLang="en-US" dirty="0" smtClean="0">
                <a:sym typeface="Symbol" pitchFamily="18" charset="2"/>
              </a:rPr>
              <a:t> systems</a:t>
            </a:r>
          </a:p>
          <a:p>
            <a:pPr lvl="1" eaLnBrk="1" hangingPunct="1"/>
            <a:r>
              <a:rPr lang="en-US" altLang="en-US" dirty="0" smtClean="0">
                <a:sym typeface="Symbol" pitchFamily="18" charset="2"/>
              </a:rPr>
              <a:t>Wye (Y)</a:t>
            </a:r>
          </a:p>
          <a:p>
            <a:pPr lvl="1" eaLnBrk="1" hangingPunct="1"/>
            <a:r>
              <a:rPr lang="en-US" altLang="en-US" dirty="0" smtClean="0">
                <a:sym typeface="Symbol" pitchFamily="18" charset="2"/>
              </a:rPr>
              <a:t>Delta ()</a:t>
            </a:r>
          </a:p>
          <a:p>
            <a:pPr eaLnBrk="1" hangingPunct="1">
              <a:buFont typeface="Wingdings" pitchFamily="2" charset="2"/>
              <a:buChar char="l"/>
            </a:pPr>
            <a:endParaRPr lang="en-US" altLang="en-US" dirty="0" smtClean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212700"/>
              </p:ext>
            </p:extLst>
          </p:nvPr>
        </p:nvGraphicFramePr>
        <p:xfrm>
          <a:off x="762000" y="2823369"/>
          <a:ext cx="38735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2" name="Equation" r:id="rId4" imgW="3873500" imgH="2108200" progId="Equation.DSMT4">
                  <p:embed/>
                </p:oleObj>
              </mc:Choice>
              <mc:Fallback>
                <p:oleObj name="Equation" r:id="rId4" imgW="3873500" imgH="210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23369"/>
                        <a:ext cx="38735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5" descr="ThreePhaseYVolt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308927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Wye Connection Line Voltages</a:t>
            </a:r>
          </a:p>
        </p:txBody>
      </p:sp>
      <p:grpSp>
        <p:nvGrpSpPr>
          <p:cNvPr id="28675" name="Group 23"/>
          <p:cNvGrpSpPr>
            <a:grpSpLocks/>
          </p:cNvGrpSpPr>
          <p:nvPr/>
        </p:nvGrpSpPr>
        <p:grpSpPr bwMode="auto">
          <a:xfrm>
            <a:off x="1016899" y="1295400"/>
            <a:ext cx="3657600" cy="2754313"/>
            <a:chOff x="960" y="1056"/>
            <a:chExt cx="2304" cy="1735"/>
          </a:xfrm>
        </p:grpSpPr>
        <p:grpSp>
          <p:nvGrpSpPr>
            <p:cNvPr id="28680" name="Group 5"/>
            <p:cNvGrpSpPr>
              <a:grpSpLocks/>
            </p:cNvGrpSpPr>
            <p:nvPr/>
          </p:nvGrpSpPr>
          <p:grpSpPr bwMode="auto">
            <a:xfrm>
              <a:off x="1253" y="1224"/>
              <a:ext cx="1505" cy="1240"/>
              <a:chOff x="1296" y="1440"/>
              <a:chExt cx="1728" cy="1488"/>
            </a:xfrm>
          </p:grpSpPr>
          <p:sp>
            <p:nvSpPr>
              <p:cNvPr id="28696" name="Line 3"/>
              <p:cNvSpPr>
                <a:spLocks noChangeShapeType="1"/>
              </p:cNvSpPr>
              <p:nvPr/>
            </p:nvSpPr>
            <p:spPr bwMode="auto">
              <a:xfrm>
                <a:off x="2160" y="1440"/>
                <a:ext cx="0" cy="1488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Line 4"/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1728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1" name="Group 10"/>
            <p:cNvGrpSpPr>
              <a:grpSpLocks/>
            </p:cNvGrpSpPr>
            <p:nvPr/>
          </p:nvGrpSpPr>
          <p:grpSpPr bwMode="auto">
            <a:xfrm>
              <a:off x="1880" y="1384"/>
              <a:ext cx="627" cy="880"/>
              <a:chOff x="2016" y="1632"/>
              <a:chExt cx="720" cy="1056"/>
            </a:xfrm>
          </p:grpSpPr>
          <p:sp>
            <p:nvSpPr>
              <p:cNvPr id="28693" name="Line 6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Line 7"/>
              <p:cNvSpPr>
                <a:spLocks noChangeShapeType="1"/>
              </p:cNvSpPr>
              <p:nvPr/>
            </p:nvSpPr>
            <p:spPr bwMode="auto">
              <a:xfrm rot="7200000">
                <a:off x="1728" y="240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Line 8"/>
              <p:cNvSpPr>
                <a:spLocks noChangeShapeType="1"/>
              </p:cNvSpPr>
              <p:nvPr/>
            </p:nvSpPr>
            <p:spPr bwMode="auto">
              <a:xfrm rot="-7200000">
                <a:off x="1728" y="192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2" name="Line 9"/>
            <p:cNvSpPr>
              <a:spLocks noChangeShapeType="1"/>
            </p:cNvSpPr>
            <p:nvPr/>
          </p:nvSpPr>
          <p:spPr bwMode="auto">
            <a:xfrm rot="-1800000">
              <a:off x="1948" y="1614"/>
              <a:ext cx="867" cy="1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 rot="-9000000">
              <a:off x="1211" y="1624"/>
              <a:ext cx="867" cy="1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 rot="5400000">
              <a:off x="1591" y="2238"/>
              <a:ext cx="829" cy="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 rot="-3600000">
              <a:off x="2393" y="1623"/>
              <a:ext cx="480" cy="1"/>
            </a:xfrm>
            <a:prstGeom prst="line">
              <a:avLst/>
            </a:prstGeom>
            <a:noFill/>
            <a:ln w="6350" cap="rnd">
              <a:solidFill>
                <a:srgbClr val="99CC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2298" y="1824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an</a:t>
              </a:r>
              <a:endParaRPr lang="en-US" altLang="en-US"/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1536" y="1056"/>
              <a:ext cx="7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cn</a:t>
              </a:r>
              <a:endParaRPr lang="en-US" altLang="en-US"/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1503" y="2104"/>
              <a:ext cx="6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 err="1"/>
                <a:t>V</a:t>
              </a:r>
              <a:r>
                <a:rPr lang="en-US" altLang="en-US" baseline="-25000" dirty="0" err="1"/>
                <a:t>bn</a:t>
              </a:r>
              <a:endParaRPr lang="en-US" altLang="en-US" dirty="0"/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2507" y="1104"/>
              <a:ext cx="75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ab</a:t>
              </a:r>
              <a:endParaRPr lang="en-US" altLang="en-US"/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960" y="1264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ca</a:t>
              </a:r>
              <a:endParaRPr lang="en-US" altLang="en-US"/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2047" y="2464"/>
              <a:ext cx="7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bc</a:t>
              </a:r>
              <a:endParaRPr lang="en-US" altLang="en-US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 flipH="1">
              <a:off x="2632" y="1704"/>
              <a:ext cx="3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6" name="Text Box 21"/>
          <p:cNvSpPr txBox="1">
            <a:spLocks noChangeArrowheads="1"/>
          </p:cNvSpPr>
          <p:nvPr/>
        </p:nvSpPr>
        <p:spPr bwMode="auto">
          <a:xfrm>
            <a:off x="4369699" y="2057400"/>
            <a:ext cx="1330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-V</a:t>
            </a:r>
            <a:r>
              <a:rPr lang="en-US" altLang="en-US" baseline="-25000"/>
              <a:t>bn</a:t>
            </a:r>
            <a:endParaRPr lang="en-US" altLang="en-US"/>
          </a:p>
        </p:txBody>
      </p:sp>
      <p:graphicFrame>
        <p:nvGraphicFramePr>
          <p:cNvPr id="2867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37537"/>
              </p:ext>
            </p:extLst>
          </p:nvPr>
        </p:nvGraphicFramePr>
        <p:xfrm>
          <a:off x="902599" y="4267200"/>
          <a:ext cx="6019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6" name="Equation" r:id="rId4" imgW="6019800" imgH="2362200" progId="Equation.DSMT4">
                  <p:embed/>
                </p:oleObj>
              </mc:Choice>
              <mc:Fallback>
                <p:oleObj name="Equation" r:id="rId4" imgW="6019800" imgH="236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599" y="4267200"/>
                        <a:ext cx="6019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25"/>
          <p:cNvSpPr txBox="1">
            <a:spLocks noChangeArrowheads="1"/>
          </p:cNvSpPr>
          <p:nvPr/>
        </p:nvSpPr>
        <p:spPr bwMode="auto">
          <a:xfrm>
            <a:off x="6411224" y="4867275"/>
            <a:ext cx="210502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 smtClean="0"/>
              <a:t>Line-to-line</a:t>
            </a:r>
            <a:endParaRPr lang="en-US" altLang="en-US" dirty="0"/>
          </a:p>
          <a:p>
            <a:pPr eaLnBrk="1" hangingPunct="1"/>
            <a:r>
              <a:rPr lang="en-US" altLang="en-US" dirty="0"/>
              <a:t>voltages are</a:t>
            </a:r>
          </a:p>
          <a:p>
            <a:pPr eaLnBrk="1" hangingPunct="1"/>
            <a:r>
              <a:rPr lang="en-US" altLang="en-US" dirty="0"/>
              <a:t>also balanced</a:t>
            </a:r>
          </a:p>
        </p:txBody>
      </p:sp>
      <p:sp>
        <p:nvSpPr>
          <p:cNvPr id="28679" name="Text Box 26"/>
          <p:cNvSpPr txBox="1">
            <a:spLocks noChangeArrowheads="1"/>
          </p:cNvSpPr>
          <p:nvPr/>
        </p:nvSpPr>
        <p:spPr bwMode="auto">
          <a:xfrm>
            <a:off x="4903099" y="32766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itchFamily="18" charset="0"/>
              </a:rPr>
              <a:t>  (α = 0 in this case)</a:t>
            </a:r>
            <a:endParaRPr lang="en-US" altLang="en-US"/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Wye Connection, cont’d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Define voltage/current across/through device to be phase voltage/current</a:t>
            </a:r>
          </a:p>
          <a:p>
            <a:pPr eaLnBrk="1" hangingPunct="1"/>
            <a:r>
              <a:rPr lang="en-US" altLang="en-US" dirty="0" smtClean="0"/>
              <a:t>Define voltage/current across/through lines to be line voltage/current</a:t>
            </a:r>
          </a:p>
          <a:p>
            <a:pPr eaLnBrk="1" hangingPunct="1">
              <a:buFont typeface="Wingdings" pitchFamily="2" charset="2"/>
              <a:buChar char="l"/>
            </a:pPr>
            <a:endParaRPr lang="en-US" altLang="en-US" dirty="0" smtClean="0"/>
          </a:p>
        </p:txBody>
      </p:sp>
      <p:graphicFrame>
        <p:nvGraphicFramePr>
          <p:cNvPr id="29700" name="Object 0"/>
          <p:cNvGraphicFramePr>
            <a:graphicFrameLocks noChangeAspect="1"/>
          </p:cNvGraphicFramePr>
          <p:nvPr/>
        </p:nvGraphicFramePr>
        <p:xfrm>
          <a:off x="1390650" y="3549650"/>
          <a:ext cx="59436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Equation" r:id="rId4" imgW="5943600" imgH="1905000" progId="Equation.DSMT4">
                  <p:embed/>
                </p:oleObj>
              </mc:Choice>
              <mc:Fallback>
                <p:oleObj name="Equation" r:id="rId4" imgW="5943600" imgH="190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549650"/>
                        <a:ext cx="59436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6" t="12999" r="38796" b="7001"/>
          <a:stretch/>
        </p:blipFill>
        <p:spPr bwMode="auto">
          <a:xfrm>
            <a:off x="990600" y="20053"/>
            <a:ext cx="6248400" cy="653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35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Delta Connection</a:t>
            </a:r>
          </a:p>
        </p:txBody>
      </p:sp>
      <p:pic>
        <p:nvPicPr>
          <p:cNvPr id="30723" name="Picture 4" descr="ThreePhaseDel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490579"/>
            <a:ext cx="40052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26"/>
          <p:cNvGrpSpPr>
            <a:grpSpLocks/>
          </p:cNvGrpSpPr>
          <p:nvPr/>
        </p:nvGrpSpPr>
        <p:grpSpPr bwMode="auto">
          <a:xfrm>
            <a:off x="895350" y="3547979"/>
            <a:ext cx="3716338" cy="2652713"/>
            <a:chOff x="912" y="816"/>
            <a:chExt cx="2341" cy="1671"/>
          </a:xfrm>
        </p:grpSpPr>
        <p:grpSp>
          <p:nvGrpSpPr>
            <p:cNvPr id="30726" name="Group 24"/>
            <p:cNvGrpSpPr>
              <a:grpSpLocks/>
            </p:cNvGrpSpPr>
            <p:nvPr/>
          </p:nvGrpSpPr>
          <p:grpSpPr bwMode="auto">
            <a:xfrm rot="4800000">
              <a:off x="861" y="1161"/>
              <a:ext cx="1604" cy="1039"/>
              <a:chOff x="1163" y="1422"/>
              <a:chExt cx="1604" cy="1039"/>
            </a:xfrm>
          </p:grpSpPr>
          <p:sp>
            <p:nvSpPr>
              <p:cNvPr id="30741" name="Line 13"/>
              <p:cNvSpPr>
                <a:spLocks noChangeShapeType="1"/>
              </p:cNvSpPr>
              <p:nvPr/>
            </p:nvSpPr>
            <p:spPr bwMode="auto">
              <a:xfrm rot="-1800000">
                <a:off x="1900" y="1422"/>
                <a:ext cx="867" cy="1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2" name="Line 14"/>
              <p:cNvSpPr>
                <a:spLocks noChangeShapeType="1"/>
              </p:cNvSpPr>
              <p:nvPr/>
            </p:nvSpPr>
            <p:spPr bwMode="auto">
              <a:xfrm rot="-9000000">
                <a:off x="1163" y="1432"/>
                <a:ext cx="867" cy="1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3" name="Line 15"/>
              <p:cNvSpPr>
                <a:spLocks noChangeShapeType="1"/>
              </p:cNvSpPr>
              <p:nvPr/>
            </p:nvSpPr>
            <p:spPr bwMode="auto">
              <a:xfrm rot="5400000">
                <a:off x="1543" y="2046"/>
                <a:ext cx="829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27" name="Text Box 18"/>
            <p:cNvSpPr txBox="1">
              <a:spLocks noChangeArrowheads="1"/>
            </p:cNvSpPr>
            <p:nvPr/>
          </p:nvSpPr>
          <p:spPr bwMode="auto">
            <a:xfrm>
              <a:off x="1632" y="864"/>
              <a:ext cx="7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ca</a:t>
              </a:r>
              <a:endParaRPr lang="en-US" altLang="en-US"/>
            </a:p>
          </p:txBody>
        </p:sp>
        <p:sp>
          <p:nvSpPr>
            <p:cNvPr id="30728" name="Text Box 21"/>
            <p:cNvSpPr txBox="1">
              <a:spLocks noChangeArrowheads="1"/>
            </p:cNvSpPr>
            <p:nvPr/>
          </p:nvSpPr>
          <p:spPr bwMode="auto">
            <a:xfrm>
              <a:off x="2304" y="816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c</a:t>
              </a:r>
              <a:endParaRPr lang="en-US" altLang="en-US"/>
            </a:p>
          </p:txBody>
        </p:sp>
        <p:grpSp>
          <p:nvGrpSpPr>
            <p:cNvPr id="30729" name="Group 25"/>
            <p:cNvGrpSpPr>
              <a:grpSpLocks/>
            </p:cNvGrpSpPr>
            <p:nvPr/>
          </p:nvGrpSpPr>
          <p:grpSpPr bwMode="auto">
            <a:xfrm>
              <a:off x="912" y="1032"/>
              <a:ext cx="2341" cy="1455"/>
              <a:chOff x="912" y="1032"/>
              <a:chExt cx="2341" cy="1455"/>
            </a:xfrm>
          </p:grpSpPr>
          <p:grpSp>
            <p:nvGrpSpPr>
              <p:cNvPr id="30730" name="Group 6"/>
              <p:cNvGrpSpPr>
                <a:grpSpLocks/>
              </p:cNvGrpSpPr>
              <p:nvPr/>
            </p:nvGrpSpPr>
            <p:grpSpPr bwMode="auto">
              <a:xfrm>
                <a:off x="1205" y="1032"/>
                <a:ext cx="1505" cy="1240"/>
                <a:chOff x="1296" y="1440"/>
                <a:chExt cx="1728" cy="1488"/>
              </a:xfrm>
            </p:grpSpPr>
            <p:sp>
              <p:nvSpPr>
                <p:cNvPr id="30739" name="Line 7"/>
                <p:cNvSpPr>
                  <a:spLocks noChangeShapeType="1"/>
                </p:cNvSpPr>
                <p:nvPr/>
              </p:nvSpPr>
              <p:spPr bwMode="auto">
                <a:xfrm>
                  <a:off x="2160" y="1440"/>
                  <a:ext cx="0" cy="148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0" name="Line 8"/>
                <p:cNvSpPr>
                  <a:spLocks noChangeShapeType="1"/>
                </p:cNvSpPr>
                <p:nvPr/>
              </p:nvSpPr>
              <p:spPr bwMode="auto">
                <a:xfrm>
                  <a:off x="1296" y="2160"/>
                  <a:ext cx="1728" cy="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31" name="Group 9"/>
              <p:cNvGrpSpPr>
                <a:grpSpLocks/>
              </p:cNvGrpSpPr>
              <p:nvPr/>
            </p:nvGrpSpPr>
            <p:grpSpPr bwMode="auto">
              <a:xfrm rot="1200000">
                <a:off x="1824" y="1248"/>
                <a:ext cx="627" cy="880"/>
                <a:chOff x="2016" y="1632"/>
                <a:chExt cx="720" cy="1056"/>
              </a:xfrm>
            </p:grpSpPr>
            <p:sp>
              <p:nvSpPr>
                <p:cNvPr id="30736" name="Line 10"/>
                <p:cNvSpPr>
                  <a:spLocks noChangeShapeType="1"/>
                </p:cNvSpPr>
                <p:nvPr/>
              </p:nvSpPr>
              <p:spPr bwMode="auto">
                <a:xfrm>
                  <a:off x="2160" y="216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7" name="Line 11"/>
                <p:cNvSpPr>
                  <a:spLocks noChangeShapeType="1"/>
                </p:cNvSpPr>
                <p:nvPr/>
              </p:nvSpPr>
              <p:spPr bwMode="auto">
                <a:xfrm rot="7200000">
                  <a:off x="1728" y="240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3399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8" name="Line 12"/>
                <p:cNvSpPr>
                  <a:spLocks noChangeShapeType="1"/>
                </p:cNvSpPr>
                <p:nvPr/>
              </p:nvSpPr>
              <p:spPr bwMode="auto">
                <a:xfrm rot="-7200000">
                  <a:off x="1728" y="192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32" name="Text Box 17"/>
              <p:cNvSpPr txBox="1">
                <a:spLocks noChangeArrowheads="1"/>
              </p:cNvSpPr>
              <p:nvPr/>
            </p:nvSpPr>
            <p:spPr bwMode="auto">
              <a:xfrm>
                <a:off x="2448" y="1680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ab</a:t>
                </a:r>
                <a:endParaRPr lang="en-US" altLang="en-US"/>
              </a:p>
            </p:txBody>
          </p:sp>
          <p:sp>
            <p:nvSpPr>
              <p:cNvPr id="30733" name="Text Box 19"/>
              <p:cNvSpPr txBox="1">
                <a:spLocks noChangeArrowheads="1"/>
              </p:cNvSpPr>
              <p:nvPr/>
            </p:nvSpPr>
            <p:spPr bwMode="auto">
              <a:xfrm>
                <a:off x="1296" y="1824"/>
                <a:ext cx="60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bc</a:t>
                </a:r>
                <a:endParaRPr lang="en-US" altLang="en-US"/>
              </a:p>
            </p:txBody>
          </p:sp>
          <p:sp>
            <p:nvSpPr>
              <p:cNvPr id="30734" name="Text Box 20"/>
              <p:cNvSpPr txBox="1">
                <a:spLocks noChangeArrowheads="1"/>
              </p:cNvSpPr>
              <p:nvPr/>
            </p:nvSpPr>
            <p:spPr bwMode="auto">
              <a:xfrm>
                <a:off x="2496" y="2160"/>
                <a:ext cx="75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a</a:t>
                </a:r>
                <a:endParaRPr lang="en-US" altLang="en-US"/>
              </a:p>
            </p:txBody>
          </p:sp>
          <p:sp>
            <p:nvSpPr>
              <p:cNvPr id="30735" name="Text Box 22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73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b</a:t>
                </a:r>
                <a:endParaRPr lang="en-US" altLang="en-US"/>
              </a:p>
            </p:txBody>
          </p:sp>
        </p:grpSp>
      </p:grpSp>
      <p:graphicFrame>
        <p:nvGraphicFramePr>
          <p:cNvPr id="3072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68357"/>
              </p:ext>
            </p:extLst>
          </p:nvPr>
        </p:nvGraphicFramePr>
        <p:xfrm>
          <a:off x="4953000" y="1439779"/>
          <a:ext cx="32512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" name="Equation" r:id="rId5" imgW="3251200" imgH="5130800" progId="Equation.DSMT4">
                  <p:embed/>
                </p:oleObj>
              </mc:Choice>
              <mc:Fallback>
                <p:oleObj name="Equation" r:id="rId5" imgW="3251200" imgH="513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439779"/>
                        <a:ext cx="32512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Three-Phase Example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066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 smtClean="0"/>
              <a:t>Assume a </a:t>
            </a:r>
            <a:r>
              <a:rPr lang="en-US" altLang="en-US" dirty="0" smtClean="0">
                <a:sym typeface="Symbol" pitchFamily="18" charset="2"/>
              </a:rPr>
              <a:t>-connected load is supplied from a 3 </a:t>
            </a:r>
            <a:br>
              <a:rPr lang="en-US" altLang="en-US" dirty="0" smtClean="0">
                <a:sym typeface="Symbol" pitchFamily="18" charset="2"/>
              </a:rPr>
            </a:br>
            <a:r>
              <a:rPr lang="en-US" altLang="en-US" dirty="0" smtClean="0">
                <a:sym typeface="Symbol" pitchFamily="18" charset="2"/>
              </a:rPr>
              <a:t>13.8 kV (L-L) source with Z = 10020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W</a:t>
            </a:r>
            <a:endParaRPr lang="en-US" altLang="en-US" dirty="0" smtClean="0">
              <a:latin typeface="Symbol" pitchFamily="18" charset="2"/>
            </a:endParaRPr>
          </a:p>
        </p:txBody>
      </p:sp>
      <p:pic>
        <p:nvPicPr>
          <p:cNvPr id="31748" name="Picture 4" descr="ThreePhaseExam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4419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524974"/>
              </p:ext>
            </p:extLst>
          </p:nvPr>
        </p:nvGraphicFramePr>
        <p:xfrm>
          <a:off x="5257800" y="2590800"/>
          <a:ext cx="3136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8" name="Equation" r:id="rId5" imgW="3136900" imgH="1524000" progId="Equation.DSMT4">
                  <p:embed/>
                </p:oleObj>
              </mc:Choice>
              <mc:Fallback>
                <p:oleObj name="Equation" r:id="rId5" imgW="3136900" imgH="152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31369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45974"/>
              </p:ext>
            </p:extLst>
          </p:nvPr>
        </p:nvGraphicFramePr>
        <p:xfrm>
          <a:off x="601579" y="4800600"/>
          <a:ext cx="7226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9" name="Equation" r:id="rId7" imgW="7226300" imgH="1447800" progId="Equation.DSMT4">
                  <p:embed/>
                </p:oleObj>
              </mc:Choice>
              <mc:Fallback>
                <p:oleObj name="Equation" r:id="rId7" imgW="72263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79" y="4800600"/>
                        <a:ext cx="72263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Three-Phase Example, cont’d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999577"/>
              </p:ext>
            </p:extLst>
          </p:nvPr>
        </p:nvGraphicFramePr>
        <p:xfrm>
          <a:off x="457200" y="1280160"/>
          <a:ext cx="71501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Equation" r:id="rId4" imgW="7150100" imgH="4267200" progId="Equation.DSMT4">
                  <p:embed/>
                </p:oleObj>
              </mc:Choice>
              <mc:Fallback>
                <p:oleObj name="Equation" r:id="rId4" imgW="7150100" imgH="426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1501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Delta-Wye Transformation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453455"/>
              </p:ext>
            </p:extLst>
          </p:nvPr>
        </p:nvGraphicFramePr>
        <p:xfrm>
          <a:off x="457200" y="1280160"/>
          <a:ext cx="66421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Equation" r:id="rId4" imgW="6642100" imgH="2857500" progId="Equation.DSMT4">
                  <p:embed/>
                </p:oleObj>
              </mc:Choice>
              <mc:Fallback>
                <p:oleObj name="Equation" r:id="rId4" imgW="6642100" imgH="285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6421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Delta-Wye Transformation Proof</a:t>
            </a:r>
          </a:p>
        </p:txBody>
      </p:sp>
      <p:pic>
        <p:nvPicPr>
          <p:cNvPr id="34819" name="Picture 3" descr="DeltaWyeProo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64008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861938"/>
              </p:ext>
            </p:extLst>
          </p:nvPr>
        </p:nvGraphicFramePr>
        <p:xfrm>
          <a:off x="457200" y="4038600"/>
          <a:ext cx="45339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Equation" r:id="rId5" imgW="4533900" imgH="2451100" progId="Equation.DSMT4">
                  <p:embed/>
                </p:oleObj>
              </mc:Choice>
              <mc:Fallback>
                <p:oleObj name="Equation" r:id="rId5" imgW="4533900" imgH="2451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4533900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Delta-Wye Transformation, cont’d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013841"/>
              </p:ext>
            </p:extLst>
          </p:nvPr>
        </p:nvGraphicFramePr>
        <p:xfrm>
          <a:off x="457200" y="1280160"/>
          <a:ext cx="67056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Equation" r:id="rId4" imgW="6705600" imgH="4546600" progId="Equation.DSMT4">
                  <p:embed/>
                </p:oleObj>
              </mc:Choice>
              <mc:Fallback>
                <p:oleObj name="Equation" r:id="rId4" imgW="6705600" imgH="454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7056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Phase Transmission Line</a:t>
            </a:r>
          </a:p>
        </p:txBody>
      </p:sp>
      <p:pic>
        <p:nvPicPr>
          <p:cNvPr id="36867" name="Picture 3" descr="Jul18_49"/>
          <p:cNvPicPr>
            <a:picLocks noChangeAspect="1" noChangeArrowheads="1"/>
          </p:cNvPicPr>
          <p:nvPr/>
        </p:nvPicPr>
        <p:blipFill>
          <a:blip r:embed="rId3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37338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Jul18_50"/>
          <p:cNvPicPr>
            <a:picLocks noChangeAspect="1" noChangeArrowheads="1"/>
          </p:cNvPicPr>
          <p:nvPr/>
        </p:nvPicPr>
        <p:blipFill>
          <a:blip r:embed="rId4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317426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 Phase Analysis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Per phase analysis allows analysis of balanced 3</a:t>
            </a:r>
            <a:r>
              <a:rPr lang="en-US" altLang="en-US" dirty="0" smtClean="0">
                <a:sym typeface="Symbol" pitchFamily="18" charset="2"/>
              </a:rPr>
              <a:t> systems with the same effort as for a single phase system</a:t>
            </a:r>
          </a:p>
          <a:p>
            <a:pPr eaLnBrk="1" hangingPunct="1"/>
            <a:r>
              <a:rPr lang="en-US" altLang="en-US" dirty="0" smtClean="0"/>
              <a:t>Balanced 3</a:t>
            </a:r>
            <a:r>
              <a:rPr lang="en-US" altLang="en-US" dirty="0" smtClean="0">
                <a:sym typeface="Symbol" pitchFamily="18" charset="2"/>
              </a:rPr>
              <a:t> Theorem:  For a balanced </a:t>
            </a:r>
            <a:r>
              <a:rPr lang="en-US" altLang="en-US" dirty="0" smtClean="0"/>
              <a:t>3</a:t>
            </a:r>
            <a:r>
              <a:rPr lang="en-US" altLang="en-US" dirty="0" smtClean="0">
                <a:sym typeface="Symbol" pitchFamily="18" charset="2"/>
              </a:rPr>
              <a:t> system with</a:t>
            </a:r>
          </a:p>
          <a:p>
            <a:pPr lvl="1" eaLnBrk="1" hangingPunct="1"/>
            <a:r>
              <a:rPr lang="en-US" altLang="en-US" dirty="0" smtClean="0">
                <a:sym typeface="Symbol" pitchFamily="18" charset="2"/>
              </a:rPr>
              <a:t>All loads and sources Y connected</a:t>
            </a:r>
          </a:p>
          <a:p>
            <a:pPr lvl="1" eaLnBrk="1" hangingPunct="1"/>
            <a:r>
              <a:rPr lang="en-US" altLang="en-US" dirty="0" smtClean="0">
                <a:sym typeface="Symbol" pitchFamily="18" charset="2"/>
              </a:rPr>
              <a:t>No mutual Inductance between phases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 Phase Analysis, cont’d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Then</a:t>
            </a:r>
          </a:p>
          <a:p>
            <a:pPr lvl="1" eaLnBrk="1" hangingPunct="1"/>
            <a:r>
              <a:rPr lang="en-US" altLang="en-US" dirty="0" smtClean="0"/>
              <a:t>All neutrals are at the same potential</a:t>
            </a:r>
          </a:p>
          <a:p>
            <a:pPr lvl="1" eaLnBrk="1" hangingPunct="1"/>
            <a:r>
              <a:rPr lang="en-US" altLang="en-US" dirty="0" smtClean="0"/>
              <a:t>All phases are COMPLETELY decoupled</a:t>
            </a:r>
          </a:p>
          <a:p>
            <a:pPr lvl="1" eaLnBrk="1" hangingPunct="1"/>
            <a:r>
              <a:rPr lang="en-US" altLang="en-US" dirty="0" smtClean="0"/>
              <a:t>All system values are the same sequence as sources.  The sequence order we’ve been using (phase b lags phase a and phase c lags phase a) is known as “positive” sequence; later in the course we’ll discuss negative and zero sequence systems. 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r>
              <a:rPr lang="en-US" dirty="0"/>
              <a:t>Please read Chapters </a:t>
            </a:r>
            <a:r>
              <a:rPr lang="en-US" dirty="0" smtClean="0"/>
              <a:t>2 and 4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HW 1 is </a:t>
            </a:r>
            <a:r>
              <a:rPr lang="en-US" altLang="en-US" dirty="0"/>
              <a:t>2.7, 16, 24</a:t>
            </a:r>
            <a:r>
              <a:rPr lang="en-US" altLang="en-US"/>
              <a:t>, </a:t>
            </a:r>
            <a:r>
              <a:rPr lang="en-US" altLang="en-US" smtClean="0"/>
              <a:t>33; </a:t>
            </a:r>
            <a:r>
              <a:rPr lang="en-US" altLang="en-US" dirty="0"/>
              <a:t>due Thursday </a:t>
            </a:r>
            <a:r>
              <a:rPr lang="en-US" altLang="en-US" dirty="0" smtClean="0"/>
              <a:t>9/1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 smtClean="0"/>
              <a:t>Problem 2.47 moved to HW 2 </a:t>
            </a:r>
            <a:endParaRPr lang="en-US" altLang="en-US" dirty="0"/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 smtClean="0"/>
              <a:t>HW </a:t>
            </a:r>
            <a:r>
              <a:rPr lang="en-US" altLang="en-US" dirty="0"/>
              <a:t>1 will be turned in (for other homework we may have an in-class quiz)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/>
              <a:t>For Problem 2.33 you need to use the PowerWorld Software. You can download the software and cases at the below link; get Version 19 (August 11, </a:t>
            </a:r>
            <a:r>
              <a:rPr lang="en-US" altLang="en-US" dirty="0" smtClean="0"/>
              <a:t>2016) www.powerworld.com/gloveroverbyesarma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Consumption in Devices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75544"/>
              </p:ext>
            </p:extLst>
          </p:nvPr>
        </p:nvGraphicFramePr>
        <p:xfrm>
          <a:off x="457200" y="1280160"/>
          <a:ext cx="80518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4" imgW="8051800" imgH="5016500" progId="Equation.DSMT4">
                  <p:embed/>
                </p:oleObj>
              </mc:Choice>
              <mc:Fallback>
                <p:oleObj name="Equation" r:id="rId4" imgW="8051800" imgH="501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051800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pic>
        <p:nvPicPr>
          <p:cNvPr id="17411" name="Picture 3" descr="~AUT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439779"/>
            <a:ext cx="52720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02856"/>
              </p:ext>
            </p:extLst>
          </p:nvPr>
        </p:nvGraphicFramePr>
        <p:xfrm>
          <a:off x="533400" y="3192379"/>
          <a:ext cx="67183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Equation" r:id="rId5" imgW="6718300" imgH="3111500" progId="Equation.DSMT4">
                  <p:embed/>
                </p:oleObj>
              </mc:Choice>
              <mc:Fallback>
                <p:oleObj name="Equation" r:id="rId5" imgW="6718300" imgH="311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92379"/>
                        <a:ext cx="67183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997575" y="1430254"/>
            <a:ext cx="19081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First solve</a:t>
            </a:r>
          </a:p>
          <a:p>
            <a:pPr eaLnBrk="1" hangingPunct="1"/>
            <a:r>
              <a:rPr lang="en-US" altLang="en-US"/>
              <a:t>basic circuit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Example, cont’d</a:t>
            </a:r>
          </a:p>
        </p:txBody>
      </p:sp>
      <p:pic>
        <p:nvPicPr>
          <p:cNvPr id="18435" name="Picture 3" descr="~AUT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65250"/>
            <a:ext cx="4419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29250" y="1365250"/>
            <a:ext cx="29860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Now add additional</a:t>
            </a:r>
          </a:p>
          <a:p>
            <a:pPr eaLnBrk="1" hangingPunct="1"/>
            <a:r>
              <a:rPr lang="en-US" altLang="en-US"/>
              <a:t>reactive power load</a:t>
            </a:r>
          </a:p>
          <a:p>
            <a:pPr eaLnBrk="1" hangingPunct="1"/>
            <a:r>
              <a:rPr lang="en-US" altLang="en-US"/>
              <a:t>and resolve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593009"/>
              </p:ext>
            </p:extLst>
          </p:nvPr>
        </p:nvGraphicFramePr>
        <p:xfrm>
          <a:off x="685800" y="3657600"/>
          <a:ext cx="67691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Equation" r:id="rId5" imgW="6769100" imgH="2032000" progId="Equation.DSMT4">
                  <p:embed/>
                </p:oleObj>
              </mc:Choice>
              <mc:Fallback>
                <p:oleObj name="Equation" r:id="rId5" imgW="6769100" imgH="203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67691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900" r="34174" b="63767"/>
          <a:stretch/>
        </p:blipFill>
        <p:spPr bwMode="auto">
          <a:xfrm>
            <a:off x="527618" y="2468880"/>
            <a:ext cx="671138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System Notation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33400" y="1285875"/>
            <a:ext cx="70119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Power system components are usually shown as</a:t>
            </a:r>
          </a:p>
          <a:p>
            <a:pPr eaLnBrk="1" hangingPunct="1"/>
            <a:r>
              <a:rPr lang="en-US" altLang="en-US" dirty="0"/>
              <a:t>“one-line diagrams.”  Previous circuit redrawn</a:t>
            </a:r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 flipH="1" flipV="1">
            <a:off x="6172200" y="4101165"/>
            <a:ext cx="381000" cy="609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6781799" y="4781550"/>
            <a:ext cx="177482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hlink"/>
                </a:solidFill>
              </a:rPr>
              <a:t>Arrows are</a:t>
            </a:r>
          </a:p>
          <a:p>
            <a:pPr eaLnBrk="1" hangingPunct="1"/>
            <a:r>
              <a:rPr lang="en-US" altLang="en-US" dirty="0">
                <a:solidFill>
                  <a:schemeClr val="hlink"/>
                </a:solidFill>
              </a:rPr>
              <a:t>used to </a:t>
            </a:r>
          </a:p>
          <a:p>
            <a:pPr eaLnBrk="1" hangingPunct="1"/>
            <a:r>
              <a:rPr lang="en-US" altLang="en-US" dirty="0">
                <a:solidFill>
                  <a:schemeClr val="hlink"/>
                </a:solidFill>
              </a:rPr>
              <a:t>show loads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V="1">
            <a:off x="1347203" y="4301691"/>
            <a:ext cx="609600" cy="609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304800" y="4953000"/>
            <a:ext cx="25146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hlink"/>
                </a:solidFill>
              </a:rPr>
              <a:t>Generators are </a:t>
            </a:r>
          </a:p>
          <a:p>
            <a:pPr eaLnBrk="1" hangingPunct="1"/>
            <a:r>
              <a:rPr lang="en-US" altLang="en-US" dirty="0">
                <a:solidFill>
                  <a:schemeClr val="hlink"/>
                </a:solidFill>
              </a:rPr>
              <a:t>shown as circles</a:t>
            </a:r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V="1">
            <a:off x="4039394" y="2895600"/>
            <a:ext cx="0" cy="1828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2971800" y="4867275"/>
            <a:ext cx="3200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hlink"/>
                </a:solidFill>
              </a:rPr>
              <a:t>Transmission lines are shown as a single line</a:t>
            </a:r>
            <a:endParaRPr lang="en-US" alt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Reactive Compensation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451725" y="15906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5" r="9375" b="29312"/>
          <a:stretch>
            <a:fillRect/>
          </a:stretch>
        </p:blipFill>
        <p:spPr bwMode="auto">
          <a:xfrm>
            <a:off x="533400" y="3072063"/>
            <a:ext cx="77343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41325" y="1233738"/>
            <a:ext cx="80518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Key idea of reactive compensation is to supply reactive</a:t>
            </a:r>
          </a:p>
          <a:p>
            <a:pPr eaLnBrk="1" hangingPunct="1"/>
            <a:r>
              <a:rPr lang="en-US" altLang="en-US" dirty="0"/>
              <a:t>power locally.  In the previous example this can</a:t>
            </a:r>
          </a:p>
          <a:p>
            <a:pPr eaLnBrk="1" hangingPunct="1"/>
            <a:r>
              <a:rPr lang="en-US" altLang="en-US" dirty="0"/>
              <a:t>be done by adding a 16 </a:t>
            </a:r>
            <a:r>
              <a:rPr lang="en-US" altLang="en-US" dirty="0" err="1"/>
              <a:t>Mvar</a:t>
            </a:r>
            <a:r>
              <a:rPr lang="en-US" altLang="en-US" dirty="0"/>
              <a:t> capacitor at the load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441325" y="5577138"/>
            <a:ext cx="77851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Compensated circuit is identical to first example with</a:t>
            </a:r>
          </a:p>
          <a:p>
            <a:pPr eaLnBrk="1" hangingPunct="1"/>
            <a:r>
              <a:rPr lang="en-US" altLang="en-US"/>
              <a:t>just real power load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Reactive Compensation, cont’d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Reactive compensation decreased the line flow from 564 Amps to 400 Amps.  This has advantages </a:t>
            </a:r>
          </a:p>
          <a:p>
            <a:pPr lvl="1" eaLnBrk="1" hangingPunct="1"/>
            <a:r>
              <a:rPr lang="en-US" altLang="en-US" dirty="0" smtClean="0"/>
              <a:t>Lines losses, which are equal to I</a:t>
            </a:r>
            <a:r>
              <a:rPr lang="en-US" altLang="en-US" baseline="30000" dirty="0" smtClean="0"/>
              <a:t>2 </a:t>
            </a:r>
            <a:r>
              <a:rPr lang="en-US" altLang="en-US" dirty="0" smtClean="0"/>
              <a:t>R decrease</a:t>
            </a:r>
          </a:p>
          <a:p>
            <a:pPr lvl="1" eaLnBrk="1" hangingPunct="1"/>
            <a:r>
              <a:rPr lang="en-US" altLang="en-US" dirty="0" smtClean="0"/>
              <a:t>Lower current allows utility to use small wires, or alternatively, supply more load over the same wires</a:t>
            </a:r>
          </a:p>
          <a:p>
            <a:pPr lvl="1" eaLnBrk="1" hangingPunct="1"/>
            <a:r>
              <a:rPr lang="en-US" altLang="en-US" dirty="0" smtClean="0"/>
              <a:t>Voltage drop on the line is less</a:t>
            </a:r>
          </a:p>
          <a:p>
            <a:pPr eaLnBrk="1" hangingPunct="1"/>
            <a:r>
              <a:rPr lang="en-US" altLang="en-US" dirty="0" smtClean="0"/>
              <a:t>Reactive compensation is used extensively by utilities</a:t>
            </a:r>
          </a:p>
          <a:p>
            <a:pPr eaLnBrk="1" hangingPunct="1"/>
            <a:r>
              <a:rPr lang="en-US" altLang="en-US" dirty="0" smtClean="0"/>
              <a:t>Capacitors can be used to “correct” a load’s power factor to an arbitrary value.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1614</TotalTime>
  <Words>712</Words>
  <Application>Microsoft Office PowerPoint</Application>
  <PresentationFormat>On-screen Show (4:3)</PresentationFormat>
  <Paragraphs>155</Paragraphs>
  <Slides>28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Helvetica</vt:lpstr>
      <vt:lpstr>Symbol</vt:lpstr>
      <vt:lpstr>Times</vt:lpstr>
      <vt:lpstr>Times New Roman</vt:lpstr>
      <vt:lpstr>Wingdings</vt:lpstr>
      <vt:lpstr>Capsules</vt:lpstr>
      <vt:lpstr>Equation</vt:lpstr>
      <vt:lpstr>ECE 476  Renewable Energy Systems</vt:lpstr>
      <vt:lpstr>PowerPoint Presentation</vt:lpstr>
      <vt:lpstr>Announcements</vt:lpstr>
      <vt:lpstr>Power Consumption in Devices</vt:lpstr>
      <vt:lpstr>Example</vt:lpstr>
      <vt:lpstr>Example, cont’d</vt:lpstr>
      <vt:lpstr>Power System Notation</vt:lpstr>
      <vt:lpstr>Reactive Compensation</vt:lpstr>
      <vt:lpstr>Reactive Compensation, cont’d </vt:lpstr>
      <vt:lpstr>Power Factor Correction Example</vt:lpstr>
      <vt:lpstr>Distribution System Capacitors</vt:lpstr>
      <vt:lpstr>Definition of Reactive Power</vt:lpstr>
      <vt:lpstr>PowerWorld Simulator Overview</vt:lpstr>
      <vt:lpstr>Balanced Three-Phase () Systems</vt:lpstr>
      <vt:lpstr>Balanced 3 -- No Neutral Current</vt:lpstr>
      <vt:lpstr>Advantages of 3 Power</vt:lpstr>
      <vt:lpstr>Three-Phase - Wye Connection</vt:lpstr>
      <vt:lpstr>Wye Connection Line Voltages</vt:lpstr>
      <vt:lpstr>Wye Connection, cont’d</vt:lpstr>
      <vt:lpstr>Delta Connection</vt:lpstr>
      <vt:lpstr>Three-Phase Example </vt:lpstr>
      <vt:lpstr>Three-Phase Example, cont’d</vt:lpstr>
      <vt:lpstr>Delta-Wye Transformation</vt:lpstr>
      <vt:lpstr>Delta-Wye Transformation Proof</vt:lpstr>
      <vt:lpstr>Delta-Wye Transformation, cont’d</vt:lpstr>
      <vt:lpstr>Three Phase Transmission Line</vt:lpstr>
      <vt:lpstr>Per Phase Analysis</vt:lpstr>
      <vt:lpstr>Per Phase Analysis, cont’d</vt:lpstr>
    </vt:vector>
  </TitlesOfParts>
  <Company>ECE - UIUC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Idehen, Ikponmwosa</cp:lastModifiedBy>
  <cp:revision>221</cp:revision>
  <cp:lastPrinted>2011-08-22T16:49:24Z</cp:lastPrinted>
  <dcterms:created xsi:type="dcterms:W3CDTF">2000-05-11T14:27:08Z</dcterms:created>
  <dcterms:modified xsi:type="dcterms:W3CDTF">2016-08-31T15:59:15Z</dcterms:modified>
</cp:coreProperties>
</file>