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29"/>
  </p:notesMasterIdLst>
  <p:handoutMasterIdLst>
    <p:handoutMasterId r:id="rId30"/>
  </p:handoutMasterIdLst>
  <p:sldIdLst>
    <p:sldId id="258" r:id="rId2"/>
    <p:sldId id="349" r:id="rId3"/>
    <p:sldId id="721" r:id="rId4"/>
    <p:sldId id="706" r:id="rId5"/>
    <p:sldId id="707" r:id="rId6"/>
    <p:sldId id="708" r:id="rId7"/>
    <p:sldId id="709" r:id="rId8"/>
    <p:sldId id="710" r:id="rId9"/>
    <p:sldId id="711" r:id="rId10"/>
    <p:sldId id="712" r:id="rId11"/>
    <p:sldId id="713" r:id="rId12"/>
    <p:sldId id="714" r:id="rId13"/>
    <p:sldId id="715" r:id="rId14"/>
    <p:sldId id="716" r:id="rId15"/>
    <p:sldId id="717" r:id="rId16"/>
    <p:sldId id="718" r:id="rId17"/>
    <p:sldId id="719" r:id="rId18"/>
    <p:sldId id="732" r:id="rId19"/>
    <p:sldId id="733" r:id="rId20"/>
    <p:sldId id="734" r:id="rId21"/>
    <p:sldId id="722" r:id="rId22"/>
    <p:sldId id="723" r:id="rId23"/>
    <p:sldId id="724" r:id="rId24"/>
    <p:sldId id="725" r:id="rId25"/>
    <p:sldId id="727" r:id="rId26"/>
    <p:sldId id="728" r:id="rId27"/>
    <p:sldId id="729" r:id="rId28"/>
  </p:sldIdLst>
  <p:sldSz cx="9144000" cy="6858000" type="screen4x3"/>
  <p:notesSz cx="7023100" cy="9309100"/>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0394" autoAdjust="0"/>
  </p:normalViewPr>
  <p:slideViewPr>
    <p:cSldViewPr>
      <p:cViewPr>
        <p:scale>
          <a:sx n="112" d="100"/>
          <a:sy n="112" d="100"/>
        </p:scale>
        <p:origin x="-744" y="-3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1" y="0"/>
            <a:ext cx="3043762"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3979339" y="0"/>
            <a:ext cx="3043761" cy="465927"/>
          </a:xfrm>
          <a:prstGeom prst="rect">
            <a:avLst/>
          </a:prstGeom>
          <a:noFill/>
          <a:ln w="9525">
            <a:noFill/>
            <a:miter lim="800000"/>
            <a:headEnd/>
            <a:tailEnd/>
          </a:ln>
          <a:effectLst/>
        </p:spPr>
        <p:txBody>
          <a:bodyPr vert="horz" wrap="square" lIns="93315" tIns="46657" rIns="93315" bIns="46657"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1" y="8843173"/>
            <a:ext cx="3043762"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3979339" y="8843173"/>
            <a:ext cx="3043761" cy="465927"/>
          </a:xfrm>
          <a:prstGeom prst="rect">
            <a:avLst/>
          </a:prstGeom>
          <a:noFill/>
          <a:ln w="9525">
            <a:noFill/>
            <a:miter lim="800000"/>
            <a:headEnd/>
            <a:tailEnd/>
          </a:ln>
          <a:effectLst/>
        </p:spPr>
        <p:txBody>
          <a:bodyPr vert="horz" wrap="square" lIns="93315" tIns="46657" rIns="93315" bIns="46657"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762" cy="465927"/>
          </a:xfrm>
          <a:prstGeom prst="rect">
            <a:avLst/>
          </a:prstGeom>
        </p:spPr>
        <p:txBody>
          <a:bodyPr vert="horz" wrap="square" lIns="93315" tIns="46657" rIns="93315" bIns="46657"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3977769" y="0"/>
            <a:ext cx="3043762" cy="465927"/>
          </a:xfrm>
          <a:prstGeom prst="rect">
            <a:avLst/>
          </a:prstGeom>
        </p:spPr>
        <p:txBody>
          <a:bodyPr vert="horz" wrap="square" lIns="93315" tIns="46657" rIns="93315" bIns="46657" numCol="1" anchor="t" anchorCtr="0" compatLnSpc="1">
            <a:prstTxWarp prst="textNoShape">
              <a:avLst/>
            </a:prstTxWarp>
          </a:bodyPr>
          <a:lstStyle>
            <a:lvl1pPr algn="r">
              <a:defRPr sz="1200"/>
            </a:lvl1pPr>
          </a:lstStyle>
          <a:p>
            <a:pPr>
              <a:defRPr/>
            </a:pPr>
            <a:fld id="{24C5774C-03E1-499A-B4E4-895282C04360}" type="datetimeFigureOut">
              <a:rPr lang="en-US"/>
              <a:pPr>
                <a:defRPr/>
              </a:pPr>
              <a:t>11/8/2016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5" tIns="46657" rIns="93315" bIns="46657" rtlCol="0" anchor="ctr"/>
          <a:lstStyle/>
          <a:p>
            <a:pPr lvl="0"/>
            <a:endParaRPr lang="en-US" noProof="0" smtClean="0"/>
          </a:p>
        </p:txBody>
      </p:sp>
      <p:sp>
        <p:nvSpPr>
          <p:cNvPr id="5" name="Notes Placeholder 4"/>
          <p:cNvSpPr>
            <a:spLocks noGrp="1"/>
          </p:cNvSpPr>
          <p:nvPr>
            <p:ph type="body" sz="quarter" idx="3"/>
          </p:nvPr>
        </p:nvSpPr>
        <p:spPr>
          <a:xfrm>
            <a:off x="701682" y="4421588"/>
            <a:ext cx="5619736" cy="4188622"/>
          </a:xfrm>
          <a:prstGeom prst="rect">
            <a:avLst/>
          </a:prstGeom>
        </p:spPr>
        <p:txBody>
          <a:bodyPr vert="horz" lIns="93315" tIns="46657" rIns="93315" bIns="4665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41599"/>
            <a:ext cx="3043762" cy="465927"/>
          </a:xfrm>
          <a:prstGeom prst="rect">
            <a:avLst/>
          </a:prstGeom>
        </p:spPr>
        <p:txBody>
          <a:bodyPr vert="horz" wrap="square" lIns="93315" tIns="46657" rIns="93315" bIns="46657"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3977769" y="8841599"/>
            <a:ext cx="3043762" cy="465927"/>
          </a:xfrm>
          <a:prstGeom prst="rect">
            <a:avLst/>
          </a:prstGeom>
        </p:spPr>
        <p:txBody>
          <a:bodyPr vert="horz" wrap="square" lIns="93315" tIns="46657" rIns="93315" bIns="46657"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35743" indent="-282978" eaLnBrk="0" hangingPunct="0">
              <a:defRPr sz="2800">
                <a:solidFill>
                  <a:schemeClr val="tx1"/>
                </a:solidFill>
                <a:latin typeface="Times New Roman" pitchFamily="18" charset="0"/>
              </a:defRPr>
            </a:lvl2pPr>
            <a:lvl3pPr marL="1131913" indent="-226383" eaLnBrk="0" hangingPunct="0">
              <a:defRPr sz="2800">
                <a:solidFill>
                  <a:schemeClr val="tx1"/>
                </a:solidFill>
                <a:latin typeface="Times New Roman" pitchFamily="18" charset="0"/>
              </a:defRPr>
            </a:lvl3pPr>
            <a:lvl4pPr marL="1584678" indent="-226383" eaLnBrk="0" hangingPunct="0">
              <a:defRPr sz="2800">
                <a:solidFill>
                  <a:schemeClr val="tx1"/>
                </a:solidFill>
                <a:latin typeface="Times New Roman" pitchFamily="18" charset="0"/>
              </a:defRPr>
            </a:lvl4pPr>
            <a:lvl5pPr marL="2037443" indent="-226383" eaLnBrk="0" hangingPunct="0">
              <a:defRPr sz="2800">
                <a:solidFill>
                  <a:schemeClr val="tx1"/>
                </a:solidFill>
                <a:latin typeface="Times New Roman" pitchFamily="18" charset="0"/>
              </a:defRPr>
            </a:lvl5pPr>
            <a:lvl6pPr marL="2490208"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4297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395739"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48504" indent="-226383"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3180905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E1CA827-A2B0-46B3-A86C-7E9E54495C3F}" type="slidenum">
              <a:rPr lang="en-US" altLang="en-US" sz="1200"/>
              <a:pPr eaLnBrk="1" hangingPunct="1"/>
              <a:t>12</a:t>
            </a:fld>
            <a:endParaRPr lang="en-US" altLang="en-US" sz="1200"/>
          </a:p>
        </p:txBody>
      </p:sp>
    </p:spTree>
    <p:extLst>
      <p:ext uri="{BB962C8B-B14F-4D97-AF65-F5344CB8AC3E}">
        <p14:creationId xmlns:p14="http://schemas.microsoft.com/office/powerpoint/2010/main" val="3511959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04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68CB3977-9658-49EB-8CD8-D0141B697631}" type="slidenum">
              <a:rPr lang="en-US" altLang="en-US" sz="1200"/>
              <a:pPr eaLnBrk="1" hangingPunct="1"/>
              <a:t>13</a:t>
            </a:fld>
            <a:endParaRPr lang="en-US" altLang="en-US" sz="1200"/>
          </a:p>
        </p:txBody>
      </p:sp>
    </p:spTree>
    <p:extLst>
      <p:ext uri="{BB962C8B-B14F-4D97-AF65-F5344CB8AC3E}">
        <p14:creationId xmlns:p14="http://schemas.microsoft.com/office/powerpoint/2010/main" val="42715627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7C4B4E22-D68E-42B3-9D61-4CE565C00DA0}" type="slidenum">
              <a:rPr lang="en-US" altLang="en-US" sz="1200"/>
              <a:pPr eaLnBrk="1" hangingPunct="1"/>
              <a:t>14</a:t>
            </a:fld>
            <a:endParaRPr lang="en-US" altLang="en-US" sz="1200"/>
          </a:p>
        </p:txBody>
      </p:sp>
    </p:spTree>
    <p:extLst>
      <p:ext uri="{BB962C8B-B14F-4D97-AF65-F5344CB8AC3E}">
        <p14:creationId xmlns:p14="http://schemas.microsoft.com/office/powerpoint/2010/main" val="2120919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246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45F74DF-9F45-4316-8857-63B26AEB1B93}" type="slidenum">
              <a:rPr lang="en-US" altLang="en-US" sz="1200"/>
              <a:pPr eaLnBrk="1" hangingPunct="1"/>
              <a:t>15</a:t>
            </a:fld>
            <a:endParaRPr lang="en-US" altLang="en-US" sz="1200"/>
          </a:p>
        </p:txBody>
      </p:sp>
    </p:spTree>
    <p:extLst>
      <p:ext uri="{BB962C8B-B14F-4D97-AF65-F5344CB8AC3E}">
        <p14:creationId xmlns:p14="http://schemas.microsoft.com/office/powerpoint/2010/main" val="1837566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A68D4BB8-58B9-453D-9B49-E448C78B01AA}" type="slidenum">
              <a:rPr lang="en-US" altLang="en-US" sz="1200"/>
              <a:pPr eaLnBrk="1" hangingPunct="1"/>
              <a:t>16</a:t>
            </a:fld>
            <a:endParaRPr lang="en-US" altLang="en-US" sz="1200"/>
          </a:p>
        </p:txBody>
      </p:sp>
    </p:spTree>
    <p:extLst>
      <p:ext uri="{BB962C8B-B14F-4D97-AF65-F5344CB8AC3E}">
        <p14:creationId xmlns:p14="http://schemas.microsoft.com/office/powerpoint/2010/main" val="1948420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endParaRPr lang="en-US" altLang="en-US" smtClean="0"/>
          </a:p>
        </p:txBody>
      </p:sp>
      <p:sp>
        <p:nvSpPr>
          <p:cNvPr id="10244" name="Slide Number Placeholder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31008">
              <a:defRPr sz="2400">
                <a:solidFill>
                  <a:schemeClr val="tx1"/>
                </a:solidFill>
                <a:latin typeface="Arial" charset="0"/>
              </a:defRPr>
            </a:lvl1pPr>
            <a:lvl2pPr marL="749934" indent="-288436" defTabSz="931008">
              <a:defRPr sz="2400">
                <a:solidFill>
                  <a:schemeClr val="tx1"/>
                </a:solidFill>
                <a:latin typeface="Arial" charset="0"/>
              </a:defRPr>
            </a:lvl2pPr>
            <a:lvl3pPr marL="1153744" indent="-230749" defTabSz="931008">
              <a:defRPr sz="2400">
                <a:solidFill>
                  <a:schemeClr val="tx1"/>
                </a:solidFill>
                <a:latin typeface="Arial" charset="0"/>
              </a:defRPr>
            </a:lvl3pPr>
            <a:lvl4pPr marL="1615242" indent="-230749" defTabSz="931008">
              <a:defRPr sz="2400">
                <a:solidFill>
                  <a:schemeClr val="tx1"/>
                </a:solidFill>
                <a:latin typeface="Arial" charset="0"/>
              </a:defRPr>
            </a:lvl4pPr>
            <a:lvl5pPr marL="2076740" indent="-230749" defTabSz="931008">
              <a:defRPr sz="2400">
                <a:solidFill>
                  <a:schemeClr val="tx1"/>
                </a:solidFill>
                <a:latin typeface="Arial" charset="0"/>
              </a:defRPr>
            </a:lvl5pPr>
            <a:lvl6pPr marL="2538237" indent="-230749" defTabSz="931008" eaLnBrk="0" fontAlgn="base" hangingPunct="0">
              <a:spcBef>
                <a:spcPct val="0"/>
              </a:spcBef>
              <a:spcAft>
                <a:spcPct val="0"/>
              </a:spcAft>
              <a:defRPr sz="2400">
                <a:solidFill>
                  <a:schemeClr val="tx1"/>
                </a:solidFill>
                <a:latin typeface="Arial" charset="0"/>
              </a:defRPr>
            </a:lvl6pPr>
            <a:lvl7pPr marL="2999735" indent="-230749" defTabSz="931008" eaLnBrk="0" fontAlgn="base" hangingPunct="0">
              <a:spcBef>
                <a:spcPct val="0"/>
              </a:spcBef>
              <a:spcAft>
                <a:spcPct val="0"/>
              </a:spcAft>
              <a:defRPr sz="2400">
                <a:solidFill>
                  <a:schemeClr val="tx1"/>
                </a:solidFill>
                <a:latin typeface="Arial" charset="0"/>
              </a:defRPr>
            </a:lvl7pPr>
            <a:lvl8pPr marL="3461233" indent="-230749" defTabSz="931008" eaLnBrk="0" fontAlgn="base" hangingPunct="0">
              <a:spcBef>
                <a:spcPct val="0"/>
              </a:spcBef>
              <a:spcAft>
                <a:spcPct val="0"/>
              </a:spcAft>
              <a:defRPr sz="2400">
                <a:solidFill>
                  <a:schemeClr val="tx1"/>
                </a:solidFill>
                <a:latin typeface="Arial" charset="0"/>
              </a:defRPr>
            </a:lvl8pPr>
            <a:lvl9pPr marL="3922730" indent="-230749" defTabSz="931008" eaLnBrk="0" fontAlgn="base" hangingPunct="0">
              <a:spcBef>
                <a:spcPct val="0"/>
              </a:spcBef>
              <a:spcAft>
                <a:spcPct val="0"/>
              </a:spcAft>
              <a:defRPr sz="2400">
                <a:solidFill>
                  <a:schemeClr val="tx1"/>
                </a:solidFill>
                <a:latin typeface="Arial" charset="0"/>
              </a:defRPr>
            </a:lvl9pPr>
          </a:lstStyle>
          <a:p>
            <a:fld id="{1ABF6EAD-702B-4BBD-8209-143540931964}" type="slidenum">
              <a:rPr lang="en-US" altLang="en-US" sz="1200"/>
              <a:pPr/>
              <a:t>17</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7680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E254BF26-3082-49C5-9EDA-9E26657B0334}" type="slidenum">
              <a:rPr lang="en-US" altLang="en-US" sz="1200"/>
              <a:pPr eaLnBrk="1" hangingPunct="1"/>
              <a:t>3</a:t>
            </a:fld>
            <a:endParaRPr lang="en-US" altLang="en-US" sz="1200"/>
          </a:p>
        </p:txBody>
      </p:sp>
    </p:spTree>
    <p:extLst>
      <p:ext uri="{BB962C8B-B14F-4D97-AF65-F5344CB8AC3E}">
        <p14:creationId xmlns:p14="http://schemas.microsoft.com/office/powerpoint/2010/main" val="1103596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222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07EEDB18-F115-4DCC-AB0C-2B076FBDDD36}" type="slidenum">
              <a:rPr lang="en-US" altLang="en-US" sz="1200"/>
              <a:pPr eaLnBrk="1" hangingPunct="1"/>
              <a:t>4</a:t>
            </a:fld>
            <a:endParaRPr lang="en-US" altLang="en-US" sz="1200"/>
          </a:p>
        </p:txBody>
      </p:sp>
    </p:spTree>
    <p:extLst>
      <p:ext uri="{BB962C8B-B14F-4D97-AF65-F5344CB8AC3E}">
        <p14:creationId xmlns:p14="http://schemas.microsoft.com/office/powerpoint/2010/main" val="1745615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325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A8BACB9-1604-47B9-A5F5-193051D15106}" type="slidenum">
              <a:rPr lang="en-US" altLang="en-US" sz="1200"/>
              <a:pPr eaLnBrk="1" hangingPunct="1"/>
              <a:t>5</a:t>
            </a:fld>
            <a:endParaRPr lang="en-US" altLang="en-US" sz="1200"/>
          </a:p>
        </p:txBody>
      </p:sp>
    </p:spTree>
    <p:extLst>
      <p:ext uri="{BB962C8B-B14F-4D97-AF65-F5344CB8AC3E}">
        <p14:creationId xmlns:p14="http://schemas.microsoft.com/office/powerpoint/2010/main" val="509372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427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B242F195-9C43-48E8-AB25-81811A5F3592}" type="slidenum">
              <a:rPr lang="en-US" altLang="en-US" sz="1200"/>
              <a:pPr eaLnBrk="1" hangingPunct="1"/>
              <a:t>6</a:t>
            </a:fld>
            <a:endParaRPr lang="en-US" altLang="en-US" sz="1200"/>
          </a:p>
        </p:txBody>
      </p:sp>
    </p:spTree>
    <p:extLst>
      <p:ext uri="{BB962C8B-B14F-4D97-AF65-F5344CB8AC3E}">
        <p14:creationId xmlns:p14="http://schemas.microsoft.com/office/powerpoint/2010/main" val="3475300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530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52932378-AA77-477A-B2FB-D7A87AE6B8EF}" type="slidenum">
              <a:rPr lang="en-US" altLang="en-US" sz="1200"/>
              <a:pPr eaLnBrk="1" hangingPunct="1"/>
              <a:t>7</a:t>
            </a:fld>
            <a:endParaRPr lang="en-US" altLang="en-US" sz="1200"/>
          </a:p>
        </p:txBody>
      </p:sp>
    </p:spTree>
    <p:extLst>
      <p:ext uri="{BB962C8B-B14F-4D97-AF65-F5344CB8AC3E}">
        <p14:creationId xmlns:p14="http://schemas.microsoft.com/office/powerpoint/2010/main" val="1350633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24C541B6-4E6D-416F-94A2-BAA82A8CAD71}" type="slidenum">
              <a:rPr lang="en-US" altLang="en-US" sz="1200"/>
              <a:pPr eaLnBrk="1" hangingPunct="1"/>
              <a:t>8</a:t>
            </a:fld>
            <a:endParaRPr lang="en-US" altLang="en-US" sz="1200"/>
          </a:p>
        </p:txBody>
      </p:sp>
    </p:spTree>
    <p:extLst>
      <p:ext uri="{BB962C8B-B14F-4D97-AF65-F5344CB8AC3E}">
        <p14:creationId xmlns:p14="http://schemas.microsoft.com/office/powerpoint/2010/main" val="1370900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18DCA626-67CB-4E7C-B272-A78A156F469C}" type="slidenum">
              <a:rPr lang="en-US" altLang="en-US" sz="1200"/>
              <a:pPr eaLnBrk="1" hangingPunct="1"/>
              <a:t>10</a:t>
            </a:fld>
            <a:endParaRPr lang="en-US" altLang="en-US" sz="1200"/>
          </a:p>
        </p:txBody>
      </p:sp>
    </p:spTree>
    <p:extLst>
      <p:ext uri="{BB962C8B-B14F-4D97-AF65-F5344CB8AC3E}">
        <p14:creationId xmlns:p14="http://schemas.microsoft.com/office/powerpoint/2010/main" val="2152093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5837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35743" indent="-282978" eaLnBrk="0" hangingPunct="0">
              <a:defRPr sz="2400">
                <a:solidFill>
                  <a:schemeClr val="tx1"/>
                </a:solidFill>
                <a:latin typeface="Times New Roman" pitchFamily="18" charset="0"/>
              </a:defRPr>
            </a:lvl2pPr>
            <a:lvl3pPr marL="1131913" indent="-226383" eaLnBrk="0" hangingPunct="0">
              <a:defRPr sz="2400">
                <a:solidFill>
                  <a:schemeClr val="tx1"/>
                </a:solidFill>
                <a:latin typeface="Times New Roman" pitchFamily="18" charset="0"/>
              </a:defRPr>
            </a:lvl3pPr>
            <a:lvl4pPr marL="1584678" indent="-226383" eaLnBrk="0" hangingPunct="0">
              <a:defRPr sz="2400">
                <a:solidFill>
                  <a:schemeClr val="tx1"/>
                </a:solidFill>
                <a:latin typeface="Times New Roman" pitchFamily="18" charset="0"/>
              </a:defRPr>
            </a:lvl4pPr>
            <a:lvl5pPr marL="2037443" indent="-226383" eaLnBrk="0" hangingPunct="0">
              <a:defRPr sz="2400">
                <a:solidFill>
                  <a:schemeClr val="tx1"/>
                </a:solidFill>
                <a:latin typeface="Times New Roman" pitchFamily="18" charset="0"/>
              </a:defRPr>
            </a:lvl5pPr>
            <a:lvl6pPr marL="2490208" indent="-226383" eaLnBrk="0" fontAlgn="base" hangingPunct="0">
              <a:spcBef>
                <a:spcPct val="0"/>
              </a:spcBef>
              <a:spcAft>
                <a:spcPct val="0"/>
              </a:spcAft>
              <a:defRPr sz="2400">
                <a:solidFill>
                  <a:schemeClr val="tx1"/>
                </a:solidFill>
                <a:latin typeface="Times New Roman" pitchFamily="18" charset="0"/>
              </a:defRPr>
            </a:lvl6pPr>
            <a:lvl7pPr marL="2942974" indent="-226383" eaLnBrk="0" fontAlgn="base" hangingPunct="0">
              <a:spcBef>
                <a:spcPct val="0"/>
              </a:spcBef>
              <a:spcAft>
                <a:spcPct val="0"/>
              </a:spcAft>
              <a:defRPr sz="2400">
                <a:solidFill>
                  <a:schemeClr val="tx1"/>
                </a:solidFill>
                <a:latin typeface="Times New Roman" pitchFamily="18" charset="0"/>
              </a:defRPr>
            </a:lvl7pPr>
            <a:lvl8pPr marL="3395739" indent="-226383" eaLnBrk="0" fontAlgn="base" hangingPunct="0">
              <a:spcBef>
                <a:spcPct val="0"/>
              </a:spcBef>
              <a:spcAft>
                <a:spcPct val="0"/>
              </a:spcAft>
              <a:defRPr sz="2400">
                <a:solidFill>
                  <a:schemeClr val="tx1"/>
                </a:solidFill>
                <a:latin typeface="Times New Roman" pitchFamily="18" charset="0"/>
              </a:defRPr>
            </a:lvl8pPr>
            <a:lvl9pPr marL="3848504" indent="-226383" eaLnBrk="0" fontAlgn="base" hangingPunct="0">
              <a:spcBef>
                <a:spcPct val="0"/>
              </a:spcBef>
              <a:spcAft>
                <a:spcPct val="0"/>
              </a:spcAft>
              <a:defRPr sz="2400">
                <a:solidFill>
                  <a:schemeClr val="tx1"/>
                </a:solidFill>
                <a:latin typeface="Times New Roman" pitchFamily="18" charset="0"/>
              </a:defRPr>
            </a:lvl9pPr>
          </a:lstStyle>
          <a:p>
            <a:pPr eaLnBrk="1" hangingPunct="1"/>
            <a:fld id="{9C3BE4B5-0FD1-4BC6-A3C7-DA68BB9C17B7}" type="slidenum">
              <a:rPr lang="en-US" altLang="en-US" sz="1200"/>
              <a:pPr eaLnBrk="1" hangingPunct="1"/>
              <a:t>11</a:t>
            </a:fld>
            <a:endParaRPr lang="en-US" altLang="en-US" sz="1200"/>
          </a:p>
        </p:txBody>
      </p:sp>
    </p:spTree>
    <p:extLst>
      <p:ext uri="{BB962C8B-B14F-4D97-AF65-F5344CB8AC3E}">
        <p14:creationId xmlns:p14="http://schemas.microsoft.com/office/powerpoint/2010/main" val="6523774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Line 4103"/>
          <p:cNvSpPr>
            <a:spLocks noChangeShapeType="1"/>
          </p:cNvSpPr>
          <p:nvPr userDrawn="1"/>
        </p:nvSpPr>
        <p:spPr bwMode="auto">
          <a:xfrm>
            <a:off x="0" y="3048000"/>
            <a:ext cx="89916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0" name="Rectangle 4098"/>
          <p:cNvSpPr>
            <a:spLocks noGrp="1" noChangeArrowheads="1"/>
          </p:cNvSpPr>
          <p:nvPr>
            <p:ph type="ctrTitle" sz="quarter"/>
          </p:nvPr>
        </p:nvSpPr>
        <p:spPr>
          <a:xfrm>
            <a:off x="685800" y="228600"/>
            <a:ext cx="7772400" cy="1143000"/>
          </a:xfrm>
        </p:spPr>
        <p:txBody>
          <a:bodyPr/>
          <a:lstStyle>
            <a:lvl1pPr>
              <a:defRPr sz="3600">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447800" y="3124200"/>
            <a:ext cx="6400800" cy="1752600"/>
          </a:xfrm>
        </p:spPr>
        <p:txBody>
          <a:bodyPr/>
          <a:lstStyle>
            <a:lvl1pPr marL="0" indent="0" algn="ctr">
              <a:buFontTx/>
              <a:buNone/>
              <a:defRPr>
                <a:latin typeface="Arial" pitchFamily="34" charset="0"/>
                <a:cs typeface="Arial" pitchFamily="34" charset="0"/>
              </a:defRPr>
            </a:lvl1pPr>
          </a:lstStyle>
          <a:p>
            <a:r>
              <a:rPr lang="en-US" dirty="0"/>
              <a:t>Click to edit Master subtitle </a:t>
            </a:r>
            <a:r>
              <a:rPr lang="en-US" dirty="0" smtClean="0"/>
              <a:t>style</a:t>
            </a:r>
            <a:endParaRPr lang="en-US" dirty="0"/>
          </a:p>
        </p:txBody>
      </p:sp>
      <p:pic>
        <p:nvPicPr>
          <p:cNvPr id="12" name="Picture 410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8600" y="6096000"/>
            <a:ext cx="31242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9505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8001000" cy="1066800"/>
          </a:xfrm>
        </p:spPr>
        <p:txBody>
          <a:bodyPr/>
          <a:lstStyle/>
          <a:p>
            <a:r>
              <a:rPr lang="en-US" dirty="0" smtClean="0"/>
              <a:t>Click to edit Master title style</a:t>
            </a:r>
            <a:endParaRPr lang="en-US" dirty="0"/>
          </a:p>
        </p:txBody>
      </p:sp>
      <p:sp>
        <p:nvSpPr>
          <p:cNvPr id="5" name="Content Placeholder 2"/>
          <p:cNvSpPr>
            <a:spLocks noGrp="1"/>
          </p:cNvSpPr>
          <p:nvPr>
            <p:ph idx="1"/>
          </p:nvPr>
        </p:nvSpPr>
        <p:spPr>
          <a:xfrm>
            <a:off x="457200" y="1280160"/>
            <a:ext cx="8001000" cy="3733800"/>
          </a:xfrm>
        </p:spPr>
        <p:txBody>
          <a:bodyPr/>
          <a:lstStyle>
            <a:lvl1pPr marL="457200" indent="-457200">
              <a:buSzPct val="100000"/>
              <a:buFont typeface="Arial" panose="020B0604020202020204" pitchFamily="34" charset="0"/>
              <a:buChar char="•"/>
              <a:defRPr/>
            </a:lvl1pPr>
            <a:lvl3pPr marL="1257300" indent="-342900">
              <a:buSzPct val="90000"/>
              <a:buFont typeface="Arial" panose="020B0604020202020204" pitchFamily="34" charset="0"/>
              <a:buChar char="•"/>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4600708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80010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524000"/>
            <a:ext cx="39243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22317435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001000" cy="838200"/>
          </a:xfrm>
          <a:prstGeom prst="rect">
            <a:avLst/>
          </a:prstGeom>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15" name="Rectangle 15"/>
          <p:cNvSpPr>
            <a:spLocks noChangeArrowheads="1"/>
          </p:cNvSpPr>
          <p:nvPr userDrawn="1"/>
        </p:nvSpPr>
        <p:spPr bwMode="auto">
          <a:xfrm>
            <a:off x="228600" y="6629400"/>
            <a:ext cx="8683625"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8382000" cy="0"/>
          </a:xfrm>
          <a:prstGeom prst="line">
            <a:avLst/>
          </a:prstGeom>
          <a:noFill/>
          <a:ln w="76200">
            <a:solidFill>
              <a:srgbClr val="000080"/>
            </a:solidFill>
            <a:round/>
            <a:headEnd type="none" w="sm" len="sm"/>
            <a:tailEnd type="none" w="sm" len="sm"/>
          </a:ln>
          <a:effectLst/>
        </p:spPr>
        <p:txBody>
          <a:bodyPr wrap="none" anchor="ctr"/>
          <a:lstStyle/>
          <a:p>
            <a:pPr>
              <a:defRPr/>
            </a:pPr>
            <a:endParaRPr lang="en-US" dirty="0"/>
          </a:p>
        </p:txBody>
      </p:sp>
      <p:sp>
        <p:nvSpPr>
          <p:cNvPr id="12" name="Rectangle 6"/>
          <p:cNvSpPr>
            <a:spLocks noGrp="1" noChangeArrowheads="1"/>
          </p:cNvSpPr>
          <p:nvPr>
            <p:ph type="title"/>
          </p:nvPr>
        </p:nvSpPr>
        <p:spPr bwMode="auto">
          <a:xfrm>
            <a:off x="457200" y="76200"/>
            <a:ext cx="8001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 name="Rectangle 6"/>
          <p:cNvSpPr>
            <a:spLocks noGrp="1" noChangeArrowheads="1"/>
          </p:cNvSpPr>
          <p:nvPr>
            <p:ph type="sldNum" sz="quarter" idx="4"/>
          </p:nvPr>
        </p:nvSpPr>
        <p:spPr bwMode="auto">
          <a:xfrm>
            <a:off x="7086600" y="63246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pic>
        <p:nvPicPr>
          <p:cNvPr id="14" name="Picture 9"/>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r="24806"/>
          <a:stretch>
            <a:fillRect/>
          </a:stretch>
        </p:blipFill>
        <p:spPr bwMode="auto">
          <a:xfrm>
            <a:off x="8686221" y="952500"/>
            <a:ext cx="287338"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7"/>
          <p:cNvSpPr>
            <a:spLocks noGrp="1" noChangeArrowheads="1"/>
          </p:cNvSpPr>
          <p:nvPr>
            <p:ph type="body" idx="1"/>
          </p:nvPr>
        </p:nvSpPr>
        <p:spPr bwMode="auto">
          <a:xfrm>
            <a:off x="457200" y="1280160"/>
            <a:ext cx="8001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1.bin"/><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2.bin"/><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0" y="76200"/>
            <a:ext cx="9144000" cy="1646237"/>
          </a:xfrm>
          <a:noFill/>
        </p:spPr>
        <p:txBody>
          <a:bodyPr anchor="ctr"/>
          <a:lstStyle/>
          <a:p>
            <a:pPr algn="ctr" eaLnBrk="1" hangingPunct="1">
              <a:spcBef>
                <a:spcPct val="50000"/>
              </a:spcBef>
            </a:pPr>
            <a:r>
              <a:rPr lang="en-US" altLang="en-US" dirty="0" smtClean="0"/>
              <a:t>ECE 476 </a:t>
            </a:r>
            <a:br>
              <a:rPr lang="en-US" altLang="en-US" dirty="0" smtClean="0"/>
            </a:br>
            <a:r>
              <a:rPr lang="en-US" altLang="en-US" dirty="0" smtClean="0"/>
              <a:t>Power System Analysis</a:t>
            </a:r>
          </a:p>
        </p:txBody>
      </p:sp>
      <p:sp>
        <p:nvSpPr>
          <p:cNvPr id="6" name="Rectangle 5"/>
          <p:cNvSpPr/>
          <p:nvPr/>
        </p:nvSpPr>
        <p:spPr>
          <a:xfrm>
            <a:off x="304800" y="1752600"/>
            <a:ext cx="8686800" cy="1077218"/>
          </a:xfrm>
          <a:prstGeom prst="rect">
            <a:avLst/>
          </a:prstGeom>
        </p:spPr>
        <p:txBody>
          <a:bodyPr wrap="square">
            <a:spAutoFit/>
          </a:bodyPr>
          <a:lstStyle/>
          <a:p>
            <a:pPr algn="ctr"/>
            <a:r>
              <a:rPr lang="en-US" sz="3200" b="1" kern="0" dirty="0">
                <a:solidFill>
                  <a:schemeClr val="tx1">
                    <a:lumMod val="50000"/>
                  </a:schemeClr>
                </a:solidFill>
                <a:latin typeface="Arial" pitchFamily="34" charset="0"/>
                <a:cs typeface="Arial" pitchFamily="34" charset="0"/>
              </a:rPr>
              <a:t>Lecture </a:t>
            </a:r>
            <a:r>
              <a:rPr lang="en-US" sz="3200" b="1" kern="0" dirty="0" smtClean="0">
                <a:solidFill>
                  <a:schemeClr val="tx1">
                    <a:lumMod val="50000"/>
                  </a:schemeClr>
                </a:solidFill>
                <a:latin typeface="Arial" pitchFamily="34" charset="0"/>
                <a:cs typeface="Arial" pitchFamily="34" charset="0"/>
              </a:rPr>
              <a:t>22: Protection, Small Event Blackouts </a:t>
            </a:r>
            <a:r>
              <a:rPr lang="en-US" sz="3200" b="1" kern="0" dirty="0" smtClean="0">
                <a:solidFill>
                  <a:schemeClr val="tx1">
                    <a:lumMod val="50000"/>
                  </a:schemeClr>
                </a:solidFill>
                <a:latin typeface="Arial" pitchFamily="34" charset="0"/>
                <a:cs typeface="Arial" pitchFamily="34" charset="0"/>
              </a:rPr>
              <a:t>Indices</a:t>
            </a:r>
            <a:endParaRPr lang="en-US" sz="3200" b="1" kern="0" dirty="0">
              <a:solidFill>
                <a:schemeClr val="tx1">
                  <a:lumMod val="50000"/>
                </a:schemeClr>
              </a:solidFill>
              <a:latin typeface="Arial" pitchFamily="34" charset="0"/>
              <a:cs typeface="Arial" pitchFamily="34" charset="0"/>
            </a:endParaRPr>
          </a:p>
        </p:txBody>
      </p:sp>
      <p:sp>
        <p:nvSpPr>
          <p:cNvPr id="7" name="Subtitle 2"/>
          <p:cNvSpPr>
            <a:spLocks noGrp="1"/>
          </p:cNvSpPr>
          <p:nvPr>
            <p:ph type="subTitle" sz="quarter" idx="1"/>
          </p:nvPr>
        </p:nvSpPr>
        <p:spPr>
          <a:xfrm>
            <a:off x="228600" y="3251817"/>
            <a:ext cx="8534400" cy="1752600"/>
          </a:xfrm>
        </p:spPr>
        <p:txBody>
          <a:bodyPr/>
          <a:lstStyle/>
          <a:p>
            <a:r>
              <a:rPr lang="en-US" dirty="0" smtClean="0"/>
              <a:t>Prof. Tom Overbye</a:t>
            </a:r>
            <a:endParaRPr lang="en-US" dirty="0"/>
          </a:p>
          <a:p>
            <a:r>
              <a:rPr lang="en-US" dirty="0" smtClean="0"/>
              <a:t>Dept. </a:t>
            </a:r>
            <a:r>
              <a:rPr lang="en-US" dirty="0"/>
              <a:t>of Electrical and Computer Engineering</a:t>
            </a:r>
          </a:p>
          <a:p>
            <a:r>
              <a:rPr lang="en-US" dirty="0"/>
              <a:t>University of Illinois at </a:t>
            </a:r>
            <a:r>
              <a:rPr lang="en-US" dirty="0" smtClean="0"/>
              <a:t>Urbana-Champaign</a:t>
            </a:r>
          </a:p>
          <a:p>
            <a:r>
              <a:rPr lang="en-US" dirty="0" smtClean="0"/>
              <a:t>overbye@illinois.edu</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 Carrier Communication, </a:t>
            </a:r>
            <a:br>
              <a:rPr lang="en-US" dirty="0" smtClean="0"/>
            </a:br>
            <a:r>
              <a:rPr lang="en-US" dirty="0" smtClean="0"/>
              <a:t>Line Traps</a:t>
            </a:r>
            <a:endParaRPr lang="en-US" dirty="0"/>
          </a:p>
        </p:txBody>
      </p:sp>
      <p:sp>
        <p:nvSpPr>
          <p:cNvPr id="3" name="Content Placeholder 2"/>
          <p:cNvSpPr>
            <a:spLocks noGrp="1"/>
          </p:cNvSpPr>
          <p:nvPr>
            <p:ph idx="1"/>
          </p:nvPr>
        </p:nvSpPr>
        <p:spPr>
          <a:xfrm>
            <a:off x="457200" y="1280160"/>
            <a:ext cx="8458200" cy="1463040"/>
          </a:xfrm>
        </p:spPr>
        <p:txBody>
          <a:bodyPr/>
          <a:lstStyle/>
          <a:p>
            <a:r>
              <a:rPr lang="en-US" dirty="0" smtClean="0"/>
              <a:t>Line traps are connection in series with lines to allow the power frequency (50 or 60 Hz) to pass with low impedance but to show high impedance at the line carrier frequency</a:t>
            </a:r>
            <a:endParaRPr lang="en-US" dirty="0"/>
          </a:p>
        </p:txBody>
      </p:sp>
      <p:pic>
        <p:nvPicPr>
          <p:cNvPr id="244738" name="Picture 2" descr="http://qualitypower.com/images/product/line-tr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800" y="3200400"/>
            <a:ext cx="7812088" cy="28194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9</a:t>
            </a:fld>
            <a:endParaRPr lang="en-US" sz="2000" dirty="0"/>
          </a:p>
        </p:txBody>
      </p:sp>
      <p:sp>
        <p:nvSpPr>
          <p:cNvPr id="4" name="Rectangle 3"/>
          <p:cNvSpPr/>
          <p:nvPr/>
        </p:nvSpPr>
        <p:spPr>
          <a:xfrm>
            <a:off x="609600" y="6324600"/>
            <a:ext cx="3505200" cy="276999"/>
          </a:xfrm>
          <a:prstGeom prst="rect">
            <a:avLst/>
          </a:prstGeom>
        </p:spPr>
        <p:txBody>
          <a:bodyPr wrap="square">
            <a:spAutoFit/>
          </a:bodyPr>
          <a:lstStyle/>
          <a:p>
            <a:r>
              <a:rPr lang="en-US" sz="1200" dirty="0" smtClean="0"/>
              <a:t>Image source: qualitypower.com/line-trap.html</a:t>
            </a:r>
            <a:endParaRPr lang="en-US" sz="1200" dirty="0"/>
          </a:p>
        </p:txBody>
      </p:sp>
    </p:spTree>
    <p:extLst>
      <p:ext uri="{BB962C8B-B14F-4D97-AF65-F5344CB8AC3E}">
        <p14:creationId xmlns:p14="http://schemas.microsoft.com/office/powerpoint/2010/main" val="39835572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pPr eaLnBrk="1" hangingPunct="1"/>
            <a:r>
              <a:rPr lang="en-US" altLang="en-US" smtClean="0"/>
              <a:t>Impedance Relays</a:t>
            </a:r>
          </a:p>
        </p:txBody>
      </p:sp>
      <p:sp>
        <p:nvSpPr>
          <p:cNvPr id="1028" name="Rectangle 3"/>
          <p:cNvSpPr>
            <a:spLocks noGrp="1" noChangeArrowheads="1"/>
          </p:cNvSpPr>
          <p:nvPr>
            <p:ph type="body" idx="1"/>
          </p:nvPr>
        </p:nvSpPr>
        <p:spPr/>
        <p:txBody>
          <a:bodyPr/>
          <a:lstStyle/>
          <a:p>
            <a:pPr eaLnBrk="1" hangingPunct="1"/>
            <a:r>
              <a:rPr lang="en-US" altLang="en-US" dirty="0" smtClean="0"/>
              <a:t>Impedance (distance) relays measure ratio of voltage to current to determine if a fault exists on a particular line</a:t>
            </a:r>
          </a:p>
        </p:txBody>
      </p:sp>
      <p:pic>
        <p:nvPicPr>
          <p:cNvPr id="1029" name="Picture 4" descr="fig156"/>
          <p:cNvPicPr>
            <a:picLocks noChangeAspect="1" noChangeArrowheads="1"/>
          </p:cNvPicPr>
          <p:nvPr/>
        </p:nvPicPr>
        <p:blipFill>
          <a:blip r:embed="rId4">
            <a:extLst>
              <a:ext uri="{28A0092B-C50C-407E-A947-70E740481C1C}">
                <a14:useLocalDpi xmlns:a14="http://schemas.microsoft.com/office/drawing/2010/main" val="0"/>
              </a:ext>
            </a:extLst>
          </a:blip>
          <a:srcRect l="11765" r="8235" b="83669"/>
          <a:stretch>
            <a:fillRect/>
          </a:stretch>
        </p:blipFill>
        <p:spPr bwMode="auto">
          <a:xfrm>
            <a:off x="1676400" y="2895600"/>
            <a:ext cx="579120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26" name="Object 5"/>
          <p:cNvGraphicFramePr>
            <a:graphicFrameLocks noChangeAspect="1"/>
          </p:cNvGraphicFramePr>
          <p:nvPr/>
        </p:nvGraphicFramePr>
        <p:xfrm>
          <a:off x="990600" y="4648200"/>
          <a:ext cx="7899400" cy="1955800"/>
        </p:xfrm>
        <a:graphic>
          <a:graphicData uri="http://schemas.openxmlformats.org/presentationml/2006/ole">
            <mc:AlternateContent xmlns:mc="http://schemas.openxmlformats.org/markup-compatibility/2006">
              <mc:Choice xmlns:v="urn:schemas-microsoft-com:vml" Requires="v">
                <p:oleObj spid="_x0000_s274461" name="Equation" r:id="rId5" imgW="7899400" imgH="1955800" progId="Equation.DSMT4">
                  <p:embed/>
                </p:oleObj>
              </mc:Choice>
              <mc:Fallback>
                <p:oleObj name="Equation" r:id="rId5" imgW="7899400" imgH="19558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0600" y="4648200"/>
                        <a:ext cx="7899400" cy="195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76200"/>
            <a:ext cx="8229600" cy="1069848"/>
          </a:xfrm>
        </p:spPr>
        <p:txBody>
          <a:bodyPr/>
          <a:lstStyle/>
          <a:p>
            <a:pPr eaLnBrk="1" hangingPunct="1"/>
            <a:r>
              <a:rPr lang="en-US" altLang="en-US" dirty="0" smtClean="0"/>
              <a:t>Impedance Relays Protection Zones</a:t>
            </a:r>
          </a:p>
        </p:txBody>
      </p:sp>
      <p:sp>
        <p:nvSpPr>
          <p:cNvPr id="28675" name="Rectangle 3"/>
          <p:cNvSpPr>
            <a:spLocks noGrp="1" noChangeArrowheads="1"/>
          </p:cNvSpPr>
          <p:nvPr>
            <p:ph type="body" idx="1"/>
          </p:nvPr>
        </p:nvSpPr>
        <p:spPr>
          <a:xfrm>
            <a:off x="457200" y="1280160"/>
            <a:ext cx="8153400" cy="4572000"/>
          </a:xfrm>
        </p:spPr>
        <p:txBody>
          <a:bodyPr/>
          <a:lstStyle/>
          <a:p>
            <a:pPr eaLnBrk="1" hangingPunct="1"/>
            <a:r>
              <a:rPr lang="en-US" altLang="en-US" dirty="0" smtClean="0"/>
              <a:t>To avoid inadvertent tripping for faults on other transmission lines, impedance relays usually have several zones of protection:</a:t>
            </a:r>
          </a:p>
          <a:p>
            <a:pPr lvl="1" eaLnBrk="1" hangingPunct="1"/>
            <a:r>
              <a:rPr lang="en-US" altLang="en-US" dirty="0" smtClean="0"/>
              <a:t>zone 1 may be 80% of line for a 3</a:t>
            </a:r>
            <a:r>
              <a:rPr lang="en-US" altLang="en-US" dirty="0" smtClean="0">
                <a:latin typeface="Symbol" pitchFamily="18" charset="2"/>
              </a:rPr>
              <a:t>f</a:t>
            </a:r>
            <a:r>
              <a:rPr lang="en-US" altLang="en-US" dirty="0" smtClean="0"/>
              <a:t> fault; trip is instantaneous</a:t>
            </a:r>
          </a:p>
          <a:p>
            <a:pPr lvl="1" eaLnBrk="1" hangingPunct="1"/>
            <a:r>
              <a:rPr lang="en-US" altLang="en-US" dirty="0" smtClean="0"/>
              <a:t>zone 2 may cover 120% of line but with a delay to prevent tripping for faults on adjacent lines</a:t>
            </a:r>
          </a:p>
          <a:p>
            <a:pPr lvl="1" eaLnBrk="1" hangingPunct="1"/>
            <a:r>
              <a:rPr lang="en-US" altLang="en-US" dirty="0" smtClean="0"/>
              <a:t>zone 3 went further; most removed due to 8/14/03 events</a:t>
            </a:r>
          </a:p>
          <a:p>
            <a:pPr eaLnBrk="1" hangingPunct="1"/>
            <a:r>
              <a:rPr lang="en-US" altLang="en-US" dirty="0" smtClean="0"/>
              <a:t>The key problem is that different fault types will present the relays with different apparent impedances; adequate protection for a 3</a:t>
            </a:r>
            <a:r>
              <a:rPr lang="en-US" altLang="en-US" dirty="0" smtClean="0">
                <a:latin typeface="Symbol" pitchFamily="18" charset="2"/>
              </a:rPr>
              <a:t>f</a:t>
            </a:r>
            <a:r>
              <a:rPr lang="en-US" altLang="en-US" dirty="0" smtClean="0"/>
              <a:t> fault gives very limited protection for LL faults</a:t>
            </a:r>
          </a:p>
          <a:p>
            <a:pPr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11</a:t>
            </a:fld>
            <a:endParaRPr lang="en-US" sz="2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73152"/>
            <a:ext cx="8686800" cy="1069848"/>
          </a:xfrm>
        </p:spPr>
        <p:txBody>
          <a:bodyPr/>
          <a:lstStyle/>
          <a:p>
            <a:pPr eaLnBrk="1" hangingPunct="1"/>
            <a:r>
              <a:rPr lang="en-US" altLang="en-US" dirty="0" smtClean="0"/>
              <a:t>Impedance Relay Trip Characteristics</a:t>
            </a:r>
          </a:p>
        </p:txBody>
      </p:sp>
      <p:pic>
        <p:nvPicPr>
          <p:cNvPr id="2969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6477000" cy="460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5"/>
          <p:cNvSpPr txBox="1">
            <a:spLocks noChangeArrowheads="1"/>
          </p:cNvSpPr>
          <p:nvPr/>
        </p:nvSpPr>
        <p:spPr bwMode="auto">
          <a:xfrm>
            <a:off x="685800" y="6172200"/>
            <a:ext cx="68405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dirty="0"/>
              <a:t>Source: August 14</a:t>
            </a:r>
            <a:r>
              <a:rPr lang="en-US" altLang="en-US" baseline="30000" dirty="0"/>
              <a:t>th</a:t>
            </a:r>
            <a:r>
              <a:rPr lang="en-US" altLang="en-US" dirty="0"/>
              <a:t> 2003 Blackout Final Report, p. 78</a:t>
            </a:r>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12</a:t>
            </a:fld>
            <a:endParaRPr lang="en-US"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pPr eaLnBrk="1" hangingPunct="1"/>
            <a:r>
              <a:rPr lang="en-US" altLang="en-US" smtClean="0"/>
              <a:t>Differential Relays</a:t>
            </a:r>
          </a:p>
        </p:txBody>
      </p:sp>
      <p:sp>
        <p:nvSpPr>
          <p:cNvPr id="2052" name="Rectangle 3"/>
          <p:cNvSpPr>
            <a:spLocks noGrp="1" noChangeArrowheads="1"/>
          </p:cNvSpPr>
          <p:nvPr>
            <p:ph type="body" idx="1"/>
          </p:nvPr>
        </p:nvSpPr>
        <p:spPr/>
        <p:txBody>
          <a:bodyPr/>
          <a:lstStyle/>
          <a:p>
            <a:pPr eaLnBrk="1" hangingPunct="1"/>
            <a:r>
              <a:rPr lang="en-US" altLang="en-US" dirty="0" smtClean="0"/>
              <a:t>Main idea behind differential protection is that during normal operation the net current into a device should sum to zero for each phase</a:t>
            </a:r>
          </a:p>
          <a:p>
            <a:pPr lvl="1" eaLnBrk="1" hangingPunct="1"/>
            <a:r>
              <a:rPr lang="en-US" altLang="en-US" dirty="0" smtClean="0"/>
              <a:t>transformer turns ratios must, of course, be considered</a:t>
            </a:r>
          </a:p>
          <a:p>
            <a:pPr eaLnBrk="1" hangingPunct="1"/>
            <a:r>
              <a:rPr lang="en-US" altLang="en-US" dirty="0" smtClean="0"/>
              <a:t>Differential protection is used with geographically local devices</a:t>
            </a:r>
          </a:p>
          <a:p>
            <a:pPr lvl="1" eaLnBrk="1" hangingPunct="1"/>
            <a:r>
              <a:rPr lang="en-US" altLang="en-US" dirty="0" smtClean="0"/>
              <a:t>buses</a:t>
            </a:r>
          </a:p>
          <a:p>
            <a:pPr lvl="1" eaLnBrk="1" hangingPunct="1"/>
            <a:r>
              <a:rPr lang="en-US" altLang="en-US" dirty="0" smtClean="0"/>
              <a:t>transformers</a:t>
            </a:r>
          </a:p>
          <a:p>
            <a:pPr lvl="1" eaLnBrk="1" hangingPunct="1"/>
            <a:r>
              <a:rPr lang="en-US" altLang="en-US" dirty="0" smtClean="0"/>
              <a:t>generators</a:t>
            </a:r>
          </a:p>
          <a:p>
            <a:pPr eaLnBrk="1" hangingPunct="1"/>
            <a:endParaRPr lang="en-US" altLang="en-US" dirty="0" smtClean="0"/>
          </a:p>
        </p:txBody>
      </p:sp>
      <p:pic>
        <p:nvPicPr>
          <p:cNvPr id="2053" name="Picture 4" descr="fig1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9000" y="3810000"/>
            <a:ext cx="46609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50" name="Object 5"/>
          <p:cNvGraphicFramePr>
            <a:graphicFrameLocks noChangeAspect="1"/>
          </p:cNvGraphicFramePr>
          <p:nvPr>
            <p:extLst>
              <p:ext uri="{D42A27DB-BD31-4B8C-83A1-F6EECF244321}">
                <p14:modId xmlns:p14="http://schemas.microsoft.com/office/powerpoint/2010/main" val="2825636989"/>
              </p:ext>
            </p:extLst>
          </p:nvPr>
        </p:nvGraphicFramePr>
        <p:xfrm>
          <a:off x="3048000" y="5486400"/>
          <a:ext cx="4419600" cy="965200"/>
        </p:xfrm>
        <a:graphic>
          <a:graphicData uri="http://schemas.openxmlformats.org/presentationml/2006/ole">
            <mc:AlternateContent xmlns:mc="http://schemas.openxmlformats.org/markup-compatibility/2006">
              <mc:Choice xmlns:v="urn:schemas-microsoft-com:vml" Requires="v">
                <p:oleObj spid="_x0000_s275485" name="Equation" r:id="rId5" imgW="4419600" imgH="965200" progId="Equation.DSMT4">
                  <p:embed/>
                </p:oleObj>
              </mc:Choice>
              <mc:Fallback>
                <p:oleObj name="Equation" r:id="rId5" imgW="4419600" imgH="96520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0" y="5486400"/>
                        <a:ext cx="4419600" cy="965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13</a:t>
            </a:fld>
            <a:endParaRPr lang="en-US" sz="2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Other Types of Relays</a:t>
            </a:r>
          </a:p>
        </p:txBody>
      </p:sp>
      <p:sp>
        <p:nvSpPr>
          <p:cNvPr id="30723" name="Rectangle 3"/>
          <p:cNvSpPr>
            <a:spLocks noGrp="1" noChangeArrowheads="1"/>
          </p:cNvSpPr>
          <p:nvPr>
            <p:ph type="body" idx="1"/>
          </p:nvPr>
        </p:nvSpPr>
        <p:spPr/>
        <p:txBody>
          <a:bodyPr/>
          <a:lstStyle/>
          <a:p>
            <a:pPr eaLnBrk="1" hangingPunct="1"/>
            <a:r>
              <a:rPr lang="en-US" altLang="en-US" dirty="0" smtClean="0"/>
              <a:t>In addition to providing fault protection, relays are used to protect the system against operational problems as well</a:t>
            </a:r>
          </a:p>
          <a:p>
            <a:pPr eaLnBrk="1" hangingPunct="1"/>
            <a:r>
              <a:rPr lang="en-US" altLang="en-US" dirty="0" smtClean="0"/>
              <a:t>Being automatic devices, relays can respond much quicker than a human operator and therefore have an advantage when time is of the essence </a:t>
            </a:r>
          </a:p>
          <a:p>
            <a:pPr eaLnBrk="1" hangingPunct="1"/>
            <a:r>
              <a:rPr lang="en-US" altLang="en-US" dirty="0" smtClean="0"/>
              <a:t>Other common types of relays include</a:t>
            </a:r>
          </a:p>
          <a:p>
            <a:pPr lvl="1" eaLnBrk="1" hangingPunct="1"/>
            <a:r>
              <a:rPr lang="en-US" altLang="en-US" dirty="0" smtClean="0"/>
              <a:t>under-frequency for load: e.g., 10% of system load must be shed if system frequency falls to 59.3 Hz</a:t>
            </a:r>
          </a:p>
          <a:p>
            <a:pPr lvl="1" eaLnBrk="1" hangingPunct="1"/>
            <a:r>
              <a:rPr lang="en-US" altLang="en-US" dirty="0" smtClean="0"/>
              <a:t>over-frequency on generators</a:t>
            </a:r>
          </a:p>
          <a:p>
            <a:pPr lvl="1" eaLnBrk="1" hangingPunct="1"/>
            <a:r>
              <a:rPr lang="en-US" altLang="en-US" dirty="0" smtClean="0"/>
              <a:t>under-voltage on loads (less common)</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14</a:t>
            </a:fld>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t>Digital Fault Recorders (DFRs)</a:t>
            </a:r>
          </a:p>
        </p:txBody>
      </p:sp>
      <p:sp>
        <p:nvSpPr>
          <p:cNvPr id="31747" name="Rectangle 3"/>
          <p:cNvSpPr>
            <a:spLocks noGrp="1" noChangeArrowheads="1"/>
          </p:cNvSpPr>
          <p:nvPr>
            <p:ph type="body" idx="1"/>
          </p:nvPr>
        </p:nvSpPr>
        <p:spPr/>
        <p:txBody>
          <a:bodyPr/>
          <a:lstStyle/>
          <a:p>
            <a:pPr eaLnBrk="1" hangingPunct="1"/>
            <a:r>
              <a:rPr lang="en-US" altLang="en-US" dirty="0" smtClean="0"/>
              <a:t>During major system disturbances numerous relays at a number of substations may operate</a:t>
            </a:r>
          </a:p>
          <a:p>
            <a:pPr eaLnBrk="1" hangingPunct="1"/>
            <a:r>
              <a:rPr lang="en-US" altLang="en-US" dirty="0" smtClean="0"/>
              <a:t>Event reconstruction requires time synchronization between substations to figure out the sequence of events</a:t>
            </a:r>
          </a:p>
          <a:p>
            <a:pPr eaLnBrk="1" hangingPunct="1"/>
            <a:r>
              <a:rPr lang="en-US" altLang="en-US" dirty="0" smtClean="0"/>
              <a:t>Most utilities now have digital fault recorders (DFRs) to provide a detailed recording of system events with time resolution of at least 1 microsecond</a:t>
            </a:r>
          </a:p>
          <a:p>
            <a:pPr eaLnBrk="1" hangingPunct="1"/>
            <a:r>
              <a:rPr lang="en-US" altLang="en-US" dirty="0" smtClean="0"/>
              <a:t>Some of this functionality is now included in digital relays</a:t>
            </a:r>
          </a:p>
          <a:p>
            <a:pPr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15</a:t>
            </a:fld>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smtClean="0"/>
              <a:t>Use of GPS for Fault Location</a:t>
            </a:r>
          </a:p>
        </p:txBody>
      </p:sp>
      <p:sp>
        <p:nvSpPr>
          <p:cNvPr id="32771" name="Rectangle 3"/>
          <p:cNvSpPr>
            <a:spLocks noGrp="1" noChangeArrowheads="1"/>
          </p:cNvSpPr>
          <p:nvPr>
            <p:ph type="body" idx="1"/>
          </p:nvPr>
        </p:nvSpPr>
        <p:spPr>
          <a:xfrm>
            <a:off x="457200" y="1280160"/>
            <a:ext cx="8153400" cy="4724400"/>
          </a:xfrm>
        </p:spPr>
        <p:txBody>
          <a:bodyPr/>
          <a:lstStyle/>
          <a:p>
            <a:pPr eaLnBrk="1" hangingPunct="1"/>
            <a:r>
              <a:rPr lang="en-US" altLang="en-US" dirty="0" smtClean="0"/>
              <a:t>Since power system lines may span hundreds of miles, a key difficulty in power system restoration is determining the location of the fault</a:t>
            </a:r>
          </a:p>
          <a:p>
            <a:pPr eaLnBrk="1" hangingPunct="1"/>
            <a:r>
              <a:rPr lang="en-US" altLang="en-US" dirty="0" smtClean="0"/>
              <a:t>One newer technique is the use of the global positioning system (GPS).  </a:t>
            </a:r>
          </a:p>
          <a:p>
            <a:pPr eaLnBrk="1" hangingPunct="1"/>
            <a:r>
              <a:rPr lang="en-US" altLang="en-US" dirty="0" smtClean="0"/>
              <a:t>GPS can provide time synchronization of about 1 microsecond</a:t>
            </a:r>
          </a:p>
          <a:p>
            <a:pPr eaLnBrk="1" hangingPunct="1"/>
            <a:r>
              <a:rPr lang="en-US" altLang="en-US" dirty="0" smtClean="0"/>
              <a:t>Since the traveling electromagnetic waves propagate at about the speed of light (300m per microsecond), the fault location can be found by comparing arrival times of the waves at each substation</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16</a:t>
            </a:fld>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381000" y="0"/>
            <a:ext cx="8534400" cy="1143000"/>
          </a:xfrm>
        </p:spPr>
        <p:txBody>
          <a:bodyPr/>
          <a:lstStyle/>
          <a:p>
            <a:r>
              <a:rPr lang="en-US" altLang="en-US" smtClean="0"/>
              <a:t>The Real Cause of Most </a:t>
            </a:r>
            <a:br>
              <a:rPr lang="en-US" altLang="en-US" smtClean="0"/>
            </a:br>
            <a:r>
              <a:rPr lang="en-US" altLang="en-US" smtClean="0"/>
              <a:t>Blackouts!</a:t>
            </a:r>
          </a:p>
        </p:txBody>
      </p:sp>
      <p:pic>
        <p:nvPicPr>
          <p:cNvPr id="922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87512" y="1295399"/>
            <a:ext cx="4865688" cy="4951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Rectangle 5"/>
          <p:cNvSpPr>
            <a:spLocks noChangeArrowheads="1"/>
          </p:cNvSpPr>
          <p:nvPr/>
        </p:nvSpPr>
        <p:spPr bwMode="auto">
          <a:xfrm>
            <a:off x="2286000" y="6248400"/>
            <a:ext cx="35956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400">
                <a:latin typeface="Arial" charset="0"/>
              </a:rPr>
              <a:t>Photo source: http://save-the-squirrels.com</a:t>
            </a:r>
            <a:endParaRPr lang="en-US" altLang="en-US" sz="2400">
              <a:latin typeface="Arial" charset="0"/>
            </a:endParaRP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17</a:t>
            </a:fld>
            <a:endParaRPr lang="en-US"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t>And Sometimes It’s the Trees</a:t>
            </a:r>
          </a:p>
        </p:txBody>
      </p:sp>
      <p:pic>
        <p:nvPicPr>
          <p:cNvPr id="11268" name="Picture 4" descr="20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280160"/>
            <a:ext cx="7467600" cy="496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18</a:t>
            </a:fld>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a:xfrm>
            <a:off x="457200" y="1280160"/>
            <a:ext cx="8534400" cy="3733800"/>
          </a:xfrm>
        </p:spPr>
        <p:txBody>
          <a:bodyPr/>
          <a:lstStyle/>
          <a:p>
            <a:r>
              <a:rPr lang="en-US" dirty="0" smtClean="0"/>
              <a:t>Please read Chapters 9, 10 and 11</a:t>
            </a:r>
          </a:p>
          <a:p>
            <a:pPr eaLnBrk="1" hangingPunct="1">
              <a:buFont typeface="Arial" charset="0"/>
              <a:buChar char="•"/>
            </a:pPr>
            <a:r>
              <a:rPr lang="en-US" dirty="0" smtClean="0"/>
              <a:t>HW 9 is 8.14, 9.1, 9.2 (bus 3), 9.15, 9.64; this should be turned in on Nov 10 (hence no quiz)</a:t>
            </a:r>
          </a:p>
          <a:p>
            <a:pPr eaLnBrk="1" hangingPunct="1">
              <a:buFont typeface="Arial" charset="0"/>
              <a:buChar char="•"/>
            </a:pPr>
            <a:r>
              <a:rPr lang="en-US" dirty="0" smtClean="0"/>
              <a:t>Chapter 6 Design Project 1 is assigned.  It will count as three regular home works and is due on Dec 3.  </a:t>
            </a:r>
          </a:p>
          <a:p>
            <a:pPr lvl="1"/>
            <a:r>
              <a:rPr lang="en-US" sz="1800" dirty="0" smtClean="0"/>
              <a:t>For tower configurations assume </a:t>
            </a:r>
            <a:r>
              <a:rPr lang="en-US" sz="1800" dirty="0"/>
              <a:t>a symmetric conductor spacing, with the distance in feet given by the following formula</a:t>
            </a:r>
            <a:r>
              <a:rPr lang="en-US" sz="1800" dirty="0" smtClean="0"/>
              <a:t>:  (</a:t>
            </a:r>
            <a:r>
              <a:rPr lang="en-US" sz="1800" dirty="0"/>
              <a:t>Last two digits of your EIN+150)/10.  Example student A has an UIN of xxx65.  Then his/her spacing is (65+150)/10 = 21.50 ft.  </a:t>
            </a:r>
            <a:endParaRPr lang="en-US" dirty="0" smtClean="0"/>
          </a:p>
          <a:p>
            <a:pPr eaLnBrk="1" hangingPunct="1">
              <a:buFont typeface="Arial" charset="0"/>
              <a:buChar char="•"/>
            </a:pPr>
            <a:r>
              <a:rPr lang="en-US" dirty="0" smtClean="0"/>
              <a:t>Exam 2 is during class on Tuesday November 15</a:t>
            </a:r>
          </a:p>
          <a:p>
            <a:pPr eaLnBrk="1" hangingPunct="1">
              <a:buFont typeface="Arial" charset="0"/>
              <a:buChar char="•"/>
            </a:pPr>
            <a:r>
              <a:rPr lang="en-US" dirty="0" smtClean="0"/>
              <a:t>Final exam is on Monday December 12, 1:30-4:30pm</a:t>
            </a:r>
          </a:p>
          <a:p>
            <a:pPr marL="0" indent="0" eaLnBrk="1" hangingPunct="1">
              <a:buNone/>
            </a:pPr>
            <a:r>
              <a:rPr lang="en-US" dirty="0" smtClean="0"/>
              <a:t> </a:t>
            </a:r>
          </a:p>
          <a:p>
            <a:pPr eaLnBrk="1" hangingPunct="1">
              <a:buFont typeface="Arial" charset="0"/>
              <a:buChar char="•"/>
            </a:pPr>
            <a:endParaRPr lang="en-US" altLang="en-US" dirty="0"/>
          </a:p>
          <a:p>
            <a:endParaRPr lang="en-US" dirty="0"/>
          </a:p>
        </p:txBody>
      </p:sp>
      <p:sp>
        <p:nvSpPr>
          <p:cNvPr id="4" name="Slide Number Placeholder 1"/>
          <p:cNvSpPr>
            <a:spLocks noGrp="1"/>
          </p:cNvSpPr>
          <p:nvPr>
            <p:ph type="sldNum" sz="quarter" idx="4"/>
          </p:nvPr>
        </p:nvSpPr>
        <p:spPr>
          <a:xfrm>
            <a:off x="7086600" y="6324600"/>
            <a:ext cx="1905000" cy="457200"/>
          </a:xfrm>
        </p:spPr>
        <p:txBody>
          <a:bodyPr/>
          <a:lstStyle/>
          <a:p>
            <a:pPr>
              <a:defRPr/>
            </a:pPr>
            <a:fld id="{F6D20532-61D7-47D0-903F-227F7C48AD34}" type="slidenum">
              <a:rPr lang="en-US" smtClean="0"/>
              <a:pPr>
                <a:defRPr/>
              </a:pPr>
              <a:t>1</a:t>
            </a:fld>
            <a:endParaRPr lang="en-US" dirty="0"/>
          </a:p>
        </p:txBody>
      </p:sp>
    </p:spTree>
    <p:extLst>
      <p:ext uri="{BB962C8B-B14F-4D97-AF65-F5344CB8AC3E}">
        <p14:creationId xmlns:p14="http://schemas.microsoft.com/office/powerpoint/2010/main" val="3109638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81000" y="0"/>
            <a:ext cx="8305800" cy="1143000"/>
          </a:xfrm>
        </p:spPr>
        <p:txBody>
          <a:bodyPr/>
          <a:lstStyle/>
          <a:p>
            <a:r>
              <a:rPr lang="en-US" altLang="en-US" smtClean="0"/>
              <a:t>Same Trees After “Trimming”</a:t>
            </a:r>
          </a:p>
        </p:txBody>
      </p:sp>
      <p:pic>
        <p:nvPicPr>
          <p:cNvPr id="12292" name="Picture 4" descr="MVC-294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1280160"/>
            <a:ext cx="7038975" cy="496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19</a:t>
            </a:fld>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Standard Indices for Small Events </a:t>
            </a:r>
            <a:br>
              <a:rPr lang="en-US" altLang="en-US" smtClean="0"/>
            </a:br>
            <a:r>
              <a:rPr lang="en-US" altLang="en-US" smtClean="0"/>
              <a:t>(IEEE Std 1366-2012)</a:t>
            </a:r>
          </a:p>
        </p:txBody>
      </p:sp>
      <p:sp>
        <p:nvSpPr>
          <p:cNvPr id="13315" name="Content Placeholder 2"/>
          <p:cNvSpPr>
            <a:spLocks noGrp="1"/>
          </p:cNvSpPr>
          <p:nvPr>
            <p:ph idx="1"/>
          </p:nvPr>
        </p:nvSpPr>
        <p:spPr>
          <a:xfrm>
            <a:off x="457200" y="1371600"/>
            <a:ext cx="8382000" cy="4114800"/>
          </a:xfrm>
        </p:spPr>
        <p:txBody>
          <a:bodyPr/>
          <a:lstStyle/>
          <a:p>
            <a:r>
              <a:rPr lang="en-US" altLang="en-US" smtClean="0"/>
              <a:t>System Average Interruption Duration Index (SAIDI) represents the average amount of time the supply to a customer is interrupted per year (expressed in minutes per year)</a:t>
            </a:r>
          </a:p>
          <a:p>
            <a:r>
              <a:rPr lang="en-US" altLang="en-US" smtClean="0"/>
              <a:t>System Average Interruption Frequency Index (SAIFI) represents the average number of times per year the supply to a customer is interrupted per year (expressed in interruptions per year)</a:t>
            </a:r>
          </a:p>
          <a:p>
            <a:pPr lvl="1"/>
            <a:r>
              <a:rPr lang="en-US" altLang="en-US" smtClean="0"/>
              <a:t>Both are averages for a system so some people have higher values, some lower</a:t>
            </a:r>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20</a:t>
            </a:fld>
            <a:endParaRPr lang="en-US" sz="20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smtClean="0"/>
              <a:t>IEEE </a:t>
            </a:r>
            <a:r>
              <a:rPr lang="en-US" altLang="en-US" dirty="0" err="1" smtClean="0"/>
              <a:t>Std</a:t>
            </a:r>
            <a:r>
              <a:rPr lang="en-US" altLang="en-US" dirty="0" smtClean="0"/>
              <a:t> 1366-2012 </a:t>
            </a:r>
            <a:br>
              <a:rPr lang="en-US" altLang="en-US" dirty="0" smtClean="0"/>
            </a:br>
            <a:r>
              <a:rPr lang="en-US" altLang="en-US" dirty="0" smtClean="0"/>
              <a:t>Major Event Days (MED)</a:t>
            </a:r>
          </a:p>
        </p:txBody>
      </p:sp>
      <p:sp>
        <p:nvSpPr>
          <p:cNvPr id="7171" name="Content Placeholder 2"/>
          <p:cNvSpPr>
            <a:spLocks noGrp="1"/>
          </p:cNvSpPr>
          <p:nvPr>
            <p:ph idx="1"/>
          </p:nvPr>
        </p:nvSpPr>
        <p:spPr>
          <a:xfrm>
            <a:off x="457200" y="1371600"/>
            <a:ext cx="8382000" cy="4114800"/>
          </a:xfrm>
        </p:spPr>
        <p:txBody>
          <a:bodyPr/>
          <a:lstStyle/>
          <a:p>
            <a:pPr>
              <a:defRPr/>
            </a:pPr>
            <a:r>
              <a:rPr lang="en-US" dirty="0" smtClean="0"/>
              <a:t>A MED is a day in which the SAIDI exceeds a threshold; all indices are calculated with the MEDs removed</a:t>
            </a:r>
          </a:p>
          <a:p>
            <a:pPr lvl="1">
              <a:defRPr/>
            </a:pPr>
            <a:r>
              <a:rPr lang="en-US" dirty="0" smtClean="0"/>
              <a:t>Typically one per year (give or take)</a:t>
            </a:r>
          </a:p>
          <a:p>
            <a:pPr lvl="1">
              <a:defRPr/>
            </a:pPr>
            <a:r>
              <a:rPr lang="en-US" dirty="0" smtClean="0"/>
              <a:t>Purpose of removal is to allow indices to give good indication of normal operational and design stress</a:t>
            </a:r>
          </a:p>
          <a:p>
            <a:pPr lvl="1">
              <a:defRPr/>
            </a:pPr>
            <a:r>
              <a:rPr lang="en-US" dirty="0" smtClean="0"/>
              <a:t>MEDs are analyzed separately</a:t>
            </a:r>
          </a:p>
          <a:p>
            <a:pPr lvl="1">
              <a:defRPr/>
            </a:pPr>
            <a:r>
              <a:rPr lang="en-US" dirty="0" smtClean="0"/>
              <a:t>Just looking at standard indices doesn’t indicate what is really going on.</a:t>
            </a:r>
          </a:p>
          <a:p>
            <a:pPr marL="457200" lvl="1" indent="0">
              <a:buFontTx/>
              <a:buNone/>
              <a:defRPr/>
            </a:pPr>
            <a:endParaRPr lang="en-US" dirty="0" smtClean="0"/>
          </a:p>
          <a:p>
            <a:pPr lvl="1">
              <a:defRPr/>
            </a:pPr>
            <a:endParaRPr lang="en-US" dirty="0" smtClean="0"/>
          </a:p>
        </p:txBody>
      </p:sp>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21</a:t>
            </a:fld>
            <a:endParaRPr lang="en-US" sz="2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altLang="en-US" smtClean="0"/>
              <a:t>Comparison of International Reliability Indices</a:t>
            </a:r>
          </a:p>
        </p:txBody>
      </p:sp>
      <p:pic>
        <p:nvPicPr>
          <p:cNvPr id="15364" name="Picture 3"/>
          <p:cNvPicPr>
            <a:picLocks noChangeAspect="1" noChangeArrowheads="1"/>
          </p:cNvPicPr>
          <p:nvPr/>
        </p:nvPicPr>
        <p:blipFill>
          <a:blip r:embed="rId2">
            <a:extLst>
              <a:ext uri="{28A0092B-C50C-407E-A947-70E740481C1C}">
                <a14:useLocalDpi xmlns:a14="http://schemas.microsoft.com/office/drawing/2010/main" val="0"/>
              </a:ext>
            </a:extLst>
          </a:blip>
          <a:srcRect l="17188" t="46718" r="23555" b="12973"/>
          <a:stretch>
            <a:fillRect/>
          </a:stretch>
        </p:blipFill>
        <p:spPr bwMode="auto">
          <a:xfrm>
            <a:off x="549275" y="1447800"/>
            <a:ext cx="7699375"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Rectangle 4"/>
          <p:cNvSpPr>
            <a:spLocks noChangeArrowheads="1"/>
          </p:cNvSpPr>
          <p:nvPr/>
        </p:nvSpPr>
        <p:spPr bwMode="auto">
          <a:xfrm>
            <a:off x="1524000" y="6102350"/>
            <a:ext cx="54102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400">
                <a:latin typeface="Arial" charset="0"/>
              </a:rPr>
              <a:t>Source: Table 2 of http://www.fas.org/sgp/crs/misc/R42696.pdf</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22</a:t>
            </a:fld>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SAIDIs Without and </a:t>
            </a:r>
            <a:br>
              <a:rPr lang="en-US" altLang="en-US" smtClean="0"/>
            </a:br>
            <a:r>
              <a:rPr lang="en-US" altLang="en-US" smtClean="0"/>
              <a:t>With Major Events</a:t>
            </a:r>
          </a:p>
        </p:txBody>
      </p:sp>
      <p:sp>
        <p:nvSpPr>
          <p:cNvPr id="16388" name="Rectangle 4"/>
          <p:cNvSpPr>
            <a:spLocks noChangeArrowheads="1"/>
          </p:cNvSpPr>
          <p:nvPr/>
        </p:nvSpPr>
        <p:spPr bwMode="auto">
          <a:xfrm>
            <a:off x="457200" y="5791200"/>
            <a:ext cx="8305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800">
                <a:latin typeface="Arial" charset="0"/>
              </a:rPr>
              <a:t>Source: http://certs.lbl.gov/pdf/lbnl1092e-puc-reliability-data.pdf</a:t>
            </a:r>
          </a:p>
        </p:txBody>
      </p:sp>
      <p:pic>
        <p:nvPicPr>
          <p:cNvPr id="16389" name="Picture 2"/>
          <p:cNvPicPr>
            <a:picLocks noChangeAspect="1" noChangeArrowheads="1"/>
          </p:cNvPicPr>
          <p:nvPr/>
        </p:nvPicPr>
        <p:blipFill>
          <a:blip r:embed="rId2">
            <a:extLst>
              <a:ext uri="{28A0092B-C50C-407E-A947-70E740481C1C}">
                <a14:useLocalDpi xmlns:a14="http://schemas.microsoft.com/office/drawing/2010/main" val="0"/>
              </a:ext>
            </a:extLst>
          </a:blip>
          <a:srcRect l="26247" t="45012" r="28752" b="17490"/>
          <a:stretch>
            <a:fillRect/>
          </a:stretch>
        </p:blipFill>
        <p:spPr bwMode="auto">
          <a:xfrm>
            <a:off x="1143000" y="1371600"/>
            <a:ext cx="6629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23</a:t>
            </a:fld>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smtClean="0"/>
              <a:t>Larger Scale Blackouts</a:t>
            </a:r>
          </a:p>
        </p:txBody>
      </p:sp>
      <p:sp>
        <p:nvSpPr>
          <p:cNvPr id="18435" name="Content Placeholder 2"/>
          <p:cNvSpPr>
            <a:spLocks noGrp="1"/>
          </p:cNvSpPr>
          <p:nvPr>
            <p:ph idx="1"/>
          </p:nvPr>
        </p:nvSpPr>
        <p:spPr>
          <a:xfrm>
            <a:off x="457200" y="1371600"/>
            <a:ext cx="8458200" cy="4114800"/>
          </a:xfrm>
        </p:spPr>
        <p:txBody>
          <a:bodyPr/>
          <a:lstStyle/>
          <a:p>
            <a:r>
              <a:rPr lang="en-US" altLang="en-US" dirty="0" smtClean="0"/>
              <a:t>The North American Electric Reliability Corporation (NERC) requires reporting of events the interrupt more than 300 MWs or affect at least 50,000 customers</a:t>
            </a:r>
          </a:p>
          <a:p>
            <a:pPr lvl="1"/>
            <a:r>
              <a:rPr lang="en-US" altLang="en-US" dirty="0" smtClean="0"/>
              <a:t>From 1984 to 2006 there were 861 events reported, but only about 300 met the criteria</a:t>
            </a:r>
          </a:p>
          <a:p>
            <a:pPr lvl="1"/>
            <a:r>
              <a:rPr lang="en-US" altLang="en-US" dirty="0" smtClean="0"/>
              <a:t>Average of blackouts that met the criteria affected several hundred thousand customers, but large outages affected many more (like August 14, 2003 with more than 50 million people). </a:t>
            </a:r>
          </a:p>
          <a:p>
            <a:endParaRPr lang="en-US" altLang="en-US" dirty="0" smtClean="0"/>
          </a:p>
          <a:p>
            <a:endParaRPr lang="en-US" altLang="en-US" dirty="0" smtClean="0"/>
          </a:p>
        </p:txBody>
      </p:sp>
      <p:sp>
        <p:nvSpPr>
          <p:cNvPr id="18437" name="Rectangle 4"/>
          <p:cNvSpPr>
            <a:spLocks noChangeArrowheads="1"/>
          </p:cNvSpPr>
          <p:nvPr/>
        </p:nvSpPr>
        <p:spPr bwMode="auto">
          <a:xfrm>
            <a:off x="609600" y="6248400"/>
            <a:ext cx="8001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6600"/>
              </a:buClr>
              <a:buSzPct val="140000"/>
              <a:buChar char="•"/>
              <a:defRPr sz="3200">
                <a:solidFill>
                  <a:schemeClr val="tx1"/>
                </a:solidFill>
                <a:latin typeface="Times New Roman" pitchFamily="18" charset="0"/>
              </a:defRPr>
            </a:lvl1pPr>
            <a:lvl2pPr marL="742950" indent="-285750">
              <a:spcBef>
                <a:spcPct val="20000"/>
              </a:spcBef>
              <a:buClr>
                <a:srgbClr val="006600"/>
              </a:buClr>
              <a:buSzPct val="140000"/>
              <a:buChar char="–"/>
              <a:defRPr sz="2800">
                <a:solidFill>
                  <a:schemeClr val="tx1"/>
                </a:solidFill>
                <a:latin typeface="Times New Roman" pitchFamily="18" charset="0"/>
              </a:defRPr>
            </a:lvl2pPr>
            <a:lvl3pPr marL="1143000" indent="-228600">
              <a:spcBef>
                <a:spcPct val="20000"/>
              </a:spcBef>
              <a:buClr>
                <a:srgbClr val="006600"/>
              </a:buClr>
              <a:buSzPct val="140000"/>
              <a:buChar char="•"/>
              <a:defRPr sz="2400">
                <a:solidFill>
                  <a:schemeClr val="tx1"/>
                </a:solidFill>
                <a:latin typeface="Times New Roman" pitchFamily="18" charset="0"/>
              </a:defRPr>
            </a:lvl3pPr>
            <a:lvl4pPr marL="1600200" indent="-228600">
              <a:spcBef>
                <a:spcPct val="20000"/>
              </a:spcBef>
              <a:buClr>
                <a:srgbClr val="006600"/>
              </a:buClr>
              <a:buSzPct val="140000"/>
              <a:buChar char="–"/>
              <a:defRPr sz="2000">
                <a:solidFill>
                  <a:schemeClr val="tx1"/>
                </a:solidFill>
                <a:latin typeface="Times New Roman" pitchFamily="18" charset="0"/>
              </a:defRPr>
            </a:lvl4pPr>
            <a:lvl5pPr marL="2057400" indent="-228600">
              <a:spcBef>
                <a:spcPct val="20000"/>
              </a:spcBef>
              <a:buClr>
                <a:srgbClr val="006600"/>
              </a:buClr>
              <a:buSzPct val="140000"/>
              <a:buChar char="•"/>
              <a:defRPr sz="2000">
                <a:solidFill>
                  <a:schemeClr val="tx1"/>
                </a:solidFill>
                <a:latin typeface="Times New Roman" pitchFamily="18" charset="0"/>
              </a:defRPr>
            </a:lvl5pPr>
            <a:lvl6pPr marL="25146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6pPr>
            <a:lvl7pPr marL="29718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7pPr>
            <a:lvl8pPr marL="34290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8pPr>
            <a:lvl9pPr marL="3886200" indent="-228600" eaLnBrk="0" fontAlgn="base" hangingPunct="0">
              <a:spcBef>
                <a:spcPct val="20000"/>
              </a:spcBef>
              <a:spcAft>
                <a:spcPct val="0"/>
              </a:spcAft>
              <a:buClr>
                <a:srgbClr val="006600"/>
              </a:buClr>
              <a:buSzPct val="140000"/>
              <a:buChar char="•"/>
              <a:defRPr sz="2000">
                <a:solidFill>
                  <a:schemeClr val="tx1"/>
                </a:solidFill>
                <a:latin typeface="Times New Roman" pitchFamily="18" charset="0"/>
              </a:defRPr>
            </a:lvl9pPr>
          </a:lstStyle>
          <a:p>
            <a:pPr>
              <a:spcBef>
                <a:spcPct val="0"/>
              </a:spcBef>
              <a:buClrTx/>
              <a:buSzTx/>
              <a:buFontTx/>
              <a:buNone/>
            </a:pPr>
            <a:r>
              <a:rPr lang="en-US" altLang="en-US" sz="1600">
                <a:latin typeface="Arial" charset="0"/>
              </a:rPr>
              <a:t>Source: www.uvm.edu/~phines/publications/2008/Hines_2008_blackouts.pdf</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24</a:t>
            </a:fld>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Large Blackouts in North America By Event Size and Year</a:t>
            </a:r>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5258" t="45941" r="50496" b="16562"/>
          <a:stretch>
            <a:fillRect/>
          </a:stretch>
        </p:blipFill>
        <p:spPr bwMode="auto">
          <a:xfrm>
            <a:off x="609600" y="1295400"/>
            <a:ext cx="7391400" cy="5011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25</a:t>
            </a:fld>
            <a:endParaRPr lang="en-US" sz="2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Causes of Large Blackouts</a:t>
            </a:r>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43555" t="37090" r="9119" b="20958"/>
          <a:stretch>
            <a:fillRect/>
          </a:stretch>
        </p:blipFill>
        <p:spPr bwMode="auto">
          <a:xfrm>
            <a:off x="990600" y="1409700"/>
            <a:ext cx="6810375"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248400"/>
            <a:ext cx="8035925"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26</a:t>
            </a:fld>
            <a:endParaRPr lang="en-US"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Instrument Transformers</a:t>
            </a:r>
            <a:endParaRPr lang="en-US" dirty="0"/>
          </a:p>
        </p:txBody>
      </p:sp>
      <p:sp>
        <p:nvSpPr>
          <p:cNvPr id="3" name="Content Placeholder 2"/>
          <p:cNvSpPr>
            <a:spLocks noGrp="1"/>
          </p:cNvSpPr>
          <p:nvPr>
            <p:ph idx="1"/>
          </p:nvPr>
        </p:nvSpPr>
        <p:spPr>
          <a:xfrm>
            <a:off x="457200" y="1280160"/>
            <a:ext cx="8458200" cy="1005840"/>
          </a:xfrm>
        </p:spPr>
        <p:txBody>
          <a:bodyPr/>
          <a:lstStyle/>
          <a:p>
            <a:r>
              <a:rPr lang="en-US" dirty="0" smtClean="0"/>
              <a:t>Current transformers (CTs) and voltage transformers (VTs) are used to sense the system</a:t>
            </a:r>
          </a:p>
          <a:p>
            <a:pPr lvl="1"/>
            <a:r>
              <a:rPr lang="en-US" dirty="0" smtClean="0"/>
              <a:t>Their accuracy </a:t>
            </a:r>
            <a:br>
              <a:rPr lang="en-US" dirty="0" smtClean="0"/>
            </a:br>
            <a:r>
              <a:rPr lang="en-US" dirty="0" smtClean="0"/>
              <a:t>varies depending </a:t>
            </a:r>
            <a:br>
              <a:rPr lang="en-US" dirty="0" smtClean="0"/>
            </a:br>
            <a:r>
              <a:rPr lang="en-US" dirty="0" smtClean="0"/>
              <a:t>on application with</a:t>
            </a:r>
            <a:br>
              <a:rPr lang="en-US" dirty="0" smtClean="0"/>
            </a:br>
            <a:r>
              <a:rPr lang="en-US" dirty="0" smtClean="0"/>
              <a:t>“revenue quality” </a:t>
            </a:r>
            <a:br>
              <a:rPr lang="en-US" dirty="0" smtClean="0"/>
            </a:br>
            <a:r>
              <a:rPr lang="en-US" dirty="0" smtClean="0"/>
              <a:t>devices used when </a:t>
            </a:r>
            <a:br>
              <a:rPr lang="en-US" dirty="0" smtClean="0"/>
            </a:br>
            <a:r>
              <a:rPr lang="en-US" dirty="0" smtClean="0"/>
              <a:t>there is a need for </a:t>
            </a:r>
            <a:br>
              <a:rPr lang="en-US" dirty="0" smtClean="0"/>
            </a:br>
            <a:r>
              <a:rPr lang="en-US" dirty="0" smtClean="0"/>
              <a:t>high accuracy such as</a:t>
            </a:r>
            <a:br>
              <a:rPr lang="en-US" dirty="0" smtClean="0"/>
            </a:br>
            <a:r>
              <a:rPr lang="en-US" dirty="0" smtClean="0"/>
              <a:t>for interchange </a:t>
            </a:r>
            <a:br>
              <a:rPr lang="en-US" dirty="0" smtClean="0"/>
            </a:br>
            <a:r>
              <a:rPr lang="en-US" dirty="0" smtClean="0"/>
              <a:t>calculations; less </a:t>
            </a:r>
            <a:br>
              <a:rPr lang="en-US" dirty="0" smtClean="0"/>
            </a:br>
            <a:r>
              <a:rPr lang="en-US" dirty="0" smtClean="0"/>
              <a:t>accuracy is needed for</a:t>
            </a:r>
            <a:br>
              <a:rPr lang="en-US" dirty="0" smtClean="0"/>
            </a:br>
            <a:r>
              <a:rPr lang="en-US" dirty="0" smtClean="0"/>
              <a:t>faults</a:t>
            </a:r>
            <a:endParaRPr lang="en-US" dirty="0"/>
          </a:p>
        </p:txBody>
      </p:sp>
      <p:pic>
        <p:nvPicPr>
          <p:cNvPr id="2764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1152" t="17504" r="32734" b="19163"/>
          <a:stretch/>
        </p:blipFill>
        <p:spPr bwMode="auto">
          <a:xfrm>
            <a:off x="4114800" y="2218267"/>
            <a:ext cx="4572000"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2</a:t>
            </a:fld>
            <a:endParaRPr lang="en-US" sz="2000" dirty="0"/>
          </a:p>
        </p:txBody>
      </p:sp>
    </p:spTree>
    <p:extLst>
      <p:ext uri="{BB962C8B-B14F-4D97-AF65-F5344CB8AC3E}">
        <p14:creationId xmlns:p14="http://schemas.microsoft.com/office/powerpoint/2010/main" val="3310257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Inverse Time Overcurrent Relays</a:t>
            </a:r>
          </a:p>
        </p:txBody>
      </p:sp>
      <p:sp>
        <p:nvSpPr>
          <p:cNvPr id="38915" name="Rectangle 3"/>
          <p:cNvSpPr>
            <a:spLocks noGrp="1" noChangeArrowheads="1"/>
          </p:cNvSpPr>
          <p:nvPr>
            <p:ph type="body" idx="1"/>
          </p:nvPr>
        </p:nvSpPr>
        <p:spPr>
          <a:xfrm>
            <a:off x="457200" y="1280160"/>
            <a:ext cx="8001000" cy="1371600"/>
          </a:xfrm>
        </p:spPr>
        <p:txBody>
          <a:bodyPr/>
          <a:lstStyle/>
          <a:p>
            <a:pPr eaLnBrk="1" hangingPunct="1"/>
            <a:r>
              <a:rPr lang="en-US" altLang="en-US" dirty="0" smtClean="0"/>
              <a:t>Inverse time overcurrent relays respond </a:t>
            </a:r>
            <a:r>
              <a:rPr lang="en-US" altLang="en-US" dirty="0" err="1" smtClean="0"/>
              <a:t>instan-taneously</a:t>
            </a:r>
            <a:r>
              <a:rPr lang="en-US" altLang="en-US" dirty="0" smtClean="0"/>
              <a:t> to a current above their maximum setting</a:t>
            </a:r>
          </a:p>
          <a:p>
            <a:pPr eaLnBrk="1" hangingPunct="1"/>
            <a:r>
              <a:rPr lang="en-US" altLang="en-US" dirty="0" smtClean="0"/>
              <a:t>They respond slower to currents below this value but above the pickup current value</a:t>
            </a:r>
          </a:p>
        </p:txBody>
      </p:sp>
      <p:pic>
        <p:nvPicPr>
          <p:cNvPr id="38916" name="Picture 4" descr="fig154"/>
          <p:cNvPicPr>
            <a:picLocks noChangeAspect="1" noChangeArrowheads="1"/>
          </p:cNvPicPr>
          <p:nvPr/>
        </p:nvPicPr>
        <p:blipFill>
          <a:blip r:embed="rId3">
            <a:extLst>
              <a:ext uri="{28A0092B-C50C-407E-A947-70E740481C1C}">
                <a14:useLocalDpi xmlns:a14="http://schemas.microsoft.com/office/drawing/2010/main" val="0"/>
              </a:ext>
            </a:extLst>
          </a:blip>
          <a:srcRect l="11792" t="865" r="3537" b="70934"/>
          <a:stretch>
            <a:fillRect/>
          </a:stretch>
        </p:blipFill>
        <p:spPr bwMode="auto">
          <a:xfrm>
            <a:off x="609600" y="3200400"/>
            <a:ext cx="65643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3</a:t>
            </a:fld>
            <a:endParaRPr lang="en-US" sz="2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smtClean="0"/>
              <a:t>Inverse Time Relays, cont'd</a:t>
            </a:r>
          </a:p>
        </p:txBody>
      </p:sp>
      <p:sp>
        <p:nvSpPr>
          <p:cNvPr id="23555" name="Rectangle 3"/>
          <p:cNvSpPr>
            <a:spLocks noGrp="1" noChangeArrowheads="1"/>
          </p:cNvSpPr>
          <p:nvPr>
            <p:ph type="body" idx="1"/>
          </p:nvPr>
        </p:nvSpPr>
        <p:spPr>
          <a:xfrm>
            <a:off x="457200" y="1280160"/>
            <a:ext cx="8001000" cy="4876800"/>
          </a:xfrm>
        </p:spPr>
        <p:txBody>
          <a:bodyPr/>
          <a:lstStyle/>
          <a:p>
            <a:pPr eaLnBrk="1" hangingPunct="1"/>
            <a:r>
              <a:rPr lang="en-US" altLang="en-US" dirty="0" smtClean="0"/>
              <a:t>The inverse time characteristic provides backup protection since relays further upstream (closer to power source) should eventually trip if relays closer to the fault fail</a:t>
            </a:r>
          </a:p>
          <a:p>
            <a:pPr eaLnBrk="1" hangingPunct="1"/>
            <a:r>
              <a:rPr lang="en-US" altLang="en-US" dirty="0" smtClean="0"/>
              <a:t>Challenge is to make sure the minimum pickup current is set low enough to pick up all likely faults, but high enough not to trip on load current</a:t>
            </a:r>
          </a:p>
          <a:p>
            <a:pPr eaLnBrk="1" hangingPunct="1"/>
            <a:r>
              <a:rPr lang="en-US" altLang="en-US" dirty="0" smtClean="0"/>
              <a:t>When </a:t>
            </a:r>
            <a:r>
              <a:rPr lang="en-US" altLang="en-US" dirty="0" err="1" smtClean="0"/>
              <a:t>outaged</a:t>
            </a:r>
            <a:r>
              <a:rPr lang="en-US" altLang="en-US" dirty="0" smtClean="0"/>
              <a:t> feeders are returned to service there can be a large in-rush current as all the motors try to simultaneously start; this in-rush current may re-trip the feeder</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4</a:t>
            </a:fld>
            <a:endParaRPr lang="en-US" sz="2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76200"/>
            <a:ext cx="8001000" cy="1069848"/>
          </a:xfrm>
        </p:spPr>
        <p:txBody>
          <a:bodyPr/>
          <a:lstStyle/>
          <a:p>
            <a:pPr eaLnBrk="1" hangingPunct="1"/>
            <a:r>
              <a:rPr lang="en-US" altLang="en-US" dirty="0" smtClean="0"/>
              <a:t>Inverse Time Overcurrent Relays</a:t>
            </a:r>
          </a:p>
        </p:txBody>
      </p:sp>
      <p:pic>
        <p:nvPicPr>
          <p:cNvPr id="24579" name="Picture 3" descr="book13-3"/>
          <p:cNvPicPr>
            <a:picLocks noChangeAspect="1" noChangeArrowheads="1"/>
          </p:cNvPicPr>
          <p:nvPr/>
        </p:nvPicPr>
        <p:blipFill>
          <a:blip r:embed="rId3">
            <a:extLst>
              <a:ext uri="{28A0092B-C50C-407E-A947-70E740481C1C}">
                <a14:useLocalDpi xmlns:a14="http://schemas.microsoft.com/office/drawing/2010/main" val="0"/>
              </a:ext>
            </a:extLst>
          </a:blip>
          <a:srcRect l="23586" t="7785" r="16510" b="47578"/>
          <a:stretch>
            <a:fillRect/>
          </a:stretch>
        </p:blipFill>
        <p:spPr bwMode="auto">
          <a:xfrm>
            <a:off x="457200" y="1280160"/>
            <a:ext cx="5222875"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5791200" y="3200400"/>
            <a:ext cx="3200400" cy="3081338"/>
          </a:xfrm>
          <a:prstGeom prst="rect">
            <a:avLst/>
          </a:prstGeom>
          <a:solidFill>
            <a:schemeClr val="accent1"/>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Relays have</a:t>
            </a:r>
          </a:p>
          <a:p>
            <a:pPr eaLnBrk="1" hangingPunct="1">
              <a:spcBef>
                <a:spcPts val="0"/>
              </a:spcBef>
            </a:pPr>
            <a:r>
              <a:rPr lang="en-US" altLang="en-US" sz="2800" dirty="0"/>
              <a:t>traditionally been</a:t>
            </a:r>
          </a:p>
          <a:p>
            <a:pPr eaLnBrk="1" hangingPunct="1">
              <a:spcBef>
                <a:spcPts val="0"/>
              </a:spcBef>
            </a:pPr>
            <a:r>
              <a:rPr lang="en-US" altLang="en-US" sz="2800" dirty="0"/>
              <a:t>electromechanical</a:t>
            </a:r>
          </a:p>
          <a:p>
            <a:pPr eaLnBrk="1" hangingPunct="1">
              <a:spcBef>
                <a:spcPts val="0"/>
              </a:spcBef>
            </a:pPr>
            <a:r>
              <a:rPr lang="en-US" altLang="en-US" sz="2800" dirty="0"/>
              <a:t>devices, but are</a:t>
            </a:r>
          </a:p>
          <a:p>
            <a:pPr eaLnBrk="1" hangingPunct="1">
              <a:spcBef>
                <a:spcPts val="0"/>
              </a:spcBef>
            </a:pPr>
            <a:r>
              <a:rPr lang="en-US" altLang="en-US" sz="2800" dirty="0"/>
              <a:t>gradually being</a:t>
            </a:r>
          </a:p>
          <a:p>
            <a:pPr eaLnBrk="1" hangingPunct="1">
              <a:spcBef>
                <a:spcPts val="0"/>
              </a:spcBef>
            </a:pPr>
            <a:r>
              <a:rPr lang="en-US" altLang="en-US" sz="2800" dirty="0"/>
              <a:t>replaced by </a:t>
            </a:r>
          </a:p>
          <a:p>
            <a:pPr eaLnBrk="1" hangingPunct="1">
              <a:spcBef>
                <a:spcPts val="0"/>
              </a:spcBef>
            </a:pPr>
            <a:r>
              <a:rPr lang="en-US" altLang="en-US" sz="2800" dirty="0"/>
              <a:t>digital relays</a:t>
            </a:r>
          </a:p>
        </p:txBody>
      </p:sp>
      <p:sp>
        <p:nvSpPr>
          <p:cNvPr id="24581" name="Text Box 5"/>
          <p:cNvSpPr txBox="1">
            <a:spLocks noChangeArrowheads="1"/>
          </p:cNvSpPr>
          <p:nvPr/>
        </p:nvSpPr>
        <p:spPr bwMode="auto">
          <a:xfrm>
            <a:off x="5680074" y="1268838"/>
            <a:ext cx="3387725" cy="1815882"/>
          </a:xfrm>
          <a:prstGeom prst="rect">
            <a:avLst/>
          </a:prstGeom>
          <a:solidFill>
            <a:schemeClr val="accent1"/>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ts val="0"/>
              </a:spcBef>
            </a:pPr>
            <a:r>
              <a:rPr lang="en-US" altLang="en-US" sz="2800" dirty="0"/>
              <a:t>Current and time</a:t>
            </a:r>
          </a:p>
          <a:p>
            <a:pPr eaLnBrk="1" hangingPunct="1">
              <a:spcBef>
                <a:spcPts val="0"/>
              </a:spcBef>
            </a:pPr>
            <a:r>
              <a:rPr lang="en-US" altLang="en-US" sz="2800" dirty="0"/>
              <a:t>settings </a:t>
            </a:r>
            <a:r>
              <a:rPr lang="en-US" altLang="en-US" sz="2800" dirty="0" smtClean="0"/>
              <a:t>had been adjusted using </a:t>
            </a:r>
            <a:r>
              <a:rPr lang="en-US" altLang="en-US" sz="2800" dirty="0"/>
              <a:t>dials</a:t>
            </a:r>
          </a:p>
          <a:p>
            <a:pPr eaLnBrk="1" hangingPunct="1">
              <a:spcBef>
                <a:spcPts val="0"/>
              </a:spcBef>
            </a:pPr>
            <a:r>
              <a:rPr lang="en-US" altLang="en-US" sz="2800" dirty="0"/>
              <a:t>on the relay </a:t>
            </a:r>
          </a:p>
        </p:txBody>
      </p:sp>
      <p:sp>
        <p:nvSpPr>
          <p:cNvPr id="6"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5</a:t>
            </a:fld>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t>Protection of Network Systems</a:t>
            </a:r>
          </a:p>
        </p:txBody>
      </p:sp>
      <p:sp>
        <p:nvSpPr>
          <p:cNvPr id="25603" name="Rectangle 3"/>
          <p:cNvSpPr>
            <a:spLocks noGrp="1" noChangeArrowheads="1"/>
          </p:cNvSpPr>
          <p:nvPr>
            <p:ph type="body" idx="1"/>
          </p:nvPr>
        </p:nvSpPr>
        <p:spPr>
          <a:xfrm>
            <a:off x="457200" y="1280160"/>
            <a:ext cx="7924800" cy="4495800"/>
          </a:xfrm>
        </p:spPr>
        <p:txBody>
          <a:bodyPr/>
          <a:lstStyle/>
          <a:p>
            <a:pPr eaLnBrk="1" hangingPunct="1"/>
            <a:r>
              <a:rPr lang="en-US" altLang="en-US" dirty="0" smtClean="0"/>
              <a:t>In a networked system there are a number of difference sources of power.  Power flows are bidirectional</a:t>
            </a:r>
          </a:p>
          <a:p>
            <a:pPr eaLnBrk="1" hangingPunct="1"/>
            <a:r>
              <a:rPr lang="en-US" altLang="en-US" dirty="0" smtClean="0"/>
              <a:t>Networked system offer greater reliability, since the failure of a single device does not result in a loss of load</a:t>
            </a:r>
          </a:p>
          <a:p>
            <a:pPr eaLnBrk="1" hangingPunct="1"/>
            <a:r>
              <a:rPr lang="en-US" altLang="en-US" dirty="0" smtClean="0"/>
              <a:t>Networked systems are usually used with the transmission system, and are sometimes used with the distribution systems, particularly in urban areas</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6</a:t>
            </a:fld>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Network System Protection</a:t>
            </a:r>
          </a:p>
        </p:txBody>
      </p:sp>
      <p:sp>
        <p:nvSpPr>
          <p:cNvPr id="26627" name="Rectangle 3"/>
          <p:cNvSpPr>
            <a:spLocks noGrp="1" noChangeArrowheads="1"/>
          </p:cNvSpPr>
          <p:nvPr>
            <p:ph type="body" idx="1"/>
          </p:nvPr>
        </p:nvSpPr>
        <p:spPr>
          <a:xfrm>
            <a:off x="457200" y="1280160"/>
            <a:ext cx="8001000" cy="4572000"/>
          </a:xfrm>
        </p:spPr>
        <p:txBody>
          <a:bodyPr/>
          <a:lstStyle/>
          <a:p>
            <a:pPr eaLnBrk="1" hangingPunct="1"/>
            <a:r>
              <a:rPr lang="en-US" altLang="en-US" dirty="0" smtClean="0"/>
              <a:t>Removing networked elements require the opening of circuit breakers at both ends of the device</a:t>
            </a:r>
          </a:p>
          <a:p>
            <a:pPr eaLnBrk="1" hangingPunct="1"/>
            <a:r>
              <a:rPr lang="en-US" altLang="en-US" dirty="0" smtClean="0"/>
              <a:t>There are several common protection schemes; multiple overlapping schemes are usually used </a:t>
            </a:r>
          </a:p>
          <a:p>
            <a:pPr marL="800100" lvl="1" indent="-514350" eaLnBrk="1" hangingPunct="1">
              <a:buFont typeface="+mj-lt"/>
              <a:buAutoNum type="arabicPeriod"/>
            </a:pPr>
            <a:r>
              <a:rPr lang="en-US" altLang="en-US" dirty="0" smtClean="0"/>
              <a:t>Directional relays with communication between the device terminals </a:t>
            </a:r>
          </a:p>
          <a:p>
            <a:pPr marL="800100" lvl="1" indent="-514350" eaLnBrk="1" hangingPunct="1">
              <a:buFont typeface="+mj-lt"/>
              <a:buAutoNum type="arabicPeriod"/>
            </a:pPr>
            <a:r>
              <a:rPr lang="en-US" altLang="en-US" dirty="0" smtClean="0"/>
              <a:t>Impedance (distance) relays.</a:t>
            </a:r>
          </a:p>
          <a:p>
            <a:pPr marL="800100" lvl="1" indent="-514350" eaLnBrk="1" hangingPunct="1">
              <a:buFont typeface="+mj-lt"/>
              <a:buAutoNum type="arabicPeriod"/>
            </a:pPr>
            <a:r>
              <a:rPr lang="en-US" altLang="en-US" dirty="0" smtClean="0"/>
              <a:t>Differential protection  </a:t>
            </a:r>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7</a:t>
            </a:fld>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smtClean="0"/>
              <a:t>Directional Relays</a:t>
            </a:r>
          </a:p>
        </p:txBody>
      </p:sp>
      <p:sp>
        <p:nvSpPr>
          <p:cNvPr id="27651" name="Rectangle 3"/>
          <p:cNvSpPr>
            <a:spLocks noGrp="1" noChangeArrowheads="1"/>
          </p:cNvSpPr>
          <p:nvPr>
            <p:ph type="body" idx="1"/>
          </p:nvPr>
        </p:nvSpPr>
        <p:spPr>
          <a:xfrm>
            <a:off x="457200" y="1280160"/>
            <a:ext cx="8534400" cy="3733800"/>
          </a:xfrm>
        </p:spPr>
        <p:txBody>
          <a:bodyPr/>
          <a:lstStyle/>
          <a:p>
            <a:pPr eaLnBrk="1" hangingPunct="1"/>
            <a:r>
              <a:rPr lang="en-US" altLang="en-US" dirty="0" smtClean="0"/>
              <a:t>Directional relays are commonly used to protect high voltage transmission lines</a:t>
            </a:r>
          </a:p>
          <a:p>
            <a:pPr eaLnBrk="1" hangingPunct="1"/>
            <a:r>
              <a:rPr lang="en-US" altLang="en-US" dirty="0" smtClean="0"/>
              <a:t>Voltage and current measurements are used to determine direction of current flow (into or out of line)</a:t>
            </a:r>
          </a:p>
          <a:p>
            <a:pPr eaLnBrk="1" hangingPunct="1"/>
            <a:r>
              <a:rPr lang="en-US" altLang="en-US" dirty="0" smtClean="0"/>
              <a:t>Relays on both ends of line communicate and will only trip the line if excessive current is flowing into the line from both ends</a:t>
            </a:r>
          </a:p>
          <a:p>
            <a:pPr lvl="1" eaLnBrk="1" hangingPunct="1"/>
            <a:r>
              <a:rPr lang="en-US" altLang="en-US" dirty="0" smtClean="0"/>
              <a:t>line carrier communication is popular in which a high frequency signal (30 kHz to 300 kHz) is used</a:t>
            </a:r>
          </a:p>
          <a:p>
            <a:pPr lvl="1" eaLnBrk="1" hangingPunct="1"/>
            <a:r>
              <a:rPr lang="en-US" altLang="en-US" dirty="0" smtClean="0"/>
              <a:t>microwave communication is sometimes used; radio can also be used</a:t>
            </a:r>
          </a:p>
          <a:p>
            <a:pPr lvl="1" eaLnBrk="1" hangingPunct="1"/>
            <a:r>
              <a:rPr lang="en-US" altLang="en-US" dirty="0" smtClean="0"/>
              <a:t>Security is a concern </a:t>
            </a:r>
          </a:p>
          <a:p>
            <a:pPr marL="457200" lvl="1" indent="0" eaLnBrk="1" hangingPunct="1">
              <a:buNone/>
            </a:pPr>
            <a:endParaRPr lang="en-US" altLang="en-US" dirty="0" smtClean="0"/>
          </a:p>
          <a:p>
            <a:pPr eaLnBrk="1" hangingPunct="1"/>
            <a:endParaRPr lang="en-US" altLang="en-US" dirty="0" smtClean="0"/>
          </a:p>
        </p:txBody>
      </p:sp>
      <p:sp>
        <p:nvSpPr>
          <p:cNvPr id="4" name="Slide Number Placeholder 1"/>
          <p:cNvSpPr txBox="1">
            <a:spLocks/>
          </p:cNvSpPr>
          <p:nvPr/>
        </p:nvSpPr>
        <p:spPr>
          <a:xfrm>
            <a:off x="7086600" y="6324600"/>
            <a:ext cx="1905000" cy="457200"/>
          </a:xfrm>
          <a:prstGeom prst="rect">
            <a:avLst/>
          </a:prstGeom>
        </p:spPr>
        <p:txBody>
          <a:bodyPr/>
          <a:ls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lgn="r">
              <a:defRPr/>
            </a:pPr>
            <a:fld id="{F6D20532-61D7-47D0-903F-227F7C48AD34}" type="slidenum">
              <a:rPr lang="en-US" sz="2000" smtClean="0"/>
              <a:pPr algn="r">
                <a:defRPr/>
              </a:pPr>
              <a:t>8</a:t>
            </a:fld>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5993</TotalTime>
  <Words>1332</Words>
  <Application>Microsoft Office PowerPoint</Application>
  <PresentationFormat>On-screen Show (4:3)</PresentationFormat>
  <Paragraphs>154</Paragraphs>
  <Slides>27</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Capsules</vt:lpstr>
      <vt:lpstr>Equation</vt:lpstr>
      <vt:lpstr>ECE 476  Power System Analysis</vt:lpstr>
      <vt:lpstr>Announcements</vt:lpstr>
      <vt:lpstr>Instrument Transformers</vt:lpstr>
      <vt:lpstr>Inverse Time Overcurrent Relays</vt:lpstr>
      <vt:lpstr>Inverse Time Relays, cont'd</vt:lpstr>
      <vt:lpstr>Inverse Time Overcurrent Relays</vt:lpstr>
      <vt:lpstr>Protection of Network Systems</vt:lpstr>
      <vt:lpstr>Network System Protection</vt:lpstr>
      <vt:lpstr>Directional Relays</vt:lpstr>
      <vt:lpstr>Line Carrier Communication,  Line Traps</vt:lpstr>
      <vt:lpstr>Impedance Relays</vt:lpstr>
      <vt:lpstr>Impedance Relays Protection Zones</vt:lpstr>
      <vt:lpstr>Impedance Relay Trip Characteristics</vt:lpstr>
      <vt:lpstr>Differential Relays</vt:lpstr>
      <vt:lpstr>Other Types of Relays</vt:lpstr>
      <vt:lpstr>Digital Fault Recorders (DFRs)</vt:lpstr>
      <vt:lpstr>Use of GPS for Fault Location</vt:lpstr>
      <vt:lpstr>The Real Cause of Most  Blackouts!</vt:lpstr>
      <vt:lpstr>And Sometimes It’s the Trees</vt:lpstr>
      <vt:lpstr>Same Trees After “Trimming”</vt:lpstr>
      <vt:lpstr>Standard Indices for Small Events  (IEEE Std 1366-2012)</vt:lpstr>
      <vt:lpstr>IEEE Std 1366-2012  Major Event Days (MED)</vt:lpstr>
      <vt:lpstr>Comparison of International Reliability Indices</vt:lpstr>
      <vt:lpstr>SAIDIs Without and  With Major Events</vt:lpstr>
      <vt:lpstr>Larger Scale Blackouts</vt:lpstr>
      <vt:lpstr>Large Blackouts in North America By Event Size and Year</vt:lpstr>
      <vt:lpstr>Causes of Large Blackouts</vt:lpstr>
    </vt:vector>
  </TitlesOfParts>
  <Company>ECE - UIUC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 310</dc:title>
  <dc:creator>ECE Publications</dc:creator>
  <cp:lastModifiedBy>Overbye, Thomas J</cp:lastModifiedBy>
  <cp:revision>377</cp:revision>
  <cp:lastPrinted>2016-10-19T17:03:33Z</cp:lastPrinted>
  <dcterms:created xsi:type="dcterms:W3CDTF">2000-05-11T14:27:08Z</dcterms:created>
  <dcterms:modified xsi:type="dcterms:W3CDTF">2016-11-08T20:53:54Z</dcterms:modified>
</cp:coreProperties>
</file>