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8" r:id="rId2"/>
    <p:sldId id="349" r:id="rId3"/>
    <p:sldId id="615" r:id="rId4"/>
    <p:sldId id="616" r:id="rId5"/>
    <p:sldId id="617" r:id="rId6"/>
    <p:sldId id="618" r:id="rId7"/>
    <p:sldId id="619" r:id="rId8"/>
    <p:sldId id="620" r:id="rId9"/>
    <p:sldId id="621" r:id="rId10"/>
    <p:sldId id="622" r:id="rId11"/>
    <p:sldId id="623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3" r:id="rId32"/>
    <p:sldId id="644" r:id="rId33"/>
    <p:sldId id="645" r:id="rId34"/>
    <p:sldId id="646" r:id="rId35"/>
    <p:sldId id="648" r:id="rId36"/>
    <p:sldId id="649" r:id="rId37"/>
    <p:sldId id="650" r:id="rId38"/>
    <p:sldId id="651" r:id="rId39"/>
    <p:sldId id="652" r:id="rId40"/>
    <p:sldId id="653" r:id="rId4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0394" autoAdjust="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7.wmf"/><Relationship Id="rId1" Type="http://schemas.openxmlformats.org/officeDocument/2006/relationships/image" Target="../media/image3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BA2F63-286B-40BF-8341-D0186259767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5A6F38-F3E6-4085-B909-E426A035E44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590AFD-E939-4B08-A7B7-9908C5ED0E8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B888-DD8D-4510-AB13-0042892A84F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21938B-4E4A-4539-9EA4-332C67F4044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17DDBA-2928-4138-B5EF-53866D2D0A3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EBE894-F264-4FD5-A00F-BFDA670E7A09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AB9D58-B9A1-4405-9A02-FFBE22D68B2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C81823-98B6-4F52-9AF7-39960A4A787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E24ADF-7401-408A-9136-F446BC91C9F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A5759-D05F-4DE7-A887-FBFDA4F3D1D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AD7E97-2D00-4E71-9621-A2689CAB58EA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EA3381-41F6-471D-A207-BFF253ED820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18F7C9-5AF2-4FA4-A478-4707AEE38399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076CCD-5738-401F-B6CD-A5D1D970F782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A2EB9A-44C9-4321-A575-FFEAA86D5BC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48FC77-C9D3-473F-9F08-5BEC6D9E891C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519AC2-47B3-4ADF-ADEE-D5975D237149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D561-2D12-4171-8496-109375A4F344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2311F0-0FAC-4906-82AB-1587DB197532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22A572-392A-4A94-A2A7-5EB01077AD86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C81622-02AF-4768-9C42-5D0414FA0A9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1A537E-7611-4F7B-B1D1-DFF75FF7FFD7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6FEAF0-DAFE-47BE-9E46-3E153741DD12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D46C20-779A-49D9-98E8-24DD8D987916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9C077C-6CCE-4226-AD2C-2BA5F5E0882C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302626-E4CE-4D4B-BE7A-07A195BE3AFC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E6090D-26AD-4121-A58B-25FF22AD592B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7A623D-EC7B-4956-9A3D-C6333F7271BB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633AEB-AEF9-4DB1-AE0A-9FA07F9321A0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9C1EFE-7AC0-434B-BAE4-12CBB3ADCFE8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5AE46E-C42E-4757-9BFC-1DBA416A77AA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0F1A17-5574-40FA-BEE7-9D5FC82A101D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5EC434-89D5-482D-B69B-33873111B45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2FFB6F-2DD7-4A3D-B4A7-060F161923E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4CFAB3-C294-49EC-8F55-D240E2C8964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F25C82-A426-48EB-8A5D-B2182DB0D78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C75940-C6AA-458D-9CF0-C33716A01CDF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8.wmf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19: Short Circuit Analysis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RL Circuit Analysis, cont’d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65236"/>
              </p:ext>
            </p:extLst>
          </p:nvPr>
        </p:nvGraphicFramePr>
        <p:xfrm>
          <a:off x="457200" y="1280160"/>
          <a:ext cx="72517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Equation" r:id="rId4" imgW="7251480" imgH="4025880" progId="Equation.DSMT4">
                  <p:embed/>
                </p:oleObj>
              </mc:Choice>
              <mc:Fallback>
                <p:oleObj name="Equation" r:id="rId4" imgW="7251480" imgH="4025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51700" cy="402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RL Circuit Analysis, cont’d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229889"/>
              </p:ext>
            </p:extLst>
          </p:nvPr>
        </p:nvGraphicFramePr>
        <p:xfrm>
          <a:off x="476250" y="1447800"/>
          <a:ext cx="84201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3" name="Equation" r:id="rId4" imgW="8420040" imgH="5943600" progId="Equation.DSMT4">
                  <p:embed/>
                </p:oleObj>
              </mc:Choice>
              <mc:Fallback>
                <p:oleObj name="Equation" r:id="rId4" imgW="8420040" imgH="594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447800"/>
                        <a:ext cx="84201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Time varying current</a:t>
            </a:r>
          </a:p>
        </p:txBody>
      </p:sp>
      <p:pic>
        <p:nvPicPr>
          <p:cNvPr id="51203" name="Picture 3" descr="Fig1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862" r="20097" b="77631"/>
          <a:stretch/>
        </p:blipFill>
        <p:spPr bwMode="auto">
          <a:xfrm>
            <a:off x="365760" y="1280160"/>
            <a:ext cx="795528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RL Circuit Analysis, cont’d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94314"/>
              </p:ext>
            </p:extLst>
          </p:nvPr>
        </p:nvGraphicFramePr>
        <p:xfrm>
          <a:off x="457200" y="1280160"/>
          <a:ext cx="768350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7" name="Equation" r:id="rId4" imgW="7683480" imgH="5499000" progId="Equation.DSMT4">
                  <p:embed/>
                </p:oleObj>
              </mc:Choice>
              <mc:Fallback>
                <p:oleObj name="Equation" r:id="rId4" imgW="7683480" imgH="549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8350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RMS for Fault Current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31158"/>
              </p:ext>
            </p:extLst>
          </p:nvPr>
        </p:nvGraphicFramePr>
        <p:xfrm>
          <a:off x="457200" y="1280160"/>
          <a:ext cx="8013700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1" name="Equation" r:id="rId4" imgW="8013600" imgH="5270400" progId="Equation.DSMT4">
                  <p:embed/>
                </p:oleObj>
              </mc:Choice>
              <mc:Fallback>
                <p:oleObj name="Equation" r:id="rId4" imgW="8013600" imgH="527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13700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Modeling During Faults</a:t>
            </a:r>
          </a:p>
        </p:txBody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514600"/>
          </a:xfrm>
        </p:spPr>
        <p:txBody>
          <a:bodyPr/>
          <a:lstStyle/>
          <a:p>
            <a:r>
              <a:rPr lang="en-US" altLang="en-US" dirty="0" smtClean="0"/>
              <a:t>During a fault the only devices that can contribute fault current are those with energy storage</a:t>
            </a:r>
          </a:p>
          <a:p>
            <a:r>
              <a:rPr lang="en-US" altLang="en-US" dirty="0" smtClean="0"/>
              <a:t>Thus the models of generators (and other rotating machines) are very important since they contribute the bulk of the fault current.</a:t>
            </a:r>
          </a:p>
          <a:p>
            <a:r>
              <a:rPr lang="en-US" altLang="en-US" dirty="0" smtClean="0"/>
              <a:t>Generators can be approximated as a constant voltage behind a time-varying reactance  </a:t>
            </a:r>
          </a:p>
        </p:txBody>
      </p:sp>
      <p:pic>
        <p:nvPicPr>
          <p:cNvPr id="6149" name="Picture 1028" descr="Fig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62" r="12941" b="77631"/>
          <a:stretch>
            <a:fillRect/>
          </a:stretch>
        </p:blipFill>
        <p:spPr bwMode="auto">
          <a:xfrm>
            <a:off x="2057400" y="4876800"/>
            <a:ext cx="5451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1029"/>
          <p:cNvGraphicFramePr>
            <a:graphicFrameLocks noChangeAspect="1"/>
          </p:cNvGraphicFramePr>
          <p:nvPr/>
        </p:nvGraphicFramePr>
        <p:xfrm>
          <a:off x="1524000" y="53340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75" name="Equation" r:id="rId5" imgW="406080" imgH="507960" progId="Equation.DSMT4">
                  <p:embed/>
                </p:oleObj>
              </mc:Choice>
              <mc:Fallback>
                <p:oleObj name="Equation" r:id="rId5" imgW="406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Modeling, cont’d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066800" y="1524000"/>
          <a:ext cx="76073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9" name="Equation" r:id="rId4" imgW="7607160" imgH="3251160" progId="Equation.DSMT4">
                  <p:embed/>
                </p:oleObj>
              </mc:Choice>
              <mc:Fallback>
                <p:oleObj name="Equation" r:id="rId4" imgW="7607160" imgH="3251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76073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Modeling, cont’d</a:t>
            </a: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06552"/>
              </p:ext>
            </p:extLst>
          </p:nvPr>
        </p:nvGraphicFramePr>
        <p:xfrm>
          <a:off x="457200" y="1280160"/>
          <a:ext cx="81915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3" name="Equation" r:id="rId4" imgW="8191440" imgH="5232240" progId="Equation.DSMT4">
                  <p:embed/>
                </p:oleObj>
              </mc:Choice>
              <mc:Fallback>
                <p:oleObj name="Equation" r:id="rId4" imgW="8191440" imgH="523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915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Modeling, cont'd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44260"/>
              </p:ext>
            </p:extLst>
          </p:nvPr>
        </p:nvGraphicFramePr>
        <p:xfrm>
          <a:off x="457200" y="1280160"/>
          <a:ext cx="7975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7" name="Equation" r:id="rId4" imgW="7975440" imgH="5105160" progId="Equation.DSMT4">
                  <p:embed/>
                </p:oleObj>
              </mc:Choice>
              <mc:Fallback>
                <p:oleObj name="Equation" r:id="rId4" imgW="7975440" imgH="510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75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Short Circuit Currents</a:t>
            </a:r>
          </a:p>
        </p:txBody>
      </p:sp>
      <p:pic>
        <p:nvPicPr>
          <p:cNvPr id="27651" name="Picture 3" descr="book7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450" r="14117" b="51753"/>
          <a:stretch>
            <a:fillRect/>
          </a:stretch>
        </p:blipFill>
        <p:spPr bwMode="auto">
          <a:xfrm>
            <a:off x="457200" y="1280160"/>
            <a:ext cx="652303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Chapters 7 and 8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7 is due today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8 is  7.6, 7.14, 7.20, 7.29, 8.3; it will be covered by an in-class quiz on due on Thursday Nov 3 (hence you will not need to turn it in)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Exam </a:t>
            </a:r>
            <a:r>
              <a:rPr lang="en-US" dirty="0" smtClean="0"/>
              <a:t>2 is during class on Tuesday November 15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Final exam is on Monday December 12, 1:30-4:30pm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Short Circuit Currents</a:t>
            </a:r>
          </a:p>
        </p:txBody>
      </p:sp>
      <p:pic>
        <p:nvPicPr>
          <p:cNvPr id="28675" name="Picture 3" descr="book7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900" r="18823" b="69005"/>
          <a:stretch>
            <a:fillRect/>
          </a:stretch>
        </p:blipFill>
        <p:spPr bwMode="auto">
          <a:xfrm>
            <a:off x="457200" y="1280160"/>
            <a:ext cx="7696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Short Circuit Example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r>
              <a:rPr lang="en-US" altLang="en-US" dirty="0" smtClean="0"/>
              <a:t>A 500 MVA, 20 kV, 3</a:t>
            </a:r>
            <a:r>
              <a:rPr lang="en-US" altLang="en-US" dirty="0" smtClean="0">
                <a:sym typeface="Symbol" pitchFamily="18" charset="2"/>
              </a:rPr>
              <a:t></a:t>
            </a:r>
            <a:r>
              <a:rPr lang="en-US" altLang="en-US" dirty="0" smtClean="0"/>
              <a:t> is operated with an internal voltage of 1.05 </a:t>
            </a:r>
            <a:r>
              <a:rPr lang="en-US" altLang="en-US" dirty="0" err="1" smtClean="0"/>
              <a:t>pu</a:t>
            </a:r>
            <a:r>
              <a:rPr lang="en-US" altLang="en-US" dirty="0" smtClean="0"/>
              <a:t>.  Assume a solid 3</a:t>
            </a:r>
            <a:r>
              <a:rPr lang="en-US" altLang="en-US" dirty="0" smtClean="0">
                <a:sym typeface="Symbol" pitchFamily="18" charset="2"/>
              </a:rPr>
              <a:t></a:t>
            </a:r>
            <a:r>
              <a:rPr lang="en-US" altLang="en-US" dirty="0" smtClean="0"/>
              <a:t> fault occurs on the generator's terminal and that the circuit breaker operates after three cycles.  Determine the fault current.  Assume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25570"/>
              </p:ext>
            </p:extLst>
          </p:nvPr>
        </p:nvGraphicFramePr>
        <p:xfrm>
          <a:off x="990600" y="3657600"/>
          <a:ext cx="7010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1" name="Equation" r:id="rId4" imgW="7010280" imgH="1676160" progId="Equation.DSMT4">
                  <p:embed/>
                </p:oleObj>
              </mc:Choice>
              <mc:Fallback>
                <p:oleObj name="Equation" r:id="rId4" imgW="701028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70104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S.C. Example, cont'd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041167"/>
              </p:ext>
            </p:extLst>
          </p:nvPr>
        </p:nvGraphicFramePr>
        <p:xfrm>
          <a:off x="457200" y="1280160"/>
          <a:ext cx="81788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5" name="Equation" r:id="rId4" imgW="8178480" imgH="5067000" progId="Equation.DSMT4">
                  <p:embed/>
                </p:oleObj>
              </mc:Choice>
              <mc:Fallback>
                <p:oleObj name="Equation" r:id="rId4" imgW="8178480" imgH="506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788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S.C. Example, cont'd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78744"/>
              </p:ext>
            </p:extLst>
          </p:nvPr>
        </p:nvGraphicFramePr>
        <p:xfrm>
          <a:off x="457200" y="1280160"/>
          <a:ext cx="72009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Equation" r:id="rId4" imgW="7200720" imgH="4457520" progId="Equation.DSMT4">
                  <p:embed/>
                </p:oleObj>
              </mc:Choice>
              <mc:Fallback>
                <p:oleObj name="Equation" r:id="rId4" imgW="7200720" imgH="4457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009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915400" cy="838200"/>
          </a:xfrm>
        </p:spPr>
        <p:txBody>
          <a:bodyPr/>
          <a:lstStyle/>
          <a:p>
            <a:r>
              <a:rPr lang="en-US" altLang="en-US" smtClean="0"/>
              <a:t>Network Fault Analysis Simplifications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To simplify analysis of fault currents in networks we'll make several simplifications:</a:t>
            </a:r>
          </a:p>
          <a:p>
            <a:pPr lvl="1"/>
            <a:r>
              <a:rPr lang="en-US" altLang="en-US" dirty="0" smtClean="0"/>
              <a:t>Transmission lines are represented by their series reactance</a:t>
            </a:r>
          </a:p>
          <a:p>
            <a:pPr lvl="1"/>
            <a:r>
              <a:rPr lang="en-US" altLang="en-US" dirty="0" smtClean="0"/>
              <a:t>Transformers are represented by their leakage </a:t>
            </a:r>
            <a:r>
              <a:rPr lang="en-US" altLang="en-US" dirty="0" err="1" smtClean="0"/>
              <a:t>reactances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Synchronous machines are modeled as a constant voltage behind direct-axis </a:t>
            </a:r>
            <a:r>
              <a:rPr lang="en-US" altLang="en-US" dirty="0" err="1" smtClean="0"/>
              <a:t>subtransient</a:t>
            </a:r>
            <a:r>
              <a:rPr lang="en-US" altLang="en-US" dirty="0" smtClean="0"/>
              <a:t> reactance</a:t>
            </a:r>
          </a:p>
          <a:p>
            <a:pPr lvl="1"/>
            <a:r>
              <a:rPr lang="en-US" altLang="en-US" dirty="0" smtClean="0"/>
              <a:t>Induction motors are ignored or treated as synchronous machines</a:t>
            </a:r>
          </a:p>
          <a:p>
            <a:pPr lvl="1"/>
            <a:r>
              <a:rPr lang="en-US" altLang="en-US" dirty="0" smtClean="0"/>
              <a:t>Other (</a:t>
            </a:r>
            <a:r>
              <a:rPr lang="en-US" altLang="en-US" dirty="0" err="1" smtClean="0"/>
              <a:t>nonspinning</a:t>
            </a:r>
            <a:r>
              <a:rPr lang="en-US" altLang="en-US" dirty="0" smtClean="0"/>
              <a:t>) loads are ignored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altLang="en-US" dirty="0" smtClean="0"/>
          </a:p>
          <a:p>
            <a:pPr marL="533400" indent="-533400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Fault Example</a:t>
            </a:r>
          </a:p>
        </p:txBody>
      </p:sp>
      <p:pic>
        <p:nvPicPr>
          <p:cNvPr id="1028" name="Picture 3" descr="Fig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2938" r="5882" b="59517"/>
          <a:stretch>
            <a:fillRect/>
          </a:stretch>
        </p:blipFill>
        <p:spPr bwMode="auto">
          <a:xfrm>
            <a:off x="609600" y="2653348"/>
            <a:ext cx="7315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1024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For the following network assume a fault on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terminal of the generator; all data is per unit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except for the transmission line reactance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316499"/>
              </p:ext>
            </p:extLst>
          </p:nvPr>
        </p:nvGraphicFramePr>
        <p:xfrm>
          <a:off x="685800" y="5396548"/>
          <a:ext cx="7366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3" name="Equation" r:id="rId5" imgW="7365960" imgH="1130040" progId="Equation.DSMT4">
                  <p:embed/>
                </p:oleObj>
              </mc:Choice>
              <mc:Fallback>
                <p:oleObj name="Equation" r:id="rId5" imgW="7365960" imgH="1130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96548"/>
                        <a:ext cx="7366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971800" y="3796348"/>
            <a:ext cx="2505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generator has 1.05</a:t>
            </a:r>
          </a:p>
          <a:p>
            <a:pPr eaLnBrk="1" hangingPunct="1"/>
            <a:r>
              <a:rPr lang="en-US" altLang="en-US"/>
              <a:t>terminal voltage &amp;</a:t>
            </a:r>
          </a:p>
          <a:p>
            <a:pPr eaLnBrk="1" hangingPunct="1"/>
            <a:r>
              <a:rPr lang="en-US" altLang="en-US"/>
              <a:t>supplies 100 MVA</a:t>
            </a:r>
          </a:p>
          <a:p>
            <a:pPr eaLnBrk="1" hangingPunct="1"/>
            <a:r>
              <a:rPr lang="en-US" altLang="en-US"/>
              <a:t>with 0.95 lag pf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Fault Example, cont'd</a:t>
            </a:r>
          </a:p>
        </p:txBody>
      </p:sp>
      <p:pic>
        <p:nvPicPr>
          <p:cNvPr id="2052" name="Picture 3" descr="Fig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54169" r="8235" b="25877"/>
          <a:stretch>
            <a:fillRect/>
          </a:stretch>
        </p:blipFill>
        <p:spPr bwMode="auto">
          <a:xfrm>
            <a:off x="533400" y="1916113"/>
            <a:ext cx="72390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57200" y="1397000"/>
            <a:ext cx="4940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Faulted network per unit diagram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65895"/>
              </p:ext>
            </p:extLst>
          </p:nvPr>
        </p:nvGraphicFramePr>
        <p:xfrm>
          <a:off x="457200" y="4038600"/>
          <a:ext cx="79883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7" name="Equation" r:id="rId5" imgW="7988040" imgH="2565360" progId="Equation.DSMT4">
                  <p:embed/>
                </p:oleObj>
              </mc:Choice>
              <mc:Fallback>
                <p:oleObj name="Equation" r:id="rId5" imgW="798804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79883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Fault Example, cont'd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1499"/>
              </p:ext>
            </p:extLst>
          </p:nvPr>
        </p:nvGraphicFramePr>
        <p:xfrm>
          <a:off x="457200" y="1280160"/>
          <a:ext cx="72390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1" name="Equation" r:id="rId4" imgW="7238880" imgH="4597200" progId="Equation.DSMT4">
                  <p:embed/>
                </p:oleObj>
              </mc:Choice>
              <mc:Fallback>
                <p:oleObj name="Equation" r:id="rId4" imgW="7238880" imgH="459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390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Analysis Solution Techniques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305800" cy="3657600"/>
          </a:xfrm>
        </p:spPr>
        <p:txBody>
          <a:bodyPr/>
          <a:lstStyle/>
          <a:p>
            <a:r>
              <a:rPr lang="en-US" altLang="en-US" dirty="0" smtClean="0"/>
              <a:t>Circuit models used during the fault allow the network to be represented as a linear circuit</a:t>
            </a:r>
          </a:p>
          <a:p>
            <a:r>
              <a:rPr lang="en-US" altLang="en-US" dirty="0" smtClean="0"/>
              <a:t>There are two main methods for solving for fault currents:</a:t>
            </a:r>
          </a:p>
          <a:p>
            <a:pPr marL="863600" lvl="1" indent="-342900"/>
            <a:r>
              <a:rPr lang="en-US" altLang="en-US" dirty="0" smtClean="0"/>
              <a:t>Direct method: Use </a:t>
            </a:r>
            <a:r>
              <a:rPr lang="en-US" altLang="en-US" dirty="0" err="1" smtClean="0"/>
              <a:t>prefault</a:t>
            </a:r>
            <a:r>
              <a:rPr lang="en-US" altLang="en-US" dirty="0" smtClean="0"/>
              <a:t> conditions to solve for the internal machine voltages; then apply fault and solve directly</a:t>
            </a:r>
          </a:p>
          <a:p>
            <a:pPr marL="863600" lvl="1" indent="-342900"/>
            <a:r>
              <a:rPr lang="en-US" altLang="en-US" dirty="0" smtClean="0"/>
              <a:t>Superposition: Fault is represented by two opposing </a:t>
            </a:r>
            <a:br>
              <a:rPr lang="en-US" altLang="en-US" dirty="0" smtClean="0"/>
            </a:br>
            <a:r>
              <a:rPr lang="en-US" altLang="en-US" dirty="0" smtClean="0"/>
              <a:t>voltage sources; solve system by superposition</a:t>
            </a:r>
          </a:p>
          <a:p>
            <a:pPr marL="1263650" lvl="2"/>
            <a:r>
              <a:rPr lang="en-US" altLang="en-US" sz="2400" dirty="0" smtClean="0"/>
              <a:t>first voltage just represents the </a:t>
            </a:r>
            <a:r>
              <a:rPr lang="en-US" altLang="en-US" sz="2400" dirty="0" err="1" smtClean="0"/>
              <a:t>prefault</a:t>
            </a:r>
            <a:r>
              <a:rPr lang="en-US" altLang="en-US" sz="2400" dirty="0" smtClean="0"/>
              <a:t> operating point</a:t>
            </a:r>
          </a:p>
          <a:p>
            <a:pPr marL="1263650" lvl="2"/>
            <a:r>
              <a:rPr lang="en-US" altLang="en-US" sz="2400" dirty="0" smtClean="0"/>
              <a:t>second system only has a single voltage source</a:t>
            </a:r>
          </a:p>
          <a:p>
            <a:pPr marL="533400" indent="-533400"/>
            <a:endParaRPr lang="en-US" altLang="en-US" sz="2400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Superposition Approach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275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Faulted Condition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3733800"/>
            <a:ext cx="5648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Exact Equivalent to Faulted Condition</a:t>
            </a:r>
          </a:p>
        </p:txBody>
      </p:sp>
      <p:pic>
        <p:nvPicPr>
          <p:cNvPr id="26629" name="Picture 5" descr="Fig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t="865" r="8255" b="76990"/>
          <a:stretch>
            <a:fillRect/>
          </a:stretch>
        </p:blipFill>
        <p:spPr bwMode="auto">
          <a:xfrm>
            <a:off x="457200" y="1752600"/>
            <a:ext cx="49530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Fig12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1" r="9435" b="73529"/>
          <a:stretch>
            <a:fillRect/>
          </a:stretch>
        </p:blipFill>
        <p:spPr bwMode="auto">
          <a:xfrm>
            <a:off x="457200" y="4267200"/>
            <a:ext cx="49530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83959" y="2895600"/>
            <a:ext cx="2991525" cy="2308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Fault is represented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by two equal and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opposite 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sources, each with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a magnitude equal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to the pre-fault voltage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Analysis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cause of electric power system faults is insulation breakdown</a:t>
            </a:r>
          </a:p>
          <a:p>
            <a:r>
              <a:rPr lang="en-US" altLang="en-US" dirty="0" smtClean="0"/>
              <a:t>This breakdown can be due to a variety of different factors</a:t>
            </a:r>
          </a:p>
          <a:p>
            <a:pPr lvl="1"/>
            <a:r>
              <a:rPr lang="en-US" altLang="en-US" dirty="0" smtClean="0"/>
              <a:t>lightning</a:t>
            </a:r>
          </a:p>
          <a:p>
            <a:pPr lvl="1"/>
            <a:r>
              <a:rPr lang="en-US" altLang="en-US" dirty="0" smtClean="0"/>
              <a:t>wires blowing together in the wind</a:t>
            </a:r>
          </a:p>
          <a:p>
            <a:pPr lvl="1"/>
            <a:r>
              <a:rPr lang="en-US" altLang="en-US" dirty="0" smtClean="0"/>
              <a:t>animals or plants coming in contact with the wires</a:t>
            </a:r>
          </a:p>
          <a:p>
            <a:pPr lvl="1"/>
            <a:r>
              <a:rPr lang="en-US" altLang="en-US" dirty="0" smtClean="0"/>
              <a:t>salt spray or pollution on insulators 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Superposition Approach, cont’d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5" name="Equation" r:id="rId4" imgW="914400" imgH="336960" progId="Equation.DSMT4">
                  <p:embed/>
                </p:oleObj>
              </mc:Choice>
              <mc:Fallback>
                <p:oleObj name="Equation" r:id="rId4" imgW="914400" imgH="336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82248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Since this is now a linear network, the faulted voltages</a:t>
            </a:r>
          </a:p>
          <a:p>
            <a:pPr eaLnBrk="1" hangingPunct="1"/>
            <a:r>
              <a:rPr lang="en-US" altLang="en-US" sz="2800" dirty="0"/>
              <a:t>and currents are just the sum of the pre-fault conditions</a:t>
            </a:r>
          </a:p>
          <a:p>
            <a:pPr eaLnBrk="1" hangingPunct="1"/>
            <a:r>
              <a:rPr lang="en-US" altLang="en-US" sz="2800" dirty="0"/>
              <a:t>[the (1) component] and the conditions with just a single</a:t>
            </a:r>
          </a:p>
          <a:p>
            <a:pPr eaLnBrk="1" hangingPunct="1"/>
            <a:r>
              <a:rPr lang="en-US" altLang="en-US" sz="2800" dirty="0"/>
              <a:t>voltage source at the fault location [the (2) component]</a:t>
            </a:r>
          </a:p>
        </p:txBody>
      </p:sp>
      <p:pic>
        <p:nvPicPr>
          <p:cNvPr id="4101" name="Picture 5" descr="Fig124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11792" b="77855"/>
          <a:stretch>
            <a:fillRect/>
          </a:stretch>
        </p:blipFill>
        <p:spPr bwMode="auto">
          <a:xfrm>
            <a:off x="685800" y="4066380"/>
            <a:ext cx="592455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437" y="3405637"/>
            <a:ext cx="674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Pre-fault (1) component equal to the pre-fault </a:t>
            </a:r>
            <a:br>
              <a:rPr lang="en-US" altLang="en-US" sz="2800" dirty="0"/>
            </a:br>
            <a:r>
              <a:rPr lang="en-US" altLang="en-US" sz="2800" dirty="0"/>
              <a:t>power flow solution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477000" y="4460875"/>
            <a:ext cx="1996059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chemeClr val="tx1">
                    <a:lumMod val="50000"/>
                  </a:schemeClr>
                </a:solidFill>
              </a:rPr>
              <a:t>Obviously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pre-fault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“fault current”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is zero!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Superposition Approach, cont’d</a:t>
            </a:r>
          </a:p>
        </p:txBody>
      </p:sp>
      <p:pic>
        <p:nvPicPr>
          <p:cNvPr id="5124" name="Picture 3" descr="Fig12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11792" b="77855"/>
          <a:stretch>
            <a:fillRect/>
          </a:stretch>
        </p:blipFill>
        <p:spPr bwMode="auto">
          <a:xfrm>
            <a:off x="457200" y="2895600"/>
            <a:ext cx="5638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457200" y="1280160"/>
            <a:ext cx="76676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Fault (1) component due to a single voltage source</a:t>
            </a:r>
          </a:p>
          <a:p>
            <a:pPr eaLnBrk="1" hangingPunct="1"/>
            <a:r>
              <a:rPr lang="en-US" altLang="en-US" sz="2800" dirty="0"/>
              <a:t>at the fault location, with a magnitude equal to the</a:t>
            </a:r>
          </a:p>
          <a:p>
            <a:pPr eaLnBrk="1" hangingPunct="1"/>
            <a:r>
              <a:rPr lang="en-US" altLang="en-US" sz="2800" dirty="0"/>
              <a:t>negative of the pre-fault voltage at the fault location.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533221"/>
              </p:ext>
            </p:extLst>
          </p:nvPr>
        </p:nvGraphicFramePr>
        <p:xfrm>
          <a:off x="457200" y="5181600"/>
          <a:ext cx="5499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9" name="Equation" r:id="rId5" imgW="5499000" imgH="1346040" progId="Equation.DSMT4">
                  <p:embed/>
                </p:oleObj>
              </mc:Choice>
              <mc:Fallback>
                <p:oleObj name="Equation" r:id="rId5" imgW="549900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54991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Bus Superposition Solution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47856"/>
              </p:ext>
            </p:extLst>
          </p:nvPr>
        </p:nvGraphicFramePr>
        <p:xfrm>
          <a:off x="457200" y="1280160"/>
          <a:ext cx="68580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3" name="Equation" r:id="rId4" imgW="6858000" imgH="5041800" progId="Equation.DSMT4">
                  <p:embed/>
                </p:oleObj>
              </mc:Choice>
              <mc:Fallback>
                <p:oleObj name="Equation" r:id="rId4" imgW="6858000" imgH="504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580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781800" y="4191000"/>
            <a:ext cx="1814920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/>
              <a:t>This matches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what we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calculated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earlier 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Extension to Larger Systems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26040"/>
              </p:ext>
            </p:extLst>
          </p:nvPr>
        </p:nvGraphicFramePr>
        <p:xfrm>
          <a:off x="457200" y="1280160"/>
          <a:ext cx="72898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7" name="Equation" r:id="rId4" imgW="7289640" imgH="5308560" progId="Equation.DSMT4">
                  <p:embed/>
                </p:oleObj>
              </mc:Choice>
              <mc:Fallback>
                <p:oleObj name="Equation" r:id="rId4" imgW="7289640" imgH="5308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89800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75125" y="4410075"/>
            <a:ext cx="3113088" cy="137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However to use this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approach we need to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first determine I</a:t>
            </a:r>
            <a:r>
              <a:rPr lang="en-US" altLang="en-US" sz="2800" baseline="-25000" dirty="0">
                <a:solidFill>
                  <a:schemeClr val="tx1">
                    <a:lumMod val="50000"/>
                  </a:schemeClr>
                </a:solidFill>
              </a:rPr>
              <a:t>f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Determination of Fault Current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03673"/>
              </p:ext>
            </p:extLst>
          </p:nvPr>
        </p:nvGraphicFramePr>
        <p:xfrm>
          <a:off x="457200" y="1280160"/>
          <a:ext cx="647700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1" name="Equation" r:id="rId4" imgW="6476760" imgH="4749480" progId="Equation.DSMT4">
                  <p:embed/>
                </p:oleObj>
              </mc:Choice>
              <mc:Fallback>
                <p:oleObj name="Equation" r:id="rId4" imgW="6476760" imgH="474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477000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Determination of Fault Current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03179"/>
              </p:ext>
            </p:extLst>
          </p:nvPr>
        </p:nvGraphicFramePr>
        <p:xfrm>
          <a:off x="457200" y="1280160"/>
          <a:ext cx="81407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5" name="Equation" r:id="rId4" imgW="8140680" imgH="4381200" progId="Equation.DSMT4">
                  <p:embed/>
                </p:oleObj>
              </mc:Choice>
              <mc:Fallback>
                <p:oleObj name="Equation" r:id="rId4" imgW="8140680" imgH="438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407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Gen System Fault Example</a:t>
            </a:r>
          </a:p>
        </p:txBody>
      </p:sp>
      <p:pic>
        <p:nvPicPr>
          <p:cNvPr id="10244" name="Picture 3" descr="Fig1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11765" b="75043"/>
          <a:stretch>
            <a:fillRect/>
          </a:stretch>
        </p:blipFill>
        <p:spPr bwMode="auto">
          <a:xfrm>
            <a:off x="457200" y="1280160"/>
            <a:ext cx="621823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32807"/>
              </p:ext>
            </p:extLst>
          </p:nvPr>
        </p:nvGraphicFramePr>
        <p:xfrm>
          <a:off x="508000" y="4114800"/>
          <a:ext cx="6578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9" name="Equation" r:id="rId5" imgW="6578280" imgH="2057400" progId="Equation.DSMT4">
                  <p:embed/>
                </p:oleObj>
              </mc:Choice>
              <mc:Fallback>
                <p:oleObj name="Equation" r:id="rId5" imgW="657828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114800"/>
                        <a:ext cx="6578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35</a:t>
            </a:fld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Gen Example, cont’d</a:t>
            </a:r>
          </a:p>
        </p:txBody>
      </p:sp>
      <p:pic>
        <p:nvPicPr>
          <p:cNvPr id="11270" name="Picture 3" descr="Fig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11765" b="75043"/>
          <a:stretch>
            <a:fillRect/>
          </a:stretch>
        </p:blipFill>
        <p:spPr bwMode="auto">
          <a:xfrm>
            <a:off x="4419600" y="1309777"/>
            <a:ext cx="42672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305572"/>
              </p:ext>
            </p:extLst>
          </p:nvPr>
        </p:nvGraphicFramePr>
        <p:xfrm>
          <a:off x="457200" y="1280160"/>
          <a:ext cx="3683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3" name="Equation" r:id="rId5" imgW="3682800" imgH="1523880" progId="Equation.DSMT4">
                  <p:embed/>
                </p:oleObj>
              </mc:Choice>
              <mc:Fallback>
                <p:oleObj name="Equation" r:id="rId5" imgW="36828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3683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4" name="Equation" r:id="rId7" imgW="914400" imgH="336960" progId="Equation.DSMT4">
                  <p:embed/>
                </p:oleObj>
              </mc:Choice>
              <mc:Fallback>
                <p:oleObj name="Equation" r:id="rId7" imgW="914400" imgH="336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278997"/>
              </p:ext>
            </p:extLst>
          </p:nvPr>
        </p:nvGraphicFramePr>
        <p:xfrm>
          <a:off x="457200" y="3124290"/>
          <a:ext cx="55245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5" name="Equation" r:id="rId9" imgW="5524200" imgH="3251160" progId="Equation.DSMT4">
                  <p:embed/>
                </p:oleObj>
              </mc:Choice>
              <mc:Fallback>
                <p:oleObj name="Equation" r:id="rId9" imgW="5524200" imgH="3251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90"/>
                        <a:ext cx="55245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36</a:t>
            </a:fld>
            <a:endParaRPr 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Gen Example, cont’d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824257"/>
              </p:ext>
            </p:extLst>
          </p:nvPr>
        </p:nvGraphicFramePr>
        <p:xfrm>
          <a:off x="457200" y="1280160"/>
          <a:ext cx="76962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7" name="Equation" r:id="rId4" imgW="7696080" imgH="4178160" progId="Equation.DSMT4">
                  <p:embed/>
                </p:oleObj>
              </mc:Choice>
              <mc:Fallback>
                <p:oleObj name="Equation" r:id="rId4" imgW="7696080" imgH="417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9620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37</a:t>
            </a:fld>
            <a:endParaRPr 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Gen Example, cont’d</a:t>
            </a:r>
          </a:p>
        </p:txBody>
      </p:sp>
      <p:graphicFrame>
        <p:nvGraphicFramePr>
          <p:cNvPr id="13314" name="Object 1027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6" name="Equation" r:id="rId4" imgW="914400" imgH="336960" progId="Equation.DSMT4">
                  <p:embed/>
                </p:oleObj>
              </mc:Choice>
              <mc:Fallback>
                <p:oleObj name="Equation" r:id="rId4" imgW="914400" imgH="336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966315"/>
              </p:ext>
            </p:extLst>
          </p:nvPr>
        </p:nvGraphicFramePr>
        <p:xfrm>
          <a:off x="457200" y="1280160"/>
          <a:ext cx="6781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7" name="Equation" r:id="rId6" imgW="6781680" imgH="1523880" progId="Equation.DSMT4">
                  <p:embed/>
                </p:oleObj>
              </mc:Choice>
              <mc:Fallback>
                <p:oleObj name="Equation" r:id="rId6" imgW="678168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781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1029" descr="Fig1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7059" b="75906"/>
          <a:stretch>
            <a:fillRect/>
          </a:stretch>
        </p:blipFill>
        <p:spPr bwMode="auto">
          <a:xfrm>
            <a:off x="533400" y="3048000"/>
            <a:ext cx="68564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38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Types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There are two main types of faults</a:t>
            </a:r>
          </a:p>
          <a:p>
            <a:pPr lvl="1"/>
            <a:r>
              <a:rPr lang="en-US" altLang="en-US" dirty="0" smtClean="0"/>
              <a:t>symmetric faults: system remains balanced; these faults are relatively rare, but are the easiest to analyze so we’ll consider them first.</a:t>
            </a:r>
          </a:p>
          <a:p>
            <a:pPr lvl="1"/>
            <a:r>
              <a:rPr lang="en-US" altLang="en-US" dirty="0" err="1" smtClean="0"/>
              <a:t>unsymmetric</a:t>
            </a:r>
            <a:r>
              <a:rPr lang="en-US" altLang="en-US" dirty="0" smtClean="0"/>
              <a:t> faults: system is no longer balanced; very common, but more difficult to analyze</a:t>
            </a:r>
          </a:p>
          <a:p>
            <a:r>
              <a:rPr lang="en-US" altLang="en-US" dirty="0" smtClean="0"/>
              <a:t>The most common type of fault on a three phase system by far is the single line-to-ground (SLG), followed by the line-to-line faults (LL), double line-to-ground (DLG) faults, and balanced three phase faults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838200"/>
          </a:xfrm>
        </p:spPr>
        <p:txBody>
          <a:bodyPr/>
          <a:lstStyle/>
          <a:p>
            <a:r>
              <a:rPr lang="en-US" altLang="en-US" smtClean="0"/>
              <a:t>PowerWorld Example 7.5: Bus 2 Fault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2786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39</a:t>
            </a:fld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Lightning Strike Event Sequence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44958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/>
              <a:t>Lighting hits line, setting up an ionized path to ground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en-US" dirty="0" smtClean="0"/>
              <a:t>30 million lightning strikes per year in US!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en-US" dirty="0" smtClean="0"/>
              <a:t>a single typical stroke might have 25,000 amps, with a rise time of 10 </a:t>
            </a:r>
            <a:r>
              <a:rPr lang="en-US" altLang="en-US" dirty="0" smtClean="0">
                <a:sym typeface="Symbol" pitchFamily="18" charset="2"/>
              </a:rPr>
              <a:t>s, dissipated in 200 s. </a:t>
            </a:r>
          </a:p>
          <a:p>
            <a:pPr marL="914400" lvl="1" indent="-457200">
              <a:buFont typeface="Wingdings" pitchFamily="2" charset="2"/>
              <a:buChar char="l"/>
            </a:pPr>
            <a:r>
              <a:rPr lang="en-US" altLang="en-US" dirty="0" smtClean="0">
                <a:sym typeface="Symbol" pitchFamily="18" charset="2"/>
              </a:rPr>
              <a:t>multiple strokes can occur in a single flash, causing the lightning to appear to flicker, with the total event lasting up to a second. 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dirty="0" smtClean="0">
                <a:sym typeface="Symbol" pitchFamily="18" charset="2"/>
              </a:rPr>
              <a:t>Conduction path is maintained by ionized air after lightning stroke energy has dissipated, resulting in high fault currents (often &gt; 25,000 amps!)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Lightning Strike Sequence, cont’d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3733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Symbol" pitchFamily="18" charset="2"/>
              </a:rPr>
              <a:t>Within one to two cycles (16 </a:t>
            </a:r>
            <a:r>
              <a:rPr lang="en-US" altLang="en-US" dirty="0" err="1" smtClean="0">
                <a:sym typeface="Symbol" pitchFamily="18" charset="2"/>
              </a:rPr>
              <a:t>ms</a:t>
            </a:r>
            <a:r>
              <a:rPr lang="en-US" altLang="en-US" dirty="0" smtClean="0">
                <a:sym typeface="Symbol" pitchFamily="18" charset="2"/>
              </a:rPr>
              <a:t>) relays at both ends of line detect high currents, signaling circuit breakers to open the line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nearby locations see decreased voltages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>
                <a:sym typeface="Symbol" pitchFamily="18" charset="2"/>
              </a:rPr>
              <a:t>Circuit breakers open to de-energize line in an additional one to two cycles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breaking tens of thousands of amps of fault current is no small feat!  </a:t>
            </a:r>
          </a:p>
          <a:p>
            <a:pPr lvl="1"/>
            <a:r>
              <a:rPr lang="en-US" altLang="en-US" dirty="0" smtClean="0">
                <a:sym typeface="Symbol" pitchFamily="18" charset="2"/>
              </a:rPr>
              <a:t>with line removed voltages usually return to near normal</a:t>
            </a:r>
          </a:p>
          <a:p>
            <a:pPr marL="533400" indent="-533400">
              <a:buFont typeface="Wingdings" pitchFamily="2" charset="2"/>
              <a:buAutoNum type="arabicPeriod" startAt="3"/>
            </a:pPr>
            <a:r>
              <a:rPr lang="en-US" altLang="en-US" dirty="0" smtClean="0">
                <a:sym typeface="Symbol" pitchFamily="18" charset="2"/>
              </a:rPr>
              <a:t>Circuit breakers may reclose after several seconds, trying to restore faulted line to service</a:t>
            </a:r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Worldwide Lightning Strike Density</a:t>
            </a:r>
          </a:p>
        </p:txBody>
      </p:sp>
      <p:pic>
        <p:nvPicPr>
          <p:cNvPr id="22531" name="Picture 2" descr="http://science.nasa.gov/media/medialibrary/2001/12/02/ast05dec_1_resources/lightningmap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090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38200" y="6519863"/>
            <a:ext cx="685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Source: http://science.nasa.gov/science-news/science-at-nasa/2001/ast05dec_1/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5257800"/>
            <a:ext cx="8512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Units are Lightning Flashes per square km per year; Florida is</a:t>
            </a:r>
            <a:br>
              <a:rPr lang="en-US" altLang="en-US"/>
            </a:br>
            <a:r>
              <a:rPr lang="en-US" altLang="en-US"/>
              <a:t>top location in the US; very few on the West Coast, or HI, AK. This</a:t>
            </a:r>
            <a:br>
              <a:rPr lang="en-US" altLang="en-US"/>
            </a:br>
            <a:r>
              <a:rPr lang="en-US" altLang="en-US"/>
              <a:t>is an important consideration when talking about electric reliability!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Fault Analysis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Fault currents cause equipment damage due to both thermal and mechanical processes</a:t>
            </a:r>
          </a:p>
          <a:p>
            <a:r>
              <a:rPr lang="en-US" altLang="en-US" dirty="0" smtClean="0"/>
              <a:t>Goal of fault analysis is to determine the magnitudes of the currents present during the fault</a:t>
            </a:r>
          </a:p>
          <a:p>
            <a:pPr lvl="1"/>
            <a:r>
              <a:rPr lang="en-US" altLang="en-US" dirty="0" smtClean="0"/>
              <a:t>need to determine the maximum current to insure devices can survive the fault</a:t>
            </a:r>
          </a:p>
          <a:p>
            <a:pPr lvl="1"/>
            <a:r>
              <a:rPr lang="en-US" altLang="en-US" dirty="0" smtClean="0"/>
              <a:t>need to determine the maximum current the circuit breakers (CBs) need to interrupt to correctly size the CBs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RL Circuit Analysis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219200"/>
          </a:xfrm>
        </p:spPr>
        <p:txBody>
          <a:bodyPr/>
          <a:lstStyle/>
          <a:p>
            <a:r>
              <a:rPr lang="en-US" altLang="en-US" dirty="0" smtClean="0"/>
              <a:t>To understand fault analysis we need to review the behavior of an RL circuit</a:t>
            </a:r>
          </a:p>
        </p:txBody>
      </p:sp>
      <p:pic>
        <p:nvPicPr>
          <p:cNvPr id="7173" name="Picture 4" descr="Fig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862" r="3529" b="80219"/>
          <a:stretch>
            <a:fillRect/>
          </a:stretch>
        </p:blipFill>
        <p:spPr bwMode="auto">
          <a:xfrm>
            <a:off x="3400575" y="2362200"/>
            <a:ext cx="49371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095546"/>
              </p:ext>
            </p:extLst>
          </p:nvPr>
        </p:nvGraphicFramePr>
        <p:xfrm>
          <a:off x="838200" y="2623868"/>
          <a:ext cx="2400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5" name="Equation" r:id="rId5" imgW="2400120" imgH="1015920" progId="Equation.DSMT4">
                  <p:embed/>
                </p:oleObj>
              </mc:Choice>
              <mc:Fallback>
                <p:oleObj name="Equation" r:id="rId5" imgW="240012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623868"/>
                        <a:ext cx="2400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77815" y="4367213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Before the switch is closed obviously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(t) = 0.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When the switch is closed at t=0 the current will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have two components: 1) a steady-state value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2) a transient value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5881</TotalTime>
  <Words>1163</Words>
  <Application>Microsoft Office PowerPoint</Application>
  <PresentationFormat>On-screen Show (4:3)</PresentationFormat>
  <Paragraphs>212</Paragraphs>
  <Slides>40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Capsules</vt:lpstr>
      <vt:lpstr>Equation</vt:lpstr>
      <vt:lpstr>ECE 476  Power System Analysis</vt:lpstr>
      <vt:lpstr>Announcements</vt:lpstr>
      <vt:lpstr>Fault Analysis</vt:lpstr>
      <vt:lpstr>Fault Types</vt:lpstr>
      <vt:lpstr>Lightning Strike Event Sequence</vt:lpstr>
      <vt:lpstr>Lightning Strike Sequence, cont’d</vt:lpstr>
      <vt:lpstr>Worldwide Lightning Strike Density</vt:lpstr>
      <vt:lpstr>Fault Analysis</vt:lpstr>
      <vt:lpstr>RL Circuit Analysis</vt:lpstr>
      <vt:lpstr>RL Circuit Analysis, cont’d</vt:lpstr>
      <vt:lpstr>RL Circuit Analysis, cont’d</vt:lpstr>
      <vt:lpstr>Time varying current</vt:lpstr>
      <vt:lpstr>RL Circuit Analysis, cont’d</vt:lpstr>
      <vt:lpstr>RMS for Fault Current</vt:lpstr>
      <vt:lpstr>Generator Modeling During Faults</vt:lpstr>
      <vt:lpstr>Generator Modeling, cont’d</vt:lpstr>
      <vt:lpstr>Generator Modeling, cont’d</vt:lpstr>
      <vt:lpstr>Generator Modeling, cont'd</vt:lpstr>
      <vt:lpstr>Generator Short Circuit Currents</vt:lpstr>
      <vt:lpstr>Generator Short Circuit Currents</vt:lpstr>
      <vt:lpstr>Generator Short Circuit Example</vt:lpstr>
      <vt:lpstr>Generator S.C. Example, cont'd</vt:lpstr>
      <vt:lpstr>Generator S.C. Example, cont'd</vt:lpstr>
      <vt:lpstr>Network Fault Analysis Simplifications</vt:lpstr>
      <vt:lpstr>Network Fault Example</vt:lpstr>
      <vt:lpstr>Network Fault Example, cont'd</vt:lpstr>
      <vt:lpstr>Network Fault Example, cont'd</vt:lpstr>
      <vt:lpstr>Fault Analysis Solution Techniques</vt:lpstr>
      <vt:lpstr>Superposition Approach</vt:lpstr>
      <vt:lpstr>Superposition Approach, cont’d</vt:lpstr>
      <vt:lpstr>Superposition Approach, cont’d</vt:lpstr>
      <vt:lpstr>Two Bus Superposition Solution</vt:lpstr>
      <vt:lpstr>Extension to Larger Systems</vt:lpstr>
      <vt:lpstr>Determination of Fault Current</vt:lpstr>
      <vt:lpstr>Determination of Fault Current</vt:lpstr>
      <vt:lpstr>Three Gen System Fault Example</vt:lpstr>
      <vt:lpstr>Three Gen Example, cont’d</vt:lpstr>
      <vt:lpstr>Three Gen Example, cont’d</vt:lpstr>
      <vt:lpstr>Three Gen Example, cont’d</vt:lpstr>
      <vt:lpstr>PowerWorld Example 7.5: Bus 2 Fault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355</cp:revision>
  <cp:lastPrinted>2016-10-19T17:03:33Z</cp:lastPrinted>
  <dcterms:created xsi:type="dcterms:W3CDTF">2000-05-11T14:27:08Z</dcterms:created>
  <dcterms:modified xsi:type="dcterms:W3CDTF">2016-10-28T12:07:49Z</dcterms:modified>
</cp:coreProperties>
</file>