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0"/>
  </p:notesMasterIdLst>
  <p:handoutMasterIdLst>
    <p:handoutMasterId r:id="rId31"/>
  </p:handoutMasterIdLst>
  <p:sldIdLst>
    <p:sldId id="258" r:id="rId2"/>
    <p:sldId id="349" r:id="rId3"/>
    <p:sldId id="494" r:id="rId4"/>
    <p:sldId id="509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54" r:id="rId20"/>
    <p:sldId id="555" r:id="rId21"/>
    <p:sldId id="556" r:id="rId22"/>
    <p:sldId id="557" r:id="rId23"/>
    <p:sldId id="558" r:id="rId24"/>
    <p:sldId id="559" r:id="rId25"/>
    <p:sldId id="560" r:id="rId26"/>
    <p:sldId id="561" r:id="rId27"/>
    <p:sldId id="562" r:id="rId28"/>
    <p:sldId id="563" r:id="rId29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76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18090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7589BC-0F95-4C44-9325-C9A60A28AF0C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85371AB-86A2-4C67-8FB0-275BFAD41382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93F1D7-B9AC-4F47-827B-756AA88EAA61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73817DE-3698-4254-B652-22E3ABF0B5BE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12E8E6-E811-46AC-9C10-6B29F1F5A801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F91E87B-4065-4CB4-9679-7FDB9FDD2078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71A182-B1D5-49F4-AAAB-56DDB07A5136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25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9FF539C-47F3-4896-B8B3-D1C10DE3FB30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63560A-7F23-438F-B6D0-66EF8B4EA043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ED5A198-18E1-4960-8719-7E09B97B2715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79BFCF-CC04-4C0B-9D9F-0F258428D207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21902CB-68CF-42B6-BB27-8B07771B0992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53FC4A-DFF1-4199-9BD6-E61B8EEE0D30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7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6887C46-B770-4A70-9D9B-770B7732C669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A9846-FDFD-46BA-9A9E-6ACD2287992B}" type="slidenum">
              <a:rPr lang="en-US" altLang="en-US" sz="1200" smtClean="0"/>
              <a:pPr eaLnBrk="1" hangingPunct="1"/>
              <a:t>18</a:t>
            </a:fld>
            <a:endParaRPr lang="en-US" altLang="en-US" sz="1200" smtClean="0"/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A1A6F8E-A977-47AC-B6A6-DF3EB35EB2F3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418D1E-A862-43A9-B533-CC5E1AFC88C2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5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D1A1F7A-CB80-45EB-9183-9C10FDA99D76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30036B-246D-438D-BAF4-76150FB7C7E5}" type="slidenum">
              <a:rPr lang="en-US" altLang="en-US" sz="1200" smtClean="0"/>
              <a:pPr eaLnBrk="1" hangingPunct="1"/>
              <a:t>20</a:t>
            </a:fld>
            <a:endParaRPr lang="en-US" altLang="en-US" sz="1200" smtClean="0"/>
          </a:p>
        </p:txBody>
      </p:sp>
      <p:sp>
        <p:nvSpPr>
          <p:cNvPr id="880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9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329EB92-EB04-47ED-A77A-73A3E2D41558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15C655-BD32-42AF-9F96-F23914D5D85F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A49F8A-54F3-46B2-B31F-B5E82595FFDB}" type="slidenum">
              <a:rPr lang="en-US" altLang="en-US" sz="1200" smtClean="0"/>
              <a:pPr eaLnBrk="1" hangingPunct="1"/>
              <a:t>21</a:t>
            </a:fld>
            <a:endParaRPr lang="en-US" altLang="en-US" sz="1200" smtClean="0"/>
          </a:p>
        </p:txBody>
      </p:sp>
      <p:sp>
        <p:nvSpPr>
          <p:cNvPr id="89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3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CC5E8AA-5AA9-4F9B-B5C7-BF6ABB0BF03F}" type="slidenum">
              <a:rPr lang="en-US" altLang="en-US" sz="1200"/>
              <a:pPr algn="r"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B7F739-D413-4D3B-A427-AE1ABD1AD535}" type="slidenum">
              <a:rPr lang="en-US" altLang="en-US" sz="1200" smtClean="0"/>
              <a:pPr eaLnBrk="1" hangingPunct="1"/>
              <a:t>22</a:t>
            </a:fld>
            <a:endParaRPr lang="en-US" altLang="en-US" sz="1200" smtClean="0"/>
          </a:p>
        </p:txBody>
      </p:sp>
      <p:sp>
        <p:nvSpPr>
          <p:cNvPr id="90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0117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B6E1741-8615-4F7D-BD70-0475A9536A2B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B8772E-ACFB-43A6-A984-0110AB8FB4C1}" type="slidenum">
              <a:rPr lang="en-US" altLang="en-US" sz="1200" smtClean="0"/>
              <a:pPr eaLnBrk="1" hangingPunct="1"/>
              <a:t>23</a:t>
            </a:fld>
            <a:endParaRPr lang="en-US" altLang="en-US" sz="1200" smtClean="0"/>
          </a:p>
        </p:txBody>
      </p:sp>
      <p:sp>
        <p:nvSpPr>
          <p:cNvPr id="911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4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1141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DE58529-8F35-4A63-89F5-C82B95ED7096}" type="slidenum">
              <a:rPr lang="en-US" altLang="en-US" sz="1200"/>
              <a:pPr algn="r"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5FB4C4-971B-403B-8391-6A9D5C9439A5}" type="slidenum">
              <a:rPr lang="en-US" altLang="en-US" sz="1200" smtClean="0"/>
              <a:pPr eaLnBrk="1" hangingPunct="1"/>
              <a:t>24</a:t>
            </a:fld>
            <a:endParaRPr lang="en-US" altLang="en-US" sz="1200" smtClean="0"/>
          </a:p>
        </p:txBody>
      </p:sp>
      <p:sp>
        <p:nvSpPr>
          <p:cNvPr id="921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65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0CB9334-73EC-413E-8910-53CEAEFBB378}" type="slidenum">
              <a:rPr lang="en-US" altLang="en-US" sz="1200"/>
              <a:pPr algn="r"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43811D-FFF6-4281-B53E-9D21D06472E6}" type="slidenum">
              <a:rPr lang="en-US" altLang="en-US" sz="1200" smtClean="0"/>
              <a:pPr eaLnBrk="1" hangingPunct="1"/>
              <a:t>25</a:t>
            </a:fld>
            <a:endParaRPr lang="en-US" altLang="en-US" sz="1200" smtClean="0"/>
          </a:p>
        </p:txBody>
      </p:sp>
      <p:sp>
        <p:nvSpPr>
          <p:cNvPr id="931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3189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05F7478-9D88-4780-AA10-5D1DB74A33DF}" type="slidenum">
              <a:rPr lang="en-US" altLang="en-US" sz="1200"/>
              <a:pPr algn="r" eaLnBrk="1" hangingPunct="1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432BD6-5C42-4D6A-B528-64E2E71177B3}" type="slidenum">
              <a:rPr lang="en-US" altLang="en-US" sz="1200" smtClean="0"/>
              <a:pPr eaLnBrk="1" hangingPunct="1"/>
              <a:t>26</a:t>
            </a:fld>
            <a:endParaRPr lang="en-US" altLang="en-US" sz="1200" smtClean="0"/>
          </a:p>
        </p:txBody>
      </p:sp>
      <p:sp>
        <p:nvSpPr>
          <p:cNvPr id="942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4213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5AA138F-18B1-4585-8E81-BA23DBD6B47B}" type="slidenum">
              <a:rPr lang="en-US" altLang="en-US" sz="1200"/>
              <a:pPr algn="r" eaLnBrk="1" hangingPunct="1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E799B7-D700-4C76-8978-306D331911A5}" type="slidenum">
              <a:rPr lang="en-US" altLang="en-US" sz="1200" smtClean="0"/>
              <a:pPr eaLnBrk="1" hangingPunct="1"/>
              <a:t>27</a:t>
            </a:fld>
            <a:endParaRPr lang="en-US" altLang="en-US" sz="1200" smtClean="0"/>
          </a:p>
        </p:txBody>
      </p:sp>
      <p:sp>
        <p:nvSpPr>
          <p:cNvPr id="952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5237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ACBAEED-3432-4361-9CBB-D53D225B7029}" type="slidenum">
              <a:rPr lang="en-US" altLang="en-US" sz="1200"/>
              <a:pPr algn="r" eaLnBrk="1" hangingPunct="1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B5FD81-5875-4283-B2B6-1727269F8532}" type="slidenum">
              <a:rPr lang="en-US" altLang="en-US" sz="1200" smtClean="0"/>
              <a:pPr eaLnBrk="1" hangingPunct="1"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E3BBAF-9C47-47E9-A278-8C7CD8E04FF0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92B1B9-BB95-4ADF-924E-3CE88926F839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EDB466-AE6A-41A7-9DE3-0938DC0D9FC0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4C8492-A971-4717-B87B-D5FA714C9B3B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42DA6A-82A4-4CAE-9191-6606B5569850}" type="slidenum">
              <a:rPr lang="en-US" altLang="en-US" sz="1200" smtClean="0"/>
              <a:pPr eaLnBrk="1" hangingPunct="1"/>
              <a:t>9</a:t>
            </a:fld>
            <a:endParaRPr lang="en-US" altLang="en-US" sz="1200" smtClean="0"/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822ECD3-242E-40FE-83EE-DB1AA9D04732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2D7C2C-22D4-4BF1-816B-E8DF7D643EF2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1EA5A40-61AE-418A-AEAF-11E30B6C8B42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12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24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  <p:sldLayoutId id="214748373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24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2.wmf"/><Relationship Id="rId25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rc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476 </a:t>
            </a:r>
            <a:br>
              <a:rPr lang="en-US" altLang="en-US" dirty="0" smtClean="0"/>
            </a:br>
            <a:r>
              <a:rPr lang="en-US" altLang="en-US" dirty="0" smtClean="0"/>
              <a:t>Power System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14: Power Flow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523" name="Group 131"/>
          <p:cNvGraphicFramePr>
            <a:graphicFrameLocks noGrp="1"/>
          </p:cNvGraphicFramePr>
          <p:nvPr/>
        </p:nvGraphicFramePr>
        <p:xfrm>
          <a:off x="1371600" y="1219200"/>
          <a:ext cx="7543800" cy="3046422"/>
        </p:xfrm>
        <a:graphic>
          <a:graphicData uri="http://schemas.openxmlformats.org/drawingml/2006/table">
            <a:tbl>
              <a:tblPr/>
              <a:tblGrid>
                <a:gridCol w="762000"/>
                <a:gridCol w="1066800"/>
                <a:gridCol w="838200"/>
                <a:gridCol w="985838"/>
                <a:gridCol w="544512"/>
                <a:gridCol w="546100"/>
                <a:gridCol w="622300"/>
                <a:gridCol w="623888"/>
                <a:gridCol w="868362"/>
                <a:gridCol w="685800"/>
              </a:tblGrid>
              <a:tr h="920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Bus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Type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 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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degrees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Gmax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Gmin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Swing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8.0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Constant voltage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01" name="Text Box 81"/>
          <p:cNvSpPr txBox="1">
            <a:spLocks noChangeArrowheads="1"/>
          </p:cNvSpPr>
          <p:nvPr/>
        </p:nvSpPr>
        <p:spPr bwMode="auto">
          <a:xfrm>
            <a:off x="304800" y="2209800"/>
            <a:ext cx="9032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Table 1. </a:t>
            </a:r>
          </a:p>
          <a:p>
            <a:pPr eaLnBrk="1" hangingPunct="1"/>
            <a:r>
              <a:rPr lang="en-US" altLang="en-US" sz="1600"/>
              <a:t>Bus input </a:t>
            </a:r>
          </a:p>
          <a:p>
            <a:pPr eaLnBrk="1" hangingPunct="1"/>
            <a:r>
              <a:rPr lang="en-US" altLang="en-US" sz="1600"/>
              <a:t>data</a:t>
            </a:r>
          </a:p>
        </p:txBody>
      </p:sp>
      <p:graphicFrame>
        <p:nvGraphicFramePr>
          <p:cNvPr id="315522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518519"/>
              </p:ext>
            </p:extLst>
          </p:nvPr>
        </p:nvGraphicFramePr>
        <p:xfrm>
          <a:off x="2438400" y="4343400"/>
          <a:ext cx="6248400" cy="2170160"/>
        </p:xfrm>
        <a:graphic>
          <a:graphicData uri="http://schemas.openxmlformats.org/drawingml/2006/table">
            <a:tbl>
              <a:tblPr/>
              <a:tblGrid>
                <a:gridCol w="990600"/>
                <a:gridCol w="1041400"/>
                <a:gridCol w="1016000"/>
                <a:gridCol w="1016000"/>
                <a:gridCol w="1016000"/>
                <a:gridCol w="1168400"/>
              </a:tblGrid>
              <a:tr h="1164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Bus-to-Bus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R’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2-4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0.0090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1.72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0.0045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0.050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4-5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0.00225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39" name="Text Box 119"/>
          <p:cNvSpPr txBox="1">
            <a:spLocks noChangeArrowheads="1"/>
          </p:cNvSpPr>
          <p:nvPr/>
        </p:nvSpPr>
        <p:spPr bwMode="auto">
          <a:xfrm>
            <a:off x="914400" y="5027613"/>
            <a:ext cx="1389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Table 2.</a:t>
            </a:r>
          </a:p>
          <a:p>
            <a:pPr eaLnBrk="1" hangingPunct="1"/>
            <a:r>
              <a:rPr lang="en-US" altLang="en-US" sz="1600"/>
              <a:t> Line input data</a:t>
            </a:r>
          </a:p>
        </p:txBody>
      </p:sp>
      <p:sp>
        <p:nvSpPr>
          <p:cNvPr id="60536" name="Rectangle 132"/>
          <p:cNvSpPr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The N-R Power Flow: 5-bus Example</a:t>
            </a:r>
          </a:p>
        </p:txBody>
      </p:sp>
      <p:sp>
        <p:nvSpPr>
          <p:cNvPr id="30841" name="Rectangle 133"/>
          <p:cNvSpPr>
            <a:spLocks noChangeArrowheads="1"/>
          </p:cNvSpPr>
          <p:nvPr/>
        </p:nvSpPr>
        <p:spPr bwMode="auto">
          <a:xfrm>
            <a:off x="0" y="914400"/>
            <a:ext cx="91440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98" name="Group 82"/>
          <p:cNvGraphicFramePr>
            <a:graphicFrameLocks noGrp="1"/>
          </p:cNvGraphicFramePr>
          <p:nvPr/>
        </p:nvGraphicFramePr>
        <p:xfrm>
          <a:off x="1676400" y="1371600"/>
          <a:ext cx="7162800" cy="2176463"/>
        </p:xfrm>
        <a:graphic>
          <a:graphicData uri="http://schemas.openxmlformats.org/drawingml/2006/table">
            <a:tbl>
              <a:tblPr/>
              <a:tblGrid>
                <a:gridCol w="990600"/>
                <a:gridCol w="1041400"/>
                <a:gridCol w="1016000"/>
                <a:gridCol w="609600"/>
                <a:gridCol w="685800"/>
                <a:gridCol w="1295400"/>
                <a:gridCol w="1524000"/>
              </a:tblGrid>
              <a:tr h="1456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Bus-to-Bus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Setting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1-5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0.00150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—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3-4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0.00075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10.0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304800" y="2209800"/>
            <a:ext cx="11080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Table 3. </a:t>
            </a:r>
          </a:p>
          <a:p>
            <a:pPr eaLnBrk="1" hangingPunct="1"/>
            <a:r>
              <a:rPr lang="en-US" altLang="en-US" sz="1600"/>
              <a:t>Transformer</a:t>
            </a:r>
          </a:p>
          <a:p>
            <a:pPr eaLnBrk="1" hangingPunct="1"/>
            <a:r>
              <a:rPr lang="en-US" altLang="en-US" sz="1600"/>
              <a:t> input data</a:t>
            </a:r>
          </a:p>
        </p:txBody>
      </p:sp>
      <p:graphicFrame>
        <p:nvGraphicFramePr>
          <p:cNvPr id="31645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553635"/>
              </p:ext>
            </p:extLst>
          </p:nvPr>
        </p:nvGraphicFramePr>
        <p:xfrm>
          <a:off x="2819400" y="3667042"/>
          <a:ext cx="6096000" cy="2809959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8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Data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Unknowns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1.0,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-8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-2.8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1.05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L3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4.4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0, 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4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0, 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11" name="Text Box 77"/>
          <p:cNvSpPr txBox="1">
            <a:spLocks noChangeArrowheads="1"/>
          </p:cNvSpPr>
          <p:nvPr/>
        </p:nvSpPr>
        <p:spPr bwMode="auto">
          <a:xfrm>
            <a:off x="914400" y="4875213"/>
            <a:ext cx="1752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Table 4. Input data </a:t>
            </a:r>
          </a:p>
          <a:p>
            <a:pPr eaLnBrk="1" hangingPunct="1"/>
            <a:r>
              <a:rPr lang="en-US" altLang="en-US" sz="1600"/>
              <a:t>and unknowns</a:t>
            </a:r>
          </a:p>
        </p:txBody>
      </p:sp>
      <p:sp>
        <p:nvSpPr>
          <p:cNvPr id="61508" name="Rectangle 83"/>
          <p:cNvSpPr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The N-R Power Flow: 5-bus Example</a:t>
            </a:r>
          </a:p>
        </p:txBody>
      </p:sp>
      <p:sp>
        <p:nvSpPr>
          <p:cNvPr id="31813" name="Rectangle 84"/>
          <p:cNvSpPr>
            <a:spLocks noChangeArrowheads="1"/>
          </p:cNvSpPr>
          <p:nvPr/>
        </p:nvSpPr>
        <p:spPr bwMode="auto">
          <a:xfrm>
            <a:off x="0" y="914400"/>
            <a:ext cx="91440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ChangeArrowheads="1"/>
          </p:cNvSpPr>
          <p:nvPr/>
        </p:nvSpPr>
        <p:spPr bwMode="auto">
          <a:xfrm>
            <a:off x="0" y="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Time to Close the Hood: Let the Computer Do the Math! (Ybus Shown)</a:t>
            </a:r>
          </a:p>
        </p:txBody>
      </p:sp>
      <p:sp>
        <p:nvSpPr>
          <p:cNvPr id="32771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7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11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Ybus Details</a:t>
            </a:r>
          </a:p>
        </p:txBody>
      </p:sp>
      <p:grpSp>
        <p:nvGrpSpPr>
          <p:cNvPr id="19465" name="Group 3"/>
          <p:cNvGrpSpPr>
            <a:grpSpLocks/>
          </p:cNvGrpSpPr>
          <p:nvPr/>
        </p:nvGrpSpPr>
        <p:grpSpPr bwMode="auto">
          <a:xfrm>
            <a:off x="533400" y="1219200"/>
            <a:ext cx="7721600" cy="5030788"/>
            <a:chOff x="495300" y="1598613"/>
            <a:chExt cx="7721600" cy="5030787"/>
          </a:xfrm>
        </p:grpSpPr>
        <p:graphicFrame>
          <p:nvGraphicFramePr>
            <p:cNvPr id="19458" name="Object 2"/>
            <p:cNvGraphicFramePr>
              <a:graphicFrameLocks noChangeAspect="1"/>
            </p:cNvGraphicFramePr>
            <p:nvPr/>
          </p:nvGraphicFramePr>
          <p:xfrm>
            <a:off x="609600" y="2014538"/>
            <a:ext cx="1600200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98" name="Equation" r:id="rId4" imgW="761669" imgH="228501" progId="Equation.3">
                    <p:embed/>
                  </p:oleObj>
                </mc:Choice>
                <mc:Fallback>
                  <p:oleObj name="Equation" r:id="rId4" imgW="761669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2014538"/>
                          <a:ext cx="1600200" cy="481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6281649"/>
                </p:ext>
              </p:extLst>
            </p:nvPr>
          </p:nvGraphicFramePr>
          <p:xfrm>
            <a:off x="544513" y="2624138"/>
            <a:ext cx="7138987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99" name="Equation" r:id="rId6" imgW="3898800" imgH="431640" progId="Equation.DSMT4">
                    <p:embed/>
                  </p:oleObj>
                </mc:Choice>
                <mc:Fallback>
                  <p:oleObj name="Equation" r:id="rId6" imgW="389880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513" y="2624138"/>
                          <a:ext cx="7138987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5"/>
            <p:cNvGraphicFramePr>
              <a:graphicFrameLocks noChangeAspect="1"/>
            </p:cNvGraphicFramePr>
            <p:nvPr/>
          </p:nvGraphicFramePr>
          <p:xfrm>
            <a:off x="495300" y="3690938"/>
            <a:ext cx="7581900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700" name="Equation" r:id="rId8" imgW="4140200" imgH="431800" progId="Equation.3">
                    <p:embed/>
                  </p:oleObj>
                </mc:Choice>
                <mc:Fallback>
                  <p:oleObj name="Equation" r:id="rId8" imgW="41402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" y="3690938"/>
                          <a:ext cx="7581900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7"/>
            <p:cNvGraphicFramePr>
              <a:graphicFrameLocks noChangeAspect="1"/>
            </p:cNvGraphicFramePr>
            <p:nvPr/>
          </p:nvGraphicFramePr>
          <p:xfrm>
            <a:off x="561975" y="4757738"/>
            <a:ext cx="5000625" cy="83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701" name="Equation" r:id="rId10" imgW="2730500" imgH="457200" progId="Equation.3">
                    <p:embed/>
                  </p:oleObj>
                </mc:Choice>
                <mc:Fallback>
                  <p:oleObj name="Equation" r:id="rId10" imgW="27305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975" y="4757738"/>
                          <a:ext cx="5000625" cy="836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2" name="Object 8"/>
            <p:cNvGraphicFramePr>
              <a:graphicFrameLocks noChangeAspect="1"/>
            </p:cNvGraphicFramePr>
            <p:nvPr/>
          </p:nvGraphicFramePr>
          <p:xfrm>
            <a:off x="914400" y="5519738"/>
            <a:ext cx="73025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702" name="Equation" r:id="rId12" imgW="3987800" imgH="393700" progId="Equation.3">
                    <p:embed/>
                  </p:oleObj>
                </mc:Choice>
                <mc:Fallback>
                  <p:oleObj name="Equation" r:id="rId12" imgW="39878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5519738"/>
                          <a:ext cx="7302500" cy="720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3" name="Object 9"/>
            <p:cNvGraphicFramePr>
              <a:graphicFrameLocks noChangeAspect="1"/>
            </p:cNvGraphicFramePr>
            <p:nvPr/>
          </p:nvGraphicFramePr>
          <p:xfrm>
            <a:off x="914400" y="6205538"/>
            <a:ext cx="6851650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703" name="Equation" r:id="rId14" imgW="3276600" imgH="203200" progId="Equation.3">
                    <p:embed/>
                  </p:oleObj>
                </mc:Choice>
                <mc:Fallback>
                  <p:oleObj name="Equation" r:id="rId14" imgW="32766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6205538"/>
                          <a:ext cx="6851650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1790700" y="1598613"/>
              <a:ext cx="488473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Elements of Y</a:t>
              </a:r>
              <a:r>
                <a:rPr lang="en-US" altLang="en-US" baseline="-25000"/>
                <a:t>bus</a:t>
              </a:r>
              <a:r>
                <a:rPr lang="en-US" altLang="en-US"/>
                <a:t> connected to bus 2</a:t>
              </a:r>
            </a:p>
          </p:txBody>
        </p:sp>
      </p:grpSp>
      <p:sp>
        <p:nvSpPr>
          <p:cNvPr id="11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Here are the Initial Bus Mismatches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98575"/>
            <a:ext cx="67183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And the Initial Power Flow Jacobian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1137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28600" y="1676400"/>
          <a:ext cx="7162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42" name="Equation" r:id="rId4" imgW="3683000" imgH="215900" progId="Equation.3">
                  <p:embed/>
                </p:oleObj>
              </mc:Choice>
              <mc:Fallback>
                <p:oleObj name="Equation" r:id="rId4" imgW="3683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7162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336675" y="2033588"/>
          <a:ext cx="60547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43" name="Equation" r:id="rId6" imgW="2882900" imgH="228600" progId="Equation.3">
                  <p:embed/>
                </p:oleObj>
              </mc:Choice>
              <mc:Fallback>
                <p:oleObj name="Equation" r:id="rId6" imgW="2882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2033588"/>
                        <a:ext cx="60547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295400" y="2514600"/>
          <a:ext cx="39766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44" name="Equation" r:id="rId8" imgW="1879600" imgH="215900" progId="Equation.3">
                  <p:embed/>
                </p:oleObj>
              </mc:Choice>
              <mc:Fallback>
                <p:oleObj name="Equation" r:id="rId8" imgW="1879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4600"/>
                        <a:ext cx="39766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301750" y="2927350"/>
          <a:ext cx="42545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45" name="Equation" r:id="rId10" imgW="1930400" imgH="228600" progId="Equation.3">
                  <p:embed/>
                </p:oleObj>
              </mc:Choice>
              <mc:Fallback>
                <p:oleObj name="Equation" r:id="rId10" imgW="193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2927350"/>
                        <a:ext cx="42545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054100" y="3429000"/>
          <a:ext cx="46196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46" name="Equation" r:id="rId12" imgW="2374900" imgH="203200" progId="Equation.3">
                  <p:embed/>
                </p:oleObj>
              </mc:Choice>
              <mc:Fallback>
                <p:oleObj name="Equation" r:id="rId12" imgW="237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429000"/>
                        <a:ext cx="46196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295400" y="3810000"/>
          <a:ext cx="35321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47" name="Equation" r:id="rId14" imgW="1816100" imgH="203200" progId="Equation.3">
                  <p:embed/>
                </p:oleObj>
              </mc:Choice>
              <mc:Fallback>
                <p:oleObj name="Equation" r:id="rId14" imgW="1816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10000"/>
                        <a:ext cx="35321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1295400" y="4191000"/>
          <a:ext cx="36306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48" name="Equation" r:id="rId16" imgW="1866090" imgH="203112" progId="Equation.3">
                  <p:embed/>
                </p:oleObj>
              </mc:Choice>
              <mc:Fallback>
                <p:oleObj name="Equation" r:id="rId16" imgW="186609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91000"/>
                        <a:ext cx="36306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1060450" y="4572000"/>
          <a:ext cx="5187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49" name="Equation" r:id="rId18" imgW="2667000" imgH="228600" progId="Equation.3">
                  <p:embed/>
                </p:oleObj>
              </mc:Choice>
              <mc:Fallback>
                <p:oleObj name="Equation" r:id="rId18" imgW="266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572000"/>
                        <a:ext cx="5187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304800" y="5257800"/>
          <a:ext cx="55086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50" name="Equation" r:id="rId20" imgW="2832100" imgH="215900" progId="Equation.3">
                  <p:embed/>
                </p:oleObj>
              </mc:Choice>
              <mc:Fallback>
                <p:oleObj name="Equation" r:id="rId20" imgW="2832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257800"/>
                        <a:ext cx="55086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1219200" y="5765800"/>
          <a:ext cx="4224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51" name="Equation" r:id="rId22" imgW="2171700" imgH="203200" progId="Equation.3">
                  <p:embed/>
                </p:oleObj>
              </mc:Choice>
              <mc:Fallback>
                <p:oleObj name="Equation" r:id="rId22" imgW="2171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765800"/>
                        <a:ext cx="4224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1238250" y="6210300"/>
          <a:ext cx="2495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52" name="Equation" r:id="rId24" imgW="1282700" imgH="203200" progId="Equation.3">
                  <p:embed/>
                </p:oleObj>
              </mc:Choice>
              <mc:Fallback>
                <p:oleObj name="Equation" r:id="rId24" imgW="1282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6210300"/>
                        <a:ext cx="24955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And the Hand Calculation Details!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914400"/>
            <a:ext cx="91440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Five Bus Power System Solved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285163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16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37 Bus Example Design Case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95400"/>
            <a:ext cx="72390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Good Power System Operation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5344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mtClean="0"/>
              <a:t>Good power system operation requires that there be no reliability violations for either the current condition or in the event of statistically likely contingencies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mtClean="0"/>
              <a:t>Reliability requires as a minimum that there be no transmission line/transformer limit violations and that bus voltages be within acceptable limits (perhaps 0.95 to 1.08)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mtClean="0"/>
              <a:t>Example contingencies are the loss of any single device.  This is known as n-1 reliability.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mtClean="0"/>
              <a:t>North American Electric Reliability Corporation now has legal authority to enforce reliability standards (and there are now lots of them).  See </a:t>
            </a:r>
            <a:br>
              <a:rPr lang="en-US" altLang="en-US" smtClean="0"/>
            </a:br>
            <a:r>
              <a:rPr lang="en-US" altLang="en-US" smtClean="0">
                <a:hlinkClick r:id="rId3"/>
              </a:rPr>
              <a:t>http://www.nerc.com</a:t>
            </a:r>
            <a:r>
              <a:rPr lang="en-US" altLang="en-US" smtClean="0"/>
              <a:t> for details (click on Standards)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 smtClean="0"/>
              <a:t>Please read Chapter 6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HW 6 is 6.9, 6.18, 6.34, 6.38, 6.48, 6.53</a:t>
            </a:r>
            <a:r>
              <a:rPr lang="en-US" dirty="0"/>
              <a:t>; this one must be turned in on </a:t>
            </a:r>
            <a:r>
              <a:rPr lang="en-US" dirty="0" smtClean="0"/>
              <a:t>Oct 20 </a:t>
            </a:r>
            <a:r>
              <a:rPr lang="en-US" dirty="0"/>
              <a:t>(hence there will be no quiz that day</a:t>
            </a:r>
            <a:r>
              <a:rPr lang="en-US" dirty="0" smtClean="0"/>
              <a:t>); (there is no HW due on Oct 12 and no quiz)</a:t>
            </a:r>
          </a:p>
          <a:p>
            <a:pPr lvl="1"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Looking at the Impact of Line Outages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98575"/>
            <a:ext cx="724376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1219200" y="5943600"/>
            <a:ext cx="6176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Opening one line (Tim69-Hannah69) causes an overload.  </a:t>
            </a:r>
            <a:br>
              <a:rPr lang="en-US" altLang="en-US" dirty="0"/>
            </a:br>
            <a:r>
              <a:rPr lang="en-US" altLang="en-US" dirty="0"/>
              <a:t>This would not be allowed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Contingency Analysis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64976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6781800" y="1447800"/>
            <a:ext cx="1979613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Contingency</a:t>
            </a:r>
            <a:br>
              <a:rPr lang="en-US" altLang="en-US"/>
            </a:br>
            <a:r>
              <a:rPr lang="en-US" altLang="en-US"/>
              <a:t>analysis provides</a:t>
            </a:r>
            <a:br>
              <a:rPr lang="en-US" altLang="en-US"/>
            </a:br>
            <a:r>
              <a:rPr lang="en-US" altLang="en-US"/>
              <a:t>an automatic</a:t>
            </a:r>
            <a:br>
              <a:rPr lang="en-US" altLang="en-US"/>
            </a:br>
            <a:r>
              <a:rPr lang="en-US" altLang="en-US"/>
              <a:t>way of looking</a:t>
            </a:r>
            <a:br>
              <a:rPr lang="en-US" altLang="en-US"/>
            </a:br>
            <a:r>
              <a:rPr lang="en-US" altLang="en-US"/>
              <a:t>at all the </a:t>
            </a:r>
            <a:br>
              <a:rPr lang="en-US" altLang="en-US"/>
            </a:br>
            <a:r>
              <a:rPr lang="en-US" altLang="en-US"/>
              <a:t>statistically</a:t>
            </a:r>
            <a:br>
              <a:rPr lang="en-US" altLang="en-US"/>
            </a:br>
            <a:r>
              <a:rPr lang="en-US" altLang="en-US"/>
              <a:t>likely  </a:t>
            </a:r>
            <a:br>
              <a:rPr lang="en-US" altLang="en-US"/>
            </a:br>
            <a:r>
              <a:rPr lang="en-US" altLang="en-US"/>
              <a:t>contingencies.  In</a:t>
            </a:r>
            <a:br>
              <a:rPr lang="en-US" altLang="en-US"/>
            </a:br>
            <a:r>
              <a:rPr lang="en-US" altLang="en-US"/>
              <a:t>this example the</a:t>
            </a:r>
            <a:br>
              <a:rPr lang="en-US" altLang="en-US"/>
            </a:br>
            <a:r>
              <a:rPr lang="en-US" altLang="en-US"/>
              <a:t>contingency set</a:t>
            </a:r>
          </a:p>
          <a:p>
            <a:pPr eaLnBrk="1" hangingPunct="1"/>
            <a:r>
              <a:rPr lang="en-US" altLang="en-US"/>
              <a:t>Is all the single </a:t>
            </a:r>
            <a:br>
              <a:rPr lang="en-US" altLang="en-US"/>
            </a:br>
            <a:r>
              <a:rPr lang="en-US" altLang="en-US"/>
              <a:t>line/transformer</a:t>
            </a:r>
            <a:br>
              <a:rPr lang="en-US" altLang="en-US"/>
            </a:br>
            <a:r>
              <a:rPr lang="en-US" altLang="en-US"/>
              <a:t>outages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Power Flow And Design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5344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mtClean="0"/>
              <a:t>One common usage of the power flow is to determine how the system should be modified to remove contingencies problems or serve new load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mtClean="0"/>
              <a:t>In an operational context this requires working with the existing electric grid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mtClean="0"/>
              <a:t>In a planning context additions to the grid can be considered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mtClean="0"/>
              <a:t>In the next example we look at how to remove the existing contingency violations while serving new load.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21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An Unreliable Solution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98575"/>
            <a:ext cx="724376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762000" y="6027738"/>
            <a:ext cx="7304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Case now has nine separate contingencies with reliability </a:t>
            </a:r>
            <a:br>
              <a:rPr lang="en-US" altLang="en-US"/>
            </a:br>
            <a:r>
              <a:rPr lang="en-US" altLang="en-US"/>
              <a:t>violations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A Reliable Solution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98575"/>
            <a:ext cx="7242175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685800" y="5867400"/>
            <a:ext cx="6632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Previous case was augmented with the addition of a </a:t>
            </a:r>
            <a:br>
              <a:rPr lang="en-US" altLang="en-US"/>
            </a:br>
            <a:r>
              <a:rPr lang="en-US" altLang="en-US"/>
              <a:t>138 kV Transmission Line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Generation Changes and The Slack Bus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5344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mtClean="0"/>
              <a:t>The power flow is a steady-state analysis tool, so the assumption is total load plus losses is always equal to total generation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mtClean="0"/>
              <a:t>Generation mismatch is made up at the slack bus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mtClean="0"/>
              <a:t>When doing generation change power flow studies one always needs to be cognizant of where the generation is being made up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mtClean="0"/>
              <a:t>Common options include system slack, distributed across multiple generators by participation factors or by economics 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Generation Change Example 1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98575"/>
            <a:ext cx="72231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457200" y="5657850"/>
            <a:ext cx="8261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Display shows “Difference Flows” between original 37 bus case, </a:t>
            </a:r>
            <a:br>
              <a:rPr lang="en-US" altLang="en-US"/>
            </a:br>
            <a:r>
              <a:rPr lang="en-US" altLang="en-US"/>
              <a:t>and case with a BLT138 generation outage; </a:t>
            </a:r>
          </a:p>
          <a:p>
            <a:pPr eaLnBrk="1" hangingPunct="1"/>
            <a:r>
              <a:rPr lang="en-US" altLang="en-US"/>
              <a:t>note all the power change is picked up at the slack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Generation Change Example 2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98575"/>
            <a:ext cx="72231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09600" y="5657850"/>
            <a:ext cx="7110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Display repeats previous case except now the change in </a:t>
            </a:r>
            <a:br>
              <a:rPr lang="en-US" altLang="en-US"/>
            </a:br>
            <a:r>
              <a:rPr lang="en-US" altLang="en-US"/>
              <a:t>generation is picked up by other generators using a </a:t>
            </a:r>
            <a:br>
              <a:rPr lang="en-US" altLang="en-US"/>
            </a:br>
            <a:r>
              <a:rPr lang="en-US" altLang="en-US"/>
              <a:t>participation factor approach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26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Voltage Regulation Example: 37 Buses</a:t>
            </a:r>
          </a:p>
        </p:txBody>
      </p:sp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762000" y="5657850"/>
            <a:ext cx="7464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Display shows voltage contour of the power system, demo </a:t>
            </a:r>
            <a:br>
              <a:rPr lang="en-US" altLang="en-US"/>
            </a:br>
            <a:r>
              <a:rPr lang="en-US" altLang="en-US"/>
              <a:t>will show the impact of generator voltage set point, </a:t>
            </a:r>
            <a:br>
              <a:rPr lang="en-US" altLang="en-US"/>
            </a:br>
            <a:r>
              <a:rPr lang="en-US" altLang="en-US"/>
              <a:t>reactive power limits, and switched capacitors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98575"/>
            <a:ext cx="7083425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Two Bus Region of Convergence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/>
          <a:stretch>
            <a:fillRect/>
          </a:stretch>
        </p:blipFill>
        <p:spPr bwMode="auto">
          <a:xfrm>
            <a:off x="609600" y="2286000"/>
            <a:ext cx="63246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7864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600" dirty="0"/>
              <a:t>Slide shows the region of convergence for different initial</a:t>
            </a:r>
          </a:p>
          <a:p>
            <a:pPr eaLnBrk="1" hangingPunct="1"/>
            <a:r>
              <a:rPr lang="en-US" altLang="en-US" sz="2600" dirty="0"/>
              <a:t>guesses of bus 2 angle (x-axis) and magnitude (y-axis)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934200" y="2269766"/>
            <a:ext cx="1981200" cy="4154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/>
              <a:t>Red region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converges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to the high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voltage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solution,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while the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yellow region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converges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to the low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voltage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solution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14, 2003 Day Ahead Power Flow Low Voltage Solution Contour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66317" y="1295400"/>
            <a:ext cx="1637581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/>
              <a:t>The day</a:t>
            </a:r>
            <a:br>
              <a:rPr lang="en-US" altLang="en-US" sz="2000" dirty="0"/>
            </a:br>
            <a:r>
              <a:rPr lang="en-US" altLang="en-US" sz="2000" dirty="0"/>
              <a:t>ahead </a:t>
            </a:r>
            <a:br>
              <a:rPr lang="en-US" altLang="en-US" sz="2000" dirty="0"/>
            </a:br>
            <a:r>
              <a:rPr lang="en-US" altLang="en-US" sz="2000" dirty="0"/>
              <a:t>model had</a:t>
            </a:r>
            <a:br>
              <a:rPr lang="en-US" altLang="en-US" sz="2000" dirty="0"/>
            </a:br>
            <a:r>
              <a:rPr lang="en-US" altLang="en-US" sz="2000" dirty="0"/>
              <a:t>65 </a:t>
            </a:r>
            <a:br>
              <a:rPr lang="en-US" altLang="en-US" sz="2000" dirty="0"/>
            </a:br>
            <a:r>
              <a:rPr lang="en-US" altLang="en-US" sz="2000" dirty="0"/>
              <a:t>energized</a:t>
            </a:r>
            <a:br>
              <a:rPr lang="en-US" altLang="en-US" sz="2000" dirty="0"/>
            </a:br>
            <a:r>
              <a:rPr lang="en-US" altLang="en-US" sz="2000" dirty="0"/>
              <a:t>115,138,</a:t>
            </a:r>
            <a:br>
              <a:rPr lang="en-US" altLang="en-US" sz="2000" dirty="0"/>
            </a:br>
            <a:r>
              <a:rPr lang="en-US" altLang="en-US" sz="2000" dirty="0"/>
              <a:t>or 230 kV</a:t>
            </a:r>
            <a:br>
              <a:rPr lang="en-US" altLang="en-US" sz="2000" dirty="0"/>
            </a:br>
            <a:r>
              <a:rPr lang="en-US" altLang="en-US" sz="2000" dirty="0"/>
              <a:t>buses  </a:t>
            </a:r>
            <a:br>
              <a:rPr lang="en-US" altLang="en-US" sz="2000" dirty="0"/>
            </a:br>
            <a:r>
              <a:rPr lang="en-US" altLang="en-US" sz="2000" dirty="0"/>
              <a:t>with </a:t>
            </a:r>
            <a:br>
              <a:rPr lang="en-US" altLang="en-US" sz="2000" dirty="0"/>
            </a:br>
            <a:r>
              <a:rPr lang="en-US" altLang="en-US" sz="2000" dirty="0"/>
              <a:t>voltages</a:t>
            </a:r>
            <a:br>
              <a:rPr lang="en-US" altLang="en-US" sz="2000" dirty="0"/>
            </a:br>
            <a:r>
              <a:rPr lang="en-US" altLang="en-US" sz="2000" dirty="0"/>
              <a:t>below </a:t>
            </a:r>
            <a:br>
              <a:rPr lang="en-US" altLang="en-US" sz="2000" dirty="0"/>
            </a:br>
            <a:r>
              <a:rPr lang="en-US" altLang="en-US" sz="2000" dirty="0"/>
              <a:t>0.90 </a:t>
            </a:r>
            <a:r>
              <a:rPr lang="en-US" altLang="en-US" sz="2000" dirty="0" err="1"/>
              <a:t>pu</a:t>
            </a:r>
            <a:r>
              <a:rPr lang="en-US" altLang="en-US" sz="2000" dirty="0"/>
              <a:t> 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819" y="1371600"/>
            <a:ext cx="6629400" cy="4251325"/>
          </a:xfrm>
          <a:noFill/>
          <a:ln w="12700" cap="flat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8819" y="5638800"/>
            <a:ext cx="8261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The lowest 138 kV voltage was 0.836 pu; lowest 34.5 kV was 0.621 pu;</a:t>
            </a:r>
            <a:br>
              <a:rPr lang="en-US" altLang="en-US" sz="2000"/>
            </a:br>
            <a:r>
              <a:rPr lang="en-US" altLang="en-US" sz="2000"/>
              <a:t>case contained 42,766 buses; case had been used daily all summer</a:t>
            </a:r>
          </a:p>
        </p:txBody>
      </p:sp>
    </p:spTree>
    <p:extLst>
      <p:ext uri="{BB962C8B-B14F-4D97-AF65-F5344CB8AC3E}">
        <p14:creationId xmlns:p14="http://schemas.microsoft.com/office/powerpoint/2010/main" val="21671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PV Buses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4191000"/>
          </a:xfrm>
        </p:spPr>
        <p:txBody>
          <a:bodyPr/>
          <a:lstStyle/>
          <a:p>
            <a:r>
              <a:rPr lang="en-US" altLang="en-US" dirty="0" smtClean="0"/>
              <a:t>Since the voltage magnitude at PV buses is fixed there is no need to explicitly include these voltages in </a:t>
            </a:r>
            <a:r>
              <a:rPr lang="en-US" altLang="en-US" b="1" dirty="0" smtClean="0"/>
              <a:t>x</a:t>
            </a:r>
            <a:r>
              <a:rPr lang="en-US" altLang="en-US" dirty="0" smtClean="0"/>
              <a:t> or write the reactive power balance equations</a:t>
            </a:r>
          </a:p>
          <a:p>
            <a:pPr lvl="1"/>
            <a:r>
              <a:rPr lang="en-US" altLang="en-US" dirty="0" smtClean="0"/>
              <a:t>the reactive power output of the generator varies to maintain the fixed terminal voltage (within limits)</a:t>
            </a:r>
          </a:p>
          <a:p>
            <a:pPr lvl="1"/>
            <a:r>
              <a:rPr lang="en-US" altLang="en-US" dirty="0" smtClean="0"/>
              <a:t>optionally these variations/equations can be included by just writing the explicit voltage constraint for the generator bus 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	</a:t>
            </a:r>
            <a:r>
              <a:rPr lang="en-US" altLang="en-US" dirty="0" smtClean="0">
                <a:cs typeface="Times New Roman" pitchFamily="18" charset="0"/>
              </a:rPr>
              <a:t>|</a:t>
            </a:r>
            <a:r>
              <a:rPr lang="en-US" altLang="en-US" dirty="0" smtClean="0"/>
              <a:t>V</a:t>
            </a:r>
            <a:r>
              <a:rPr lang="en-US" altLang="en-US" baseline="-25000" dirty="0" smtClean="0"/>
              <a:t>i</a:t>
            </a:r>
            <a:r>
              <a:rPr lang="en-US" altLang="en-US" dirty="0" smtClean="0"/>
              <a:t> </a:t>
            </a:r>
            <a:r>
              <a:rPr lang="en-US" altLang="en-US" dirty="0" smtClean="0">
                <a:cs typeface="Times New Roman" pitchFamily="18" charset="0"/>
              </a:rPr>
              <a:t>| </a:t>
            </a:r>
            <a:r>
              <a:rPr lang="en-US" altLang="en-US" dirty="0" smtClean="0"/>
              <a:t>– V</a:t>
            </a:r>
            <a:r>
              <a:rPr lang="en-US" altLang="en-US" baseline="-25000" dirty="0" smtClean="0"/>
              <a:t>i </a:t>
            </a:r>
            <a:r>
              <a:rPr lang="en-US" altLang="en-US" baseline="-25000" dirty="0" err="1" smtClean="0"/>
              <a:t>setpoint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= 0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Three Bus PV Case Example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r="36000" b="41417"/>
          <a:stretch>
            <a:fillRect/>
          </a:stretch>
        </p:blipFill>
        <p:spPr bwMode="auto">
          <a:xfrm>
            <a:off x="457200" y="3200400"/>
            <a:ext cx="67056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441160"/>
              </p:ext>
            </p:extLst>
          </p:nvPr>
        </p:nvGraphicFramePr>
        <p:xfrm>
          <a:off x="457200" y="1280160"/>
          <a:ext cx="70739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5" name="Equation" r:id="rId5" imgW="7073900" imgH="2057400" progId="Equation.DSMT4">
                  <p:embed/>
                </p:oleObj>
              </mc:Choice>
              <mc:Fallback>
                <p:oleObj name="Equation" r:id="rId5" imgW="7073900" imgH="205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0739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Generator Reactive Power Limits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848600" cy="4419600"/>
          </a:xfrm>
        </p:spPr>
        <p:txBody>
          <a:bodyPr/>
          <a:lstStyle/>
          <a:p>
            <a:r>
              <a:rPr lang="en-US" altLang="en-US" dirty="0" smtClean="0"/>
              <a:t>The reactive power output of generators varies to maintain the terminal voltage; on a real generator this is done by the exciter</a:t>
            </a:r>
          </a:p>
          <a:p>
            <a:r>
              <a:rPr lang="en-US" altLang="en-US" dirty="0" smtClean="0"/>
              <a:t>To maintain higher voltages requires more reactive power</a:t>
            </a:r>
          </a:p>
          <a:p>
            <a:r>
              <a:rPr lang="en-US" altLang="en-US" dirty="0" smtClean="0"/>
              <a:t>Generators have reactive power limits, which are dependent upon the generator's MW output</a:t>
            </a:r>
          </a:p>
          <a:p>
            <a:r>
              <a:rPr lang="en-US" altLang="en-US" dirty="0" smtClean="0"/>
              <a:t>These limits must be considered during the power flow solution</a:t>
            </a:r>
          </a:p>
          <a:p>
            <a:r>
              <a:rPr lang="en-US" altLang="en-US" dirty="0" smtClean="0"/>
              <a:t>These limits will be discussed further with the Newton-Raphson algorithm</a:t>
            </a:r>
          </a:p>
          <a:p>
            <a:pPr>
              <a:buFont typeface="Wingdings" pitchFamily="2" charset="2"/>
              <a:buChar char="l"/>
            </a:pPr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Generator Reactive Limits, cont'd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During power flow once a solution is obtained check to make generator reactive power output is within its limits</a:t>
            </a:r>
          </a:p>
          <a:p>
            <a:r>
              <a:rPr lang="en-US" altLang="en-US" dirty="0" smtClean="0"/>
              <a:t>If the reactive power is outside of the limits, fix Q at the max or min value, and resolve treating the generator as a PQ bus</a:t>
            </a:r>
          </a:p>
          <a:p>
            <a:pPr lvl="1"/>
            <a:r>
              <a:rPr lang="en-US" altLang="en-US" dirty="0" smtClean="0"/>
              <a:t>this is know as "type-switching"</a:t>
            </a:r>
          </a:p>
          <a:p>
            <a:pPr lvl="1"/>
            <a:r>
              <a:rPr lang="en-US" altLang="en-US" dirty="0" smtClean="0"/>
              <a:t>also need to check if a PQ generator can again regulate</a:t>
            </a:r>
          </a:p>
          <a:p>
            <a:r>
              <a:rPr lang="en-US" altLang="en-US" dirty="0" smtClean="0"/>
              <a:t>Rule of thumb: to raise system voltage we need to supply more </a:t>
            </a:r>
            <a:r>
              <a:rPr lang="en-US" altLang="en-US" dirty="0" err="1" smtClean="0"/>
              <a:t>vars</a:t>
            </a:r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533400" y="1524000"/>
            <a:ext cx="7924800" cy="3521075"/>
            <a:chOff x="336" y="1190"/>
            <a:chExt cx="4992" cy="2218"/>
          </a:xfrm>
        </p:grpSpPr>
        <p:sp>
          <p:nvSpPr>
            <p:cNvPr id="29702" name="Oval 3"/>
            <p:cNvSpPr>
              <a:spLocks noChangeArrowheads="1"/>
            </p:cNvSpPr>
            <p:nvPr/>
          </p:nvSpPr>
          <p:spPr bwMode="auto">
            <a:xfrm>
              <a:off x="480" y="172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3" name="Line 4"/>
            <p:cNvSpPr>
              <a:spLocks noChangeShapeType="1"/>
            </p:cNvSpPr>
            <p:nvPr/>
          </p:nvSpPr>
          <p:spPr bwMode="auto">
            <a:xfrm>
              <a:off x="768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5"/>
            <p:cNvSpPr>
              <a:spLocks noChangeShapeType="1"/>
            </p:cNvSpPr>
            <p:nvPr/>
          </p:nvSpPr>
          <p:spPr bwMode="auto">
            <a:xfrm>
              <a:off x="1056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05" name="Group 6"/>
            <p:cNvGrpSpPr>
              <a:grpSpLocks/>
            </p:cNvGrpSpPr>
            <p:nvPr/>
          </p:nvGrpSpPr>
          <p:grpSpPr bwMode="auto">
            <a:xfrm>
              <a:off x="1248" y="1680"/>
              <a:ext cx="144" cy="384"/>
              <a:chOff x="1632" y="2064"/>
              <a:chExt cx="144" cy="384"/>
            </a:xfrm>
          </p:grpSpPr>
          <p:grpSp>
            <p:nvGrpSpPr>
              <p:cNvPr id="29795" name="Group 7"/>
              <p:cNvGrpSpPr>
                <a:grpSpLocks/>
              </p:cNvGrpSpPr>
              <p:nvPr/>
            </p:nvGrpSpPr>
            <p:grpSpPr bwMode="auto">
              <a:xfrm>
                <a:off x="1632" y="2064"/>
                <a:ext cx="48" cy="384"/>
                <a:chOff x="1632" y="2064"/>
                <a:chExt cx="48" cy="384"/>
              </a:xfrm>
            </p:grpSpPr>
            <p:sp>
              <p:nvSpPr>
                <p:cNvPr id="29801" name="Freeform 8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2" name="Freeform 9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3" name="Freeform 10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4" name="Freeform 11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96" name="Group 12"/>
              <p:cNvGrpSpPr>
                <a:grpSpLocks/>
              </p:cNvGrpSpPr>
              <p:nvPr/>
            </p:nvGrpSpPr>
            <p:grpSpPr bwMode="auto">
              <a:xfrm flipH="1">
                <a:off x="1728" y="2064"/>
                <a:ext cx="48" cy="384"/>
                <a:chOff x="1632" y="2064"/>
                <a:chExt cx="48" cy="384"/>
              </a:xfrm>
            </p:grpSpPr>
            <p:sp>
              <p:nvSpPr>
                <p:cNvPr id="29797" name="Freeform 13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8" name="Freeform 14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9" name="Freeform 15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0" name="Freeform 16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06" name="Line 17"/>
            <p:cNvSpPr>
              <a:spLocks noChangeShapeType="1"/>
            </p:cNvSpPr>
            <p:nvPr/>
          </p:nvSpPr>
          <p:spPr bwMode="auto">
            <a:xfrm>
              <a:off x="1392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18"/>
            <p:cNvSpPr>
              <a:spLocks noChangeShapeType="1"/>
            </p:cNvSpPr>
            <p:nvPr/>
          </p:nvSpPr>
          <p:spPr bwMode="auto">
            <a:xfrm>
              <a:off x="1584" y="187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19"/>
            <p:cNvSpPr>
              <a:spLocks noChangeShapeType="1"/>
            </p:cNvSpPr>
            <p:nvPr/>
          </p:nvSpPr>
          <p:spPr bwMode="auto">
            <a:xfrm>
              <a:off x="1584" y="201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20"/>
            <p:cNvSpPr>
              <a:spLocks noChangeShapeType="1"/>
            </p:cNvSpPr>
            <p:nvPr/>
          </p:nvSpPr>
          <p:spPr bwMode="auto">
            <a:xfrm>
              <a:off x="2304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21"/>
            <p:cNvSpPr>
              <a:spLocks noChangeShapeType="1"/>
            </p:cNvSpPr>
            <p:nvPr/>
          </p:nvSpPr>
          <p:spPr bwMode="auto">
            <a:xfrm>
              <a:off x="2832" y="201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22"/>
            <p:cNvSpPr>
              <a:spLocks noChangeShapeType="1"/>
            </p:cNvSpPr>
            <p:nvPr/>
          </p:nvSpPr>
          <p:spPr bwMode="auto">
            <a:xfrm>
              <a:off x="2832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23"/>
            <p:cNvSpPr>
              <a:spLocks noChangeShapeType="1"/>
            </p:cNvSpPr>
            <p:nvPr/>
          </p:nvSpPr>
          <p:spPr bwMode="auto">
            <a:xfrm>
              <a:off x="268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3" name="Group 24"/>
            <p:cNvGrpSpPr>
              <a:grpSpLocks/>
            </p:cNvGrpSpPr>
            <p:nvPr/>
          </p:nvGrpSpPr>
          <p:grpSpPr bwMode="auto">
            <a:xfrm>
              <a:off x="2352" y="3072"/>
              <a:ext cx="192" cy="336"/>
              <a:chOff x="2688" y="3456"/>
              <a:chExt cx="192" cy="336"/>
            </a:xfrm>
          </p:grpSpPr>
          <p:sp>
            <p:nvSpPr>
              <p:cNvPr id="29793" name="Line 25"/>
              <p:cNvSpPr>
                <a:spLocks noChangeShapeType="1"/>
              </p:cNvSpPr>
              <p:nvPr/>
            </p:nvSpPr>
            <p:spPr bwMode="auto">
              <a:xfrm>
                <a:off x="2784" y="345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4" name="Line 26"/>
              <p:cNvSpPr>
                <a:spLocks noChangeShapeType="1"/>
              </p:cNvSpPr>
              <p:nvPr/>
            </p:nvSpPr>
            <p:spPr bwMode="auto">
              <a:xfrm flipV="1">
                <a:off x="2688" y="35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4" name="Line 27"/>
            <p:cNvSpPr>
              <a:spLocks noChangeShapeType="1"/>
            </p:cNvSpPr>
            <p:nvPr/>
          </p:nvSpPr>
          <p:spPr bwMode="auto">
            <a:xfrm>
              <a:off x="350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5" name="Group 28"/>
            <p:cNvGrpSpPr>
              <a:grpSpLocks/>
            </p:cNvGrpSpPr>
            <p:nvPr/>
          </p:nvGrpSpPr>
          <p:grpSpPr bwMode="auto">
            <a:xfrm>
              <a:off x="3744" y="1680"/>
              <a:ext cx="144" cy="384"/>
              <a:chOff x="1632" y="2064"/>
              <a:chExt cx="144" cy="384"/>
            </a:xfrm>
          </p:grpSpPr>
          <p:grpSp>
            <p:nvGrpSpPr>
              <p:cNvPr id="29783" name="Group 29"/>
              <p:cNvGrpSpPr>
                <a:grpSpLocks/>
              </p:cNvGrpSpPr>
              <p:nvPr/>
            </p:nvGrpSpPr>
            <p:grpSpPr bwMode="auto">
              <a:xfrm>
                <a:off x="1632" y="2064"/>
                <a:ext cx="48" cy="384"/>
                <a:chOff x="1632" y="2064"/>
                <a:chExt cx="48" cy="384"/>
              </a:xfrm>
            </p:grpSpPr>
            <p:sp>
              <p:nvSpPr>
                <p:cNvPr id="29789" name="Freeform 30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0" name="Freeform 31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1" name="Freeform 32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2" name="Freeform 33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84" name="Group 34"/>
              <p:cNvGrpSpPr>
                <a:grpSpLocks/>
              </p:cNvGrpSpPr>
              <p:nvPr/>
            </p:nvGrpSpPr>
            <p:grpSpPr bwMode="auto">
              <a:xfrm flipH="1">
                <a:off x="1728" y="2064"/>
                <a:ext cx="48" cy="384"/>
                <a:chOff x="1632" y="2064"/>
                <a:chExt cx="48" cy="384"/>
              </a:xfrm>
            </p:grpSpPr>
            <p:sp>
              <p:nvSpPr>
                <p:cNvPr id="29785" name="Freeform 35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6" name="Freeform 36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7" name="Freeform 37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8" name="Freeform 38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16" name="Line 39"/>
            <p:cNvSpPr>
              <a:spLocks noChangeShapeType="1"/>
            </p:cNvSpPr>
            <p:nvPr/>
          </p:nvSpPr>
          <p:spPr bwMode="auto">
            <a:xfrm>
              <a:off x="3888" y="187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40"/>
            <p:cNvSpPr>
              <a:spLocks noChangeShapeType="1"/>
            </p:cNvSpPr>
            <p:nvPr/>
          </p:nvSpPr>
          <p:spPr bwMode="auto">
            <a:xfrm>
              <a:off x="4416" y="20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8" name="Group 41"/>
            <p:cNvGrpSpPr>
              <a:grpSpLocks/>
            </p:cNvGrpSpPr>
            <p:nvPr/>
          </p:nvGrpSpPr>
          <p:grpSpPr bwMode="auto">
            <a:xfrm>
              <a:off x="4320" y="1680"/>
              <a:ext cx="864" cy="672"/>
              <a:chOff x="4224" y="2064"/>
              <a:chExt cx="864" cy="672"/>
            </a:xfrm>
          </p:grpSpPr>
          <p:sp>
            <p:nvSpPr>
              <p:cNvPr id="29775" name="Line 42"/>
              <p:cNvSpPr>
                <a:spLocks noChangeShapeType="1"/>
              </p:cNvSpPr>
              <p:nvPr/>
            </p:nvSpPr>
            <p:spPr bwMode="auto">
              <a:xfrm>
                <a:off x="4560" y="2064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776" name="Group 43"/>
              <p:cNvGrpSpPr>
                <a:grpSpLocks/>
              </p:cNvGrpSpPr>
              <p:nvPr/>
            </p:nvGrpSpPr>
            <p:grpSpPr bwMode="auto">
              <a:xfrm>
                <a:off x="4224" y="2400"/>
                <a:ext cx="192" cy="336"/>
                <a:chOff x="2688" y="3456"/>
                <a:chExt cx="192" cy="336"/>
              </a:xfrm>
            </p:grpSpPr>
            <p:sp>
              <p:nvSpPr>
                <p:cNvPr id="29781" name="Line 44"/>
                <p:cNvSpPr>
                  <a:spLocks noChangeShapeType="1"/>
                </p:cNvSpPr>
                <p:nvPr/>
              </p:nvSpPr>
              <p:spPr bwMode="auto">
                <a:xfrm>
                  <a:off x="2784" y="345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2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688" y="3552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77" name="Line 46"/>
              <p:cNvSpPr>
                <a:spLocks noChangeShapeType="1"/>
              </p:cNvSpPr>
              <p:nvPr/>
            </p:nvSpPr>
            <p:spPr bwMode="auto">
              <a:xfrm>
                <a:off x="4464" y="240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8" name="Line 47"/>
              <p:cNvSpPr>
                <a:spLocks noChangeShapeType="1"/>
              </p:cNvSpPr>
              <p:nvPr/>
            </p:nvSpPr>
            <p:spPr bwMode="auto">
              <a:xfrm>
                <a:off x="4560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9" name="Oval 48"/>
              <p:cNvSpPr>
                <a:spLocks noChangeArrowheads="1"/>
              </p:cNvSpPr>
              <p:nvPr/>
            </p:nvSpPr>
            <p:spPr bwMode="auto">
              <a:xfrm>
                <a:off x="4800" y="211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80" name="Line 49"/>
              <p:cNvSpPr>
                <a:spLocks noChangeShapeType="1"/>
              </p:cNvSpPr>
              <p:nvPr/>
            </p:nvSpPr>
            <p:spPr bwMode="auto">
              <a:xfrm flipH="1">
                <a:off x="4656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9" name="Group 50"/>
            <p:cNvGrpSpPr>
              <a:grpSpLocks/>
            </p:cNvGrpSpPr>
            <p:nvPr/>
          </p:nvGrpSpPr>
          <p:grpSpPr bwMode="auto">
            <a:xfrm>
              <a:off x="1200" y="2112"/>
              <a:ext cx="303" cy="192"/>
              <a:chOff x="1536" y="2496"/>
              <a:chExt cx="303" cy="192"/>
            </a:xfrm>
          </p:grpSpPr>
          <p:sp>
            <p:nvSpPr>
              <p:cNvPr id="29763" name="AutoShape 51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96" cy="8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9764" name="Group 52"/>
              <p:cNvGrpSpPr>
                <a:grpSpLocks/>
              </p:cNvGrpSpPr>
              <p:nvPr/>
            </p:nvGrpSpPr>
            <p:grpSpPr bwMode="auto">
              <a:xfrm>
                <a:off x="1680" y="2496"/>
                <a:ext cx="159" cy="192"/>
                <a:chOff x="576" y="2640"/>
                <a:chExt cx="907" cy="1104"/>
              </a:xfrm>
            </p:grpSpPr>
            <p:grpSp>
              <p:nvGrpSpPr>
                <p:cNvPr id="29765" name="Group 53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907" cy="1008"/>
                  <a:chOff x="720" y="3120"/>
                  <a:chExt cx="432" cy="480"/>
                </a:xfrm>
              </p:grpSpPr>
              <p:grpSp>
                <p:nvGrpSpPr>
                  <p:cNvPr id="29767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20" y="3120"/>
                    <a:ext cx="432" cy="432"/>
                    <a:chOff x="720" y="3120"/>
                    <a:chExt cx="192" cy="192"/>
                  </a:xfrm>
                </p:grpSpPr>
                <p:sp>
                  <p:nvSpPr>
                    <p:cNvPr id="29769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0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2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31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76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60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66" name="Line 62"/>
                <p:cNvSpPr>
                  <a:spLocks noChangeShapeType="1"/>
                </p:cNvSpPr>
                <p:nvPr/>
              </p:nvSpPr>
              <p:spPr bwMode="auto">
                <a:xfrm>
                  <a:off x="1248" y="37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720" name="Group 63"/>
            <p:cNvGrpSpPr>
              <a:grpSpLocks/>
            </p:cNvGrpSpPr>
            <p:nvPr/>
          </p:nvGrpSpPr>
          <p:grpSpPr bwMode="auto">
            <a:xfrm flipH="1">
              <a:off x="3648" y="2112"/>
              <a:ext cx="303" cy="192"/>
              <a:chOff x="1536" y="2496"/>
              <a:chExt cx="303" cy="192"/>
            </a:xfrm>
          </p:grpSpPr>
          <p:sp>
            <p:nvSpPr>
              <p:cNvPr id="29751" name="AutoShape 64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96" cy="8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9752" name="Group 65"/>
              <p:cNvGrpSpPr>
                <a:grpSpLocks/>
              </p:cNvGrpSpPr>
              <p:nvPr/>
            </p:nvGrpSpPr>
            <p:grpSpPr bwMode="auto">
              <a:xfrm>
                <a:off x="1680" y="2496"/>
                <a:ext cx="159" cy="192"/>
                <a:chOff x="576" y="2640"/>
                <a:chExt cx="907" cy="1104"/>
              </a:xfrm>
            </p:grpSpPr>
            <p:grpSp>
              <p:nvGrpSpPr>
                <p:cNvPr id="29753" name="Group 66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907" cy="1008"/>
                  <a:chOff x="720" y="3120"/>
                  <a:chExt cx="432" cy="480"/>
                </a:xfrm>
              </p:grpSpPr>
              <p:grpSp>
                <p:nvGrpSpPr>
                  <p:cNvPr id="2975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720" y="3120"/>
                    <a:ext cx="432" cy="432"/>
                    <a:chOff x="720" y="3120"/>
                    <a:chExt cx="192" cy="192"/>
                  </a:xfrm>
                </p:grpSpPr>
                <p:sp>
                  <p:nvSpPr>
                    <p:cNvPr id="29757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58" name="Line 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59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60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61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62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31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756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60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54" name="Line 75"/>
                <p:cNvSpPr>
                  <a:spLocks noChangeShapeType="1"/>
                </p:cNvSpPr>
                <p:nvPr/>
              </p:nvSpPr>
              <p:spPr bwMode="auto">
                <a:xfrm>
                  <a:off x="1248" y="37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21" name="Text Box 76"/>
            <p:cNvSpPr txBox="1">
              <a:spLocks noChangeArrowheads="1"/>
            </p:cNvSpPr>
            <p:nvPr/>
          </p:nvSpPr>
          <p:spPr bwMode="auto">
            <a:xfrm>
              <a:off x="336" y="2064"/>
              <a:ext cx="52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400 MVA</a:t>
              </a:r>
            </a:p>
            <a:p>
              <a:pPr algn="ctr" eaLnBrk="1" hangingPunct="1"/>
              <a:r>
                <a:rPr lang="en-US" altLang="en-US" sz="1600"/>
                <a:t>15 kV</a:t>
              </a:r>
            </a:p>
          </p:txBody>
        </p:sp>
        <p:sp>
          <p:nvSpPr>
            <p:cNvPr id="29722" name="Text Box 77"/>
            <p:cNvSpPr txBox="1">
              <a:spLocks noChangeArrowheads="1"/>
            </p:cNvSpPr>
            <p:nvPr/>
          </p:nvSpPr>
          <p:spPr bwMode="auto">
            <a:xfrm>
              <a:off x="1056" y="2400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400 MVA</a:t>
              </a:r>
            </a:p>
            <a:p>
              <a:pPr algn="ctr" eaLnBrk="1" hangingPunct="1"/>
              <a:r>
                <a:rPr lang="en-US" altLang="en-US" sz="1600"/>
                <a:t>15/345 kV</a:t>
              </a:r>
            </a:p>
          </p:txBody>
        </p:sp>
        <p:sp>
          <p:nvSpPr>
            <p:cNvPr id="29723" name="Text Box 78"/>
            <p:cNvSpPr txBox="1">
              <a:spLocks noChangeArrowheads="1"/>
            </p:cNvSpPr>
            <p:nvPr/>
          </p:nvSpPr>
          <p:spPr bwMode="auto">
            <a:xfrm>
              <a:off x="1248" y="144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T1</a:t>
              </a:r>
            </a:p>
          </p:txBody>
        </p:sp>
        <p:sp>
          <p:nvSpPr>
            <p:cNvPr id="29724" name="Text Box 79"/>
            <p:cNvSpPr txBox="1">
              <a:spLocks noChangeArrowheads="1"/>
            </p:cNvSpPr>
            <p:nvPr/>
          </p:nvSpPr>
          <p:spPr bwMode="auto">
            <a:xfrm>
              <a:off x="3744" y="119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T2</a:t>
              </a:r>
            </a:p>
          </p:txBody>
        </p:sp>
        <p:sp>
          <p:nvSpPr>
            <p:cNvPr id="29725" name="Text Box 80"/>
            <p:cNvSpPr txBox="1">
              <a:spLocks noChangeArrowheads="1"/>
            </p:cNvSpPr>
            <p:nvPr/>
          </p:nvSpPr>
          <p:spPr bwMode="auto">
            <a:xfrm>
              <a:off x="3552" y="1324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800 MVA</a:t>
              </a:r>
            </a:p>
            <a:p>
              <a:pPr algn="ctr" eaLnBrk="1" hangingPunct="1"/>
              <a:r>
                <a:rPr lang="en-US" altLang="en-US" sz="1600"/>
                <a:t>345/15 kV</a:t>
              </a:r>
            </a:p>
          </p:txBody>
        </p:sp>
        <p:sp>
          <p:nvSpPr>
            <p:cNvPr id="29726" name="Text Box 81"/>
            <p:cNvSpPr txBox="1">
              <a:spLocks noChangeArrowheads="1"/>
            </p:cNvSpPr>
            <p:nvPr/>
          </p:nvSpPr>
          <p:spPr bwMode="auto">
            <a:xfrm>
              <a:off x="4800" y="2064"/>
              <a:ext cx="52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800 MVA</a:t>
              </a:r>
            </a:p>
            <a:p>
              <a:pPr algn="ctr" eaLnBrk="1" hangingPunct="1"/>
              <a:r>
                <a:rPr lang="en-US" altLang="en-US" sz="1600"/>
                <a:t>15 kV</a:t>
              </a:r>
            </a:p>
          </p:txBody>
        </p:sp>
        <p:sp>
          <p:nvSpPr>
            <p:cNvPr id="29727" name="Text Box 82"/>
            <p:cNvSpPr txBox="1">
              <a:spLocks noChangeArrowheads="1"/>
            </p:cNvSpPr>
            <p:nvPr/>
          </p:nvSpPr>
          <p:spPr bwMode="auto">
            <a:xfrm>
              <a:off x="4800" y="1488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520 MVA</a:t>
              </a:r>
            </a:p>
          </p:txBody>
        </p:sp>
        <p:sp>
          <p:nvSpPr>
            <p:cNvPr id="29728" name="Text Box 83"/>
            <p:cNvSpPr txBox="1">
              <a:spLocks noChangeArrowheads="1"/>
            </p:cNvSpPr>
            <p:nvPr/>
          </p:nvSpPr>
          <p:spPr bwMode="auto">
            <a:xfrm>
              <a:off x="4512" y="2400"/>
              <a:ext cx="4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 MW</a:t>
              </a:r>
            </a:p>
          </p:txBody>
        </p:sp>
        <p:sp>
          <p:nvSpPr>
            <p:cNvPr id="29729" name="Text Box 84"/>
            <p:cNvSpPr txBox="1">
              <a:spLocks noChangeArrowheads="1"/>
            </p:cNvSpPr>
            <p:nvPr/>
          </p:nvSpPr>
          <p:spPr bwMode="auto">
            <a:xfrm>
              <a:off x="4032" y="2400"/>
              <a:ext cx="4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40 Mvar</a:t>
              </a:r>
            </a:p>
          </p:txBody>
        </p:sp>
        <p:sp>
          <p:nvSpPr>
            <p:cNvPr id="29730" name="Text Box 85"/>
            <p:cNvSpPr txBox="1">
              <a:spLocks noChangeArrowheads="1"/>
            </p:cNvSpPr>
            <p:nvPr/>
          </p:nvSpPr>
          <p:spPr bwMode="auto">
            <a:xfrm>
              <a:off x="1776" y="3216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280 Mvar</a:t>
              </a:r>
            </a:p>
          </p:txBody>
        </p:sp>
        <p:sp>
          <p:nvSpPr>
            <p:cNvPr id="29731" name="Text Box 86"/>
            <p:cNvSpPr txBox="1">
              <a:spLocks noChangeArrowheads="1"/>
            </p:cNvSpPr>
            <p:nvPr/>
          </p:nvSpPr>
          <p:spPr bwMode="auto">
            <a:xfrm>
              <a:off x="2784" y="3216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800 MW</a:t>
              </a:r>
            </a:p>
          </p:txBody>
        </p:sp>
        <p:sp>
          <p:nvSpPr>
            <p:cNvPr id="29732" name="Text Box 87"/>
            <p:cNvSpPr txBox="1">
              <a:spLocks noChangeArrowheads="1"/>
            </p:cNvSpPr>
            <p:nvPr/>
          </p:nvSpPr>
          <p:spPr bwMode="auto">
            <a:xfrm>
              <a:off x="2352" y="1536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Line 3   345 kV</a:t>
              </a:r>
            </a:p>
          </p:txBody>
        </p:sp>
        <p:sp>
          <p:nvSpPr>
            <p:cNvPr id="29733" name="Text Box 88"/>
            <p:cNvSpPr txBox="1">
              <a:spLocks noChangeArrowheads="1"/>
            </p:cNvSpPr>
            <p:nvPr/>
          </p:nvSpPr>
          <p:spPr bwMode="auto">
            <a:xfrm rot="-5400000">
              <a:off x="2189" y="2515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Line 2</a:t>
              </a:r>
            </a:p>
          </p:txBody>
        </p:sp>
        <p:sp>
          <p:nvSpPr>
            <p:cNvPr id="29734" name="Text Box 89"/>
            <p:cNvSpPr txBox="1">
              <a:spLocks noChangeArrowheads="1"/>
            </p:cNvSpPr>
            <p:nvPr/>
          </p:nvSpPr>
          <p:spPr bwMode="auto">
            <a:xfrm rot="-5400000">
              <a:off x="2573" y="2515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Line 1</a:t>
              </a:r>
            </a:p>
          </p:txBody>
        </p:sp>
        <p:sp>
          <p:nvSpPr>
            <p:cNvPr id="29735" name="Text Box 90"/>
            <p:cNvSpPr txBox="1">
              <a:spLocks noChangeArrowheads="1"/>
            </p:cNvSpPr>
            <p:nvPr/>
          </p:nvSpPr>
          <p:spPr bwMode="auto">
            <a:xfrm>
              <a:off x="1872" y="2400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345 kV 100 mi</a:t>
              </a:r>
            </a:p>
          </p:txBody>
        </p:sp>
        <p:sp>
          <p:nvSpPr>
            <p:cNvPr id="29736" name="Text Box 91"/>
            <p:cNvSpPr txBox="1">
              <a:spLocks noChangeArrowheads="1"/>
            </p:cNvSpPr>
            <p:nvPr/>
          </p:nvSpPr>
          <p:spPr bwMode="auto">
            <a:xfrm>
              <a:off x="2880" y="2448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345 kV 200 mi</a:t>
              </a:r>
            </a:p>
          </p:txBody>
        </p:sp>
        <p:sp>
          <p:nvSpPr>
            <p:cNvPr id="29737" name="Text Box 92"/>
            <p:cNvSpPr txBox="1">
              <a:spLocks noChangeArrowheads="1"/>
            </p:cNvSpPr>
            <p:nvPr/>
          </p:nvSpPr>
          <p:spPr bwMode="auto">
            <a:xfrm>
              <a:off x="2352" y="1872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50 mi</a:t>
              </a:r>
            </a:p>
          </p:txBody>
        </p:sp>
        <p:grpSp>
          <p:nvGrpSpPr>
            <p:cNvPr id="29738" name="Group 93"/>
            <p:cNvGrpSpPr>
              <a:grpSpLocks/>
            </p:cNvGrpSpPr>
            <p:nvPr/>
          </p:nvGrpSpPr>
          <p:grpSpPr bwMode="auto">
            <a:xfrm>
              <a:off x="1008" y="1488"/>
              <a:ext cx="64" cy="576"/>
              <a:chOff x="1008" y="1488"/>
              <a:chExt cx="64" cy="576"/>
            </a:xfrm>
          </p:grpSpPr>
          <p:sp>
            <p:nvSpPr>
              <p:cNvPr id="29749" name="Line 94"/>
              <p:cNvSpPr>
                <a:spLocks noChangeShapeType="1"/>
              </p:cNvSpPr>
              <p:nvPr/>
            </p:nvSpPr>
            <p:spPr bwMode="auto">
              <a:xfrm>
                <a:off x="1056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0" name="Text Box 95"/>
              <p:cNvSpPr txBox="1">
                <a:spLocks noChangeArrowheads="1"/>
              </p:cNvSpPr>
              <p:nvPr/>
            </p:nvSpPr>
            <p:spPr bwMode="auto">
              <a:xfrm>
                <a:off x="1008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1</a:t>
                </a:r>
              </a:p>
            </p:txBody>
          </p:sp>
        </p:grpSp>
        <p:grpSp>
          <p:nvGrpSpPr>
            <p:cNvPr id="29739" name="Group 96"/>
            <p:cNvGrpSpPr>
              <a:grpSpLocks/>
            </p:cNvGrpSpPr>
            <p:nvPr/>
          </p:nvGrpSpPr>
          <p:grpSpPr bwMode="auto">
            <a:xfrm>
              <a:off x="3408" y="1488"/>
              <a:ext cx="64" cy="576"/>
              <a:chOff x="3408" y="1488"/>
              <a:chExt cx="64" cy="576"/>
            </a:xfrm>
          </p:grpSpPr>
          <p:sp>
            <p:nvSpPr>
              <p:cNvPr id="29747" name="Line 97"/>
              <p:cNvSpPr>
                <a:spLocks noChangeShapeType="1"/>
              </p:cNvSpPr>
              <p:nvPr/>
            </p:nvSpPr>
            <p:spPr bwMode="auto">
              <a:xfrm>
                <a:off x="3456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8" name="Text Box 98"/>
              <p:cNvSpPr txBox="1">
                <a:spLocks noChangeArrowheads="1"/>
              </p:cNvSpPr>
              <p:nvPr/>
            </p:nvSpPr>
            <p:spPr bwMode="auto">
              <a:xfrm>
                <a:off x="3408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4</a:t>
                </a:r>
              </a:p>
            </p:txBody>
          </p:sp>
        </p:grpSp>
        <p:sp>
          <p:nvSpPr>
            <p:cNvPr id="29740" name="Text Box 99"/>
            <p:cNvSpPr txBox="1">
              <a:spLocks noChangeArrowheads="1"/>
            </p:cNvSpPr>
            <p:nvPr/>
          </p:nvSpPr>
          <p:spPr bwMode="auto">
            <a:xfrm>
              <a:off x="4608" y="148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3</a:t>
              </a:r>
            </a:p>
          </p:txBody>
        </p:sp>
        <p:grpSp>
          <p:nvGrpSpPr>
            <p:cNvPr id="29741" name="Group 100"/>
            <p:cNvGrpSpPr>
              <a:grpSpLocks/>
            </p:cNvGrpSpPr>
            <p:nvPr/>
          </p:nvGrpSpPr>
          <p:grpSpPr bwMode="auto">
            <a:xfrm>
              <a:off x="1808" y="2976"/>
              <a:ext cx="1360" cy="154"/>
              <a:chOff x="1808" y="2976"/>
              <a:chExt cx="1360" cy="154"/>
            </a:xfrm>
          </p:grpSpPr>
          <p:sp>
            <p:nvSpPr>
              <p:cNvPr id="29745" name="Line 101"/>
              <p:cNvSpPr>
                <a:spLocks noChangeShapeType="1"/>
              </p:cNvSpPr>
              <p:nvPr/>
            </p:nvSpPr>
            <p:spPr bwMode="auto">
              <a:xfrm>
                <a:off x="1920" y="3072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6" name="Text Box 102"/>
              <p:cNvSpPr txBox="1">
                <a:spLocks noChangeArrowheads="1"/>
              </p:cNvSpPr>
              <p:nvPr/>
            </p:nvSpPr>
            <p:spPr bwMode="auto">
              <a:xfrm>
                <a:off x="1808" y="2976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2</a:t>
                </a:r>
              </a:p>
            </p:txBody>
          </p:sp>
        </p:grpSp>
        <p:grpSp>
          <p:nvGrpSpPr>
            <p:cNvPr id="29742" name="Group 103"/>
            <p:cNvGrpSpPr>
              <a:grpSpLocks/>
            </p:cNvGrpSpPr>
            <p:nvPr/>
          </p:nvGrpSpPr>
          <p:grpSpPr bwMode="auto">
            <a:xfrm>
              <a:off x="1536" y="1488"/>
              <a:ext cx="64" cy="576"/>
              <a:chOff x="1536" y="1488"/>
              <a:chExt cx="64" cy="576"/>
            </a:xfrm>
          </p:grpSpPr>
          <p:sp>
            <p:nvSpPr>
              <p:cNvPr id="29743" name="Line 104"/>
              <p:cNvSpPr>
                <a:spLocks noChangeShapeType="1"/>
              </p:cNvSpPr>
              <p:nvPr/>
            </p:nvSpPr>
            <p:spPr bwMode="auto">
              <a:xfrm>
                <a:off x="1584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4" name="Text Box 105"/>
              <p:cNvSpPr txBox="1">
                <a:spLocks noChangeArrowheads="1"/>
              </p:cNvSpPr>
              <p:nvPr/>
            </p:nvSpPr>
            <p:spPr bwMode="auto">
              <a:xfrm>
                <a:off x="1536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5</a:t>
                </a:r>
              </a:p>
            </p:txBody>
          </p:sp>
        </p:grpSp>
      </p:grpSp>
      <p:sp>
        <p:nvSpPr>
          <p:cNvPr id="29699" name="Text Box 106"/>
          <p:cNvSpPr txBox="1">
            <a:spLocks noChangeArrowheads="1"/>
          </p:cNvSpPr>
          <p:nvPr/>
        </p:nvSpPr>
        <p:spPr bwMode="auto">
          <a:xfrm>
            <a:off x="3352800" y="5410200"/>
            <a:ext cx="1614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Single-line diagram</a:t>
            </a:r>
          </a:p>
        </p:txBody>
      </p:sp>
      <p:sp>
        <p:nvSpPr>
          <p:cNvPr id="59396" name="Rectangle 107"/>
          <p:cNvSpPr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The N-R Power Flow: 5-bus Example</a:t>
            </a:r>
          </a:p>
        </p:txBody>
      </p:sp>
      <p:sp>
        <p:nvSpPr>
          <p:cNvPr id="29701" name="Rectangle 108"/>
          <p:cNvSpPr>
            <a:spLocks noChangeArrowheads="1"/>
          </p:cNvSpPr>
          <p:nvPr/>
        </p:nvSpPr>
        <p:spPr bwMode="auto">
          <a:xfrm>
            <a:off x="0" y="914400"/>
            <a:ext cx="91440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4455</TotalTime>
  <Words>1150</Words>
  <Application>Microsoft Office PowerPoint</Application>
  <PresentationFormat>On-screen Show (4:3)</PresentationFormat>
  <Paragraphs>368</Paragraphs>
  <Slides>28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Capsules</vt:lpstr>
      <vt:lpstr>Equation</vt:lpstr>
      <vt:lpstr>ECE 476  Power System Analysis</vt:lpstr>
      <vt:lpstr>Announcements</vt:lpstr>
      <vt:lpstr>Two Bus Region of Convergence</vt:lpstr>
      <vt:lpstr>August 14, 2003 Day Ahead Power Flow Low Voltage Solution Contour</vt:lpstr>
      <vt:lpstr>PV Buses</vt:lpstr>
      <vt:lpstr>Three Bus PV Case Example</vt:lpstr>
      <vt:lpstr>Generator Reactive Power Limits</vt:lpstr>
      <vt:lpstr>Generator Reactive Limits, cont'd</vt:lpstr>
      <vt:lpstr>PowerPoint Presentation</vt:lpstr>
      <vt:lpstr>PowerPoint Presentation</vt:lpstr>
      <vt:lpstr>PowerPoint Presentation</vt:lpstr>
      <vt:lpstr>PowerPoint Presentation</vt:lpstr>
      <vt:lpstr>Ybus Details</vt:lpstr>
      <vt:lpstr>Here are the Initial Bus Mismatches</vt:lpstr>
      <vt:lpstr>And the Initial Power Flow Jacobian</vt:lpstr>
      <vt:lpstr>PowerPoint Presentation</vt:lpstr>
      <vt:lpstr>Five Bus Power System Solved</vt:lpstr>
      <vt:lpstr>37 Bus Example Design Case</vt:lpstr>
      <vt:lpstr>Good Power System Operation</vt:lpstr>
      <vt:lpstr>Looking at the Impact of Line Outages</vt:lpstr>
      <vt:lpstr>Contingency Analysis</vt:lpstr>
      <vt:lpstr>Power Flow And Design</vt:lpstr>
      <vt:lpstr>An Unreliable Solution</vt:lpstr>
      <vt:lpstr>A Reliable Solution</vt:lpstr>
      <vt:lpstr>Generation Changes and The Slack Bus</vt:lpstr>
      <vt:lpstr>Generation Change Example 1</vt:lpstr>
      <vt:lpstr>Generation Change Example 2</vt:lpstr>
      <vt:lpstr>Voltage Regulation Example: 37 Buses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Overbye, Thomas J</cp:lastModifiedBy>
  <cp:revision>317</cp:revision>
  <cp:lastPrinted>2011-08-22T16:49:24Z</cp:lastPrinted>
  <dcterms:created xsi:type="dcterms:W3CDTF">2000-05-11T14:27:08Z</dcterms:created>
  <dcterms:modified xsi:type="dcterms:W3CDTF">2016-10-11T20:36:58Z</dcterms:modified>
</cp:coreProperties>
</file>