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62" r:id="rId1"/>
  </p:sldMasterIdLst>
  <p:notesMasterIdLst>
    <p:notesMasterId r:id="rId30"/>
  </p:notesMasterIdLst>
  <p:handoutMasterIdLst>
    <p:handoutMasterId r:id="rId31"/>
  </p:handoutMasterIdLst>
  <p:sldIdLst>
    <p:sldId id="258" r:id="rId2"/>
    <p:sldId id="349" r:id="rId3"/>
    <p:sldId id="474" r:id="rId4"/>
    <p:sldId id="510" r:id="rId5"/>
    <p:sldId id="466" r:id="rId6"/>
    <p:sldId id="467" r:id="rId7"/>
    <p:sldId id="468" r:id="rId8"/>
    <p:sldId id="469" r:id="rId9"/>
    <p:sldId id="470" r:id="rId10"/>
    <p:sldId id="471" r:id="rId11"/>
    <p:sldId id="472" r:id="rId12"/>
    <p:sldId id="473" r:id="rId13"/>
    <p:sldId id="479" r:id="rId14"/>
    <p:sldId id="480" r:id="rId15"/>
    <p:sldId id="481" r:id="rId16"/>
    <p:sldId id="482" r:id="rId17"/>
    <p:sldId id="483" r:id="rId18"/>
    <p:sldId id="484" r:id="rId19"/>
    <p:sldId id="485" r:id="rId20"/>
    <p:sldId id="486" r:id="rId21"/>
    <p:sldId id="487" r:id="rId22"/>
    <p:sldId id="488" r:id="rId23"/>
    <p:sldId id="489" r:id="rId24"/>
    <p:sldId id="490" r:id="rId25"/>
    <p:sldId id="491" r:id="rId26"/>
    <p:sldId id="492" r:id="rId27"/>
    <p:sldId id="493" r:id="rId28"/>
    <p:sldId id="494" r:id="rId29"/>
  </p:sldIdLst>
  <p:sldSz cx="9144000" cy="6858000" type="screen4x3"/>
  <p:notesSz cx="7102475" cy="9388475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 autoAdjust="0"/>
  </p:normalViewPr>
  <p:slideViewPr>
    <p:cSldViewPr>
      <p:cViewPr varScale="1">
        <p:scale>
          <a:sx n="126" d="100"/>
          <a:sy n="126" d="100"/>
        </p:scale>
        <p:origin x="-35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18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8575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8918575"/>
            <a:ext cx="3078162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fld id="{3B7227E4-51F8-45C2-83C1-D251491FB8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3979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C5774C-03E1-499A-B4E4-895282C04360}" type="datetimeFigureOut">
              <a:rPr lang="en-US"/>
              <a:pPr>
                <a:defRPr/>
              </a:pPr>
              <a:t>10/4/2016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26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459288"/>
            <a:ext cx="5683250" cy="4224337"/>
          </a:xfrm>
          <a:prstGeom prst="rect">
            <a:avLst/>
          </a:prstGeom>
        </p:spPr>
        <p:txBody>
          <a:bodyPr vert="horz" lIns="94229" tIns="47114" rIns="94229" bIns="4711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6988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6988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69181FC-D85A-4591-8BD1-5E6A6B1746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6096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FA44757-FF1F-42D8-B2CA-5FE2A078B1AB}" type="slidenum">
              <a:rPr lang="en-US" altLang="en-US" sz="1200" smtClean="0"/>
              <a:pPr eaLnBrk="1" hangingPunct="1"/>
              <a:t>0</a:t>
            </a:fld>
            <a:endParaRPr lang="en-US" alt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31809050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F2D5033-27AC-4964-A31C-AE69C5F6042D}" type="slidenum">
              <a:rPr lang="en-US" altLang="en-US" sz="1200" smtClean="0"/>
              <a:pPr eaLnBrk="1" hangingPunct="1"/>
              <a:t>12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005574D-6CB5-477E-8D8F-A3B5515523A5}" type="slidenum">
              <a:rPr lang="en-US" altLang="en-US" sz="1200" smtClean="0"/>
              <a:pPr eaLnBrk="1" hangingPunct="1"/>
              <a:t>13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A502420-EE5A-40AD-88FE-9B97F3233043}" type="slidenum">
              <a:rPr lang="en-US" altLang="en-US" sz="1200" smtClean="0"/>
              <a:pPr eaLnBrk="1" hangingPunct="1"/>
              <a:t>14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61BA1DB-541B-49D4-A67E-A66434C5EF13}" type="slidenum">
              <a:rPr lang="en-US" altLang="en-US" sz="1200" smtClean="0"/>
              <a:pPr eaLnBrk="1" hangingPunct="1"/>
              <a:t>15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9A06348-B95C-4A66-9731-6DB55F0CC6BC}" type="slidenum">
              <a:rPr lang="en-US" altLang="en-US" sz="1200" smtClean="0"/>
              <a:pPr eaLnBrk="1" hangingPunct="1"/>
              <a:t>16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4C3278E-655B-4002-9681-06170C108A45}" type="slidenum">
              <a:rPr lang="en-US" altLang="en-US" sz="1200" smtClean="0"/>
              <a:pPr eaLnBrk="1" hangingPunct="1"/>
              <a:t>17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9C1D837-CA12-4CA4-92B8-3F8676AF2949}" type="slidenum">
              <a:rPr lang="en-US" altLang="en-US" sz="1200" smtClean="0"/>
              <a:pPr eaLnBrk="1" hangingPunct="1"/>
              <a:t>18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CA77CF6-5627-454E-9A52-DFB333D9AB76}" type="slidenum">
              <a:rPr lang="en-US" altLang="en-US" sz="1200" smtClean="0"/>
              <a:pPr eaLnBrk="1" hangingPunct="1"/>
              <a:t>19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BF2E753-9E88-4BF0-BD39-06B92C653AE9}" type="slidenum">
              <a:rPr lang="en-US" altLang="en-US" sz="1200" smtClean="0"/>
              <a:pPr eaLnBrk="1" hangingPunct="1"/>
              <a:t>20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B9BAB03-D4F9-491F-A110-C08158DE6695}" type="slidenum">
              <a:rPr lang="en-US" altLang="en-US" sz="1200" smtClean="0"/>
              <a:pPr eaLnBrk="1" hangingPunct="1"/>
              <a:t>21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649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065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C69A434-3ED9-4F7A-A7A3-ABD79524A90C}" type="slidenum">
              <a:rPr lang="en-US" altLang="en-US" sz="1200" smtClean="0"/>
              <a:pPr eaLnBrk="1" hangingPunct="1"/>
              <a:t>4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183983416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15D85B1-2E68-4D5E-96F0-F41350A08443}" type="slidenum">
              <a:rPr lang="en-US" altLang="en-US" sz="1200" smtClean="0"/>
              <a:pPr eaLnBrk="1" hangingPunct="1"/>
              <a:t>22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49344E3-5492-4157-B8D8-87E9418949F5}" type="slidenum">
              <a:rPr lang="en-US" altLang="en-US" sz="1200" smtClean="0"/>
              <a:pPr eaLnBrk="1" hangingPunct="1"/>
              <a:t>23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233D87A-8EC9-487D-B04F-253111E82540}" type="slidenum">
              <a:rPr lang="en-US" altLang="en-US" sz="1200" smtClean="0"/>
              <a:pPr eaLnBrk="1" hangingPunct="1"/>
              <a:t>24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59E4F68-13DD-4711-AC13-4CEC47A43753}" type="slidenum">
              <a:rPr lang="en-US" altLang="en-US" sz="1200" smtClean="0"/>
              <a:pPr eaLnBrk="1" hangingPunct="1"/>
              <a:t>25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DCC21E1-E6C8-4B83-967C-4CE6AA327B77}" type="slidenum">
              <a:rPr lang="en-US" altLang="en-US" sz="1200" smtClean="0"/>
              <a:pPr eaLnBrk="1" hangingPunct="1"/>
              <a:t>26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715C655-BD32-42AF-9F96-F23914D5D85F}" type="slidenum">
              <a:rPr lang="en-US" altLang="en-US" sz="1200" smtClean="0"/>
              <a:pPr eaLnBrk="1" hangingPunct="1"/>
              <a:t>27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752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075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3DD988D-F903-4E68-9BAF-D56D562E2B68}" type="slidenum">
              <a:rPr lang="en-US" altLang="en-US" sz="1200" smtClean="0"/>
              <a:pPr eaLnBrk="1" hangingPunct="1"/>
              <a:t>5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42483398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854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085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D61E8DE-80D8-4A5E-AD56-980E48E2B361}" type="slidenum">
              <a:rPr lang="en-US" altLang="en-US" sz="1200" smtClean="0"/>
              <a:pPr eaLnBrk="1" hangingPunct="1"/>
              <a:t>6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1301763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957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095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0D9C700-FF72-43B2-AC3E-505BBD5AC949}" type="slidenum">
              <a:rPr lang="en-US" altLang="en-US" sz="1200" smtClean="0"/>
              <a:pPr eaLnBrk="1" hangingPunct="1"/>
              <a:t>7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42836693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059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105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73D566A-FE60-4AF9-8872-188651073331}" type="slidenum">
              <a:rPr lang="en-US" altLang="en-US" sz="1200" smtClean="0"/>
              <a:pPr eaLnBrk="1" hangingPunct="1"/>
              <a:t>8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32024594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D42A1A1-80E6-40B4-9286-7C96B75CBA81}" type="slidenum">
              <a:rPr lang="en-US" altLang="en-US" sz="1200" smtClean="0"/>
              <a:pPr eaLnBrk="1" hangingPunct="1"/>
              <a:t>9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39373651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4BE52DE-4273-43C1-99E0-CEF3328699DE}" type="slidenum">
              <a:rPr lang="en-US" altLang="en-US" sz="1200" smtClean="0"/>
              <a:pPr eaLnBrk="1" hangingPunct="1"/>
              <a:t>10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31877891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2E3F8EE-54E6-4A28-8D35-14D4766F033D}" type="slidenum">
              <a:rPr lang="en-US" altLang="en-US" sz="1200" smtClean="0"/>
              <a:pPr eaLnBrk="1" hangingPunct="1"/>
              <a:t>11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2799225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4103"/>
          <p:cNvSpPr>
            <a:spLocks noChangeShapeType="1"/>
          </p:cNvSpPr>
          <p:nvPr userDrawn="1"/>
        </p:nvSpPr>
        <p:spPr bwMode="auto">
          <a:xfrm>
            <a:off x="0" y="3048000"/>
            <a:ext cx="8991600" cy="0"/>
          </a:xfrm>
          <a:prstGeom prst="line">
            <a:avLst/>
          </a:prstGeom>
          <a:noFill/>
          <a:ln w="76200">
            <a:solidFill>
              <a:srgbClr val="00008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Rectangle 409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"/>
            <a:ext cx="7772400" cy="1143000"/>
          </a:xfrm>
        </p:spPr>
        <p:txBody>
          <a:bodyPr/>
          <a:lstStyle>
            <a:lvl1pPr>
              <a:defRPr sz="3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Rectangle 409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47800" y="3124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subtitle </a:t>
            </a:r>
            <a:r>
              <a:rPr lang="en-US" dirty="0" smtClean="0"/>
              <a:t>style</a:t>
            </a:r>
            <a:endParaRPr lang="en-US" dirty="0"/>
          </a:p>
        </p:txBody>
      </p:sp>
      <p:pic>
        <p:nvPicPr>
          <p:cNvPr id="12" name="Picture 410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96000"/>
            <a:ext cx="312420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69505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001000" cy="10668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280160"/>
            <a:ext cx="8001000" cy="3733800"/>
          </a:xfrm>
        </p:spPr>
        <p:txBody>
          <a:bodyPr/>
          <a:lstStyle>
            <a:lvl1pPr marL="457200" indent="-457200">
              <a:buSzPct val="100000"/>
              <a:buFont typeface="Arial" panose="020B0604020202020204" pitchFamily="34" charset="0"/>
              <a:buChar char="•"/>
              <a:defRPr/>
            </a:lvl1pPr>
            <a:lvl3pPr marL="1257300" indent="-342900">
              <a:buSzPct val="90000"/>
              <a:buFont typeface="Arial" panose="020B0604020202020204" pitchFamily="34" charset="0"/>
              <a:buChar char="•"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Times New Roman" pitchFamily="18" charset="0"/>
              </a:defRPr>
            </a:lvl1pPr>
          </a:lstStyle>
          <a:p>
            <a:pPr>
              <a:defRPr/>
            </a:pPr>
            <a:fld id="{F6D20532-61D7-47D0-903F-227F7C48AD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0204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460070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"/>
            <a:ext cx="8001000" cy="838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3924300" cy="3733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524000"/>
            <a:ext cx="3924300" cy="3733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1743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001000" cy="8382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Times New Roman" pitchFamily="18" charset="0"/>
              </a:defRPr>
            </a:lvl1pPr>
          </a:lstStyle>
          <a:p>
            <a:pPr>
              <a:defRPr/>
            </a:pPr>
            <a:fld id="{F6D20532-61D7-47D0-903F-227F7C48AD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4227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15" name="Rectangle 15"/>
          <p:cNvSpPr>
            <a:spLocks noChangeArrowheads="1"/>
          </p:cNvSpPr>
          <p:nvPr userDrawn="1"/>
        </p:nvSpPr>
        <p:spPr bwMode="auto">
          <a:xfrm>
            <a:off x="228600" y="6629400"/>
            <a:ext cx="8683625" cy="9525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folHlink">
                  <a:gamma/>
                  <a:tint val="25098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2400">
              <a:latin typeface="Helvetica" charset="0"/>
            </a:endParaRPr>
          </a:p>
        </p:txBody>
      </p:sp>
      <p:sp>
        <p:nvSpPr>
          <p:cNvPr id="11" name="Line 8"/>
          <p:cNvSpPr>
            <a:spLocks noChangeShapeType="1"/>
          </p:cNvSpPr>
          <p:nvPr userDrawn="1"/>
        </p:nvSpPr>
        <p:spPr bwMode="auto">
          <a:xfrm>
            <a:off x="0" y="1143000"/>
            <a:ext cx="8382000" cy="0"/>
          </a:xfrm>
          <a:prstGeom prst="line">
            <a:avLst/>
          </a:prstGeom>
          <a:noFill/>
          <a:ln w="76200">
            <a:solidFill>
              <a:srgbClr val="00008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2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Times New Roman" pitchFamily="18" charset="0"/>
              </a:defRPr>
            </a:lvl1pPr>
          </a:lstStyle>
          <a:p>
            <a:pPr>
              <a:defRPr/>
            </a:pPr>
            <a:fld id="{F6D20532-61D7-47D0-903F-227F7C48AD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4" name="Picture 9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806"/>
          <a:stretch>
            <a:fillRect/>
          </a:stretch>
        </p:blipFill>
        <p:spPr bwMode="auto">
          <a:xfrm>
            <a:off x="8686221" y="952500"/>
            <a:ext cx="28733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80160"/>
            <a:ext cx="80010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23" r:id="rId2"/>
    <p:sldLayoutId id="2147483724" r:id="rId3"/>
    <p:sldLayoutId id="2147483725" r:id="rId4"/>
    <p:sldLayoutId id="2147483727" r:id="rId5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2573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5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6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7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9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0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1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2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3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4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5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notesSlide" Target="../notesSlides/notesSlide17.xml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21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22.wmf"/><Relationship Id="rId4" Type="http://schemas.openxmlformats.org/officeDocument/2006/relationships/oleObject" Target="../embeddings/oleObject18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23.wmf"/><Relationship Id="rId4" Type="http://schemas.openxmlformats.org/officeDocument/2006/relationships/oleObject" Target="../embeddings/oleObject19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24.wmf"/><Relationship Id="rId4" Type="http://schemas.openxmlformats.org/officeDocument/2006/relationships/oleObject" Target="../embeddings/oleObject20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9.vml"/><Relationship Id="rId5" Type="http://schemas.openxmlformats.org/officeDocument/2006/relationships/image" Target="../media/image25.wmf"/><Relationship Id="rId4" Type="http://schemas.openxmlformats.org/officeDocument/2006/relationships/oleObject" Target="../embeddings/oleObject21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0.vml"/><Relationship Id="rId5" Type="http://schemas.openxmlformats.org/officeDocument/2006/relationships/image" Target="../media/image27.wmf"/><Relationship Id="rId4" Type="http://schemas.openxmlformats.org/officeDocument/2006/relationships/oleObject" Target="../embeddings/oleObject22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oleObject" Target="../embeddings/oleObject23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aemo.com.au/Media-Centre/Media-Statement-3---South-Australia-Updat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0" y="76200"/>
            <a:ext cx="9144000" cy="1646237"/>
          </a:xfrm>
          <a:noFill/>
        </p:spPr>
        <p:txBody>
          <a:bodyPr anchor="ctr"/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dirty="0" smtClean="0"/>
              <a:t>ECE 476 </a:t>
            </a:r>
            <a:br>
              <a:rPr lang="en-US" altLang="en-US" dirty="0" smtClean="0"/>
            </a:br>
            <a:r>
              <a:rPr lang="en-US" altLang="en-US" dirty="0" smtClean="0"/>
              <a:t>Power System Analysis</a:t>
            </a:r>
          </a:p>
        </p:txBody>
      </p:sp>
      <p:sp>
        <p:nvSpPr>
          <p:cNvPr id="6" name="Rectangle 5"/>
          <p:cNvSpPr/>
          <p:nvPr/>
        </p:nvSpPr>
        <p:spPr>
          <a:xfrm>
            <a:off x="304800" y="1752600"/>
            <a:ext cx="8686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kern="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Lecture </a:t>
            </a:r>
            <a:r>
              <a:rPr lang="en-US" sz="3200" b="1" kern="0" dirty="0" smtClean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13: Power Flow</a:t>
            </a:r>
            <a:endParaRPr lang="en-US" sz="3200" b="1" kern="0" dirty="0">
              <a:solidFill>
                <a:schemeClr val="tx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sz="quarter" idx="1"/>
          </p:nvPr>
        </p:nvSpPr>
        <p:spPr>
          <a:xfrm>
            <a:off x="228600" y="3251817"/>
            <a:ext cx="8534400" cy="1752600"/>
          </a:xfrm>
        </p:spPr>
        <p:txBody>
          <a:bodyPr/>
          <a:lstStyle/>
          <a:p>
            <a:r>
              <a:rPr lang="en-US" dirty="0" smtClean="0"/>
              <a:t>Prof. Tom Overbye</a:t>
            </a:r>
            <a:endParaRPr lang="en-US" dirty="0"/>
          </a:p>
          <a:p>
            <a:r>
              <a:rPr lang="en-US" dirty="0" smtClean="0"/>
              <a:t>Dept. </a:t>
            </a:r>
            <a:r>
              <a:rPr lang="en-US" dirty="0"/>
              <a:t>of Electrical and Computer Engineering</a:t>
            </a:r>
          </a:p>
          <a:p>
            <a:r>
              <a:rPr lang="en-US" dirty="0"/>
              <a:t>University of Illinois at </a:t>
            </a:r>
            <a:r>
              <a:rPr lang="en-US" dirty="0" smtClean="0"/>
              <a:t>Urbana-Champaign</a:t>
            </a:r>
          </a:p>
          <a:p>
            <a:r>
              <a:rPr lang="en-US" dirty="0" smtClean="0"/>
              <a:t>overbye@illinois.edu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Multi-Variable Example</a:t>
            </a: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8599469"/>
              </p:ext>
            </p:extLst>
          </p:nvPr>
        </p:nvGraphicFramePr>
        <p:xfrm>
          <a:off x="457200" y="1280160"/>
          <a:ext cx="6350000" cy="485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46" name="Equation" r:id="rId4" imgW="6350000" imgH="4851400" progId="Equation.DSMT4">
                  <p:embed/>
                </p:oleObj>
              </mc:Choice>
              <mc:Fallback>
                <p:oleObj name="Equation" r:id="rId4" imgW="6350000" imgH="4851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280160"/>
                        <a:ext cx="6350000" cy="485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F6D20532-61D7-47D0-903F-227F7C48AD34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Multi-variable Example, cont’d</a:t>
            </a:r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9056688"/>
              </p:ext>
            </p:extLst>
          </p:nvPr>
        </p:nvGraphicFramePr>
        <p:xfrm>
          <a:off x="457200" y="1280160"/>
          <a:ext cx="6311900" cy="499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70" name="Equation" r:id="rId4" imgW="6311900" imgH="4991100" progId="Equation.DSMT4">
                  <p:embed/>
                </p:oleObj>
              </mc:Choice>
              <mc:Fallback>
                <p:oleObj name="Equation" r:id="rId4" imgW="6311900" imgH="4991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280160"/>
                        <a:ext cx="6311900" cy="4991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F6D20532-61D7-47D0-903F-227F7C48AD34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Multi-variable Example, cont’d</a:t>
            </a:r>
          </a:p>
        </p:txBody>
      </p:sp>
      <p:graphicFrame>
        <p:nvGraphicFramePr>
          <p:cNvPr id="3074" name="Object 3"/>
          <p:cNvGraphicFramePr>
            <a:graphicFrameLocks noChangeAspect="1"/>
          </p:cNvGraphicFramePr>
          <p:nvPr/>
        </p:nvGraphicFramePr>
        <p:xfrm>
          <a:off x="361950" y="3175"/>
          <a:ext cx="1905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218" name="Equation" r:id="rId4" imgW="190417" imgH="330057" progId="Equation.DSMT4">
                  <p:embed/>
                </p:oleObj>
              </mc:Choice>
              <mc:Fallback>
                <p:oleObj name="Equation" r:id="rId4" imgW="190417" imgH="33005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950" y="3175"/>
                        <a:ext cx="19050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7170291"/>
              </p:ext>
            </p:extLst>
          </p:nvPr>
        </p:nvGraphicFramePr>
        <p:xfrm>
          <a:off x="457200" y="1280160"/>
          <a:ext cx="7797800" cy="431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219" name="Equation" r:id="rId6" imgW="7797800" imgH="4318000" progId="Equation.DSMT4">
                  <p:embed/>
                </p:oleObj>
              </mc:Choice>
              <mc:Fallback>
                <p:oleObj name="Equation" r:id="rId6" imgW="7797800" imgH="4318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280160"/>
                        <a:ext cx="7797800" cy="431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F6D20532-61D7-47D0-903F-227F7C48AD34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NR Application to Power Flow</a:t>
            </a:r>
          </a:p>
        </p:txBody>
      </p:sp>
      <p:graphicFrame>
        <p:nvGraphicFramePr>
          <p:cNvPr id="409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948"/>
              </p:ext>
            </p:extLst>
          </p:nvPr>
        </p:nvGraphicFramePr>
        <p:xfrm>
          <a:off x="457200" y="1280160"/>
          <a:ext cx="7162800" cy="508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11" name="Equation" r:id="rId4" imgW="7162800" imgH="5080000" progId="Equation.DSMT4">
                  <p:embed/>
                </p:oleObj>
              </mc:Choice>
              <mc:Fallback>
                <p:oleObj name="Equation" r:id="rId4" imgW="7162800" imgH="5080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280160"/>
                        <a:ext cx="7162800" cy="508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F6D20532-61D7-47D0-903F-227F7C48AD34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Real Power Balance Equations</a:t>
            </a:r>
          </a:p>
        </p:txBody>
      </p:sp>
      <p:graphicFrame>
        <p:nvGraphicFramePr>
          <p:cNvPr id="512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7205684"/>
              </p:ext>
            </p:extLst>
          </p:nvPr>
        </p:nvGraphicFramePr>
        <p:xfrm>
          <a:off x="457200" y="1280160"/>
          <a:ext cx="7962900" cy="478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35" name="Equation" r:id="rId4" imgW="7962900" imgH="4787900" progId="Equation.DSMT4">
                  <p:embed/>
                </p:oleObj>
              </mc:Choice>
              <mc:Fallback>
                <p:oleObj name="Equation" r:id="rId4" imgW="7962900" imgH="47879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280160"/>
                        <a:ext cx="7962900" cy="4787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F6D20532-61D7-47D0-903F-227F7C48AD34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Newton-Raphson Power Flow</a:t>
            </a:r>
          </a:p>
        </p:txBody>
      </p:sp>
      <p:graphicFrame>
        <p:nvGraphicFramePr>
          <p:cNvPr id="614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8859383"/>
              </p:ext>
            </p:extLst>
          </p:nvPr>
        </p:nvGraphicFramePr>
        <p:xfrm>
          <a:off x="457200" y="1280160"/>
          <a:ext cx="7645400" cy="419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59" name="Equation" r:id="rId4" imgW="7645400" imgH="4191000" progId="Equation.DSMT4">
                  <p:embed/>
                </p:oleObj>
              </mc:Choice>
              <mc:Fallback>
                <p:oleObj name="Equation" r:id="rId4" imgW="7645400" imgH="419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280160"/>
                        <a:ext cx="7645400" cy="419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F6D20532-61D7-47D0-903F-227F7C48AD34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Power Flow Variables</a:t>
            </a:r>
          </a:p>
        </p:txBody>
      </p:sp>
      <p:graphicFrame>
        <p:nvGraphicFramePr>
          <p:cNvPr id="717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4548792"/>
              </p:ext>
            </p:extLst>
          </p:nvPr>
        </p:nvGraphicFramePr>
        <p:xfrm>
          <a:off x="457200" y="1280160"/>
          <a:ext cx="7810500" cy="472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283" name="Equation" r:id="rId4" imgW="7810500" imgH="4724400" progId="Equation.DSMT4">
                  <p:embed/>
                </p:oleObj>
              </mc:Choice>
              <mc:Fallback>
                <p:oleObj name="Equation" r:id="rId4" imgW="7810500" imgH="4724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280160"/>
                        <a:ext cx="7810500" cy="472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F6D20532-61D7-47D0-903F-227F7C48AD34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N-R Power Flow Solution </a:t>
            </a:r>
          </a:p>
        </p:txBody>
      </p:sp>
      <p:graphicFrame>
        <p:nvGraphicFramePr>
          <p:cNvPr id="819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227533"/>
              </p:ext>
            </p:extLst>
          </p:nvPr>
        </p:nvGraphicFramePr>
        <p:xfrm>
          <a:off x="457200" y="1280160"/>
          <a:ext cx="7353300" cy="441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07" name="Equation" r:id="rId4" imgW="7353300" imgH="4419600" progId="Equation.DSMT4">
                  <p:embed/>
                </p:oleObj>
              </mc:Choice>
              <mc:Fallback>
                <p:oleObj name="Equation" r:id="rId4" imgW="7353300" imgH="4419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280160"/>
                        <a:ext cx="7353300" cy="441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F6D20532-61D7-47D0-903F-227F7C48AD34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Power Flow Jacobian Matrix</a:t>
            </a:r>
          </a:p>
        </p:txBody>
      </p:sp>
      <p:graphicFrame>
        <p:nvGraphicFramePr>
          <p:cNvPr id="921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7893572"/>
              </p:ext>
            </p:extLst>
          </p:nvPr>
        </p:nvGraphicFramePr>
        <p:xfrm>
          <a:off x="457200" y="1280160"/>
          <a:ext cx="7772400" cy="502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31" name="Equation" r:id="rId4" imgW="7772400" imgH="5029200" progId="Equation.DSMT4">
                  <p:embed/>
                </p:oleObj>
              </mc:Choice>
              <mc:Fallback>
                <p:oleObj name="Equation" r:id="rId4" imgW="7772400" imgH="5029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280160"/>
                        <a:ext cx="7772400" cy="502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F6D20532-61D7-47D0-903F-227F7C48AD34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Power Flow Jacobian Matrix, cont’d</a:t>
            </a:r>
          </a:p>
        </p:txBody>
      </p:sp>
      <p:graphicFrame>
        <p:nvGraphicFramePr>
          <p:cNvPr id="1024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853591"/>
              </p:ext>
            </p:extLst>
          </p:nvPr>
        </p:nvGraphicFramePr>
        <p:xfrm>
          <a:off x="457200" y="1280160"/>
          <a:ext cx="7670800" cy="505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355" name="Equation" r:id="rId4" imgW="7670800" imgH="5054600" progId="Equation.DSMT4">
                  <p:embed/>
                </p:oleObj>
              </mc:Choice>
              <mc:Fallback>
                <p:oleObj name="Equation" r:id="rId4" imgW="7670800" imgH="5054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280160"/>
                        <a:ext cx="7670800" cy="505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F6D20532-61D7-47D0-903F-227F7C48AD34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160"/>
            <a:ext cx="8534400" cy="3733800"/>
          </a:xfrm>
        </p:spPr>
        <p:txBody>
          <a:bodyPr/>
          <a:lstStyle/>
          <a:p>
            <a:r>
              <a:rPr lang="en-US" dirty="0" smtClean="0"/>
              <a:t>Please read Chapter 2.4, Chapter 6 up to 6.6</a:t>
            </a:r>
          </a:p>
          <a:p>
            <a:pPr eaLnBrk="1" hangingPunct="1">
              <a:buFont typeface="Arial" charset="0"/>
              <a:buChar char="•"/>
            </a:pPr>
            <a:r>
              <a:rPr lang="en-US" dirty="0" smtClean="0"/>
              <a:t>HW 5 is 5.31, 5.43, </a:t>
            </a:r>
            <a:r>
              <a:rPr lang="en-US" altLang="en-US" dirty="0" smtClean="0"/>
              <a:t>3.4</a:t>
            </a:r>
            <a:r>
              <a:rPr lang="en-US" altLang="en-US" dirty="0"/>
              <a:t>, 3.10</a:t>
            </a:r>
            <a:r>
              <a:rPr lang="en-US" altLang="en-US" dirty="0" smtClean="0"/>
              <a:t>, 3.14</a:t>
            </a:r>
            <a:r>
              <a:rPr lang="en-US" altLang="en-US" dirty="0"/>
              <a:t>, 3.19, 3.23, </a:t>
            </a:r>
            <a:r>
              <a:rPr lang="en-US" altLang="en-US" dirty="0" smtClean="0"/>
              <a:t>3.60, 6.30 should be done before exam 1</a:t>
            </a:r>
            <a:r>
              <a:rPr lang="en-US" dirty="0" smtClean="0"/>
              <a:t> </a:t>
            </a:r>
          </a:p>
          <a:p>
            <a:pPr eaLnBrk="1" hangingPunct="1">
              <a:buFont typeface="Arial" charset="0"/>
              <a:buChar char="•"/>
            </a:pPr>
            <a:r>
              <a:rPr lang="en-US" dirty="0" smtClean="0"/>
              <a:t>Exam 1 is Thursday Oct 6 in class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altLang="en-US" dirty="0"/>
              <a:t>Closed book, closed notes, but you may bring one 8.5 by 11 inch note sheet and standard </a:t>
            </a:r>
            <a:r>
              <a:rPr lang="en-US" altLang="en-US" dirty="0" smtClean="0"/>
              <a:t>calculators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altLang="en-US" dirty="0" smtClean="0"/>
              <a:t>Last name A-M here, N to Z in ECEB 1013 </a:t>
            </a:r>
          </a:p>
          <a:p>
            <a:pPr eaLnBrk="1" hangingPunct="1">
              <a:buFont typeface="Arial" charset="0"/>
              <a:buChar char="•"/>
            </a:pPr>
            <a:r>
              <a:rPr lang="en-US" altLang="en-US" dirty="0" smtClean="0"/>
              <a:t>McKinley Health Center encourages all students to get their flu shot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altLang="en-US" dirty="0" smtClean="0"/>
              <a:t>Details and </a:t>
            </a:r>
            <a:r>
              <a:rPr lang="en-US" altLang="en-US" smtClean="0"/>
              <a:t>clinics at http</a:t>
            </a:r>
            <a:r>
              <a:rPr lang="en-US" altLang="en-US"/>
              <a:t>://mckinley.illinois.edu/fluclinic</a:t>
            </a:r>
            <a:endParaRPr lang="en-US" altLang="en-US" dirty="0" smtClean="0"/>
          </a:p>
          <a:p>
            <a:pPr eaLnBrk="1" hangingPunct="1">
              <a:buFont typeface="Arial" charset="0"/>
              <a:buChar char="•"/>
            </a:pPr>
            <a:endParaRPr lang="en-US" dirty="0" smtClean="0"/>
          </a:p>
          <a:p>
            <a:pPr lvl="1" eaLnBrk="1" hangingPunct="1">
              <a:buFont typeface="Arial" charset="0"/>
              <a:buChar char="•"/>
            </a:pPr>
            <a:endParaRPr lang="en-US" dirty="0" smtClean="0"/>
          </a:p>
          <a:p>
            <a:pPr eaLnBrk="1" hangingPunct="1">
              <a:buFont typeface="Arial" charset="0"/>
              <a:buChar char="•"/>
            </a:pPr>
            <a:endParaRPr lang="en-US" altLang="en-US" dirty="0"/>
          </a:p>
          <a:p>
            <a:endParaRPr lang="en-US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F6D20532-61D7-47D0-903F-227F7C48AD34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63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Two Bus Newton-Raphson Example</a:t>
            </a:r>
          </a:p>
        </p:txBody>
      </p:sp>
      <p:pic>
        <p:nvPicPr>
          <p:cNvPr id="1126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000" b="57426"/>
          <a:stretch>
            <a:fillRect/>
          </a:stretch>
        </p:blipFill>
        <p:spPr bwMode="auto">
          <a:xfrm>
            <a:off x="381000" y="3040811"/>
            <a:ext cx="7848600" cy="235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0" name="Text Box 4"/>
          <p:cNvSpPr txBox="1">
            <a:spLocks noChangeArrowheads="1"/>
          </p:cNvSpPr>
          <p:nvPr/>
        </p:nvSpPr>
        <p:spPr bwMode="auto">
          <a:xfrm>
            <a:off x="457200" y="1280160"/>
            <a:ext cx="76962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800" dirty="0"/>
              <a:t>For the two bus power system shown below, use the </a:t>
            </a:r>
          </a:p>
          <a:p>
            <a:pPr eaLnBrk="1" hangingPunct="1"/>
            <a:r>
              <a:rPr lang="en-US" altLang="en-US" sz="2800" dirty="0"/>
              <a:t>Newton-Raphson power flow to determine the </a:t>
            </a:r>
          </a:p>
          <a:p>
            <a:pPr eaLnBrk="1" hangingPunct="1"/>
            <a:r>
              <a:rPr lang="en-US" altLang="en-US" sz="2800" dirty="0"/>
              <a:t>voltage magnitude and angle at bus two.  Assume</a:t>
            </a:r>
          </a:p>
          <a:p>
            <a:pPr eaLnBrk="1" hangingPunct="1"/>
            <a:r>
              <a:rPr lang="en-US" altLang="en-US" sz="2800" dirty="0"/>
              <a:t>that bus one is the slack and </a:t>
            </a:r>
            <a:r>
              <a:rPr lang="en-US" altLang="en-US" sz="2800" dirty="0" err="1"/>
              <a:t>S</a:t>
            </a:r>
            <a:r>
              <a:rPr lang="en-US" altLang="en-US" sz="2800" baseline="-25000" dirty="0" err="1"/>
              <a:t>Base</a:t>
            </a:r>
            <a:r>
              <a:rPr lang="en-US" altLang="en-US" sz="2800" baseline="-25000" dirty="0"/>
              <a:t> </a:t>
            </a:r>
            <a:r>
              <a:rPr lang="en-US" altLang="en-US" sz="2800" dirty="0">
                <a:latin typeface="Times" charset="0"/>
              </a:rPr>
              <a:t>= 100 MVA</a:t>
            </a:r>
            <a:r>
              <a:rPr lang="en-US" altLang="en-US" dirty="0">
                <a:latin typeface="Times" charset="0"/>
              </a:rPr>
              <a:t>. </a:t>
            </a:r>
            <a:r>
              <a:rPr lang="en-US" altLang="en-US" sz="2800" baseline="-25000" dirty="0"/>
              <a:t> </a:t>
            </a:r>
            <a:r>
              <a:rPr lang="en-US" altLang="en-US" sz="2800" dirty="0"/>
              <a:t> </a:t>
            </a:r>
          </a:p>
        </p:txBody>
      </p:sp>
      <p:graphicFrame>
        <p:nvGraphicFramePr>
          <p:cNvPr id="11266" name="Object 5"/>
          <p:cNvGraphicFramePr>
            <a:graphicFrameLocks noChangeAspect="1"/>
          </p:cNvGraphicFramePr>
          <p:nvPr/>
        </p:nvGraphicFramePr>
        <p:xfrm>
          <a:off x="0" y="0"/>
          <a:ext cx="914400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96" name="Equation" r:id="rId5" imgW="457677" imgH="793306" progId="Equation.DSMT4">
                  <p:embed/>
                </p:oleObj>
              </mc:Choice>
              <mc:Fallback>
                <p:oleObj name="Equation" r:id="rId5" imgW="457677" imgH="79330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33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5545750"/>
              </p:ext>
            </p:extLst>
          </p:nvPr>
        </p:nvGraphicFramePr>
        <p:xfrm>
          <a:off x="1066800" y="5257800"/>
          <a:ext cx="5251450" cy="9673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97" name="Equation" r:id="rId7" imgW="5791200" imgH="990600" progId="Equation.DSMT4">
                  <p:embed/>
                </p:oleObj>
              </mc:Choice>
              <mc:Fallback>
                <p:oleObj name="Equation" r:id="rId7" imgW="5791200" imgH="990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5257800"/>
                        <a:ext cx="5251450" cy="9673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F6D20532-61D7-47D0-903F-227F7C48AD34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Two Bus Example, cont’d</a:t>
            </a:r>
          </a:p>
        </p:txBody>
      </p:sp>
      <p:graphicFrame>
        <p:nvGraphicFramePr>
          <p:cNvPr id="1229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5802180"/>
              </p:ext>
            </p:extLst>
          </p:nvPr>
        </p:nvGraphicFramePr>
        <p:xfrm>
          <a:off x="457200" y="1280160"/>
          <a:ext cx="7391400" cy="434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03" name="Equation" r:id="rId4" imgW="7391400" imgH="4343400" progId="Equation.DSMT4">
                  <p:embed/>
                </p:oleObj>
              </mc:Choice>
              <mc:Fallback>
                <p:oleObj name="Equation" r:id="rId4" imgW="7391400" imgH="4343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280160"/>
                        <a:ext cx="7391400" cy="434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F6D20532-61D7-47D0-903F-227F7C48AD34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Two Bus Example, cont’d</a:t>
            </a:r>
          </a:p>
        </p:txBody>
      </p:sp>
      <p:graphicFrame>
        <p:nvGraphicFramePr>
          <p:cNvPr id="1331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3219711"/>
              </p:ext>
            </p:extLst>
          </p:nvPr>
        </p:nvGraphicFramePr>
        <p:xfrm>
          <a:off x="457200" y="1280160"/>
          <a:ext cx="6832600" cy="495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27" name="Equation" r:id="rId4" imgW="6832600" imgH="4953000" progId="Equation.DSMT4">
                  <p:embed/>
                </p:oleObj>
              </mc:Choice>
              <mc:Fallback>
                <p:oleObj name="Equation" r:id="rId4" imgW="6832600" imgH="4953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280160"/>
                        <a:ext cx="6832600" cy="495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F6D20532-61D7-47D0-903F-227F7C48AD34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Two Bus Example, First Iteration</a:t>
            </a:r>
          </a:p>
        </p:txBody>
      </p:sp>
      <p:graphicFrame>
        <p:nvGraphicFramePr>
          <p:cNvPr id="1433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9999932"/>
              </p:ext>
            </p:extLst>
          </p:nvPr>
        </p:nvGraphicFramePr>
        <p:xfrm>
          <a:off x="457200" y="1280160"/>
          <a:ext cx="8204200" cy="506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451" name="Equation" r:id="rId4" imgW="8204200" imgH="5067300" progId="Equation.DSMT4">
                  <p:embed/>
                </p:oleObj>
              </mc:Choice>
              <mc:Fallback>
                <p:oleObj name="Equation" r:id="rId4" imgW="8204200" imgH="5067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280160"/>
                        <a:ext cx="8204200" cy="5067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F6D20532-61D7-47D0-903F-227F7C48AD34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Two Bus Example, Next Iterations</a:t>
            </a:r>
          </a:p>
        </p:txBody>
      </p:sp>
      <p:graphicFrame>
        <p:nvGraphicFramePr>
          <p:cNvPr id="1536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8532402"/>
              </p:ext>
            </p:extLst>
          </p:nvPr>
        </p:nvGraphicFramePr>
        <p:xfrm>
          <a:off x="457200" y="1280160"/>
          <a:ext cx="7613650" cy="506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475" name="Equation" r:id="rId4" imgW="8305800" imgH="5524500" progId="Equation.DSMT4">
                  <p:embed/>
                </p:oleObj>
              </mc:Choice>
              <mc:Fallback>
                <p:oleObj name="Equation" r:id="rId4" imgW="8305800" imgH="55245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280160"/>
                        <a:ext cx="7613650" cy="5064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F6D20532-61D7-47D0-903F-227F7C48AD34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Two Bus Solved Values</a:t>
            </a:r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56" t="3723" r="28575" b="64526"/>
          <a:stretch>
            <a:fillRect/>
          </a:stretch>
        </p:blipFill>
        <p:spPr bwMode="auto">
          <a:xfrm>
            <a:off x="457200" y="3276600"/>
            <a:ext cx="8047037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457200" y="1280160"/>
            <a:ext cx="752792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800" dirty="0"/>
              <a:t>Once the voltage angle and magnitude at bus 2 are </a:t>
            </a:r>
          </a:p>
          <a:p>
            <a:pPr eaLnBrk="1" hangingPunct="1"/>
            <a:r>
              <a:rPr lang="en-US" altLang="en-US" sz="2800" dirty="0"/>
              <a:t>known we can calculate all the other system values,</a:t>
            </a:r>
          </a:p>
          <a:p>
            <a:pPr eaLnBrk="1" hangingPunct="1"/>
            <a:r>
              <a:rPr lang="en-US" altLang="en-US" sz="2800" dirty="0"/>
              <a:t>such as the line flows and the generator reactive </a:t>
            </a:r>
          </a:p>
          <a:p>
            <a:pPr eaLnBrk="1" hangingPunct="1"/>
            <a:r>
              <a:rPr lang="en-US" altLang="en-US" sz="2800" dirty="0"/>
              <a:t>power output</a:t>
            </a:r>
            <a:r>
              <a:rPr lang="en-US" altLang="en-US" dirty="0"/>
              <a:t> 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F6D20532-61D7-47D0-903F-227F7C48AD34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76200"/>
            <a:ext cx="8229600" cy="838200"/>
          </a:xfrm>
        </p:spPr>
        <p:txBody>
          <a:bodyPr/>
          <a:lstStyle/>
          <a:p>
            <a:r>
              <a:rPr lang="en-US" altLang="en-US" smtClean="0"/>
              <a:t>Two Bus Case Low Voltage Solution</a:t>
            </a:r>
          </a:p>
        </p:txBody>
      </p:sp>
      <p:graphicFrame>
        <p:nvGraphicFramePr>
          <p:cNvPr id="1638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9375426"/>
              </p:ext>
            </p:extLst>
          </p:nvPr>
        </p:nvGraphicFramePr>
        <p:xfrm>
          <a:off x="457200" y="1280160"/>
          <a:ext cx="8077200" cy="4748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499" name="Equation" r:id="rId4" imgW="8382000" imgH="4927600" progId="Equation.DSMT4">
                  <p:embed/>
                </p:oleObj>
              </mc:Choice>
              <mc:Fallback>
                <p:oleObj name="Equation" r:id="rId4" imgW="8382000" imgH="4927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280160"/>
                        <a:ext cx="8077200" cy="4748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F6D20532-61D7-47D0-903F-227F7C48AD34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Low Voltage Solution, cont'd</a:t>
            </a:r>
          </a:p>
        </p:txBody>
      </p:sp>
      <p:graphicFrame>
        <p:nvGraphicFramePr>
          <p:cNvPr id="17410" name="Object 3"/>
          <p:cNvGraphicFramePr>
            <a:graphicFrameLocks noChangeAspect="1"/>
          </p:cNvGraphicFramePr>
          <p:nvPr/>
        </p:nvGraphicFramePr>
        <p:xfrm>
          <a:off x="787400" y="1371600"/>
          <a:ext cx="8128000" cy="215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523" name="Equation" r:id="rId4" imgW="8128000" imgH="2159000" progId="Equation.DSMT4">
                  <p:embed/>
                </p:oleObj>
              </mc:Choice>
              <mc:Fallback>
                <p:oleObj name="Equation" r:id="rId4" imgW="8128000" imgH="2159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7400" y="1371600"/>
                        <a:ext cx="8128000" cy="215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00" t="5177" r="27200" b="64714"/>
          <a:stretch>
            <a:fillRect/>
          </a:stretch>
        </p:blipFill>
        <p:spPr bwMode="auto">
          <a:xfrm>
            <a:off x="827088" y="4343400"/>
            <a:ext cx="8121650" cy="227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898525" y="3648075"/>
            <a:ext cx="32035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800"/>
              <a:t>Low voltage solution</a:t>
            </a:r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F6D20532-61D7-47D0-903F-227F7C48AD34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Two Bus Region of Convergence</a:t>
            </a:r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71"/>
          <a:stretch>
            <a:fillRect/>
          </a:stretch>
        </p:blipFill>
        <p:spPr bwMode="auto">
          <a:xfrm>
            <a:off x="609600" y="2286000"/>
            <a:ext cx="6324600" cy="441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457200" y="1280160"/>
            <a:ext cx="7864475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600" dirty="0"/>
              <a:t>Slide shows the region of convergence for different initial</a:t>
            </a:r>
          </a:p>
          <a:p>
            <a:pPr eaLnBrk="1" hangingPunct="1"/>
            <a:r>
              <a:rPr lang="en-US" altLang="en-US" sz="2600" dirty="0"/>
              <a:t>guesses of bus 2 angle (x-axis) and magnitude (y-axis)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6934200" y="2269766"/>
            <a:ext cx="1981200" cy="41549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en-US" altLang="en-US" dirty="0"/>
              <a:t>Red region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dirty="0"/>
              <a:t>converges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dirty="0"/>
              <a:t>to the high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dirty="0"/>
              <a:t>voltage 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dirty="0"/>
              <a:t>solution,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dirty="0"/>
              <a:t>while the 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dirty="0"/>
              <a:t>yellow region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dirty="0"/>
              <a:t>converges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dirty="0"/>
              <a:t>to the low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dirty="0"/>
              <a:t>voltage 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dirty="0"/>
              <a:t>solution</a:t>
            </a:r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F6D20532-61D7-47D0-903F-227F7C48AD34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the News: South Australia Blackout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160"/>
            <a:ext cx="8458200" cy="3733800"/>
          </a:xfrm>
        </p:spPr>
        <p:txBody>
          <a:bodyPr/>
          <a:lstStyle/>
          <a:p>
            <a:r>
              <a:rPr lang="en-US" dirty="0" smtClean="0"/>
              <a:t>On 9/28/16 at 418pm (local time) South Australia experienced a state-wide blackout</a:t>
            </a:r>
          </a:p>
          <a:p>
            <a:pPr lvl="1"/>
            <a:r>
              <a:rPr lang="en-US" dirty="0" smtClean="0"/>
              <a:t>Load at the time of the blackout was 1900 MW (850,000 customers, 1.7 million people)</a:t>
            </a:r>
          </a:p>
          <a:p>
            <a:pPr lvl="1"/>
            <a:r>
              <a:rPr lang="en-US" dirty="0" smtClean="0"/>
              <a:t>South Australia was importing</a:t>
            </a:r>
            <a:br>
              <a:rPr lang="en-US" dirty="0" smtClean="0"/>
            </a:br>
            <a:r>
              <a:rPr lang="en-US" dirty="0" smtClean="0"/>
              <a:t>600 MWs from Victoria</a:t>
            </a:r>
          </a:p>
          <a:p>
            <a:r>
              <a:rPr lang="en-US" dirty="0" smtClean="0"/>
              <a:t>Initial investigations</a:t>
            </a:r>
            <a:br>
              <a:rPr lang="en-US" dirty="0" smtClean="0"/>
            </a:br>
            <a:r>
              <a:rPr lang="en-US" dirty="0" smtClean="0"/>
              <a:t>indicate loss of 275 kV</a:t>
            </a:r>
            <a:br>
              <a:rPr lang="en-US" dirty="0" smtClean="0"/>
            </a:br>
            <a:r>
              <a:rPr lang="en-US" dirty="0" smtClean="0"/>
              <a:t>lines due to storms</a:t>
            </a:r>
          </a:p>
          <a:p>
            <a:r>
              <a:rPr lang="en-US" dirty="0" smtClean="0"/>
              <a:t>Some speculation about</a:t>
            </a:r>
            <a:br>
              <a:rPr lang="en-US" dirty="0" smtClean="0"/>
            </a:br>
            <a:r>
              <a:rPr lang="en-US" dirty="0" smtClean="0"/>
              <a:t>wind power fluctuations </a:t>
            </a:r>
            <a:br>
              <a:rPr lang="en-US" dirty="0" smtClean="0"/>
            </a:br>
            <a:r>
              <a:rPr lang="en-US" dirty="0" smtClean="0"/>
              <a:t>being a potential cause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6324600"/>
            <a:ext cx="6781800" cy="498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Sources </a:t>
            </a:r>
            <a:r>
              <a:rPr lang="en-US" sz="1200" dirty="0" smtClean="0">
                <a:hlinkClick r:id="rId2"/>
              </a:rPr>
              <a:t>www.aemo.com.au/Media-Centre/Media-Statement-3-</a:t>
            </a:r>
            <a:r>
              <a:rPr lang="en-US" sz="1200" dirty="0">
                <a:hlinkClick r:id="rId2"/>
              </a:rPr>
              <a:t>--</a:t>
            </a:r>
            <a:r>
              <a:rPr lang="en-US" sz="1200" dirty="0" smtClean="0">
                <a:hlinkClick r:id="rId2"/>
              </a:rPr>
              <a:t>South-Australia-Update</a:t>
            </a:r>
            <a:r>
              <a:rPr lang="en-US" sz="1200" dirty="0" smtClean="0"/>
              <a:t>, </a:t>
            </a:r>
          </a:p>
          <a:p>
            <a:r>
              <a:rPr lang="en-US" sz="1200" dirty="0" smtClean="0"/>
              <a:t>jo.nova.s3.amazonaws.com/graph/energy/electricity/electricity_grid_australia_2009_s.gif</a:t>
            </a:r>
            <a:endParaRPr lang="en-US" sz="1200" dirty="0"/>
          </a:p>
        </p:txBody>
      </p:sp>
      <p:pic>
        <p:nvPicPr>
          <p:cNvPr id="15360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9085"/>
          <a:stretch/>
        </p:blipFill>
        <p:spPr bwMode="auto">
          <a:xfrm>
            <a:off x="5105400" y="2973238"/>
            <a:ext cx="393192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F6D20532-61D7-47D0-903F-227F7C48AD3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978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 of Electricity and </a:t>
            </a:r>
            <a:br>
              <a:rPr lang="en-US" dirty="0" smtClean="0"/>
            </a:br>
            <a:r>
              <a:rPr lang="en-US" dirty="0" smtClean="0"/>
              <a:t>the Cost of Blackouts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160"/>
            <a:ext cx="8610600" cy="3733800"/>
          </a:xfrm>
        </p:spPr>
        <p:txBody>
          <a:bodyPr/>
          <a:lstStyle/>
          <a:p>
            <a:r>
              <a:rPr lang="en-US" dirty="0" smtClean="0"/>
              <a:t>The derived value from electricity (in say $/kWh) varies widely (e.g., during exams engineering students value the small </a:t>
            </a:r>
            <a:r>
              <a:rPr lang="en-US" dirty="0" err="1" smtClean="0"/>
              <a:t>kWhs</a:t>
            </a:r>
            <a:r>
              <a:rPr lang="en-US" dirty="0" smtClean="0"/>
              <a:t> for their calculators very highly)</a:t>
            </a:r>
          </a:p>
          <a:p>
            <a:r>
              <a:rPr lang="en-US" dirty="0" smtClean="0"/>
              <a:t>Costs of blackouts can be quite nonlinear with respect to extent and duration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omentary blackouts can have high costs, though this can be reduced by using an uninterruptible power supply (UPS)</a:t>
            </a:r>
          </a:p>
          <a:p>
            <a:r>
              <a:rPr lang="en-US" dirty="0" smtClean="0"/>
              <a:t>Estimated economic impact of the 8/14/03 blackout was about $6 billion (50 million people, hours to days)</a:t>
            </a:r>
          </a:p>
          <a:p>
            <a:r>
              <a:rPr lang="en-US" dirty="0" smtClean="0"/>
              <a:t>Annual cost of US blackouts estimated to be $25 to $200 billion</a:t>
            </a:r>
            <a:endParaRPr lang="en-US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F6D20532-61D7-47D0-903F-227F7C48AD3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219200" y="6363895"/>
            <a:ext cx="62484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A source: energy.gov/sites/prod/files/2013/08/f2/Grid%20Resiliency%20Report_FINAL.pdf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61303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Newton-Raphson Comments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When close to the solution the error decreases quite quickly -- method has quadratic convergence</a:t>
            </a:r>
          </a:p>
          <a:p>
            <a:r>
              <a:rPr lang="en-US" altLang="en-US" dirty="0" smtClean="0"/>
              <a:t>f(x</a:t>
            </a:r>
            <a:r>
              <a:rPr lang="en-US" altLang="en-US" baseline="30000" dirty="0" smtClean="0"/>
              <a:t>(v)</a:t>
            </a:r>
            <a:r>
              <a:rPr lang="en-US" altLang="en-US" dirty="0" smtClean="0"/>
              <a:t>) is known as the mismatch, which we would like to drive to zero</a:t>
            </a:r>
          </a:p>
          <a:p>
            <a:r>
              <a:rPr lang="en-US" altLang="en-US" dirty="0" smtClean="0"/>
              <a:t>Stopping criteria is when </a:t>
            </a:r>
            <a:r>
              <a:rPr lang="en-US" altLang="en-US" dirty="0" smtClean="0">
                <a:sym typeface="Symbol" pitchFamily="18" charset="2"/>
              </a:rPr>
              <a:t></a:t>
            </a:r>
            <a:r>
              <a:rPr lang="en-US" altLang="en-US" dirty="0" smtClean="0"/>
              <a:t>f(x</a:t>
            </a:r>
            <a:r>
              <a:rPr lang="en-US" altLang="en-US" baseline="30000" dirty="0" smtClean="0"/>
              <a:t>(v)</a:t>
            </a:r>
            <a:r>
              <a:rPr lang="en-US" altLang="en-US" dirty="0" smtClean="0"/>
              <a:t>) </a:t>
            </a:r>
            <a:r>
              <a:rPr lang="en-US" altLang="en-US" dirty="0" smtClean="0">
                <a:sym typeface="Symbol" pitchFamily="18" charset="2"/>
              </a:rPr>
              <a:t></a:t>
            </a:r>
            <a:r>
              <a:rPr lang="en-US" altLang="en-US" dirty="0" smtClean="0"/>
              <a:t> &lt; </a:t>
            </a:r>
            <a:r>
              <a:rPr lang="en-US" altLang="en-US" dirty="0" smtClean="0">
                <a:sym typeface="Symbol" pitchFamily="18" charset="2"/>
              </a:rPr>
              <a:t></a:t>
            </a:r>
          </a:p>
          <a:p>
            <a:r>
              <a:rPr lang="en-US" altLang="en-US" dirty="0" smtClean="0">
                <a:sym typeface="Symbol" pitchFamily="18" charset="2"/>
              </a:rPr>
              <a:t>Results are dependent upon the initial guess.  What if we had guessed x</a:t>
            </a:r>
            <a:r>
              <a:rPr lang="en-US" altLang="en-US" baseline="30000" dirty="0" smtClean="0">
                <a:sym typeface="Symbol" pitchFamily="18" charset="2"/>
              </a:rPr>
              <a:t>(0)</a:t>
            </a:r>
            <a:r>
              <a:rPr lang="en-US" altLang="en-US" dirty="0" smtClean="0">
                <a:sym typeface="Symbol" pitchFamily="18" charset="2"/>
              </a:rPr>
              <a:t> = 0, or x </a:t>
            </a:r>
            <a:r>
              <a:rPr lang="en-US" altLang="en-US" baseline="30000" dirty="0" smtClean="0">
                <a:sym typeface="Symbol" pitchFamily="18" charset="2"/>
              </a:rPr>
              <a:t>(0)</a:t>
            </a:r>
            <a:r>
              <a:rPr lang="en-US" altLang="en-US" dirty="0" smtClean="0">
                <a:sym typeface="Symbol" pitchFamily="18" charset="2"/>
              </a:rPr>
              <a:t> = -1?</a:t>
            </a:r>
          </a:p>
          <a:p>
            <a:r>
              <a:rPr lang="en-US" altLang="en-US" dirty="0" smtClean="0">
                <a:sym typeface="Symbol" pitchFamily="18" charset="2"/>
              </a:rPr>
              <a:t>A solution’s region of attraction (ROA) is the set of initial guesses that converge to the particular solution.  The ROA is often hard to determine</a:t>
            </a:r>
          </a:p>
          <a:p>
            <a:pPr>
              <a:buFont typeface="Wingdings" pitchFamily="2" charset="2"/>
              <a:buChar char="l"/>
            </a:pPr>
            <a:endParaRPr lang="en-US" altLang="en-US" dirty="0" smtClean="0">
              <a:sym typeface="Symbol" pitchFamily="18" charset="2"/>
            </a:endParaRP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F6D20532-61D7-47D0-903F-227F7C48AD34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Multi-Variable Newton-Raphson</a:t>
            </a:r>
          </a:p>
        </p:txBody>
      </p:sp>
      <p:graphicFrame>
        <p:nvGraphicFramePr>
          <p:cNvPr id="5222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8591970"/>
              </p:ext>
            </p:extLst>
          </p:nvPr>
        </p:nvGraphicFramePr>
        <p:xfrm>
          <a:off x="457200" y="1280160"/>
          <a:ext cx="7759700" cy="408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50" name="Equation" r:id="rId4" imgW="7759700" imgH="4089400" progId="Equation.DSMT4">
                  <p:embed/>
                </p:oleObj>
              </mc:Choice>
              <mc:Fallback>
                <p:oleObj name="Equation" r:id="rId4" imgW="7759700" imgH="4089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280160"/>
                        <a:ext cx="7759700" cy="408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F6D20532-61D7-47D0-903F-227F7C48AD34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Multi-Variable Case, cont’d</a:t>
            </a:r>
          </a:p>
        </p:txBody>
      </p:sp>
      <p:graphicFrame>
        <p:nvGraphicFramePr>
          <p:cNvPr id="5325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1267454"/>
              </p:ext>
            </p:extLst>
          </p:nvPr>
        </p:nvGraphicFramePr>
        <p:xfrm>
          <a:off x="457200" y="1280160"/>
          <a:ext cx="7480300" cy="508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074" name="Equation" r:id="rId4" imgW="7480300" imgH="5080000" progId="Equation.DSMT4">
                  <p:embed/>
                </p:oleObj>
              </mc:Choice>
              <mc:Fallback>
                <p:oleObj name="Equation" r:id="rId4" imgW="7480300" imgH="5080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280160"/>
                        <a:ext cx="7480300" cy="508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F6D20532-61D7-47D0-903F-227F7C48AD34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Multi-Variable Case, cont’d</a:t>
            </a:r>
          </a:p>
        </p:txBody>
      </p:sp>
      <p:graphicFrame>
        <p:nvGraphicFramePr>
          <p:cNvPr id="542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7912822"/>
              </p:ext>
            </p:extLst>
          </p:nvPr>
        </p:nvGraphicFramePr>
        <p:xfrm>
          <a:off x="457200" y="1280160"/>
          <a:ext cx="7696200" cy="502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098" name="Equation" r:id="rId4" imgW="7696200" imgH="5029200" progId="Equation.DSMT4">
                  <p:embed/>
                </p:oleObj>
              </mc:Choice>
              <mc:Fallback>
                <p:oleObj name="Equation" r:id="rId4" imgW="7696200" imgH="5029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280160"/>
                        <a:ext cx="7696200" cy="502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F6D20532-61D7-47D0-903F-227F7C48AD34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Jacobian Matrix</a:t>
            </a:r>
          </a:p>
        </p:txBody>
      </p:sp>
      <p:graphicFrame>
        <p:nvGraphicFramePr>
          <p:cNvPr id="5529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5235823"/>
              </p:ext>
            </p:extLst>
          </p:nvPr>
        </p:nvGraphicFramePr>
        <p:xfrm>
          <a:off x="457200" y="1280160"/>
          <a:ext cx="6997700" cy="502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22" name="Equation" r:id="rId4" imgW="6997700" imgH="5029200" progId="Equation.DSMT4">
                  <p:embed/>
                </p:oleObj>
              </mc:Choice>
              <mc:Fallback>
                <p:oleObj name="Equation" r:id="rId4" imgW="6997700" imgH="5029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280160"/>
                        <a:ext cx="6997700" cy="502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F6D20532-61D7-47D0-903F-227F7C48AD34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Capsules 2">
      <a:dk1>
        <a:srgbClr val="003366"/>
      </a:dk1>
      <a:lt1>
        <a:srgbClr val="FFFFFF"/>
      </a:lt1>
      <a:dk2>
        <a:srgbClr val="006666"/>
      </a:dk2>
      <a:lt2>
        <a:srgbClr val="003366"/>
      </a:lt2>
      <a:accent1>
        <a:srgbClr val="99CC99"/>
      </a:accent1>
      <a:accent2>
        <a:srgbClr val="33CCCC"/>
      </a:accent2>
      <a:accent3>
        <a:srgbClr val="FFFFFF"/>
      </a:accent3>
      <a:accent4>
        <a:srgbClr val="002A56"/>
      </a:accent4>
      <a:accent5>
        <a:srgbClr val="CAE2CA"/>
      </a:accent5>
      <a:accent6>
        <a:srgbClr val="2DB9B9"/>
      </a:accent6>
      <a:hlink>
        <a:srgbClr val="666699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100000"/>
          <a:buFont typeface="Wingdings" pitchFamily="2" charset="2"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100000"/>
          <a:buFont typeface="Wingdings" pitchFamily="2" charset="2"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apsules 1">
        <a:dk1>
          <a:srgbClr val="000066"/>
        </a:dk1>
        <a:lt1>
          <a:srgbClr val="FFFFEB"/>
        </a:lt1>
        <a:dk2>
          <a:srgbClr val="336699"/>
        </a:dk2>
        <a:lt2>
          <a:srgbClr val="FFFFEB"/>
        </a:lt2>
        <a:accent1>
          <a:srgbClr val="666699"/>
        </a:accent1>
        <a:accent2>
          <a:srgbClr val="99CCFF"/>
        </a:accent2>
        <a:accent3>
          <a:srgbClr val="ADB8CA"/>
        </a:accent3>
        <a:accent4>
          <a:srgbClr val="DADAC9"/>
        </a:accent4>
        <a:accent5>
          <a:srgbClr val="B8B8CA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2">
        <a:dk1>
          <a:srgbClr val="003366"/>
        </a:dk1>
        <a:lt1>
          <a:srgbClr val="FFFFFF"/>
        </a:lt1>
        <a:dk2>
          <a:srgbClr val="006666"/>
        </a:dk2>
        <a:lt2>
          <a:srgbClr val="003366"/>
        </a:lt2>
        <a:accent1>
          <a:srgbClr val="99CC99"/>
        </a:accent1>
        <a:accent2>
          <a:srgbClr val="33CCCC"/>
        </a:accent2>
        <a:accent3>
          <a:srgbClr val="FFFFFF"/>
        </a:accent3>
        <a:accent4>
          <a:srgbClr val="002A56"/>
        </a:accent4>
        <a:accent5>
          <a:srgbClr val="CAE2CA"/>
        </a:accent5>
        <a:accent6>
          <a:srgbClr val="2DB9B9"/>
        </a:accent6>
        <a:hlink>
          <a:srgbClr val="666699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33CC"/>
        </a:lt2>
        <a:accent1>
          <a:srgbClr val="FFCC66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2DB92D"/>
        </a:accent6>
        <a:hlink>
          <a:srgbClr val="9900CC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D:\Program Files\Microsoft Office\Templates\Presentation Designs\Capsules.pot</Template>
  <TotalTime>4458</TotalTime>
  <Words>634</Words>
  <Application>Microsoft Office PowerPoint</Application>
  <PresentationFormat>On-screen Show (4:3)</PresentationFormat>
  <Paragraphs>134</Paragraphs>
  <Slides>28</Slides>
  <Notes>25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Capsules</vt:lpstr>
      <vt:lpstr>Equation</vt:lpstr>
      <vt:lpstr>ECE 476  Power System Analysis</vt:lpstr>
      <vt:lpstr>Announcements</vt:lpstr>
      <vt:lpstr>In the News: South Australia Blackout</vt:lpstr>
      <vt:lpstr>Value of Electricity and  the Cost of Blackouts</vt:lpstr>
      <vt:lpstr>Newton-Raphson Comments</vt:lpstr>
      <vt:lpstr>Multi-Variable Newton-Raphson</vt:lpstr>
      <vt:lpstr>Multi-Variable Case, cont’d</vt:lpstr>
      <vt:lpstr>Multi-Variable Case, cont’d</vt:lpstr>
      <vt:lpstr>Jacobian Matrix</vt:lpstr>
      <vt:lpstr>Multi-Variable Example</vt:lpstr>
      <vt:lpstr>Multi-variable Example, cont’d</vt:lpstr>
      <vt:lpstr>Multi-variable Example, cont’d</vt:lpstr>
      <vt:lpstr>NR Application to Power Flow</vt:lpstr>
      <vt:lpstr>Real Power Balance Equations</vt:lpstr>
      <vt:lpstr>Newton-Raphson Power Flow</vt:lpstr>
      <vt:lpstr>Power Flow Variables</vt:lpstr>
      <vt:lpstr>N-R Power Flow Solution </vt:lpstr>
      <vt:lpstr>Power Flow Jacobian Matrix</vt:lpstr>
      <vt:lpstr>Power Flow Jacobian Matrix, cont’d</vt:lpstr>
      <vt:lpstr>Two Bus Newton-Raphson Example</vt:lpstr>
      <vt:lpstr>Two Bus Example, cont’d</vt:lpstr>
      <vt:lpstr>Two Bus Example, cont’d</vt:lpstr>
      <vt:lpstr>Two Bus Example, First Iteration</vt:lpstr>
      <vt:lpstr>Two Bus Example, Next Iterations</vt:lpstr>
      <vt:lpstr>Two Bus Solved Values</vt:lpstr>
      <vt:lpstr>Two Bus Case Low Voltage Solution</vt:lpstr>
      <vt:lpstr>Low Voltage Solution, cont'd</vt:lpstr>
      <vt:lpstr>Two Bus Region of Convergence</vt:lpstr>
    </vt:vector>
  </TitlesOfParts>
  <Company>ECE - UIUC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310</dc:title>
  <dc:creator>ECE Publications</dc:creator>
  <cp:lastModifiedBy>Overbye, Thomas J</cp:lastModifiedBy>
  <cp:revision>312</cp:revision>
  <cp:lastPrinted>2011-08-22T16:49:24Z</cp:lastPrinted>
  <dcterms:created xsi:type="dcterms:W3CDTF">2000-05-11T14:27:08Z</dcterms:created>
  <dcterms:modified xsi:type="dcterms:W3CDTF">2016-10-04T20:53:16Z</dcterms:modified>
</cp:coreProperties>
</file>