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2" r:id="rId1"/>
  </p:sldMasterIdLst>
  <p:notesMasterIdLst>
    <p:notesMasterId r:id="rId30"/>
  </p:notesMasterIdLst>
  <p:handoutMasterIdLst>
    <p:handoutMasterId r:id="rId31"/>
  </p:handoutMasterIdLst>
  <p:sldIdLst>
    <p:sldId id="258" r:id="rId2"/>
    <p:sldId id="349" r:id="rId3"/>
    <p:sldId id="474" r:id="rId4"/>
    <p:sldId id="510" r:id="rId5"/>
    <p:sldId id="466" r:id="rId6"/>
    <p:sldId id="467" r:id="rId7"/>
    <p:sldId id="468" r:id="rId8"/>
    <p:sldId id="469" r:id="rId9"/>
    <p:sldId id="470" r:id="rId10"/>
    <p:sldId id="471" r:id="rId11"/>
    <p:sldId id="472" r:id="rId12"/>
    <p:sldId id="473" r:id="rId13"/>
    <p:sldId id="479" r:id="rId14"/>
    <p:sldId id="480" r:id="rId15"/>
    <p:sldId id="481" r:id="rId16"/>
    <p:sldId id="482" r:id="rId17"/>
    <p:sldId id="483" r:id="rId18"/>
    <p:sldId id="484" r:id="rId19"/>
    <p:sldId id="485" r:id="rId20"/>
    <p:sldId id="486" r:id="rId21"/>
    <p:sldId id="487" r:id="rId22"/>
    <p:sldId id="488" r:id="rId23"/>
    <p:sldId id="489" r:id="rId24"/>
    <p:sldId id="490" r:id="rId25"/>
    <p:sldId id="491" r:id="rId26"/>
    <p:sldId id="492" r:id="rId27"/>
    <p:sldId id="493" r:id="rId28"/>
    <p:sldId id="494" r:id="rId29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8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0</a:t>
            </a:fld>
            <a:endParaRPr lang="en-US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180905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2D5033-27AC-4964-A31C-AE69C5F6042D}" type="slidenum">
              <a:rPr lang="en-US" altLang="en-US" sz="1200" smtClean="0"/>
              <a:pPr eaLnBrk="1" hangingPunct="1"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05574D-6CB5-477E-8D8F-A3B5515523A5}" type="slidenum">
              <a:rPr lang="en-US" altLang="en-US" sz="1200" smtClean="0"/>
              <a:pPr eaLnBrk="1" hangingPunct="1"/>
              <a:t>13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502420-EE5A-40AD-88FE-9B97F3233043}" type="slidenum">
              <a:rPr lang="en-US" altLang="en-US" sz="1200" smtClean="0"/>
              <a:pPr eaLnBrk="1" hangingPunct="1"/>
              <a:t>14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1BA1DB-541B-49D4-A67E-A66434C5EF13}" type="slidenum">
              <a:rPr lang="en-US" altLang="en-US" sz="1200" smtClean="0"/>
              <a:pPr eaLnBrk="1" hangingPunct="1"/>
              <a:t>15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A06348-B95C-4A66-9731-6DB55F0CC6BC}" type="slidenum">
              <a:rPr lang="en-US" altLang="en-US" sz="1200" smtClean="0"/>
              <a:pPr eaLnBrk="1" hangingPunct="1"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C3278E-655B-4002-9681-06170C108A45}" type="slidenum">
              <a:rPr lang="en-US" altLang="en-US" sz="1200" smtClean="0"/>
              <a:pPr eaLnBrk="1" hangingPunct="1"/>
              <a:t>17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C1D837-CA12-4CA4-92B8-3F8676AF2949}" type="slidenum">
              <a:rPr lang="en-US" altLang="en-US" sz="1200" smtClean="0"/>
              <a:pPr eaLnBrk="1" hangingPunct="1"/>
              <a:t>18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A77CF6-5627-454E-9A52-DFB333D9AB76}" type="slidenum">
              <a:rPr lang="en-US" altLang="en-US" sz="1200" smtClean="0"/>
              <a:pPr eaLnBrk="1" hangingPunct="1"/>
              <a:t>19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F2E753-9E88-4BF0-BD39-06B92C653AE9}" type="slidenum">
              <a:rPr lang="en-US" altLang="en-US" sz="1200" smtClean="0"/>
              <a:pPr eaLnBrk="1" hangingPunct="1"/>
              <a:t>20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9BAB03-D4F9-491F-A110-C08158DE6695}" type="slidenum">
              <a:rPr lang="en-US" altLang="en-US" sz="1200" smtClean="0"/>
              <a:pPr eaLnBrk="1" hangingPunct="1"/>
              <a:t>21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69A434-3ED9-4F7A-A7A3-ABD79524A90C}" type="slidenum">
              <a:rPr lang="en-US" altLang="en-US" sz="1200" smtClean="0"/>
              <a:pPr eaLnBrk="1" hangingPunct="1"/>
              <a:t>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8398341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5D85B1-2E68-4D5E-96F0-F41350A08443}" type="slidenum">
              <a:rPr lang="en-US" altLang="en-US" sz="1200" smtClean="0"/>
              <a:pPr eaLnBrk="1" hangingPunct="1"/>
              <a:t>22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9344E3-5492-4157-B8D8-87E9418949F5}" type="slidenum">
              <a:rPr lang="en-US" altLang="en-US" sz="1200" smtClean="0"/>
              <a:pPr eaLnBrk="1" hangingPunct="1"/>
              <a:t>23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33D87A-8EC9-487D-B04F-253111E82540}" type="slidenum">
              <a:rPr lang="en-US" altLang="en-US" sz="1200" smtClean="0"/>
              <a:pPr eaLnBrk="1" hangingPunct="1"/>
              <a:t>24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9E4F68-13DD-4711-AC13-4CEC47A43753}" type="slidenum">
              <a:rPr lang="en-US" altLang="en-US" sz="1200" smtClean="0"/>
              <a:pPr eaLnBrk="1" hangingPunct="1"/>
              <a:t>25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CC21E1-E6C8-4B83-967C-4CE6AA327B77}" type="slidenum">
              <a:rPr lang="en-US" altLang="en-US" sz="1200" smtClean="0"/>
              <a:pPr eaLnBrk="1" hangingPunct="1"/>
              <a:t>26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15C655-BD32-42AF-9F96-F23914D5D85F}" type="slidenum">
              <a:rPr lang="en-US" altLang="en-US" sz="1200" smtClean="0"/>
              <a:pPr eaLnBrk="1" hangingPunct="1"/>
              <a:t>27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DD988D-F903-4E68-9BAF-D56D562E2B68}" type="slidenum">
              <a:rPr lang="en-US" altLang="en-US" sz="1200" smtClean="0"/>
              <a:pPr eaLnBrk="1" hangingPunct="1"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248339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D61E8DE-80D8-4A5E-AD56-980E48E2B361}" type="slidenum">
              <a:rPr lang="en-US" altLang="en-US" sz="1200" smtClean="0"/>
              <a:pPr eaLnBrk="1" hangingPunct="1"/>
              <a:t>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301763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D9C700-FF72-43B2-AC3E-505BBD5AC949}" type="slidenum">
              <a:rPr lang="en-US" altLang="en-US" sz="1200" smtClean="0"/>
              <a:pPr eaLnBrk="1" hangingPunct="1"/>
              <a:t>7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283669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3D566A-FE60-4AF9-8872-188651073331}" type="slidenum">
              <a:rPr lang="en-US" altLang="en-US" sz="1200" smtClean="0"/>
              <a:pPr eaLnBrk="1" hangingPunct="1"/>
              <a:t>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20245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42A1A1-80E6-40B4-9286-7C96B75CBA81}" type="slidenum">
              <a:rPr lang="en-US" altLang="en-US" sz="1200" smtClean="0"/>
              <a:pPr eaLnBrk="1" hangingPunct="1"/>
              <a:t>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937365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BE52DE-4273-43C1-99E0-CEF3328699DE}" type="slidenum">
              <a:rPr lang="en-US" altLang="en-US" sz="1200" smtClean="0"/>
              <a:pPr eaLnBrk="1" hangingPunct="1"/>
              <a:t>10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187789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E3F8EE-54E6-4A28-8D35-14D4766F033D}" type="slidenum">
              <a:rPr lang="en-US" altLang="en-US" sz="1200" smtClean="0"/>
              <a:pPr eaLnBrk="1" hangingPunct="1"/>
              <a:t>11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79922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124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pic>
        <p:nvPicPr>
          <p:cNvPr id="12" name="Picture 41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010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001000" cy="3733800"/>
          </a:xfrm>
        </p:spPr>
        <p:txBody>
          <a:bodyPr/>
          <a:lstStyle>
            <a:lvl1pPr marL="457200" indent="-457200">
              <a:buSzPct val="100000"/>
              <a:buFont typeface="Arial" panose="020B0604020202020204" pitchFamily="34" charset="0"/>
              <a:buChar char="•"/>
              <a:defRPr/>
            </a:lvl1pPr>
            <a:lvl3pPr marL="1257300" indent="-342900">
              <a:buSzPct val="90000"/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600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001000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24300" cy="3733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3924300" cy="3733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74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01000" cy="838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228600" y="6629400"/>
            <a:ext cx="8683625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4" name="Picture 9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86221" y="952500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8016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7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emo.com.au/Media-Centre/Media-Statement-3---South-Australia-Upda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1646237"/>
          </a:xfrm>
          <a:noFill/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dirty="0" smtClean="0"/>
              <a:t>ECE 476 </a:t>
            </a:r>
            <a:br>
              <a:rPr lang="en-US" altLang="en-US" dirty="0" smtClean="0"/>
            </a:br>
            <a:r>
              <a:rPr lang="en-US" altLang="en-US" dirty="0" smtClean="0"/>
              <a:t>Power System Analysis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17526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kern="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Lecture </a:t>
            </a:r>
            <a:r>
              <a:rPr lang="en-US" sz="3200" b="1" kern="0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13: Power Flow</a:t>
            </a:r>
            <a:endParaRPr lang="en-US" sz="3200" b="1" kern="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Multi-Variable Example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599469"/>
              </p:ext>
            </p:extLst>
          </p:nvPr>
        </p:nvGraphicFramePr>
        <p:xfrm>
          <a:off x="457200" y="1280160"/>
          <a:ext cx="6350000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6" name="Equation" r:id="rId4" imgW="6350000" imgH="4851400" progId="Equation.DSMT4">
                  <p:embed/>
                </p:oleObj>
              </mc:Choice>
              <mc:Fallback>
                <p:oleObj name="Equation" r:id="rId4" imgW="6350000" imgH="485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6350000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Multi-variable Example, cont’d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056688"/>
              </p:ext>
            </p:extLst>
          </p:nvPr>
        </p:nvGraphicFramePr>
        <p:xfrm>
          <a:off x="457200" y="1280160"/>
          <a:ext cx="6311900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0" name="Equation" r:id="rId4" imgW="6311900" imgH="4991100" progId="Equation.DSMT4">
                  <p:embed/>
                </p:oleObj>
              </mc:Choice>
              <mc:Fallback>
                <p:oleObj name="Equation" r:id="rId4" imgW="6311900" imgH="4991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6311900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Multi-variable Example, cont’d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61950" y="3175"/>
          <a:ext cx="190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8" name="Equation" r:id="rId4" imgW="190417" imgH="330057" progId="Equation.DSMT4">
                  <p:embed/>
                </p:oleObj>
              </mc:Choice>
              <mc:Fallback>
                <p:oleObj name="Equation" r:id="rId4" imgW="190417" imgH="3300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3175"/>
                        <a:ext cx="190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170291"/>
              </p:ext>
            </p:extLst>
          </p:nvPr>
        </p:nvGraphicFramePr>
        <p:xfrm>
          <a:off x="457200" y="1280160"/>
          <a:ext cx="77978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9" name="Equation" r:id="rId6" imgW="7797800" imgH="4318000" progId="Equation.DSMT4">
                  <p:embed/>
                </p:oleObj>
              </mc:Choice>
              <mc:Fallback>
                <p:oleObj name="Equation" r:id="rId6" imgW="7797800" imgH="431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797800" cy="431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NR Application to Power Flow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48"/>
              </p:ext>
            </p:extLst>
          </p:nvPr>
        </p:nvGraphicFramePr>
        <p:xfrm>
          <a:off x="457200" y="1280160"/>
          <a:ext cx="7162800" cy="5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1" name="Equation" r:id="rId4" imgW="7162800" imgH="5080000" progId="Equation.DSMT4">
                  <p:embed/>
                </p:oleObj>
              </mc:Choice>
              <mc:Fallback>
                <p:oleObj name="Equation" r:id="rId4" imgW="7162800" imgH="5080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162800" cy="508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Real Power Balance Equations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205684"/>
              </p:ext>
            </p:extLst>
          </p:nvPr>
        </p:nvGraphicFramePr>
        <p:xfrm>
          <a:off x="457200" y="1280160"/>
          <a:ext cx="7962900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5" name="Equation" r:id="rId4" imgW="7962900" imgH="4787900" progId="Equation.DSMT4">
                  <p:embed/>
                </p:oleObj>
              </mc:Choice>
              <mc:Fallback>
                <p:oleObj name="Equation" r:id="rId4" imgW="7962900" imgH="4787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962900" cy="478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Newton-Raphson Power Flow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859383"/>
              </p:ext>
            </p:extLst>
          </p:nvPr>
        </p:nvGraphicFramePr>
        <p:xfrm>
          <a:off x="457200" y="1280160"/>
          <a:ext cx="76454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9" name="Equation" r:id="rId4" imgW="7645400" imgH="4191000" progId="Equation.DSMT4">
                  <p:embed/>
                </p:oleObj>
              </mc:Choice>
              <mc:Fallback>
                <p:oleObj name="Equation" r:id="rId4" imgW="7645400" imgH="419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6454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 Flow Variables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548792"/>
              </p:ext>
            </p:extLst>
          </p:nvPr>
        </p:nvGraphicFramePr>
        <p:xfrm>
          <a:off x="457200" y="1280160"/>
          <a:ext cx="78105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3" name="Equation" r:id="rId4" imgW="7810500" imgH="4724400" progId="Equation.DSMT4">
                  <p:embed/>
                </p:oleObj>
              </mc:Choice>
              <mc:Fallback>
                <p:oleObj name="Equation" r:id="rId4" imgW="7810500" imgH="472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8105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N-R Power Flow Solution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27533"/>
              </p:ext>
            </p:extLst>
          </p:nvPr>
        </p:nvGraphicFramePr>
        <p:xfrm>
          <a:off x="457200" y="1280160"/>
          <a:ext cx="73533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7" name="Equation" r:id="rId4" imgW="7353300" imgH="4419600" progId="Equation.DSMT4">
                  <p:embed/>
                </p:oleObj>
              </mc:Choice>
              <mc:Fallback>
                <p:oleObj name="Equation" r:id="rId4" imgW="7353300" imgH="441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3533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 Flow Jacobian Matrix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893572"/>
              </p:ext>
            </p:extLst>
          </p:nvPr>
        </p:nvGraphicFramePr>
        <p:xfrm>
          <a:off x="457200" y="1280160"/>
          <a:ext cx="77724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1" name="Equation" r:id="rId4" imgW="7772400" imgH="5029200" progId="Equation.DSMT4">
                  <p:embed/>
                </p:oleObj>
              </mc:Choice>
              <mc:Fallback>
                <p:oleObj name="Equation" r:id="rId4" imgW="7772400" imgH="5029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7724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 Flow Jacobian Matrix, cont’d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3591"/>
              </p:ext>
            </p:extLst>
          </p:nvPr>
        </p:nvGraphicFramePr>
        <p:xfrm>
          <a:off x="457200" y="1280160"/>
          <a:ext cx="7670800" cy="505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5" name="Equation" r:id="rId4" imgW="7670800" imgH="5054600" progId="Equation.DSMT4">
                  <p:embed/>
                </p:oleObj>
              </mc:Choice>
              <mc:Fallback>
                <p:oleObj name="Equation" r:id="rId4" imgW="7670800" imgH="5054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670800" cy="505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534400" cy="3733800"/>
          </a:xfrm>
        </p:spPr>
        <p:txBody>
          <a:bodyPr/>
          <a:lstStyle/>
          <a:p>
            <a:r>
              <a:rPr lang="en-US" dirty="0" smtClean="0"/>
              <a:t>Please read Chapter 2.4, Chapter 6 up to 6.6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HW 5 is 5.31, 5.43, </a:t>
            </a:r>
            <a:r>
              <a:rPr lang="en-US" altLang="en-US" dirty="0" smtClean="0"/>
              <a:t>3.4</a:t>
            </a:r>
            <a:r>
              <a:rPr lang="en-US" altLang="en-US" dirty="0"/>
              <a:t>, 3.10</a:t>
            </a:r>
            <a:r>
              <a:rPr lang="en-US" altLang="en-US" dirty="0" smtClean="0"/>
              <a:t>, 3.14</a:t>
            </a:r>
            <a:r>
              <a:rPr lang="en-US" altLang="en-US" dirty="0"/>
              <a:t>, 3.19, 3.23, </a:t>
            </a:r>
            <a:r>
              <a:rPr lang="en-US" altLang="en-US" dirty="0" smtClean="0"/>
              <a:t>3.60, 6.30 should be done before exam 1</a:t>
            </a:r>
            <a:r>
              <a:rPr lang="en-US" dirty="0" smtClean="0"/>
              <a:t> 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Exam 1 is Thursday Oct 6 in class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/>
              <a:t>Closed book, closed notes, but you may bring one 8.5 by 11 inch note sheet and standard </a:t>
            </a:r>
            <a:r>
              <a:rPr lang="en-US" altLang="en-US" dirty="0" smtClean="0"/>
              <a:t>calculators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 smtClean="0"/>
              <a:t>Last name A-M here, N to Z in ECEB 1013 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 smtClean="0"/>
              <a:t>McKinley Health Center encourages all students to get their flu shot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 smtClean="0"/>
              <a:t>Details and </a:t>
            </a:r>
            <a:r>
              <a:rPr lang="en-US" altLang="en-US" smtClean="0"/>
              <a:t>clinics at http</a:t>
            </a:r>
            <a:r>
              <a:rPr lang="en-US" altLang="en-US"/>
              <a:t>://mckinley.illinois.edu/fluclinic</a:t>
            </a:r>
            <a:endParaRPr lang="en-US" altLang="en-US" dirty="0" smtClean="0"/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  <a:p>
            <a:pPr lvl="1" eaLnBrk="1" hangingPunct="1">
              <a:buFont typeface="Arial" charset="0"/>
              <a:buChar char="•"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3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Newton-Raphson Example</a:t>
            </a: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 b="57426"/>
          <a:stretch>
            <a:fillRect/>
          </a:stretch>
        </p:blipFill>
        <p:spPr bwMode="auto">
          <a:xfrm>
            <a:off x="381000" y="3040811"/>
            <a:ext cx="7848600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457200" y="1280160"/>
            <a:ext cx="7696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For the two bus power system shown below, use the </a:t>
            </a:r>
          </a:p>
          <a:p>
            <a:pPr eaLnBrk="1" hangingPunct="1"/>
            <a:r>
              <a:rPr lang="en-US" altLang="en-US" sz="2800" dirty="0"/>
              <a:t>Newton-Raphson power flow to determine the </a:t>
            </a:r>
          </a:p>
          <a:p>
            <a:pPr eaLnBrk="1" hangingPunct="1"/>
            <a:r>
              <a:rPr lang="en-US" altLang="en-US" sz="2800" dirty="0"/>
              <a:t>voltage magnitude and angle at bus two.  Assume</a:t>
            </a:r>
          </a:p>
          <a:p>
            <a:pPr eaLnBrk="1" hangingPunct="1"/>
            <a:r>
              <a:rPr lang="en-US" altLang="en-US" sz="2800" dirty="0"/>
              <a:t>that bus one is the slack and </a:t>
            </a:r>
            <a:r>
              <a:rPr lang="en-US" altLang="en-US" sz="2800" dirty="0" err="1"/>
              <a:t>S</a:t>
            </a:r>
            <a:r>
              <a:rPr lang="en-US" altLang="en-US" sz="2800" baseline="-25000" dirty="0" err="1"/>
              <a:t>Base</a:t>
            </a:r>
            <a:r>
              <a:rPr lang="en-US" altLang="en-US" sz="2800" baseline="-25000" dirty="0"/>
              <a:t> </a:t>
            </a:r>
            <a:r>
              <a:rPr lang="en-US" altLang="en-US" sz="2800" dirty="0">
                <a:latin typeface="Times" charset="0"/>
              </a:rPr>
              <a:t>= 100 MVA</a:t>
            </a:r>
            <a:r>
              <a:rPr lang="en-US" altLang="en-US" dirty="0">
                <a:latin typeface="Times" charset="0"/>
              </a:rPr>
              <a:t>. </a:t>
            </a:r>
            <a:r>
              <a:rPr lang="en-US" altLang="en-US" sz="2800" baseline="-25000" dirty="0"/>
              <a:t> </a:t>
            </a:r>
            <a:r>
              <a:rPr lang="en-US" altLang="en-US" sz="2800" dirty="0"/>
              <a:t> </a:t>
            </a: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0" y="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6" name="Equation" r:id="rId5" imgW="457677" imgH="793306" progId="Equation.DSMT4">
                  <p:embed/>
                </p:oleObj>
              </mc:Choice>
              <mc:Fallback>
                <p:oleObj name="Equation" r:id="rId5" imgW="457677" imgH="7933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545750"/>
              </p:ext>
            </p:extLst>
          </p:nvPr>
        </p:nvGraphicFramePr>
        <p:xfrm>
          <a:off x="1066800" y="5257800"/>
          <a:ext cx="5251450" cy="967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7" name="Equation" r:id="rId7" imgW="5791200" imgH="990600" progId="Equation.DSMT4">
                  <p:embed/>
                </p:oleObj>
              </mc:Choice>
              <mc:Fallback>
                <p:oleObj name="Equation" r:id="rId7" imgW="5791200" imgH="990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257800"/>
                        <a:ext cx="5251450" cy="967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Example, cont’d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802180"/>
              </p:ext>
            </p:extLst>
          </p:nvPr>
        </p:nvGraphicFramePr>
        <p:xfrm>
          <a:off x="457200" y="1280160"/>
          <a:ext cx="73914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3" name="Equation" r:id="rId4" imgW="7391400" imgH="4343400" progId="Equation.DSMT4">
                  <p:embed/>
                </p:oleObj>
              </mc:Choice>
              <mc:Fallback>
                <p:oleObj name="Equation" r:id="rId4" imgW="7391400" imgH="434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391400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Example, cont’d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219711"/>
              </p:ext>
            </p:extLst>
          </p:nvPr>
        </p:nvGraphicFramePr>
        <p:xfrm>
          <a:off x="457200" y="1280160"/>
          <a:ext cx="68326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7" name="Equation" r:id="rId4" imgW="6832600" imgH="4953000" progId="Equation.DSMT4">
                  <p:embed/>
                </p:oleObj>
              </mc:Choice>
              <mc:Fallback>
                <p:oleObj name="Equation" r:id="rId4" imgW="6832600" imgH="495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68326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Example, First Iteration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999932"/>
              </p:ext>
            </p:extLst>
          </p:nvPr>
        </p:nvGraphicFramePr>
        <p:xfrm>
          <a:off x="457200" y="1280160"/>
          <a:ext cx="8204200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1" name="Equation" r:id="rId4" imgW="8204200" imgH="5067300" progId="Equation.DSMT4">
                  <p:embed/>
                </p:oleObj>
              </mc:Choice>
              <mc:Fallback>
                <p:oleObj name="Equation" r:id="rId4" imgW="8204200" imgH="5067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8204200" cy="506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Example, Next Iterations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532402"/>
              </p:ext>
            </p:extLst>
          </p:nvPr>
        </p:nvGraphicFramePr>
        <p:xfrm>
          <a:off x="457200" y="1280160"/>
          <a:ext cx="7613650" cy="506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5" name="Equation" r:id="rId4" imgW="8305800" imgH="5524500" progId="Equation.DSMT4">
                  <p:embed/>
                </p:oleObj>
              </mc:Choice>
              <mc:Fallback>
                <p:oleObj name="Equation" r:id="rId4" imgW="8305800" imgH="552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613650" cy="506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Solved Values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t="3723" r="28575" b="64526"/>
          <a:stretch>
            <a:fillRect/>
          </a:stretch>
        </p:blipFill>
        <p:spPr bwMode="auto">
          <a:xfrm>
            <a:off x="457200" y="3276600"/>
            <a:ext cx="8047037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57200" y="1280160"/>
            <a:ext cx="75279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Once the voltage angle and magnitude at bus 2 are </a:t>
            </a:r>
          </a:p>
          <a:p>
            <a:pPr eaLnBrk="1" hangingPunct="1"/>
            <a:r>
              <a:rPr lang="en-US" altLang="en-US" sz="2800" dirty="0"/>
              <a:t>known we can calculate all the other system values,</a:t>
            </a:r>
          </a:p>
          <a:p>
            <a:pPr eaLnBrk="1" hangingPunct="1"/>
            <a:r>
              <a:rPr lang="en-US" altLang="en-US" sz="2800" dirty="0"/>
              <a:t>such as the line flows and the generator reactive </a:t>
            </a:r>
          </a:p>
          <a:p>
            <a:pPr eaLnBrk="1" hangingPunct="1"/>
            <a:r>
              <a:rPr lang="en-US" altLang="en-US" sz="2800" dirty="0"/>
              <a:t>power output</a:t>
            </a:r>
            <a:r>
              <a:rPr lang="en-US" altLang="en-US" dirty="0"/>
              <a:t>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8229600" cy="838200"/>
          </a:xfrm>
        </p:spPr>
        <p:txBody>
          <a:bodyPr/>
          <a:lstStyle/>
          <a:p>
            <a:r>
              <a:rPr lang="en-US" altLang="en-US" smtClean="0"/>
              <a:t>Two Bus Case Low Voltage Solution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375426"/>
              </p:ext>
            </p:extLst>
          </p:nvPr>
        </p:nvGraphicFramePr>
        <p:xfrm>
          <a:off x="457200" y="1280160"/>
          <a:ext cx="8077200" cy="474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9" name="Equation" r:id="rId4" imgW="8382000" imgH="4927600" progId="Equation.DSMT4">
                  <p:embed/>
                </p:oleObj>
              </mc:Choice>
              <mc:Fallback>
                <p:oleObj name="Equation" r:id="rId4" imgW="8382000" imgH="4927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8077200" cy="474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Low Voltage Solution, cont'd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87400" y="1371600"/>
          <a:ext cx="8128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3" name="Equation" r:id="rId4" imgW="8128000" imgH="2159000" progId="Equation.DSMT4">
                  <p:embed/>
                </p:oleObj>
              </mc:Choice>
              <mc:Fallback>
                <p:oleObj name="Equation" r:id="rId4" imgW="8128000" imgH="2159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1371600"/>
                        <a:ext cx="81280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0" t="5177" r="27200" b="64714"/>
          <a:stretch>
            <a:fillRect/>
          </a:stretch>
        </p:blipFill>
        <p:spPr bwMode="auto">
          <a:xfrm>
            <a:off x="827088" y="4343400"/>
            <a:ext cx="81216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98525" y="3648075"/>
            <a:ext cx="3203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/>
              <a:t>Low voltage solution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Bus Region of Convergence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1"/>
          <a:stretch>
            <a:fillRect/>
          </a:stretch>
        </p:blipFill>
        <p:spPr bwMode="auto">
          <a:xfrm>
            <a:off x="609600" y="2286000"/>
            <a:ext cx="6324600" cy="441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280160"/>
            <a:ext cx="78644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600" dirty="0"/>
              <a:t>Slide shows the region of convergence for different initial</a:t>
            </a:r>
          </a:p>
          <a:p>
            <a:pPr eaLnBrk="1" hangingPunct="1"/>
            <a:r>
              <a:rPr lang="en-US" altLang="en-US" sz="2600" dirty="0"/>
              <a:t>guesses of bus 2 angle (x-axis) and magnitude (y-axis)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934200" y="2269766"/>
            <a:ext cx="1981200" cy="4154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dirty="0"/>
              <a:t>Red region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converges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to the high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voltage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solution,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while the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yellow region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converges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to the low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voltage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solution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News: South Australia Blackout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458200" cy="3733800"/>
          </a:xfrm>
        </p:spPr>
        <p:txBody>
          <a:bodyPr/>
          <a:lstStyle/>
          <a:p>
            <a:r>
              <a:rPr lang="en-US" dirty="0" smtClean="0"/>
              <a:t>On 9/28/16 at 418pm (local time) South Australia experienced a state-wide blackout</a:t>
            </a:r>
          </a:p>
          <a:p>
            <a:pPr lvl="1"/>
            <a:r>
              <a:rPr lang="en-US" dirty="0" smtClean="0"/>
              <a:t>Load at the time of the blackout was 1900 MW (850,000 customers, 1.7 million people)</a:t>
            </a:r>
          </a:p>
          <a:p>
            <a:pPr lvl="1"/>
            <a:r>
              <a:rPr lang="en-US" dirty="0" smtClean="0"/>
              <a:t>South Australia was importing</a:t>
            </a:r>
            <a:br>
              <a:rPr lang="en-US" dirty="0" smtClean="0"/>
            </a:br>
            <a:r>
              <a:rPr lang="en-US" dirty="0" smtClean="0"/>
              <a:t>600 MWs from Victoria</a:t>
            </a:r>
          </a:p>
          <a:p>
            <a:r>
              <a:rPr lang="en-US" dirty="0" smtClean="0"/>
              <a:t>Initial investigations</a:t>
            </a:r>
            <a:br>
              <a:rPr lang="en-US" dirty="0" smtClean="0"/>
            </a:br>
            <a:r>
              <a:rPr lang="en-US" dirty="0" smtClean="0"/>
              <a:t>indicate loss of 275 kV</a:t>
            </a:r>
            <a:br>
              <a:rPr lang="en-US" dirty="0" smtClean="0"/>
            </a:br>
            <a:r>
              <a:rPr lang="en-US" dirty="0" smtClean="0"/>
              <a:t>lines due to storms</a:t>
            </a:r>
          </a:p>
          <a:p>
            <a:r>
              <a:rPr lang="en-US" dirty="0" smtClean="0"/>
              <a:t>Some speculation about</a:t>
            </a:r>
            <a:br>
              <a:rPr lang="en-US" dirty="0" smtClean="0"/>
            </a:br>
            <a:r>
              <a:rPr lang="en-US" dirty="0" smtClean="0"/>
              <a:t>wind power fluctuations </a:t>
            </a:r>
            <a:br>
              <a:rPr lang="en-US" dirty="0" smtClean="0"/>
            </a:br>
            <a:r>
              <a:rPr lang="en-US" dirty="0" smtClean="0"/>
              <a:t>being a potential cause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6324600"/>
            <a:ext cx="678180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Sources </a:t>
            </a:r>
            <a:r>
              <a:rPr lang="en-US" sz="1200" dirty="0" smtClean="0">
                <a:hlinkClick r:id="rId2"/>
              </a:rPr>
              <a:t>www.aemo.com.au/Media-Centre/Media-Statement-3-</a:t>
            </a:r>
            <a:r>
              <a:rPr lang="en-US" sz="1200" dirty="0">
                <a:hlinkClick r:id="rId2"/>
              </a:rPr>
              <a:t>--</a:t>
            </a:r>
            <a:r>
              <a:rPr lang="en-US" sz="1200" dirty="0" smtClean="0">
                <a:hlinkClick r:id="rId2"/>
              </a:rPr>
              <a:t>South-Australia-Update</a:t>
            </a:r>
            <a:r>
              <a:rPr lang="en-US" sz="1200" dirty="0" smtClean="0"/>
              <a:t>, </a:t>
            </a:r>
          </a:p>
          <a:p>
            <a:r>
              <a:rPr lang="en-US" sz="1200" dirty="0" smtClean="0"/>
              <a:t>jo.nova.s3.amazonaws.com/graph/energy/electricity/electricity_grid_australia_2009_s.gif</a:t>
            </a:r>
            <a:endParaRPr lang="en-US" sz="1200" dirty="0"/>
          </a:p>
        </p:txBody>
      </p:sp>
      <p:pic>
        <p:nvPicPr>
          <p:cNvPr id="15360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9085"/>
          <a:stretch/>
        </p:blipFill>
        <p:spPr bwMode="auto">
          <a:xfrm>
            <a:off x="5105400" y="2973238"/>
            <a:ext cx="393192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7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Electricity and </a:t>
            </a:r>
            <a:br>
              <a:rPr lang="en-US" dirty="0" smtClean="0"/>
            </a:br>
            <a:r>
              <a:rPr lang="en-US" dirty="0" smtClean="0"/>
              <a:t>the Cost of Blackouts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610600" cy="3733800"/>
          </a:xfrm>
        </p:spPr>
        <p:txBody>
          <a:bodyPr/>
          <a:lstStyle/>
          <a:p>
            <a:r>
              <a:rPr lang="en-US" dirty="0" smtClean="0"/>
              <a:t>The derived value from electricity (in say $/kWh) varies widely (e.g., during exams engineering students value the small </a:t>
            </a:r>
            <a:r>
              <a:rPr lang="en-US" dirty="0" err="1" smtClean="0"/>
              <a:t>kWhs</a:t>
            </a:r>
            <a:r>
              <a:rPr lang="en-US" dirty="0" smtClean="0"/>
              <a:t> for their calculators very highly)</a:t>
            </a:r>
          </a:p>
          <a:p>
            <a:r>
              <a:rPr lang="en-US" dirty="0" smtClean="0"/>
              <a:t>Costs of blackouts can be quite nonlinear with respect to extent and duration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omentary blackouts can have high costs, though this can be reduced by using an uninterruptible power supply (UPS)</a:t>
            </a:r>
          </a:p>
          <a:p>
            <a:r>
              <a:rPr lang="en-US" dirty="0" smtClean="0"/>
              <a:t>Estimated economic impact of the 8/14/03 blackout was about $6 billion (50 million people, hours to days)</a:t>
            </a:r>
          </a:p>
          <a:p>
            <a:r>
              <a:rPr lang="en-US" dirty="0" smtClean="0"/>
              <a:t>Annual cost of US blackouts estimated to be $25 to $200 billion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19200" y="6363895"/>
            <a:ext cx="6248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 source: energy.gov/sites/prod/files/2013/08/f2/Grid%20Resiliency%20Report_FINAL.pdf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6130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Newton-Raphson Comments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When close to the solution the error decreases quite quickly -- method has quadratic convergence</a:t>
            </a:r>
          </a:p>
          <a:p>
            <a:r>
              <a:rPr lang="en-US" altLang="en-US" dirty="0" smtClean="0"/>
              <a:t>f(x</a:t>
            </a:r>
            <a:r>
              <a:rPr lang="en-US" altLang="en-US" baseline="30000" dirty="0" smtClean="0"/>
              <a:t>(v)</a:t>
            </a:r>
            <a:r>
              <a:rPr lang="en-US" altLang="en-US" dirty="0" smtClean="0"/>
              <a:t>) is known as the mismatch, which we would like to drive to zero</a:t>
            </a:r>
          </a:p>
          <a:p>
            <a:r>
              <a:rPr lang="en-US" altLang="en-US" dirty="0" smtClean="0"/>
              <a:t>Stopping criteria is when </a:t>
            </a:r>
            <a:r>
              <a:rPr lang="en-US" altLang="en-US" dirty="0" smtClean="0">
                <a:sym typeface="Symbol" pitchFamily="18" charset="2"/>
              </a:rPr>
              <a:t></a:t>
            </a:r>
            <a:r>
              <a:rPr lang="en-US" altLang="en-US" dirty="0" smtClean="0"/>
              <a:t>f(x</a:t>
            </a:r>
            <a:r>
              <a:rPr lang="en-US" altLang="en-US" baseline="30000" dirty="0" smtClean="0"/>
              <a:t>(v)</a:t>
            </a:r>
            <a:r>
              <a:rPr lang="en-US" altLang="en-US" dirty="0" smtClean="0"/>
              <a:t>) </a:t>
            </a:r>
            <a:r>
              <a:rPr lang="en-US" altLang="en-US" dirty="0" smtClean="0">
                <a:sym typeface="Symbol" pitchFamily="18" charset="2"/>
              </a:rPr>
              <a:t></a:t>
            </a:r>
            <a:r>
              <a:rPr lang="en-US" altLang="en-US" dirty="0" smtClean="0"/>
              <a:t> &lt; </a:t>
            </a:r>
            <a:r>
              <a:rPr lang="en-US" altLang="en-US" dirty="0" smtClean="0">
                <a:sym typeface="Symbol" pitchFamily="18" charset="2"/>
              </a:rPr>
              <a:t></a:t>
            </a:r>
          </a:p>
          <a:p>
            <a:r>
              <a:rPr lang="en-US" altLang="en-US" dirty="0" smtClean="0">
                <a:sym typeface="Symbol" pitchFamily="18" charset="2"/>
              </a:rPr>
              <a:t>Results are dependent upon the initial guess.  What if we had guessed x</a:t>
            </a:r>
            <a:r>
              <a:rPr lang="en-US" altLang="en-US" baseline="30000" dirty="0" smtClean="0">
                <a:sym typeface="Symbol" pitchFamily="18" charset="2"/>
              </a:rPr>
              <a:t>(0)</a:t>
            </a:r>
            <a:r>
              <a:rPr lang="en-US" altLang="en-US" dirty="0" smtClean="0">
                <a:sym typeface="Symbol" pitchFamily="18" charset="2"/>
              </a:rPr>
              <a:t> = 0, or x </a:t>
            </a:r>
            <a:r>
              <a:rPr lang="en-US" altLang="en-US" baseline="30000" dirty="0" smtClean="0">
                <a:sym typeface="Symbol" pitchFamily="18" charset="2"/>
              </a:rPr>
              <a:t>(0)</a:t>
            </a:r>
            <a:r>
              <a:rPr lang="en-US" altLang="en-US" dirty="0" smtClean="0">
                <a:sym typeface="Symbol" pitchFamily="18" charset="2"/>
              </a:rPr>
              <a:t> = -1?</a:t>
            </a:r>
          </a:p>
          <a:p>
            <a:r>
              <a:rPr lang="en-US" altLang="en-US" dirty="0" smtClean="0">
                <a:sym typeface="Symbol" pitchFamily="18" charset="2"/>
              </a:rPr>
              <a:t>A solution’s region of attraction (ROA) is the set of initial guesses that converge to the particular solution.  The ROA is often hard to determine</a:t>
            </a:r>
          </a:p>
          <a:p>
            <a:pPr>
              <a:buFont typeface="Wingdings" pitchFamily="2" charset="2"/>
              <a:buChar char="l"/>
            </a:pPr>
            <a:endParaRPr lang="en-US" altLang="en-US" dirty="0" smtClean="0">
              <a:sym typeface="Symbol" pitchFamily="18" charset="2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Multi-Variable Newton-Raphson</a:t>
            </a: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591970"/>
              </p:ext>
            </p:extLst>
          </p:nvPr>
        </p:nvGraphicFramePr>
        <p:xfrm>
          <a:off x="457200" y="1280160"/>
          <a:ext cx="7759700" cy="408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0" name="Equation" r:id="rId4" imgW="7759700" imgH="4089400" progId="Equation.DSMT4">
                  <p:embed/>
                </p:oleObj>
              </mc:Choice>
              <mc:Fallback>
                <p:oleObj name="Equation" r:id="rId4" imgW="7759700" imgH="408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759700" cy="408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Multi-Variable Case, cont’d</a:t>
            </a: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267454"/>
              </p:ext>
            </p:extLst>
          </p:nvPr>
        </p:nvGraphicFramePr>
        <p:xfrm>
          <a:off x="457200" y="1280160"/>
          <a:ext cx="7480300" cy="5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4" name="Equation" r:id="rId4" imgW="7480300" imgH="5080000" progId="Equation.DSMT4">
                  <p:embed/>
                </p:oleObj>
              </mc:Choice>
              <mc:Fallback>
                <p:oleObj name="Equation" r:id="rId4" imgW="7480300" imgH="5080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480300" cy="508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Multi-Variable Case, cont’d</a:t>
            </a:r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912822"/>
              </p:ext>
            </p:extLst>
          </p:nvPr>
        </p:nvGraphicFramePr>
        <p:xfrm>
          <a:off x="457200" y="1280160"/>
          <a:ext cx="76962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8" name="Equation" r:id="rId4" imgW="7696200" imgH="5029200" progId="Equation.DSMT4">
                  <p:embed/>
                </p:oleObj>
              </mc:Choice>
              <mc:Fallback>
                <p:oleObj name="Equation" r:id="rId4" imgW="7696200" imgH="5029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76962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Jacobian Matrix</a:t>
            </a: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235823"/>
              </p:ext>
            </p:extLst>
          </p:nvPr>
        </p:nvGraphicFramePr>
        <p:xfrm>
          <a:off x="457200" y="1280160"/>
          <a:ext cx="69977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2" name="Equation" r:id="rId4" imgW="6997700" imgH="5029200" progId="Equation.DSMT4">
                  <p:embed/>
                </p:oleObj>
              </mc:Choice>
              <mc:Fallback>
                <p:oleObj name="Equation" r:id="rId4" imgW="6997700" imgH="5029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69977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Designs\Capsules.pot</Template>
  <TotalTime>4458</TotalTime>
  <Words>634</Words>
  <Application>Microsoft Office PowerPoint</Application>
  <PresentationFormat>On-screen Show (4:3)</PresentationFormat>
  <Paragraphs>134</Paragraphs>
  <Slides>28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Capsules</vt:lpstr>
      <vt:lpstr>Equation</vt:lpstr>
      <vt:lpstr>ECE 476  Power System Analysis</vt:lpstr>
      <vt:lpstr>Announcements</vt:lpstr>
      <vt:lpstr>In the News: South Australia Blackout</vt:lpstr>
      <vt:lpstr>Value of Electricity and  the Cost of Blackouts</vt:lpstr>
      <vt:lpstr>Newton-Raphson Comments</vt:lpstr>
      <vt:lpstr>Multi-Variable Newton-Raphson</vt:lpstr>
      <vt:lpstr>Multi-Variable Case, cont’d</vt:lpstr>
      <vt:lpstr>Multi-Variable Case, cont’d</vt:lpstr>
      <vt:lpstr>Jacobian Matrix</vt:lpstr>
      <vt:lpstr>Multi-Variable Example</vt:lpstr>
      <vt:lpstr>Multi-variable Example, cont’d</vt:lpstr>
      <vt:lpstr>Multi-variable Example, cont’d</vt:lpstr>
      <vt:lpstr>NR Application to Power Flow</vt:lpstr>
      <vt:lpstr>Real Power Balance Equations</vt:lpstr>
      <vt:lpstr>Newton-Raphson Power Flow</vt:lpstr>
      <vt:lpstr>Power Flow Variables</vt:lpstr>
      <vt:lpstr>N-R Power Flow Solution </vt:lpstr>
      <vt:lpstr>Power Flow Jacobian Matrix</vt:lpstr>
      <vt:lpstr>Power Flow Jacobian Matrix, cont’d</vt:lpstr>
      <vt:lpstr>Two Bus Newton-Raphson Example</vt:lpstr>
      <vt:lpstr>Two Bus Example, cont’d</vt:lpstr>
      <vt:lpstr>Two Bus Example, cont’d</vt:lpstr>
      <vt:lpstr>Two Bus Example, First Iteration</vt:lpstr>
      <vt:lpstr>Two Bus Example, Next Iterations</vt:lpstr>
      <vt:lpstr>Two Bus Solved Values</vt:lpstr>
      <vt:lpstr>Two Bus Case Low Voltage Solution</vt:lpstr>
      <vt:lpstr>Low Voltage Solution, cont'd</vt:lpstr>
      <vt:lpstr>Two Bus Region of Convergence</vt:lpstr>
    </vt:vector>
  </TitlesOfParts>
  <Company>ECE - UIUC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310</dc:title>
  <dc:creator>ECE Publications</dc:creator>
  <cp:lastModifiedBy>Overbye, Thomas J</cp:lastModifiedBy>
  <cp:revision>312</cp:revision>
  <cp:lastPrinted>2011-08-22T16:49:24Z</cp:lastPrinted>
  <dcterms:created xsi:type="dcterms:W3CDTF">2000-05-11T14:27:08Z</dcterms:created>
  <dcterms:modified xsi:type="dcterms:W3CDTF">2016-10-04T20:53:16Z</dcterms:modified>
</cp:coreProperties>
</file>