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22" r:id="rId3"/>
    <p:sldId id="262" r:id="rId4"/>
    <p:sldId id="261" r:id="rId5"/>
    <p:sldId id="257" r:id="rId6"/>
    <p:sldId id="258" r:id="rId7"/>
    <p:sldId id="259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88" r:id="rId16"/>
    <p:sldId id="274" r:id="rId17"/>
    <p:sldId id="323" r:id="rId18"/>
    <p:sldId id="306" r:id="rId19"/>
    <p:sldId id="307" r:id="rId20"/>
    <p:sldId id="308" r:id="rId21"/>
    <p:sldId id="309" r:id="rId22"/>
    <p:sldId id="328" r:id="rId23"/>
    <p:sldId id="310" r:id="rId24"/>
    <p:sldId id="273" r:id="rId25"/>
    <p:sldId id="311" r:id="rId26"/>
    <p:sldId id="312" r:id="rId27"/>
    <p:sldId id="313" r:id="rId28"/>
    <p:sldId id="279" r:id="rId29"/>
    <p:sldId id="324" r:id="rId30"/>
    <p:sldId id="263" r:id="rId31"/>
    <p:sldId id="264" r:id="rId32"/>
    <p:sldId id="265" r:id="rId33"/>
    <p:sldId id="269" r:id="rId34"/>
    <p:sldId id="270" r:id="rId35"/>
    <p:sldId id="293" r:id="rId36"/>
    <p:sldId id="271" r:id="rId37"/>
    <p:sldId id="272" r:id="rId38"/>
    <p:sldId id="275" r:id="rId39"/>
    <p:sldId id="276" r:id="rId40"/>
    <p:sldId id="277" r:id="rId41"/>
    <p:sldId id="278" r:id="rId42"/>
    <p:sldId id="325" r:id="rId43"/>
    <p:sldId id="314" r:id="rId44"/>
    <p:sldId id="315" r:id="rId45"/>
    <p:sldId id="317" r:id="rId46"/>
    <p:sldId id="318" r:id="rId47"/>
    <p:sldId id="326" r:id="rId48"/>
    <p:sldId id="319" r:id="rId49"/>
    <p:sldId id="320" r:id="rId50"/>
    <p:sldId id="321" r:id="rId51"/>
    <p:sldId id="327" r:id="rId5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FBDF-A3A2-4F02-BB54-A4D55D790EDB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39598-40A5-4111-AC39-BC0FAF40CA5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3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How did humans learn to produce sounds?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30195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producing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tongue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lips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shaping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tract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Tense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 are </a:t>
            </a:r>
            <a:r>
              <a:rPr lang="nl-NL" baseline="0" dirty="0" err="1"/>
              <a:t>typically</a:t>
            </a:r>
            <a:r>
              <a:rPr lang="nl-NL" baseline="0" dirty="0"/>
              <a:t> </a:t>
            </a:r>
            <a:r>
              <a:rPr lang="nl-NL" baseline="0" dirty="0" err="1"/>
              <a:t>produced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a </a:t>
            </a:r>
            <a:r>
              <a:rPr lang="nl-NL" baseline="0" dirty="0" err="1"/>
              <a:t>narrower</a:t>
            </a:r>
            <a:r>
              <a:rPr lang="nl-NL" baseline="0" dirty="0"/>
              <a:t> </a:t>
            </a:r>
            <a:r>
              <a:rPr lang="nl-NL" baseline="0" dirty="0" err="1"/>
              <a:t>mouth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</a:t>
            </a:r>
            <a:r>
              <a:rPr lang="nl-NL" baseline="0" dirty="0" err="1"/>
              <a:t>lax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, </a:t>
            </a:r>
            <a:r>
              <a:rPr lang="nl-NL" baseline="0" dirty="0" err="1"/>
              <a:t>less</a:t>
            </a:r>
            <a:r>
              <a:rPr lang="nl-NL" baseline="0" dirty="0"/>
              <a:t> </a:t>
            </a:r>
            <a:r>
              <a:rPr lang="nl-NL" baseline="0" dirty="0" err="1"/>
              <a:t>centralization</a:t>
            </a:r>
            <a:r>
              <a:rPr lang="nl-NL" baseline="0" dirty="0"/>
              <a:t>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9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type</a:t>
            </a:r>
            <a:r>
              <a:rPr lang="nl-NL" baseline="0" dirty="0"/>
              <a:t> of consonant or sound </a:t>
            </a:r>
            <a:r>
              <a:rPr lang="nl-NL" baseline="0" dirty="0" err="1"/>
              <a:t>that</a:t>
            </a:r>
            <a:r>
              <a:rPr lang="nl-NL" baseline="0" dirty="0"/>
              <a:t> is </a:t>
            </a:r>
            <a:r>
              <a:rPr lang="nl-NL" baseline="0" dirty="0" err="1"/>
              <a:t>produced</a:t>
            </a:r>
            <a:r>
              <a:rPr lang="nl-NL" baseline="0" dirty="0"/>
              <a:t> </a:t>
            </a:r>
            <a:r>
              <a:rPr lang="nl-NL" baseline="0" dirty="0" err="1"/>
              <a:t>depends</a:t>
            </a:r>
            <a:r>
              <a:rPr lang="nl-NL" baseline="0" dirty="0"/>
              <a:t> on </a:t>
            </a:r>
            <a:r>
              <a:rPr lang="nl-NL" baseline="0" dirty="0" err="1"/>
              <a:t>three</a:t>
            </a:r>
            <a:r>
              <a:rPr lang="nl-NL" baseline="0" dirty="0"/>
              <a:t> factors: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place</a:t>
            </a:r>
            <a:r>
              <a:rPr lang="nl-NL" baseline="0" dirty="0"/>
              <a:t> of </a:t>
            </a:r>
            <a:r>
              <a:rPr lang="nl-NL" baseline="0" dirty="0" err="1"/>
              <a:t>articulation</a:t>
            </a:r>
            <a:r>
              <a:rPr lang="nl-NL" baseline="0" dirty="0"/>
              <a:t>,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manner</a:t>
            </a:r>
            <a:r>
              <a:rPr lang="nl-NL" baseline="0" dirty="0"/>
              <a:t> of </a:t>
            </a:r>
            <a:r>
              <a:rPr lang="nl-NL" baseline="0" dirty="0" err="1"/>
              <a:t>articulation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whether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Manner</a:t>
            </a:r>
            <a:r>
              <a:rPr lang="nl-NL" baseline="0" dirty="0"/>
              <a:t> of </a:t>
            </a:r>
            <a:r>
              <a:rPr lang="nl-NL" baseline="0" dirty="0" err="1"/>
              <a:t>articulation</a:t>
            </a:r>
            <a:r>
              <a:rPr lang="nl-NL" baseline="0" dirty="0"/>
              <a:t>: is </a:t>
            </a:r>
            <a:r>
              <a:rPr lang="nl-NL" baseline="0" dirty="0" err="1"/>
              <a:t>it</a:t>
            </a:r>
            <a:r>
              <a:rPr lang="nl-NL" baseline="0" dirty="0"/>
              <a:t> a full </a:t>
            </a:r>
            <a:r>
              <a:rPr lang="nl-NL" baseline="0" dirty="0" err="1"/>
              <a:t>blockage</a:t>
            </a:r>
            <a:r>
              <a:rPr lang="nl-NL" baseline="0" dirty="0"/>
              <a:t> or a </a:t>
            </a:r>
            <a:r>
              <a:rPr lang="nl-NL" baseline="0" dirty="0" err="1"/>
              <a:t>constriction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much</a:t>
            </a:r>
            <a:r>
              <a:rPr lang="nl-NL" baseline="0" dirty="0"/>
              <a:t> of a </a:t>
            </a:r>
            <a:r>
              <a:rPr lang="nl-NL" baseline="0" dirty="0" err="1"/>
              <a:t>constriction</a:t>
            </a:r>
            <a:r>
              <a:rPr lang="nl-NL" baseline="0" dirty="0"/>
              <a:t> is </a:t>
            </a:r>
            <a:r>
              <a:rPr lang="nl-NL" baseline="0" dirty="0" err="1"/>
              <a:t>there</a:t>
            </a:r>
            <a:r>
              <a:rPr lang="nl-NL" baseline="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Plosion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Bit of </a:t>
            </a:r>
            <a:r>
              <a:rPr lang="nl-NL" baseline="0" dirty="0" err="1"/>
              <a:t>noise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Combination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Air through the nasal cavity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Fairly</a:t>
            </a:r>
            <a:r>
              <a:rPr lang="nl-NL" baseline="0" dirty="0"/>
              <a:t> open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755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</a:t>
            </a:r>
            <a:r>
              <a:rPr lang="nl-NL" baseline="0" dirty="0"/>
              <a:t> </a:t>
            </a:r>
            <a:r>
              <a:rPr lang="nl-NL" baseline="0" dirty="0" err="1"/>
              <a:t>all</a:t>
            </a:r>
            <a:r>
              <a:rPr lang="nl-NL" baseline="0" dirty="0"/>
              <a:t> </a:t>
            </a:r>
            <a:r>
              <a:rPr lang="nl-NL" baseline="0" dirty="0" err="1"/>
              <a:t>know</a:t>
            </a:r>
            <a:r>
              <a:rPr lang="nl-NL" baseline="0" dirty="0"/>
              <a:t> </a:t>
            </a:r>
            <a:r>
              <a:rPr lang="nl-NL" baseline="0" dirty="0" err="1"/>
              <a:t>what</a:t>
            </a:r>
            <a:r>
              <a:rPr lang="nl-NL" baseline="0" dirty="0"/>
              <a:t> speech sounds like,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now</a:t>
            </a:r>
            <a:r>
              <a:rPr lang="nl-NL" baseline="0" dirty="0"/>
              <a:t> we </a:t>
            </a:r>
            <a:r>
              <a:rPr lang="nl-NL" baseline="0" dirty="0" err="1"/>
              <a:t>know</a:t>
            </a:r>
            <a:r>
              <a:rPr lang="nl-NL" baseline="0" dirty="0"/>
              <a:t>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are </a:t>
            </a:r>
            <a:r>
              <a:rPr lang="nl-NL" baseline="0" dirty="0" err="1"/>
              <a:t>produced</a:t>
            </a:r>
            <a:r>
              <a:rPr lang="nl-NL" baseline="0" dirty="0"/>
              <a:t>, but </a:t>
            </a:r>
            <a:r>
              <a:rPr lang="nl-NL" baseline="0" dirty="0" err="1"/>
              <a:t>what</a:t>
            </a:r>
            <a:r>
              <a:rPr lang="nl-NL" baseline="0" dirty="0"/>
              <a:t> does </a:t>
            </a:r>
            <a:r>
              <a:rPr lang="nl-NL" baseline="0" dirty="0" err="1"/>
              <a:t>it</a:t>
            </a:r>
            <a:r>
              <a:rPr lang="nl-NL" baseline="0" dirty="0"/>
              <a:t> look like </a:t>
            </a:r>
            <a:r>
              <a:rPr lang="nl-NL" baseline="0" dirty="0" err="1"/>
              <a:t>when</a:t>
            </a:r>
            <a:r>
              <a:rPr lang="nl-NL" baseline="0" dirty="0"/>
              <a:t> we produce speech?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680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Finding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‘</a:t>
            </a:r>
            <a:r>
              <a:rPr lang="nl-NL" baseline="0" dirty="0" err="1"/>
              <a:t>linguistic</a:t>
            </a:r>
            <a:r>
              <a:rPr lang="nl-NL" baseline="0" dirty="0"/>
              <a:t> units’ in speech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38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1093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92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 1: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baseline="0" dirty="0"/>
              <a:t> is </a:t>
            </a:r>
            <a:r>
              <a:rPr lang="nl-NL" baseline="0" dirty="0" err="1"/>
              <a:t>pushed</a:t>
            </a:r>
            <a:r>
              <a:rPr lang="nl-NL" baseline="0" dirty="0"/>
              <a:t> past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endParaRPr lang="nl-NL" baseline="0" dirty="0"/>
          </a:p>
          <a:p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phonation</a:t>
            </a:r>
            <a:endParaRPr lang="nl-NL" baseline="0" dirty="0"/>
          </a:p>
          <a:p>
            <a:r>
              <a:rPr lang="nl-NL" baseline="0" dirty="0"/>
              <a:t>Step 3: the air, whether vibrating or not, travels through the oral and nasal cavity. Here </a:t>
            </a:r>
            <a:r>
              <a:rPr lang="nl-NL" baseline="0" dirty="0" err="1"/>
              <a:t>the</a:t>
            </a:r>
            <a:r>
              <a:rPr lang="nl-NL" baseline="0" dirty="0"/>
              <a:t> air is </a:t>
            </a:r>
            <a:r>
              <a:rPr lang="nl-NL" baseline="0" dirty="0" err="1"/>
              <a:t>distorted</a:t>
            </a:r>
            <a:r>
              <a:rPr lang="nl-NL" baseline="0" dirty="0"/>
              <a:t>/</a:t>
            </a:r>
            <a:r>
              <a:rPr lang="nl-NL" baseline="0" dirty="0" err="1"/>
              <a:t>changed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lips</a:t>
            </a:r>
            <a:r>
              <a:rPr lang="nl-NL" baseline="0" dirty="0"/>
              <a:t>, </a:t>
            </a:r>
            <a:r>
              <a:rPr lang="nl-NL" baseline="0" dirty="0" err="1"/>
              <a:t>teeth</a:t>
            </a:r>
            <a:r>
              <a:rPr lang="nl-NL" baseline="0" dirty="0"/>
              <a:t>,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1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 1: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baseline="0" dirty="0"/>
              <a:t> is </a:t>
            </a:r>
            <a:r>
              <a:rPr lang="nl-NL" baseline="0" dirty="0" err="1"/>
              <a:t>pushed</a:t>
            </a:r>
            <a:r>
              <a:rPr lang="nl-NL" baseline="0" dirty="0"/>
              <a:t> past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endParaRPr lang="nl-NL" baseline="0" dirty="0"/>
          </a:p>
          <a:p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phonation</a:t>
            </a:r>
            <a:endParaRPr lang="nl-NL" baseline="0" dirty="0"/>
          </a:p>
          <a:p>
            <a:r>
              <a:rPr lang="nl-NL" baseline="0" dirty="0"/>
              <a:t>Step 3: the air, whether vibrating or not, travels through the oral and nasal cavity. Here </a:t>
            </a:r>
            <a:r>
              <a:rPr lang="nl-NL" baseline="0" dirty="0" err="1"/>
              <a:t>the</a:t>
            </a:r>
            <a:r>
              <a:rPr lang="nl-NL" baseline="0" dirty="0"/>
              <a:t> air is </a:t>
            </a:r>
            <a:r>
              <a:rPr lang="nl-NL" baseline="0" dirty="0" err="1"/>
              <a:t>distorted</a:t>
            </a:r>
            <a:r>
              <a:rPr lang="nl-NL" baseline="0" dirty="0"/>
              <a:t>/</a:t>
            </a:r>
            <a:r>
              <a:rPr lang="nl-NL" baseline="0" dirty="0" err="1"/>
              <a:t>changed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lips</a:t>
            </a:r>
            <a:r>
              <a:rPr lang="nl-NL" baseline="0" dirty="0"/>
              <a:t>, </a:t>
            </a:r>
            <a:r>
              <a:rPr lang="nl-NL" baseline="0" dirty="0" err="1"/>
              <a:t>teeth</a:t>
            </a:r>
            <a:r>
              <a:rPr lang="nl-NL" baseline="0" dirty="0"/>
              <a:t>,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32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amplitude (energy)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frequency</a:t>
            </a:r>
            <a:r>
              <a:rPr lang="nl-NL" baseline="0" dirty="0"/>
              <a:t> ranges, </a:t>
            </a:r>
            <a:r>
              <a:rPr lang="nl-NL" baseline="0" dirty="0" err="1"/>
              <a:t>voiced</a:t>
            </a:r>
            <a:r>
              <a:rPr lang="nl-NL" baseline="0" dirty="0"/>
              <a:t> sounds, </a:t>
            </a:r>
            <a:r>
              <a:rPr lang="nl-NL" baseline="0" dirty="0" err="1"/>
              <a:t>formants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formant </a:t>
            </a:r>
            <a:r>
              <a:rPr lang="nl-NL" baseline="0" dirty="0" err="1"/>
              <a:t>transitions</a:t>
            </a:r>
            <a:r>
              <a:rPr lang="nl-NL" baseline="0" dirty="0"/>
              <a:t>, </a:t>
            </a:r>
            <a:r>
              <a:rPr lang="nl-NL" baseline="0" dirty="0" err="1"/>
              <a:t>differences</a:t>
            </a:r>
            <a:r>
              <a:rPr lang="nl-NL" baseline="0" dirty="0"/>
              <a:t> in </a:t>
            </a:r>
            <a:r>
              <a:rPr lang="nl-NL" baseline="0" dirty="0" err="1"/>
              <a:t>spectral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endParaRPr lang="nl-NL" baseline="0" dirty="0"/>
          </a:p>
          <a:p>
            <a:r>
              <a:rPr lang="nl-NL" baseline="0" dirty="0" err="1"/>
              <a:t>Each</a:t>
            </a:r>
            <a:r>
              <a:rPr lang="nl-NL" baseline="0" dirty="0"/>
              <a:t> sound has </a:t>
            </a:r>
            <a:r>
              <a:rPr lang="nl-NL" baseline="0" dirty="0" err="1"/>
              <a:t>its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</a:t>
            </a:r>
            <a:r>
              <a:rPr lang="nl-NL" baseline="0" dirty="0" err="1"/>
              <a:t>spectral</a:t>
            </a:r>
            <a:r>
              <a:rPr lang="nl-NL" baseline="0" dirty="0"/>
              <a:t> </a:t>
            </a:r>
            <a:r>
              <a:rPr lang="nl-NL" baseline="0" dirty="0" err="1"/>
              <a:t>pattern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tract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Differences</a:t>
            </a:r>
            <a:r>
              <a:rPr lang="nl-NL" baseline="0" dirty="0"/>
              <a:t> in formant </a:t>
            </a:r>
            <a:r>
              <a:rPr lang="nl-NL" baseline="0" dirty="0" err="1"/>
              <a:t>transitions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o </a:t>
            </a:r>
            <a:r>
              <a:rPr lang="nl-NL" baseline="0" dirty="0" err="1"/>
              <a:t>after</a:t>
            </a:r>
            <a:r>
              <a:rPr lang="nl-NL" baseline="0" dirty="0"/>
              <a:t> t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o </a:t>
            </a:r>
            <a:r>
              <a:rPr lang="nl-NL" baseline="0" dirty="0" err="1"/>
              <a:t>after</a:t>
            </a:r>
            <a:r>
              <a:rPr lang="nl-NL" baseline="0" dirty="0"/>
              <a:t> M</a:t>
            </a:r>
          </a:p>
          <a:p>
            <a:r>
              <a:rPr lang="nl-NL" baseline="0" dirty="0" err="1"/>
              <a:t>Plosion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d</a:t>
            </a:r>
          </a:p>
          <a:p>
            <a:r>
              <a:rPr lang="nl-NL" baseline="0" dirty="0" err="1"/>
              <a:t>Difference</a:t>
            </a:r>
            <a:r>
              <a:rPr lang="nl-NL" baseline="0" dirty="0"/>
              <a:t> in formant tracks </a:t>
            </a:r>
            <a:r>
              <a:rPr lang="nl-NL" baseline="0" dirty="0" err="1"/>
              <a:t>between</a:t>
            </a:r>
            <a:r>
              <a:rPr lang="nl-NL" baseline="0" dirty="0"/>
              <a:t> o </a:t>
            </a:r>
            <a:r>
              <a:rPr lang="nl-NL" baseline="0" dirty="0" err="1"/>
              <a:t>and</a:t>
            </a:r>
            <a:r>
              <a:rPr lang="nl-NL" baseline="0" dirty="0"/>
              <a:t> a</a:t>
            </a:r>
          </a:p>
          <a:p>
            <a:r>
              <a:rPr lang="nl-NL" baseline="0" dirty="0" err="1"/>
              <a:t>Diphtong</a:t>
            </a:r>
            <a:r>
              <a:rPr lang="nl-NL" baseline="0" dirty="0"/>
              <a:t> </a:t>
            </a:r>
            <a:r>
              <a:rPr lang="nl-NL" baseline="0" dirty="0" err="1"/>
              <a:t>ay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98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the context of this project:</a:t>
            </a:r>
          </a:p>
          <a:p>
            <a:r>
              <a:rPr lang="nl-NL" baseline="0" dirty="0"/>
              <a:t>Linguistics units are sounds, sound sequences, partial words, words, multi-word sequences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30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388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context of </a:t>
            </a:r>
            <a:r>
              <a:rPr lang="nl-NL" baseline="0" dirty="0" err="1"/>
              <a:t>this</a:t>
            </a:r>
            <a:r>
              <a:rPr lang="nl-NL" baseline="0" dirty="0"/>
              <a:t> project:</a:t>
            </a:r>
          </a:p>
          <a:p>
            <a:r>
              <a:rPr lang="nl-NL" baseline="0" dirty="0" err="1"/>
              <a:t>Linguistics</a:t>
            </a:r>
            <a:r>
              <a:rPr lang="nl-NL" baseline="0" dirty="0"/>
              <a:t> units are sounds, sound </a:t>
            </a:r>
            <a:r>
              <a:rPr lang="nl-NL" baseline="0" dirty="0" err="1"/>
              <a:t>sequences</a:t>
            </a:r>
            <a:r>
              <a:rPr lang="nl-NL" baseline="0" dirty="0"/>
              <a:t>, </a:t>
            </a:r>
            <a:r>
              <a:rPr lang="nl-NL" baseline="0" dirty="0" err="1"/>
              <a:t>partial</a:t>
            </a:r>
            <a:r>
              <a:rPr lang="nl-NL" baseline="0" dirty="0"/>
              <a:t> </a:t>
            </a:r>
            <a:r>
              <a:rPr lang="nl-NL" baseline="0" dirty="0" err="1"/>
              <a:t>words</a:t>
            </a:r>
            <a:r>
              <a:rPr lang="nl-NL" baseline="0" dirty="0"/>
              <a:t>, </a:t>
            </a:r>
            <a:r>
              <a:rPr lang="nl-NL" baseline="0" dirty="0" err="1"/>
              <a:t>words</a:t>
            </a:r>
            <a:r>
              <a:rPr lang="nl-NL" baseline="0" dirty="0"/>
              <a:t>, </a:t>
            </a:r>
            <a:r>
              <a:rPr lang="nl-NL" baseline="0" dirty="0" err="1"/>
              <a:t>multi</a:t>
            </a:r>
            <a:r>
              <a:rPr lang="nl-NL" baseline="0" dirty="0"/>
              <a:t>-word </a:t>
            </a:r>
            <a:r>
              <a:rPr lang="nl-NL" baseline="0" dirty="0" err="1"/>
              <a:t>sequences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31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34419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32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5180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Speech</a:t>
            </a:r>
            <a:r>
              <a:rPr lang="nl-NL" baseline="0" dirty="0"/>
              <a:t> sounds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divided</a:t>
            </a:r>
            <a:r>
              <a:rPr lang="nl-NL" baseline="0" dirty="0"/>
              <a:t> </a:t>
            </a:r>
            <a:r>
              <a:rPr lang="nl-NL" baseline="0" dirty="0" err="1"/>
              <a:t>into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types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95E8-BB8D-4455-90E4-D2D4549335C9}" type="slidenum">
              <a:rPr lang="nl-NL" altLang="en-US" smtClean="0"/>
              <a:pPr/>
              <a:t>33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69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producing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tongue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lips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shaping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tract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 err="1"/>
              <a:t>Tense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 are </a:t>
            </a:r>
            <a:r>
              <a:rPr lang="nl-NL" baseline="0" dirty="0" err="1"/>
              <a:t>typically</a:t>
            </a:r>
            <a:r>
              <a:rPr lang="nl-NL" baseline="0" dirty="0"/>
              <a:t> </a:t>
            </a:r>
            <a:r>
              <a:rPr lang="nl-NL" baseline="0" dirty="0" err="1"/>
              <a:t>produced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a </a:t>
            </a:r>
            <a:r>
              <a:rPr lang="nl-NL" baseline="0" dirty="0" err="1"/>
              <a:t>narrower</a:t>
            </a:r>
            <a:r>
              <a:rPr lang="nl-NL" baseline="0" dirty="0"/>
              <a:t> </a:t>
            </a:r>
            <a:r>
              <a:rPr lang="nl-NL" baseline="0" dirty="0" err="1"/>
              <a:t>mouth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</a:t>
            </a:r>
            <a:r>
              <a:rPr lang="nl-NL" baseline="0" dirty="0" err="1"/>
              <a:t>lax</a:t>
            </a:r>
            <a:r>
              <a:rPr lang="nl-NL" baseline="0" dirty="0"/>
              <a:t> </a:t>
            </a:r>
            <a:r>
              <a:rPr lang="nl-NL" baseline="0" dirty="0" err="1"/>
              <a:t>vowels</a:t>
            </a:r>
            <a:r>
              <a:rPr lang="nl-NL" baseline="0" dirty="0"/>
              <a:t>, </a:t>
            </a:r>
            <a:r>
              <a:rPr lang="nl-NL" baseline="0" dirty="0" err="1"/>
              <a:t>less</a:t>
            </a:r>
            <a:r>
              <a:rPr lang="nl-NL" baseline="0" dirty="0"/>
              <a:t> </a:t>
            </a:r>
            <a:r>
              <a:rPr lang="nl-NL" baseline="0" dirty="0" err="1"/>
              <a:t>centralization</a:t>
            </a:r>
            <a:r>
              <a:rPr lang="nl-NL" baseline="0" dirty="0"/>
              <a:t>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duration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2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9DB1-083F-40B6-AA1D-AEBF93AE1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A3661-CF8B-4B0E-B9D6-7A6B2D21E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A9E8-58CB-4A3E-AF7A-7FE6CD7A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5A95A-CAB7-4F84-A6C8-5CB2B40D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479F-10E0-497B-A5B2-C6E1E0F3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51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A6B5-92FB-486C-BB59-C9AE5541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2871-DCC8-462F-BE45-22B6CEF48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72B8D-A08C-4585-9A82-F1602FD9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98ED-0F3C-4501-A930-1E66A761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273B-50D1-42DF-B1E5-72066877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2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62609-8AD3-47CE-A538-512F8BF26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49C93-9324-48F5-B726-26938BB9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69C77-29AF-4552-936A-390D4727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290E-919D-4B6A-B81B-4A8E7E00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9A31-6A49-452C-AAB4-03766DCC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711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65123" y="1265213"/>
            <a:ext cx="9663010" cy="430172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6B6EE0-F58C-4C0C-8530-77E69345411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75B10BD-8476-404B-A09C-3D19E0DAFDC2}" type="datetime1">
              <a:rPr lang="nl-NL"/>
              <a:pPr/>
              <a:t>14-05-2022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9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1687">
                <a:latin typeface="+mj-lt"/>
                <a:cs typeface="Arial"/>
              </a:defRPr>
            </a:lvl1pPr>
            <a:lvl2pPr marL="0" indent="0">
              <a:buFont typeface="Arial"/>
              <a:buNone/>
              <a:defRPr sz="1687">
                <a:solidFill>
                  <a:srgbClr val="FFFFFF"/>
                </a:solidFill>
                <a:latin typeface="+mj-lt"/>
                <a:cs typeface="Arial"/>
              </a:defRPr>
            </a:lvl2pPr>
            <a:lvl3pPr marL="0" indent="0">
              <a:buClr>
                <a:srgbClr val="006600"/>
              </a:buClr>
              <a:buFont typeface="+mj-lt"/>
              <a:buNone/>
              <a:defRPr sz="1687">
                <a:solidFill>
                  <a:srgbClr val="FFFFFF"/>
                </a:solidFill>
                <a:latin typeface="+mj-lt"/>
                <a:cs typeface="Arial"/>
              </a:defRPr>
            </a:lvl3pPr>
            <a:lvl4pPr marL="0" indent="0">
              <a:buFont typeface="Arial"/>
              <a:buNone/>
              <a:defRPr sz="1687">
                <a:solidFill>
                  <a:srgbClr val="FFFFFF"/>
                </a:solidFill>
                <a:latin typeface="+mj-lt"/>
                <a:cs typeface="Arial"/>
              </a:defRPr>
            </a:lvl4pPr>
            <a:lvl5pPr marL="241093" indent="-241093">
              <a:buClr>
                <a:srgbClr val="006600"/>
              </a:buClr>
              <a:buFont typeface="Arial" panose="020B0604020202020204" pitchFamily="34" charset="0"/>
              <a:buChar char="•"/>
              <a:defRPr sz="1687">
                <a:solidFill>
                  <a:srgbClr val="FFFFFF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131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5E0D-F514-407F-A91F-C49A8027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5DB7-150A-41BC-AEA8-30E9E3F72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59CD-A85C-4B18-AFED-CA46C449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485E6-8794-4729-AFED-BA5DB278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A3FE5-020C-4B5A-B276-5FE6053E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02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D17E-C173-4D67-BE6A-A30FC32F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E2719-7270-4EB7-AB43-579D3FF9D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0F322-1AC5-4ED1-AF7A-A2D41761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5E75F-074D-42AE-BA7B-FB70414C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68C1-6614-4241-AEB3-5D4367A2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85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A8D5-0BAE-46E0-971C-E56A8380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AF34-DB92-4425-A76E-AA4B1FB0C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EA57E-501C-4349-A869-4E7726416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56808-8DCE-4D2C-BADB-7D7B95E1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70A3D-CDB6-4E6D-8876-E77D1611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5248C-B76F-495A-87A2-6E589DAD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1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D62F-2C29-43D5-85BF-5919C6FA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5A41-F981-47AE-A333-0C998DD0F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467A7-EDB6-4345-B636-8FB2CBFA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97A7-8B63-46D5-BB83-D52EC450C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71830-44AB-4903-9E98-C8C9509EA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A030A-DDD8-437C-8829-08E2F9BE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BF1B1-9A1F-4BCD-BCE6-EEFEEAB7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87A5A-1CD6-4053-A58D-C949B2A8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87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EAFD-17A3-4091-B965-7A3BD537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5317D-8A08-4A0A-BFC5-CBDCB5CD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4D978-E1DD-45E5-8324-DDB3DA61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09912-0036-41E4-8B28-0E68958F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25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99BFC-D847-46B8-BE43-1442498F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FB1FD-D8C2-41FA-B266-4D2358C8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8619D-D8A6-4623-8E6B-5477A3B1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16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3A8-7612-47C0-B23A-7D2890B4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41E3-D95F-4EDB-9E4A-EC42C946C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A901A-FDAB-425A-AA1E-E0F99DB1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9FEE7-CE21-46A9-AE38-96D8D16D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1E23B-56E1-481B-9897-813BF1B6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EF6AB-4EFD-41AA-B84C-7E52450A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36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CBDB-607D-4FBD-8722-A2B853EF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5D82C-AF3F-4BAB-9D45-4DC4E3254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094A5-3E6C-493C-AE6D-40BDFC10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0522-E086-476D-A4DB-A23BBC1C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24AAA-B449-4B72-B5DE-9291B21E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71EF0-5D11-492B-B4F3-6048FECE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8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D76DA-B4E4-4A2E-AF81-FB17AF4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8D20E-D7DA-44E6-ACD5-D80D4F56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2B51D-3FE5-406E-97EC-A8973A9CF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F6432-E32C-4D5C-BE98-75FCCB191197}" type="datetimeFigureOut">
              <a:rPr lang="nl-NL" smtClean="0"/>
              <a:t>14-05-2022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CB66-B6E3-40DA-8F0D-D65ABDE57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4587-6F55-431F-914A-9F7DD4B10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6311-9998-4FE0-BC4B-46995432BF7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6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cNMCB-Gsn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cNMCB-Gsn8" TargetMode="Externa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BFDB-9B1E-445D-BF2D-E0F5FD2AA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ECE 448</a:t>
            </a:r>
            <a:br>
              <a:rPr lang="nl-NL" dirty="0"/>
            </a:br>
            <a:r>
              <a:rPr lang="nl-NL" dirty="0"/>
              <a:t>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DBF90-58C0-4865-BC69-BF2F399AF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Mark Hasegawa-Johnson, 5/2022</a:t>
            </a:r>
          </a:p>
        </p:txBody>
      </p:sp>
    </p:spTree>
    <p:extLst>
      <p:ext uri="{BB962C8B-B14F-4D97-AF65-F5344CB8AC3E}">
        <p14:creationId xmlns:p14="http://schemas.microsoft.com/office/powerpoint/2010/main" val="287810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Source-Filter Model: Voice Source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dirty="0"/>
                  <a:t>The most important thing about voiced excitation is that it is periodic, with a period called the “pitch period,”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nl-NL" dirty="0"/>
              </a:p>
              <a:p>
                <a:r>
                  <a:rPr lang="nl-NL" dirty="0"/>
                  <a:t>It’s reasonable to model voiced excitation as a simple sequence of impulses, one impulse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 seconds: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The Fourier transform of an impulse train is an impulse train (to prove this: use Fourier series):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...where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dirty="0"/>
                  <a:t> is the pitch frequency.  It’s the number of times per second that the vocal folds slap together.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  <a:blipFill rotWithShape="0">
                <a:blip r:embed="rId2"/>
                <a:stretch>
                  <a:fillRect l="-1043" t="-3113" r="-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Source-Filter Model: Filter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nl-NL" dirty="0"/>
                  <a:t>The </a:t>
                </a:r>
                <a:r>
                  <a:rPr lang="en-US" dirty="0"/>
                  <a:t>vocal tract is just a tube.  At most frequencies, it just passes the excitation signal with no modification at all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 important exception: the vocal tract has resonances, like a clarinet or a shower stall. These resonances are called “formant frequencies,” numbered in order: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nl-NL" dirty="0"/>
                  <a:t>.  Typically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&lt;1000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nl-NL" dirty="0"/>
                  <a:t>Hz and so on, but there are some exceptions.</a:t>
                </a:r>
              </a:p>
              <a:p>
                <a:r>
                  <a:rPr lang="en-US" altLang="ja-JP" dirty="0"/>
                  <a:t>At the resonant frequencies, the resonance enhances the energy of the excitation, so the transfer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nl-NL" dirty="0"/>
                  <a:t> is large at those frequencies, and small at other frequencies.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  <a:blipFill rotWithShape="0">
                <a:blip r:embed="rId2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Speech signal: Time domain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" y="958062"/>
            <a:ext cx="11860654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705618" y="2075377"/>
            <a:ext cx="410967" cy="1027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78230" y="1684959"/>
                <a:ext cx="2315890" cy="767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=8ms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0" y="1684959"/>
                <a:ext cx="2315890" cy="767711"/>
              </a:xfrm>
              <a:prstGeom prst="rect">
                <a:avLst/>
              </a:prstGeom>
              <a:blipFill rotWithShape="0">
                <a:blip r:embed="rId3"/>
                <a:stretch>
                  <a:fillRect r="-1055" b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089115" y="2938409"/>
            <a:ext cx="195209" cy="39041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44876" y="2577096"/>
                <a:ext cx="2315890" cy="767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=2ms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76" y="2577096"/>
                <a:ext cx="2315890" cy="767711"/>
              </a:xfrm>
              <a:prstGeom prst="rect">
                <a:avLst/>
              </a:prstGeom>
              <a:blipFill rotWithShape="0">
                <a:blip r:embed="rId4"/>
                <a:stretch>
                  <a:fillRect r="-1053" b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200" y="4712407"/>
            <a:ext cx="15195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/k/ burst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3092" y="5316866"/>
            <a:ext cx="22413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/k/ aspiration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32928" y="4313750"/>
            <a:ext cx="20548" cy="10596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1577783" y="4428162"/>
            <a:ext cx="405129" cy="54585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95955" y="5989834"/>
            <a:ext cx="6739847" cy="2054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51486" y="6013795"/>
            <a:ext cx="12329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voicing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Speech signal: Magnitude Fourier Transform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62"/>
            <a:ext cx="12192000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29492" y="3318553"/>
            <a:ext cx="143838" cy="6164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7019" y="2537713"/>
                <a:ext cx="4195316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spacing between 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adjacent pitch harmonics =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125Hz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19" y="2537713"/>
                <a:ext cx="4195316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3052" t="-3965" r="-1890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47992" y="1921267"/>
            <a:ext cx="595900" cy="228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first peak =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300" t="-6410" r="-247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Aliasing artifacts: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Spectra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should really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be plotted at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(negative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frequency components).  DFT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puts 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instead.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2304" t="-2516" r="-1382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2301411" y="2776092"/>
            <a:ext cx="667821" cy="4499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13762" y="4906852"/>
            <a:ext cx="0" cy="61037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second peak = 1500Hz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146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4488095" y="5192814"/>
            <a:ext cx="0" cy="61037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531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Speech signal: Log Magnitude Transform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62"/>
            <a:ext cx="12191999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29492" y="3318553"/>
            <a:ext cx="143838" cy="6164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7019" y="2537713"/>
                <a:ext cx="3546548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spacing between 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harmonics =125Hz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19" y="2537713"/>
                <a:ext cx="35465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3614" t="-5732" r="-258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47992" y="1921267"/>
            <a:ext cx="595900" cy="228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first peak =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300" t="-6410" r="-247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Aliasing artifacts: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Spectra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should really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be plotted at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(negative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frequency components).  DFT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puts 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instead.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2304" t="-2516" r="-1382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2301411" y="2776092"/>
            <a:ext cx="667821" cy="4499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75407" y="3491820"/>
            <a:ext cx="20548" cy="10596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second peak = 1500Hz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146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4488095" y="4006921"/>
            <a:ext cx="47930" cy="11858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23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7378700" cy="5534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Source-Filter Model</a:t>
            </a:r>
            <a:endParaRPr lang="nl-NL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5525" y="1535772"/>
            <a:ext cx="30099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Transfer Function  </a:t>
            </a:r>
            <a:r>
              <a:rPr kumimoji="1" lang="en-US" altLang="ja-JP" dirty="0" err="1">
                <a:solidFill>
                  <a:schemeClr val="tx1"/>
                </a:solidFill>
              </a:rPr>
              <a:t>log|H</a:t>
            </a:r>
            <a:r>
              <a:rPr kumimoji="1" lang="en-US" altLang="ja-JP" dirty="0">
                <a:solidFill>
                  <a:schemeClr val="tx1"/>
                </a:solidFill>
              </a:rPr>
              <a:t>(f)|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0252" y="3856022"/>
            <a:ext cx="3675470" cy="34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Voice Source Spectrum </a:t>
            </a:r>
            <a:r>
              <a:rPr kumimoji="1" lang="en-US" altLang="ja-JP" dirty="0" err="1">
                <a:solidFill>
                  <a:schemeClr val="tx1"/>
                </a:solidFill>
              </a:rPr>
              <a:t>log|E</a:t>
            </a:r>
            <a:r>
              <a:rPr kumimoji="1" lang="en-US" altLang="ja-JP" dirty="0">
                <a:solidFill>
                  <a:schemeClr val="tx1"/>
                </a:solidFill>
              </a:rPr>
              <a:t>(f)|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28" y="1884831"/>
            <a:ext cx="5852172" cy="43891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3960" y="2025514"/>
            <a:ext cx="5013788" cy="37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Speech Spectrum </a:t>
            </a:r>
            <a:r>
              <a:rPr kumimoji="1" lang="en-US" altLang="ja-JP" dirty="0" err="1">
                <a:solidFill>
                  <a:schemeClr val="tx1"/>
                </a:solidFill>
              </a:rPr>
              <a:t>log|S</a:t>
            </a:r>
            <a:r>
              <a:rPr kumimoji="1" lang="en-US" altLang="ja-JP" dirty="0">
                <a:solidFill>
                  <a:schemeClr val="tx1"/>
                </a:solidFill>
              </a:rPr>
              <a:t>(f)|=</a:t>
            </a:r>
            <a:r>
              <a:rPr kumimoji="1" lang="en-US" altLang="ja-JP" dirty="0" err="1">
                <a:solidFill>
                  <a:schemeClr val="tx1"/>
                </a:solidFill>
              </a:rPr>
              <a:t>log|H</a:t>
            </a:r>
            <a:r>
              <a:rPr kumimoji="1" lang="en-US" altLang="ja-JP" dirty="0">
                <a:solidFill>
                  <a:schemeClr val="tx1"/>
                </a:solidFill>
              </a:rPr>
              <a:t>(f)|+</a:t>
            </a:r>
            <a:r>
              <a:rPr kumimoji="1" lang="en-US" altLang="ja-JP" dirty="0" err="1">
                <a:solidFill>
                  <a:schemeClr val="tx1"/>
                </a:solidFill>
              </a:rPr>
              <a:t>log|E</a:t>
            </a:r>
            <a:r>
              <a:rPr kumimoji="1" lang="en-US" altLang="ja-JP" dirty="0">
                <a:solidFill>
                  <a:schemeClr val="tx1"/>
                </a:solidFill>
              </a:rPr>
              <a:t>(f)|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Spectrogram: ln(energy(frequency,time))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590" y="1806275"/>
            <a:ext cx="6399510" cy="3226064"/>
          </a:xfrm>
        </p:spPr>
        <p:txBody>
          <a:bodyPr/>
          <a:lstStyle/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endParaRPr lang="nl-NL" sz="1687" dirty="0">
              <a:latin typeface="+mj-lt"/>
            </a:endParaRPr>
          </a:p>
          <a:p>
            <a:pPr marL="0" indent="0">
              <a:buNone/>
            </a:pPr>
            <a:r>
              <a:rPr lang="nl-NL" sz="1687" dirty="0">
                <a:latin typeface="+mj-lt"/>
              </a:rPr>
              <a:t>         </a:t>
            </a:r>
            <a:r>
              <a:rPr lang="nl-NL" sz="1687" dirty="0" err="1">
                <a:latin typeface="+mj-lt"/>
              </a:rPr>
              <a:t>bu</a:t>
            </a:r>
            <a:r>
              <a:rPr lang="nl-NL" sz="1687" dirty="0">
                <a:latin typeface="+mj-lt"/>
              </a:rPr>
              <a:t>        t        o   </a:t>
            </a:r>
            <a:r>
              <a:rPr lang="nl-NL" sz="1687" dirty="0" err="1">
                <a:latin typeface="+mj-lt"/>
              </a:rPr>
              <a:t>nM</a:t>
            </a:r>
            <a:r>
              <a:rPr lang="nl-NL" sz="1687" dirty="0">
                <a:latin typeface="+mj-lt"/>
              </a:rPr>
              <a:t>               o           n              d a       y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290" y="1606428"/>
            <a:ext cx="5941176" cy="2723232"/>
          </a:xfrm>
          <a:prstGeom prst="rect">
            <a:avLst/>
          </a:prstGeom>
        </p:spPr>
      </p:pic>
      <p:pic>
        <p:nvPicPr>
          <p:cNvPr id="5" name="But_on_Mon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8756" y="4507232"/>
            <a:ext cx="321446" cy="3214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24960" y="3239150"/>
            <a:ext cx="1025197" cy="718760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0" name="Rounded Rectangle 5"/>
          <p:cNvSpPr/>
          <p:nvPr/>
        </p:nvSpPr>
        <p:spPr>
          <a:xfrm>
            <a:off x="5949157" y="3580881"/>
            <a:ext cx="645494" cy="379702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1" name="Rounded Rectangle 6"/>
          <p:cNvSpPr/>
          <p:nvPr/>
        </p:nvSpPr>
        <p:spPr>
          <a:xfrm>
            <a:off x="7228543" y="2870076"/>
            <a:ext cx="189851" cy="1098463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2" name="Rounded Rectangle 8"/>
          <p:cNvSpPr/>
          <p:nvPr/>
        </p:nvSpPr>
        <p:spPr>
          <a:xfrm>
            <a:off x="4728973" y="3580881"/>
            <a:ext cx="336747" cy="379702"/>
          </a:xfrm>
          <a:prstGeom prst="roundRect">
            <a:avLst/>
          </a:prstGeom>
          <a:solidFill>
            <a:srgbClr val="006600">
              <a:alpha val="5000"/>
            </a:srgbClr>
          </a:solidFill>
          <a:ln w="25400">
            <a:solidFill>
              <a:srgbClr val="006600">
                <a:alpha val="5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217" tIns="24109" rIns="48217" bIns="241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371"/>
          </a:p>
        </p:txBody>
      </p:sp>
      <p:sp>
        <p:nvSpPr>
          <p:cNvPr id="13" name="TextBox 12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186" y="5414481"/>
            <a:ext cx="119461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Spectrum lets you measure formants, so it gives some information about vowels.</a:t>
            </a:r>
          </a:p>
          <a:p>
            <a:r>
              <a:rPr kumimoji="1" lang="en-US" altLang="ja-JP" sz="2800" dirty="0"/>
              <a:t>Timing is important to know about consonants.</a:t>
            </a:r>
          </a:p>
          <a:p>
            <a:r>
              <a:rPr kumimoji="1" lang="en-US" altLang="ja-JP" sz="2800" b="1" u="sng" dirty="0"/>
              <a:t>Spectrogram</a:t>
            </a:r>
            <a:r>
              <a:rPr kumimoji="1" lang="en-US" altLang="ja-JP" sz="2800" dirty="0"/>
              <a:t> = time on the horizontal axis, frequency on vertical axis.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980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9CF-71C5-F23E-C85C-55E13829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23F7-6D3C-7A5A-10D0-49507147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Production: Source-Filter Model</a:t>
            </a:r>
          </a:p>
          <a:p>
            <a:r>
              <a:rPr lang="en-US" dirty="0"/>
              <a:t>Speech Perception: Spectrogram and </a:t>
            </a:r>
            <a:r>
              <a:rPr lang="en-US" dirty="0" err="1"/>
              <a:t>Filterbank</a:t>
            </a:r>
            <a:r>
              <a:rPr lang="en-US" dirty="0"/>
              <a:t> Coefficients</a:t>
            </a:r>
          </a:p>
          <a:p>
            <a:r>
              <a:rPr lang="en-US" dirty="0"/>
              <a:t>Phonemes: Vowels and Consonants</a:t>
            </a:r>
          </a:p>
          <a:p>
            <a:r>
              <a:rPr lang="en-US" dirty="0"/>
              <a:t>Automatic Speech Recognition</a:t>
            </a:r>
          </a:p>
          <a:p>
            <a:r>
              <a:rPr lang="en-US" dirty="0"/>
              <a:t>Text-to-Speech Synthesis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5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What spectrum do people hear?  Basilar membrane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1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Inner ear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63" y="1362173"/>
            <a:ext cx="5495827" cy="5495827"/>
          </a:xfrm>
        </p:spPr>
      </p:pic>
    </p:spTree>
    <p:extLst>
      <p:ext uri="{BB962C8B-B14F-4D97-AF65-F5344CB8AC3E}">
        <p14:creationId xmlns:p14="http://schemas.microsoft.com/office/powerpoint/2010/main" val="422278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9CF-71C5-F23E-C85C-55E13829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23F7-6D3C-7A5A-10D0-49507147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Production: Source-Filter Model</a:t>
            </a:r>
          </a:p>
          <a:p>
            <a:r>
              <a:rPr lang="en-US" dirty="0"/>
              <a:t>Speech Perception: Spectrogram and </a:t>
            </a:r>
            <a:r>
              <a:rPr lang="en-US" dirty="0" err="1"/>
              <a:t>Filterbank</a:t>
            </a:r>
            <a:r>
              <a:rPr lang="en-US" dirty="0"/>
              <a:t> Coefficients</a:t>
            </a:r>
          </a:p>
          <a:p>
            <a:r>
              <a:rPr lang="en-US" dirty="0"/>
              <a:t>Phonemes: Vowels and Consonants</a:t>
            </a:r>
          </a:p>
          <a:p>
            <a:r>
              <a:rPr lang="en-US" dirty="0"/>
              <a:t>Automatic Speech Recognition</a:t>
            </a:r>
          </a:p>
          <a:p>
            <a:r>
              <a:rPr lang="en-US" dirty="0"/>
              <a:t>Text-to-Speech Synthesis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7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786" cy="4555667"/>
          </a:xfrm>
        </p:spPr>
        <p:txBody>
          <a:bodyPr/>
          <a:lstStyle/>
          <a:p>
            <a:r>
              <a:rPr kumimoji="1" lang="en-US" altLang="ja-JP" dirty="0"/>
              <a:t>Basilar membrane of the cochlea = a bank of mechanical bandpass filters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68" y="1013381"/>
            <a:ext cx="3740353" cy="549582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2" y="4025442"/>
            <a:ext cx="5818603" cy="25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Frequency scales for hearing: </a:t>
            </a:r>
            <a:r>
              <a:rPr kumimoji="1" lang="en-US" altLang="ja-JP" dirty="0" err="1"/>
              <a:t>mel</a:t>
            </a:r>
            <a:r>
              <a:rPr kumimoji="1" lang="en-US" altLang="ja-JP" dirty="0"/>
              <a:t> scale, ERB scale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910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F89D-8BEE-0293-0485-3D55FE77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spectrogram created?</a:t>
            </a:r>
            <a:br>
              <a:rPr lang="en-US" dirty="0"/>
            </a:br>
            <a:r>
              <a:rPr lang="en-US" dirty="0"/>
              <a:t>Short-Time Fourier Transform (STFT)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6434E-0140-C649-506E-B62C1197A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Chop up the speech signal,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into frames,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25ms duration, starting once every 10ms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frame index,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sample index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the Fourier transform of every frame</a:t>
                </a:r>
              </a:p>
              <a:p>
                <a:pPr lvl="1"/>
                <a:r>
                  <a:rPr lang="en-US" dirty="0"/>
                  <a:t>Calculate the energy in each frequency band, like human ear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Optional: combine into </a:t>
                </a:r>
                <a:r>
                  <a:rPr lang="en-US" dirty="0" err="1"/>
                  <a:t>mel</a:t>
                </a:r>
                <a:r>
                  <a:rPr lang="en-US" dirty="0"/>
                  <a:t>-scale </a:t>
                </a:r>
                <a:r>
                  <a:rPr lang="en-US" dirty="0" err="1"/>
                  <a:t>filterbank</a:t>
                </a:r>
                <a:r>
                  <a:rPr lang="en-US" dirty="0"/>
                  <a:t> coefficients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Calculate the log magnitude in each frequency band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Simulate the ear’s relative insensitivity to phase</a:t>
                </a:r>
              </a:p>
              <a:p>
                <a:pPr lvl="1"/>
                <a:r>
                  <a:rPr lang="en-US" dirty="0"/>
                  <a:t>Allows the neural net to have real-valued inputs, instead of complex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6434E-0140-C649-506E-B62C1197A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802187"/>
              </a:xfrm>
              <a:blipFill>
                <a:blip r:embed="rId2"/>
                <a:stretch>
                  <a:fillRect l="-1206" t="-2368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150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bands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40" y="1325983"/>
            <a:ext cx="6718169" cy="4716598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/>
              <a:t>hen two tones play at exactly the same frequency, users can’t tell the difference between x(t) versus x(t)+y(t) if y(t) is about 14dB below x(t)  (in other words, the summed power is 1.03 times the power of x(t) alone)</a:t>
            </a:r>
          </a:p>
          <a:p>
            <a:r>
              <a:rPr lang="en-US" altLang="ja-JP" dirty="0"/>
              <a:t>When x(t) and y(t) are at different frequencies, the masking power of x(t) is reduced</a:t>
            </a:r>
          </a:p>
          <a:p>
            <a:r>
              <a:rPr lang="en-US" altLang="ja-JP" dirty="0"/>
              <a:t>Model: assume that the reduced masking power of x(t) is caused because x(t) is coming in through the tails of the bandpass filter centered at y(t).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50" y="1960734"/>
            <a:ext cx="4676186" cy="38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6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Mel-scale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18757"/>
                <a:ext cx="10515600" cy="3321410"/>
              </a:xfrm>
            </p:spPr>
            <p:txBody>
              <a:bodyPr/>
              <a:lstStyle/>
              <a:p>
                <a:r>
                  <a:rPr kumimoji="1" lang="en-US" altLang="ja-JP" dirty="0"/>
                  <a:t>The experiment:</a:t>
                </a:r>
              </a:p>
              <a:p>
                <a:pPr lvl="1"/>
                <a:r>
                  <a:rPr lang="en-US" altLang="ja-JP" dirty="0"/>
                  <a:t>Play tones A, B, C</a:t>
                </a:r>
              </a:p>
              <a:p>
                <a:pPr lvl="1"/>
                <a:r>
                  <a:rPr kumimoji="1" lang="en-US" altLang="ja-JP" dirty="0"/>
                  <a:t>Let the user adjust tone D until pitch(D)-pitch(C) sounds the same as pitch(B)-pitch(A)</a:t>
                </a:r>
              </a:p>
              <a:p>
                <a:r>
                  <a:rPr lang="en-US" altLang="ja-JP" dirty="0"/>
                  <a:t>Analysis: create a frequency scale m(f) such that m(D)-m(C) = m(B)-m(A)</a:t>
                </a:r>
              </a:p>
              <a:p>
                <a:r>
                  <a:rPr kumimoji="1" lang="en-US" altLang="ja-JP" dirty="0"/>
                  <a:t>Result: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2595</m:t>
                        </m:r>
                      </m:den>
                    </m:f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18757"/>
                <a:ext cx="10515600" cy="3321410"/>
              </a:xfrm>
              <a:blipFill rotWithShape="0">
                <a:blip r:embed="rId2"/>
                <a:stretch>
                  <a:fillRect l="-1043" t="-31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82" y="365125"/>
            <a:ext cx="7534631" cy="35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6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ERB scale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6140" y="1325983"/>
                <a:ext cx="6718169" cy="471659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The experiment: find out the widths, B(f), of the critical-band filters centered at every frequency f.</a:t>
                </a:r>
              </a:p>
              <a:p>
                <a:r>
                  <a:rPr lang="en-US" altLang="ja-JP" dirty="0"/>
                  <a:t>Analysis: create a scale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such that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+0.5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)) –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−0.5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)) = 1</m:t>
                    </m:r>
                  </m:oMath>
                </a14:m>
                <a:r>
                  <a:rPr lang="en-US" altLang="ja-JP" dirty="0"/>
                  <a:t>, for all frequencies</a:t>
                </a:r>
              </a:p>
              <a:p>
                <a:r>
                  <a:rPr lang="en-US" altLang="ja-JP" dirty="0"/>
                  <a:t>Result: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21.4</m:t>
                    </m:r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0.00437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6140" y="1325983"/>
                <a:ext cx="6718169" cy="4716598"/>
              </a:xfrm>
              <a:blipFill>
                <a:blip r:embed="rId2"/>
                <a:stretch>
                  <a:fillRect l="-1509" t="-2151" r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96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Mel </a:t>
            </a:r>
            <a:r>
              <a:rPr kumimoji="1" lang="en-US" altLang="ja-JP" dirty="0" err="1"/>
              <a:t>filterbank</a:t>
            </a:r>
            <a:r>
              <a:rPr kumimoji="1" lang="en-US" altLang="ja-JP" dirty="0"/>
              <a:t> coefficients: convert the spectrum from Hertz-frequency to </a:t>
            </a:r>
            <a:r>
              <a:rPr kumimoji="1" lang="en-US" altLang="ja-JP" dirty="0" err="1"/>
              <a:t>mel</a:t>
            </a:r>
            <a:r>
              <a:rPr kumimoji="1" lang="en-US" altLang="ja-JP" dirty="0"/>
              <a:t>-frequency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kumimoji="1" lang="en-US" altLang="ja-JP" dirty="0"/>
                  <a:t>Goal: instead of computing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1"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We want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Where the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are uniformly spaced on a </a:t>
                </a:r>
                <a:r>
                  <a:rPr kumimoji="1" lang="en-US" altLang="ja-JP" dirty="0" err="1"/>
                  <a:t>mel</a:t>
                </a:r>
                <a:r>
                  <a:rPr kumimoji="1" lang="en-US" altLang="ja-JP" dirty="0"/>
                  <a:t>-scale,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a constant across all k.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The problem with that idea: we don’t want to just sample the spectrum.  We want to summarize everything that’s happening within a frequency band.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28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Mel </a:t>
            </a:r>
            <a:r>
              <a:rPr kumimoji="1" lang="en-US" altLang="ja-JP" dirty="0" err="1"/>
              <a:t>filterbank</a:t>
            </a:r>
            <a:r>
              <a:rPr kumimoji="1" lang="en-US" altLang="ja-JP" dirty="0"/>
              <a:t> coefficients: convert the spectrum from Hertz-frequency to </a:t>
            </a:r>
            <a:r>
              <a:rPr kumimoji="1" lang="en-US" altLang="ja-JP" dirty="0" err="1"/>
              <a:t>mel</a:t>
            </a:r>
            <a:r>
              <a:rPr kumimoji="1" lang="en-US" altLang="ja-JP" dirty="0"/>
              <a:t>-frequency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93172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The solution: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kumimoji="1"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…where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 are filters approximately one ERB wide.  They could be shaped to exactly match the shapes of human auditory filters, but usually we approximate that shape using triangular filters.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931726"/>
              </a:xfrm>
              <a:blipFill>
                <a:blip r:embed="rId2"/>
                <a:stretch>
                  <a:fillRect l="-1206" t="-3448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52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Mel </a:t>
            </a:r>
            <a:r>
              <a:rPr kumimoji="1" lang="en-US" altLang="ja-JP" dirty="0" err="1"/>
              <a:t>filterbank</a:t>
            </a:r>
            <a:r>
              <a:rPr kumimoji="1" lang="en-US" altLang="ja-JP" dirty="0"/>
              <a:t> coefficients: convert the spectrum from Hertz-frequency to </a:t>
            </a:r>
            <a:r>
              <a:rPr kumimoji="1" lang="en-US" altLang="ja-JP" dirty="0" err="1"/>
              <a:t>mel</a:t>
            </a:r>
            <a:r>
              <a:rPr kumimoji="1" lang="en-US" altLang="ja-JP" dirty="0"/>
              <a:t>-frequency</a:t>
            </a:r>
            <a:endParaRPr kumimoji="1" lang="ja-JP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63" y="1611984"/>
            <a:ext cx="6994688" cy="5246016"/>
          </a:xfrm>
        </p:spPr>
      </p:pic>
    </p:spTree>
    <p:extLst>
      <p:ext uri="{BB962C8B-B14F-4D97-AF65-F5344CB8AC3E}">
        <p14:creationId xmlns:p14="http://schemas.microsoft.com/office/powerpoint/2010/main" val="1340858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9CF-71C5-F23E-C85C-55E13829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23F7-6D3C-7A5A-10D0-49507147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Production: Source-Filter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Perception: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Filterbank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Coefficients</a:t>
            </a:r>
          </a:p>
          <a:p>
            <a:r>
              <a:rPr lang="en-US" dirty="0"/>
              <a:t>Phonemes: Vowels and Consonants</a:t>
            </a:r>
          </a:p>
          <a:p>
            <a:r>
              <a:rPr lang="en-US" dirty="0"/>
              <a:t>Automatic Speech Recognition</a:t>
            </a:r>
          </a:p>
          <a:p>
            <a:r>
              <a:rPr lang="en-US" dirty="0"/>
              <a:t>Text-to-Speech Synthesis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9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Speech</a:t>
            </a:r>
            <a:br>
              <a:rPr lang="nl-NL" dirty="0"/>
            </a:br>
            <a:r>
              <a:rPr lang="nl-NL" sz="2000" dirty="0"/>
              <a:t>(Slide: Scharenborg, 2017)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Specific to humans</a:t>
            </a:r>
          </a:p>
          <a:p>
            <a:endParaRPr lang="nl-NL" dirty="0"/>
          </a:p>
          <a:p>
            <a:r>
              <a:rPr lang="nl-NL" dirty="0"/>
              <a:t>Allows us to convey information very fast</a:t>
            </a:r>
          </a:p>
          <a:p>
            <a:endParaRPr lang="nl-NL" dirty="0"/>
          </a:p>
          <a:p>
            <a:r>
              <a:rPr lang="nl-NL" dirty="0"/>
              <a:t>Central role in many other language-related processes</a:t>
            </a:r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One of the most complex skills humans perform:</a:t>
            </a:r>
          </a:p>
          <a:p>
            <a:pPr lvl="1"/>
            <a:r>
              <a:rPr lang="en-GB" dirty="0">
                <a:hlinkClick r:id="rId2"/>
              </a:rPr>
              <a:t>https://www.youtube.com/watch?v=DcNMCB-Gsn8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Linguistic</a:t>
            </a:r>
            <a:r>
              <a:rPr lang="nl-NL" dirty="0"/>
              <a:t>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177" y="1439162"/>
            <a:ext cx="7772176" cy="4572000"/>
          </a:xfrm>
        </p:spPr>
        <p:txBody>
          <a:bodyPr/>
          <a:lstStyle/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 dirty="0"/>
              <a:t>Speech </a:t>
            </a:r>
            <a:r>
              <a:rPr lang="nl-NL" sz="2800" dirty="0" err="1"/>
              <a:t>signal</a:t>
            </a:r>
            <a:endParaRPr lang="nl-NL" sz="2800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800" dirty="0"/>
          </a:p>
          <a:p>
            <a:pPr>
              <a:buClr>
                <a:srgbClr val="006600"/>
              </a:buClr>
              <a:buSzPct val="100000"/>
            </a:pPr>
            <a:endParaRPr lang="nl-NL" sz="2800" dirty="0"/>
          </a:p>
          <a:p>
            <a:pPr>
              <a:buClr>
                <a:srgbClr val="006600"/>
              </a:buClr>
              <a:buSzPct val="100000"/>
            </a:pPr>
            <a:r>
              <a:rPr lang="nl-NL" sz="2800" dirty="0"/>
              <a:t>Linguistic units are:</a:t>
            </a:r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 dirty="0"/>
              <a:t>Phone(me)s</a:t>
            </a:r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41093" indent="-241093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800" dirty="0" err="1"/>
              <a:t>Words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00088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 err="1"/>
              <a:t>Linguistic</a:t>
            </a:r>
            <a:r>
              <a:rPr lang="nl-NL" dirty="0"/>
              <a:t> units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Speech = sound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Sound = </a:t>
            </a:r>
            <a:r>
              <a:rPr lang="nl-NL" sz="2000" dirty="0" err="1">
                <a:latin typeface="+mj-lt"/>
              </a:rPr>
              <a:t>differences</a:t>
            </a:r>
            <a:r>
              <a:rPr lang="nl-NL" sz="2000" dirty="0">
                <a:latin typeface="+mj-lt"/>
              </a:rPr>
              <a:t> in air </a:t>
            </a:r>
            <a:r>
              <a:rPr lang="nl-NL" sz="2000" dirty="0" err="1">
                <a:latin typeface="+mj-lt"/>
              </a:rPr>
              <a:t>pressure</a:t>
            </a: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Air pressure waves perceived as different phone(me)s, phone(me) 						sequences, and (partial or multi) words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latin typeface="+mj-lt"/>
              </a:rPr>
              <a:t>Via eardrum, cochlea, and auditory nerve to brain</a:t>
            </a:r>
            <a:endParaRPr lang="en-GB" sz="2000" dirty="0">
              <a:latin typeface="+mj-lt"/>
            </a:endParaRPr>
          </a:p>
        </p:txBody>
      </p:sp>
      <p:pic>
        <p:nvPicPr>
          <p:cNvPr id="5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14" y="3682154"/>
            <a:ext cx="3309335" cy="19418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Afgeronde rechthoek 30"/>
          <p:cNvSpPr/>
          <p:nvPr/>
        </p:nvSpPr>
        <p:spPr>
          <a:xfrm>
            <a:off x="3928292" y="5664855"/>
            <a:ext cx="1619135" cy="269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anchor="ctr"/>
          <a:lstStyle/>
          <a:p>
            <a:pPr algn="ctr">
              <a:defRPr/>
            </a:pPr>
            <a:r>
              <a:rPr lang="en-GB" sz="1318" dirty="0">
                <a:solidFill>
                  <a:schemeClr val="tx1"/>
                </a:solidFill>
                <a:latin typeface="+mj-lt"/>
              </a:rPr>
              <a:t>speech signal</a:t>
            </a:r>
          </a:p>
        </p:txBody>
      </p:sp>
      <p:pic>
        <p:nvPicPr>
          <p:cNvPr id="6" name="Picture 6" descr="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5962" y="4087198"/>
            <a:ext cx="1368425" cy="136842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6300250" y="4754326"/>
            <a:ext cx="1466561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4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800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terminology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006600"/>
                </a:solidFill>
                <a:latin typeface="+mj-lt"/>
              </a:rPr>
              <a:t>Phoneme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nl-NL" sz="2000" dirty="0" err="1">
                <a:latin typeface="+mj-lt"/>
              </a:rPr>
              <a:t>the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smallest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contrastive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linguistic</a:t>
            </a:r>
            <a:r>
              <a:rPr lang="nl-NL" sz="2000" dirty="0">
                <a:latin typeface="+mj-lt"/>
              </a:rPr>
              <a:t> unit </a:t>
            </a:r>
            <a:r>
              <a:rPr lang="nl-NL" sz="2000" dirty="0" err="1">
                <a:latin typeface="+mj-lt"/>
              </a:rPr>
              <a:t>that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distinguishes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meaning</a:t>
            </a:r>
            <a:r>
              <a:rPr lang="nl-NL" sz="2000" dirty="0">
                <a:latin typeface="+mj-lt"/>
              </a:rPr>
              <a:t>, e.g.,    					 	</a:t>
            </a:r>
            <a:r>
              <a:rPr lang="nl-NL" sz="2000" i="1" dirty="0">
                <a:solidFill>
                  <a:srgbClr val="006600"/>
                </a:solidFill>
                <a:latin typeface="+mj-lt"/>
              </a:rPr>
              <a:t>t</a:t>
            </a:r>
            <a:r>
              <a:rPr lang="nl-NL" sz="2000" i="1" dirty="0">
                <a:latin typeface="+mj-lt"/>
              </a:rPr>
              <a:t>ip</a:t>
            </a:r>
            <a:r>
              <a:rPr lang="nl-NL" sz="2000" dirty="0">
                <a:latin typeface="+mj-lt"/>
              </a:rPr>
              <a:t> vs. </a:t>
            </a:r>
            <a:r>
              <a:rPr lang="nl-NL" sz="2000" i="1" dirty="0">
                <a:solidFill>
                  <a:srgbClr val="006600"/>
                </a:solidFill>
                <a:latin typeface="+mj-lt"/>
              </a:rPr>
              <a:t>d</a:t>
            </a:r>
            <a:r>
              <a:rPr lang="nl-NL" sz="2000" i="1" dirty="0">
                <a:latin typeface="+mj-lt"/>
              </a:rPr>
              <a:t>ip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006600"/>
                </a:solidFill>
                <a:latin typeface="+mj-lt"/>
              </a:rPr>
              <a:t>Allophone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: </a:t>
            </a:r>
            <a:r>
              <a:rPr lang="nl-NL" sz="2000" dirty="0">
                <a:latin typeface="+mj-lt"/>
              </a:rPr>
              <a:t>a </a:t>
            </a:r>
            <a:r>
              <a:rPr lang="nl-NL" sz="2000" dirty="0" err="1">
                <a:latin typeface="+mj-lt"/>
              </a:rPr>
              <a:t>variation</a:t>
            </a:r>
            <a:r>
              <a:rPr lang="nl-NL" sz="2000" dirty="0">
                <a:latin typeface="+mj-lt"/>
              </a:rPr>
              <a:t> of a </a:t>
            </a:r>
            <a:r>
              <a:rPr lang="nl-NL" sz="2000" dirty="0" err="1">
                <a:latin typeface="+mj-lt"/>
              </a:rPr>
              <a:t>phoneme</a:t>
            </a:r>
            <a:r>
              <a:rPr lang="nl-NL" sz="2000" dirty="0">
                <a:latin typeface="+mj-lt"/>
              </a:rPr>
              <a:t>, eg.,           	</a:t>
            </a:r>
            <a:r>
              <a:rPr lang="nl-NL" sz="2000" i="1" dirty="0" err="1">
                <a:solidFill>
                  <a:srgbClr val="006600"/>
                </a:solidFill>
                <a:latin typeface="+mj-lt"/>
              </a:rPr>
              <a:t>p</a:t>
            </a:r>
            <a:r>
              <a:rPr lang="nl-NL" sz="2000" i="1" baseline="30000" dirty="0" err="1">
                <a:solidFill>
                  <a:srgbClr val="006600"/>
                </a:solidFill>
                <a:latin typeface="+mj-lt"/>
              </a:rPr>
              <a:t>h</a:t>
            </a:r>
            <a:r>
              <a:rPr lang="nl-NL" sz="2000" i="1" dirty="0" err="1">
                <a:latin typeface="+mj-lt"/>
              </a:rPr>
              <a:t>ot</a:t>
            </a:r>
            <a:r>
              <a:rPr lang="nl-NL" sz="2000" dirty="0">
                <a:latin typeface="+mj-lt"/>
              </a:rPr>
              <a:t> vs. </a:t>
            </a:r>
            <a:r>
              <a:rPr lang="nl-NL" sz="2000" i="1" dirty="0">
                <a:latin typeface="+mj-lt"/>
              </a:rPr>
              <a:t>s</a:t>
            </a:r>
            <a:r>
              <a:rPr lang="nl-NL" sz="2000" i="1" dirty="0">
                <a:solidFill>
                  <a:srgbClr val="006600"/>
                </a:solidFill>
                <a:latin typeface="+mj-lt"/>
              </a:rPr>
              <a:t>p</a:t>
            </a:r>
            <a:r>
              <a:rPr lang="nl-NL" sz="2000" i="1" dirty="0">
                <a:latin typeface="+mj-lt"/>
              </a:rPr>
              <a:t>ot</a:t>
            </a:r>
            <a:endParaRPr lang="nl-NL" sz="2000" i="1" dirty="0">
              <a:solidFill>
                <a:srgbClr val="006600"/>
              </a:solidFill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00"/>
                </a:solidFill>
                <a:latin typeface="+mj-lt"/>
              </a:rPr>
              <a:t>Phone: </a:t>
            </a:r>
            <a:r>
              <a:rPr lang="nl-NL" sz="2000" dirty="0">
                <a:latin typeface="+mj-lt"/>
              </a:rPr>
              <a:t>a </a:t>
            </a:r>
            <a:r>
              <a:rPr lang="nl-NL" sz="2000" dirty="0" err="1">
                <a:latin typeface="+mj-lt"/>
              </a:rPr>
              <a:t>distinct</a:t>
            </a:r>
            <a:r>
              <a:rPr lang="nl-NL" sz="2000" dirty="0">
                <a:latin typeface="+mj-lt"/>
              </a:rPr>
              <a:t> speech sound</a:t>
            </a: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0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6600"/>
                </a:solidFill>
                <a:latin typeface="+mj-lt"/>
              </a:rPr>
              <a:t>Word: </a:t>
            </a:r>
            <a:r>
              <a:rPr lang="nl-NL" sz="2000" dirty="0" err="1">
                <a:latin typeface="+mj-lt"/>
              </a:rPr>
              <a:t>the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smallest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distinct</a:t>
            </a:r>
            <a:r>
              <a:rPr lang="nl-NL" sz="2000" dirty="0">
                <a:latin typeface="+mj-lt"/>
              </a:rPr>
              <a:t> unit </a:t>
            </a:r>
            <a:r>
              <a:rPr lang="nl-NL" sz="2000" dirty="0" err="1">
                <a:latin typeface="+mj-lt"/>
              </a:rPr>
              <a:t>that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can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uttered</a:t>
            </a:r>
            <a:r>
              <a:rPr lang="nl-NL" sz="2000" dirty="0">
                <a:latin typeface="+mj-lt"/>
              </a:rPr>
              <a:t> in </a:t>
            </a:r>
            <a:r>
              <a:rPr lang="nl-NL" sz="2000" dirty="0" err="1">
                <a:latin typeface="+mj-lt"/>
              </a:rPr>
              <a:t>isolation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which</a:t>
            </a:r>
            <a:r>
              <a:rPr lang="nl-NL" sz="2000" dirty="0">
                <a:latin typeface="+mj-lt"/>
              </a:rPr>
              <a:t> has </a:t>
            </a:r>
            <a:r>
              <a:rPr lang="nl-NL" sz="2000" dirty="0" err="1">
                <a:latin typeface="+mj-lt"/>
              </a:rPr>
              <a:t>meaning</a:t>
            </a:r>
            <a:endParaRPr lang="nl-NL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5661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Speech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400" dirty="0" err="1">
                <a:latin typeface="+mj-lt"/>
              </a:rPr>
              <a:t>Vowels</a:t>
            </a:r>
            <a:r>
              <a:rPr lang="nl-NL" sz="2400" dirty="0">
                <a:latin typeface="+mj-lt"/>
              </a:rPr>
              <a:t>: </a:t>
            </a:r>
            <a:r>
              <a:rPr lang="nl-NL" sz="2400" dirty="0" err="1">
                <a:latin typeface="+mj-lt"/>
              </a:rPr>
              <a:t>unblocked</a:t>
            </a:r>
            <a:r>
              <a:rPr lang="nl-NL" sz="2400" dirty="0">
                <a:latin typeface="+mj-lt"/>
              </a:rPr>
              <a:t> air stream</a:t>
            </a:r>
          </a:p>
          <a:p>
            <a:endParaRPr lang="nl-NL" sz="24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400" dirty="0" err="1">
                <a:latin typeface="+mj-lt"/>
              </a:rPr>
              <a:t>Consonants</a:t>
            </a:r>
            <a:r>
              <a:rPr lang="nl-NL" sz="2400" dirty="0">
                <a:latin typeface="+mj-lt"/>
              </a:rPr>
              <a:t>: </a:t>
            </a:r>
            <a:r>
              <a:rPr lang="nl-NL" sz="2400" dirty="0" err="1">
                <a:latin typeface="+mj-lt"/>
              </a:rPr>
              <a:t>constricted</a:t>
            </a:r>
            <a:r>
              <a:rPr lang="nl-NL" sz="2400" dirty="0">
                <a:latin typeface="+mj-lt"/>
              </a:rPr>
              <a:t> or </a:t>
            </a:r>
            <a:r>
              <a:rPr lang="nl-NL" sz="2400" dirty="0" err="1">
                <a:latin typeface="+mj-lt"/>
              </a:rPr>
              <a:t>blocked</a:t>
            </a:r>
            <a:r>
              <a:rPr lang="nl-NL" sz="2400" dirty="0">
                <a:latin typeface="+mj-lt"/>
              </a:rPr>
              <a:t> air stream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494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 sounds: </a:t>
            </a:r>
            <a:r>
              <a:rPr lang="nl-NL" dirty="0" err="1"/>
              <a:t>Vowels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3" y="1656039"/>
            <a:ext cx="7247258" cy="322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Tongue </a:t>
            </a:r>
            <a:r>
              <a:rPr lang="nl-NL" sz="2000" dirty="0" err="1">
                <a:latin typeface="+mj-lt"/>
              </a:rPr>
              <a:t>height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Low: e.g., /a/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Mid: e.g., /e/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High: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Tongue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advancement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Front 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Central : e.g., /ə/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Back : e.g., /u/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Lip </a:t>
            </a:r>
            <a:r>
              <a:rPr lang="nl-NL" sz="2000" dirty="0" err="1">
                <a:latin typeface="+mj-lt"/>
              </a:rPr>
              <a:t>rounding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Unrounded</a:t>
            </a:r>
            <a:r>
              <a:rPr lang="nl-NL" sz="2000" dirty="0">
                <a:latin typeface="+mj-lt"/>
              </a:rPr>
              <a:t>: e.g., /ɪ, ɛ, e, ǝ/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Rounded</a:t>
            </a:r>
            <a:r>
              <a:rPr lang="nl-NL" sz="2000" dirty="0">
                <a:latin typeface="+mj-lt"/>
              </a:rPr>
              <a:t>: e.g.,  /u, o, ɔ/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/</a:t>
            </a: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: e.g., /i, e, u, o, ɔ, ɑ/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 e.g., /ɪ, ɛ, æ, ə/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574" y="1764261"/>
            <a:ext cx="4161082" cy="32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5043" y="26507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heed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3607" y="303943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hid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2993" y="346923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hayed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1009" y="3816844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head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0669" y="4339112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had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5446" y="491274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hod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52253" y="42843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hawed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60817" y="38408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hoed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79655" y="3078817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hood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57397" y="272778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who’d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8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 sounds: </a:t>
            </a:r>
            <a:r>
              <a:rPr lang="nl-NL" dirty="0" err="1"/>
              <a:t>Vowels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3" y="1656039"/>
            <a:ext cx="7247258" cy="322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Tongue </a:t>
            </a:r>
            <a:r>
              <a:rPr lang="nl-NL" sz="2000" dirty="0" err="1">
                <a:latin typeface="+mj-lt"/>
              </a:rPr>
              <a:t>height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Low: e.g., /a/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Mid: e.g., /e/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High: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Tongue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advancement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Front : e.g., /i/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Central : e.g., /ə/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>
                <a:latin typeface="+mj-lt"/>
              </a:rPr>
              <a:t>Back : e.g., /u/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>
                <a:latin typeface="+mj-lt"/>
              </a:rPr>
              <a:t>Lip </a:t>
            </a:r>
            <a:r>
              <a:rPr lang="nl-NL" sz="2000" dirty="0" err="1">
                <a:latin typeface="+mj-lt"/>
              </a:rPr>
              <a:t>rounding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Unrounded</a:t>
            </a:r>
            <a:r>
              <a:rPr lang="nl-NL" sz="2000" dirty="0">
                <a:latin typeface="+mj-lt"/>
              </a:rPr>
              <a:t>: e.g., /ɪ, ɛ, e, ǝ/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Rounded</a:t>
            </a:r>
            <a:r>
              <a:rPr lang="nl-NL" sz="2000" dirty="0">
                <a:latin typeface="+mj-lt"/>
              </a:rPr>
              <a:t>: e.g.,  /u, o, ɔ/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/</a:t>
            </a: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Tense</a:t>
            </a:r>
            <a:r>
              <a:rPr lang="nl-NL" sz="2000" dirty="0">
                <a:latin typeface="+mj-lt"/>
              </a:rPr>
              <a:t>: e.g., /i, e, u, o, ɔ, ɑ/</a:t>
            </a: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000" dirty="0" err="1">
                <a:latin typeface="+mj-lt"/>
              </a:rPr>
              <a:t>Lax</a:t>
            </a:r>
            <a:r>
              <a:rPr lang="nl-NL" sz="2000" dirty="0">
                <a:latin typeface="+mj-lt"/>
              </a:rPr>
              <a:t>: e.g., /ɪ, ɛ, æ, ə/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000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574" y="1764261"/>
            <a:ext cx="4161082" cy="32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4675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5043" y="26507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heed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3607" y="303943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hid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2993" y="346923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hayed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1009" y="3816844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head</a:t>
            </a:r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0669" y="4339112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had</a:t>
            </a: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35446" y="4912748"/>
            <a:ext cx="75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hod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52253" y="42843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hawed</a:t>
            </a:r>
            <a:endParaRPr kumimoji="1"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60817" y="384081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hoed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79655" y="3078817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hood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957397" y="2727786"/>
            <a:ext cx="109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who’d</a:t>
            </a:r>
            <a:endParaRPr kumimoji="1" lang="ja-JP" alt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84417" y="5322011"/>
            <a:ext cx="4871961" cy="51371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85106" y="5342548"/>
            <a:ext cx="75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F2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3501" y="5361386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2000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0477" y="5349402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800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952253" y="1315092"/>
            <a:ext cx="21403" cy="4890499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26581" y="4690147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900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34258" y="3408770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F1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35145" y="2315103"/>
            <a:ext cx="99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300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Different sounds: </a:t>
            </a:r>
            <a:r>
              <a:rPr lang="nl-NL" dirty="0" err="1"/>
              <a:t>Consonants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123" y="1265213"/>
            <a:ext cx="9663010" cy="5484908"/>
          </a:xfrm>
        </p:spPr>
        <p:txBody>
          <a:bodyPr>
            <a:normAutofit/>
          </a:bodyPr>
          <a:lstStyle/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1687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200" dirty="0">
                <a:latin typeface="+mj-lt"/>
              </a:rPr>
              <a:t>Place of </a:t>
            </a:r>
            <a:r>
              <a:rPr lang="nl-NL" sz="2200" dirty="0" err="1">
                <a:latin typeface="+mj-lt"/>
              </a:rPr>
              <a:t>articulation</a:t>
            </a:r>
            <a:endParaRPr lang="nl-NL" sz="2200" dirty="0">
              <a:latin typeface="+mj-lt"/>
            </a:endParaRPr>
          </a:p>
          <a:p>
            <a:pPr marL="549262" lvl="1" indent="-241093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>
                <a:latin typeface="+mj-lt"/>
              </a:rPr>
              <a:t>	Where is the constriction/blocking of the air stream?</a:t>
            </a:r>
          </a:p>
          <a:p>
            <a:pPr lvl="1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 lvl="1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200" dirty="0" err="1">
                <a:latin typeface="+mj-lt"/>
              </a:rPr>
              <a:t>Manner</a:t>
            </a:r>
            <a:r>
              <a:rPr lang="nl-NL" sz="2200" dirty="0">
                <a:latin typeface="+mj-lt"/>
              </a:rPr>
              <a:t> of </a:t>
            </a:r>
            <a:r>
              <a:rPr lang="nl-NL" sz="2200" dirty="0" err="1">
                <a:latin typeface="+mj-lt"/>
              </a:rPr>
              <a:t>articulation</a:t>
            </a:r>
            <a:endParaRPr lang="nl-NL" sz="2200" dirty="0">
              <a:latin typeface="+mj-lt"/>
            </a:endParaRP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>
                <a:latin typeface="+mj-lt"/>
              </a:rPr>
              <a:t>Stops: /p, t, k, b, d, g/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Fricatives</a:t>
            </a:r>
            <a:r>
              <a:rPr lang="nl-NL" sz="2200" dirty="0">
                <a:latin typeface="+mj-lt"/>
              </a:rPr>
              <a:t>: /f, s, S, v, z, Z/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Affricates</a:t>
            </a:r>
            <a:r>
              <a:rPr lang="nl-NL" sz="2200" dirty="0">
                <a:latin typeface="+mj-lt"/>
              </a:rPr>
              <a:t>: /</a:t>
            </a:r>
            <a:r>
              <a:rPr lang="nl-NL" sz="2200" dirty="0" err="1">
                <a:latin typeface="+mj-lt"/>
              </a:rPr>
              <a:t>tS</a:t>
            </a:r>
            <a:r>
              <a:rPr lang="nl-NL" sz="2200" dirty="0">
                <a:latin typeface="+mj-lt"/>
              </a:rPr>
              <a:t>, </a:t>
            </a:r>
            <a:r>
              <a:rPr lang="nl-NL" sz="2200" dirty="0" err="1">
                <a:latin typeface="+mj-lt"/>
              </a:rPr>
              <a:t>dZ</a:t>
            </a:r>
            <a:r>
              <a:rPr lang="nl-NL" sz="2200" dirty="0">
                <a:latin typeface="+mj-lt"/>
              </a:rPr>
              <a:t>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Approximants</a:t>
            </a:r>
            <a:r>
              <a:rPr lang="nl-NL" sz="2200" dirty="0">
                <a:latin typeface="+mj-lt"/>
              </a:rPr>
              <a:t>/</a:t>
            </a:r>
            <a:r>
              <a:rPr lang="nl-NL" sz="2200" dirty="0" err="1">
                <a:latin typeface="+mj-lt"/>
              </a:rPr>
              <a:t>Liquids</a:t>
            </a:r>
            <a:r>
              <a:rPr lang="nl-NL" sz="2200" dirty="0">
                <a:latin typeface="+mj-lt"/>
              </a:rPr>
              <a:t>: /l, r, w, j/</a:t>
            </a:r>
          </a:p>
          <a:p>
            <a:pPr lvl="1">
              <a:buClr>
                <a:srgbClr val="006600"/>
              </a:buClr>
              <a:buSzPct val="100000"/>
              <a:buFont typeface="Franklin Gothic Book" panose="020B0503020102020204" pitchFamily="34" charset="0"/>
              <a:buChar char="–"/>
            </a:pPr>
            <a:r>
              <a:rPr lang="nl-NL" sz="2200" dirty="0" err="1">
                <a:latin typeface="+mj-lt"/>
              </a:rPr>
              <a:t>Nasals</a:t>
            </a:r>
            <a:r>
              <a:rPr lang="nl-NL" sz="2200" dirty="0">
                <a:latin typeface="+mj-lt"/>
              </a:rPr>
              <a:t>: /m, n, </a:t>
            </a:r>
            <a:r>
              <a:rPr lang="nl-NL" sz="2200" dirty="0" err="1">
                <a:latin typeface="+mj-lt"/>
              </a:rPr>
              <a:t>ng</a:t>
            </a:r>
            <a:r>
              <a:rPr lang="nl-NL" sz="2200" dirty="0">
                <a:latin typeface="+mj-lt"/>
              </a:rPr>
              <a:t>/</a:t>
            </a:r>
          </a:p>
          <a:p>
            <a:pPr lvl="2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 lvl="2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200" dirty="0" err="1">
                <a:latin typeface="+mj-lt"/>
              </a:rPr>
              <a:t>Voicing</a:t>
            </a:r>
            <a:endParaRPr lang="nl-NL" sz="2200" dirty="0">
              <a:latin typeface="+mj-lt"/>
            </a:endParaRPr>
          </a:p>
          <a:p>
            <a:pPr lvl="1"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endParaRPr lang="nl-NL" sz="2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478" y="2517649"/>
            <a:ext cx="4425484" cy="426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4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907177" y="1954437"/>
            <a:ext cx="6912071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983" tIns="18983" rIns="18983" bIns="18983" numCol="1" anchor="t" anchorCtr="0" compatLnSpc="1">
            <a:prstTxWarp prst="textNoShape">
              <a:avLst/>
            </a:prstTxWarp>
          </a:bodyPr>
          <a:lstStyle>
            <a:lvl1pPr marL="268974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74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39138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18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35484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5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133022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15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429369" indent="-268974" algn="l" defTabSz="486771" rtl="0" eaLnBrk="1" fontAlgn="base" hangingPunct="1">
              <a:spcBef>
                <a:spcPct val="0"/>
              </a:spcBef>
              <a:spcAft>
                <a:spcPct val="0"/>
              </a:spcAft>
              <a:buFont typeface="Lucida Grande" charset="0"/>
              <a:buChar char="-"/>
              <a:defRPr sz="1574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681314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825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6337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3848" indent="-243756" algn="l" defTabSz="487512" rtl="0" eaLnBrk="1" latinLnBrk="0" hangingPunct="1">
              <a:spcBef>
                <a:spcPct val="20000"/>
              </a:spcBef>
              <a:buFont typeface="Arial"/>
              <a:buChar char="•"/>
              <a:defRPr sz="2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https://www.youtube.com/watch?v=DcNMCB-Gsn8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r>
              <a:rPr lang="en-GB" sz="1800" dirty="0">
                <a:latin typeface="+mj-lt"/>
              </a:rPr>
              <a:t>Recorded in 1962, Ken Stevens</a:t>
            </a:r>
          </a:p>
          <a:p>
            <a:pPr marL="0" indent="0">
              <a:buNone/>
            </a:pPr>
            <a:r>
              <a:rPr lang="en-GB" sz="1800" dirty="0">
                <a:latin typeface="+mj-lt"/>
              </a:rPr>
              <a:t>Source: YouTube</a:t>
            </a:r>
          </a:p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Speech sound </a:t>
            </a:r>
            <a:r>
              <a:rPr lang="nl-NL" dirty="0" err="1"/>
              <a:t>production</a:t>
            </a:r>
            <a:endParaRPr lang="nl-NL" dirty="0"/>
          </a:p>
        </p:txBody>
      </p:sp>
      <p:pic>
        <p:nvPicPr>
          <p:cNvPr id="6" name="DcNMCB-Gsn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56566" y="2342877"/>
            <a:ext cx="5060493" cy="2846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547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Quiz 1: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words</a:t>
            </a:r>
            <a:r>
              <a:rPr lang="nl-NL" dirty="0"/>
              <a:t> are </a:t>
            </a:r>
            <a:r>
              <a:rPr lang="nl-NL" dirty="0" err="1"/>
              <a:t>there</a:t>
            </a:r>
            <a:r>
              <a:rPr lang="nl-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sz="1687" dirty="0">
              <a:latin typeface="+mj-lt"/>
            </a:endParaRPr>
          </a:p>
          <a:p>
            <a:pPr>
              <a:buNone/>
            </a:pPr>
            <a:r>
              <a:rPr lang="nl-NL" sz="2000" dirty="0" err="1">
                <a:latin typeface="+mj-lt"/>
              </a:rPr>
              <a:t>Each</a:t>
            </a:r>
            <a:r>
              <a:rPr lang="nl-NL" sz="2000" dirty="0">
                <a:latin typeface="+mj-lt"/>
              </a:rPr>
              <a:t> picture shows a </a:t>
            </a:r>
            <a:r>
              <a:rPr lang="nl-NL" sz="2000" dirty="0" err="1">
                <a:latin typeface="+mj-lt"/>
              </a:rPr>
              <a:t>waveform</a:t>
            </a:r>
            <a:r>
              <a:rPr lang="nl-NL" sz="2000" dirty="0">
                <a:latin typeface="+mj-lt"/>
              </a:rPr>
              <a:t> of a short stretch of speech:</a:t>
            </a:r>
          </a:p>
          <a:p>
            <a:endParaRPr lang="nl-NL" sz="2000" dirty="0">
              <a:latin typeface="+mj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2757" t="28336" r="52003" b="43098"/>
          <a:stretch>
            <a:fillRect/>
          </a:stretch>
        </p:blipFill>
        <p:spPr bwMode="auto">
          <a:xfrm>
            <a:off x="3551992" y="2138012"/>
            <a:ext cx="4898164" cy="28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08424" y="2249939"/>
            <a:ext cx="128874" cy="146066"/>
          </a:xfrm>
          <a:prstGeom prst="rect">
            <a:avLst/>
          </a:prstGeom>
          <a:solidFill>
            <a:srgbClr val="D9D9D9"/>
          </a:solidFill>
        </p:spPr>
        <p:txBody>
          <a:bodyPr wrap="square" lIns="18983" tIns="0" rIns="18983" bIns="0" rtlCol="0">
            <a:spAutoFit/>
          </a:bodyPr>
          <a:lstStyle/>
          <a:p>
            <a:r>
              <a:rPr lang="nl-NL" sz="949" dirty="0">
                <a:solidFill>
                  <a:srgbClr val="C00000"/>
                </a:solidFill>
                <a:latin typeface="Times" pitchFamily="18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8424" y="3678036"/>
            <a:ext cx="128874" cy="146066"/>
          </a:xfrm>
          <a:prstGeom prst="rect">
            <a:avLst/>
          </a:prstGeom>
          <a:solidFill>
            <a:srgbClr val="D9D9D9"/>
          </a:solidFill>
        </p:spPr>
        <p:txBody>
          <a:bodyPr wrap="square" lIns="18983" tIns="0" rIns="18983" bIns="0" rtlCol="0">
            <a:spAutoFit/>
          </a:bodyPr>
          <a:lstStyle/>
          <a:p>
            <a:r>
              <a:rPr lang="nl-NL" sz="949" dirty="0">
                <a:solidFill>
                  <a:srgbClr val="C00000"/>
                </a:solidFill>
                <a:latin typeface="Times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6508" y="5566937"/>
            <a:ext cx="5492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87" dirty="0">
                <a:latin typeface="+mj-lt"/>
              </a:rPr>
              <a:t>A: </a:t>
            </a:r>
            <a:r>
              <a:rPr lang="nl-NL" sz="2000" dirty="0" err="1">
                <a:latin typeface="+mj-lt"/>
              </a:rPr>
              <a:t>Electromagnetically</a:t>
            </a:r>
            <a:r>
              <a:rPr lang="nl-NL" sz="2000" dirty="0">
                <a:latin typeface="+mj-lt"/>
              </a:rPr>
              <a:t> (1)</a:t>
            </a:r>
          </a:p>
          <a:p>
            <a:r>
              <a:rPr lang="nl-NL" sz="2000" dirty="0">
                <a:latin typeface="+mj-lt"/>
              </a:rPr>
              <a:t>B: Emma </a:t>
            </a:r>
            <a:r>
              <a:rPr lang="nl-NL" sz="2000" dirty="0" err="1">
                <a:latin typeface="+mj-lt"/>
              </a:rPr>
              <a:t>loves</a:t>
            </a:r>
            <a:r>
              <a:rPr lang="nl-NL" sz="2000" dirty="0">
                <a:latin typeface="+mj-lt"/>
              </a:rPr>
              <a:t> her </a:t>
            </a:r>
            <a:r>
              <a:rPr lang="nl-NL" sz="2000" dirty="0" err="1">
                <a:latin typeface="+mj-lt"/>
              </a:rPr>
              <a:t>mum’s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yellow</a:t>
            </a:r>
            <a:r>
              <a:rPr lang="nl-NL" sz="2000" dirty="0">
                <a:latin typeface="+mj-lt"/>
              </a:rPr>
              <a:t> marmelade (6)</a:t>
            </a:r>
          </a:p>
          <a:p>
            <a:r>
              <a:rPr lang="nl-NL" sz="2000" dirty="0">
                <a:latin typeface="+mj-lt"/>
              </a:rPr>
              <a:t>C: </a:t>
            </a:r>
            <a:r>
              <a:rPr lang="nl-NL" sz="2000" dirty="0" err="1">
                <a:latin typeface="+mj-lt"/>
              </a:rPr>
              <a:t>See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you</a:t>
            </a:r>
            <a:r>
              <a:rPr lang="nl-NL" sz="2000" dirty="0">
                <a:latin typeface="+mj-lt"/>
              </a:rPr>
              <a:t> in the </a:t>
            </a:r>
            <a:r>
              <a:rPr lang="nl-NL" sz="2000" dirty="0" err="1">
                <a:latin typeface="+mj-lt"/>
              </a:rPr>
              <a:t>evening</a:t>
            </a:r>
            <a:r>
              <a:rPr lang="nl-NL" sz="2000" dirty="0">
                <a:latin typeface="+mj-lt"/>
              </a:rPr>
              <a:t> (5)</a:t>
            </a:r>
          </a:p>
          <a:p>
            <a:r>
              <a:rPr lang="nl-NL" sz="2000" dirty="0">
                <a:latin typeface="+mj-lt"/>
              </a:rPr>
              <a:t>D: </a:t>
            </a:r>
            <a:r>
              <a:rPr lang="nl-NL" sz="2000" dirty="0" err="1">
                <a:latin typeface="+mj-lt"/>
              </a:rPr>
              <a:t>Attachment</a:t>
            </a:r>
            <a:r>
              <a:rPr lang="nl-NL" sz="2000" dirty="0">
                <a:latin typeface="+mj-lt"/>
              </a:rPr>
              <a:t> 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8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Electromagnetically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nl-NL" sz="1687" dirty="0">
              <a:latin typeface="+mj-lt"/>
            </a:endParaRPr>
          </a:p>
          <a:p>
            <a:pPr lvl="0">
              <a:buNone/>
            </a:pPr>
            <a:r>
              <a:rPr lang="nl-NL" sz="2000" dirty="0" err="1">
                <a:latin typeface="+mj-lt"/>
              </a:rPr>
              <a:t>Why</a:t>
            </a:r>
            <a:r>
              <a:rPr lang="nl-NL" sz="2000" dirty="0">
                <a:latin typeface="+mj-lt"/>
              </a:rPr>
              <a:t> is </a:t>
            </a:r>
            <a:r>
              <a:rPr lang="nl-NL" sz="2000" dirty="0" err="1">
                <a:latin typeface="+mj-lt"/>
              </a:rPr>
              <a:t>it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so</a:t>
            </a:r>
            <a:r>
              <a:rPr lang="nl-NL" sz="2000" dirty="0">
                <a:latin typeface="+mj-lt"/>
              </a:rPr>
              <a:t> hard to </a:t>
            </a:r>
            <a:r>
              <a:rPr lang="nl-NL" sz="2000" dirty="0" err="1">
                <a:latin typeface="+mj-lt"/>
              </a:rPr>
              <a:t>determine</a:t>
            </a:r>
            <a:r>
              <a:rPr lang="nl-NL" sz="2000" dirty="0">
                <a:latin typeface="+mj-lt"/>
              </a:rPr>
              <a:t> the </a:t>
            </a:r>
            <a:r>
              <a:rPr lang="nl-NL" sz="2000" dirty="0" err="1">
                <a:latin typeface="+mj-lt"/>
              </a:rPr>
              <a:t>number</a:t>
            </a:r>
            <a:r>
              <a:rPr lang="nl-NL" sz="2000" dirty="0">
                <a:latin typeface="+mj-lt"/>
              </a:rPr>
              <a:t> of </a:t>
            </a:r>
            <a:r>
              <a:rPr lang="nl-NL" sz="2000" dirty="0" err="1">
                <a:latin typeface="+mj-lt"/>
              </a:rPr>
              <a:t>words</a:t>
            </a:r>
            <a:r>
              <a:rPr lang="nl-NL" sz="2000" dirty="0">
                <a:latin typeface="+mj-lt"/>
              </a:rPr>
              <a:t>?</a:t>
            </a: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endParaRPr lang="nl-NL" sz="2000" dirty="0">
              <a:latin typeface="+mj-lt"/>
            </a:endParaRPr>
          </a:p>
          <a:p>
            <a:pPr>
              <a:buNone/>
            </a:pPr>
            <a:r>
              <a:rPr lang="nl-NL" sz="2000" dirty="0">
                <a:latin typeface="+mj-lt"/>
              </a:rPr>
              <a:t> 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                                       /i l ɛ 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kt</a:t>
            </a:r>
            <a:r>
              <a:rPr lang="nl-NL" sz="2000" dirty="0">
                <a:solidFill>
                  <a:srgbClr val="BE311A"/>
                </a:solidFill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romæ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g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nɛ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t</a:t>
            </a:r>
            <a:r>
              <a:rPr lang="nl-NL" sz="2000" dirty="0">
                <a:latin typeface="+mj-lt"/>
              </a:rPr>
              <a:t>  ɪ 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k</a:t>
            </a:r>
            <a:r>
              <a:rPr lang="nl-NL" sz="2000" dirty="0">
                <a:latin typeface="+mj-lt"/>
              </a:rPr>
              <a:t> ǝ l i/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 l="10480" t="32153" r="75623" b="55099"/>
          <a:stretch>
            <a:fillRect/>
          </a:stretch>
        </p:blipFill>
        <p:spPr bwMode="auto">
          <a:xfrm>
            <a:off x="4159517" y="2138012"/>
            <a:ext cx="3227472" cy="212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070803" y="2365833"/>
            <a:ext cx="151881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6298" y="2365833"/>
            <a:ext cx="113910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58031" y="2365833"/>
            <a:ext cx="75940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23823" y="2365833"/>
            <a:ext cx="75940" cy="1518811"/>
          </a:xfrm>
          <a:prstGeom prst="rect">
            <a:avLst/>
          </a:prstGeom>
          <a:solidFill>
            <a:srgbClr val="006600">
              <a:alpha val="22000"/>
            </a:srgbClr>
          </a:solidFill>
          <a:ln w="127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217" tIns="24109" rIns="48217" bIns="24109" numCol="1" rtlCol="0" anchor="t" anchorCtr="0" compatLnSpc="1">
            <a:prstTxWarp prst="textNoShape">
              <a:avLst/>
            </a:prstTxWarp>
          </a:bodyPr>
          <a:lstStyle/>
          <a:p>
            <a:pPr algn="ctr" defTabSz="482137"/>
            <a:endParaRPr lang="nl-NL" sz="2109">
              <a:solidFill>
                <a:srgbClr val="FFFFFF"/>
              </a:solidFill>
              <a:cs typeface="ヒラギノ明朝 ProN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796" y="5121071"/>
            <a:ext cx="269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rgbClr val="006600"/>
                </a:solidFill>
                <a:latin typeface="+mj-lt"/>
              </a:rPr>
              <a:t>silence</a:t>
            </a:r>
            <a:r>
              <a:rPr lang="nl-NL" sz="2000" dirty="0">
                <a:solidFill>
                  <a:srgbClr val="006600"/>
                </a:solidFill>
                <a:latin typeface="+mj-lt"/>
              </a:rPr>
              <a:t> ≠ word </a:t>
            </a:r>
            <a:r>
              <a:rPr lang="nl-NL" sz="2000" dirty="0" err="1">
                <a:solidFill>
                  <a:srgbClr val="006600"/>
                </a:solidFill>
                <a:latin typeface="+mj-lt"/>
              </a:rPr>
              <a:t>boundary</a:t>
            </a:r>
            <a:endParaRPr lang="nl-NL" sz="20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0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Evolution of the vocal tract</a:t>
            </a:r>
            <a:br>
              <a:rPr lang="nl-NL" dirty="0"/>
            </a:br>
            <a:r>
              <a:rPr lang="nl-NL" altLang="ja-JP" sz="2000" dirty="0"/>
              <a:t>(Slide: Scharenborg, 2017)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Lowering of the tongue into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pharynx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lowering</a:t>
            </a:r>
            <a:r>
              <a:rPr lang="nl-NL" dirty="0">
                <a:sym typeface="Wingdings" panose="05000000000000000000" pitchFamily="2" charset="2"/>
              </a:rPr>
              <a:t> of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larynx</a:t>
            </a:r>
          </a:p>
          <a:p>
            <a:r>
              <a:rPr lang="nl-NL" dirty="0" err="1">
                <a:sym typeface="Wingdings" panose="05000000000000000000" pitchFamily="2" charset="2"/>
              </a:rPr>
              <a:t>Lengthening</a:t>
            </a:r>
            <a:r>
              <a:rPr lang="nl-NL" dirty="0">
                <a:sym typeface="Wingdings" panose="05000000000000000000" pitchFamily="2" charset="2"/>
              </a:rPr>
              <a:t> of </a:t>
            </a:r>
            <a:r>
              <a:rPr lang="nl-NL" dirty="0" err="1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neck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At the cost of an increase in the risk of choking on food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Neanderthals were not capable of human speech</a:t>
            </a:r>
          </a:p>
          <a:p>
            <a:r>
              <a:rPr lang="nl-NL" dirty="0">
                <a:sym typeface="Wingdings" panose="05000000000000000000" pitchFamily="2" charset="2"/>
              </a:rPr>
              <a:t>Modern human vocal tract: since 50,000 years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 descr="Afbeeldingsresultaat voor lowering of the larynx human ape">
            <a:extLst>
              <a:ext uri="{FF2B5EF4-FFF2-40B4-BE49-F238E27FC236}">
                <a16:creationId xmlns:a16="http://schemas.microsoft.com/office/drawing/2014/main" id="{A1E32B64-4BFD-40BB-9E69-B1B702336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16" y="2763805"/>
            <a:ext cx="4658018" cy="28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sz="1687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000" kern="0" dirty="0">
                <a:solidFill>
                  <a:srgbClr val="141313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Below are three waveforms each containing a single word:</a:t>
            </a: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nl-NL" sz="2000" kern="0" dirty="0">
              <a:solidFill>
                <a:srgbClr val="141313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pPr marL="0" indent="0">
              <a:buNone/>
            </a:pPr>
            <a:r>
              <a:rPr lang="nl-NL" sz="2000" i="1" kern="0" dirty="0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Every time </a:t>
            </a:r>
            <a:r>
              <a:rPr lang="nl-NL" sz="2000" i="1" kern="0" dirty="0" err="1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you</a:t>
            </a:r>
            <a:r>
              <a:rPr lang="nl-NL" sz="2000" i="1" kern="0" dirty="0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 produce a word </a:t>
            </a:r>
            <a:r>
              <a:rPr lang="nl-NL" sz="2000" i="1" kern="0" dirty="0" err="1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it</a:t>
            </a:r>
            <a:r>
              <a:rPr lang="nl-NL" sz="2000" i="1" kern="0" dirty="0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 sounds </a:t>
            </a:r>
            <a:r>
              <a:rPr lang="nl-NL" sz="2000" i="1" kern="0" dirty="0" err="1">
                <a:solidFill>
                  <a:srgbClr val="006600"/>
                </a:solidFill>
                <a:latin typeface="+mj-lt"/>
                <a:ea typeface="ＭＳ Ｐゴシック" charset="-128"/>
                <a:cs typeface="Arial"/>
                <a:sym typeface="Kievit-Book" charset="0"/>
              </a:rPr>
              <a:t>differently</a:t>
            </a:r>
            <a:endParaRPr lang="nl-NL" sz="2000" i="1" kern="0" dirty="0">
              <a:solidFill>
                <a:srgbClr val="006600"/>
              </a:solidFill>
              <a:latin typeface="+mj-lt"/>
              <a:ea typeface="ＭＳ Ｐゴシック" charset="-128"/>
              <a:cs typeface="Arial"/>
              <a:sym typeface="Kievit-Book" charset="0"/>
            </a:endParaRPr>
          </a:p>
          <a:p>
            <a:endParaRPr lang="en-GB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56" dirty="0"/>
              <a:t>Quiz 2: </a:t>
            </a:r>
            <a:r>
              <a:rPr lang="nl-NL" sz="3656" dirty="0" err="1"/>
              <a:t>Can</a:t>
            </a:r>
            <a:r>
              <a:rPr lang="nl-NL" sz="3656" dirty="0"/>
              <a:t> </a:t>
            </a:r>
            <a:r>
              <a:rPr lang="nl-NL" sz="3656" dirty="0" err="1"/>
              <a:t>you</a:t>
            </a:r>
            <a:r>
              <a:rPr lang="nl-NL" sz="3656" dirty="0"/>
              <a:t> spot the </a:t>
            </a:r>
            <a:r>
              <a:rPr lang="nl-NL" sz="3656" dirty="0" err="1"/>
              <a:t>odd</a:t>
            </a:r>
            <a:r>
              <a:rPr lang="nl-NL" sz="3656" dirty="0"/>
              <a:t> </a:t>
            </a:r>
            <a:r>
              <a:rPr lang="nl-NL" sz="3656" dirty="0" err="1"/>
              <a:t>one</a:t>
            </a:r>
            <a:r>
              <a:rPr lang="nl-NL" sz="3656" dirty="0"/>
              <a:t> out?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53397" t="30742" r="13415" b="55962"/>
          <a:stretch>
            <a:fillRect/>
          </a:stretch>
        </p:blipFill>
        <p:spPr bwMode="auto">
          <a:xfrm>
            <a:off x="2472961" y="2216334"/>
            <a:ext cx="7287732" cy="20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135" y="6243453"/>
            <a:ext cx="3359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A3 (</a:t>
            </a:r>
            <a:r>
              <a:rPr lang="nl-NL" sz="2000" dirty="0" err="1">
                <a:latin typeface="+mj-lt"/>
              </a:rPr>
              <a:t>brother</a:t>
            </a:r>
            <a:r>
              <a:rPr lang="nl-NL" sz="2000" dirty="0">
                <a:latin typeface="+mj-lt"/>
              </a:rPr>
              <a:t>, </a:t>
            </a:r>
            <a:r>
              <a:rPr lang="nl-NL" sz="2000" dirty="0" err="1">
                <a:latin typeface="+mj-lt"/>
              </a:rPr>
              <a:t>brother</a:t>
            </a:r>
            <a:r>
              <a:rPr lang="nl-NL" sz="2000" dirty="0">
                <a:latin typeface="+mj-lt"/>
              </a:rPr>
              <a:t>, </a:t>
            </a:r>
            <a:r>
              <a:rPr lang="nl-NL" sz="2000" dirty="0" err="1">
                <a:latin typeface="+mj-lt"/>
              </a:rPr>
              <a:t>mother</a:t>
            </a:r>
            <a:r>
              <a:rPr lang="nl-NL" sz="2000" dirty="0"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66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289"/>
            <a:ext cx="10515600" cy="1325563"/>
          </a:xfrm>
        </p:spPr>
        <p:txBody>
          <a:bodyPr/>
          <a:lstStyle/>
          <a:p>
            <a:r>
              <a:rPr lang="nl-NL" dirty="0" err="1"/>
              <a:t>Enormous</a:t>
            </a:r>
            <a:r>
              <a:rPr lang="nl-NL" dirty="0"/>
              <a:t> </a:t>
            </a:r>
            <a:r>
              <a:rPr lang="nl-NL" dirty="0" err="1"/>
              <a:t>variability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47" y="1265213"/>
            <a:ext cx="7247258" cy="43017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1687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>
                <a:latin typeface="+mj-lt"/>
              </a:rPr>
              <a:t>Speaker </a:t>
            </a:r>
            <a:r>
              <a:rPr lang="nl-NL" sz="2400" dirty="0" err="1">
                <a:latin typeface="+mj-lt"/>
              </a:rPr>
              <a:t>differences</a:t>
            </a:r>
            <a:r>
              <a:rPr lang="nl-NL" sz="2400" dirty="0">
                <a:latin typeface="+mj-lt"/>
              </a:rPr>
              <a:t>, e.g., gender, </a:t>
            </a:r>
            <a:r>
              <a:rPr lang="nl-NL" sz="2400" dirty="0" err="1">
                <a:latin typeface="+mj-lt"/>
              </a:rPr>
              <a:t>vocal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tract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length</a:t>
            </a:r>
            <a:r>
              <a:rPr lang="nl-NL" sz="2400" dirty="0">
                <a:latin typeface="+mj-lt"/>
              </a:rPr>
              <a:t>, </a:t>
            </a:r>
            <a:r>
              <a:rPr lang="nl-NL" sz="2400" dirty="0" err="1">
                <a:latin typeface="+mj-lt"/>
              </a:rPr>
              <a:t>age</a:t>
            </a:r>
            <a:endParaRPr lang="nl-NL" sz="2400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>
                <a:latin typeface="+mj-lt"/>
              </a:rPr>
              <a:t>Speaker </a:t>
            </a:r>
            <a:r>
              <a:rPr lang="nl-NL" sz="2400" dirty="0" err="1">
                <a:latin typeface="+mj-lt"/>
              </a:rPr>
              <a:t>idiosyncracies</a:t>
            </a:r>
            <a:r>
              <a:rPr lang="nl-NL" sz="2400" dirty="0">
                <a:latin typeface="+mj-lt"/>
              </a:rPr>
              <a:t> , e.g., lisp, </a:t>
            </a:r>
            <a:r>
              <a:rPr lang="nl-NL" sz="2400" dirty="0" err="1">
                <a:latin typeface="+mj-lt"/>
              </a:rPr>
              <a:t>creaky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voice</a:t>
            </a:r>
            <a:endParaRPr lang="nl-NL" sz="2400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 lvl="1"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>
                <a:latin typeface="+mj-lt"/>
              </a:rPr>
              <a:t>Accent: </a:t>
            </a:r>
            <a:r>
              <a:rPr lang="nl-NL" sz="2400" dirty="0" err="1">
                <a:latin typeface="+mj-lt"/>
              </a:rPr>
              <a:t>dialects</a:t>
            </a:r>
            <a:r>
              <a:rPr lang="nl-NL" sz="2400" dirty="0">
                <a:latin typeface="+mj-lt"/>
              </a:rPr>
              <a:t>, non-</a:t>
            </a:r>
            <a:r>
              <a:rPr lang="nl-NL" sz="2400" dirty="0" err="1">
                <a:latin typeface="+mj-lt"/>
              </a:rPr>
              <a:t>nativeness</a:t>
            </a:r>
            <a:endParaRPr lang="nl-NL" sz="24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4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400" dirty="0">
              <a:latin typeface="+mj-lt"/>
            </a:endParaRPr>
          </a:p>
          <a:p>
            <a:pPr>
              <a:buClr>
                <a:srgbClr val="0066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Coarticulation: production of a speech sound becomes more like that of a preceding/following speech sound</a:t>
            </a: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endParaRPr lang="nl-NL" sz="2400" dirty="0">
              <a:latin typeface="+mj-lt"/>
            </a:endParaRPr>
          </a:p>
          <a:p>
            <a:pPr>
              <a:spcBef>
                <a:spcPts val="0"/>
              </a:spcBef>
              <a:buClr>
                <a:srgbClr val="006600"/>
              </a:buClr>
              <a:buSzPct val="100000"/>
            </a:pPr>
            <a:r>
              <a:rPr lang="nl-NL" sz="2400" dirty="0" err="1">
                <a:latin typeface="+mj-lt"/>
              </a:rPr>
              <a:t>Speaking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err="1">
                <a:latin typeface="+mj-lt"/>
              </a:rPr>
              <a:t>style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nl-NL" sz="2400" dirty="0" err="1">
                <a:latin typeface="+mj-lt"/>
                <a:sym typeface="Wingdings" panose="05000000000000000000" pitchFamily="2" charset="2"/>
              </a:rPr>
              <a:t>reductions</a:t>
            </a:r>
            <a:endParaRPr lang="nl-NL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128" y="1213134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Scharenborg,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5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9CF-71C5-F23E-C85C-55E13829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23F7-6D3C-7A5A-10D0-49507147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Production: Source-Filter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Perception: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Filterbank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Coefficients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Phonemes: Vowels and Consonants</a:t>
            </a:r>
          </a:p>
          <a:p>
            <a:r>
              <a:rPr lang="en-US" dirty="0"/>
              <a:t>Automatic Speech Recognition</a:t>
            </a:r>
          </a:p>
          <a:p>
            <a:r>
              <a:rPr lang="en-US" dirty="0"/>
              <a:t>Text-to-Speech Synthesis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1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652D-9B8B-6517-F8F2-6D93421F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Technologies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52EBA-F572-BEAD-D7BB-D9756FAC9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5123" y="1632962"/>
                <a:ext cx="9663010" cy="45789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speech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text or data</a:t>
                </a:r>
              </a:p>
              <a:p>
                <a:pPr lvl="1"/>
                <a:r>
                  <a:rPr lang="en-US" dirty="0"/>
                  <a:t>Automatic speech recognition (ASR: speech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text)</a:t>
                </a:r>
              </a:p>
              <a:p>
                <a:pPr lvl="1"/>
                <a:r>
                  <a:rPr lang="en-US" dirty="0"/>
                  <a:t>Speaker verification or identification</a:t>
                </a:r>
              </a:p>
              <a:p>
                <a:pPr lvl="1"/>
                <a:r>
                  <a:rPr lang="en-US" dirty="0"/>
                  <a:t>Emotion recognition</a:t>
                </a:r>
              </a:p>
              <a:p>
                <a:pPr lvl="1"/>
                <a:r>
                  <a:rPr lang="en-US" dirty="0"/>
                  <a:t>Speaker attribute recognition (drunk, sleepy, …)</a:t>
                </a:r>
              </a:p>
              <a:p>
                <a:pPr lvl="1"/>
                <a:r>
                  <a:rPr lang="en-US" dirty="0"/>
                  <a:t>Intent recognition (speech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meaning)</a:t>
                </a:r>
              </a:p>
              <a:p>
                <a:r>
                  <a:rPr lang="en-US" dirty="0"/>
                  <a:t>text or data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speech</a:t>
                </a:r>
              </a:p>
              <a:p>
                <a:pPr lvl="1"/>
                <a:r>
                  <a:rPr lang="en-US" dirty="0"/>
                  <a:t>Text-to-speech (TTS) synthesis </a:t>
                </a:r>
              </a:p>
              <a:p>
                <a:pPr lvl="1"/>
                <a:r>
                  <a:rPr lang="en-US" dirty="0"/>
                  <a:t>Speech enhancement, source separation</a:t>
                </a:r>
              </a:p>
              <a:p>
                <a:pPr lvl="1"/>
                <a:r>
                  <a:rPr lang="en-US" dirty="0"/>
                  <a:t>Voice conversion</a:t>
                </a:r>
              </a:p>
              <a:p>
                <a:pPr lvl="1"/>
                <a:r>
                  <a:rPr lang="en-US" dirty="0"/>
                  <a:t>Image-to-speech (automatic spoken captioning of images)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52EBA-F572-BEAD-D7BB-D9756FAC9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5123" y="1632962"/>
                <a:ext cx="9663010" cy="4578995"/>
              </a:xfrm>
              <a:blipFill>
                <a:blip r:embed="rId2"/>
                <a:stretch>
                  <a:fillRect l="-1050" t="-2210" b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089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2874C-290C-F62E-D886-E4A207FEBC64}"/>
              </a:ext>
            </a:extLst>
          </p:cNvPr>
          <p:cNvCxnSpPr/>
          <p:nvPr/>
        </p:nvCxnSpPr>
        <p:spPr>
          <a:xfrm flipH="1" flipV="1">
            <a:off x="5096643" y="4213656"/>
            <a:ext cx="1083368" cy="2211859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FB877C-593B-897E-2BEB-66F3045E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6" y="130347"/>
            <a:ext cx="10515600" cy="702694"/>
          </a:xfrm>
        </p:spPr>
        <p:txBody>
          <a:bodyPr/>
          <a:lstStyle/>
          <a:p>
            <a:r>
              <a:rPr lang="en-US" dirty="0"/>
              <a:t>ASR using spectrograms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27DA3-9D18-2198-4C53-AF2ADC4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8" y="4785794"/>
            <a:ext cx="2605143" cy="8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1A244D-57F2-6D74-D113-E242D56C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69" y="1325897"/>
            <a:ext cx="2696459" cy="8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AF4DF6-B9C3-CF7E-A690-3A95BEBD78C4}"/>
              </a:ext>
            </a:extLst>
          </p:cNvPr>
          <p:cNvSpPr/>
          <p:nvPr/>
        </p:nvSpPr>
        <p:spPr>
          <a:xfrm>
            <a:off x="2217509" y="2924491"/>
            <a:ext cx="1198605" cy="1003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STFT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F0048C-6356-0162-A729-600121665896}"/>
              </a:ext>
            </a:extLst>
          </p:cNvPr>
          <p:cNvCxnSpPr>
            <a:cxnSpLocks/>
            <a:stCxn id="1028" idx="2"/>
            <a:endCxn id="4" idx="0"/>
          </p:cNvCxnSpPr>
          <p:nvPr/>
        </p:nvCxnSpPr>
        <p:spPr>
          <a:xfrm>
            <a:off x="2805799" y="2183566"/>
            <a:ext cx="11013" cy="74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D8A61D-69E1-3B9F-AE03-E0422569FB09}"/>
              </a:ext>
            </a:extLst>
          </p:cNvPr>
          <p:cNvCxnSpPr>
            <a:cxnSpLocks/>
            <a:stCxn id="4" idx="2"/>
            <a:endCxn id="1026" idx="0"/>
          </p:cNvCxnSpPr>
          <p:nvPr/>
        </p:nvCxnSpPr>
        <p:spPr>
          <a:xfrm>
            <a:off x="2816812" y="3927576"/>
            <a:ext cx="16378" cy="85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9CA95-8586-A94B-77F7-A00516A5A761}"/>
              </a:ext>
            </a:extLst>
          </p:cNvPr>
          <p:cNvSpPr/>
          <p:nvPr/>
        </p:nvSpPr>
        <p:spPr>
          <a:xfrm>
            <a:off x="4924453" y="4437751"/>
            <a:ext cx="1490338" cy="155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LSTM, Transformer, or Conformer Neural 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59B84-4361-7FBD-1146-5BAC57DD9459}"/>
              </a:ext>
            </a:extLst>
          </p:cNvPr>
          <p:cNvSpPr txBox="1"/>
          <p:nvPr/>
        </p:nvSpPr>
        <p:spPr>
          <a:xfrm>
            <a:off x="6637740" y="5037800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---cc--</a:t>
            </a:r>
            <a:r>
              <a:rPr lang="en-US" dirty="0" err="1"/>
              <a:t>aaa</a:t>
            </a:r>
            <a:r>
              <a:rPr lang="en-US" dirty="0"/>
              <a:t>-----t---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71584-BC97-7160-0531-3FA61339E15C}"/>
              </a:ext>
            </a:extLst>
          </p:cNvPr>
          <p:cNvSpPr/>
          <p:nvPr/>
        </p:nvSpPr>
        <p:spPr>
          <a:xfrm>
            <a:off x="8603611" y="4443484"/>
            <a:ext cx="2943515" cy="155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During training: NN loss calculated using an HMM (connectionist temporal classification)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587661-8086-5A02-7171-D0F72549E6C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6414791" y="5216281"/>
            <a:ext cx="222949" cy="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2EDB93-D957-7384-9D28-9FDA5752C719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8336538" y="5222014"/>
            <a:ext cx="267073" cy="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3D3DA7-1A55-8683-078E-66EEB02082B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075369" y="6000543"/>
            <a:ext cx="0" cy="42497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B8874C-1F99-02D8-C4B8-180991CAFEA8}"/>
              </a:ext>
            </a:extLst>
          </p:cNvPr>
          <p:cNvCxnSpPr>
            <a:cxnSpLocks/>
          </p:cNvCxnSpPr>
          <p:nvPr/>
        </p:nvCxnSpPr>
        <p:spPr>
          <a:xfrm flipH="1">
            <a:off x="6180011" y="6425515"/>
            <a:ext cx="389535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CCB399-31CC-43F5-BC1A-1C0140A88506}"/>
              </a:ext>
            </a:extLst>
          </p:cNvPr>
          <p:cNvCxnSpPr>
            <a:stCxn id="1026" idx="3"/>
            <a:endCxn id="9" idx="1"/>
          </p:cNvCxnSpPr>
          <p:nvPr/>
        </p:nvCxnSpPr>
        <p:spPr>
          <a:xfrm>
            <a:off x="4135761" y="5214333"/>
            <a:ext cx="788692" cy="1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364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F89D-8BEE-0293-0485-3D55FE77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neural net trained?</a:t>
            </a:r>
            <a:br>
              <a:rPr lang="en-US" dirty="0"/>
            </a:br>
            <a:r>
              <a:rPr lang="en-US" dirty="0"/>
              <a:t>Connectionist Temporal Classification (CTC)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6434E-0140-C649-506E-B62C1197A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070" y="1777187"/>
                <a:ext cx="8318167" cy="48021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Problem: the LSTM </a:t>
                </a:r>
                <a:r>
                  <a:rPr lang="en-US" dirty="0" err="1"/>
                  <a:t>softmax</a:t>
                </a:r>
                <a:r>
                  <a:rPr lang="en-US" dirty="0"/>
                  <a:t> layer outputs a vector of probabilities, once per 10ms: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character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LSTM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context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a problem because text has far fewer characters</a:t>
                </a:r>
              </a:p>
              <a:p>
                <a:r>
                  <a:rPr lang="en-US" dirty="0"/>
                  <a:t>Solution: use an HMM to convert the LSTM output probabilities into the total probability of the correct transcript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then train the LSTM to maximize that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𝐻𝑀𝑀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6434E-0140-C649-506E-B62C1197A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0" y="1777187"/>
                <a:ext cx="8318167" cy="4802187"/>
              </a:xfrm>
              <a:blipFill>
                <a:blip r:embed="rId2"/>
                <a:stretch>
                  <a:fillRect l="-1374" t="-2116" r="-1221" b="-3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0E18F84-55F8-B99A-DCE6-E3CF00064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42" y="1777188"/>
            <a:ext cx="3858285" cy="2461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A5943-9194-7927-DA28-0239472A6210}"/>
                  </a:ext>
                </a:extLst>
              </p:cNvPr>
              <p:cNvSpPr txBox="1"/>
              <p:nvPr/>
            </p:nvSpPr>
            <p:spPr>
              <a:xfrm>
                <a:off x="8167820" y="4372406"/>
                <a:ext cx="4043653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HMM trellis used to discover that the neural network output: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---cc--</a:t>
                </a:r>
                <a:r>
                  <a:rPr lang="en-US" dirty="0" err="1"/>
                  <a:t>aaa</a:t>
                </a:r>
                <a:r>
                  <a:rPr lang="en-US" dirty="0"/>
                  <a:t>-----t---</a:t>
                </a:r>
              </a:p>
              <a:p>
                <a:r>
                  <a:rPr lang="en-US" dirty="0"/>
                  <a:t>…is a valid spelling of the word: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 </m:t>
                    </m:r>
                  </m:oMath>
                </a14:m>
                <a:r>
                  <a:rPr lang="en-US" dirty="0"/>
                  <a:t>cat</a:t>
                </a:r>
              </a:p>
              <a:p>
                <a:pPr algn="ctr"/>
                <a:endParaRPr lang="en-US" dirty="0"/>
              </a:p>
              <a:p>
                <a:r>
                  <a:rPr lang="en-US" dirty="0"/>
                  <a:t>Graves et al., ICML 2006, “Connectionist Temporal Classification…”</a:t>
                </a: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2A5943-9194-7927-DA28-0239472A6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820" y="4372406"/>
                <a:ext cx="4043653" cy="2585323"/>
              </a:xfrm>
              <a:prstGeom prst="rect">
                <a:avLst/>
              </a:prstGeom>
              <a:blipFill>
                <a:blip r:embed="rId4"/>
                <a:stretch>
                  <a:fillRect l="-156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539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2874C-290C-F62E-D886-E4A207FEBC64}"/>
              </a:ext>
            </a:extLst>
          </p:cNvPr>
          <p:cNvCxnSpPr/>
          <p:nvPr/>
        </p:nvCxnSpPr>
        <p:spPr>
          <a:xfrm flipH="1" flipV="1">
            <a:off x="5096643" y="4213656"/>
            <a:ext cx="1083368" cy="2211859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FB877C-593B-897E-2BEB-66F3045E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6" y="130347"/>
            <a:ext cx="10515600" cy="702694"/>
          </a:xfrm>
        </p:spPr>
        <p:txBody>
          <a:bodyPr/>
          <a:lstStyle/>
          <a:p>
            <a:r>
              <a:rPr lang="en-US" dirty="0"/>
              <a:t>ASR using 1-D Convolutional Neural Net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27DA3-9D18-2198-4C53-AF2ADC4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8" y="4785794"/>
            <a:ext cx="2605143" cy="8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1A244D-57F2-6D74-D113-E242D56C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69" y="1325897"/>
            <a:ext cx="2696459" cy="8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AF4DF6-B9C3-CF7E-A690-3A95BEBD78C4}"/>
              </a:ext>
            </a:extLst>
          </p:cNvPr>
          <p:cNvSpPr/>
          <p:nvPr/>
        </p:nvSpPr>
        <p:spPr>
          <a:xfrm>
            <a:off x="2001795" y="2718488"/>
            <a:ext cx="1643446" cy="155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1D CNN with trainable filters instead of the STFT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F0048C-6356-0162-A729-600121665896}"/>
              </a:ext>
            </a:extLst>
          </p:cNvPr>
          <p:cNvCxnSpPr>
            <a:cxnSpLocks/>
            <a:stCxn id="1028" idx="2"/>
            <a:endCxn id="4" idx="0"/>
          </p:cNvCxnSpPr>
          <p:nvPr/>
        </p:nvCxnSpPr>
        <p:spPr>
          <a:xfrm>
            <a:off x="2805799" y="2183566"/>
            <a:ext cx="17719" cy="534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D8A61D-69E1-3B9F-AE03-E0422569FB09}"/>
              </a:ext>
            </a:extLst>
          </p:cNvPr>
          <p:cNvCxnSpPr>
            <a:cxnSpLocks/>
            <a:stCxn id="4" idx="2"/>
            <a:endCxn id="1026" idx="0"/>
          </p:cNvCxnSpPr>
          <p:nvPr/>
        </p:nvCxnSpPr>
        <p:spPr>
          <a:xfrm>
            <a:off x="2823518" y="4275439"/>
            <a:ext cx="9672" cy="510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9CA95-8586-A94B-77F7-A00516A5A761}"/>
              </a:ext>
            </a:extLst>
          </p:cNvPr>
          <p:cNvSpPr/>
          <p:nvPr/>
        </p:nvSpPr>
        <p:spPr>
          <a:xfrm>
            <a:off x="4924453" y="4437751"/>
            <a:ext cx="1490338" cy="155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LSTM, Transformer, or Conformer Neural 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59B84-4361-7FBD-1146-5BAC57DD9459}"/>
              </a:ext>
            </a:extLst>
          </p:cNvPr>
          <p:cNvSpPr txBox="1"/>
          <p:nvPr/>
        </p:nvSpPr>
        <p:spPr>
          <a:xfrm>
            <a:off x="6637740" y="5037800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---cc--</a:t>
            </a:r>
            <a:r>
              <a:rPr lang="en-US" dirty="0" err="1"/>
              <a:t>aaa</a:t>
            </a:r>
            <a:r>
              <a:rPr lang="en-US" dirty="0"/>
              <a:t>-----t---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71584-BC97-7160-0531-3FA61339E15C}"/>
              </a:ext>
            </a:extLst>
          </p:cNvPr>
          <p:cNvSpPr/>
          <p:nvPr/>
        </p:nvSpPr>
        <p:spPr>
          <a:xfrm>
            <a:off x="8603611" y="4443484"/>
            <a:ext cx="2943515" cy="155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During training: NN loss calculated using an HMM (connectionist temporal classification)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587661-8086-5A02-7171-D0F72549E6C8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6414791" y="5216281"/>
            <a:ext cx="222949" cy="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2EDB93-D957-7384-9D28-9FDA5752C719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8336538" y="5222014"/>
            <a:ext cx="267073" cy="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3D3DA7-1A55-8683-078E-66EEB02082B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075369" y="6000543"/>
            <a:ext cx="0" cy="42497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B8874C-1F99-02D8-C4B8-180991CAFEA8}"/>
              </a:ext>
            </a:extLst>
          </p:cNvPr>
          <p:cNvCxnSpPr>
            <a:cxnSpLocks/>
          </p:cNvCxnSpPr>
          <p:nvPr/>
        </p:nvCxnSpPr>
        <p:spPr>
          <a:xfrm flipH="1">
            <a:off x="6180011" y="6425515"/>
            <a:ext cx="389535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CCB399-31CC-43F5-BC1A-1C0140A88506}"/>
              </a:ext>
            </a:extLst>
          </p:cNvPr>
          <p:cNvCxnSpPr>
            <a:stCxn id="1026" idx="3"/>
            <a:endCxn id="9" idx="1"/>
          </p:cNvCxnSpPr>
          <p:nvPr/>
        </p:nvCxnSpPr>
        <p:spPr>
          <a:xfrm>
            <a:off x="4135761" y="5214333"/>
            <a:ext cx="788692" cy="1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7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9CF-71C5-F23E-C85C-55E13829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C23F7-6D3C-7A5A-10D0-49507147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Production: Source-Filter Model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Perception: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Filterbank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Coefficients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Phonemes: Vowels and Consonants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Automatic Speech Recognition</a:t>
            </a:r>
          </a:p>
          <a:p>
            <a:r>
              <a:rPr lang="en-US" dirty="0"/>
              <a:t>Text-to-Speech Synthesis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71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2874C-290C-F62E-D886-E4A207FEBC64}"/>
              </a:ext>
            </a:extLst>
          </p:cNvPr>
          <p:cNvCxnSpPr>
            <a:cxnSpLocks/>
          </p:cNvCxnSpPr>
          <p:nvPr/>
        </p:nvCxnSpPr>
        <p:spPr>
          <a:xfrm flipH="1" flipV="1">
            <a:off x="3628850" y="1443409"/>
            <a:ext cx="1331858" cy="2560542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FB877C-593B-897E-2BEB-66F3045E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6" y="130347"/>
            <a:ext cx="10515600" cy="702694"/>
          </a:xfrm>
        </p:spPr>
        <p:txBody>
          <a:bodyPr/>
          <a:lstStyle/>
          <a:p>
            <a:r>
              <a:rPr lang="en-US" dirty="0"/>
              <a:t>TTS using spectrograms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27DA3-9D18-2198-4C53-AF2ADC4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05" y="2252642"/>
            <a:ext cx="2605143" cy="8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1A244D-57F2-6D74-D113-E242D56C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2246109"/>
            <a:ext cx="2696459" cy="8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AF4DF6-B9C3-CF7E-A690-3A95BEBD78C4}"/>
              </a:ext>
            </a:extLst>
          </p:cNvPr>
          <p:cNvSpPr/>
          <p:nvPr/>
        </p:nvSpPr>
        <p:spPr>
          <a:xfrm>
            <a:off x="8037550" y="2059511"/>
            <a:ext cx="1180567" cy="123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Griffin-Lim Algorithm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F0048C-6356-0162-A729-600121665896}"/>
              </a:ext>
            </a:extLst>
          </p:cNvPr>
          <p:cNvCxnSpPr>
            <a:cxnSpLocks/>
            <a:stCxn id="4" idx="3"/>
            <a:endCxn id="1028" idx="1"/>
          </p:cNvCxnSpPr>
          <p:nvPr/>
        </p:nvCxnSpPr>
        <p:spPr>
          <a:xfrm>
            <a:off x="9218117" y="2674619"/>
            <a:ext cx="211633" cy="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9CA95-8586-A94B-77F7-A00516A5A761}"/>
              </a:ext>
            </a:extLst>
          </p:cNvPr>
          <p:cNvSpPr/>
          <p:nvPr/>
        </p:nvSpPr>
        <p:spPr>
          <a:xfrm>
            <a:off x="3589913" y="1904603"/>
            <a:ext cx="1490338" cy="155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LSTM or Transformer Neural Net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71584-BC97-7160-0531-3FA61339E15C}"/>
              </a:ext>
            </a:extLst>
          </p:cNvPr>
          <p:cNvSpPr/>
          <p:nvPr/>
        </p:nvSpPr>
        <p:spPr>
          <a:xfrm>
            <a:off x="5885111" y="3504361"/>
            <a:ext cx="1355934" cy="100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Training:</a:t>
            </a:r>
          </a:p>
          <a:p>
            <a:pPr algn="ctr"/>
            <a:r>
              <a:rPr lang="en-US" dirty="0"/>
              <a:t>MSE loss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587661-8086-5A02-7171-D0F72549E6C8}"/>
              </a:ext>
            </a:extLst>
          </p:cNvPr>
          <p:cNvCxnSpPr>
            <a:cxnSpLocks/>
            <a:stCxn id="9" idx="3"/>
            <a:endCxn id="1026" idx="1"/>
          </p:cNvCxnSpPr>
          <p:nvPr/>
        </p:nvCxnSpPr>
        <p:spPr>
          <a:xfrm flipV="1">
            <a:off x="5080251" y="2681181"/>
            <a:ext cx="169754" cy="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2EDB93-D957-7384-9D28-9FDA5752C719}"/>
              </a:ext>
            </a:extLst>
          </p:cNvPr>
          <p:cNvCxnSpPr>
            <a:cxnSpLocks/>
            <a:stCxn id="1026" idx="2"/>
            <a:endCxn id="13" idx="0"/>
          </p:cNvCxnSpPr>
          <p:nvPr/>
        </p:nvCxnSpPr>
        <p:spPr>
          <a:xfrm>
            <a:off x="6552577" y="3109719"/>
            <a:ext cx="10501" cy="394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B8874C-1F99-02D8-C4B8-180991CAFEA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923637" y="4005903"/>
            <a:ext cx="961474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D8101F-1A7A-A2F4-877E-F4807BE3D940}"/>
              </a:ext>
            </a:extLst>
          </p:cNvPr>
          <p:cNvSpPr txBox="1"/>
          <p:nvPr/>
        </p:nvSpPr>
        <p:spPr>
          <a:xfrm>
            <a:off x="-18459" y="2496415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1D1384-A5AB-35CA-B108-3BACB7A25944}"/>
              </a:ext>
            </a:extLst>
          </p:cNvPr>
          <p:cNvSpPr/>
          <p:nvPr/>
        </p:nvSpPr>
        <p:spPr>
          <a:xfrm>
            <a:off x="617245" y="2187192"/>
            <a:ext cx="1357237" cy="1003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1-hot embeddings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CE1759-98FC-12BB-B86A-8858D7ED3420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447502" y="2681081"/>
            <a:ext cx="169743" cy="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92B81A-6968-1933-C0DF-8E4FCF4AFD82}"/>
                  </a:ext>
                </a:extLst>
              </p:cNvPr>
              <p:cNvSpPr txBox="1"/>
              <p:nvPr/>
            </p:nvSpPr>
            <p:spPr>
              <a:xfrm>
                <a:off x="2122258" y="2159589"/>
                <a:ext cx="1324481" cy="1055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92B81A-6968-1933-C0DF-8E4FCF4AF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58" y="2159589"/>
                <a:ext cx="1324481" cy="1055995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46ABCA-699A-4A6D-D36A-34487CC5E1A9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1974482" y="2687587"/>
            <a:ext cx="147776" cy="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F59A16-0BCC-FE4F-07F2-AE7209DB9EB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422025" y="2683133"/>
            <a:ext cx="167888" cy="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>
            <a:extLst>
              <a:ext uri="{FF2B5EF4-FFF2-40B4-BE49-F238E27FC236}">
                <a16:creationId xmlns:a16="http://schemas.microsoft.com/office/drawing/2014/main" id="{C409ACBC-3BFF-D853-D222-9AE8B693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37" y="4962897"/>
            <a:ext cx="2605143" cy="8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94331C7-CE29-1A30-F302-08F77D08534C}"/>
              </a:ext>
            </a:extLst>
          </p:cNvPr>
          <p:cNvSpPr txBox="1"/>
          <p:nvPr/>
        </p:nvSpPr>
        <p:spPr>
          <a:xfrm>
            <a:off x="2111025" y="5070745"/>
            <a:ext cx="279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data: correct spectrogram for this word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B31BB2-EE04-A55C-EDE7-6A4FA22FB0B3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4880916" y="5391436"/>
            <a:ext cx="397921" cy="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60F540-F383-E783-F8DD-03352F88FEE7}"/>
              </a:ext>
            </a:extLst>
          </p:cNvPr>
          <p:cNvCxnSpPr>
            <a:cxnSpLocks/>
            <a:stCxn id="48" idx="0"/>
            <a:endCxn id="13" idx="2"/>
          </p:cNvCxnSpPr>
          <p:nvPr/>
        </p:nvCxnSpPr>
        <p:spPr>
          <a:xfrm flipH="1" flipV="1">
            <a:off x="6563078" y="4507445"/>
            <a:ext cx="18331" cy="455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6DB062E-B79F-F03E-AFFF-C6F4C7C86E97}"/>
              </a:ext>
            </a:extLst>
          </p:cNvPr>
          <p:cNvCxnSpPr>
            <a:cxnSpLocks/>
            <a:stCxn id="1026" idx="3"/>
            <a:endCxn id="4" idx="1"/>
          </p:cNvCxnSpPr>
          <p:nvPr/>
        </p:nvCxnSpPr>
        <p:spPr>
          <a:xfrm flipV="1">
            <a:off x="7855148" y="2674619"/>
            <a:ext cx="18240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14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BB80-29C3-C55A-17A0-0FDE4F84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05" y="179775"/>
            <a:ext cx="10515600" cy="734626"/>
          </a:xfrm>
        </p:spPr>
        <p:txBody>
          <a:bodyPr/>
          <a:lstStyle/>
          <a:p>
            <a:r>
              <a:rPr lang="en-US" dirty="0"/>
              <a:t>Griffin-Lim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08450-9B22-5E8A-8D89-8C727B47BF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4205" y="1079860"/>
                <a:ext cx="11516498" cy="4301724"/>
              </a:xfrm>
            </p:spPr>
            <p:txBody>
              <a:bodyPr/>
              <a:lstStyle/>
              <a:p>
                <a:r>
                  <a:rPr lang="en-US" dirty="0"/>
                  <a:t>Problem: synthesized spectrogram might not have a valid inverse STFT</a:t>
                </a:r>
              </a:p>
              <a:p>
                <a:r>
                  <a:rPr lang="en-US" dirty="0"/>
                  <a:t>Solution: Among all complex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that have the desired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choose the one that is closest to a valid STFT</a:t>
                </a:r>
              </a:p>
              <a:p>
                <a:r>
                  <a:rPr lang="en-US" dirty="0"/>
                  <a:t>Resulting algorithm: choose an initial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[0]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with random phases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then iterate the following two steps: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Modify it so it has a valid inverse STFT: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matrix that computes the vectorized STFT of a waveform,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dirty="0"/>
                  <a:t> is its pseudo-inverse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Modify it so it has the right amplitudes: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A08450-9B22-5E8A-8D89-8C727B47B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205" y="1079860"/>
                <a:ext cx="11516498" cy="4301724"/>
              </a:xfrm>
              <a:blipFill>
                <a:blip r:embed="rId2"/>
                <a:stretch>
                  <a:fillRect l="-991" t="-2353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25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39271"/>
            <a:ext cx="9526526" cy="1143000"/>
          </a:xfrm>
        </p:spPr>
        <p:txBody>
          <a:bodyPr>
            <a:normAutofit/>
          </a:bodyPr>
          <a:lstStyle/>
          <a:p>
            <a:r>
              <a:rPr lang="nl-NL" dirty="0"/>
              <a:t>The anatomy and physiology of speech</a:t>
            </a:r>
            <a:br>
              <a:rPr lang="nl-NL" dirty="0"/>
            </a:br>
            <a:r>
              <a:rPr lang="nl-NL" altLang="ja-JP" sz="2000" dirty="0"/>
              <a:t>(Slide: Scharenborg, 2017)</a:t>
            </a:r>
            <a:endParaRPr lang="nl-N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Vocal tract</a:t>
            </a:r>
          </a:p>
          <a:p>
            <a:pPr>
              <a:buClr>
                <a:srgbClr val="006600"/>
              </a:buClr>
              <a:buSzPct val="100000"/>
            </a:pPr>
            <a:r>
              <a:rPr lang="en-GB" dirty="0"/>
              <a:t>Area between vocal cords and lips</a:t>
            </a:r>
          </a:p>
          <a:p>
            <a:pPr>
              <a:buClr>
                <a:srgbClr val="006600"/>
              </a:buClr>
              <a:buSzPct val="100000"/>
            </a:pPr>
            <a:r>
              <a:rPr lang="en-GB" dirty="0"/>
              <a:t>Pharynx + nasal cavity </a:t>
            </a:r>
          </a:p>
          <a:p>
            <a:pPr marL="0" indent="0">
              <a:buClr>
                <a:srgbClr val="006600"/>
              </a:buClr>
              <a:buSzPct val="100000"/>
              <a:buNone/>
            </a:pPr>
            <a:r>
              <a:rPr lang="en-GB" dirty="0"/>
              <a:t>    + oral cavity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and lungs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F6607D-B15A-4C81-976F-958B8AE3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19" y="1720338"/>
            <a:ext cx="2962054" cy="3312001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F630B21-556B-433C-A92C-CF5E2E3D11A9}"/>
              </a:ext>
            </a:extLst>
          </p:cNvPr>
          <p:cNvSpPr/>
          <p:nvPr/>
        </p:nvSpPr>
        <p:spPr>
          <a:xfrm>
            <a:off x="6560585" y="3618851"/>
            <a:ext cx="2581978" cy="1413488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6DBE90D-9F36-42AE-97D1-1CDE3B3019C4}"/>
              </a:ext>
            </a:extLst>
          </p:cNvPr>
          <p:cNvSpPr/>
          <p:nvPr/>
        </p:nvSpPr>
        <p:spPr>
          <a:xfrm>
            <a:off x="6560585" y="1986130"/>
            <a:ext cx="2581978" cy="1253019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</p:spTree>
    <p:extLst>
      <p:ext uri="{BB962C8B-B14F-4D97-AF65-F5344CB8AC3E}">
        <p14:creationId xmlns:p14="http://schemas.microsoft.com/office/powerpoint/2010/main" val="2044121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7B56D9-81D0-50B0-9647-591626385081}"/>
              </a:ext>
            </a:extLst>
          </p:cNvPr>
          <p:cNvCxnSpPr>
            <a:cxnSpLocks/>
          </p:cNvCxnSpPr>
          <p:nvPr/>
        </p:nvCxnSpPr>
        <p:spPr>
          <a:xfrm flipV="1">
            <a:off x="7666831" y="1443408"/>
            <a:ext cx="1427742" cy="235858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12874C-290C-F62E-D886-E4A207FEBC64}"/>
              </a:ext>
            </a:extLst>
          </p:cNvPr>
          <p:cNvCxnSpPr>
            <a:cxnSpLocks/>
          </p:cNvCxnSpPr>
          <p:nvPr/>
        </p:nvCxnSpPr>
        <p:spPr>
          <a:xfrm flipH="1" flipV="1">
            <a:off x="3628850" y="1443409"/>
            <a:ext cx="1820480" cy="2354468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FB877C-593B-897E-2BEB-66F3045E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6" y="130347"/>
            <a:ext cx="10515600" cy="702694"/>
          </a:xfrm>
        </p:spPr>
        <p:txBody>
          <a:bodyPr/>
          <a:lstStyle/>
          <a:p>
            <a:r>
              <a:rPr lang="en-US" dirty="0"/>
              <a:t>TTS using 1-D Convolutions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C27DA3-9D18-2198-4C53-AF2ADC40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05" y="2252642"/>
            <a:ext cx="2605143" cy="8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91A244D-57F2-6D74-D113-E242D56C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2246109"/>
            <a:ext cx="2696459" cy="8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AF4DF6-B9C3-CF7E-A690-3A95BEBD78C4}"/>
              </a:ext>
            </a:extLst>
          </p:cNvPr>
          <p:cNvSpPr/>
          <p:nvPr/>
        </p:nvSpPr>
        <p:spPr>
          <a:xfrm>
            <a:off x="8037550" y="2059511"/>
            <a:ext cx="1180567" cy="1230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Inverse 1D CNN with trainable weights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F0048C-6356-0162-A729-600121665896}"/>
              </a:ext>
            </a:extLst>
          </p:cNvPr>
          <p:cNvCxnSpPr>
            <a:cxnSpLocks/>
            <a:stCxn id="4" idx="3"/>
            <a:endCxn id="1028" idx="1"/>
          </p:cNvCxnSpPr>
          <p:nvPr/>
        </p:nvCxnSpPr>
        <p:spPr>
          <a:xfrm>
            <a:off x="9218117" y="2674619"/>
            <a:ext cx="211633" cy="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9CA95-8586-A94B-77F7-A00516A5A761}"/>
              </a:ext>
            </a:extLst>
          </p:cNvPr>
          <p:cNvSpPr/>
          <p:nvPr/>
        </p:nvSpPr>
        <p:spPr>
          <a:xfrm>
            <a:off x="3589913" y="1904603"/>
            <a:ext cx="1490338" cy="155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LSTM or Transformer Neural Net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671584-BC97-7160-0531-3FA61339E15C}"/>
              </a:ext>
            </a:extLst>
          </p:cNvPr>
          <p:cNvSpPr/>
          <p:nvPr/>
        </p:nvSpPr>
        <p:spPr>
          <a:xfrm>
            <a:off x="5885111" y="3504361"/>
            <a:ext cx="1355934" cy="244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Training:</a:t>
            </a:r>
          </a:p>
          <a:p>
            <a:pPr algn="ctr"/>
            <a:r>
              <a:rPr lang="en-US" dirty="0"/>
              <a:t>Measure difference in some way (usually uses STFT + other things)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587661-8086-5A02-7171-D0F72549E6C8}"/>
              </a:ext>
            </a:extLst>
          </p:cNvPr>
          <p:cNvCxnSpPr>
            <a:cxnSpLocks/>
            <a:stCxn id="9" idx="3"/>
            <a:endCxn id="1026" idx="1"/>
          </p:cNvCxnSpPr>
          <p:nvPr/>
        </p:nvCxnSpPr>
        <p:spPr>
          <a:xfrm flipV="1">
            <a:off x="5080251" y="2681181"/>
            <a:ext cx="169754" cy="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B8874C-1F99-02D8-C4B8-180991CAFEA8}"/>
              </a:ext>
            </a:extLst>
          </p:cNvPr>
          <p:cNvCxnSpPr>
            <a:cxnSpLocks/>
          </p:cNvCxnSpPr>
          <p:nvPr/>
        </p:nvCxnSpPr>
        <p:spPr>
          <a:xfrm flipH="1">
            <a:off x="5449330" y="3797877"/>
            <a:ext cx="435781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D8101F-1A7A-A2F4-877E-F4807BE3D940}"/>
              </a:ext>
            </a:extLst>
          </p:cNvPr>
          <p:cNvSpPr txBox="1"/>
          <p:nvPr/>
        </p:nvSpPr>
        <p:spPr>
          <a:xfrm>
            <a:off x="-18459" y="2496415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1D1384-A5AB-35CA-B108-3BACB7A25944}"/>
              </a:ext>
            </a:extLst>
          </p:cNvPr>
          <p:cNvSpPr/>
          <p:nvPr/>
        </p:nvSpPr>
        <p:spPr>
          <a:xfrm>
            <a:off x="617245" y="2187192"/>
            <a:ext cx="1357237" cy="1003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1-hot embeddings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CE1759-98FC-12BB-B86A-8858D7ED3420}"/>
              </a:ext>
            </a:extLst>
          </p:cNvPr>
          <p:cNvCxnSpPr>
            <a:stCxn id="17" idx="3"/>
            <a:endCxn id="19" idx="1"/>
          </p:cNvCxnSpPr>
          <p:nvPr/>
        </p:nvCxnSpPr>
        <p:spPr>
          <a:xfrm>
            <a:off x="447502" y="2681081"/>
            <a:ext cx="169743" cy="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92B81A-6968-1933-C0DF-8E4FCF4AFD82}"/>
                  </a:ext>
                </a:extLst>
              </p:cNvPr>
              <p:cNvSpPr txBox="1"/>
              <p:nvPr/>
            </p:nvSpPr>
            <p:spPr>
              <a:xfrm>
                <a:off x="2122258" y="2159589"/>
                <a:ext cx="1324481" cy="1055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92B81A-6968-1933-C0DF-8E4FCF4AF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58" y="2159589"/>
                <a:ext cx="1324481" cy="1055995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46ABCA-699A-4A6D-D36A-34487CC5E1A9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1974482" y="2687587"/>
            <a:ext cx="147776" cy="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F59A16-0BCC-FE4F-07F2-AE7209DB9EB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422025" y="2683133"/>
            <a:ext cx="167888" cy="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4331C7-CE29-1A30-F302-08F77D08534C}"/>
              </a:ext>
            </a:extLst>
          </p:cNvPr>
          <p:cNvSpPr txBox="1"/>
          <p:nvPr/>
        </p:nvSpPr>
        <p:spPr>
          <a:xfrm>
            <a:off x="158654" y="5021313"/>
            <a:ext cx="44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data: correct waveform for this word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6DB062E-B79F-F03E-AFFF-C6F4C7C86E97}"/>
              </a:ext>
            </a:extLst>
          </p:cNvPr>
          <p:cNvCxnSpPr>
            <a:cxnSpLocks/>
            <a:stCxn id="1026" idx="3"/>
            <a:endCxn id="4" idx="1"/>
          </p:cNvCxnSpPr>
          <p:nvPr/>
        </p:nvCxnSpPr>
        <p:spPr>
          <a:xfrm flipV="1">
            <a:off x="7855148" y="2674619"/>
            <a:ext cx="182402" cy="6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>
            <a:extLst>
              <a:ext uri="{FF2B5EF4-FFF2-40B4-BE49-F238E27FC236}">
                <a16:creationId xmlns:a16="http://schemas.microsoft.com/office/drawing/2014/main" id="{D7D14A54-C93D-231F-C540-84C1C5D1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4" y="4350879"/>
            <a:ext cx="2326836" cy="7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3104F7-EC5F-2D2E-1321-5886602699CA}"/>
              </a:ext>
            </a:extLst>
          </p:cNvPr>
          <p:cNvSpPr txBox="1"/>
          <p:nvPr/>
        </p:nvSpPr>
        <p:spPr>
          <a:xfrm>
            <a:off x="5742431" y="1687231"/>
            <a:ext cx="1869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1D CNN </a:t>
            </a:r>
            <a:r>
              <a:rPr lang="en-US" dirty="0" err="1"/>
              <a:t>filterbank</a:t>
            </a:r>
            <a:r>
              <a:rPr lang="en-US" dirty="0"/>
              <a:t> representation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EC8607-2EE6-1154-7C33-E2316CC71F51}"/>
              </a:ext>
            </a:extLst>
          </p:cNvPr>
          <p:cNvCxnSpPr>
            <a:cxnSpLocks/>
          </p:cNvCxnSpPr>
          <p:nvPr/>
        </p:nvCxnSpPr>
        <p:spPr>
          <a:xfrm flipH="1">
            <a:off x="7257536" y="3801988"/>
            <a:ext cx="435781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2D6173-EF3F-69EC-B5EE-B0147284532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7241045" y="4724633"/>
            <a:ext cx="3536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DC6150A-5433-C012-7E9A-C47E8B0B20AB}"/>
              </a:ext>
            </a:extLst>
          </p:cNvPr>
          <p:cNvCxnSpPr>
            <a:cxnSpLocks/>
            <a:stCxn id="26" idx="3"/>
            <a:endCxn id="13" idx="1"/>
          </p:cNvCxnSpPr>
          <p:nvPr/>
        </p:nvCxnSpPr>
        <p:spPr>
          <a:xfrm>
            <a:off x="3185090" y="4720930"/>
            <a:ext cx="2700021" cy="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9E731D-F425-66EF-6F6C-C4542A8655E0}"/>
              </a:ext>
            </a:extLst>
          </p:cNvPr>
          <p:cNvCxnSpPr>
            <a:cxnSpLocks/>
            <a:stCxn id="1028" idx="2"/>
          </p:cNvCxnSpPr>
          <p:nvPr/>
        </p:nvCxnSpPr>
        <p:spPr>
          <a:xfrm>
            <a:off x="10777980" y="3103778"/>
            <a:ext cx="0" cy="1613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59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C9CF-71C5-F23E-C85C-55E13829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" y="80916"/>
            <a:ext cx="3647303" cy="79641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FC23F7-6D3C-7A5A-10D0-495071475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421" y="877326"/>
                <a:ext cx="11909857" cy="575825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Speech Production: Source-Filter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Speech Perception: STFT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Phonemes: Vowels and Consonants</a:t>
                </a:r>
              </a:p>
              <a:p>
                <a:r>
                  <a:rPr lang="en-US" dirty="0"/>
                  <a:t>Automatic Speech Recognition: CTC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Text-to-Speech Synthesis: Griffin-Lim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FC23F7-6D3C-7A5A-10D0-495071475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421" y="877326"/>
                <a:ext cx="11909857" cy="5758252"/>
              </a:xfrm>
              <a:blipFill>
                <a:blip r:embed="rId2"/>
                <a:stretch>
                  <a:fillRect l="-639" t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68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steps to produce sounds</a:t>
            </a:r>
            <a:br>
              <a:rPr lang="nl-NL" dirty="0"/>
            </a:br>
            <a:r>
              <a:rPr lang="nl-NL" altLang="ja-JP" sz="1800" dirty="0"/>
              <a:t>(Slide: Scharenborg, 2017)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2" y="1265213"/>
            <a:ext cx="7247258" cy="4301724"/>
          </a:xfrm>
        </p:spPr>
        <p:txBody>
          <a:bodyPr/>
          <a:lstStyle/>
          <a:p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3: </a:t>
            </a:r>
            <a:r>
              <a:rPr lang="nl-NL" sz="1969" i="1" dirty="0">
                <a:latin typeface="+mj-lt"/>
              </a:rPr>
              <a:t>articulation</a:t>
            </a:r>
            <a:r>
              <a:rPr lang="nl-NL" sz="1969" dirty="0">
                <a:latin typeface="+mj-lt"/>
              </a:rPr>
              <a:t> = </a:t>
            </a: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distortion of air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time-varying formant-frequency </a:t>
            </a:r>
          </a:p>
          <a:p>
            <a:pPr marL="0" indent="0">
              <a:buNone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     pattern</a:t>
            </a: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= speech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2: </a:t>
            </a:r>
            <a:r>
              <a:rPr lang="nl-NL" sz="1969" i="1" dirty="0">
                <a:latin typeface="+mj-lt"/>
              </a:rPr>
              <a:t>phonation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1: </a:t>
            </a:r>
            <a:r>
              <a:rPr lang="nl-NL" sz="1969" i="1" dirty="0">
                <a:latin typeface="+mj-lt"/>
              </a:rPr>
              <a:t>initiation</a:t>
            </a:r>
            <a:endParaRPr lang="nl-NL" sz="1969" dirty="0">
              <a:latin typeface="+mj-lt"/>
            </a:endParaRP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19" y="1720338"/>
            <a:ext cx="2962054" cy="3312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52781" y="3391030"/>
            <a:ext cx="151881" cy="1404900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14811" y="3011327"/>
            <a:ext cx="32254" cy="365012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361792" y="2453547"/>
            <a:ext cx="1253392" cy="950781"/>
          </a:xfrm>
          <a:prstGeom prst="arc">
            <a:avLst/>
          </a:prstGeom>
          <a:ln w="38100">
            <a:solidFill>
              <a:srgbClr val="0066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8B088CF-0660-43A5-8AC0-4DE5B899F0D9}"/>
              </a:ext>
            </a:extLst>
          </p:cNvPr>
          <p:cNvSpPr/>
          <p:nvPr/>
        </p:nvSpPr>
        <p:spPr>
          <a:xfrm>
            <a:off x="6602306" y="3441919"/>
            <a:ext cx="3746666" cy="290865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Source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5E2AAD7-421A-4FBB-A383-0C9997A65BC9}"/>
              </a:ext>
            </a:extLst>
          </p:cNvPr>
          <p:cNvSpPr/>
          <p:nvPr/>
        </p:nvSpPr>
        <p:spPr>
          <a:xfrm>
            <a:off x="6602306" y="1975367"/>
            <a:ext cx="3746666" cy="1112913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42305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Source-Filter Model of Speech Production</a:t>
            </a:r>
            <a:br>
              <a:rPr lang="nl-NL" dirty="0"/>
            </a:br>
            <a:r>
              <a:rPr lang="nl-NL" sz="3200" dirty="0"/>
              <a:t>(Chiba &amp; Kajiyama, 1940)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Sources: there are only three, all of them have wideband spectrum</a:t>
            </a:r>
          </a:p>
          <a:p>
            <a:pPr lvl="1"/>
            <a:r>
              <a:rPr lang="nl-NL" dirty="0"/>
              <a:t>Voicing: vibration of the vocal folds, same type of aerodynamic mechanism as a flag flapping in the wind. </a:t>
            </a:r>
          </a:p>
          <a:p>
            <a:pPr lvl="1"/>
            <a:r>
              <a:rPr lang="nl-NL" dirty="0"/>
              <a:t>Frication or Aspiration: turbulence created when air passes through a narrow aperture</a:t>
            </a:r>
          </a:p>
          <a:p>
            <a:pPr lvl="1"/>
            <a:r>
              <a:rPr lang="nl-NL" dirty="0"/>
              <a:t>Burst: the “pop” that occurs when high air pressure is suddenly released</a:t>
            </a:r>
          </a:p>
          <a:p>
            <a:pPr lvl="1"/>
            <a:endParaRPr lang="nl-NL" dirty="0"/>
          </a:p>
          <a:p>
            <a:r>
              <a:rPr lang="nl-NL" dirty="0"/>
              <a:t>Filter: </a:t>
            </a:r>
          </a:p>
          <a:p>
            <a:pPr lvl="1"/>
            <a:r>
              <a:rPr lang="nl-NL" dirty="0"/>
              <a:t>Vocal tract = the air cavity between glottis and lips</a:t>
            </a:r>
          </a:p>
          <a:p>
            <a:pPr lvl="1"/>
            <a:r>
              <a:rPr lang="nl-NL" dirty="0"/>
              <a:t>Just like a flute or a shower stall, it has resonances</a:t>
            </a:r>
          </a:p>
          <a:p>
            <a:pPr lvl="1"/>
            <a:r>
              <a:rPr lang="nl-NL" dirty="0"/>
              <a:t>The excitation has energy at all frequencies; excitation at the resonant frequencies is enhanced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Source-Filter Model of Speech Production</a:t>
            </a:r>
            <a:br>
              <a:rPr lang="nl-NL" dirty="0"/>
            </a:br>
            <a:r>
              <a:rPr lang="nl-NL" sz="2800" dirty="0"/>
              <a:t>A picture from Martin Rothenberg’s website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971675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Source-Filter Model</a:t>
            </a:r>
            <a:endParaRPr lang="nl-NL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dirty="0"/>
                  <a:t>The speech signal,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NL" dirty="0"/>
                  <a:t>, is created by convolving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nl-NL" dirty="0"/>
                  <a:t>) an excitation signal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nl-NL" dirty="0"/>
                  <a:t> through a vocal tract transfer function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nl-N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r>
                  <a:rPr lang="nl-NL" dirty="0"/>
                  <a:t>The Fourier transform of speech is therefore the product of excitation times transfer function: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...engineers usually compute Fourier transform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 rather than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/>
                  <a:t>.  You can get one from the other if you remember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𝑑𝑓</m:t>
                    </m:r>
                  </m:oMath>
                </a14:m>
                <a:r>
                  <a:rPr lang="nl-NL" dirty="0"/>
                  <a:t>.</a:t>
                </a:r>
              </a:p>
              <a:p>
                <a:r>
                  <a:rPr lang="nl-NL" dirty="0"/>
                  <a:t>Excitation includes all of the information about voicing, frication, or burst.  Transfer function includes all of the information about the vocal tract resonances, which are called “formants.”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19150" y="1568450"/>
                <a:ext cx="10515600" cy="4895850"/>
              </a:xfrm>
              <a:blipFill>
                <a:blip r:embed="rId2"/>
                <a:stretch>
                  <a:fillRect l="-1206" t="-2850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5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3269</Words>
  <Application>Microsoft Macintosh PowerPoint</Application>
  <PresentationFormat>Widescreen</PresentationFormat>
  <Paragraphs>501</Paragraphs>
  <Slides>51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Franklin Gothic Book</vt:lpstr>
      <vt:lpstr>Times</vt:lpstr>
      <vt:lpstr>Wingdings</vt:lpstr>
      <vt:lpstr>Office Theme</vt:lpstr>
      <vt:lpstr>ECE 448 Speech</vt:lpstr>
      <vt:lpstr>Outline</vt:lpstr>
      <vt:lpstr>Speech (Slide: Scharenborg, 2017)</vt:lpstr>
      <vt:lpstr>Evolution of the vocal tract (Slide: Scharenborg, 2017)</vt:lpstr>
      <vt:lpstr>The anatomy and physiology of speech (Slide: Scharenborg, 2017)</vt:lpstr>
      <vt:lpstr>3 steps to produce sounds (Slide: Scharenborg, 2017)</vt:lpstr>
      <vt:lpstr>The Source-Filter Model of Speech Production (Chiba &amp; Kajiyama, 1940)</vt:lpstr>
      <vt:lpstr>The Source-Filter Model of Speech Production A picture from Martin Rothenberg’s website</vt:lpstr>
      <vt:lpstr>The Source-Filter Model</vt:lpstr>
      <vt:lpstr>Source-Filter Model: Voice Source</vt:lpstr>
      <vt:lpstr>Source-Filter Model: Filter</vt:lpstr>
      <vt:lpstr>Speech signal: Time domain</vt:lpstr>
      <vt:lpstr>Speech signal: Magnitude Fourier Transform</vt:lpstr>
      <vt:lpstr>Speech signal: Log Magnitude Transform</vt:lpstr>
      <vt:lpstr>The Source-Filter Model</vt:lpstr>
      <vt:lpstr>Spectrogram: ln(energy(frequency,time))</vt:lpstr>
      <vt:lpstr>Outline</vt:lpstr>
      <vt:lpstr>What spectrum do people hear?  Basilar membrane</vt:lpstr>
      <vt:lpstr>Inner ear</vt:lpstr>
      <vt:lpstr>Basilar membrane of the cochlea = a bank of mechanical bandpass filters</vt:lpstr>
      <vt:lpstr>Frequency scales for hearing: mel scale, ERB scale</vt:lpstr>
      <vt:lpstr>How is a spectrogram created? Short-Time Fourier Transform (STFT)</vt:lpstr>
      <vt:lpstr>Critical bands</vt:lpstr>
      <vt:lpstr>Mel-scale</vt:lpstr>
      <vt:lpstr>ERB scale</vt:lpstr>
      <vt:lpstr>Mel filterbank coefficients: convert the spectrum from Hertz-frequency to mel-frequency</vt:lpstr>
      <vt:lpstr>Mel filterbank coefficients: convert the spectrum from Hertz-frequency to mel-frequency</vt:lpstr>
      <vt:lpstr>Mel filterbank coefficients: convert the spectrum from Hertz-frequency to mel-frequency</vt:lpstr>
      <vt:lpstr>Outline</vt:lpstr>
      <vt:lpstr>Linguistic units</vt:lpstr>
      <vt:lpstr> Linguistic units</vt:lpstr>
      <vt:lpstr> Some terminology</vt:lpstr>
      <vt:lpstr>Speech sounds</vt:lpstr>
      <vt:lpstr>Different sounds: Vowels</vt:lpstr>
      <vt:lpstr>Different sounds: Vowels</vt:lpstr>
      <vt:lpstr>Different sounds: Consonants</vt:lpstr>
      <vt:lpstr>Speech sound production</vt:lpstr>
      <vt:lpstr>Quiz 1: How many words are there?</vt:lpstr>
      <vt:lpstr>Electromagnetically</vt:lpstr>
      <vt:lpstr>Quiz 2: Can you spot the odd one out? </vt:lpstr>
      <vt:lpstr>Enormous variability</vt:lpstr>
      <vt:lpstr>Outline</vt:lpstr>
      <vt:lpstr>Speech Technologies</vt:lpstr>
      <vt:lpstr>ASR using spectrograms</vt:lpstr>
      <vt:lpstr>How is the neural net trained? Connectionist Temporal Classification (CTC)</vt:lpstr>
      <vt:lpstr>ASR using 1-D Convolutional Neural Net</vt:lpstr>
      <vt:lpstr>Outline</vt:lpstr>
      <vt:lpstr>TTS using spectrograms</vt:lpstr>
      <vt:lpstr>Griffin-Lim Algorithm</vt:lpstr>
      <vt:lpstr>TTS using 1-D Convolutions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of slides on speech production that I’ve used in the past</dc:title>
  <dc:creator>Odette</dc:creator>
  <cp:lastModifiedBy>Hasegawa-Johnson, Mark Allan</cp:lastModifiedBy>
  <cp:revision>54</cp:revision>
  <dcterms:created xsi:type="dcterms:W3CDTF">2017-09-20T07:50:52Z</dcterms:created>
  <dcterms:modified xsi:type="dcterms:W3CDTF">2022-05-15T03:05:54Z</dcterms:modified>
</cp:coreProperties>
</file>