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0" r:id="rId22"/>
    <p:sldId id="305" r:id="rId23"/>
    <p:sldId id="306" r:id="rId24"/>
    <p:sldId id="307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4" r:id="rId35"/>
    <p:sldId id="295" r:id="rId36"/>
    <p:sldId id="297" r:id="rId37"/>
    <p:sldId id="298" r:id="rId38"/>
    <p:sldId id="301" r:id="rId39"/>
    <p:sldId id="299" r:id="rId40"/>
    <p:sldId id="300" r:id="rId41"/>
    <p:sldId id="302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4E0-AD41-8746-99DD-7522877F21E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A39A-89C0-0F4D-81A0-340165A3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577B-C487-7D47-9ADC-94D57DE2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EB393-6444-894E-818D-D6D189E2A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97D9-EDF0-3146-B411-40831B1F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0959-1BD2-0543-A5EF-39C18B6C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E2B6-5CA7-FF4B-81E1-2EBD26A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71F2-E35B-AF4A-A95F-C111EFB2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DA259-D7A8-E14D-A412-DDE8FC40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9DA0-E9AA-6146-B10B-D0169BD9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B698-BD7A-3D46-BF96-008B31C2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5EB0-CDCF-9B44-A21B-B5EBC0AC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979F0-EBD1-4C42-995F-E4D336214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56506-D5BB-914A-BAEC-C028C7BF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193A-E0E3-B942-9430-F69B0A0E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DACD-CCA4-DC40-BEA3-E208925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2F89-E772-3547-A5BA-C08E9D6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189F-9F37-F140-A8D7-CEB06009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7538-AE4F-9141-B480-99881173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DE66-3713-FE45-BDF6-5902736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2279-B71C-6545-B591-105DE78F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1C75-C4A5-7F49-9085-1936C42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68B6-06C4-8044-8DC8-90633152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A205-A837-7D4E-9098-D113B0EA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EB48-F227-D249-93C4-F17D1B78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9953-1D23-084C-8D56-0CFC72C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A874-336F-5547-8C69-1A792F1A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3034-073F-8F4E-9512-A0B4318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FFB-1577-6341-8240-5D432FC83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EFB2-7591-2B4D-91B9-EFBB64B8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4D97-7288-D544-9FCD-14B14155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F7CF-0D87-0B45-BB3B-2DF2322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5087-3C8C-6542-9470-10F73A63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0A78-37C9-4C4C-8DBE-7AAA0B2B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266E-DE2C-5B42-AAFE-3BE7CCC7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9F28-5260-5441-8221-171B1B501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0A331-F650-3848-B2ED-71D77776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88F76-A813-4F43-BBFC-583C03E7B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2F5DF-A601-CF49-A4D3-D277BD4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AACA9-729F-1A4C-83CE-3158A2A3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F080A-9AC4-C347-BAF6-B6CCF2EF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4556-54B3-8C4C-B103-4FC419D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B250F-D7EC-4243-8766-FE8C8711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FC34A-5053-D64D-957A-D131CB62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2A61-F4A9-E04C-8FC1-A58C257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0B409-C25F-A84E-9D5D-B592D51B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1389C-291A-C749-9968-2166535D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D37A4-B2AA-6943-AA90-84475C9A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EF6F-5FDA-0942-9772-C19DB9E8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C3E3-42AE-E44C-831F-C84A390F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288E-039E-7A43-A983-A0E46D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16A6-1087-E14F-B67D-FE5272E4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AAD07-1BDF-EF4A-8432-CCA5C01A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C8989-94EA-D146-AA26-08B1225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34DB-78F4-204A-AF8A-927DFDF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2004B-FD7C-9A4F-BA26-E732B5A75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9CB0D-960B-D94A-9BE7-87C3A82B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A6B4-8E13-DE45-9D6C-99045C14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C2F32-92CA-9746-9F31-B6444362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90578-3126-874E-B937-6F872E3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8D0A8-4F99-0941-98B4-D2EC51D2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9BB8-E214-704E-838C-26FDAD53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59ADF-DF4B-7F4E-A2C1-A08196E7C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9084-CFAB-844C-A6F2-2E3231C4FF5C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033B-5036-CD42-B3A5-D1D41BBA2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F6BA-2D9D-024E-81D0-2CF88042A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5AD7-4777-E14E-A963-C37E5862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JzlsvFN_5H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2r9U4wkjc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s.unc.edu/~jeffi/c-space/robot.x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2r9U4wkjc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581D-C019-6343-B83D-F2E079ED2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38: Configuration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05F3-92DD-AD46-AC12-2E1D00D0C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Hasegawa-Johnson, 4/2022</a:t>
            </a:r>
          </a:p>
          <a:p>
            <a:r>
              <a:rPr lang="en-US" dirty="0">
                <a:hlinkClick r:id="rId2"/>
              </a:rPr>
              <a:t>CC-BY 4.0</a:t>
            </a:r>
            <a:r>
              <a:rPr lang="en-US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8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701755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696989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706511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701747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711268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706500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48616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4956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392445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387681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397203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406725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401959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397192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839867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263840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60998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60522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71952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71475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0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6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48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573165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568399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577921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573157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582678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577910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5861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59570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506745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501981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511503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521025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516259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511492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711277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378140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7100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7052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81953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81477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BCC890B-3188-1048-84CD-CBD981DC659C}"/>
              </a:ext>
            </a:extLst>
          </p:cNvPr>
          <p:cNvSpPr/>
          <p:nvPr/>
        </p:nvSpPr>
        <p:spPr>
          <a:xfrm>
            <a:off x="7154176" y="348140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458863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454097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463619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458855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468376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463608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71476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72429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621048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616284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625806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635328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630562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625795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596975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49244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83859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83382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94812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94336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3D68A1F-AB59-8C4F-866B-FECACCC686DB}"/>
              </a:ext>
            </a:extLst>
          </p:cNvPr>
          <p:cNvSpPr/>
          <p:nvPr/>
        </p:nvSpPr>
        <p:spPr>
          <a:xfrm>
            <a:off x="7154178" y="35957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D9DB83-E4DF-D84F-8986-90864B89AD11}"/>
              </a:ext>
            </a:extLst>
          </p:cNvPr>
          <p:cNvSpPr/>
          <p:nvPr/>
        </p:nvSpPr>
        <p:spPr>
          <a:xfrm>
            <a:off x="7482775" y="3038461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FB9C2B-C3CD-1445-9732-6A7F7316134F}"/>
              </a:ext>
            </a:extLst>
          </p:cNvPr>
          <p:cNvSpPr/>
          <p:nvPr/>
        </p:nvSpPr>
        <p:spPr>
          <a:xfrm>
            <a:off x="7492299" y="291939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9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to follow that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D9DB83-E4DF-D84F-8986-90864B89AD11}"/>
              </a:ext>
            </a:extLst>
          </p:cNvPr>
          <p:cNvSpPr/>
          <p:nvPr/>
        </p:nvSpPr>
        <p:spPr>
          <a:xfrm>
            <a:off x="7482775" y="3038461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FB9C2B-C3CD-1445-9732-6A7F7316134F}"/>
              </a:ext>
            </a:extLst>
          </p:cNvPr>
          <p:cNvSpPr/>
          <p:nvPr/>
        </p:nvSpPr>
        <p:spPr>
          <a:xfrm>
            <a:off x="7492299" y="291939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8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386630" y="2614624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BD9E547-7137-F341-BDE8-09E6843C8515}"/>
              </a:ext>
            </a:extLst>
          </p:cNvPr>
          <p:cNvSpPr/>
          <p:nvPr/>
        </p:nvSpPr>
        <p:spPr>
          <a:xfrm>
            <a:off x="7406578" y="313371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72B546-19C4-9442-851C-673BDFC22D5F}"/>
              </a:ext>
            </a:extLst>
          </p:cNvPr>
          <p:cNvSpPr/>
          <p:nvPr/>
        </p:nvSpPr>
        <p:spPr>
          <a:xfrm>
            <a:off x="7487540" y="312895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300904" y="2886091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53E3F4-C829-9148-82F4-BCB989DE07C0}"/>
              </a:ext>
            </a:extLst>
          </p:cNvPr>
          <p:cNvSpPr/>
          <p:nvPr/>
        </p:nvSpPr>
        <p:spPr>
          <a:xfrm>
            <a:off x="7277995" y="336232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65BF838-0197-1046-9C33-2FF6CBFDE7F0}"/>
              </a:ext>
            </a:extLst>
          </p:cNvPr>
          <p:cNvSpPr/>
          <p:nvPr/>
        </p:nvSpPr>
        <p:spPr>
          <a:xfrm>
            <a:off x="7273230" y="325754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933CC1C-5BCD-B547-8540-39FF9BD0C577}"/>
              </a:ext>
            </a:extLst>
          </p:cNvPr>
          <p:cNvSpPr/>
          <p:nvPr/>
        </p:nvSpPr>
        <p:spPr>
          <a:xfrm>
            <a:off x="7397054" y="325278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1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#2: Robot attempts </a:t>
            </a:r>
            <a:r>
              <a:rPr lang="en-US"/>
              <a:t>to follow that path.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172315" y="3128982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84EF7C-6B97-6F41-A46F-2296010C1BCF}"/>
              </a:ext>
            </a:extLst>
          </p:cNvPr>
          <p:cNvSpPr/>
          <p:nvPr/>
        </p:nvSpPr>
        <p:spPr>
          <a:xfrm>
            <a:off x="7268472" y="348139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5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#3: Robot bumps into the doorframe.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Poor robot.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072299" y="3143270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2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C31D28-9E7F-9D4B-97B1-01A83D29DA26}"/>
              </a:ext>
            </a:extLst>
          </p:cNvPr>
          <p:cNvSpPr/>
          <p:nvPr/>
        </p:nvSpPr>
        <p:spPr>
          <a:xfrm>
            <a:off x="7035112" y="347663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5082CB-EF48-4544-AB5E-0ED8D285F20F}"/>
              </a:ext>
            </a:extLst>
          </p:cNvPr>
          <p:cNvSpPr/>
          <p:nvPr/>
        </p:nvSpPr>
        <p:spPr>
          <a:xfrm>
            <a:off x="7158936" y="347187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6455D6-881F-EA48-8D00-DFAFEA918173}"/>
              </a:ext>
            </a:extLst>
          </p:cNvPr>
          <p:cNvCxnSpPr>
            <a:cxnSpLocks/>
          </p:cNvCxnSpPr>
          <p:nvPr/>
        </p:nvCxnSpPr>
        <p:spPr>
          <a:xfrm flipH="1">
            <a:off x="6930359" y="3527970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BAAB-A721-F743-B1BD-060953E2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Poor robot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err="1">
                <a:hlinkClick r:id="rId2"/>
              </a:rPr>
              <a:t>www.youtube.com</a:t>
            </a:r>
            <a:r>
              <a:rPr lang="en-US" sz="2700" dirty="0">
                <a:hlinkClick r:id="rId2"/>
              </a:rPr>
              <a:t>/</a:t>
            </a:r>
            <a:r>
              <a:rPr lang="en-US" sz="2700" dirty="0" err="1">
                <a:hlinkClick r:id="rId2"/>
              </a:rPr>
              <a:t>watch?v</a:t>
            </a:r>
            <a:r>
              <a:rPr lang="en-US" sz="2700" dirty="0">
                <a:hlinkClick r:id="rId2"/>
              </a:rPr>
              <a:t>=JzlsvFN_5HI</a:t>
            </a:r>
            <a:endParaRPr lang="en-US" sz="2700" dirty="0"/>
          </a:p>
        </p:txBody>
      </p:sp>
      <p:pic>
        <p:nvPicPr>
          <p:cNvPr id="6" name="Content Placeholder 5" descr="A screen 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2494767-D326-DB48-918E-0E31C5CFF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09852" y="1372656"/>
            <a:ext cx="7315199" cy="5417085"/>
          </a:xfrm>
        </p:spPr>
      </p:pic>
    </p:spTree>
    <p:extLst>
      <p:ext uri="{BB962C8B-B14F-4D97-AF65-F5344CB8AC3E}">
        <p14:creationId xmlns:p14="http://schemas.microsoft.com/office/powerpoint/2010/main" val="318975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3DF9-C722-6349-8D4B-9225D3E9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DD2B-58F4-9C49-BFF2-BFAA64B0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  <a:p>
            <a:r>
              <a:rPr lang="en-US" dirty="0"/>
              <a:t>Poor Robot!</a:t>
            </a:r>
          </a:p>
          <a:p>
            <a:r>
              <a:rPr lang="en-US" dirty="0"/>
              <a:t>Configuration Space</a:t>
            </a:r>
          </a:p>
          <a:p>
            <a:r>
              <a:rPr lang="en-US" dirty="0"/>
              <a:t>The Robot Arm Problem</a:t>
            </a:r>
          </a:p>
          <a:p>
            <a:r>
              <a:rPr lang="en-US" dirty="0"/>
              <a:t>Geometry of the Robot Arm Problem</a:t>
            </a:r>
          </a:p>
          <a:p>
            <a:r>
              <a:rPr lang="en-US" dirty="0"/>
              <a:t>Searching for a Solution in Configuration Space</a:t>
            </a:r>
          </a:p>
        </p:txBody>
      </p:sp>
    </p:spTree>
    <p:extLst>
      <p:ext uri="{BB962C8B-B14F-4D97-AF65-F5344CB8AC3E}">
        <p14:creationId xmlns:p14="http://schemas.microsoft.com/office/powerpoint/2010/main" val="24661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02894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0384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Let’s give it more information.</a:t>
            </a:r>
          </a:p>
          <a:p>
            <a:r>
              <a:rPr lang="en-US" dirty="0"/>
              <a:t>Let’s tell it how wide it is.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075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8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2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4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0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1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3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028948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0384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19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5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7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199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3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6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2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4" y="222881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258978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254212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263734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258970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268491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263723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143251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1527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835219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830455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839977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849499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844733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839966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397090" y="222408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706614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735207" y="303370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382784" y="302418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81E82F9-9ADF-094A-88CF-5B840F72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0E89C3A-6858-7E46-AC37-D63773BCB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</p:spTree>
    <p:extLst>
      <p:ext uri="{BB962C8B-B14F-4D97-AF65-F5344CB8AC3E}">
        <p14:creationId xmlns:p14="http://schemas.microsoft.com/office/powerpoint/2010/main" val="373859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158965" y="23431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154199" y="246697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163721" y="2590804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158957" y="268605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168478" y="280987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163710" y="291941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59" y="325755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3" y="326707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949521" y="29194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944757" y="2800337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954279" y="2681270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963801" y="256220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959035" y="245742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954268" y="2324073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297077" y="222408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820916" y="223358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849509" y="3033706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282771" y="3024185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730443" y="3143242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392307" y="3148009"/>
            <a:ext cx="365760" cy="365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B654D8C-D0B7-EB4C-98CA-87F082A3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3CB7592-9CE0-CF44-BD9C-77B861967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#1: every node in the search tree carries information about the size of the robot.  </a:t>
            </a:r>
          </a:p>
        </p:txBody>
      </p:sp>
    </p:spTree>
    <p:extLst>
      <p:ext uri="{BB962C8B-B14F-4D97-AF65-F5344CB8AC3E}">
        <p14:creationId xmlns:p14="http://schemas.microsoft.com/office/powerpoint/2010/main" val="307860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0F2E-401A-4647-B3A6-0A3AEB90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56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that’s a little unwieldy…</a:t>
            </a:r>
          </a:p>
        </p:txBody>
      </p:sp>
    </p:spTree>
    <p:extLst>
      <p:ext uri="{BB962C8B-B14F-4D97-AF65-F5344CB8AC3E}">
        <p14:creationId xmlns:p14="http://schemas.microsoft.com/office/powerpoint/2010/main" val="1729073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#2: the map tells the robot how wide it is.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How can we help the robot?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Option #2: the map tells the robot how wide it is.</a:t>
            </a:r>
          </a:p>
          <a:p>
            <a:r>
              <a:rPr lang="en-US" dirty="0"/>
              <a:t>Now, any optimal path that the robot finds is a path that it can actually use.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A7A9762-11E0-EF4E-8D24-78CBCE57FFE0}"/>
              </a:ext>
            </a:extLst>
          </p:cNvPr>
          <p:cNvSpPr/>
          <p:nvPr/>
        </p:nvSpPr>
        <p:spPr>
          <a:xfrm>
            <a:off x="7035112" y="370523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6D07E86-33A5-5D40-90E4-94F04F6FC93C}"/>
              </a:ext>
            </a:extLst>
          </p:cNvPr>
          <p:cNvSpPr/>
          <p:nvPr/>
        </p:nvSpPr>
        <p:spPr>
          <a:xfrm>
            <a:off x="7158936" y="370047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1747CB-E85F-384D-9B66-639860CF7F18}"/>
              </a:ext>
            </a:extLst>
          </p:cNvPr>
          <p:cNvSpPr/>
          <p:nvPr/>
        </p:nvSpPr>
        <p:spPr>
          <a:xfrm>
            <a:off x="7268472" y="370999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D66B69-2E15-7248-A90D-A1706735B198}"/>
              </a:ext>
            </a:extLst>
          </p:cNvPr>
          <p:cNvSpPr/>
          <p:nvPr/>
        </p:nvSpPr>
        <p:spPr>
          <a:xfrm>
            <a:off x="7406585" y="370522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6A314E3-5CC0-A442-A982-4DDBBE78AB58}"/>
              </a:ext>
            </a:extLst>
          </p:cNvPr>
          <p:cNvSpPr/>
          <p:nvPr/>
        </p:nvSpPr>
        <p:spPr>
          <a:xfrm>
            <a:off x="7401820" y="357187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4D58458-8A18-2D4A-AC85-B4E00AF4A1F8}"/>
              </a:ext>
            </a:extLst>
          </p:cNvPr>
          <p:cNvSpPr/>
          <p:nvPr/>
        </p:nvSpPr>
        <p:spPr>
          <a:xfrm>
            <a:off x="7397054" y="348138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BB2CA0C-CDBC-4F48-8102-866F616625A9}"/>
              </a:ext>
            </a:extLst>
          </p:cNvPr>
          <p:cNvSpPr/>
          <p:nvPr/>
        </p:nvSpPr>
        <p:spPr>
          <a:xfrm>
            <a:off x="7406578" y="336232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8234AE1-49D9-514B-9140-48AAE8874116}"/>
              </a:ext>
            </a:extLst>
          </p:cNvPr>
          <p:cNvSpPr/>
          <p:nvPr/>
        </p:nvSpPr>
        <p:spPr>
          <a:xfrm>
            <a:off x="7487540" y="335755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74F10A9-CC21-AA46-8A27-ADFDF4B9A25C}"/>
              </a:ext>
            </a:extLst>
          </p:cNvPr>
          <p:cNvSpPr/>
          <p:nvPr/>
        </p:nvSpPr>
        <p:spPr>
          <a:xfrm>
            <a:off x="7482775" y="326706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46A6D75-29A2-564D-9B62-99D9AFA9604D}"/>
              </a:ext>
            </a:extLst>
          </p:cNvPr>
          <p:cNvSpPr/>
          <p:nvPr/>
        </p:nvSpPr>
        <p:spPr>
          <a:xfrm>
            <a:off x="7492299" y="314799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215D2E-6DD1-204A-88C9-A98F25F2444E}"/>
              </a:ext>
            </a:extLst>
          </p:cNvPr>
          <p:cNvCxnSpPr>
            <a:cxnSpLocks/>
          </p:cNvCxnSpPr>
          <p:nvPr/>
        </p:nvCxnSpPr>
        <p:spPr>
          <a:xfrm flipH="1">
            <a:off x="6930359" y="3756573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1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28948"/>
            <a:ext cx="1104907" cy="2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869635" y="2985914"/>
            <a:ext cx="3883750" cy="290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576499" y="3425669"/>
            <a:ext cx="897431" cy="275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292513" y="5084590"/>
            <a:ext cx="1481896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262092"/>
            <a:ext cx="672137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257325"/>
            <a:ext cx="68009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79848" y="5238269"/>
            <a:ext cx="704985" cy="257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13908" y="5473610"/>
            <a:ext cx="728758" cy="274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739688" y="5456398"/>
            <a:ext cx="728755" cy="299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059360" y="5262081"/>
            <a:ext cx="704984" cy="269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350254" y="4545403"/>
            <a:ext cx="1622109" cy="27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828699"/>
            <a:ext cx="949183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71110" y="3284454"/>
            <a:ext cx="404335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33547" y="5653275"/>
            <a:ext cx="355659" cy="27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FBB319D-F11A-E242-8D7B-2D1F3B5A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8" y="365125"/>
            <a:ext cx="5761817" cy="1325563"/>
          </a:xfrm>
        </p:spPr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03985BB-7DAA-1845-84F3-E72A69BFC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This new search space is called a </a:t>
            </a:r>
            <a:r>
              <a:rPr lang="en-US" b="1" u="sng" dirty="0"/>
              <a:t>configuration space</a:t>
            </a:r>
            <a:r>
              <a:rPr lang="en-US" dirty="0"/>
              <a:t>.</a:t>
            </a:r>
          </a:p>
          <a:p>
            <a:r>
              <a:rPr lang="en-US" dirty="0"/>
              <a:t>It specifies which configurations are possible.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A31468-5335-7247-AE4B-FDC0AF1FFDB2}"/>
              </a:ext>
            </a:extLst>
          </p:cNvPr>
          <p:cNvSpPr/>
          <p:nvPr/>
        </p:nvSpPr>
        <p:spPr>
          <a:xfrm flipV="1">
            <a:off x="6215057" y="3102293"/>
            <a:ext cx="970611" cy="45719"/>
          </a:xfrm>
          <a:prstGeom prst="rect">
            <a:avLst/>
          </a:prstGeom>
          <a:effectLst>
            <a:outerShdw blurRad="12700" dist="88900" dir="5040000" sx="1000" sy="1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D774662-DFBB-A54E-A632-0CD6F8B686A3}"/>
              </a:ext>
            </a:extLst>
          </p:cNvPr>
          <p:cNvSpPr/>
          <p:nvPr/>
        </p:nvSpPr>
        <p:spPr>
          <a:xfrm flipV="1">
            <a:off x="7996235" y="3097530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B90EFB-9E5A-214C-92F2-9EC833528F17}"/>
              </a:ext>
            </a:extLst>
          </p:cNvPr>
          <p:cNvSpPr/>
          <p:nvPr/>
        </p:nvSpPr>
        <p:spPr>
          <a:xfrm rot="5400000" flipV="1">
            <a:off x="7646196" y="3476147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622DCA-9747-AB4C-96A9-A0D09C641005}"/>
              </a:ext>
            </a:extLst>
          </p:cNvPr>
          <p:cNvSpPr/>
          <p:nvPr/>
        </p:nvSpPr>
        <p:spPr>
          <a:xfrm rot="5400000" flipV="1">
            <a:off x="7358490" y="528976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7F9779F-9F74-EC45-BE43-F86891258E75}"/>
              </a:ext>
            </a:extLst>
          </p:cNvPr>
          <p:cNvSpPr/>
          <p:nvPr/>
        </p:nvSpPr>
        <p:spPr>
          <a:xfrm flipV="1">
            <a:off x="8055774" y="5371631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F564F7-983B-2E47-B66C-5DBE2ED085E6}"/>
              </a:ext>
            </a:extLst>
          </p:cNvPr>
          <p:cNvSpPr/>
          <p:nvPr/>
        </p:nvSpPr>
        <p:spPr>
          <a:xfrm flipV="1">
            <a:off x="9065430" y="5366863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464D2D-1FD2-A643-BD27-B1F476C9289A}"/>
              </a:ext>
            </a:extLst>
          </p:cNvPr>
          <p:cNvSpPr/>
          <p:nvPr/>
        </p:nvSpPr>
        <p:spPr>
          <a:xfrm flipV="1">
            <a:off x="10075086" y="534780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F7D903-8A72-B849-AC67-47DC13075722}"/>
              </a:ext>
            </a:extLst>
          </p:cNvPr>
          <p:cNvSpPr/>
          <p:nvPr/>
        </p:nvSpPr>
        <p:spPr>
          <a:xfrm rot="5400000" flipV="1">
            <a:off x="8791054" y="5665056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097915-5C1E-4B40-8821-6D162550DD0B}"/>
              </a:ext>
            </a:extLst>
          </p:cNvPr>
          <p:cNvSpPr/>
          <p:nvPr/>
        </p:nvSpPr>
        <p:spPr>
          <a:xfrm rot="5400000" flipV="1">
            <a:off x="9814995" y="566029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B876C04-F62F-0D4E-8091-8DA84DE9966A}"/>
              </a:ext>
            </a:extLst>
          </p:cNvPr>
          <p:cNvSpPr/>
          <p:nvPr/>
        </p:nvSpPr>
        <p:spPr>
          <a:xfrm flipV="1">
            <a:off x="11184752" y="5371620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A39F99-BB1D-F543-99F5-BEA8025B6C6E}"/>
              </a:ext>
            </a:extLst>
          </p:cNvPr>
          <p:cNvSpPr/>
          <p:nvPr/>
        </p:nvSpPr>
        <p:spPr>
          <a:xfrm>
            <a:off x="8958268" y="4133857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FD762-7239-F440-BAFD-005767120505}"/>
              </a:ext>
            </a:extLst>
          </p:cNvPr>
          <p:cNvSpPr/>
          <p:nvPr/>
        </p:nvSpPr>
        <p:spPr>
          <a:xfrm rot="5400000" flipV="1">
            <a:off x="6496473" y="4684919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5531315-2D55-4644-988E-6C949D14AC84}"/>
              </a:ext>
            </a:extLst>
          </p:cNvPr>
          <p:cNvSpPr/>
          <p:nvPr/>
        </p:nvSpPr>
        <p:spPr>
          <a:xfrm flipV="1">
            <a:off x="6193621" y="4938237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94F3F-7905-8746-BA5A-CF075E30853D}"/>
              </a:ext>
            </a:extLst>
          </p:cNvPr>
          <p:cNvSpPr/>
          <p:nvPr/>
        </p:nvSpPr>
        <p:spPr>
          <a:xfrm rot="5400000" flipV="1">
            <a:off x="6966346" y="329397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AC3858-91BB-B241-B6F2-A7566E4BCE44}"/>
              </a:ext>
            </a:extLst>
          </p:cNvPr>
          <p:cNvSpPr/>
          <p:nvPr/>
        </p:nvSpPr>
        <p:spPr>
          <a:xfrm rot="5400000" flipV="1">
            <a:off x="7078025" y="5840630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EA310-5A40-D841-9596-F634AFC8FF5E}"/>
              </a:ext>
            </a:extLst>
          </p:cNvPr>
          <p:cNvSpPr txBox="1"/>
          <p:nvPr/>
        </p:nvSpPr>
        <p:spPr>
          <a:xfrm>
            <a:off x="9164494" y="3438524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A34F44-204F-D647-87C5-E0CF282286B9}"/>
              </a:ext>
            </a:extLst>
          </p:cNvPr>
          <p:cNvSpPr txBox="1"/>
          <p:nvPr/>
        </p:nvSpPr>
        <p:spPr>
          <a:xfrm>
            <a:off x="10426565" y="5457834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DB97A5-3AEE-EF4C-828A-658921FB172C}"/>
              </a:ext>
            </a:extLst>
          </p:cNvPr>
          <p:cNvSpPr txBox="1"/>
          <p:nvPr/>
        </p:nvSpPr>
        <p:spPr>
          <a:xfrm>
            <a:off x="9121628" y="549593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AB750F-34E2-714B-80B7-363CA37E4203}"/>
              </a:ext>
            </a:extLst>
          </p:cNvPr>
          <p:cNvSpPr txBox="1"/>
          <p:nvPr/>
        </p:nvSpPr>
        <p:spPr>
          <a:xfrm rot="5400000">
            <a:off x="5945029" y="3848102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DB9A85-05A2-184E-950C-B85D8AEEC46C}"/>
              </a:ext>
            </a:extLst>
          </p:cNvPr>
          <p:cNvSpPr/>
          <p:nvPr/>
        </p:nvSpPr>
        <p:spPr>
          <a:xfrm>
            <a:off x="7387550" y="292893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55E9F2-8A57-7E45-9C75-A2F2FECBD4C5}"/>
              </a:ext>
            </a:extLst>
          </p:cNvPr>
          <p:cNvSpPr/>
          <p:nvPr/>
        </p:nvSpPr>
        <p:spPr>
          <a:xfrm>
            <a:off x="7497086" y="303847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6064DA-DDA5-4045-A84D-D48ADF1376A7}"/>
              </a:ext>
            </a:extLst>
          </p:cNvPr>
          <p:cNvSpPr/>
          <p:nvPr/>
        </p:nvSpPr>
        <p:spPr>
          <a:xfrm>
            <a:off x="7620910" y="304799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020813-DF0F-C64F-80CF-B9A272868EAB}"/>
              </a:ext>
            </a:extLst>
          </p:cNvPr>
          <p:cNvSpPr/>
          <p:nvPr/>
        </p:nvSpPr>
        <p:spPr>
          <a:xfrm>
            <a:off x="7730446" y="292892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A7A9762-11E0-EF4E-8D24-78CBCE57FFE0}"/>
              </a:ext>
            </a:extLst>
          </p:cNvPr>
          <p:cNvSpPr/>
          <p:nvPr/>
        </p:nvSpPr>
        <p:spPr>
          <a:xfrm>
            <a:off x="7035112" y="3705239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6D07E86-33A5-5D40-90E4-94F04F6FC93C}"/>
              </a:ext>
            </a:extLst>
          </p:cNvPr>
          <p:cNvSpPr/>
          <p:nvPr/>
        </p:nvSpPr>
        <p:spPr>
          <a:xfrm>
            <a:off x="7158936" y="3700473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41747CB-E85F-384D-9B66-639860CF7F18}"/>
              </a:ext>
            </a:extLst>
          </p:cNvPr>
          <p:cNvSpPr/>
          <p:nvPr/>
        </p:nvSpPr>
        <p:spPr>
          <a:xfrm>
            <a:off x="7268472" y="370999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D66B69-2E15-7248-A90D-A1706735B198}"/>
              </a:ext>
            </a:extLst>
          </p:cNvPr>
          <p:cNvSpPr/>
          <p:nvPr/>
        </p:nvSpPr>
        <p:spPr>
          <a:xfrm>
            <a:off x="7406587" y="3705232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6A314E3-5CC0-A442-A982-4DDBBE78AB58}"/>
              </a:ext>
            </a:extLst>
          </p:cNvPr>
          <p:cNvSpPr/>
          <p:nvPr/>
        </p:nvSpPr>
        <p:spPr>
          <a:xfrm>
            <a:off x="7401819" y="358616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4D58458-8A18-2D4A-AC85-B4E00AF4A1F8}"/>
              </a:ext>
            </a:extLst>
          </p:cNvPr>
          <p:cNvSpPr/>
          <p:nvPr/>
        </p:nvSpPr>
        <p:spPr>
          <a:xfrm>
            <a:off x="7397054" y="3481386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BB2CA0C-CDBC-4F48-8102-866F616625A9}"/>
              </a:ext>
            </a:extLst>
          </p:cNvPr>
          <p:cNvSpPr/>
          <p:nvPr/>
        </p:nvSpPr>
        <p:spPr>
          <a:xfrm>
            <a:off x="7406578" y="3362320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8234AE1-49D9-514B-9140-48AAE8874116}"/>
              </a:ext>
            </a:extLst>
          </p:cNvPr>
          <p:cNvSpPr/>
          <p:nvPr/>
        </p:nvSpPr>
        <p:spPr>
          <a:xfrm>
            <a:off x="7487540" y="3357555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74F10A9-CC21-AA46-8A27-ADFDF4B9A25C}"/>
              </a:ext>
            </a:extLst>
          </p:cNvPr>
          <p:cNvSpPr/>
          <p:nvPr/>
        </p:nvSpPr>
        <p:spPr>
          <a:xfrm>
            <a:off x="7482775" y="3267064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46A6D75-29A2-564D-9B62-99D9AFA9604D}"/>
              </a:ext>
            </a:extLst>
          </p:cNvPr>
          <p:cNvSpPr/>
          <p:nvPr/>
        </p:nvSpPr>
        <p:spPr>
          <a:xfrm>
            <a:off x="7492299" y="3147997"/>
            <a:ext cx="112561" cy="1229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E215D2E-6DD1-204A-88C9-A98F25F2444E}"/>
              </a:ext>
            </a:extLst>
          </p:cNvPr>
          <p:cNvCxnSpPr>
            <a:cxnSpLocks/>
          </p:cNvCxnSpPr>
          <p:nvPr/>
        </p:nvCxnSpPr>
        <p:spPr>
          <a:xfrm flipH="1">
            <a:off x="6930359" y="3756573"/>
            <a:ext cx="434190" cy="10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1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7E2-4AD6-0947-915A-734D3C1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1458-269C-3747-84B2-84D268AE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classical mechanics,</a:t>
            </a:r>
          </a:p>
          <a:p>
            <a:r>
              <a:rPr lang="en-US" dirty="0"/>
              <a:t>the parameters that define the configuration of a system are called </a:t>
            </a:r>
            <a:r>
              <a:rPr lang="en-US" b="1" u="sng" dirty="0"/>
              <a:t>generalized coordinates</a:t>
            </a:r>
            <a:r>
              <a:rPr lang="en-US" dirty="0"/>
              <a:t>, and</a:t>
            </a:r>
          </a:p>
          <a:p>
            <a:r>
              <a:rPr lang="en-US" dirty="0"/>
              <a:t>the vector space defined by these coordinates is called the </a:t>
            </a:r>
            <a:r>
              <a:rPr lang="en-US" b="1" u="sng" dirty="0"/>
              <a:t>configuration space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		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Configuration_space</a:t>
            </a:r>
            <a:r>
              <a:rPr lang="en-US" dirty="0"/>
              <a:t>_(physics)</a:t>
            </a:r>
          </a:p>
        </p:txBody>
      </p:sp>
    </p:spTree>
    <p:extLst>
      <p:ext uri="{BB962C8B-B14F-4D97-AF65-F5344CB8AC3E}">
        <p14:creationId xmlns:p14="http://schemas.microsoft.com/office/powerpoint/2010/main" val="1524027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EEF-0A14-3748-95AF-8A83BE4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Configuration Space Example: Robot Arm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err="1">
                <a:hlinkClick r:id="rId2"/>
              </a:rPr>
              <a:t>www.youtube.com</a:t>
            </a:r>
            <a:r>
              <a:rPr lang="en-US" sz="2700" dirty="0">
                <a:hlinkClick r:id="rId2"/>
              </a:rPr>
              <a:t>/</a:t>
            </a:r>
            <a:r>
              <a:rPr lang="en-US" sz="2700" dirty="0" err="1">
                <a:hlinkClick r:id="rId2"/>
              </a:rPr>
              <a:t>watch?v</a:t>
            </a:r>
            <a:r>
              <a:rPr lang="en-US" sz="2700" dirty="0">
                <a:hlinkClick r:id="rId2"/>
              </a:rPr>
              <a:t>=P2r9U4wkjcc</a:t>
            </a:r>
            <a:endParaRPr lang="en-US" sz="2700" dirty="0"/>
          </a:p>
        </p:txBody>
      </p:sp>
      <p:pic>
        <p:nvPicPr>
          <p:cNvPr id="5" name="Content Placeholder 4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FED9BD1-017D-8445-ABFC-6DD1F527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542" y="1825625"/>
            <a:ext cx="6018916" cy="4351338"/>
          </a:xfrm>
        </p:spPr>
      </p:pic>
    </p:spTree>
    <p:extLst>
      <p:ext uri="{BB962C8B-B14F-4D97-AF65-F5344CB8AC3E}">
        <p14:creationId xmlns:p14="http://schemas.microsoft.com/office/powerpoint/2010/main" val="17966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problem: robot needs to get to the stockroom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7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9874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</p:spTree>
    <p:extLst>
      <p:ext uri="{BB962C8B-B14F-4D97-AF65-F5344CB8AC3E}">
        <p14:creationId xmlns:p14="http://schemas.microsoft.com/office/powerpoint/2010/main" val="4238320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D73-61FA-1049-8343-A2F9019F6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825625"/>
            <a:ext cx="552914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Configuration space: </a:t>
            </a:r>
          </a:p>
          <a:p>
            <a:pPr marL="0" indent="0">
              <a:buNone/>
            </a:pPr>
            <a:r>
              <a:rPr lang="en-US" dirty="0"/>
              <a:t>4 coordinates</a:t>
            </a:r>
          </a:p>
          <a:p>
            <a:pPr marL="0" indent="0">
              <a:buNone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Grip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Elbow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Shoulder</a:t>
            </a:r>
          </a:p>
          <a:p>
            <a:pPr marL="3657600" indent="-514350">
              <a:buFont typeface="+mj-lt"/>
              <a:buAutoNum type="arabicPeriod"/>
            </a:pPr>
            <a:endParaRPr lang="en-US" dirty="0"/>
          </a:p>
          <a:p>
            <a:pPr marL="3657600" indent="-514350">
              <a:buFont typeface="+mj-lt"/>
              <a:buAutoNum type="arabicPeriod"/>
            </a:pPr>
            <a:r>
              <a:rPr lang="en-US" dirty="0"/>
              <a:t>Rotation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082C6-B7BB-1B4C-9669-86CAA32F6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961" y="2891619"/>
            <a:ext cx="3016405" cy="25253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F06DF2-7572-CC48-85A4-EE9AD9D1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6"/>
            <a:ext cx="5862637" cy="806450"/>
          </a:xfrm>
        </p:spPr>
        <p:txBody>
          <a:bodyPr>
            <a:normAutofit/>
          </a:bodyPr>
          <a:lstStyle/>
          <a:p>
            <a:r>
              <a:rPr lang="en-US" sz="3200" dirty="0"/>
              <a:t>Configuration Space Example</a:t>
            </a:r>
          </a:p>
        </p:txBody>
      </p:sp>
      <p:pic>
        <p:nvPicPr>
          <p:cNvPr id="10" name="Picture 9" descr="A picture containing screenshot, computer, monitor, screen&#10;&#10;Description automatically generated">
            <a:extLst>
              <a:ext uri="{FF2B5EF4-FFF2-40B4-BE49-F238E27FC236}">
                <a16:creationId xmlns:a16="http://schemas.microsoft.com/office/drawing/2014/main" id="{9B5C1AE7-ECAF-5045-906D-26C6454C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3" y="0"/>
            <a:ext cx="2339933" cy="1691640"/>
          </a:xfrm>
          <a:prstGeom prst="rect">
            <a:avLst/>
          </a:prstGeom>
        </p:spPr>
      </p:pic>
      <p:pic>
        <p:nvPicPr>
          <p:cNvPr id="12" name="Picture 11" descr="A picture containing screenshot, computer, monitor, laptop&#10;&#10;Description automatically generated">
            <a:extLst>
              <a:ext uri="{FF2B5EF4-FFF2-40B4-BE49-F238E27FC236}">
                <a16:creationId xmlns:a16="http://schemas.microsoft.com/office/drawing/2014/main" id="{12FB46CA-BC6D-804D-A6D2-3FFB3F42A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3" y="0"/>
            <a:ext cx="2339933" cy="1691640"/>
          </a:xfrm>
          <a:prstGeom prst="rect">
            <a:avLst/>
          </a:prstGeom>
        </p:spPr>
      </p:pic>
      <p:pic>
        <p:nvPicPr>
          <p:cNvPr id="15" name="Picture 14" descr="A picture containing screenshot, table, holding, man&#10;&#10;Description automatically generated">
            <a:extLst>
              <a:ext uri="{FF2B5EF4-FFF2-40B4-BE49-F238E27FC236}">
                <a16:creationId xmlns:a16="http://schemas.microsoft.com/office/drawing/2014/main" id="{A477123A-D54D-0B4C-BC74-FFE760A6F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3" y="1691640"/>
            <a:ext cx="2339933" cy="169164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1FAD2-1CCA-B44C-852F-E9B5ED0A0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352" y="1691640"/>
            <a:ext cx="2339932" cy="1691640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8FA2D1-136B-6842-8F67-A30D6B188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3" y="3383280"/>
            <a:ext cx="2339933" cy="1691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602012-E57E-4F48-AFB5-DECAB4A4E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353" y="3383280"/>
            <a:ext cx="2339933" cy="1691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9005F4-C4EB-1D43-ABC9-833CACFA9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152" y="5074920"/>
            <a:ext cx="2339933" cy="1691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6AB581-A9F4-4C4F-B259-E93D3086E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8352" y="5074920"/>
            <a:ext cx="2339933" cy="169164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BBEFF4-7944-FB49-8EB7-5041D0EFFAAC}"/>
              </a:ext>
            </a:extLst>
          </p:cNvPr>
          <p:cNvCxnSpPr/>
          <p:nvPr/>
        </p:nvCxnSpPr>
        <p:spPr>
          <a:xfrm flipV="1">
            <a:off x="4886325" y="1171576"/>
            <a:ext cx="3198793" cy="2014537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001C63-C77B-5747-87F2-54FB565A3CB4}"/>
              </a:ext>
            </a:extLst>
          </p:cNvPr>
          <p:cNvCxnSpPr>
            <a:cxnSpLocks/>
          </p:cNvCxnSpPr>
          <p:nvPr/>
        </p:nvCxnSpPr>
        <p:spPr>
          <a:xfrm flipV="1">
            <a:off x="5114123" y="2178844"/>
            <a:ext cx="2982531" cy="181371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AA762C-666D-C542-823A-8FF53C0650D8}"/>
              </a:ext>
            </a:extLst>
          </p:cNvPr>
          <p:cNvCxnSpPr>
            <a:cxnSpLocks/>
          </p:cNvCxnSpPr>
          <p:nvPr/>
        </p:nvCxnSpPr>
        <p:spPr>
          <a:xfrm flipV="1">
            <a:off x="5403396" y="4154301"/>
            <a:ext cx="2640739" cy="723452"/>
          </a:xfrm>
          <a:prstGeom prst="straightConnector1">
            <a:avLst/>
          </a:prstGeom>
          <a:ln w="88900">
            <a:solidFill>
              <a:schemeClr val="accent4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5DCD509-C4F2-3147-B644-1B6A4BFA0DEC}"/>
              </a:ext>
            </a:extLst>
          </p:cNvPr>
          <p:cNvCxnSpPr>
            <a:cxnSpLocks/>
          </p:cNvCxnSpPr>
          <p:nvPr/>
        </p:nvCxnSpPr>
        <p:spPr>
          <a:xfrm>
            <a:off x="5403396" y="5684203"/>
            <a:ext cx="2640739" cy="345188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99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082C6-B7BB-1B4C-9669-86CAA32F6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8961" y="2891619"/>
            <a:ext cx="3016405" cy="252536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F06DF2-7572-CC48-85A4-EE9AD9D1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6"/>
            <a:ext cx="3500437" cy="209232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MP2 Configuration Space: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Just 2 coordinates</a:t>
            </a:r>
          </a:p>
        </p:txBody>
      </p:sp>
      <p:pic>
        <p:nvPicPr>
          <p:cNvPr id="15" name="Picture 14" descr="A picture containing screenshot, table, holding, man&#10;&#10;Description automatically generated">
            <a:extLst>
              <a:ext uri="{FF2B5EF4-FFF2-40B4-BE49-F238E27FC236}">
                <a16:creationId xmlns:a16="http://schemas.microsoft.com/office/drawing/2014/main" id="{A477123A-D54D-0B4C-BC74-FFE760A6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42" y="820100"/>
            <a:ext cx="3794486" cy="27432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D1FAD2-1CCA-B44C-852F-E9B5ED0A0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4" y="820100"/>
            <a:ext cx="3794484" cy="2743200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8FA2D1-136B-6842-8F67-A30D6B188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4" y="4097669"/>
            <a:ext cx="3794486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602012-E57E-4F48-AFB5-DECAB4A4E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2" y="4097669"/>
            <a:ext cx="37944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5EE3FE0-79EE-C14A-B0C9-585956160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5764" y="379414"/>
                <a:ext cx="2362190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Elbow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45EE3FE0-79EE-C14A-B0C9-58595616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4" y="379414"/>
                <a:ext cx="2362190" cy="454974"/>
              </a:xfrm>
              <a:prstGeom prst="rect">
                <a:avLst/>
              </a:prstGeom>
              <a:blipFill>
                <a:blip r:embed="rId7"/>
                <a:stretch>
                  <a:fillRect l="-5882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EDA9ABD1-FFA5-A647-87E9-75E597E36D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1673" y="403225"/>
                <a:ext cx="2362190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Elbow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EDA9ABD1-FFA5-A647-87E9-75E597E3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673" y="403225"/>
                <a:ext cx="2362190" cy="454974"/>
              </a:xfrm>
              <a:prstGeom prst="rect">
                <a:avLst/>
              </a:prstGeom>
              <a:blipFill>
                <a:blip r:embed="rId8"/>
                <a:stretch>
                  <a:fillRect l="-5348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80753516-3D72-AB48-8BE6-9511BF87A8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1184" y="3684590"/>
                <a:ext cx="2647954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Shoulder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80753516-3D72-AB48-8BE6-9511BF87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184" y="3684590"/>
                <a:ext cx="2647954" cy="454974"/>
              </a:xfrm>
              <a:prstGeom prst="rect">
                <a:avLst/>
              </a:prstGeom>
              <a:blipFill>
                <a:blip r:embed="rId9"/>
                <a:stretch>
                  <a:fillRect l="-4762" t="-35135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F4EC1186-7C12-1544-8B05-7DBE324114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8567" y="3736977"/>
                <a:ext cx="2647954" cy="4549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Shoulder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F4EC1186-7C12-1544-8B05-7DBE32411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67" y="3736977"/>
                <a:ext cx="2647954" cy="454974"/>
              </a:xfrm>
              <a:prstGeom prst="rect">
                <a:avLst/>
              </a:prstGeom>
              <a:blipFill>
                <a:blip r:embed="rId10"/>
                <a:stretch>
                  <a:fillRect l="-4762" t="-35135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18E083-A8A8-254C-8665-955388C12513}"/>
              </a:ext>
            </a:extLst>
          </p:cNvPr>
          <p:cNvCxnSpPr/>
          <p:nvPr/>
        </p:nvCxnSpPr>
        <p:spPr>
          <a:xfrm>
            <a:off x="3700464" y="820100"/>
            <a:ext cx="849153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003BFA-3132-9B4F-AB72-D3D9E594B3E2}"/>
              </a:ext>
            </a:extLst>
          </p:cNvPr>
          <p:cNvCxnSpPr/>
          <p:nvPr/>
        </p:nvCxnSpPr>
        <p:spPr>
          <a:xfrm>
            <a:off x="3695700" y="4115755"/>
            <a:ext cx="8491538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7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8F85E-1BDB-1D46-94A6-985E9055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5" y="1468430"/>
            <a:ext cx="10968037" cy="1103322"/>
          </a:xfrm>
        </p:spPr>
        <p:txBody>
          <a:bodyPr>
            <a:normAutofit/>
          </a:bodyPr>
          <a:lstStyle/>
          <a:p>
            <a:r>
              <a:rPr lang="en-US" dirty="0"/>
              <a:t>Given a robot arm in START, </a:t>
            </a:r>
          </a:p>
          <a:p>
            <a:r>
              <a:rPr lang="en-US" dirty="0"/>
              <a:t>how should I adjust ELBOW and SHOULDER to most quickly reach GOAL?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72" y="2614610"/>
            <a:ext cx="3518923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974F9-CB4B-E64C-A0C3-68A3AF14007E}"/>
              </a:ext>
            </a:extLst>
          </p:cNvPr>
          <p:cNvSpPr txBox="1"/>
          <p:nvPr/>
        </p:nvSpPr>
        <p:spPr>
          <a:xfrm>
            <a:off x="2414588" y="6172194"/>
            <a:ext cx="131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296F4-4517-2145-BC3A-C2A8204C95D1}"/>
              </a:ext>
            </a:extLst>
          </p:cNvPr>
          <p:cNvSpPr txBox="1"/>
          <p:nvPr/>
        </p:nvSpPr>
        <p:spPr>
          <a:xfrm>
            <a:off x="8310576" y="6153142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85684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" y="1468429"/>
                <a:ext cx="5915025" cy="4803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some variables: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shoulder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length of upper arm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elbow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length of lower arm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" y="1468429"/>
                <a:ext cx="5915025" cy="4803773"/>
              </a:xfrm>
              <a:blipFill>
                <a:blip r:embed="rId3"/>
                <a:stretch>
                  <a:fillRect l="-1927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71E5B-0DEA-EB4A-8114-10E2CD7B4F9E}"/>
                  </a:ext>
                </a:extLst>
              </p:cNvPr>
              <p:cNvSpPr txBox="1"/>
              <p:nvPr/>
            </p:nvSpPr>
            <p:spPr>
              <a:xfrm>
                <a:off x="11601467" y="4143364"/>
                <a:ext cx="548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971E5B-0DEA-EB4A-8114-10E2CD7B4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67" y="4143364"/>
                <a:ext cx="54809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B9FE32-222B-9D4E-B15A-C0D0729CCF2A}"/>
              </a:ext>
            </a:extLst>
          </p:cNvPr>
          <p:cNvCxnSpPr>
            <a:cxnSpLocks/>
          </p:cNvCxnSpPr>
          <p:nvPr/>
        </p:nvCxnSpPr>
        <p:spPr>
          <a:xfrm>
            <a:off x="6415088" y="4529131"/>
            <a:ext cx="5224464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08804-C798-384F-BC16-341D95622BDD}"/>
              </a:ext>
            </a:extLst>
          </p:cNvPr>
          <p:cNvCxnSpPr>
            <a:cxnSpLocks/>
          </p:cNvCxnSpPr>
          <p:nvPr/>
        </p:nvCxnSpPr>
        <p:spPr>
          <a:xfrm flipV="1">
            <a:off x="8743951" y="2185988"/>
            <a:ext cx="0" cy="45005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7E2713-06BC-8543-B9C7-7957B862626D}"/>
                  </a:ext>
                </a:extLst>
              </p:cNvPr>
              <p:cNvSpPr txBox="1"/>
              <p:nvPr/>
            </p:nvSpPr>
            <p:spPr>
              <a:xfrm>
                <a:off x="8467728" y="1623989"/>
                <a:ext cx="5548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7E2713-06BC-8543-B9C7-7957B862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28" y="1623989"/>
                <a:ext cx="554832" cy="646331"/>
              </a:xfrm>
              <a:prstGeom prst="rect">
                <a:avLst/>
              </a:prstGeom>
              <a:blipFill>
                <a:blip r:embed="rId6"/>
                <a:stretch>
                  <a:fillRect l="-227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9F7E43-5E58-9844-A18E-93B426927D40}"/>
              </a:ext>
            </a:extLst>
          </p:cNvPr>
          <p:cNvCxnSpPr>
            <a:cxnSpLocks/>
          </p:cNvCxnSpPr>
          <p:nvPr/>
        </p:nvCxnSpPr>
        <p:spPr>
          <a:xfrm flipV="1">
            <a:off x="8743951" y="3729038"/>
            <a:ext cx="2895601" cy="800093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CE7A72-1CD4-4D4F-B102-147EB03460AC}"/>
              </a:ext>
            </a:extLst>
          </p:cNvPr>
          <p:cNvCxnSpPr>
            <a:cxnSpLocks/>
          </p:cNvCxnSpPr>
          <p:nvPr/>
        </p:nvCxnSpPr>
        <p:spPr>
          <a:xfrm flipH="1" flipV="1">
            <a:off x="7529513" y="2270320"/>
            <a:ext cx="1857375" cy="2087369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0C1A336-3A44-0C46-83DE-B6890AFD8B89}"/>
              </a:ext>
            </a:extLst>
          </p:cNvPr>
          <p:cNvSpPr/>
          <p:nvPr/>
        </p:nvSpPr>
        <p:spPr>
          <a:xfrm>
            <a:off x="10472738" y="4043363"/>
            <a:ext cx="300037" cy="500062"/>
          </a:xfrm>
          <a:custGeom>
            <a:avLst/>
            <a:gdLst>
              <a:gd name="connsiteX0" fmla="*/ 0 w 300037"/>
              <a:gd name="connsiteY0" fmla="*/ 0 h 500062"/>
              <a:gd name="connsiteX1" fmla="*/ 242887 w 300037"/>
              <a:gd name="connsiteY1" fmla="*/ 242887 h 500062"/>
              <a:gd name="connsiteX2" fmla="*/ 300037 w 300037"/>
              <a:gd name="connsiteY2" fmla="*/ 500062 h 500062"/>
              <a:gd name="connsiteX3" fmla="*/ 300037 w 300037"/>
              <a:gd name="connsiteY3" fmla="*/ 50006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" h="500062">
                <a:moveTo>
                  <a:pt x="0" y="0"/>
                </a:moveTo>
                <a:cubicBezTo>
                  <a:pt x="96440" y="79772"/>
                  <a:pt x="192881" y="159544"/>
                  <a:pt x="242887" y="242887"/>
                </a:cubicBezTo>
                <a:cubicBezTo>
                  <a:pt x="292893" y="326230"/>
                  <a:pt x="300037" y="500062"/>
                  <a:pt x="300037" y="500062"/>
                </a:cubicBezTo>
                <a:lnTo>
                  <a:pt x="300037" y="500062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8A541A-6E5E-A940-B6C0-D0E74438C19A}"/>
                  </a:ext>
                </a:extLst>
              </p:cNvPr>
              <p:cNvSpPr txBox="1"/>
              <p:nvPr/>
            </p:nvSpPr>
            <p:spPr>
              <a:xfrm>
                <a:off x="10725163" y="3881422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8A541A-6E5E-A940-B6C0-D0E74438C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163" y="3881422"/>
                <a:ext cx="736355" cy="646331"/>
              </a:xfrm>
              <a:prstGeom prst="rect">
                <a:avLst/>
              </a:prstGeom>
              <a:blipFill>
                <a:blip r:embed="rId7"/>
                <a:stretch>
                  <a:fillRect l="-172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4AA14-5F52-6E45-907B-3B8E298DAB6A}"/>
                  </a:ext>
                </a:extLst>
              </p:cNvPr>
              <p:cNvSpPr txBox="1"/>
              <p:nvPr/>
            </p:nvSpPr>
            <p:spPr>
              <a:xfrm>
                <a:off x="9334506" y="3419458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24AA14-5F52-6E45-907B-3B8E298DA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6" y="3419458"/>
                <a:ext cx="747063" cy="646331"/>
              </a:xfrm>
              <a:prstGeom prst="rect">
                <a:avLst/>
              </a:prstGeom>
              <a:blipFill>
                <a:blip r:embed="rId8"/>
                <a:stretch>
                  <a:fillRect l="-166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>
            <a:extLst>
              <a:ext uri="{FF2B5EF4-FFF2-40B4-BE49-F238E27FC236}">
                <a16:creationId xmlns:a16="http://schemas.microsoft.com/office/drawing/2014/main" id="{504D4F99-7B40-7D41-83F4-33586D24E212}"/>
              </a:ext>
            </a:extLst>
          </p:cNvPr>
          <p:cNvSpPr/>
          <p:nvPr/>
        </p:nvSpPr>
        <p:spPr>
          <a:xfrm>
            <a:off x="9129713" y="3971926"/>
            <a:ext cx="642937" cy="271462"/>
          </a:xfrm>
          <a:custGeom>
            <a:avLst/>
            <a:gdLst>
              <a:gd name="connsiteX0" fmla="*/ 0 w 642937"/>
              <a:gd name="connsiteY0" fmla="*/ 14287 h 271462"/>
              <a:gd name="connsiteX1" fmla="*/ 314325 w 642937"/>
              <a:gd name="connsiteY1" fmla="*/ 28574 h 271462"/>
              <a:gd name="connsiteX2" fmla="*/ 642937 w 642937"/>
              <a:gd name="connsiteY2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37" h="271462">
                <a:moveTo>
                  <a:pt x="0" y="14287"/>
                </a:moveTo>
                <a:cubicBezTo>
                  <a:pt x="103584" y="-1"/>
                  <a:pt x="207169" y="-14288"/>
                  <a:pt x="314325" y="28574"/>
                </a:cubicBezTo>
                <a:cubicBezTo>
                  <a:pt x="421481" y="71436"/>
                  <a:pt x="532209" y="171449"/>
                  <a:pt x="642937" y="271462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56B0-0BF9-FD4C-BE34-179308FF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50797"/>
            <a:ext cx="11608419" cy="1325563"/>
          </a:xfrm>
        </p:spPr>
        <p:txBody>
          <a:bodyPr>
            <a:normAutofit/>
          </a:bodyPr>
          <a:lstStyle/>
          <a:p>
            <a:r>
              <a:rPr lang="en-US" dirty="0"/>
              <a:t>The Robot Arm Reaching Problem</a:t>
            </a:r>
            <a:br>
              <a:rPr lang="en-US" dirty="0"/>
            </a:br>
            <a:r>
              <a:rPr lang="en-US" sz="2000" dirty="0"/>
              <a:t>Jeff </a:t>
            </a:r>
            <a:r>
              <a:rPr lang="en-US" sz="2000" dirty="0" err="1"/>
              <a:t>Ichnowski</a:t>
            </a:r>
            <a:r>
              <a:rPr lang="en-US" sz="2000" dirty="0"/>
              <a:t>, University of North Carolina, </a:t>
            </a:r>
            <a:r>
              <a:rPr lang="en-US" sz="2000" dirty="0">
                <a:hlinkClick r:id="rId2"/>
              </a:rPr>
              <a:t>https://www.cs.unc.edu/~jeffi/c-space/robot.xhtml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515" y="1468430"/>
                <a:ext cx="10968037" cy="110332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Given a robot arm in 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how should I adjust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most quickly reach GOAL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F8F85E-1BDB-1D46-94A6-985E90557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515" y="1468430"/>
                <a:ext cx="10968037" cy="1103322"/>
              </a:xfrm>
              <a:blipFill>
                <a:blip r:embed="rId3"/>
                <a:stretch>
                  <a:fillRect l="-809" t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72" y="2614610"/>
            <a:ext cx="3518923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2EC98-79F1-4C45-9479-5DB3F5511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907" y="2614610"/>
            <a:ext cx="3500846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974F9-CB4B-E64C-A0C3-68A3AF14007E}"/>
              </a:ext>
            </a:extLst>
          </p:cNvPr>
          <p:cNvSpPr txBox="1"/>
          <p:nvPr/>
        </p:nvSpPr>
        <p:spPr>
          <a:xfrm>
            <a:off x="2414588" y="6172194"/>
            <a:ext cx="131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296F4-4517-2145-BC3A-C2A8204C95D1}"/>
              </a:ext>
            </a:extLst>
          </p:cNvPr>
          <p:cNvSpPr txBox="1"/>
          <p:nvPr/>
        </p:nvSpPr>
        <p:spPr>
          <a:xfrm>
            <a:off x="8310576" y="6153142"/>
            <a:ext cx="12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968461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A428D443-F7CF-0D4A-A2FA-E1E26604DA81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7AF71FE7-ABE8-C943-A6FC-9F55EB315558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8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5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86517C9-927F-A949-8690-F45B4AF2CDC0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A264C29-7600-9B42-BC9C-CF45B3261C04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22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5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816D0-FF74-A243-9462-D3D69C80C29F}"/>
                  </a:ext>
                </a:extLst>
              </p:cNvPr>
              <p:cNvSpPr/>
              <p:nvPr/>
            </p:nvSpPr>
            <p:spPr>
              <a:xfrm>
                <a:off x="9682715" y="496377"/>
                <a:ext cx="236720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THESE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CORRESPOND TO REACHING THE GOAL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816D0-FF74-A243-9462-D3D69C80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715" y="496377"/>
                <a:ext cx="2367207" cy="2246769"/>
              </a:xfrm>
              <a:prstGeom prst="rect">
                <a:avLst/>
              </a:prstGeom>
              <a:blipFill>
                <a:blip r:embed="rId6"/>
                <a:stretch>
                  <a:fillRect l="-4787" t="-2247" r="-3723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72ABBF-52AA-E341-9907-50A57C776BBE}"/>
              </a:ext>
            </a:extLst>
          </p:cNvPr>
          <p:cNvCxnSpPr>
            <a:cxnSpLocks/>
          </p:cNvCxnSpPr>
          <p:nvPr/>
        </p:nvCxnSpPr>
        <p:spPr>
          <a:xfrm flipH="1">
            <a:off x="7595539" y="1428750"/>
            <a:ext cx="1991374" cy="1528763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9576A-79A9-DF41-99B4-52CFA13DB8C5}"/>
              </a:ext>
            </a:extLst>
          </p:cNvPr>
          <p:cNvCxnSpPr>
            <a:cxnSpLocks/>
          </p:cNvCxnSpPr>
          <p:nvPr/>
        </p:nvCxnSpPr>
        <p:spPr>
          <a:xfrm flipH="1">
            <a:off x="8729663" y="1428750"/>
            <a:ext cx="857250" cy="30289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89092B24-D684-BE4D-8574-5A35503CA012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2037356D-DCCF-E14B-ACA7-416A462EE73F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4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1816D0-FF74-A243-9462-D3D69C80C29F}"/>
              </a:ext>
            </a:extLst>
          </p:cNvPr>
          <p:cNvSpPr/>
          <p:nvPr/>
        </p:nvSpPr>
        <p:spPr>
          <a:xfrm>
            <a:off x="9625564" y="282057"/>
            <a:ext cx="23672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Bumping anywhere else on the orange bar means that the upper or lower arm collides, not the hand.  Call these regions OBSTACLES.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89576A-79A9-DF41-99B4-52CFA13DB8C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77216" y="2482660"/>
            <a:ext cx="1248348" cy="1689288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BAF7F254-2805-FD49-B096-1CEEB635823D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B62E5E46-A99C-344C-ADAB-15C1AA9360E8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7A6B1F-DBF8-DC4C-8B2C-AF51CEF8C57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1157304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98C5BB-9715-544E-991D-70AAAEA95C2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634774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248849-2B05-474A-9FD2-482B1FD123A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215313" y="2482660"/>
            <a:ext cx="1410251" cy="197233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C7287D-2E37-B14F-8F1A-B76B8FDCB81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2213307"/>
            <a:ext cx="1410251" cy="269353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1212FE-BFC8-874C-BBCD-EA0EF905C9B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1797645"/>
            <a:ext cx="1410251" cy="685015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5873C-B04B-B146-9C57-53B19098667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215313" y="1529533"/>
            <a:ext cx="1410251" cy="953127"/>
          </a:xfrm>
          <a:prstGeom prst="straightConnector1">
            <a:avLst/>
          </a:prstGeom>
          <a:ln w="889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2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6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4957769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/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STARTING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19E528-7C34-8B49-AFCA-9FDB9AB99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96" y="5130294"/>
                <a:ext cx="1971124" cy="1384995"/>
              </a:xfrm>
              <a:prstGeom prst="rect">
                <a:avLst/>
              </a:prstGeom>
              <a:blipFill>
                <a:blip r:embed="rId4"/>
                <a:stretch>
                  <a:fillRect l="-641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0D4C8A-7646-9B4F-A863-F1E9B7DF24BA}"/>
              </a:ext>
            </a:extLst>
          </p:cNvPr>
          <p:cNvCxnSpPr/>
          <p:nvPr/>
        </p:nvCxnSpPr>
        <p:spPr>
          <a:xfrm flipH="1">
            <a:off x="8915400" y="5786438"/>
            <a:ext cx="1057275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AC1466-674F-764B-8F62-FBE41AD0CBE9}"/>
              </a:ext>
            </a:extLst>
          </p:cNvPr>
          <p:cNvCxnSpPr>
            <a:cxnSpLocks/>
          </p:cNvCxnSpPr>
          <p:nvPr/>
        </p:nvCxnSpPr>
        <p:spPr>
          <a:xfrm flipH="1" flipV="1">
            <a:off x="8729664" y="4457700"/>
            <a:ext cx="185736" cy="1328738"/>
          </a:xfrm>
          <a:prstGeom prst="straightConnector1">
            <a:avLst/>
          </a:prstGeom>
          <a:ln w="190500">
            <a:solidFill>
              <a:srgbClr val="0070C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80914-B25B-7042-9D70-353BA4EFDFC2}"/>
              </a:ext>
            </a:extLst>
          </p:cNvPr>
          <p:cNvSpPr/>
          <p:nvPr/>
        </p:nvSpPr>
        <p:spPr>
          <a:xfrm>
            <a:off x="10097056" y="1453630"/>
            <a:ext cx="1971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is the shortest path from START to GOAL avoiding all OBSTACLES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D05E9F-2179-4B48-B9D6-002A026C72DB}"/>
              </a:ext>
            </a:extLst>
          </p:cNvPr>
          <p:cNvCxnSpPr>
            <a:cxnSpLocks/>
          </p:cNvCxnSpPr>
          <p:nvPr/>
        </p:nvCxnSpPr>
        <p:spPr>
          <a:xfrm flipH="1">
            <a:off x="8915402" y="2581264"/>
            <a:ext cx="1214994" cy="2319349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B56FC41A-E8A1-F24A-99C8-EE4C6ECBB1FF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4E00194D-FD91-AA44-82F4-94F85C1CA549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internal map 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2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3732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3685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3780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3732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3827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3780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02894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0384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7209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7161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7256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7352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7304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7256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FF5B48-DAF2-D64F-A66D-0CAF642ABA91}"/>
              </a:ext>
            </a:extLst>
          </p:cNvPr>
          <p:cNvSpPr/>
          <p:nvPr/>
        </p:nvSpPr>
        <p:spPr>
          <a:xfrm>
            <a:off x="7606603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ED4132-2BCA-334F-9FDF-1A28D8C2ED97}"/>
              </a:ext>
            </a:extLst>
          </p:cNvPr>
          <p:cNvSpPr/>
          <p:nvPr/>
        </p:nvSpPr>
        <p:spPr>
          <a:xfrm>
            <a:off x="7501825" y="222881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38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21C4F5-163B-3041-8549-6689D8DD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073" y="971544"/>
            <a:ext cx="8930485" cy="50830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B6BA8-A31A-364E-B452-C4E2DD119E25}"/>
              </a:ext>
            </a:extLst>
          </p:cNvPr>
          <p:cNvCxnSpPr>
            <a:cxnSpLocks/>
          </p:cNvCxnSpPr>
          <p:nvPr/>
        </p:nvCxnSpPr>
        <p:spPr>
          <a:xfrm>
            <a:off x="4114790" y="3829038"/>
            <a:ext cx="5472123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/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4C57FC-114C-1841-81E4-70860D74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29" y="3495654"/>
                <a:ext cx="736355" cy="646331"/>
              </a:xfrm>
              <a:prstGeom prst="rect">
                <a:avLst/>
              </a:prstGeom>
              <a:blipFill>
                <a:blip r:embed="rId3"/>
                <a:stretch>
                  <a:fillRect l="-16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/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809BDD-5D4E-4C48-B711-C3CBE262C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6" y="147595"/>
                <a:ext cx="747063" cy="646331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934C44-23D7-A241-8B5A-0CD3F045C78E}"/>
              </a:ext>
            </a:extLst>
          </p:cNvPr>
          <p:cNvCxnSpPr>
            <a:cxnSpLocks/>
          </p:cNvCxnSpPr>
          <p:nvPr/>
        </p:nvCxnSpPr>
        <p:spPr>
          <a:xfrm flipV="1">
            <a:off x="6843715" y="257172"/>
            <a:ext cx="0" cy="6329363"/>
          </a:xfrm>
          <a:prstGeom prst="straightConnector1">
            <a:avLst/>
          </a:prstGeom>
          <a:ln w="635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31816D0-FF74-A243-9462-D3D69C80C29F}"/>
              </a:ext>
            </a:extLst>
          </p:cNvPr>
          <p:cNvSpPr/>
          <p:nvPr/>
        </p:nvSpPr>
        <p:spPr>
          <a:xfrm>
            <a:off x="9682715" y="496377"/>
            <a:ext cx="2367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DONE!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AC1466-674F-764B-8F62-FBE41AD0CBE9}"/>
              </a:ext>
            </a:extLst>
          </p:cNvPr>
          <p:cNvCxnSpPr>
            <a:cxnSpLocks/>
          </p:cNvCxnSpPr>
          <p:nvPr/>
        </p:nvCxnSpPr>
        <p:spPr>
          <a:xfrm flipH="1" flipV="1">
            <a:off x="8729664" y="4457700"/>
            <a:ext cx="185736" cy="1328738"/>
          </a:xfrm>
          <a:prstGeom prst="straightConnector1">
            <a:avLst/>
          </a:prstGeom>
          <a:ln w="190500">
            <a:solidFill>
              <a:srgbClr val="0070C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F9C2278-BC42-5D43-A12E-B56B19F07A9C}"/>
              </a:ext>
            </a:extLst>
          </p:cNvPr>
          <p:cNvSpPr/>
          <p:nvPr/>
        </p:nvSpPr>
        <p:spPr>
          <a:xfrm>
            <a:off x="8515347" y="4171948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4687DD9-5EB1-2044-B4F8-0390F71FCFF2}"/>
              </a:ext>
            </a:extLst>
          </p:cNvPr>
          <p:cNvSpPr/>
          <p:nvPr/>
        </p:nvSpPr>
        <p:spPr>
          <a:xfrm>
            <a:off x="7353291" y="2581264"/>
            <a:ext cx="514349" cy="47148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97E2-4AD6-0947-915A-734D3C16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the Robot Arm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B1458-269C-3747-84B2-84D268AEC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Create a configuration space (a space whose coordinates are the set of all configuration parameters for the robot.  Two dimensions, for the MP; in the real world, 3d or 4d is more common).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START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GOAL (there might be more than one set of configuration parameters that is an acceptable way to reach the GOAL).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Label the OBSTACLES (convert them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BFS or A* to find the shortest path from START to GOAL, avoiding all OBSTACLES.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B1458-269C-3747-84B2-84D268AEC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29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4EEF-0A14-3748-95AF-8A83BE4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BTW, this person is really a maestro.</a:t>
            </a:r>
            <a:br>
              <a:rPr lang="en-US" dirty="0"/>
            </a:br>
            <a:r>
              <a:rPr lang="en-US" dirty="0"/>
              <a:t>Watch it again, if you want to.</a:t>
            </a:r>
            <a:br>
              <a:rPr lang="en-US" dirty="0"/>
            </a:br>
            <a:r>
              <a:rPr lang="en-US" sz="2700" dirty="0">
                <a:hlinkClick r:id="rId2"/>
              </a:rPr>
              <a:t>https://www.youtube.com/watch?v=P2r9U4wkjcc</a:t>
            </a:r>
            <a:endParaRPr lang="en-US" sz="2700" dirty="0"/>
          </a:p>
        </p:txBody>
      </p:sp>
      <p:pic>
        <p:nvPicPr>
          <p:cNvPr id="5" name="Content Placeholder 4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FED9BD1-017D-8445-ABFC-6DD1F527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542" y="1825625"/>
            <a:ext cx="6018916" cy="4351338"/>
          </a:xfrm>
        </p:spPr>
      </p:pic>
    </p:spTree>
    <p:extLst>
      <p:ext uri="{BB962C8B-B14F-4D97-AF65-F5344CB8AC3E}">
        <p14:creationId xmlns:p14="http://schemas.microsoft.com/office/powerpoint/2010/main" val="56685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8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258979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254213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263735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258971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268492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263724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14325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1527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835220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830456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839978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849500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844734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839967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397091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706615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735208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382785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5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3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158966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154200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163722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158958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168479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163711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487560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611384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7949522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7944758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7954280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7963802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7959036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7954269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297078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820917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849510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282772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730444" y="314324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392308" y="314800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3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0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7030376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7025610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7035132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7030368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7039889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7035121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358970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711399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049537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044773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054295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063817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059051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054284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168488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7920932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99DB98-18AA-FE4C-8E15-C62BE6D7898F}"/>
              </a:ext>
            </a:extLst>
          </p:cNvPr>
          <p:cNvSpPr/>
          <p:nvPr/>
        </p:nvSpPr>
        <p:spPr>
          <a:xfrm>
            <a:off x="7949525" y="303370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B56815-5569-3A40-A10A-C86B093D0ACA}"/>
              </a:ext>
            </a:extLst>
          </p:cNvPr>
          <p:cNvSpPr/>
          <p:nvPr/>
        </p:nvSpPr>
        <p:spPr>
          <a:xfrm>
            <a:off x="7154182" y="302418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F0E5CD-A07C-114A-A4E8-C622B48187BD}"/>
              </a:ext>
            </a:extLst>
          </p:cNvPr>
          <p:cNvSpPr/>
          <p:nvPr/>
        </p:nvSpPr>
        <p:spPr>
          <a:xfrm>
            <a:off x="7830459" y="314324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C6F62D-5B98-1443-8FE2-3FD6E4DE23F2}"/>
              </a:ext>
            </a:extLst>
          </p:cNvPr>
          <p:cNvSpPr/>
          <p:nvPr/>
        </p:nvSpPr>
        <p:spPr>
          <a:xfrm>
            <a:off x="7263718" y="314800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482794" y="33813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620906" y="33766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396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70164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930361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925595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935117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930353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939874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935106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2575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26707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163839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159075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168597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178119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173353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168586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7068473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035234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3813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3766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49091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48615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D1-449A-8F49-89C4-728BAF70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05338" cy="1325563"/>
          </a:xfrm>
        </p:spPr>
        <p:txBody>
          <a:bodyPr/>
          <a:lstStyle/>
          <a:p>
            <a:r>
              <a:rPr lang="en-US" dirty="0"/>
              <a:t>Planning =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58A0-2E5A-F94C-AD45-768F8B708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#1: Robot consults his </a:t>
            </a:r>
            <a:r>
              <a:rPr lang="en-US"/>
              <a:t>internal map </a:t>
            </a:r>
            <a:r>
              <a:rPr lang="en-US" dirty="0"/>
              <a:t>and uses BFS or A* to find the best path.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C9FE0-D425-5649-8129-D4F959F6D370}"/>
              </a:ext>
            </a:extLst>
          </p:cNvPr>
          <p:cNvSpPr/>
          <p:nvPr/>
        </p:nvSpPr>
        <p:spPr>
          <a:xfrm>
            <a:off x="6177776" y="914400"/>
            <a:ext cx="5575609" cy="506265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0E318-7A30-CF40-A414-7102EE1B991C}"/>
              </a:ext>
            </a:extLst>
          </p:cNvPr>
          <p:cNvGrpSpPr/>
          <p:nvPr/>
        </p:nvGrpSpPr>
        <p:grpSpPr>
          <a:xfrm>
            <a:off x="7458070" y="2343157"/>
            <a:ext cx="336233" cy="628641"/>
            <a:chOff x="6343644" y="1071563"/>
            <a:chExt cx="336233" cy="62864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139A99C-A53A-3B4F-9856-3189E834FAC6}"/>
                </a:ext>
              </a:extLst>
            </p:cNvPr>
            <p:cNvSpPr/>
            <p:nvPr/>
          </p:nvSpPr>
          <p:spPr>
            <a:xfrm rot="10800000">
              <a:off x="6372225" y="1071563"/>
              <a:ext cx="257175" cy="2428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C47CA1-E3C5-9943-8407-8F235C2C1125}"/>
                </a:ext>
              </a:extLst>
            </p:cNvPr>
            <p:cNvSpPr/>
            <p:nvPr/>
          </p:nvSpPr>
          <p:spPr>
            <a:xfrm>
              <a:off x="6429374" y="1100131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EDEA77-4A20-5046-A05E-EB200425FA53}"/>
                </a:ext>
              </a:extLst>
            </p:cNvPr>
            <p:cNvSpPr/>
            <p:nvPr/>
          </p:nvSpPr>
          <p:spPr>
            <a:xfrm>
              <a:off x="6496046" y="1095367"/>
              <a:ext cx="71438" cy="857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F7CCBDA-8795-8048-A699-3AFF01068397}"/>
                </a:ext>
              </a:extLst>
            </p:cNvPr>
            <p:cNvSpPr/>
            <p:nvPr/>
          </p:nvSpPr>
          <p:spPr>
            <a:xfrm>
              <a:off x="6403304" y="1319195"/>
              <a:ext cx="194790" cy="2619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8F924D-A6A2-004B-AA2A-B89F6A2D4FA9}"/>
                </a:ext>
              </a:extLst>
            </p:cNvPr>
            <p:cNvSpPr/>
            <p:nvPr/>
          </p:nvSpPr>
          <p:spPr>
            <a:xfrm>
              <a:off x="6443662" y="1585904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812A42-FCF0-0142-806C-20E0D6ABA9DC}"/>
                </a:ext>
              </a:extLst>
            </p:cNvPr>
            <p:cNvSpPr/>
            <p:nvPr/>
          </p:nvSpPr>
          <p:spPr>
            <a:xfrm>
              <a:off x="6524622" y="1581140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97D56F-1206-9943-B76F-3B3536545C85}"/>
                </a:ext>
              </a:extLst>
            </p:cNvPr>
            <p:cNvSpPr/>
            <p:nvPr/>
          </p:nvSpPr>
          <p:spPr>
            <a:xfrm rot="19166270">
              <a:off x="6634158" y="1362058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EBFC16-6575-B741-B461-BF0BDA0ECEB4}"/>
                </a:ext>
              </a:extLst>
            </p:cNvPr>
            <p:cNvSpPr/>
            <p:nvPr/>
          </p:nvSpPr>
          <p:spPr>
            <a:xfrm rot="1493833">
              <a:off x="6343644" y="1371581"/>
              <a:ext cx="45719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8D36935-885F-A74A-A65B-C0AC6AF1078A}"/>
              </a:ext>
            </a:extLst>
          </p:cNvPr>
          <p:cNvSpPr/>
          <p:nvPr/>
        </p:nvSpPr>
        <p:spPr>
          <a:xfrm>
            <a:off x="6567484" y="2000247"/>
            <a:ext cx="220504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CD767-BC8B-3A4B-9E40-74B4539B8643}"/>
              </a:ext>
            </a:extLst>
          </p:cNvPr>
          <p:cNvSpPr/>
          <p:nvPr/>
        </p:nvSpPr>
        <p:spPr>
          <a:xfrm flipV="1">
            <a:off x="6205531" y="3092769"/>
            <a:ext cx="97061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D66D1-920E-6A4A-A813-1097AA989285}"/>
              </a:ext>
            </a:extLst>
          </p:cNvPr>
          <p:cNvSpPr/>
          <p:nvPr/>
        </p:nvSpPr>
        <p:spPr>
          <a:xfrm flipV="1">
            <a:off x="7986709" y="3088006"/>
            <a:ext cx="376667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3A495-805D-BA42-B415-75BE49EE8EC3}"/>
              </a:ext>
            </a:extLst>
          </p:cNvPr>
          <p:cNvSpPr/>
          <p:nvPr/>
        </p:nvSpPr>
        <p:spPr>
          <a:xfrm rot="5400000" flipV="1">
            <a:off x="7636670" y="3466623"/>
            <a:ext cx="749622" cy="45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F92D17-E1F7-3043-B2C0-149DC382B879}"/>
              </a:ext>
            </a:extLst>
          </p:cNvPr>
          <p:cNvSpPr/>
          <p:nvPr/>
        </p:nvSpPr>
        <p:spPr>
          <a:xfrm rot="5400000" flipV="1">
            <a:off x="7348964" y="5280241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B33E1C-AA1A-754E-A37E-06DBC4D56F55}"/>
              </a:ext>
            </a:extLst>
          </p:cNvPr>
          <p:cNvSpPr/>
          <p:nvPr/>
        </p:nvSpPr>
        <p:spPr>
          <a:xfrm flipV="1">
            <a:off x="8046248" y="5362107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7E835-2E95-3945-83A5-17EB01A1981B}"/>
              </a:ext>
            </a:extLst>
          </p:cNvPr>
          <p:cNvSpPr/>
          <p:nvPr/>
        </p:nvSpPr>
        <p:spPr>
          <a:xfrm flipV="1">
            <a:off x="9055904" y="5357339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513507-672A-D44E-A3F6-59307E35CB5E}"/>
              </a:ext>
            </a:extLst>
          </p:cNvPr>
          <p:cNvSpPr/>
          <p:nvPr/>
        </p:nvSpPr>
        <p:spPr>
          <a:xfrm flipV="1">
            <a:off x="10065560" y="5338285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98945C-3BA7-1641-B666-B0F0BE675911}"/>
              </a:ext>
            </a:extLst>
          </p:cNvPr>
          <p:cNvSpPr/>
          <p:nvPr/>
        </p:nvSpPr>
        <p:spPr>
          <a:xfrm rot="5400000" flipV="1">
            <a:off x="8781528" y="5655532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BB508D-DB60-F74A-B8C8-CC6B136C179A}"/>
              </a:ext>
            </a:extLst>
          </p:cNvPr>
          <p:cNvSpPr/>
          <p:nvPr/>
        </p:nvSpPr>
        <p:spPr>
          <a:xfrm rot="5400000" flipV="1">
            <a:off x="9805469" y="5650768"/>
            <a:ext cx="5935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1DAAB-82CE-9C45-A518-B0CF10461F8A}"/>
              </a:ext>
            </a:extLst>
          </p:cNvPr>
          <p:cNvSpPr/>
          <p:nvPr/>
        </p:nvSpPr>
        <p:spPr>
          <a:xfrm flipV="1">
            <a:off x="11175226" y="5362096"/>
            <a:ext cx="5891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E2B555-A771-614C-900C-BFC7877FED09}"/>
              </a:ext>
            </a:extLst>
          </p:cNvPr>
          <p:cNvSpPr/>
          <p:nvPr/>
        </p:nvSpPr>
        <p:spPr>
          <a:xfrm>
            <a:off x="8948742" y="4124333"/>
            <a:ext cx="2205041" cy="59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Prep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58BC5-931B-1D46-84C2-816EA194AF6B}"/>
              </a:ext>
            </a:extLst>
          </p:cNvPr>
          <p:cNvSpPr/>
          <p:nvPr/>
        </p:nvSpPr>
        <p:spPr>
          <a:xfrm rot="5400000" flipV="1">
            <a:off x="6486947" y="4675407"/>
            <a:ext cx="1344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9A6EA5-4F0E-804A-A99B-2466396E22DF}"/>
              </a:ext>
            </a:extLst>
          </p:cNvPr>
          <p:cNvSpPr/>
          <p:nvPr/>
        </p:nvSpPr>
        <p:spPr>
          <a:xfrm flipV="1">
            <a:off x="6184095" y="4928713"/>
            <a:ext cx="949183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895FA-1D40-EE48-9600-2CBFDCC55CFC}"/>
              </a:ext>
            </a:extLst>
          </p:cNvPr>
          <p:cNvSpPr/>
          <p:nvPr/>
        </p:nvSpPr>
        <p:spPr>
          <a:xfrm rot="5400000" flipV="1">
            <a:off x="6956820" y="3284456"/>
            <a:ext cx="40433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AE8BEA-47C6-A141-9A79-7B1A9564F727}"/>
              </a:ext>
            </a:extLst>
          </p:cNvPr>
          <p:cNvSpPr/>
          <p:nvPr/>
        </p:nvSpPr>
        <p:spPr>
          <a:xfrm rot="5400000" flipV="1">
            <a:off x="7068499" y="5831106"/>
            <a:ext cx="2285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B9402-3B17-4F48-B680-0B13629610BC}"/>
              </a:ext>
            </a:extLst>
          </p:cNvPr>
          <p:cNvSpPr txBox="1"/>
          <p:nvPr/>
        </p:nvSpPr>
        <p:spPr>
          <a:xfrm>
            <a:off x="9154968" y="3429000"/>
            <a:ext cx="1121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71939-87FB-2343-9BD1-7F488F86F176}"/>
              </a:ext>
            </a:extLst>
          </p:cNvPr>
          <p:cNvSpPr txBox="1"/>
          <p:nvPr/>
        </p:nvSpPr>
        <p:spPr>
          <a:xfrm>
            <a:off x="9307368" y="1495417"/>
            <a:ext cx="15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Restaurant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1A7B-3F2D-5A40-A76A-F7E781EFFFBE}"/>
              </a:ext>
            </a:extLst>
          </p:cNvPr>
          <p:cNvSpPr txBox="1"/>
          <p:nvPr/>
        </p:nvSpPr>
        <p:spPr>
          <a:xfrm>
            <a:off x="10417039" y="5448310"/>
            <a:ext cx="111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2AAD-DF2F-5849-B4DE-D000E87AB5C4}"/>
              </a:ext>
            </a:extLst>
          </p:cNvPr>
          <p:cNvSpPr txBox="1"/>
          <p:nvPr/>
        </p:nvSpPr>
        <p:spPr>
          <a:xfrm>
            <a:off x="9112102" y="5486406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Pantry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2C557-CC37-AF46-9EF5-827CD7E91AEF}"/>
              </a:ext>
            </a:extLst>
          </p:cNvPr>
          <p:cNvSpPr txBox="1"/>
          <p:nvPr/>
        </p:nvSpPr>
        <p:spPr>
          <a:xfrm rot="5400000">
            <a:off x="5935503" y="3838578"/>
            <a:ext cx="152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Stockroom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606769-981D-FF45-AAB4-EC6F1213963C}"/>
              </a:ext>
            </a:extLst>
          </p:cNvPr>
          <p:cNvSpPr/>
          <p:nvPr/>
        </p:nvSpPr>
        <p:spPr>
          <a:xfrm>
            <a:off x="6801771" y="234315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5D50402-B3D5-DD4D-96D2-378BCC25BD92}"/>
              </a:ext>
            </a:extLst>
          </p:cNvPr>
          <p:cNvSpPr/>
          <p:nvPr/>
        </p:nvSpPr>
        <p:spPr>
          <a:xfrm>
            <a:off x="6797005" y="246697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A5D9CE-5C4F-F345-B26E-F262B1AC2D01}"/>
              </a:ext>
            </a:extLst>
          </p:cNvPr>
          <p:cNvSpPr/>
          <p:nvPr/>
        </p:nvSpPr>
        <p:spPr>
          <a:xfrm>
            <a:off x="6806527" y="2590804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EF55EF-C016-B34E-963E-1C27A3164E5D}"/>
              </a:ext>
            </a:extLst>
          </p:cNvPr>
          <p:cNvSpPr/>
          <p:nvPr/>
        </p:nvSpPr>
        <p:spPr>
          <a:xfrm>
            <a:off x="6801763" y="268605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BA15FA-AE7D-2441-BE0D-FC8E086F21CA}"/>
              </a:ext>
            </a:extLst>
          </p:cNvPr>
          <p:cNvSpPr/>
          <p:nvPr/>
        </p:nvSpPr>
        <p:spPr>
          <a:xfrm>
            <a:off x="6811284" y="280987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564086-01B7-E042-BA43-9599D0666D4F}"/>
              </a:ext>
            </a:extLst>
          </p:cNvPr>
          <p:cNvSpPr/>
          <p:nvPr/>
        </p:nvSpPr>
        <p:spPr>
          <a:xfrm>
            <a:off x="6806516" y="291941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FF3FC6-CDDC-D941-8A47-9F81195D22DB}"/>
              </a:ext>
            </a:extLst>
          </p:cNvPr>
          <p:cNvSpPr/>
          <p:nvPr/>
        </p:nvSpPr>
        <p:spPr>
          <a:xfrm>
            <a:off x="7258955" y="335757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59E056-3E57-B042-962E-EB6613E28735}"/>
              </a:ext>
            </a:extLst>
          </p:cNvPr>
          <p:cNvSpPr/>
          <p:nvPr/>
        </p:nvSpPr>
        <p:spPr>
          <a:xfrm>
            <a:off x="7825701" y="336709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11140C-59F6-8144-9ACE-53D577DD82B0}"/>
              </a:ext>
            </a:extLst>
          </p:cNvPr>
          <p:cNvSpPr/>
          <p:nvPr/>
        </p:nvSpPr>
        <p:spPr>
          <a:xfrm>
            <a:off x="8278142" y="29194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7866B9-47D8-4A45-9C1D-984AAC3A59DD}"/>
              </a:ext>
            </a:extLst>
          </p:cNvPr>
          <p:cNvSpPr/>
          <p:nvPr/>
        </p:nvSpPr>
        <p:spPr>
          <a:xfrm>
            <a:off x="8273378" y="2800337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723CF-3AAF-334A-B613-46476789C5FD}"/>
              </a:ext>
            </a:extLst>
          </p:cNvPr>
          <p:cNvSpPr/>
          <p:nvPr/>
        </p:nvSpPr>
        <p:spPr>
          <a:xfrm>
            <a:off x="8282900" y="2681270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43A211-EB3D-B648-A180-5C07DE83ACB8}"/>
              </a:ext>
            </a:extLst>
          </p:cNvPr>
          <p:cNvSpPr/>
          <p:nvPr/>
        </p:nvSpPr>
        <p:spPr>
          <a:xfrm>
            <a:off x="8292422" y="256220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A7342D4-888A-5047-BE5F-C3DFCEB2B374}"/>
              </a:ext>
            </a:extLst>
          </p:cNvPr>
          <p:cNvSpPr/>
          <p:nvPr/>
        </p:nvSpPr>
        <p:spPr>
          <a:xfrm>
            <a:off x="8287656" y="245742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021C9C-495E-E54F-A344-AE637C4E0D5E}"/>
              </a:ext>
            </a:extLst>
          </p:cNvPr>
          <p:cNvSpPr/>
          <p:nvPr/>
        </p:nvSpPr>
        <p:spPr>
          <a:xfrm>
            <a:off x="8282889" y="2324073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A4C01E-0594-674E-81FA-6BB75599BFD1}"/>
              </a:ext>
            </a:extLst>
          </p:cNvPr>
          <p:cNvSpPr/>
          <p:nvPr/>
        </p:nvSpPr>
        <p:spPr>
          <a:xfrm>
            <a:off x="6939883" y="2224089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DF5033-1580-364C-86EC-0B7C2159B19E}"/>
              </a:ext>
            </a:extLst>
          </p:cNvPr>
          <p:cNvSpPr/>
          <p:nvPr/>
        </p:nvSpPr>
        <p:spPr>
          <a:xfrm>
            <a:off x="8149537" y="2233582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437CB7-8151-5640-A969-8A638AB17036}"/>
              </a:ext>
            </a:extLst>
          </p:cNvPr>
          <p:cNvSpPr/>
          <p:nvPr/>
        </p:nvSpPr>
        <p:spPr>
          <a:xfrm>
            <a:off x="7382779" y="3481395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CB47A85-1A9B-1449-9F2E-1BAA78735797}"/>
              </a:ext>
            </a:extLst>
          </p:cNvPr>
          <p:cNvSpPr/>
          <p:nvPr/>
        </p:nvSpPr>
        <p:spPr>
          <a:xfrm>
            <a:off x="7735208" y="3476628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7EAACB7-E746-F043-A10C-B35C7EA53F70}"/>
              </a:ext>
            </a:extLst>
          </p:cNvPr>
          <p:cNvSpPr/>
          <p:nvPr/>
        </p:nvSpPr>
        <p:spPr>
          <a:xfrm>
            <a:off x="7506603" y="3590931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80DA87-C3B0-E84F-82EE-F67665912965}"/>
              </a:ext>
            </a:extLst>
          </p:cNvPr>
          <p:cNvSpPr/>
          <p:nvPr/>
        </p:nvSpPr>
        <p:spPr>
          <a:xfrm>
            <a:off x="7616139" y="3586166"/>
            <a:ext cx="112561" cy="1229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1292</Words>
  <Application>Microsoft Macintosh PowerPoint</Application>
  <PresentationFormat>Widescreen</PresentationFormat>
  <Paragraphs>296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CS440/ECE448 Lecture 38: Configuration Space</vt:lpstr>
      <vt:lpstr>Outline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Planning = search</vt:lpstr>
      <vt:lpstr>Poor robot https://www.youtube.com/watch?v=JzlsvFN_5HI</vt:lpstr>
      <vt:lpstr>How can we help the robot?</vt:lpstr>
      <vt:lpstr>How can we help the robot?</vt:lpstr>
      <vt:lpstr>How can we help the robot?</vt:lpstr>
      <vt:lpstr>How can we help the robot?</vt:lpstr>
      <vt:lpstr>OK, that’s a little unwieldy…</vt:lpstr>
      <vt:lpstr>How can we help the robot?</vt:lpstr>
      <vt:lpstr>How can we help the robot?</vt:lpstr>
      <vt:lpstr>Configuration Space</vt:lpstr>
      <vt:lpstr>Configuration Space</vt:lpstr>
      <vt:lpstr>Configuration Space Example: Robot Arm https://www.youtube.com/watch?v=P2r9U4wkjcc</vt:lpstr>
      <vt:lpstr>Configuration Space Example</vt:lpstr>
      <vt:lpstr>The MP2 Configuration Space:  Just 2 coordinates</vt:lpstr>
      <vt:lpstr>The Robot Arm Reaching Problem Jeff Ichnowski, University of North Carolina, https://www.cs.unc.edu/~jeffi/c-space/robot.xhtml</vt:lpstr>
      <vt:lpstr>The Robot Arm Reaching Problem Jeff Ichnowski, University of North Carolina, https://www.cs.unc.edu/~jeffi/c-space/robot.xhtml</vt:lpstr>
      <vt:lpstr>The Robot Arm Reaching Problem Jeff Ichnowski, University of North Carolina, https://www.cs.unc.edu/~jeffi/c-space/robot.xhtml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solve the Robot Arm problem</vt:lpstr>
      <vt:lpstr>BTW, this person is really a maestro. Watch it again, if you want to. https://www.youtube.com/watch?v=P2r9U4wkjcc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7: Robots</dc:title>
  <dc:creator>Hasegawa-Johnson, Mark Allan</dc:creator>
  <cp:lastModifiedBy>Hasegawa-Johnson, Mark Allan</cp:lastModifiedBy>
  <cp:revision>32</cp:revision>
  <dcterms:created xsi:type="dcterms:W3CDTF">2020-02-01T23:29:54Z</dcterms:created>
  <dcterms:modified xsi:type="dcterms:W3CDTF">2022-04-24T21:23:37Z</dcterms:modified>
</cp:coreProperties>
</file>