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6" r:id="rId2"/>
    <p:sldId id="447" r:id="rId3"/>
    <p:sldId id="448" r:id="rId4"/>
    <p:sldId id="449" r:id="rId5"/>
    <p:sldId id="450" r:id="rId6"/>
    <p:sldId id="288" r:id="rId7"/>
    <p:sldId id="277" r:id="rId8"/>
    <p:sldId id="451" r:id="rId9"/>
    <p:sldId id="292" r:id="rId10"/>
    <p:sldId id="453" r:id="rId11"/>
    <p:sldId id="454" r:id="rId12"/>
    <p:sldId id="455" r:id="rId13"/>
    <p:sldId id="426" r:id="rId14"/>
    <p:sldId id="436" r:id="rId15"/>
    <p:sldId id="456" r:id="rId16"/>
    <p:sldId id="457" r:id="rId17"/>
    <p:sldId id="458" r:id="rId18"/>
    <p:sldId id="462" r:id="rId19"/>
    <p:sldId id="460" r:id="rId20"/>
    <p:sldId id="461" r:id="rId21"/>
    <p:sldId id="459" r:id="rId22"/>
    <p:sldId id="463" r:id="rId23"/>
    <p:sldId id="372" r:id="rId24"/>
    <p:sldId id="444" r:id="rId25"/>
  </p:sldIdLst>
  <p:sldSz cx="1218882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E6007-A88B-074E-8B2F-4FDFEA86B03B}">
          <p14:sldIdLst>
            <p14:sldId id="406"/>
            <p14:sldId id="447"/>
            <p14:sldId id="448"/>
            <p14:sldId id="449"/>
            <p14:sldId id="450"/>
            <p14:sldId id="288"/>
            <p14:sldId id="277"/>
            <p14:sldId id="451"/>
            <p14:sldId id="292"/>
            <p14:sldId id="453"/>
            <p14:sldId id="454"/>
            <p14:sldId id="455"/>
            <p14:sldId id="426"/>
            <p14:sldId id="436"/>
            <p14:sldId id="456"/>
            <p14:sldId id="457"/>
            <p14:sldId id="458"/>
            <p14:sldId id="462"/>
            <p14:sldId id="460"/>
            <p14:sldId id="461"/>
            <p14:sldId id="459"/>
            <p14:sldId id="463"/>
            <p14:sldId id="372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5"/>
    <p:restoredTop sz="88737" autoAdjust="0"/>
  </p:normalViewPr>
  <p:slideViewPr>
    <p:cSldViewPr>
      <p:cViewPr varScale="1">
        <p:scale>
          <a:sx n="100" d="100"/>
          <a:sy n="100" d="100"/>
        </p:scale>
        <p:origin x="216" y="16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5/6/22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6" indent="0" algn="ctr">
              <a:buNone/>
              <a:defRPr/>
            </a:lvl2pPr>
            <a:lvl3pPr marL="914171" indent="0" algn="ctr">
              <a:buNone/>
              <a:defRPr/>
            </a:lvl3pPr>
            <a:lvl4pPr marL="1371257" indent="0" algn="ctr">
              <a:buNone/>
              <a:defRPr/>
            </a:lvl4pPr>
            <a:lvl5pPr marL="1828343" indent="0" algn="ctr">
              <a:buNone/>
              <a:defRPr/>
            </a:lvl5pPr>
            <a:lvl6pPr marL="2285429" indent="0" algn="ctr">
              <a:buNone/>
              <a:defRPr/>
            </a:lvl6pPr>
            <a:lvl7pPr marL="2742514" indent="0" algn="ctr">
              <a:buNone/>
              <a:defRPr/>
            </a:lvl7pPr>
            <a:lvl8pPr marL="3199600" indent="0" algn="ctr">
              <a:buNone/>
              <a:defRPr/>
            </a:lvl8pPr>
            <a:lvl9pPr marL="36566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5pPr>
      <a:lvl6pPr marL="45708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57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4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2814" indent="-342814" algn="l" rtl="0" fontAlgn="base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79" algn="l" rtl="0" fontAlgn="base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714" indent="-228543" algn="l" rtl="0" fontAlgn="base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800" indent="-22854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86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71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57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43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28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10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8.sv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o1Ldx3L5Q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10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10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8.sv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9F1C-D8E2-5245-9499-6A66EBCB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56" y="153252"/>
            <a:ext cx="4550187" cy="2970947"/>
          </a:xfrm>
        </p:spPr>
        <p:txBody>
          <a:bodyPr/>
          <a:lstStyle/>
          <a:p>
            <a:r>
              <a:rPr lang="en-US" dirty="0"/>
              <a:t>Lecture 36: Actor-critic deep reinforcement learning</a:t>
            </a:r>
          </a:p>
        </p:txBody>
      </p:sp>
      <p:pic>
        <p:nvPicPr>
          <p:cNvPr id="133122" name="Picture 2">
            <a:extLst>
              <a:ext uri="{FF2B5EF4-FFF2-40B4-BE49-F238E27FC236}">
                <a16:creationId xmlns:a16="http://schemas.microsoft.com/office/drawing/2014/main" id="{0A5AB102-A71A-B940-98BA-72D3AF7D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44" y="20645"/>
            <a:ext cx="2864680" cy="36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A64AA-4F59-6744-BFE7-43C49F3232DB}"/>
              </a:ext>
            </a:extLst>
          </p:cNvPr>
          <p:cNvSpPr/>
          <p:nvPr/>
        </p:nvSpPr>
        <p:spPr>
          <a:xfrm>
            <a:off x="9324144" y="3555729"/>
            <a:ext cx="2864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Critic, by Lajos </a:t>
            </a:r>
            <a:r>
              <a:rPr lang="en-US" sz="1600" dirty="0" err="1"/>
              <a:t>Tihanyi</a:t>
            </a:r>
            <a:r>
              <a:rPr lang="en-US" sz="1600" dirty="0"/>
              <a:t>.  Oil on canvas, 1916.</a:t>
            </a:r>
          </a:p>
          <a:p>
            <a:pPr algn="ctr"/>
            <a:r>
              <a:rPr lang="en-US" sz="1600" dirty="0"/>
              <a:t>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=17837438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F19388BE-AA60-C24A-A62C-71020088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92"/>
            <a:ext cx="4633468" cy="36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7AA7AD-DDF0-D042-A655-14022F6C4990}"/>
              </a:ext>
            </a:extLst>
          </p:cNvPr>
          <p:cNvSpPr/>
          <p:nvPr/>
        </p:nvSpPr>
        <p:spPr>
          <a:xfrm>
            <a:off x="0" y="3641749"/>
            <a:ext cx="4633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Actors from the </a:t>
            </a:r>
            <a:r>
              <a:rPr lang="en-US" sz="1600" dirty="0" err="1"/>
              <a:t>Comédie</a:t>
            </a:r>
            <a:r>
              <a:rPr lang="en-US" sz="1600" dirty="0"/>
              <a:t> </a:t>
            </a:r>
            <a:r>
              <a:rPr lang="en-US" sz="1600" dirty="0" err="1"/>
              <a:t>Française</a:t>
            </a:r>
            <a:r>
              <a:rPr lang="en-US" sz="1600" dirty="0"/>
              <a:t>, by Antoine Watteau, 1720. 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=15418670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49E08-F9BA-FF69-C97A-9D4E62FB99FD}"/>
              </a:ext>
            </a:extLst>
          </p:cNvPr>
          <p:cNvSpPr/>
          <p:nvPr/>
        </p:nvSpPr>
        <p:spPr>
          <a:xfrm>
            <a:off x="5408612" y="3189982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CC-BY 4.0: copy at will, but cite the source</a:t>
            </a:r>
          </a:p>
          <a:p>
            <a:pPr algn="ctr"/>
            <a:r>
              <a:rPr lang="en-US" sz="1600" dirty="0"/>
              <a:t>Mark Hasegawa-Johnson</a:t>
            </a:r>
          </a:p>
          <a:p>
            <a:pPr algn="ctr"/>
            <a:r>
              <a:rPr lang="en-US" sz="1600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156063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71" y="140899"/>
            <a:ext cx="6374641" cy="847676"/>
          </a:xfrm>
        </p:spPr>
        <p:txBody>
          <a:bodyPr/>
          <a:lstStyle/>
          <a:p>
            <a:r>
              <a:rPr lang="en-US" sz="4000" dirty="0"/>
              <a:t>2. Policy Improvement: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88982" y="140899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88982" y="140899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9" t="-1449" r="-3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99" t="-1449" r="-2043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449" r="-1014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9" t="-102941" r="-3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2941" r="-101429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9" t="-200000" r="-3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99" t="-200000" r="-204348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0000" r="-10142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4348" t="-200000" r="-289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4321" y="1032075"/>
            <a:ext cx="897532" cy="861201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0103" y="163622"/>
            <a:ext cx="871750" cy="861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0133" y="55819"/>
                <a:ext cx="1386479" cy="70618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33" y="55819"/>
                <a:ext cx="1386479" cy="706181"/>
              </a:xfrm>
              <a:prstGeom prst="rect">
                <a:avLst/>
              </a:prstGeom>
              <a:blipFill>
                <a:blip r:embed="rId8"/>
                <a:stretch>
                  <a:fillRect l="-909" r="-3636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212" y="1011298"/>
                <a:ext cx="6611307" cy="1052904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399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4399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1011298"/>
                <a:ext cx="6611307" cy="1052904"/>
              </a:xfrm>
              <a:prstGeom prst="rect">
                <a:avLst/>
              </a:prstGeom>
              <a:blipFill>
                <a:blip r:embed="rId9"/>
                <a:stretch>
                  <a:fillRect l="-192" t="-141667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88982" y="4110646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88982" y="4110646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429" r="-300000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2899" r="-204348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r="-101429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429" t="-100000" r="-300000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00000" r="-101429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429" t="-200000" r="-3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2899" t="-200000" r="-204348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200000" r="-10142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04348" t="-200000" r="-289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4321" y="5001822"/>
            <a:ext cx="897532" cy="861201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0102" y="4133369"/>
            <a:ext cx="871750" cy="861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1612" y="4701399"/>
                <a:ext cx="2038284" cy="86120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12" y="4701399"/>
                <a:ext cx="2038284" cy="861201"/>
              </a:xfrm>
              <a:prstGeom prst="rect">
                <a:avLst/>
              </a:prstGeom>
              <a:blipFill>
                <a:blip r:embed="rId11"/>
                <a:stretch>
                  <a:fillRect l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84900F94-1D66-3699-9ED3-6D30F8B840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275" y="2286000"/>
                <a:ext cx="6465937" cy="1052904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399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399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84900F94-1D66-3699-9ED3-6D30F8B84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5" y="2286000"/>
                <a:ext cx="6465937" cy="1052904"/>
              </a:xfrm>
              <a:prstGeom prst="rect">
                <a:avLst/>
              </a:prstGeom>
              <a:blipFill>
                <a:blip r:embed="rId12"/>
                <a:stretch>
                  <a:fillRect t="-142857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4A9AA7E-B914-12AE-5E01-C15717CF6F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254" y="4076240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4A9AA7E-B914-12AE-5E01-C15717CF6FF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254" y="4076240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429" r="-300000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429" r="-200000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04348" r="-102899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429" t="-100000" r="-300000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04348" t="-100000" r="-102899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429" t="-200000" r="-3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429" t="-200000" r="-2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04348" t="-200000" r="-1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000" t="-200000" r="-142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Fire">
            <a:extLst>
              <a:ext uri="{FF2B5EF4-FFF2-40B4-BE49-F238E27FC236}">
                <a16:creationId xmlns:a16="http://schemas.microsoft.com/office/drawing/2014/main" id="{926B10BF-334B-E865-3524-9DF9A74A8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8593" y="4967417"/>
            <a:ext cx="897532" cy="861201"/>
          </a:xfrm>
          <a:prstGeom prst="rect">
            <a:avLst/>
          </a:prstGeom>
        </p:spPr>
      </p:pic>
      <p:pic>
        <p:nvPicPr>
          <p:cNvPr id="25" name="Graphic 24" descr="Diamond">
            <a:extLst>
              <a:ext uri="{FF2B5EF4-FFF2-40B4-BE49-F238E27FC236}">
                <a16:creationId xmlns:a16="http://schemas.microsoft.com/office/drawing/2014/main" id="{82B7E085-AE77-3B94-2EB9-9A80C589B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4375" y="4098964"/>
            <a:ext cx="871750" cy="861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7A52AA9C-E864-85DE-F26D-D62C12E48F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023" y="3431461"/>
                <a:ext cx="1386479" cy="70618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399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7A52AA9C-E864-85DE-F26D-D62C12E48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23" y="3431461"/>
                <a:ext cx="1386479" cy="706181"/>
              </a:xfrm>
              <a:prstGeom prst="rect">
                <a:avLst/>
              </a:prstGeom>
              <a:blipFill>
                <a:blip r:embed="rId14"/>
                <a:stretch>
                  <a:fillRect l="-1818" r="-12727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8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3EB-3453-BF3B-E629-E5A30B47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D14A-3426-3F0E-8CA9-4E79D1668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Two approaches to solving an MDP</a:t>
            </a:r>
          </a:p>
          <a:p>
            <a:r>
              <a:rPr lang="en-US" dirty="0"/>
              <a:t>Two approaches to deep reinforcement learning</a:t>
            </a:r>
          </a:p>
          <a:p>
            <a:r>
              <a:rPr lang="en-US" dirty="0"/>
              <a:t>Combining the two, in order to solve the problems with either</a:t>
            </a:r>
          </a:p>
        </p:txBody>
      </p:sp>
    </p:spTree>
    <p:extLst>
      <p:ext uri="{BB962C8B-B14F-4D97-AF65-F5344CB8AC3E}">
        <p14:creationId xmlns:p14="http://schemas.microsoft.com/office/powerpoint/2010/main" val="305950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6B9A-91E3-FEE3-DEF8-C8B25666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deep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D8D8C-68BC-6148-7D63-9C7986FB3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Deep Q learning: train a network to estimate Q(</a:t>
                </a:r>
                <a:r>
                  <a:rPr lang="en-US" dirty="0" err="1"/>
                  <a:t>s,a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Like value iteration: we focus on Q(</a:t>
                </a:r>
                <a:r>
                  <a:rPr lang="en-US" dirty="0" err="1"/>
                  <a:t>s,a</a:t>
                </a:r>
                <a:r>
                  <a:rPr lang="en-US" dirty="0"/>
                  <a:t>), which is closely related to U(s)</a:t>
                </a:r>
              </a:p>
              <a:p>
                <a:pPr lvl="1"/>
                <a:r>
                  <a:rPr lang="en-US" dirty="0"/>
                  <a:t>Big problem: Q(</a:t>
                </a:r>
                <a:r>
                  <a:rPr lang="en-US" dirty="0" err="1"/>
                  <a:t>s,a</a:t>
                </a:r>
                <a:r>
                  <a:rPr lang="en-US" dirty="0"/>
                  <a:t>) is very noisy, needs lots of smoothing</a:t>
                </a:r>
              </a:p>
              <a:p>
                <a:r>
                  <a:rPr lang="en-US" dirty="0"/>
                  <a:t>Imitation learning: train a network to imitate a human being</a:t>
                </a:r>
              </a:p>
              <a:p>
                <a:pPr lvl="1"/>
                <a:r>
                  <a:rPr lang="en-US" dirty="0"/>
                  <a:t>Like policy iteration: focus directly on estimating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Big problem: the only way to train this is by imitating a human!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D8D8C-68BC-6148-7D63-9C7986FB3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72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Train the neural network weights in order to minimize the mean-squared error: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𝑙𝑜𝑐𝑎𝑙</m:t>
                                      </m:r>
                                    </m:sub>
                                  </m:s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is the estimated value of the current action: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147" y="1499103"/>
                <a:ext cx="6455115" cy="5078677"/>
              </a:xfrm>
              <a:blipFill>
                <a:blip r:embed="rId2"/>
                <a:stretch>
                  <a:fillRect l="-137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C520D0B-7F1B-914C-B268-90775E74C19D}"/>
              </a:ext>
            </a:extLst>
          </p:cNvPr>
          <p:cNvCxnSpPr>
            <a:cxnSpLocks/>
            <a:stCxn id="95" idx="0"/>
            <a:endCxn id="126" idx="4"/>
          </p:cNvCxnSpPr>
          <p:nvPr/>
        </p:nvCxnSpPr>
        <p:spPr>
          <a:xfrm flipH="1" flipV="1">
            <a:off x="9716237" y="5762707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/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7150C19-B9F9-C543-A698-930AB9CE0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164" y="6073773"/>
                <a:ext cx="579413" cy="502573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B91EBE3-DB05-5A45-9987-64C13CBDC58E}"/>
              </a:ext>
            </a:extLst>
          </p:cNvPr>
          <p:cNvCxnSpPr>
            <a:cxnSpLocks/>
            <a:stCxn id="97" idx="0"/>
            <a:endCxn id="127" idx="4"/>
          </p:cNvCxnSpPr>
          <p:nvPr/>
        </p:nvCxnSpPr>
        <p:spPr>
          <a:xfrm flipV="1">
            <a:off x="10413995" y="5756357"/>
            <a:ext cx="13257" cy="349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/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E346C-E7A2-9145-BE94-04AEEFB82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133" y="6105514"/>
                <a:ext cx="535723" cy="50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06411F-ABC2-BA41-8A55-7622F64522C9}"/>
              </a:ext>
            </a:extLst>
          </p:cNvPr>
          <p:cNvCxnSpPr>
            <a:cxnSpLocks/>
            <a:stCxn id="99" idx="0"/>
            <a:endCxn id="128" idx="4"/>
          </p:cNvCxnSpPr>
          <p:nvPr/>
        </p:nvCxnSpPr>
        <p:spPr>
          <a:xfrm flipH="1" flipV="1">
            <a:off x="11138267" y="5769052"/>
            <a:ext cx="12835" cy="33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/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2AF262-152E-4D40-8B90-470AF9D89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642" y="6099161"/>
                <a:ext cx="570919" cy="502573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3AE0BF-ECA7-EE42-9602-21A0C5FE314D}"/>
              </a:ext>
            </a:extLst>
          </p:cNvPr>
          <p:cNvCxnSpPr>
            <a:cxnSpLocks/>
            <a:endCxn id="129" idx="4"/>
          </p:cNvCxnSpPr>
          <p:nvPr/>
        </p:nvCxnSpPr>
        <p:spPr>
          <a:xfrm flipH="1" flipV="1">
            <a:off x="11769206" y="5743658"/>
            <a:ext cx="28798" cy="4023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/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3162997-FECF-0749-B592-E0C60767C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03" y="6146012"/>
                <a:ext cx="53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/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266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9DEA1C-475B-8642-A95B-B423DBE9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275" y="8230676"/>
                <a:ext cx="748923" cy="748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D37FAEA-C8E7-AF48-B2D1-818A8B1D492C}"/>
              </a:ext>
            </a:extLst>
          </p:cNvPr>
          <p:cNvCxnSpPr>
            <a:cxnSpLocks/>
            <a:stCxn id="121" idx="0"/>
            <a:endCxn id="106" idx="2"/>
          </p:cNvCxnSpPr>
          <p:nvPr/>
        </p:nvCxnSpPr>
        <p:spPr>
          <a:xfrm flipH="1" flipV="1">
            <a:off x="9692634" y="2306397"/>
            <a:ext cx="20425" cy="30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/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6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66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3485DB5-088A-0045-88F3-D4052D83A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212" y="1803824"/>
                <a:ext cx="1252843" cy="502573"/>
              </a:xfrm>
              <a:prstGeom prst="rect">
                <a:avLst/>
              </a:prstGeom>
              <a:blipFill>
                <a:blip r:embed="rId8"/>
                <a:stretch>
                  <a:fillRect l="-1000" t="-1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EA319A57-C87D-C348-B55C-171503A11DBF}"/>
              </a:ext>
            </a:extLst>
          </p:cNvPr>
          <p:cNvSpPr/>
          <p:nvPr/>
        </p:nvSpPr>
        <p:spPr>
          <a:xfrm>
            <a:off x="9472485" y="4541794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8FD011-EDF2-944A-BCE2-808ED72F8BD6}"/>
              </a:ext>
            </a:extLst>
          </p:cNvPr>
          <p:cNvSpPr/>
          <p:nvPr/>
        </p:nvSpPr>
        <p:spPr>
          <a:xfrm>
            <a:off x="10200648" y="4535441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7E2F9C7-BAE5-C64A-86EF-B43BE7BDB9FA}"/>
              </a:ext>
            </a:extLst>
          </p:cNvPr>
          <p:cNvSpPr/>
          <p:nvPr/>
        </p:nvSpPr>
        <p:spPr>
          <a:xfrm>
            <a:off x="10886188" y="454813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AB2112B0-F1B4-C248-8DD1-BA65A5401D46}"/>
              </a:ext>
            </a:extLst>
          </p:cNvPr>
          <p:cNvCxnSpPr>
            <a:cxnSpLocks/>
          </p:cNvCxnSpPr>
          <p:nvPr/>
        </p:nvCxnSpPr>
        <p:spPr>
          <a:xfrm flipV="1">
            <a:off x="9589301" y="46390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9F9935AF-37C2-3949-9C49-D4CE6F203EB1}"/>
              </a:ext>
            </a:extLst>
          </p:cNvPr>
          <p:cNvCxnSpPr>
            <a:cxnSpLocks/>
          </p:cNvCxnSpPr>
          <p:nvPr/>
        </p:nvCxnSpPr>
        <p:spPr>
          <a:xfrm flipV="1">
            <a:off x="10298419" y="465174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>
            <a:extLst>
              <a:ext uri="{FF2B5EF4-FFF2-40B4-BE49-F238E27FC236}">
                <a16:creationId xmlns:a16="http://schemas.microsoft.com/office/drawing/2014/main" id="{93BD4297-DB5E-8C48-8DAB-5F7D90B5056F}"/>
              </a:ext>
            </a:extLst>
          </p:cNvPr>
          <p:cNvCxnSpPr>
            <a:cxnSpLocks/>
          </p:cNvCxnSpPr>
          <p:nvPr/>
        </p:nvCxnSpPr>
        <p:spPr>
          <a:xfrm flipV="1">
            <a:off x="10945868" y="4626349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890C3BE1-76C8-9244-A2FD-FFE02A1C7004}"/>
              </a:ext>
            </a:extLst>
          </p:cNvPr>
          <p:cNvSpPr/>
          <p:nvPr/>
        </p:nvSpPr>
        <p:spPr>
          <a:xfrm>
            <a:off x="9466134" y="3433298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6BC01B9-BBCA-4C44-B53E-202DFE0981B0}"/>
              </a:ext>
            </a:extLst>
          </p:cNvPr>
          <p:cNvSpPr/>
          <p:nvPr/>
        </p:nvSpPr>
        <p:spPr>
          <a:xfrm>
            <a:off x="10213342" y="342694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DAD9590-302B-364D-BE22-365886EB8EA9}"/>
              </a:ext>
            </a:extLst>
          </p:cNvPr>
          <p:cNvSpPr/>
          <p:nvPr/>
        </p:nvSpPr>
        <p:spPr>
          <a:xfrm>
            <a:off x="10879836" y="343964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17" name="Curved Connector 116">
            <a:extLst>
              <a:ext uri="{FF2B5EF4-FFF2-40B4-BE49-F238E27FC236}">
                <a16:creationId xmlns:a16="http://schemas.microsoft.com/office/drawing/2014/main" id="{27D8E350-F39E-AD43-9C47-CBE8A535A312}"/>
              </a:ext>
            </a:extLst>
          </p:cNvPr>
          <p:cNvCxnSpPr>
            <a:cxnSpLocks/>
          </p:cNvCxnSpPr>
          <p:nvPr/>
        </p:nvCxnSpPr>
        <p:spPr>
          <a:xfrm flipV="1">
            <a:off x="9582950" y="353055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130D6A19-7E60-A143-92A8-191AFC27124E}"/>
              </a:ext>
            </a:extLst>
          </p:cNvPr>
          <p:cNvCxnSpPr>
            <a:cxnSpLocks/>
          </p:cNvCxnSpPr>
          <p:nvPr/>
        </p:nvCxnSpPr>
        <p:spPr>
          <a:xfrm flipV="1">
            <a:off x="10311113" y="3543246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>
            <a:extLst>
              <a:ext uri="{FF2B5EF4-FFF2-40B4-BE49-F238E27FC236}">
                <a16:creationId xmlns:a16="http://schemas.microsoft.com/office/drawing/2014/main" id="{BC4DB836-F0C2-5B41-8B09-44F83E0D9150}"/>
              </a:ext>
            </a:extLst>
          </p:cNvPr>
          <p:cNvCxnSpPr>
            <a:cxnSpLocks/>
          </p:cNvCxnSpPr>
          <p:nvPr/>
        </p:nvCxnSpPr>
        <p:spPr>
          <a:xfrm flipV="1">
            <a:off x="10939516" y="3517853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EAED5D5D-8187-864B-8090-C12532D7F7CB}"/>
              </a:ext>
            </a:extLst>
          </p:cNvPr>
          <p:cNvSpPr/>
          <p:nvPr/>
        </p:nvSpPr>
        <p:spPr>
          <a:xfrm>
            <a:off x="9469282" y="2614356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6EC3BB5-9413-8C46-B048-D4ABDCAAD317}"/>
              </a:ext>
            </a:extLst>
          </p:cNvPr>
          <p:cNvSpPr/>
          <p:nvPr/>
        </p:nvSpPr>
        <p:spPr>
          <a:xfrm>
            <a:off x="9625412" y="55659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6542850-629A-DF46-942C-52D43B33A125}"/>
              </a:ext>
            </a:extLst>
          </p:cNvPr>
          <p:cNvSpPr/>
          <p:nvPr/>
        </p:nvSpPr>
        <p:spPr>
          <a:xfrm>
            <a:off x="10336427" y="55595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91BBEA36-6989-724A-8753-7E76B5FA530D}"/>
              </a:ext>
            </a:extLst>
          </p:cNvPr>
          <p:cNvSpPr/>
          <p:nvPr/>
        </p:nvSpPr>
        <p:spPr>
          <a:xfrm>
            <a:off x="11047442" y="557225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B8DF6AF-CCD7-5B4E-B406-03D23BDE9860}"/>
              </a:ext>
            </a:extLst>
          </p:cNvPr>
          <p:cNvSpPr/>
          <p:nvPr/>
        </p:nvSpPr>
        <p:spPr>
          <a:xfrm>
            <a:off x="11678381" y="554686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44CE1C8-F846-3449-807D-C04EE298F40C}"/>
              </a:ext>
            </a:extLst>
          </p:cNvPr>
          <p:cNvCxnSpPr>
            <a:cxnSpLocks/>
            <a:stCxn id="126" idx="0"/>
            <a:endCxn id="108" idx="4"/>
          </p:cNvCxnSpPr>
          <p:nvPr/>
        </p:nvCxnSpPr>
        <p:spPr>
          <a:xfrm flipV="1">
            <a:off x="9716237" y="5029348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7A1430-0505-864C-856C-E83344109DED}"/>
              </a:ext>
            </a:extLst>
          </p:cNvPr>
          <p:cNvCxnSpPr>
            <a:cxnSpLocks/>
            <a:stCxn id="127" idx="0"/>
            <a:endCxn id="109" idx="4"/>
          </p:cNvCxnSpPr>
          <p:nvPr/>
        </p:nvCxnSpPr>
        <p:spPr>
          <a:xfrm flipV="1">
            <a:off x="10427252" y="5022995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B43FE9D-F79C-DA44-9ED6-6460B914FD57}"/>
              </a:ext>
            </a:extLst>
          </p:cNvPr>
          <p:cNvCxnSpPr>
            <a:cxnSpLocks/>
            <a:stCxn id="128" idx="0"/>
            <a:endCxn id="110" idx="4"/>
          </p:cNvCxnSpPr>
          <p:nvPr/>
        </p:nvCxnSpPr>
        <p:spPr>
          <a:xfrm flipH="1" flipV="1">
            <a:off x="11129964" y="5035690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5A5EB6F-B82D-D44A-85EC-FE7910AE27D3}"/>
              </a:ext>
            </a:extLst>
          </p:cNvPr>
          <p:cNvCxnSpPr>
            <a:cxnSpLocks/>
            <a:stCxn id="108" idx="0"/>
            <a:endCxn id="114" idx="4"/>
          </p:cNvCxnSpPr>
          <p:nvPr/>
        </p:nvCxnSpPr>
        <p:spPr>
          <a:xfrm flipH="1" flipV="1">
            <a:off x="9709911" y="3920851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0418BB2-CB69-CC41-90FD-B2D65193E4A0}"/>
              </a:ext>
            </a:extLst>
          </p:cNvPr>
          <p:cNvCxnSpPr>
            <a:cxnSpLocks/>
            <a:stCxn id="109" idx="0"/>
            <a:endCxn id="115" idx="4"/>
          </p:cNvCxnSpPr>
          <p:nvPr/>
        </p:nvCxnSpPr>
        <p:spPr>
          <a:xfrm flipV="1">
            <a:off x="10444425" y="3914498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414540E3-E5E8-5A41-8E9A-05359AD57A69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H="1" flipV="1">
            <a:off x="11123613" y="3927193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8BDA34F-D823-B144-90BD-10A3E9DBBEBE}"/>
              </a:ext>
            </a:extLst>
          </p:cNvPr>
          <p:cNvCxnSpPr>
            <a:cxnSpLocks/>
            <a:stCxn id="115" idx="0"/>
            <a:endCxn id="121" idx="4"/>
          </p:cNvCxnSpPr>
          <p:nvPr/>
        </p:nvCxnSpPr>
        <p:spPr>
          <a:xfrm flipH="1" flipV="1">
            <a:off x="9713058" y="3101909"/>
            <a:ext cx="744060" cy="325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/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C1E1DD6-6E78-9F41-94D8-C6ABC017C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5032564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>
            <a:extLst>
              <a:ext uri="{FF2B5EF4-FFF2-40B4-BE49-F238E27FC236}">
                <a16:creationId xmlns:a16="http://schemas.microsoft.com/office/drawing/2014/main" id="{9AD5B290-946D-6240-998B-635D566F1F55}"/>
              </a:ext>
            </a:extLst>
          </p:cNvPr>
          <p:cNvSpPr/>
          <p:nvPr/>
        </p:nvSpPr>
        <p:spPr>
          <a:xfrm>
            <a:off x="11665689" y="4556512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/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9281059-C597-144F-92BF-FD7B9C5FE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94" y="4016828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5E32EA5C-A738-9347-933A-9FD4DEAB244F}"/>
              </a:ext>
            </a:extLst>
          </p:cNvPr>
          <p:cNvSpPr/>
          <p:nvPr/>
        </p:nvSpPr>
        <p:spPr>
          <a:xfrm>
            <a:off x="11678381" y="3486098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4D83E2D8-4BF9-E744-AEE6-804EB58DEF6E}"/>
              </a:ext>
            </a:extLst>
          </p:cNvPr>
          <p:cNvCxnSpPr>
            <a:cxnSpLocks/>
            <a:stCxn id="129" idx="7"/>
            <a:endCxn id="110" idx="4"/>
          </p:cNvCxnSpPr>
          <p:nvPr/>
        </p:nvCxnSpPr>
        <p:spPr>
          <a:xfrm flipH="1" flipV="1">
            <a:off x="11129965" y="5035690"/>
            <a:ext cx="703463" cy="539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5FB5E8F-B243-4E46-8961-799695EF2ED7}"/>
              </a:ext>
            </a:extLst>
          </p:cNvPr>
          <p:cNvCxnSpPr>
            <a:cxnSpLocks/>
            <a:stCxn id="129" idx="0"/>
            <a:endCxn id="109" idx="4"/>
          </p:cNvCxnSpPr>
          <p:nvPr/>
        </p:nvCxnSpPr>
        <p:spPr>
          <a:xfrm flipH="1" flipV="1">
            <a:off x="10444425" y="5022994"/>
            <a:ext cx="1324782" cy="523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3F4900A-B16C-EF49-970C-F5DACE1DA680}"/>
              </a:ext>
            </a:extLst>
          </p:cNvPr>
          <p:cNvCxnSpPr>
            <a:cxnSpLocks/>
            <a:stCxn id="129" idx="1"/>
            <a:endCxn id="108" idx="4"/>
          </p:cNvCxnSpPr>
          <p:nvPr/>
        </p:nvCxnSpPr>
        <p:spPr>
          <a:xfrm flipH="1" flipV="1">
            <a:off x="9716262" y="5029348"/>
            <a:ext cx="1988722" cy="5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8A552AF-6C4F-1B4B-BA9B-5FD9484F7B89}"/>
              </a:ext>
            </a:extLst>
          </p:cNvPr>
          <p:cNvCxnSpPr>
            <a:cxnSpLocks/>
            <a:stCxn id="126" idx="1"/>
            <a:endCxn id="109" idx="4"/>
          </p:cNvCxnSpPr>
          <p:nvPr/>
        </p:nvCxnSpPr>
        <p:spPr>
          <a:xfrm flipV="1">
            <a:off x="9652014" y="5022994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2300872-FE22-D545-BBF0-C46226F757E3}"/>
              </a:ext>
            </a:extLst>
          </p:cNvPr>
          <p:cNvCxnSpPr>
            <a:cxnSpLocks/>
            <a:stCxn id="126" idx="1"/>
            <a:endCxn id="110" idx="4"/>
          </p:cNvCxnSpPr>
          <p:nvPr/>
        </p:nvCxnSpPr>
        <p:spPr>
          <a:xfrm flipV="1">
            <a:off x="9652015" y="5035690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B426EB8A-D670-0D4B-A58B-08498C14E533}"/>
              </a:ext>
            </a:extLst>
          </p:cNvPr>
          <p:cNvCxnSpPr>
            <a:cxnSpLocks/>
            <a:stCxn id="127" idx="0"/>
            <a:endCxn id="108" idx="4"/>
          </p:cNvCxnSpPr>
          <p:nvPr/>
        </p:nvCxnSpPr>
        <p:spPr>
          <a:xfrm flipH="1" flipV="1">
            <a:off x="9716263" y="5029348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310EF6E-A9E9-7940-9758-0127C9D11273}"/>
              </a:ext>
            </a:extLst>
          </p:cNvPr>
          <p:cNvCxnSpPr>
            <a:cxnSpLocks/>
            <a:stCxn id="127" idx="0"/>
            <a:endCxn id="110" idx="4"/>
          </p:cNvCxnSpPr>
          <p:nvPr/>
        </p:nvCxnSpPr>
        <p:spPr>
          <a:xfrm flipV="1">
            <a:off x="10427251" y="5035690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B622704-7139-9C45-A69D-C06E4105BC3A}"/>
              </a:ext>
            </a:extLst>
          </p:cNvPr>
          <p:cNvCxnSpPr>
            <a:cxnSpLocks/>
            <a:stCxn id="109" idx="0"/>
            <a:endCxn id="114" idx="4"/>
          </p:cNvCxnSpPr>
          <p:nvPr/>
        </p:nvCxnSpPr>
        <p:spPr>
          <a:xfrm flipH="1" flipV="1">
            <a:off x="9709911" y="3920851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4413D89-D27E-9B4C-898A-BEBEA3F7B6D1}"/>
              </a:ext>
            </a:extLst>
          </p:cNvPr>
          <p:cNvCxnSpPr>
            <a:cxnSpLocks/>
            <a:stCxn id="110" idx="0"/>
            <a:endCxn id="114" idx="4"/>
          </p:cNvCxnSpPr>
          <p:nvPr/>
        </p:nvCxnSpPr>
        <p:spPr>
          <a:xfrm flipH="1" flipV="1">
            <a:off x="9709910" y="3920851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DAD3020-2134-5548-A7C9-25F0B8A1B5DE}"/>
              </a:ext>
            </a:extLst>
          </p:cNvPr>
          <p:cNvCxnSpPr>
            <a:cxnSpLocks/>
            <a:stCxn id="140" idx="7"/>
            <a:endCxn id="114" idx="4"/>
          </p:cNvCxnSpPr>
          <p:nvPr/>
        </p:nvCxnSpPr>
        <p:spPr>
          <a:xfrm flipH="1" flipV="1">
            <a:off x="9709911" y="3920851"/>
            <a:ext cx="2110825" cy="664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28FC2C9-EF8F-0E42-8275-F5369C315459}"/>
              </a:ext>
            </a:extLst>
          </p:cNvPr>
          <p:cNvCxnSpPr>
            <a:cxnSpLocks/>
            <a:stCxn id="108" idx="0"/>
            <a:endCxn id="115" idx="4"/>
          </p:cNvCxnSpPr>
          <p:nvPr/>
        </p:nvCxnSpPr>
        <p:spPr>
          <a:xfrm flipV="1">
            <a:off x="9716263" y="3914498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E1F30B8-4643-9A4B-BA47-9E62E7863B77}"/>
              </a:ext>
            </a:extLst>
          </p:cNvPr>
          <p:cNvCxnSpPr>
            <a:cxnSpLocks/>
            <a:stCxn id="108" idx="0"/>
            <a:endCxn id="116" idx="4"/>
          </p:cNvCxnSpPr>
          <p:nvPr/>
        </p:nvCxnSpPr>
        <p:spPr>
          <a:xfrm flipV="1">
            <a:off x="9716262" y="3927194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5BE890A-89EE-4D46-9840-1CB724509FBC}"/>
              </a:ext>
            </a:extLst>
          </p:cNvPr>
          <p:cNvCxnSpPr>
            <a:cxnSpLocks/>
            <a:stCxn id="140" idx="0"/>
            <a:endCxn id="115" idx="4"/>
          </p:cNvCxnSpPr>
          <p:nvPr/>
        </p:nvCxnSpPr>
        <p:spPr>
          <a:xfrm flipH="1" flipV="1">
            <a:off x="10457118" y="3914498"/>
            <a:ext cx="1299395" cy="642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A7CF32CE-F326-9242-9A56-D9AF648119A7}"/>
              </a:ext>
            </a:extLst>
          </p:cNvPr>
          <p:cNvCxnSpPr>
            <a:cxnSpLocks/>
            <a:stCxn id="140" idx="0"/>
            <a:endCxn id="116" idx="4"/>
          </p:cNvCxnSpPr>
          <p:nvPr/>
        </p:nvCxnSpPr>
        <p:spPr>
          <a:xfrm flipH="1" flipV="1">
            <a:off x="11123614" y="3927193"/>
            <a:ext cx="632900" cy="629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6F9BDB2-E560-074F-8AD1-B21D1A976F6B}"/>
              </a:ext>
            </a:extLst>
          </p:cNvPr>
          <p:cNvCxnSpPr>
            <a:cxnSpLocks/>
            <a:endCxn id="140" idx="4"/>
          </p:cNvCxnSpPr>
          <p:nvPr/>
        </p:nvCxnSpPr>
        <p:spPr>
          <a:xfrm flipH="1" flipV="1">
            <a:off x="11756514" y="4753308"/>
            <a:ext cx="9282" cy="304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A3C858B5-381F-2F4A-AC9F-EF4C1E81813C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11765795" y="3682896"/>
            <a:ext cx="3411" cy="333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5A11FB9F-D5A8-8B43-ABE3-08C2A36C68E0}"/>
              </a:ext>
            </a:extLst>
          </p:cNvPr>
          <p:cNvCxnSpPr>
            <a:cxnSpLocks/>
            <a:stCxn id="142" idx="1"/>
            <a:endCxn id="121" idx="4"/>
          </p:cNvCxnSpPr>
          <p:nvPr/>
        </p:nvCxnSpPr>
        <p:spPr>
          <a:xfrm flipH="1" flipV="1">
            <a:off x="9713059" y="3101909"/>
            <a:ext cx="1991925" cy="41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6400E8B-F436-3546-8C89-7EFDE6D0925A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9681396" y="3101909"/>
            <a:ext cx="1442216" cy="3377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518DF3E-2C55-CF43-AE10-5EBBD52FBE0E}"/>
              </a:ext>
            </a:extLst>
          </p:cNvPr>
          <p:cNvCxnSpPr>
            <a:cxnSpLocks/>
            <a:stCxn id="114" idx="0"/>
            <a:endCxn id="121" idx="4"/>
          </p:cNvCxnSpPr>
          <p:nvPr/>
        </p:nvCxnSpPr>
        <p:spPr>
          <a:xfrm flipV="1">
            <a:off x="9709910" y="3101909"/>
            <a:ext cx="3149" cy="331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D8D121-4E80-A34D-888B-06ADF8F80A81}"/>
              </a:ext>
            </a:extLst>
          </p:cNvPr>
          <p:cNvCxnSpPr>
            <a:cxnSpLocks/>
            <a:stCxn id="109" idx="0"/>
            <a:endCxn id="116" idx="4"/>
          </p:cNvCxnSpPr>
          <p:nvPr/>
        </p:nvCxnSpPr>
        <p:spPr>
          <a:xfrm flipV="1">
            <a:off x="10444424" y="3927194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02BCBAD-0E8B-684B-94A6-5927BEF631BE}"/>
              </a:ext>
            </a:extLst>
          </p:cNvPr>
          <p:cNvCxnSpPr>
            <a:cxnSpLocks/>
            <a:stCxn id="128" idx="0"/>
            <a:endCxn id="108" idx="4"/>
          </p:cNvCxnSpPr>
          <p:nvPr/>
        </p:nvCxnSpPr>
        <p:spPr>
          <a:xfrm flipH="1" flipV="1">
            <a:off x="9716263" y="5029348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23706D1-52CC-C942-A2B0-CDC31782737C}"/>
              </a:ext>
            </a:extLst>
          </p:cNvPr>
          <p:cNvCxnSpPr>
            <a:cxnSpLocks/>
            <a:stCxn id="128" idx="0"/>
            <a:endCxn id="109" idx="4"/>
          </p:cNvCxnSpPr>
          <p:nvPr/>
        </p:nvCxnSpPr>
        <p:spPr>
          <a:xfrm flipH="1" flipV="1">
            <a:off x="10444425" y="5022995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51BAC6D-E348-7443-8AF0-DD11829D0AEE}"/>
              </a:ext>
            </a:extLst>
          </p:cNvPr>
          <p:cNvCxnSpPr>
            <a:cxnSpLocks/>
            <a:stCxn id="181" idx="0"/>
            <a:endCxn id="198" idx="4"/>
          </p:cNvCxnSpPr>
          <p:nvPr/>
        </p:nvCxnSpPr>
        <p:spPr>
          <a:xfrm flipH="1" flipV="1">
            <a:off x="7600368" y="5764762"/>
            <a:ext cx="2634" cy="311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/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0F0BB33-3F57-8A41-8EEE-B19486C1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295" y="6075828"/>
                <a:ext cx="579413" cy="502573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CCB5CED-7F79-EA44-A507-6CCABBEC60F8}"/>
              </a:ext>
            </a:extLst>
          </p:cNvPr>
          <p:cNvCxnSpPr>
            <a:cxnSpLocks/>
            <a:stCxn id="183" idx="0"/>
            <a:endCxn id="199" idx="4"/>
          </p:cNvCxnSpPr>
          <p:nvPr/>
        </p:nvCxnSpPr>
        <p:spPr>
          <a:xfrm flipV="1">
            <a:off x="8298127" y="5758412"/>
            <a:ext cx="13256" cy="349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/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6" i="1" dirty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C45C3D9-4D0E-064F-A899-53BF70F92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265" y="6107570"/>
                <a:ext cx="535723" cy="5025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7D62E25-DBAC-6444-831F-50F9A45915D8}"/>
              </a:ext>
            </a:extLst>
          </p:cNvPr>
          <p:cNvCxnSpPr>
            <a:cxnSpLocks/>
            <a:stCxn id="185" idx="0"/>
            <a:endCxn id="200" idx="4"/>
          </p:cNvCxnSpPr>
          <p:nvPr/>
        </p:nvCxnSpPr>
        <p:spPr>
          <a:xfrm flipH="1" flipV="1">
            <a:off x="9022398" y="5771107"/>
            <a:ext cx="12835" cy="3301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/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6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666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666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BD27A8FA-6B51-CE46-B5C8-3AFDB0A92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773" y="6101217"/>
                <a:ext cx="570919" cy="502573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Oval 185">
            <a:extLst>
              <a:ext uri="{FF2B5EF4-FFF2-40B4-BE49-F238E27FC236}">
                <a16:creationId xmlns:a16="http://schemas.microsoft.com/office/drawing/2014/main" id="{54959F77-4142-9B4C-A8DA-DAA403597BF9}"/>
              </a:ext>
            </a:extLst>
          </p:cNvPr>
          <p:cNvSpPr/>
          <p:nvPr/>
        </p:nvSpPr>
        <p:spPr>
          <a:xfrm>
            <a:off x="7356617" y="454385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C6060AA-A208-0840-8DC8-5CDCD7FBE1E3}"/>
              </a:ext>
            </a:extLst>
          </p:cNvPr>
          <p:cNvSpPr/>
          <p:nvPr/>
        </p:nvSpPr>
        <p:spPr>
          <a:xfrm>
            <a:off x="8084779" y="4537497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13E1CBF-3CAE-4C46-9B06-A52300F9B217}"/>
              </a:ext>
            </a:extLst>
          </p:cNvPr>
          <p:cNvSpPr/>
          <p:nvPr/>
        </p:nvSpPr>
        <p:spPr>
          <a:xfrm>
            <a:off x="8770319" y="4550192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89" name="Curved Connector 188">
            <a:extLst>
              <a:ext uri="{FF2B5EF4-FFF2-40B4-BE49-F238E27FC236}">
                <a16:creationId xmlns:a16="http://schemas.microsoft.com/office/drawing/2014/main" id="{91B2847C-0738-6F4D-B4DA-CB956944FC71}"/>
              </a:ext>
            </a:extLst>
          </p:cNvPr>
          <p:cNvCxnSpPr>
            <a:cxnSpLocks/>
          </p:cNvCxnSpPr>
          <p:nvPr/>
        </p:nvCxnSpPr>
        <p:spPr>
          <a:xfrm flipV="1">
            <a:off x="7473433" y="4641104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urved Connector 189">
            <a:extLst>
              <a:ext uri="{FF2B5EF4-FFF2-40B4-BE49-F238E27FC236}">
                <a16:creationId xmlns:a16="http://schemas.microsoft.com/office/drawing/2014/main" id="{B4131D1E-9583-DE43-8D76-E6AE2C277FFC}"/>
              </a:ext>
            </a:extLst>
          </p:cNvPr>
          <p:cNvCxnSpPr>
            <a:cxnSpLocks/>
          </p:cNvCxnSpPr>
          <p:nvPr/>
        </p:nvCxnSpPr>
        <p:spPr>
          <a:xfrm flipV="1">
            <a:off x="8182551" y="465379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>
            <a:extLst>
              <a:ext uri="{FF2B5EF4-FFF2-40B4-BE49-F238E27FC236}">
                <a16:creationId xmlns:a16="http://schemas.microsoft.com/office/drawing/2014/main" id="{249D7B63-2FE8-1B43-946C-EDB79D831ACE}"/>
              </a:ext>
            </a:extLst>
          </p:cNvPr>
          <p:cNvCxnSpPr>
            <a:cxnSpLocks/>
          </p:cNvCxnSpPr>
          <p:nvPr/>
        </p:nvCxnSpPr>
        <p:spPr>
          <a:xfrm flipV="1">
            <a:off x="8829999" y="4628405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21E540BB-4844-1E42-A3E3-405C370B0513}"/>
              </a:ext>
            </a:extLst>
          </p:cNvPr>
          <p:cNvSpPr/>
          <p:nvPr/>
        </p:nvSpPr>
        <p:spPr>
          <a:xfrm>
            <a:off x="7350265" y="3435353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6CC21A3-7DC8-2240-A645-1086AB4C92CE}"/>
              </a:ext>
            </a:extLst>
          </p:cNvPr>
          <p:cNvSpPr/>
          <p:nvPr/>
        </p:nvSpPr>
        <p:spPr>
          <a:xfrm>
            <a:off x="8097473" y="3429000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5F3546AE-4427-ED4E-B14F-CAD4E8DF99E6}"/>
              </a:ext>
            </a:extLst>
          </p:cNvPr>
          <p:cNvSpPr/>
          <p:nvPr/>
        </p:nvSpPr>
        <p:spPr>
          <a:xfrm>
            <a:off x="8763967" y="3441695"/>
            <a:ext cx="487553" cy="487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195" name="Curved Connector 194">
            <a:extLst>
              <a:ext uri="{FF2B5EF4-FFF2-40B4-BE49-F238E27FC236}">
                <a16:creationId xmlns:a16="http://schemas.microsoft.com/office/drawing/2014/main" id="{456E71E2-A86E-EF47-B04F-5F60AA9AB588}"/>
              </a:ext>
            </a:extLst>
          </p:cNvPr>
          <p:cNvCxnSpPr>
            <a:cxnSpLocks/>
          </p:cNvCxnSpPr>
          <p:nvPr/>
        </p:nvCxnSpPr>
        <p:spPr>
          <a:xfrm flipV="1">
            <a:off x="7467081" y="3532607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urved Connector 195">
            <a:extLst>
              <a:ext uri="{FF2B5EF4-FFF2-40B4-BE49-F238E27FC236}">
                <a16:creationId xmlns:a16="http://schemas.microsoft.com/office/drawing/2014/main" id="{ED9D8B89-2EAB-304C-A384-019F44EC9E87}"/>
              </a:ext>
            </a:extLst>
          </p:cNvPr>
          <p:cNvCxnSpPr>
            <a:cxnSpLocks/>
          </p:cNvCxnSpPr>
          <p:nvPr/>
        </p:nvCxnSpPr>
        <p:spPr>
          <a:xfrm flipV="1">
            <a:off x="8195245" y="3545302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>
            <a:extLst>
              <a:ext uri="{FF2B5EF4-FFF2-40B4-BE49-F238E27FC236}">
                <a16:creationId xmlns:a16="http://schemas.microsoft.com/office/drawing/2014/main" id="{3FEA04B2-4204-F14D-81F5-F252966FAAFC}"/>
              </a:ext>
            </a:extLst>
          </p:cNvPr>
          <p:cNvCxnSpPr>
            <a:cxnSpLocks/>
          </p:cNvCxnSpPr>
          <p:nvPr/>
        </p:nvCxnSpPr>
        <p:spPr>
          <a:xfrm flipV="1">
            <a:off x="8823648" y="3519908"/>
            <a:ext cx="304721" cy="304721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62DF0E33-5974-8443-A66D-2123414D72D0}"/>
              </a:ext>
            </a:extLst>
          </p:cNvPr>
          <p:cNvSpPr/>
          <p:nvPr/>
        </p:nvSpPr>
        <p:spPr>
          <a:xfrm>
            <a:off x="7509543" y="556796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C56A3EA-5D0E-7A4D-973A-5AEEAB6ACF1F}"/>
              </a:ext>
            </a:extLst>
          </p:cNvPr>
          <p:cNvSpPr/>
          <p:nvPr/>
        </p:nvSpPr>
        <p:spPr>
          <a:xfrm>
            <a:off x="8220558" y="5561615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3872E57-3814-CB4E-9101-A23D59E9F5E1}"/>
              </a:ext>
            </a:extLst>
          </p:cNvPr>
          <p:cNvSpPr/>
          <p:nvPr/>
        </p:nvSpPr>
        <p:spPr>
          <a:xfrm>
            <a:off x="8931573" y="5574310"/>
            <a:ext cx="181649" cy="196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6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D69570D4-95B3-0C46-9F2D-915901765A83}"/>
              </a:ext>
            </a:extLst>
          </p:cNvPr>
          <p:cNvCxnSpPr>
            <a:cxnSpLocks/>
            <a:stCxn id="198" idx="0"/>
            <a:endCxn id="186" idx="4"/>
          </p:cNvCxnSpPr>
          <p:nvPr/>
        </p:nvCxnSpPr>
        <p:spPr>
          <a:xfrm flipV="1">
            <a:off x="7600369" y="5031403"/>
            <a:ext cx="25" cy="536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5968516C-0C51-FB4C-8909-023885A3D03F}"/>
              </a:ext>
            </a:extLst>
          </p:cNvPr>
          <p:cNvCxnSpPr>
            <a:cxnSpLocks/>
            <a:stCxn id="199" idx="0"/>
            <a:endCxn id="187" idx="4"/>
          </p:cNvCxnSpPr>
          <p:nvPr/>
        </p:nvCxnSpPr>
        <p:spPr>
          <a:xfrm flipV="1">
            <a:off x="8311383" y="5025050"/>
            <a:ext cx="17173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5E0C6949-840D-914A-AE0C-C2E927D8BD47}"/>
              </a:ext>
            </a:extLst>
          </p:cNvPr>
          <p:cNvCxnSpPr>
            <a:cxnSpLocks/>
            <a:stCxn id="200" idx="0"/>
            <a:endCxn id="188" idx="4"/>
          </p:cNvCxnSpPr>
          <p:nvPr/>
        </p:nvCxnSpPr>
        <p:spPr>
          <a:xfrm flipH="1" flipV="1">
            <a:off x="9014095" y="5037745"/>
            <a:ext cx="8302" cy="536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DC5006B6-D001-5A4E-BB82-609175E0CE4A}"/>
              </a:ext>
            </a:extLst>
          </p:cNvPr>
          <p:cNvCxnSpPr>
            <a:cxnSpLocks/>
            <a:stCxn id="186" idx="0"/>
            <a:endCxn id="192" idx="4"/>
          </p:cNvCxnSpPr>
          <p:nvPr/>
        </p:nvCxnSpPr>
        <p:spPr>
          <a:xfrm flipH="1" flipV="1">
            <a:off x="7594042" y="3922906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0F2C8C6A-43AB-EC4B-86BE-61224C5C8F2D}"/>
              </a:ext>
            </a:extLst>
          </p:cNvPr>
          <p:cNvCxnSpPr>
            <a:cxnSpLocks/>
            <a:stCxn id="187" idx="0"/>
            <a:endCxn id="193" idx="4"/>
          </p:cNvCxnSpPr>
          <p:nvPr/>
        </p:nvCxnSpPr>
        <p:spPr>
          <a:xfrm flipV="1">
            <a:off x="8328556" y="3916553"/>
            <a:ext cx="12694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9666A79F-2586-F548-8503-5EC9E50B41CB}"/>
              </a:ext>
            </a:extLst>
          </p:cNvPr>
          <p:cNvCxnSpPr>
            <a:cxnSpLocks/>
            <a:stCxn id="188" idx="0"/>
            <a:endCxn id="194" idx="4"/>
          </p:cNvCxnSpPr>
          <p:nvPr/>
        </p:nvCxnSpPr>
        <p:spPr>
          <a:xfrm flipH="1" flipV="1">
            <a:off x="9007744" y="3929249"/>
            <a:ext cx="6352" cy="620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0E61BDE-9ADB-844D-A391-914B95899F33}"/>
              </a:ext>
            </a:extLst>
          </p:cNvPr>
          <p:cNvCxnSpPr>
            <a:cxnSpLocks/>
            <a:stCxn id="198" idx="1"/>
            <a:endCxn id="187" idx="4"/>
          </p:cNvCxnSpPr>
          <p:nvPr/>
        </p:nvCxnSpPr>
        <p:spPr>
          <a:xfrm flipV="1">
            <a:off x="7536146" y="5025050"/>
            <a:ext cx="792410" cy="57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4F85CAC-95E6-FF4E-A817-712672AEB215}"/>
              </a:ext>
            </a:extLst>
          </p:cNvPr>
          <p:cNvCxnSpPr>
            <a:cxnSpLocks/>
            <a:stCxn id="198" idx="1"/>
            <a:endCxn id="188" idx="4"/>
          </p:cNvCxnSpPr>
          <p:nvPr/>
        </p:nvCxnSpPr>
        <p:spPr>
          <a:xfrm flipV="1">
            <a:off x="7536146" y="5037745"/>
            <a:ext cx="1477950" cy="5590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F04F5DD-2313-B542-A640-4344CCFF7206}"/>
              </a:ext>
            </a:extLst>
          </p:cNvPr>
          <p:cNvCxnSpPr>
            <a:cxnSpLocks/>
            <a:stCxn id="199" idx="0"/>
            <a:endCxn id="186" idx="4"/>
          </p:cNvCxnSpPr>
          <p:nvPr/>
        </p:nvCxnSpPr>
        <p:spPr>
          <a:xfrm flipH="1" flipV="1">
            <a:off x="7600394" y="5031403"/>
            <a:ext cx="710989" cy="530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EF2AE34-0BA8-9F4A-B726-BBB378BEEFDE}"/>
              </a:ext>
            </a:extLst>
          </p:cNvPr>
          <p:cNvCxnSpPr>
            <a:cxnSpLocks/>
            <a:stCxn id="199" idx="0"/>
            <a:endCxn id="188" idx="4"/>
          </p:cNvCxnSpPr>
          <p:nvPr/>
        </p:nvCxnSpPr>
        <p:spPr>
          <a:xfrm flipV="1">
            <a:off x="8311382" y="5037746"/>
            <a:ext cx="702713" cy="5238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40343BA5-274D-8449-BE1F-3A9AC8F0E162}"/>
              </a:ext>
            </a:extLst>
          </p:cNvPr>
          <p:cNvCxnSpPr>
            <a:cxnSpLocks/>
            <a:stCxn id="187" idx="0"/>
            <a:endCxn id="192" idx="4"/>
          </p:cNvCxnSpPr>
          <p:nvPr/>
        </p:nvCxnSpPr>
        <p:spPr>
          <a:xfrm flipH="1" flipV="1">
            <a:off x="7594042" y="3922906"/>
            <a:ext cx="734514" cy="614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C4254DD7-E10B-0148-B337-66782F6F5A5C}"/>
              </a:ext>
            </a:extLst>
          </p:cNvPr>
          <p:cNvCxnSpPr>
            <a:cxnSpLocks/>
            <a:stCxn id="188" idx="0"/>
            <a:endCxn id="192" idx="4"/>
          </p:cNvCxnSpPr>
          <p:nvPr/>
        </p:nvCxnSpPr>
        <p:spPr>
          <a:xfrm flipH="1" flipV="1">
            <a:off x="7594041" y="3922907"/>
            <a:ext cx="1420054" cy="627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8755F17-934A-E843-B729-758095F8B305}"/>
              </a:ext>
            </a:extLst>
          </p:cNvPr>
          <p:cNvCxnSpPr>
            <a:cxnSpLocks/>
            <a:stCxn id="186" idx="0"/>
            <a:endCxn id="193" idx="4"/>
          </p:cNvCxnSpPr>
          <p:nvPr/>
        </p:nvCxnSpPr>
        <p:spPr>
          <a:xfrm flipV="1">
            <a:off x="7600394" y="3916553"/>
            <a:ext cx="740856" cy="627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C05B99FC-42E4-4745-BB54-C99D6A02289C}"/>
              </a:ext>
            </a:extLst>
          </p:cNvPr>
          <p:cNvCxnSpPr>
            <a:cxnSpLocks/>
            <a:stCxn id="186" idx="0"/>
            <a:endCxn id="194" idx="4"/>
          </p:cNvCxnSpPr>
          <p:nvPr/>
        </p:nvCxnSpPr>
        <p:spPr>
          <a:xfrm flipV="1">
            <a:off x="7600393" y="3929249"/>
            <a:ext cx="1407351" cy="614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02A9E45-FB50-B343-969D-BA3961E758B7}"/>
              </a:ext>
            </a:extLst>
          </p:cNvPr>
          <p:cNvCxnSpPr>
            <a:cxnSpLocks/>
            <a:stCxn id="187" idx="0"/>
            <a:endCxn id="194" idx="4"/>
          </p:cNvCxnSpPr>
          <p:nvPr/>
        </p:nvCxnSpPr>
        <p:spPr>
          <a:xfrm flipV="1">
            <a:off x="8328556" y="3929249"/>
            <a:ext cx="679188" cy="60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DC2C77F-16E9-FA4E-8946-DF06D8C41572}"/>
              </a:ext>
            </a:extLst>
          </p:cNvPr>
          <p:cNvCxnSpPr>
            <a:cxnSpLocks/>
            <a:stCxn id="200" idx="0"/>
            <a:endCxn id="186" idx="4"/>
          </p:cNvCxnSpPr>
          <p:nvPr/>
        </p:nvCxnSpPr>
        <p:spPr>
          <a:xfrm flipH="1" flipV="1">
            <a:off x="7600394" y="5031403"/>
            <a:ext cx="1422004" cy="542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13FE2A5E-5D6C-2142-9D84-3ACAF0B808C0}"/>
              </a:ext>
            </a:extLst>
          </p:cNvPr>
          <p:cNvCxnSpPr>
            <a:cxnSpLocks/>
            <a:stCxn id="200" idx="0"/>
            <a:endCxn id="187" idx="4"/>
          </p:cNvCxnSpPr>
          <p:nvPr/>
        </p:nvCxnSpPr>
        <p:spPr>
          <a:xfrm flipH="1" flipV="1">
            <a:off x="8328556" y="5025050"/>
            <a:ext cx="693842" cy="549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295E511-1FE6-A549-A089-94B9674F9DE2}"/>
              </a:ext>
            </a:extLst>
          </p:cNvPr>
          <p:cNvCxnSpPr>
            <a:cxnSpLocks/>
            <a:stCxn id="192" idx="0"/>
            <a:endCxn id="121" idx="4"/>
          </p:cNvCxnSpPr>
          <p:nvPr/>
        </p:nvCxnSpPr>
        <p:spPr>
          <a:xfrm flipV="1">
            <a:off x="7594042" y="3101909"/>
            <a:ext cx="2119017" cy="333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6CCBA26B-2DB3-DE43-9C14-E135BF994454}"/>
              </a:ext>
            </a:extLst>
          </p:cNvPr>
          <p:cNvCxnSpPr>
            <a:cxnSpLocks/>
            <a:stCxn id="193" idx="0"/>
            <a:endCxn id="121" idx="4"/>
          </p:cNvCxnSpPr>
          <p:nvPr/>
        </p:nvCxnSpPr>
        <p:spPr>
          <a:xfrm flipV="1">
            <a:off x="8341250" y="3101909"/>
            <a:ext cx="1371809" cy="327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4FB01453-5861-A04D-9C6F-B6FF42BA9134}"/>
              </a:ext>
            </a:extLst>
          </p:cNvPr>
          <p:cNvCxnSpPr>
            <a:cxnSpLocks/>
            <a:stCxn id="194" idx="0"/>
            <a:endCxn id="121" idx="4"/>
          </p:cNvCxnSpPr>
          <p:nvPr/>
        </p:nvCxnSpPr>
        <p:spPr>
          <a:xfrm flipV="1">
            <a:off x="9007744" y="3101909"/>
            <a:ext cx="705315" cy="339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/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4FF17B-2FFD-7540-BF3A-073445B8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4952603"/>
                <a:ext cx="5303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/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2123A71-39E3-EE42-BD42-A08418BA4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810" y="3936868"/>
                <a:ext cx="53034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29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C013-BB65-6F48-94FC-6272168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possible, actions,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we could train the network to learn a hidden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Meaning “the probability that the best action is a.”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D51BA-E34A-434D-B417-B01E602B4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9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6B9A-91E3-FEE3-DEF8-C8B25666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deep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D8D8C-68BC-6148-7D63-9C7986FB3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Deep Q learning: train a network to estimate Q(</a:t>
                </a:r>
                <a:r>
                  <a:rPr lang="en-US" dirty="0" err="1"/>
                  <a:t>s,a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Like value iteration: we focus on Q(</a:t>
                </a:r>
                <a:r>
                  <a:rPr lang="en-US" dirty="0" err="1"/>
                  <a:t>s,a</a:t>
                </a:r>
                <a:r>
                  <a:rPr lang="en-US" dirty="0"/>
                  <a:t>), which is closely related to U(s)</a:t>
                </a:r>
              </a:p>
              <a:p>
                <a:pPr lvl="1"/>
                <a:r>
                  <a:rPr lang="en-US" dirty="0"/>
                  <a:t>Big problem: Q(</a:t>
                </a:r>
                <a:r>
                  <a:rPr lang="en-US" dirty="0" err="1"/>
                  <a:t>s,a</a:t>
                </a:r>
                <a:r>
                  <a:rPr lang="en-US" dirty="0"/>
                  <a:t>) is very noisy, needs lots of smoothing</a:t>
                </a:r>
              </a:p>
              <a:p>
                <a:r>
                  <a:rPr lang="en-US" dirty="0"/>
                  <a:t>Imitation learning: train a network to imitate a human being</a:t>
                </a:r>
              </a:p>
              <a:p>
                <a:pPr lvl="1"/>
                <a:r>
                  <a:rPr lang="en-US" dirty="0"/>
                  <a:t>Like policy iteration: focus directly on estimating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Big problem: the only way to train this is by imitating a human!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D8D8C-68BC-6148-7D63-9C7986FB3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77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3EB-3453-BF3B-E629-E5A30B47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D14A-3426-3F0E-8CA9-4E79D1668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Two approaches to solving an MDP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Two approaches to deep reinforcement learning</a:t>
            </a:r>
          </a:p>
          <a:p>
            <a:r>
              <a:rPr lang="en-US" dirty="0"/>
              <a:t>Combining the two, in order to solve the problems with either</a:t>
            </a:r>
          </a:p>
        </p:txBody>
      </p:sp>
    </p:spTree>
    <p:extLst>
      <p:ext uri="{BB962C8B-B14F-4D97-AF65-F5344CB8AC3E}">
        <p14:creationId xmlns:p14="http://schemas.microsoft.com/office/powerpoint/2010/main" val="196461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Deep Q-learning gives us a network Q(</a:t>
                </a:r>
                <a:r>
                  <a:rPr lang="en-US" dirty="0" err="1"/>
                  <a:t>s,a</a:t>
                </a:r>
                <a:r>
                  <a:rPr lang="en-US" dirty="0"/>
                  <a:t>) which is very noisy, so we don’t really want to trust it</a:t>
                </a:r>
              </a:p>
              <a:p>
                <a:r>
                  <a:rPr lang="en-US" dirty="0"/>
                  <a:t>A policy network can directly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 only problem is that we have no way to train it, unless we imitate human behavior.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3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9F1C-D8E2-5245-9499-6A66EBCB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56" y="153253"/>
            <a:ext cx="4550187" cy="1244276"/>
          </a:xfrm>
        </p:spPr>
        <p:txBody>
          <a:bodyPr/>
          <a:lstStyle/>
          <a:p>
            <a:r>
              <a:rPr lang="en-US" dirty="0"/>
              <a:t>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3465" y="1600676"/>
                <a:ext cx="4690678" cy="3272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66" dirty="0"/>
                  <a:t>So let’s train two neural nets!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66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66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6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6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666" dirty="0"/>
                  <a:t> is the </a:t>
                </a:r>
                <a:r>
                  <a:rPr lang="en-US" sz="2666" b="1" u="sng" dirty="0"/>
                  <a:t>critic</a:t>
                </a:r>
                <a:r>
                  <a:rPr lang="en-US" sz="2666" dirty="0"/>
                  <a:t>, and is trained according to the deep Q-learning algorithm (MMSE). </a:t>
                </a:r>
                <a:endParaRPr lang="en-US" sz="2666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666" dirty="0"/>
                  <a:t> is the </a:t>
                </a:r>
                <a:r>
                  <a:rPr lang="en-US" sz="2666" b="1" u="sng" dirty="0"/>
                  <a:t>actor</a:t>
                </a:r>
                <a:r>
                  <a:rPr lang="en-US" sz="2666" dirty="0"/>
                  <a:t>, and is trained to satisfy the critic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3465" y="1600676"/>
                <a:ext cx="4690678" cy="3272937"/>
              </a:xfrm>
              <a:blipFill>
                <a:blip r:embed="rId2"/>
                <a:stretch>
                  <a:fillRect l="-2426" t="-1938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22" name="Picture 2">
            <a:extLst>
              <a:ext uri="{FF2B5EF4-FFF2-40B4-BE49-F238E27FC236}">
                <a16:creationId xmlns:a16="http://schemas.microsoft.com/office/drawing/2014/main" id="{0A5AB102-A71A-B940-98BA-72D3AF7D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144" y="20645"/>
            <a:ext cx="2864680" cy="36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DA64AA-4F59-6744-BFE7-43C49F3232DB}"/>
              </a:ext>
            </a:extLst>
          </p:cNvPr>
          <p:cNvSpPr/>
          <p:nvPr/>
        </p:nvSpPr>
        <p:spPr>
          <a:xfrm>
            <a:off x="9324144" y="3555729"/>
            <a:ext cx="2864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Critic, by Lajos </a:t>
            </a:r>
            <a:r>
              <a:rPr lang="en-US" sz="1600" dirty="0" err="1"/>
              <a:t>Tihanyi</a:t>
            </a:r>
            <a:r>
              <a:rPr lang="en-US" sz="1600" dirty="0"/>
              <a:t>.  Oil on canvas, 1916.</a:t>
            </a:r>
          </a:p>
          <a:p>
            <a:pPr algn="ctr"/>
            <a:r>
              <a:rPr lang="en-US" sz="1600" dirty="0"/>
              <a:t>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=17837438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F19388BE-AA60-C24A-A62C-71020088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92"/>
            <a:ext cx="4633468" cy="36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7AA7AD-DDF0-D042-A655-14022F6C4990}"/>
              </a:ext>
            </a:extLst>
          </p:cNvPr>
          <p:cNvSpPr/>
          <p:nvPr/>
        </p:nvSpPr>
        <p:spPr>
          <a:xfrm>
            <a:off x="0" y="3641749"/>
            <a:ext cx="4633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Actors from the </a:t>
            </a:r>
            <a:r>
              <a:rPr lang="en-US" sz="1600" dirty="0" err="1"/>
              <a:t>Comédie</a:t>
            </a:r>
            <a:r>
              <a:rPr lang="en-US" sz="1600" dirty="0"/>
              <a:t> </a:t>
            </a:r>
            <a:r>
              <a:rPr lang="en-US" sz="1600" dirty="0" err="1"/>
              <a:t>Française</a:t>
            </a:r>
            <a:r>
              <a:rPr lang="en-US" sz="1600" dirty="0"/>
              <a:t>, by Antoine Watteau, 1720. Public Domain, https://</a:t>
            </a:r>
            <a:r>
              <a:rPr lang="en-US" sz="1600" dirty="0" err="1"/>
              <a:t>commons.wikimedia.org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=15418670</a:t>
            </a:r>
          </a:p>
        </p:txBody>
      </p:sp>
    </p:spTree>
    <p:extLst>
      <p:ext uri="{BB962C8B-B14F-4D97-AF65-F5344CB8AC3E}">
        <p14:creationId xmlns:p14="http://schemas.microsoft.com/office/powerpoint/2010/main" val="98309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Main idea:</a:t>
                </a:r>
              </a:p>
              <a:p>
                <a:r>
                  <a:rPr lang="en-US" dirty="0"/>
                  <a:t>The </a:t>
                </a:r>
                <a:r>
                  <a:rPr lang="en-US" b="1" u="sng" dirty="0"/>
                  <a:t>actor</a:t>
                </a:r>
                <a:r>
                  <a:rPr lang="en-US" dirty="0"/>
                  <a:t> is a policy network that decides what action to perform: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best action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u="sng" dirty="0"/>
                  <a:t>critic</a:t>
                </a:r>
                <a:r>
                  <a:rPr lang="en-US" dirty="0"/>
                  <a:t> is a deep Q-learning network that estimates the quality of that action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Expected sum of future rewards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critic is noisy, so they don’t get to decide the action.  Instead, we only use the critic to help us to train the actor.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  <a:blipFill>
                <a:blip r:embed="rId2"/>
                <a:stretch>
                  <a:fillRect l="-1387" t="-1449" r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65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3EB-3453-BF3B-E629-E5A30B47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D14A-3426-3F0E-8CA9-4E79D1668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approaches to solving an MDP</a:t>
            </a:r>
          </a:p>
          <a:p>
            <a:r>
              <a:rPr lang="en-US" dirty="0"/>
              <a:t>Two approaches to deep reinforcement learning</a:t>
            </a:r>
          </a:p>
          <a:p>
            <a:r>
              <a:rPr lang="en-US" dirty="0"/>
              <a:t>Combining the two, in order to solve the problems with either</a:t>
            </a:r>
          </a:p>
        </p:txBody>
      </p:sp>
    </p:spTree>
    <p:extLst>
      <p:ext uri="{BB962C8B-B14F-4D97-AF65-F5344CB8AC3E}">
        <p14:creationId xmlns:p14="http://schemas.microsoft.com/office/powerpoint/2010/main" val="172890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best action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Expected sum of future rewards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critic is noisy, so they don’t get to decide the action.  Instead, we only use the critic to help us to train the 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training loss = negative expected sum of future rewards given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averaged over the probability with which the actor chooses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F2F6B-A589-01F7-B7B2-40109E27C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5257799"/>
              </a:xfrm>
              <a:blipFill>
                <a:blip r:embed="rId2"/>
                <a:stretch>
                  <a:fillRect l="-1387" t="-1449" r="-161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3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Algorithm: Forward-Prop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A02BA-83CB-300A-EDA5-6988F6ABE5A8}"/>
              </a:ext>
            </a:extLst>
          </p:cNvPr>
          <p:cNvSpPr/>
          <p:nvPr/>
        </p:nvSpPr>
        <p:spPr>
          <a:xfrm>
            <a:off x="2525050" y="1417639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306D53-59E0-CC5C-15FD-8A4F80E83F0B}"/>
              </a:ext>
            </a:extLst>
          </p:cNvPr>
          <p:cNvCxnSpPr>
            <a:endCxn id="8" idx="1"/>
          </p:cNvCxnSpPr>
          <p:nvPr/>
        </p:nvCxnSpPr>
        <p:spPr>
          <a:xfrm>
            <a:off x="1306167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D7F79B-CA6A-7D12-1C4C-647290C6EB05}"/>
              </a:ext>
            </a:extLst>
          </p:cNvPr>
          <p:cNvCxnSpPr/>
          <p:nvPr/>
        </p:nvCxnSpPr>
        <p:spPr>
          <a:xfrm>
            <a:off x="5064388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/>
              <p:nvPr/>
            </p:nvSpPr>
            <p:spPr>
              <a:xfrm>
                <a:off x="6181698" y="1794493"/>
                <a:ext cx="493429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98" y="1794493"/>
                <a:ext cx="4934299" cy="923330"/>
              </a:xfrm>
              <a:prstGeom prst="rect">
                <a:avLst/>
              </a:prstGeom>
              <a:blipFill>
                <a:blip r:embed="rId2"/>
                <a:stretch>
                  <a:fillRect r="-230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/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05CD3BB-A32A-A34C-2F7D-0C6F3C7261B4}"/>
              </a:ext>
            </a:extLst>
          </p:cNvPr>
          <p:cNvSpPr/>
          <p:nvPr/>
        </p:nvSpPr>
        <p:spPr>
          <a:xfrm>
            <a:off x="2503537" y="442007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Critic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FDBE70-906B-6767-A27C-BC55D624F95C}"/>
              </a:ext>
            </a:extLst>
          </p:cNvPr>
          <p:cNvCxnSpPr>
            <a:cxnSpLocks/>
          </p:cNvCxnSpPr>
          <p:nvPr/>
        </p:nvCxnSpPr>
        <p:spPr>
          <a:xfrm>
            <a:off x="1284654" y="579510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FF94A1-D294-546A-F546-948CFD161917}"/>
              </a:ext>
            </a:extLst>
          </p:cNvPr>
          <p:cNvCxnSpPr>
            <a:cxnSpLocks/>
          </p:cNvCxnSpPr>
          <p:nvPr/>
        </p:nvCxnSpPr>
        <p:spPr>
          <a:xfrm>
            <a:off x="5042875" y="5334238"/>
            <a:ext cx="822937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/>
              <p:nvPr/>
            </p:nvSpPr>
            <p:spPr>
              <a:xfrm>
                <a:off x="5896898" y="4800600"/>
                <a:ext cx="2635914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5332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332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98" y="4800600"/>
                <a:ext cx="2635914" cy="912879"/>
              </a:xfrm>
              <a:prstGeom prst="rect">
                <a:avLst/>
              </a:prstGeom>
              <a:blipFill>
                <a:blip r:embed="rId4"/>
                <a:stretch>
                  <a:fillRect l="-3846" r="-4808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/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FCB3D4-EDAB-CA11-90BA-DDB0A988788C}"/>
              </a:ext>
            </a:extLst>
          </p:cNvPr>
          <p:cNvCxnSpPr>
            <a:cxnSpLocks/>
          </p:cNvCxnSpPr>
          <p:nvPr/>
        </p:nvCxnSpPr>
        <p:spPr>
          <a:xfrm>
            <a:off x="1278898" y="5029200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D1F8EE-A4A0-7DE4-C85B-18D40A4B03AF}"/>
              </a:ext>
            </a:extLst>
          </p:cNvPr>
          <p:cNvCxnSpPr>
            <a:cxnSpLocks/>
          </p:cNvCxnSpPr>
          <p:nvPr/>
        </p:nvCxnSpPr>
        <p:spPr>
          <a:xfrm>
            <a:off x="1273142" y="3858187"/>
            <a:ext cx="0" cy="117101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2123-92A0-5E41-163B-7F3858BA4B9D}"/>
              </a:ext>
            </a:extLst>
          </p:cNvPr>
          <p:cNvCxnSpPr>
            <a:cxnSpLocks/>
          </p:cNvCxnSpPr>
          <p:nvPr/>
        </p:nvCxnSpPr>
        <p:spPr>
          <a:xfrm>
            <a:off x="1267387" y="3908863"/>
            <a:ext cx="4217425" cy="362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719926-453A-1140-D4F5-2C662D74F72A}"/>
              </a:ext>
            </a:extLst>
          </p:cNvPr>
          <p:cNvCxnSpPr>
            <a:cxnSpLocks/>
          </p:cNvCxnSpPr>
          <p:nvPr/>
        </p:nvCxnSpPr>
        <p:spPr>
          <a:xfrm>
            <a:off x="5484812" y="2331801"/>
            <a:ext cx="0" cy="1630599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62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C6EC0A-8CF6-AD07-4D0E-260D1D12FE39}"/>
              </a:ext>
            </a:extLst>
          </p:cNvPr>
          <p:cNvCxnSpPr>
            <a:cxnSpLocks/>
          </p:cNvCxnSpPr>
          <p:nvPr/>
        </p:nvCxnSpPr>
        <p:spPr>
          <a:xfrm flipH="1">
            <a:off x="5042875" y="3193388"/>
            <a:ext cx="2346937" cy="0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1FE806-C52C-15BE-960D-9BE3AC85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Actor-Critic Algorithm: Back-Prop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A02BA-83CB-300A-EDA5-6988F6ABE5A8}"/>
              </a:ext>
            </a:extLst>
          </p:cNvPr>
          <p:cNvSpPr/>
          <p:nvPr/>
        </p:nvSpPr>
        <p:spPr>
          <a:xfrm>
            <a:off x="2525050" y="1417639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Actor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306D53-59E0-CC5C-15FD-8A4F80E83F0B}"/>
              </a:ext>
            </a:extLst>
          </p:cNvPr>
          <p:cNvCxnSpPr>
            <a:endCxn id="8" idx="1"/>
          </p:cNvCxnSpPr>
          <p:nvPr/>
        </p:nvCxnSpPr>
        <p:spPr>
          <a:xfrm>
            <a:off x="1306167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D7F79B-CA6A-7D12-1C4C-647290C6EB05}"/>
              </a:ext>
            </a:extLst>
          </p:cNvPr>
          <p:cNvCxnSpPr/>
          <p:nvPr/>
        </p:nvCxnSpPr>
        <p:spPr>
          <a:xfrm>
            <a:off x="5064388" y="2331801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/>
              <p:nvPr/>
            </p:nvSpPr>
            <p:spPr>
              <a:xfrm>
                <a:off x="6237252" y="2067580"/>
                <a:ext cx="11525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899435-FB21-221E-8BF0-953499C4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252" y="2067580"/>
                <a:ext cx="115256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/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C3C55D-90CB-FEAD-DEFD-45C7CABDD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53" y="1794493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05CD3BB-A32A-A34C-2F7D-0C6F3C7261B4}"/>
              </a:ext>
            </a:extLst>
          </p:cNvPr>
          <p:cNvSpPr/>
          <p:nvPr/>
        </p:nvSpPr>
        <p:spPr>
          <a:xfrm>
            <a:off x="2503537" y="442007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Critic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FDBE70-906B-6767-A27C-BC55D624F95C}"/>
              </a:ext>
            </a:extLst>
          </p:cNvPr>
          <p:cNvCxnSpPr>
            <a:cxnSpLocks/>
          </p:cNvCxnSpPr>
          <p:nvPr/>
        </p:nvCxnSpPr>
        <p:spPr>
          <a:xfrm>
            <a:off x="1284654" y="579510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FF94A1-D294-546A-F546-948CFD161917}"/>
              </a:ext>
            </a:extLst>
          </p:cNvPr>
          <p:cNvCxnSpPr>
            <a:cxnSpLocks/>
          </p:cNvCxnSpPr>
          <p:nvPr/>
        </p:nvCxnSpPr>
        <p:spPr>
          <a:xfrm>
            <a:off x="5042875" y="5334238"/>
            <a:ext cx="822937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/>
              <p:nvPr/>
            </p:nvSpPr>
            <p:spPr>
              <a:xfrm>
                <a:off x="5789612" y="5029200"/>
                <a:ext cx="14654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D12BCAF-DE84-428A-A7A3-7637E3572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2" y="5029200"/>
                <a:ext cx="1465401" cy="523220"/>
              </a:xfrm>
              <a:prstGeom prst="rect">
                <a:avLst/>
              </a:prstGeom>
              <a:blipFill>
                <a:blip r:embed="rId4"/>
                <a:stretch>
                  <a:fillRect l="-862" r="-86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/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C7823ED-ED0B-E79E-C539-F3B231986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" y="5257800"/>
                <a:ext cx="705258" cy="912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FCB3D4-EDAB-CA11-90BA-DDB0A988788C}"/>
              </a:ext>
            </a:extLst>
          </p:cNvPr>
          <p:cNvCxnSpPr>
            <a:cxnSpLocks/>
          </p:cNvCxnSpPr>
          <p:nvPr/>
        </p:nvCxnSpPr>
        <p:spPr>
          <a:xfrm>
            <a:off x="1278898" y="5029200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D1F8EE-A4A0-7DE4-C85B-18D40A4B03AF}"/>
              </a:ext>
            </a:extLst>
          </p:cNvPr>
          <p:cNvCxnSpPr>
            <a:cxnSpLocks/>
          </p:cNvCxnSpPr>
          <p:nvPr/>
        </p:nvCxnSpPr>
        <p:spPr>
          <a:xfrm>
            <a:off x="1273142" y="3858187"/>
            <a:ext cx="0" cy="117101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2123-92A0-5E41-163B-7F3858BA4B9D}"/>
              </a:ext>
            </a:extLst>
          </p:cNvPr>
          <p:cNvCxnSpPr>
            <a:cxnSpLocks/>
          </p:cNvCxnSpPr>
          <p:nvPr/>
        </p:nvCxnSpPr>
        <p:spPr>
          <a:xfrm>
            <a:off x="1267387" y="3908863"/>
            <a:ext cx="4217425" cy="3623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719926-453A-1140-D4F5-2C662D74F72A}"/>
              </a:ext>
            </a:extLst>
          </p:cNvPr>
          <p:cNvCxnSpPr>
            <a:cxnSpLocks/>
          </p:cNvCxnSpPr>
          <p:nvPr/>
        </p:nvCxnSpPr>
        <p:spPr>
          <a:xfrm>
            <a:off x="5484812" y="2331801"/>
            <a:ext cx="0" cy="1630599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7E6FAF-C219-083A-24B9-640B62F7C505}"/>
              </a:ext>
            </a:extLst>
          </p:cNvPr>
          <p:cNvCxnSpPr>
            <a:cxnSpLocks/>
          </p:cNvCxnSpPr>
          <p:nvPr/>
        </p:nvCxnSpPr>
        <p:spPr>
          <a:xfrm flipH="1">
            <a:off x="5027612" y="6172200"/>
            <a:ext cx="1255659" cy="0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9C2E7-010B-F218-88EC-774D5BC13B00}"/>
                  </a:ext>
                </a:extLst>
              </p:cNvPr>
              <p:cNvSpPr txBox="1"/>
              <p:nvPr/>
            </p:nvSpPr>
            <p:spPr>
              <a:xfrm>
                <a:off x="7389812" y="2667000"/>
                <a:ext cx="4698722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𝑎𝑐𝑡𝑜𝑟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9C2E7-010B-F218-88EC-774D5BC13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812" y="2667000"/>
                <a:ext cx="4698722" cy="1137876"/>
              </a:xfrm>
              <a:prstGeom prst="rect">
                <a:avLst/>
              </a:prstGeom>
              <a:blipFill>
                <a:blip r:embed="rId6"/>
                <a:stretch>
                  <a:fillRect t="-131111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FE84E5-3061-D241-B136-C10A78A6743E}"/>
                  </a:ext>
                </a:extLst>
              </p:cNvPr>
              <p:cNvSpPr txBox="1"/>
              <p:nvPr/>
            </p:nvSpPr>
            <p:spPr>
              <a:xfrm>
                <a:off x="6212439" y="5715000"/>
                <a:ext cx="587609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𝑐𝑟𝑖𝑡𝑖𝑐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𝑙𝑜𝑐𝑎𝑙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FE84E5-3061-D241-B136-C10A78A6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439" y="5715000"/>
                <a:ext cx="5876095" cy="898964"/>
              </a:xfrm>
              <a:prstGeom prst="rect">
                <a:avLst/>
              </a:prstGeom>
              <a:blipFill>
                <a:blip r:embed="rId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CC8F3E-37AB-315A-66E6-09B5ED3E0933}"/>
              </a:ext>
            </a:extLst>
          </p:cNvPr>
          <p:cNvCxnSpPr>
            <a:cxnSpLocks/>
          </p:cNvCxnSpPr>
          <p:nvPr/>
        </p:nvCxnSpPr>
        <p:spPr>
          <a:xfrm flipH="1" flipV="1">
            <a:off x="10895012" y="3429000"/>
            <a:ext cx="14915" cy="1905238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37392-F0E6-99CB-33FE-C4B8B4A68AA0}"/>
              </a:ext>
            </a:extLst>
          </p:cNvPr>
          <p:cNvCxnSpPr>
            <a:cxnSpLocks/>
          </p:cNvCxnSpPr>
          <p:nvPr/>
        </p:nvCxnSpPr>
        <p:spPr>
          <a:xfrm>
            <a:off x="8349917" y="5334238"/>
            <a:ext cx="0" cy="685562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F6734D-1A52-8E8B-375F-DD91EACB518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255013" y="5290810"/>
            <a:ext cx="3660670" cy="1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1F2158-E6D8-AEFC-55E8-FA509856315E}"/>
              </a:ext>
            </a:extLst>
          </p:cNvPr>
          <p:cNvCxnSpPr>
            <a:cxnSpLocks/>
          </p:cNvCxnSpPr>
          <p:nvPr/>
        </p:nvCxnSpPr>
        <p:spPr>
          <a:xfrm>
            <a:off x="10209212" y="2331801"/>
            <a:ext cx="0" cy="563799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319EE40-6754-17A0-806D-712DBB0380FA}"/>
              </a:ext>
            </a:extLst>
          </p:cNvPr>
          <p:cNvCxnSpPr>
            <a:cxnSpLocks/>
          </p:cNvCxnSpPr>
          <p:nvPr/>
        </p:nvCxnSpPr>
        <p:spPr>
          <a:xfrm>
            <a:off x="7389812" y="2362200"/>
            <a:ext cx="2819400" cy="0"/>
          </a:xfrm>
          <a:prstGeom prst="straightConnector1">
            <a:avLst/>
          </a:prstGeom>
          <a:ln w="1270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7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</a:t>
            </a:r>
            <a:br>
              <a:rPr lang="en-US" dirty="0"/>
            </a:br>
            <a:r>
              <a:rPr lang="en-US" dirty="0"/>
              <a:t>actor-critic (A3C)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323" y="5919377"/>
            <a:ext cx="860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4096" y="5400733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TORCS car racing simulation video</a:t>
            </a:r>
            <a:endParaRPr lang="en-US" dirty="0"/>
          </a:p>
        </p:txBody>
      </p:sp>
      <p:pic>
        <p:nvPicPr>
          <p:cNvPr id="5" name="Picture 4" descr="Screen Shot 2017-12-04 at 9.4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76" y="1499103"/>
            <a:ext cx="6818124" cy="39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Overview: All of the Model-Free Reinforcement Learning Algorithms You’ve Learned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Policy learning: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directly</a:t>
                </a:r>
              </a:p>
              <a:p>
                <a:pPr lvl="1"/>
                <a:r>
                  <a:rPr lang="en-US" dirty="0"/>
                  <a:t>Imitation learning</a:t>
                </a:r>
              </a:p>
              <a:p>
                <a:r>
                  <a:rPr lang="en-US" dirty="0"/>
                  <a:t>Q-learning: learn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Table-based: TD, SARSA</a:t>
                </a:r>
              </a:p>
              <a:p>
                <a:pPr lvl="1"/>
                <a:r>
                  <a:rPr lang="en-US" dirty="0"/>
                  <a:t>Deep Q-learning</a:t>
                </a:r>
              </a:p>
              <a:p>
                <a:r>
                  <a:rPr lang="en-US" dirty="0"/>
                  <a:t>Actor-Critic: </a:t>
                </a:r>
                <a:r>
                  <a:rPr lang="en-US"/>
                  <a:t>learn both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00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3EB-3453-BF3B-E629-E5A30B47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MDP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8D14A-3426-3F0E-8CA9-4E79D1668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447801"/>
                <a:ext cx="10969943" cy="51815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Remember that, if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you can solve for the optimum policy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 This is done by solving Bellman’s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∀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Bellman’s equation is N nonlinear equations in N unknowns (N is the number of states).  In general, the only way to solve it is by exhaustively testing every possible policy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computations where d is the number of possible actions).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8D14A-3426-3F0E-8CA9-4E79D1668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447801"/>
                <a:ext cx="10969943" cy="5181599"/>
              </a:xfrm>
              <a:blipFill>
                <a:blip r:embed="rId2"/>
                <a:stretch>
                  <a:fillRect l="-1272" t="-1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41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BCA8-8BAA-97C5-F987-C2D03776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solving an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E0D2D-4CF3-C2FE-01F0-432F6B52B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5105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We’ve learned two practical algorithms for solving an MDP: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Value Iteration: focuses on 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Policy Iteration: focus on finding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E0D2D-4CF3-C2FE-01F0-432F6B52B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5105399"/>
              </a:xfrm>
              <a:blipFill>
                <a:blip r:embed="rId2"/>
                <a:stretch>
                  <a:fillRect l="-1387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3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BCA8-8BAA-97C5-F987-C2D03776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solving an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E0D2D-4CF3-C2FE-01F0-432F6B52B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5105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Value Iteration: focuses on 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14301" lvl="1" indent="-514350"/>
                <a:r>
                  <a:rPr lang="en-US" dirty="0"/>
                  <a:t>Initialize with the value of a length-0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914301" lvl="1" indent="-514350"/>
                <a:r>
                  <a:rPr lang="en-US" dirty="0"/>
                  <a:t>Iterate by finding the best value of a length-t path: </a:t>
                </a:r>
              </a:p>
              <a:p>
                <a:pPr marL="3999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E0D2D-4CF3-C2FE-01F0-432F6B52B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5105399"/>
              </a:xfrm>
              <a:blipFill>
                <a:blip r:embed="rId2"/>
                <a:stretch>
                  <a:fillRect l="-1387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1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71" y="140899"/>
            <a:ext cx="5598659" cy="847676"/>
          </a:xfrm>
        </p:spPr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3195" y="155590"/>
                <a:ext cx="5625612" cy="897972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399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39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95" y="155590"/>
                <a:ext cx="5625612" cy="897972"/>
              </a:xfrm>
              <a:prstGeom prst="rect">
                <a:avLst/>
              </a:prstGeom>
              <a:blipFill>
                <a:blip r:embed="rId2"/>
                <a:stretch>
                  <a:fillRect t="-150000" b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8193" y="3197647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8193" y="3197647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9824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r="-203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818" r="-298246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01818" r="-100000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214" r="-298246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t="-198214" r="-203571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98214" r="-1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571" t="-198214" r="-1786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Fire">
            <a:extLst>
              <a:ext uri="{FF2B5EF4-FFF2-40B4-BE49-F238E27FC236}">
                <a16:creationId xmlns:a16="http://schemas.microsoft.com/office/drawing/2014/main" id="{23D832E8-0407-1246-8773-2E6302E7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0410" y="3905990"/>
            <a:ext cx="725528" cy="696159"/>
          </a:xfrm>
          <a:prstGeom prst="rect">
            <a:avLst/>
          </a:prstGeom>
        </p:spPr>
      </p:pic>
      <p:pic>
        <p:nvPicPr>
          <p:cNvPr id="22" name="Graphic 21" descr="Diamond">
            <a:extLst>
              <a:ext uri="{FF2B5EF4-FFF2-40B4-BE49-F238E27FC236}">
                <a16:creationId xmlns:a16="http://schemas.microsoft.com/office/drawing/2014/main" id="{34E4CD55-49BD-EC4E-A7A5-FFED1634A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1251" y="3206306"/>
            <a:ext cx="704686" cy="696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53888" y="2665382"/>
                <a:ext cx="1120772" cy="568606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888" y="2665382"/>
                <a:ext cx="1120772" cy="568606"/>
              </a:xfrm>
              <a:prstGeom prst="rect">
                <a:avLst/>
              </a:prstGeom>
              <a:blipFill>
                <a:blip r:embed="rId8"/>
                <a:stretch>
                  <a:fillRect l="-4444" r="-777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2082" y="1774832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2082" y="1774832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786" r="-30535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3571" r="-103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786" t="-101818" r="-305357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3571" t="-101818" r="-103571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786" t="-198214" r="-3053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198214" r="-2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3571" t="-198214" r="-103571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3571" t="-198214" r="-3571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Graphic 24" descr="Fire">
            <a:extLst>
              <a:ext uri="{FF2B5EF4-FFF2-40B4-BE49-F238E27FC236}">
                <a16:creationId xmlns:a16="http://schemas.microsoft.com/office/drawing/2014/main" id="{4411B6A9-DA33-024E-9EF1-208C024C5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4298" y="2483175"/>
            <a:ext cx="725528" cy="696159"/>
          </a:xfrm>
          <a:prstGeom prst="rect">
            <a:avLst/>
          </a:prstGeom>
        </p:spPr>
      </p:pic>
      <p:pic>
        <p:nvPicPr>
          <p:cNvPr id="26" name="Graphic 25" descr="Diamond">
            <a:extLst>
              <a:ext uri="{FF2B5EF4-FFF2-40B4-BE49-F238E27FC236}">
                <a16:creationId xmlns:a16="http://schemas.microsoft.com/office/drawing/2014/main" id="{5CCE3997-DA44-994F-8EAD-6B9C3AB21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5140" y="1783491"/>
            <a:ext cx="704686" cy="696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9452" y="1086886"/>
                <a:ext cx="2376821" cy="89797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4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4399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439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up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452" y="1086886"/>
                <a:ext cx="2376821" cy="897971"/>
              </a:xfrm>
              <a:prstGeom prst="rect">
                <a:avLst/>
              </a:prstGeom>
              <a:blipFill>
                <a:blip r:embed="rId10"/>
                <a:stretch>
                  <a:fillRect l="-28191" t="-98611" b="-1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53801" y="4640979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+0.79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53801" y="4640979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786" t="-1818" r="-305357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000" t="-1818" r="-200000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3571" t="-1818" r="-1035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786" t="-100000" r="-3053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3571" t="-100000" r="-103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786" t="-203636" r="-305357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000" t="-203636" r="-2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3571" t="-203636" r="-10357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3571" t="-203636" r="-357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3" name="Graphic 32" descr="Fire">
            <a:extLst>
              <a:ext uri="{FF2B5EF4-FFF2-40B4-BE49-F238E27FC236}">
                <a16:creationId xmlns:a16="http://schemas.microsoft.com/office/drawing/2014/main" id="{E782C748-E7A2-4940-B7A0-15D8B789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6017" y="5349322"/>
            <a:ext cx="725528" cy="696159"/>
          </a:xfrm>
          <a:prstGeom prst="rect">
            <a:avLst/>
          </a:prstGeom>
        </p:spPr>
      </p:pic>
      <p:pic>
        <p:nvPicPr>
          <p:cNvPr id="34" name="Graphic 33" descr="Diamond">
            <a:extLst>
              <a:ext uri="{FF2B5EF4-FFF2-40B4-BE49-F238E27FC236}">
                <a16:creationId xmlns:a16="http://schemas.microsoft.com/office/drawing/2014/main" id="{E2D1616E-71AB-A849-A054-76AC2A1E7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6858" y="4649638"/>
            <a:ext cx="704686" cy="696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6668" y="3953032"/>
                <a:ext cx="2585707" cy="89797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4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4399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439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right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68" y="3953032"/>
                <a:ext cx="2585707" cy="897971"/>
              </a:xfrm>
              <a:prstGeom prst="rect">
                <a:avLst/>
              </a:prstGeom>
              <a:blipFill>
                <a:blip r:embed="rId12"/>
                <a:stretch>
                  <a:fillRect l="-25854" t="-98611" b="-1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3734" y="1786549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3734" y="1786549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r="-29824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r="-203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01818" r="-298246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01818" r="-100000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98214" r="-298246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t="-198214" r="-203571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98214" r="-1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3571" t="-198214" r="-1786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7" name="Graphic 36" descr="Fire">
            <a:extLst>
              <a:ext uri="{FF2B5EF4-FFF2-40B4-BE49-F238E27FC236}">
                <a16:creationId xmlns:a16="http://schemas.microsoft.com/office/drawing/2014/main" id="{DBDDD6F1-1B2E-854F-AC51-7CCE9A986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5950" y="2494892"/>
            <a:ext cx="725528" cy="696159"/>
          </a:xfrm>
          <a:prstGeom prst="rect">
            <a:avLst/>
          </a:prstGeom>
        </p:spPr>
      </p:pic>
      <p:pic>
        <p:nvPicPr>
          <p:cNvPr id="38" name="Graphic 37" descr="Diamond">
            <a:extLst>
              <a:ext uri="{FF2B5EF4-FFF2-40B4-BE49-F238E27FC236}">
                <a16:creationId xmlns:a16="http://schemas.microsoft.com/office/drawing/2014/main" id="{CA535B57-1B53-2642-9907-63EDD614C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6792" y="1795208"/>
            <a:ext cx="704686" cy="696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3581" y="1098603"/>
                <a:ext cx="2761291" cy="89797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4399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439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down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81" y="1098603"/>
                <a:ext cx="2761291" cy="897971"/>
              </a:xfrm>
              <a:prstGeom prst="rect">
                <a:avLst/>
              </a:prstGeom>
              <a:blipFill>
                <a:blip r:embed="rId14"/>
                <a:stretch>
                  <a:fillRect l="-32877" t="-122222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5453" y="4652696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5453" y="4652696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818" r="-29824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1818" r="-2035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818" r="-100000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00000" r="-29824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203636" r="-29824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203636" r="-20357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203636" r="-1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303571" t="-203636" r="-178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1" name="Graphic 40" descr="Fire">
            <a:extLst>
              <a:ext uri="{FF2B5EF4-FFF2-40B4-BE49-F238E27FC236}">
                <a16:creationId xmlns:a16="http://schemas.microsoft.com/office/drawing/2014/main" id="{0750CE9B-7077-E244-8B7A-9FC618C8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7669" y="5361039"/>
            <a:ext cx="725528" cy="696159"/>
          </a:xfrm>
          <a:prstGeom prst="rect">
            <a:avLst/>
          </a:prstGeom>
        </p:spPr>
      </p:pic>
      <p:pic>
        <p:nvPicPr>
          <p:cNvPr id="42" name="Graphic 41" descr="Diamond">
            <a:extLst>
              <a:ext uri="{FF2B5EF4-FFF2-40B4-BE49-F238E27FC236}">
                <a16:creationId xmlns:a16="http://schemas.microsoft.com/office/drawing/2014/main" id="{73E85A9B-1BA6-7444-813B-F17ACBDC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8511" y="4661355"/>
            <a:ext cx="704686" cy="696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6093" y="3964749"/>
                <a:ext cx="2576063" cy="89797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4399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439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left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93" y="3964749"/>
                <a:ext cx="2576063" cy="897971"/>
              </a:xfrm>
              <a:prstGeom prst="rect">
                <a:avLst/>
              </a:prstGeom>
              <a:blipFill>
                <a:blip r:embed="rId16"/>
                <a:stretch>
                  <a:fillRect l="-36453" t="-123611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006" y="3182102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+0.75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006" y="3182102"/>
              <a:ext cx="2847744" cy="21004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1936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1936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818" r="-303571" b="-2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1818" r="-198246" b="-2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818" r="-101786" b="-2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00000" r="-303571" b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00000" r="-101786" b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1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203636" r="-303571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203636" r="-198246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203636" r="-101786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303571" t="-203636" r="-1786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5" name="Graphic 44" descr="Fire">
            <a:extLst>
              <a:ext uri="{FF2B5EF4-FFF2-40B4-BE49-F238E27FC236}">
                <a16:creationId xmlns:a16="http://schemas.microsoft.com/office/drawing/2014/main" id="{17A75317-2AC9-EE43-B7AC-3BBF6A7E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9223" y="3890445"/>
            <a:ext cx="725528" cy="696159"/>
          </a:xfrm>
          <a:prstGeom prst="rect">
            <a:avLst/>
          </a:prstGeom>
        </p:spPr>
      </p:pic>
      <p:pic>
        <p:nvPicPr>
          <p:cNvPr id="46" name="Graphic 45" descr="Diamond">
            <a:extLst>
              <a:ext uri="{FF2B5EF4-FFF2-40B4-BE49-F238E27FC236}">
                <a16:creationId xmlns:a16="http://schemas.microsoft.com/office/drawing/2014/main" id="{41A1B461-5074-6F44-8E66-3EA361246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0064" y="3190761"/>
            <a:ext cx="704686" cy="696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20" y="2649837"/>
                <a:ext cx="2808806" cy="568606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4399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4399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0" y="2649837"/>
                <a:ext cx="2808806" cy="568606"/>
              </a:xfrm>
              <a:prstGeom prst="rect">
                <a:avLst/>
              </a:prstGeom>
              <a:blipFill>
                <a:blip r:embed="rId18"/>
                <a:stretch>
                  <a:fillRect l="-450" t="-4348" r="-2703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6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5401109" cy="1143000"/>
          </a:xfrm>
        </p:spPr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50" y="134734"/>
            <a:ext cx="5484886" cy="3979887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3" y="2145657"/>
            <a:ext cx="5556911" cy="438328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314" y="4343162"/>
            <a:ext cx="2894845" cy="23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1263" y="1419016"/>
            <a:ext cx="5248788" cy="830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dirty="0"/>
              <a:t>Optimal utilities with discount factor 1</a:t>
            </a:r>
          </a:p>
          <a:p>
            <a:r>
              <a:rPr lang="en-US" sz="2399" dirty="0"/>
              <a:t>(Result of value iteration)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9474" y="4118157"/>
            <a:ext cx="1207068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policy</a:t>
            </a:r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BCA8-8BAA-97C5-F987-C2D03776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approaches to solving an 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E0D2D-4CF3-C2FE-01F0-432F6B52B1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5105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Policy Iteration: focus on finding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14301" lvl="1" indent="-514350"/>
                <a:r>
                  <a:rPr lang="en-US" dirty="0"/>
                  <a:t>Initialize with a completely arbitrary initial policy, e.g.: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999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Left</m:t>
                      </m:r>
                    </m:oMath>
                  </m:oMathPara>
                </a14:m>
                <a:endParaRPr lang="en-US" dirty="0"/>
              </a:p>
              <a:p>
                <a:pPr marL="914301" lvl="1" indent="-514350"/>
                <a:r>
                  <a:rPr lang="en-US" dirty="0"/>
                  <a:t>Iterate:</a:t>
                </a:r>
              </a:p>
              <a:p>
                <a:pPr marL="1314250" lvl="2" indent="-514350"/>
                <a:r>
                  <a:rPr lang="en-US" sz="2400" dirty="0"/>
                  <a:t>Policy evaluation: find out the value of each state under current policy:</a:t>
                </a:r>
              </a:p>
              <a:p>
                <a:pPr marL="7999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314250" lvl="2" indent="-514350"/>
                <a:r>
                  <a:rPr lang="en-US" sz="2400" dirty="0">
                    <a:ea typeface="Cambria Math" panose="02040503050406030204" pitchFamily="18" charset="0"/>
                  </a:rPr>
                  <a:t>Policy improvement: change the action, in each state, to improve value:</a:t>
                </a:r>
              </a:p>
              <a:p>
                <a:pPr marL="7999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E0D2D-4CF3-C2FE-01F0-432F6B52B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5105399"/>
              </a:xfrm>
              <a:blipFill>
                <a:blip r:embed="rId2"/>
                <a:stretch>
                  <a:fillRect l="-1387" t="-1493" r="-694" b="-34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0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71" y="140899"/>
            <a:ext cx="4934383" cy="847676"/>
          </a:xfrm>
        </p:spPr>
        <p:txBody>
          <a:bodyPr/>
          <a:lstStyle/>
          <a:p>
            <a:r>
              <a:rPr lang="en-US" sz="4000" dirty="0"/>
              <a:t>1. Policy Evaluation: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929201"/>
                  </p:ext>
                </p:extLst>
              </p:nvPr>
            </p:nvGraphicFramePr>
            <p:xfrm>
              <a:off x="8488982" y="140899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929201"/>
                  </p:ext>
                </p:extLst>
              </p:nvPr>
            </p:nvGraphicFramePr>
            <p:xfrm>
              <a:off x="8488982" y="140899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9" t="-1449" r="-3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99" t="-1449" r="-2043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449" r="-1014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9" t="-102941" r="-3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2941" r="-101429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9" t="-200000" r="-3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99" t="-200000" r="-204348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0000" r="-10142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4348" t="-200000" r="-289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4321" y="1032075"/>
            <a:ext cx="897532" cy="861201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0103" y="163622"/>
            <a:ext cx="871750" cy="861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0133" y="55819"/>
                <a:ext cx="1386479" cy="70618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33" y="55819"/>
                <a:ext cx="1386479" cy="706181"/>
              </a:xfrm>
              <a:prstGeom prst="rect">
                <a:avLst/>
              </a:prstGeom>
              <a:blipFill>
                <a:blip r:embed="rId8"/>
                <a:stretch>
                  <a:fillRect l="-909" r="-3636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212" y="1011298"/>
                <a:ext cx="6611307" cy="1052904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399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4399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1011298"/>
                <a:ext cx="6611307" cy="1052904"/>
              </a:xfrm>
              <a:prstGeom prst="rect">
                <a:avLst/>
              </a:prstGeom>
              <a:blipFill>
                <a:blip r:embed="rId9"/>
                <a:stretch>
                  <a:fillRect l="-192" t="-141667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34769"/>
                  </p:ext>
                </p:extLst>
              </p:nvPr>
            </p:nvGraphicFramePr>
            <p:xfrm>
              <a:off x="8488982" y="4110646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34769"/>
                  </p:ext>
                </p:extLst>
              </p:nvPr>
            </p:nvGraphicFramePr>
            <p:xfrm>
              <a:off x="8488982" y="4110646"/>
              <a:ext cx="3522872" cy="2608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718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718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429" r="-300000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2899" r="-204348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r="-101429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429" t="-100000" r="-300000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100000" r="-101429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5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429" t="-200000" r="-3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2899" t="-200000" r="-204348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0000" t="-200000" r="-10142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16" marR="91416" marT="45708" marB="4570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304348" t="-200000" r="-289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4321" y="5001822"/>
            <a:ext cx="897532" cy="861201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0102" y="4133369"/>
            <a:ext cx="871750" cy="861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1612" y="4701399"/>
                <a:ext cx="2038284" cy="861201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399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12" y="4701399"/>
                <a:ext cx="2038284" cy="861201"/>
              </a:xfrm>
              <a:prstGeom prst="rect">
                <a:avLst/>
              </a:prstGeom>
              <a:blipFill>
                <a:blip r:embed="rId11"/>
                <a:stretch>
                  <a:fillRect l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E4E4547-37B1-4D38-4187-B98C689EA6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05" y="2667000"/>
                <a:ext cx="8516307" cy="1600200"/>
              </a:xfrm>
              <a:prstGeom prst="rect">
                <a:avLst/>
              </a:prstGeom>
            </p:spPr>
            <p:txBody>
              <a:bodyPr vert="horz" lIns="91416" tIns="45708" rIns="91416" bIns="45708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399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4399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4399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399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399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399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(1|1,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|1,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(1|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4399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399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en-US" sz="4399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4399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399" i="1" dirty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4399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4399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4399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399" dirty="0"/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E4E4547-37B1-4D38-4187-B98C689E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5" y="2667000"/>
                <a:ext cx="8516307" cy="1600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BA4A9DE4-BA70-6572-5E66-B2165E7CCB2C}"/>
              </a:ext>
            </a:extLst>
          </p:cNvPr>
          <p:cNvSpPr txBox="1">
            <a:spLocks/>
          </p:cNvSpPr>
          <p:nvPr/>
        </p:nvSpPr>
        <p:spPr bwMode="auto">
          <a:xfrm>
            <a:off x="17029" y="2043504"/>
            <a:ext cx="4705783" cy="39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5pPr>
            <a:lvl6pPr marL="457086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6pPr>
            <a:lvl7pPr marL="914171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7pPr>
            <a:lvl8pPr marL="1371257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8pPr>
            <a:lvl9pPr marL="1828343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/>
              <a:t>…write it in matrix form: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5BBA059-4C9D-1BC7-9737-1FBF57C473FF}"/>
              </a:ext>
            </a:extLst>
          </p:cNvPr>
          <p:cNvSpPr txBox="1">
            <a:spLocks/>
          </p:cNvSpPr>
          <p:nvPr/>
        </p:nvSpPr>
        <p:spPr bwMode="auto">
          <a:xfrm>
            <a:off x="3351212" y="4939104"/>
            <a:ext cx="2971800" cy="39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5pPr>
            <a:lvl6pPr marL="457086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6pPr>
            <a:lvl7pPr marL="914171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7pPr>
            <a:lvl8pPr marL="1371257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8pPr>
            <a:lvl9pPr marL="1828343" algn="ctr" rtl="0" fontAlgn="base">
              <a:spcBef>
                <a:spcPct val="0"/>
              </a:spcBef>
              <a:spcAft>
                <a:spcPct val="0"/>
              </a:spcAft>
              <a:defRPr sz="439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/>
              <a:t>…and solve it:</a:t>
            </a:r>
          </a:p>
        </p:txBody>
      </p:sp>
    </p:spTree>
    <p:extLst>
      <p:ext uri="{BB962C8B-B14F-4D97-AF65-F5344CB8AC3E}">
        <p14:creationId xmlns:p14="http://schemas.microsoft.com/office/powerpoint/2010/main" val="1066331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29813</TotalTime>
  <Words>1474</Words>
  <Application>Microsoft Macintosh PowerPoint</Application>
  <PresentationFormat>Custom</PresentationFormat>
  <Paragraphs>258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Default Design</vt:lpstr>
      <vt:lpstr>Lecture 36: Actor-critic deep reinforcement learning</vt:lpstr>
      <vt:lpstr>Outline</vt:lpstr>
      <vt:lpstr>Solving an MDP</vt:lpstr>
      <vt:lpstr>Two approaches to solving an MDP</vt:lpstr>
      <vt:lpstr>Two approaches to solving an MDP</vt:lpstr>
      <vt:lpstr>Value Iteration</vt:lpstr>
      <vt:lpstr>Value iteration</vt:lpstr>
      <vt:lpstr>Two approaches to solving an MDP</vt:lpstr>
      <vt:lpstr>1. Policy Evaluation:</vt:lpstr>
      <vt:lpstr>2. Policy Improvement:</vt:lpstr>
      <vt:lpstr>Outline</vt:lpstr>
      <vt:lpstr>Two approaches to deep reinforcement learning</vt:lpstr>
      <vt:lpstr>Deep Q learning</vt:lpstr>
      <vt:lpstr>Imitation Learning</vt:lpstr>
      <vt:lpstr>Two approaches to deep reinforcement learning</vt:lpstr>
      <vt:lpstr>Outline</vt:lpstr>
      <vt:lpstr>The Actor-Critic Algorithm</vt:lpstr>
      <vt:lpstr>Actor-critic algorithm</vt:lpstr>
      <vt:lpstr>The Actor-Critic Algorithm</vt:lpstr>
      <vt:lpstr>The Actor-Critic Algorithm</vt:lpstr>
      <vt:lpstr>The Actor-Critic Algorithm: Forward-Prop</vt:lpstr>
      <vt:lpstr>The Actor-Critic Algorithm: Back-Prop</vt:lpstr>
      <vt:lpstr>Asynchronous advantage  actor-critic (A3C)</vt:lpstr>
      <vt:lpstr>Overview: All of the Model-Free Reinforcement Learning Algorithms You’ve Learned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Hasegawa-Johnson, Mark Allan</cp:lastModifiedBy>
  <cp:revision>791</cp:revision>
  <cp:lastPrinted>2021-04-20T04:24:55Z</cp:lastPrinted>
  <dcterms:created xsi:type="dcterms:W3CDTF">2003-12-17T16:38:09Z</dcterms:created>
  <dcterms:modified xsi:type="dcterms:W3CDTF">2022-05-07T00:28:46Z</dcterms:modified>
</cp:coreProperties>
</file>