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8" r:id="rId4"/>
    <p:sldId id="308" r:id="rId5"/>
    <p:sldId id="292" r:id="rId6"/>
    <p:sldId id="289" r:id="rId7"/>
    <p:sldId id="321" r:id="rId8"/>
    <p:sldId id="317" r:id="rId9"/>
    <p:sldId id="318" r:id="rId10"/>
    <p:sldId id="269" r:id="rId11"/>
    <p:sldId id="314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271" r:id="rId20"/>
    <p:sldId id="306" r:id="rId21"/>
    <p:sldId id="329" r:id="rId22"/>
    <p:sldId id="330" r:id="rId23"/>
    <p:sldId id="332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1AC-0615-4943-AE0B-811229176228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4C50-3313-49BD-A9B6-B38D4094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http://</a:t>
            </a:r>
            <a:r>
              <a:rPr lang="en-US" dirty="0" err="1"/>
              <a:t>en.wikipedia.org</a:t>
            </a:r>
            <a:r>
              <a:rPr lang="en-US" dirty="0"/>
              <a:t>/wiki/Reinforcement </a:t>
            </a:r>
            <a:r>
              <a:rPr lang="en-US"/>
              <a:t>for</a:t>
            </a:r>
            <a:r>
              <a:rPr lang="en-US" baseline="0"/>
              <a:t> discussion of</a:t>
            </a:r>
            <a:r>
              <a:rPr lang="en-US"/>
              <a:t> </a:t>
            </a:r>
            <a:r>
              <a:rPr lang="en-US" dirty="0"/>
              <a:t>reinforcement learning </a:t>
            </a:r>
            <a:r>
              <a:rPr lang="en-US"/>
              <a:t>in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46BF-3C10-40BE-B829-FD7866E0C20F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41014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odelbasedrlatari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903.0037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chchannel.att.com/playvideo/2010/03/16/In-Their-Own-Words-Claude-Shannon-Demonstrates-Machine-Learn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2843"/>
            <a:ext cx="9144000" cy="1529397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Lecture 33: Model-Based Reinforcement Learning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2580958"/>
            <a:ext cx="5288280" cy="8175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000" dirty="0"/>
              <a:t>Mark Hasegawa-Johnson, 4/2022</a:t>
            </a:r>
          </a:p>
          <a:p>
            <a:pPr algn="l"/>
            <a:r>
              <a:rPr lang="en-US" sz="2000" dirty="0"/>
              <a:t>Including slides by Svetlana Lazebnik, 11/2016</a:t>
            </a:r>
          </a:p>
          <a:p>
            <a:pPr algn="l"/>
            <a:r>
              <a:rPr lang="en-US" sz="2000" dirty="0"/>
              <a:t>CC-BY 4.0: Re-use at will, but please cite the source.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E803-D88B-974B-82CF-AE0B9955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3726613"/>
            <a:ext cx="12175375" cy="2412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3C57D-C614-BD43-B046-B09E529D9441}"/>
              </a:ext>
            </a:extLst>
          </p:cNvPr>
          <p:cNvSpPr txBox="1"/>
          <p:nvPr/>
        </p:nvSpPr>
        <p:spPr>
          <a:xfrm>
            <a:off x="1512916" y="6130642"/>
            <a:ext cx="1057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Nicolas P. </a:t>
            </a:r>
            <a:r>
              <a:rPr lang="en-US" dirty="0" err="1"/>
              <a:t>Rougier</a:t>
            </a:r>
            <a:r>
              <a:rPr lang="en-US" dirty="0"/>
              <a:t>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=29327040</a:t>
            </a:r>
          </a:p>
        </p:txBody>
      </p:sp>
    </p:spTree>
    <p:extLst>
      <p:ext uri="{BB962C8B-B14F-4D97-AF65-F5344CB8AC3E}">
        <p14:creationId xmlns:p14="http://schemas.microsoft.com/office/powerpoint/2010/main" val="12407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06680"/>
            <a:ext cx="9144000" cy="1143000"/>
          </a:xfrm>
        </p:spPr>
        <p:txBody>
          <a:bodyPr/>
          <a:lstStyle/>
          <a:p>
            <a:r>
              <a:rPr lang="en-US" dirty="0"/>
              <a:t>The observation-model-policy loop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6320" y="1143001"/>
                <a:ext cx="10241280" cy="2285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Basic idea: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Observation: Follow some initial policy, to guide your actions.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Model: Try to learn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Policy: Use your estimated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decide on a new policy (using Value Iteration, for example).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6320" y="1143001"/>
                <a:ext cx="10241280" cy="2285999"/>
              </a:xfrm>
              <a:blipFill>
                <a:blip r:embed="rId3"/>
                <a:stretch>
                  <a:fillRect l="-990" t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Observation-Model-Policy Loop: Theseus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you’re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there’s an action,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that you’ve never taken before while in this state, then take it.</a:t>
                </a:r>
              </a:p>
              <a:p>
                <a:r>
                  <a:rPr lang="en-US" dirty="0"/>
                  <a:t>If you’ve already taken all possible actions from this state, then choose the best one.</a:t>
                </a:r>
              </a:p>
              <a:p>
                <a:r>
                  <a:rPr lang="en-US" dirty="0"/>
                  <a:t>Continue re-estimating the model after every action.  If transition probabilities change, compute a better policy.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  <a:blipFill>
                <a:blip r:embed="rId2"/>
                <a:stretch>
                  <a:fillRect l="-2098" t="-3198" r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226424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Theseus never had to deal with: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26B2-3851-F74F-8784-3263C0A6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222" cy="4351338"/>
          </a:xfrm>
        </p:spPr>
        <p:txBody>
          <a:bodyPr>
            <a:normAutofit/>
          </a:bodyPr>
          <a:lstStyle/>
          <a:p>
            <a:r>
              <a:rPr lang="en-US" dirty="0"/>
              <a:t>What happens if P(s’|</a:t>
            </a:r>
            <a:r>
              <a:rPr lang="en-US" dirty="0" err="1"/>
              <a:t>s,a</a:t>
            </a:r>
            <a:r>
              <a:rPr lang="en-US" dirty="0"/>
              <a:t>) is not 0 or 1, but something in between?</a:t>
            </a:r>
          </a:p>
          <a:p>
            <a:r>
              <a:rPr lang="en-US" dirty="0"/>
              <a:t>Trying it just once is not enough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108009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deal with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Suppose, for example, that you want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a precision of 0.1.</a:t>
                </a:r>
              </a:p>
              <a:p>
                <a:r>
                  <a:rPr lang="en-US" dirty="0"/>
                  <a:t>In other words, if the true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and your estimate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you want it to be true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How can you do that?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  <a:blipFill>
                <a:blip r:embed="rId2"/>
                <a:stretch>
                  <a:fillRect l="-2098" t="-2326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428570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epsilon-first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1"/>
                <a:ext cx="5446222" cy="33162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“epsilon-first” strategy tries every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the desired modeling precision.  For example, if we want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… then we might 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.</a:t>
                </a:r>
                <a:r>
                  <a:rPr lang="en-US" baseline="30000" dirty="0"/>
                  <a:t>*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1"/>
                <a:ext cx="5446222" cy="3316224"/>
              </a:xfrm>
              <a:blipFill>
                <a:blip r:embed="rId2"/>
                <a:stretch>
                  <a:fillRect l="-2331" t="-2290"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FF34E-DBAA-0D19-E09E-6B9A34634213}"/>
                  </a:ext>
                </a:extLst>
              </p:cNvPr>
              <p:cNvSpPr txBox="1"/>
              <p:nvPr/>
            </p:nvSpPr>
            <p:spPr>
              <a:xfrm>
                <a:off x="341376" y="5961509"/>
                <a:ext cx="11484864" cy="653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* We can never guarantee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)|&lt;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with 100% confidence, but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trials is enough to be pretty confident. If you’ve taken ECE 313 or CS 361, you should be able to work out the relationship more precisely.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FF34E-DBAA-0D19-E09E-6B9A34634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6" y="5961509"/>
                <a:ext cx="11484864" cy="653769"/>
              </a:xfrm>
              <a:prstGeom prst="rect">
                <a:avLst/>
              </a:prstGeom>
              <a:blipFill>
                <a:blip r:embed="rId4"/>
                <a:stretch>
                  <a:fillRect l="-331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74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epsilon-first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epsilon-first strategy works like this: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Keep two different tables: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tells you how many times action a has been performed in state s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number of times that it resulted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current model estimate is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  <a:blipFill>
                <a:blip r:embed="rId2"/>
                <a:stretch>
                  <a:fillRect l="-2331" t="-1467" r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128815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epsilon-first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As you wander through the maze, you reach some state,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there is any action,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for which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try that action.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not, then use value iteration (with the current estimates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to decide what is the best action to take.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  <a:blipFill>
                <a:blip r:embed="rId2"/>
                <a:stretch>
                  <a:fillRect l="-2331" t="-1467" r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363078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epsilon-first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As you wander through the maze, you reach some state,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there is any action,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for which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b="1" u="sng" dirty="0"/>
                  <a:t>explore</a:t>
                </a:r>
                <a:r>
                  <a:rPr lang="en-US" dirty="0"/>
                  <a:t> (= try the action, to see what it does).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not, then </a:t>
                </a:r>
                <a:r>
                  <a:rPr lang="en-US" b="1" u="sng" dirty="0"/>
                  <a:t>exploit</a:t>
                </a:r>
                <a:r>
                  <a:rPr lang="en-US" dirty="0"/>
                  <a:t> your knowledge (choose the action that, according to your model, will lead to the highest utility).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  <a:blipFill>
                <a:blip r:embed="rId2"/>
                <a:stretch>
                  <a:fillRect l="-2331" t="-1467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211134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Reinforcement learning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then solve the MDP.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The observation, model, policy loop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How it works: observe at random, estimate model, optimize policy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5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120" y="1099828"/>
            <a:ext cx="8106938" cy="522291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Exploration:</a:t>
            </a:r>
            <a:r>
              <a:rPr lang="en-US" sz="2400" dirty="0"/>
              <a:t> take a new action with unknown consequences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Get a more accurate model of the environment</a:t>
            </a:r>
          </a:p>
          <a:p>
            <a:pPr lvl="2"/>
            <a:r>
              <a:rPr lang="en-US" dirty="0"/>
              <a:t>Discover higher-reward states than the ones found so far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When you’re exploring, you’re not maximizing your utility</a:t>
            </a:r>
          </a:p>
          <a:p>
            <a:pPr lvl="2"/>
            <a:r>
              <a:rPr lang="en-US" dirty="0"/>
              <a:t>Something bad might happen</a:t>
            </a:r>
          </a:p>
          <a:p>
            <a:r>
              <a:rPr lang="en-US" sz="2400" b="1" dirty="0"/>
              <a:t>Exploitation:</a:t>
            </a:r>
            <a:r>
              <a:rPr lang="en-US" sz="2400" dirty="0"/>
              <a:t> go with the best strategy found so far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Maximize reward as reflected in the current utility estimates</a:t>
            </a:r>
          </a:p>
          <a:p>
            <a:pPr lvl="2"/>
            <a:r>
              <a:rPr lang="en-US" dirty="0"/>
              <a:t>Avoid bad stuff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Might also prevent you from discovering the true optimal strategy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“Search represents a core feature of cognition:” </a:t>
            </a:r>
            <a:r>
              <a:rPr lang="en-US" dirty="0">
                <a:hlinkClick r:id="rId3"/>
              </a:rPr>
              <a:t>Exploration versus exploitation in space, mind, and society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Markov Decision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0"/>
            <a:ext cx="10794476" cy="49584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MDP defined by states, actions, transition model, reward function</a:t>
            </a:r>
          </a:p>
          <a:p>
            <a:r>
              <a:rPr lang="en-US" dirty="0"/>
              <a:t>The “solution” to an MDP is the policy: what do you do when you’re in any given state</a:t>
            </a:r>
          </a:p>
          <a:p>
            <a:r>
              <a:rPr lang="en-US" dirty="0"/>
              <a:t>The Bellman equation tells the utility of any given state, and incidentally, also tells you the optimum policy.   The Bellman equation is N nonlinear equations in N unknowns (the policy), therefore it can’t be solved in closed form.</a:t>
            </a:r>
          </a:p>
          <a:p>
            <a:r>
              <a:rPr lang="en-US" dirty="0"/>
              <a:t>Value iteration: </a:t>
            </a:r>
          </a:p>
          <a:p>
            <a:pPr lvl="1"/>
            <a:r>
              <a:rPr lang="en-US" dirty="0"/>
              <a:t>At the beginning of the (i+1)’</a:t>
            </a:r>
            <a:r>
              <a:rPr lang="en-US" dirty="0" err="1"/>
              <a:t>st</a:t>
            </a:r>
            <a:r>
              <a:rPr lang="en-US" dirty="0"/>
              <a:t> iteration, each state’s value is based on looking ahead i steps in time</a:t>
            </a:r>
          </a:p>
          <a:p>
            <a:pPr lvl="1"/>
            <a:r>
              <a:rPr lang="en-US" dirty="0"/>
              <a:t>… so finding the best action = optimize based on (i+1)-step </a:t>
            </a:r>
            <a:r>
              <a:rPr lang="en-US" dirty="0" err="1"/>
              <a:t>lookahead</a:t>
            </a:r>
            <a:endParaRPr lang="en-US" dirty="0"/>
          </a:p>
          <a:p>
            <a:r>
              <a:rPr lang="en-US" dirty="0"/>
              <a:t>Policy iteration:</a:t>
            </a:r>
          </a:p>
          <a:p>
            <a:pPr lvl="1"/>
            <a:r>
              <a:rPr lang="en-US" dirty="0"/>
              <a:t>Find the utilities that result from the current policy,</a:t>
            </a:r>
          </a:p>
          <a:p>
            <a:pPr lvl="1"/>
            <a:r>
              <a:rPr lang="en-US" dirty="0"/>
              <a:t>Improve the current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2924-E366-704A-8425-FFECBBA7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trade off exploration vs. exploitation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Epsilon-first strategy</a:t>
                </a:r>
                <a:r>
                  <a:rPr lang="en-US" dirty="0"/>
                  <a:t>:  when you reach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check how many times you’ve tested each of its available actions.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Explore for the first </a:t>
                </a:r>
                <a14:m>
                  <m:oMath xmlns:m="http://schemas.openxmlformats.org/officeDocument/2006/math"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u="sng" dirty="0"/>
                  <a:t> trials</a:t>
                </a:r>
                <a:r>
                  <a:rPr lang="en-US" dirty="0"/>
                  <a:t>: If the least-explored action has been tested fewer than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/>
                  <a:t> times, then perform that action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/>
                  <a:t> is an integer).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Exploit thereafter:</a:t>
                </a:r>
                <a:r>
                  <a:rPr lang="en-US" dirty="0"/>
                  <a:t> Once you’ve finished exploring, start exploiting (work to maximize your personal utility).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Epsilon-greedy strategy</a:t>
                </a:r>
                <a:r>
                  <a:rPr lang="en-US" dirty="0"/>
                  <a:t>: in every state, every time, forever,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With probability </a:t>
                </a:r>
                <a14:m>
                  <m:oMath xmlns:m="http://schemas.openxmlformats.org/officeDocument/2006/math"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u="sng" dirty="0"/>
                  <a:t>, Explore</a:t>
                </a:r>
                <a:r>
                  <a:rPr lang="en-US" dirty="0"/>
                  <a:t>: choose any action, uniformly at random.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With probability </a:t>
                </a:r>
                <a14:m>
                  <m:oMath xmlns:m="http://schemas.openxmlformats.org/officeDocument/2006/math"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u="sng" dirty="0"/>
                  <a:t>, Exploit</a:t>
                </a:r>
                <a:r>
                  <a:rPr lang="en-US" dirty="0"/>
                  <a:t>: choose the action with the highest expected utility, according to your current estimates.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Guarantee: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converges to its true value as #trials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  <a:blipFill>
                <a:blip r:embed="rId2"/>
                <a:stretch>
                  <a:fillRect l="-1182" t="-1460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82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epsilon-greedy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epsilon-greedy strategy works like this: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Keep two different tables: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tells you how many times action a has been performed in state s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number of times that it resulted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current model estimate is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5446222" cy="5193791"/>
              </a:xfrm>
              <a:blipFill>
                <a:blip r:embed="rId2"/>
                <a:stretch>
                  <a:fillRect l="-2331" t="-1467" r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284908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epsilon-greedy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341864" cy="51937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As you wander through the maze, you reach some state,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 You generate a uniform random number,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b="1" u="sng" dirty="0"/>
                  <a:t>explore</a:t>
                </a:r>
                <a:r>
                  <a:rPr lang="en-US" dirty="0"/>
                  <a:t>.  Choose an action,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uniformly at random, and try it.  See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results.  Increment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This happens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b="1" u="sng" dirty="0"/>
                  <a:t>exploit</a:t>
                </a:r>
                <a:r>
                  <a:rPr lang="en-US" dirty="0"/>
                  <a:t>.  Use value iteration or policy iteration to figure out the best action in the current state, then do that action.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This happens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341864" cy="5193791"/>
              </a:xfrm>
              <a:blipFill>
                <a:blip r:embed="rId2"/>
                <a:stretch>
                  <a:fillRect l="-1227" t="-1467" r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09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3811-0650-29D4-4394-8A61F560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Compare: Epsilon-first and Epsilon-greedy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532BA-E2E1-504F-A0DC-DC87382F173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349881"/>
                <a:ext cx="5181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Advantages of Epsilon-first:</a:t>
                </a:r>
              </a:p>
              <a:p>
                <a:r>
                  <a:rPr lang="en-US" dirty="0"/>
                  <a:t>In the beginning, 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still inaccurate, we just try things at random (explore).</a:t>
                </a:r>
              </a:p>
              <a:p>
                <a:r>
                  <a:rPr lang="en-US" dirty="0"/>
                  <a:t>We can choose the level of precision that’s “enough” for us.  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reaches that point, we stop exploring, and instead, we focus on getting the biggest rewards possible (exploit).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532BA-E2E1-504F-A0DC-DC87382F1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349881"/>
                <a:ext cx="5181600" cy="4351338"/>
              </a:xfrm>
              <a:blipFill>
                <a:blip r:embed="rId2"/>
                <a:stretch>
                  <a:fillRect l="-2200" t="-2035" r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A22371-88F8-6294-3E47-1D6B8E5EF9A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349881"/>
                <a:ext cx="5181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Advantages of Epsilon-greedy:</a:t>
                </a:r>
              </a:p>
              <a:p>
                <a:r>
                  <a:rPr lang="en-US" dirty="0"/>
                  <a:t>Gradually, over a series of many experiments,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as the number of experiments gets large,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A22371-88F8-6294-3E47-1D6B8E5EF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349881"/>
                <a:ext cx="5181600" cy="4351338"/>
              </a:xfrm>
              <a:blipFill>
                <a:blip r:embed="rId3"/>
                <a:stretch>
                  <a:fillRect l="-220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C47F51-66C1-901D-7A9F-E14C69979B07}"/>
                  </a:ext>
                </a:extLst>
              </p:cNvPr>
              <p:cNvSpPr txBox="1"/>
              <p:nvPr/>
            </p:nvSpPr>
            <p:spPr>
              <a:xfrm>
                <a:off x="3060192" y="1284274"/>
                <a:ext cx="6096000" cy="819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For both: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C47F51-66C1-901D-7A9F-E14C69979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92" y="1284274"/>
                <a:ext cx="6096000" cy="819455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89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Reinforcement learning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solve the MDP.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directly, without ever explicitly learning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/>
                  <a:t>The observation, model, policy loop</a:t>
                </a:r>
              </a:p>
              <a:p>
                <a:pPr lvl="1"/>
                <a:r>
                  <a:rPr lang="en-US" dirty="0"/>
                  <a:t>How it works: observe at random, estimate model, optimize policy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01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</a:t>
            </a:r>
            <a:br>
              <a:rPr lang="en-US" dirty="0"/>
            </a:br>
            <a:r>
              <a:rPr lang="en-US" dirty="0"/>
              <a:t>Basic scheme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But what if you don’t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Answer: “learning by doing” (a.k.a. reinforcement learning).</a:t>
                </a:r>
              </a:p>
              <a:p>
                <a:pPr marL="0" indent="0">
                  <a:buNone/>
                </a:pPr>
                <a:r>
                  <a:rPr lang="en-US" dirty="0"/>
                  <a:t>In each time step:</a:t>
                </a:r>
              </a:p>
              <a:p>
                <a:r>
                  <a:rPr lang="en-US" dirty="0"/>
                  <a:t>Take some action</a:t>
                </a:r>
              </a:p>
              <a:p>
                <a:r>
                  <a:rPr lang="en-US" dirty="0"/>
                  <a:t>Observe the outcome of the action: successor state and reward</a:t>
                </a:r>
              </a:p>
              <a:p>
                <a:r>
                  <a:rPr lang="en-US" dirty="0"/>
                  <a:t>Update some internal representation of the environment and policy</a:t>
                </a:r>
              </a:p>
              <a:p>
                <a:r>
                  <a:rPr lang="en-US" dirty="0"/>
                  <a:t>If you reach a terminal state, just start over (each pass through the environment is called a </a:t>
                </a:r>
                <a:r>
                  <a:rPr lang="en-US" i="1" dirty="0"/>
                  <a:t>trial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3198-EEE9-784A-9D97-FD42BD36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and Model-Free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05C27-D6FF-5442-991C-AE8167460E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Model-Based Reinforcement Learning:</a:t>
                </a:r>
              </a:p>
              <a:p>
                <a:pPr lvl="1"/>
                <a:r>
                  <a:rPr lang="en-US" dirty="0"/>
                  <a:t>Explore randomly.</a:t>
                </a:r>
              </a:p>
              <a:p>
                <a:pPr lvl="1"/>
                <a:r>
                  <a:rPr lang="en-US" dirty="0"/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see what reward you get. 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these measurements.</a:t>
                </a:r>
              </a:p>
              <a:p>
                <a:pPr lvl="1"/>
                <a:r>
                  <a:rPr lang="en-US" dirty="0"/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try some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 see what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you end up in. 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these measurements.</a:t>
                </a:r>
              </a:p>
              <a:p>
                <a:pPr lvl="1"/>
                <a:r>
                  <a:rPr lang="en-US" dirty="0"/>
                  <a:t>Once you have learned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well enough, then solve the MDP to find the optimal policy,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Model-Free Reinforcement Learning:</a:t>
                </a:r>
              </a:p>
              <a:p>
                <a:pPr lvl="1"/>
                <a:r>
                  <a:rPr lang="en-US" dirty="0"/>
                  <a:t>Learn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quality of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or…</a:t>
                </a:r>
              </a:p>
              <a:p>
                <a:pPr lvl="1"/>
                <a:r>
                  <a:rPr lang="en-US" dirty="0"/>
                  <a:t>Learn the best policy,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directly.</a:t>
                </a:r>
              </a:p>
              <a:p>
                <a:pPr lvl="1"/>
                <a:r>
                  <a:rPr lang="en-US" dirty="0"/>
                  <a:t>Next lecture: more about how you might accomplish these things.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05C27-D6FF-5442-991C-AE8167460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44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417A-FD71-9045-9DE0-0A5F3971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model-based reinforcement learning: Playing classic Atari video games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76C8EC9-E7C6-C44D-B1F7-EC06C702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" y="1908810"/>
            <a:ext cx="4889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4DC2B-AB2C-9C45-AA08-FFCF9F9CE794}"/>
              </a:ext>
            </a:extLst>
          </p:cNvPr>
          <p:cNvSpPr/>
          <p:nvPr/>
        </p:nvSpPr>
        <p:spPr>
          <a:xfrm>
            <a:off x="5577840" y="183689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Model-Based Reinforcement Learning for Atari</a:t>
            </a:r>
            <a:r>
              <a:rPr lang="en-US" sz="2800" b="1" dirty="0"/>
              <a:t>   </a:t>
            </a:r>
            <a:r>
              <a:rPr lang="en-US" dirty="0"/>
              <a:t>(Kaiser, </a:t>
            </a:r>
            <a:r>
              <a:rPr lang="en-US" dirty="0" err="1"/>
              <a:t>Babaeizadeh</a:t>
            </a:r>
            <a:r>
              <a:rPr lang="en-US" dirty="0"/>
              <a:t>, Milos, </a:t>
            </a:r>
            <a:r>
              <a:rPr lang="en-US" dirty="0" err="1"/>
              <a:t>Osinski</a:t>
            </a:r>
            <a:r>
              <a:rPr lang="en-US" dirty="0"/>
              <a:t>, Campbell, </a:t>
            </a:r>
            <a:r>
              <a:rPr lang="en-US" dirty="0" err="1"/>
              <a:t>Czechowski</a:t>
            </a:r>
            <a:r>
              <a:rPr lang="en-US" dirty="0"/>
              <a:t>, Erhan, Finn, </a:t>
            </a:r>
            <a:r>
              <a:rPr lang="en-US" dirty="0" err="1"/>
              <a:t>Kozakowski</a:t>
            </a:r>
            <a:r>
              <a:rPr lang="en-US" dirty="0"/>
              <a:t>, Levine, Mohiuddin, </a:t>
            </a:r>
            <a:r>
              <a:rPr lang="en-US" dirty="0" err="1"/>
              <a:t>Sepassi</a:t>
            </a:r>
            <a:r>
              <a:rPr lang="en-US" dirty="0"/>
              <a:t>, Tucker, and </a:t>
            </a:r>
            <a:r>
              <a:rPr lang="en-US" dirty="0" err="1"/>
              <a:t>Michalewski</a:t>
            </a:r>
            <a:r>
              <a:rPr lang="en-US" dirty="0"/>
              <a:t>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Blog and videos: </a:t>
            </a:r>
            <a:r>
              <a:rPr lang="en-US" sz="2800" dirty="0">
                <a:hlinkClick r:id="rId3"/>
              </a:rPr>
              <a:t>https://sites.google.com/view/modelbasedrlatari/home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Article: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arxiv.org</a:t>
            </a:r>
            <a:r>
              <a:rPr lang="en-US" sz="2800" dirty="0">
                <a:hlinkClick r:id="rId4"/>
              </a:rPr>
              <a:t>/abs/1903.00374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4421B-C099-7E4D-BF45-86A15E5446A0}"/>
              </a:ext>
            </a:extLst>
          </p:cNvPr>
          <p:cNvSpPr/>
          <p:nvPr/>
        </p:nvSpPr>
        <p:spPr>
          <a:xfrm>
            <a:off x="304800" y="5269915"/>
            <a:ext cx="4913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Screenshot of the video game “Freeway,” copyright Activision.  Reproduced here under the terms of fair use enumerated at https://</a:t>
            </a:r>
            <a:r>
              <a:rPr lang="en-US" sz="1600" dirty="0" err="1"/>
              <a:t>en.wikipedia.org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=56419703</a:t>
            </a:r>
          </a:p>
        </p:txBody>
      </p:sp>
    </p:spTree>
    <p:extLst>
      <p:ext uri="{BB962C8B-B14F-4D97-AF65-F5344CB8AC3E}">
        <p14:creationId xmlns:p14="http://schemas.microsoft.com/office/powerpoint/2010/main" val="33084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99E0-C23E-A243-B27F-1EED2672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model-based reinforcement learning: Theseus the Mouse</a:t>
            </a:r>
          </a:p>
        </p:txBody>
      </p:sp>
      <p:pic>
        <p:nvPicPr>
          <p:cNvPr id="21506" name="Picture 2">
            <a:hlinkClick r:id="rId2"/>
            <a:extLst>
              <a:ext uri="{FF2B5EF4-FFF2-40B4-BE49-F238E27FC236}">
                <a16:creationId xmlns:a16="http://schemas.microsoft.com/office/drawing/2014/main" id="{5EADA302-634A-1C4C-8BF7-3F2D95FC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92" y="1845310"/>
            <a:ext cx="5051552" cy="45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D51505-E64B-3449-A3EB-99A656DAE6A0}"/>
              </a:ext>
            </a:extLst>
          </p:cNvPr>
          <p:cNvSpPr/>
          <p:nvPr/>
        </p:nvSpPr>
        <p:spPr>
          <a:xfrm>
            <a:off x="765048" y="6433280"/>
            <a:ext cx="1098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Claude Shannon and Theseus the Mouse</a:t>
            </a:r>
            <a:r>
              <a:rPr lang="en-US" dirty="0"/>
              <a:t>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40038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99E0-C23E-A243-B27F-1EED2672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" y="304165"/>
            <a:ext cx="10515600" cy="1325563"/>
          </a:xfrm>
        </p:spPr>
        <p:txBody>
          <a:bodyPr/>
          <a:lstStyle/>
          <a:p>
            <a:r>
              <a:rPr lang="en-US" dirty="0"/>
              <a:t>Model-based reinforcement learning:</a:t>
            </a:r>
            <a:br>
              <a:rPr lang="en-US" dirty="0"/>
            </a:br>
            <a:r>
              <a:rPr lang="en-US" dirty="0"/>
              <a:t>Theseus’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3824B-BA15-BE45-8C4D-F7154E5E8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192" y="1984121"/>
                <a:ext cx="11481816" cy="46119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Learning phase:</a:t>
                </a:r>
              </a:p>
              <a:p>
                <a:r>
                  <a:rPr lang="en-US" dirty="0"/>
                  <a:t>At each position in the maze (s),</a:t>
                </a:r>
              </a:p>
              <a:p>
                <a:pPr lvl="1"/>
                <a:r>
                  <a:rPr lang="en-US" sz="2800" dirty="0"/>
                  <a:t>For every possible action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Forward</m:t>
                        </m:r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Left</m:t>
                        </m:r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Right</m:t>
                        </m:r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Back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</a:p>
              <a:p>
                <a:pPr lvl="2"/>
                <a:r>
                  <a:rPr lang="en-US" sz="2800" dirty="0"/>
                  <a:t>If the action succeeded in changing the state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), then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If not,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Once you’ve learned the maze, then compute the best policy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using Value Iteration.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, Value Iteration = BFS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3824B-BA15-BE45-8C4D-F7154E5E8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984121"/>
                <a:ext cx="11481816" cy="4611910"/>
              </a:xfrm>
              <a:blipFill>
                <a:blip r:embed="rId2"/>
                <a:stretch>
                  <a:fillRect l="-1105" t="-2198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>
            <a:extLst>
              <a:ext uri="{FF2B5EF4-FFF2-40B4-BE49-F238E27FC236}">
                <a16:creationId xmlns:a16="http://schemas.microsoft.com/office/drawing/2014/main" id="{5EADA302-634A-1C4C-8BF7-3F2D95FC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80" y="188817"/>
            <a:ext cx="1855272" cy="16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9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Reinforcement learning</a:t>
                </a:r>
              </a:p>
              <a:p>
                <a:pPr lvl="1"/>
                <a:r>
                  <a:rPr lang="en-US" dirty="0"/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solve the MDP.</a:t>
                </a:r>
              </a:p>
              <a:p>
                <a:pPr lvl="1"/>
                <a:r>
                  <a:rPr lang="en-US" dirty="0"/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observation, model, policy loop</a:t>
                </a:r>
              </a:p>
              <a:p>
                <a:pPr lvl="1"/>
                <a:r>
                  <a:rPr lang="en-US" dirty="0"/>
                  <a:t>How it works: observe at random, estimate model, optimize policy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85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Reinforcement learning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then solve the MDP.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US" dirty="0"/>
                  <a:t>The observation, model, policy loop</a:t>
                </a:r>
              </a:p>
              <a:p>
                <a:pPr lvl="1"/>
                <a:r>
                  <a:rPr lang="en-US" dirty="0"/>
                  <a:t>How it works: observe at random, estimate model, optimize policy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48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2418</Words>
  <Application>Microsoft Macintosh PowerPoint</Application>
  <PresentationFormat>Widescreen</PresentationFormat>
  <Paragraphs>183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CS 440/ECE448 Lecture 33: Model-Based Reinforcement Learning </vt:lpstr>
      <vt:lpstr>Review: Markov Decision Process</vt:lpstr>
      <vt:lpstr>Reinforcement learning:  Basic scheme</vt:lpstr>
      <vt:lpstr>Model-Based and Model-Free RL</vt:lpstr>
      <vt:lpstr>Example of model-based reinforcement learning: Playing classic Atari video games</vt:lpstr>
      <vt:lpstr>Example of model-based reinforcement learning: Theseus the Mouse</vt:lpstr>
      <vt:lpstr>Model-based reinforcement learning: Theseus’ strategy</vt:lpstr>
      <vt:lpstr>Outline of Today’s Lecture</vt:lpstr>
      <vt:lpstr>Outline</vt:lpstr>
      <vt:lpstr>The observation-model-policy loop</vt:lpstr>
      <vt:lpstr>Observation-Model-Policy Loop: Theseus</vt:lpstr>
      <vt:lpstr>What Theseus never had to deal with: Probabilities</vt:lpstr>
      <vt:lpstr>How to deal with probabilities</vt:lpstr>
      <vt:lpstr>The epsilon-first strategy</vt:lpstr>
      <vt:lpstr>The epsilon-first strategy</vt:lpstr>
      <vt:lpstr>The epsilon-first strategy</vt:lpstr>
      <vt:lpstr>The epsilon-first strategy</vt:lpstr>
      <vt:lpstr>Outline</vt:lpstr>
      <vt:lpstr>Exploration vs. Exploitation</vt:lpstr>
      <vt:lpstr>How to trade off exploration vs. exploitation</vt:lpstr>
      <vt:lpstr>The epsilon-greedy strategy</vt:lpstr>
      <vt:lpstr>The epsilon-greedy strategy</vt:lpstr>
      <vt:lpstr>Compare: Epsilon-first and Epsilon-greedy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26: Reinforcement Learning</dc:title>
  <dc:creator>Mark Hasegawa-Johnson</dc:creator>
  <cp:lastModifiedBy>Hasegawa-Johnson, Mark Allan</cp:lastModifiedBy>
  <cp:revision>43</cp:revision>
  <cp:lastPrinted>2021-04-17T22:22:05Z</cp:lastPrinted>
  <dcterms:created xsi:type="dcterms:W3CDTF">2017-11-30T00:03:19Z</dcterms:created>
  <dcterms:modified xsi:type="dcterms:W3CDTF">2022-04-18T02:12:22Z</dcterms:modified>
</cp:coreProperties>
</file>