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93" r:id="rId5"/>
    <p:sldId id="259" r:id="rId6"/>
    <p:sldId id="260" r:id="rId7"/>
    <p:sldId id="261" r:id="rId8"/>
    <p:sldId id="262" r:id="rId9"/>
    <p:sldId id="297" r:id="rId10"/>
    <p:sldId id="268" r:id="rId11"/>
    <p:sldId id="294" r:id="rId12"/>
    <p:sldId id="269" r:id="rId13"/>
    <p:sldId id="270" r:id="rId14"/>
    <p:sldId id="271" r:id="rId15"/>
    <p:sldId id="298" r:id="rId16"/>
    <p:sldId id="272" r:id="rId17"/>
    <p:sldId id="273" r:id="rId18"/>
    <p:sldId id="274" r:id="rId19"/>
    <p:sldId id="295" r:id="rId20"/>
    <p:sldId id="275" r:id="rId21"/>
    <p:sldId id="263" r:id="rId22"/>
    <p:sldId id="264" r:id="rId23"/>
    <p:sldId id="265" r:id="rId24"/>
    <p:sldId id="283" r:id="rId25"/>
    <p:sldId id="289" r:id="rId26"/>
    <p:sldId id="290" r:id="rId27"/>
    <p:sldId id="288" r:id="rId28"/>
    <p:sldId id="277" r:id="rId29"/>
    <p:sldId id="266" r:id="rId30"/>
    <p:sldId id="267" r:id="rId31"/>
    <p:sldId id="296" r:id="rId32"/>
    <p:sldId id="278" r:id="rId33"/>
    <p:sldId id="279" r:id="rId34"/>
    <p:sldId id="287" r:id="rId35"/>
    <p:sldId id="291" r:id="rId36"/>
    <p:sldId id="292" r:id="rId37"/>
    <p:sldId id="2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6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BC0AF-D7D0-4782-AC13-66C10B9B33F2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FE9B1-81A1-4009-8CD2-94EA2CBC5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1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3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5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4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93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44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61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6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2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7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9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0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3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2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3778-9531-4E6B-A754-08D3FD7983DE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82F8-25B2-4E4A-A7C0-34299D87A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6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sv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svg"/><Relationship Id="rId10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17.png"/><Relationship Id="rId7" Type="http://schemas.openxmlformats.org/officeDocument/2006/relationships/image" Target="../media/image2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90.png"/><Relationship Id="rId7" Type="http://schemas.openxmlformats.org/officeDocument/2006/relationships/image" Target="../media/image20.sv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8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3.png"/><Relationship Id="rId5" Type="http://schemas.openxmlformats.org/officeDocument/2006/relationships/image" Target="../media/image18.sv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5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1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50.png"/><Relationship Id="rId5" Type="http://schemas.openxmlformats.org/officeDocument/2006/relationships/image" Target="../media/image19.png"/><Relationship Id="rId10" Type="http://schemas.openxmlformats.org/officeDocument/2006/relationships/image" Target="../media/image52.png"/><Relationship Id="rId4" Type="http://schemas.openxmlformats.org/officeDocument/2006/relationships/image" Target="../media/image18.svg"/><Relationship Id="rId9" Type="http://schemas.openxmlformats.org/officeDocument/2006/relationships/image" Target="../media/image48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83"/>
            <a:ext cx="9144000" cy="1605597"/>
          </a:xfrm>
        </p:spPr>
        <p:txBody>
          <a:bodyPr>
            <a:normAutofit fontScale="90000"/>
          </a:bodyPr>
          <a:lstStyle/>
          <a:p>
            <a:r>
              <a:rPr lang="en-US" dirty="0"/>
              <a:t>CS440/ECE448 Lecture 32:</a:t>
            </a:r>
            <a:br>
              <a:rPr lang="en-US" dirty="0"/>
            </a:br>
            <a:r>
              <a:rPr lang="en-US" dirty="0"/>
              <a:t>Markov Decision Processes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660" y="1740350"/>
            <a:ext cx="5196840" cy="132369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000" dirty="0"/>
              <a:t>Mark Hasegawa-Johnson, 4/2022</a:t>
            </a:r>
          </a:p>
          <a:p>
            <a:pPr algn="l"/>
            <a:r>
              <a:rPr lang="en-US" sz="2000" dirty="0"/>
              <a:t>Including slides by Svetlana </a:t>
            </a:r>
            <a:r>
              <a:rPr lang="en-US" sz="2000" dirty="0" err="1"/>
              <a:t>Lazebnik</a:t>
            </a:r>
            <a:r>
              <a:rPr lang="en-US" sz="2000" dirty="0"/>
              <a:t>, 11/2016</a:t>
            </a:r>
          </a:p>
          <a:p>
            <a:pPr algn="l"/>
            <a:r>
              <a:rPr lang="en-US" sz="2000" dirty="0"/>
              <a:t>Including many figures by Peter </a:t>
            </a:r>
            <a:r>
              <a:rPr lang="en-US" sz="2000" dirty="0" err="1"/>
              <a:t>Abbeel</a:t>
            </a:r>
            <a:r>
              <a:rPr lang="en-US" sz="2000" dirty="0"/>
              <a:t> and Dan Klein, UC Berkeley CS 188</a:t>
            </a:r>
          </a:p>
          <a:p>
            <a:pPr algn="l"/>
            <a:r>
              <a:rPr lang="en-US" sz="2000" dirty="0"/>
              <a:t>CC-BY-4.0: You may re-use or redistribute if you cite the source.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6D2375-D338-1A47-A716-2AD21FE7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945" y="1860882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1FACBB0-4D4A-5B4B-9B60-0D433131DEF3}"/>
              </a:ext>
            </a:extLst>
          </p:cNvPr>
          <p:cNvSpPr txBox="1">
            <a:spLocks/>
          </p:cNvSpPr>
          <p:nvPr/>
        </p:nvSpPr>
        <p:spPr>
          <a:xfrm>
            <a:off x="6087179" y="5213469"/>
            <a:ext cx="5196840" cy="132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Grid World</a:t>
            </a:r>
            <a:endParaRPr lang="en-US" sz="3200" dirty="0"/>
          </a:p>
          <a:p>
            <a:r>
              <a:rPr lang="en-US" sz="2000" dirty="0"/>
              <a:t>Invented and drawn by Peter </a:t>
            </a:r>
            <a:r>
              <a:rPr lang="en-US" sz="2000" dirty="0" err="1"/>
              <a:t>Abbeel</a:t>
            </a:r>
            <a:r>
              <a:rPr lang="en-US" sz="2000" dirty="0"/>
              <a:t> and Dan Klein, UC Berkeley CS 188</a:t>
            </a:r>
          </a:p>
        </p:txBody>
      </p:sp>
    </p:spTree>
    <p:extLst>
      <p:ext uri="{BB962C8B-B14F-4D97-AF65-F5344CB8AC3E}">
        <p14:creationId xmlns:p14="http://schemas.microsoft.com/office/powerpoint/2010/main" val="171901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Solving MDPs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MDP components:</a:t>
                </a:r>
              </a:p>
              <a:p>
                <a:pPr lvl="1"/>
                <a:r>
                  <a:rPr lang="en-US" b="1" dirty="0"/>
                  <a:t>States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b="1" dirty="0"/>
                  <a:t>Actions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endParaRPr lang="en-US" dirty="0"/>
              </a:p>
              <a:p>
                <a:pPr lvl="1"/>
                <a:r>
                  <a:rPr lang="en-US" b="1" dirty="0"/>
                  <a:t>Transition model </a:t>
                </a:r>
                <a:r>
                  <a:rPr lang="en-US" dirty="0">
                    <a:solidFill>
                      <a:srgbClr val="0000FF"/>
                    </a:solidFill>
                  </a:rPr>
                  <a:t>P(s’ | s, a)</a:t>
                </a:r>
              </a:p>
              <a:p>
                <a:pPr lvl="1"/>
                <a:r>
                  <a:rPr lang="en-US" b="1" dirty="0"/>
                  <a:t>Reward function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R(s)</a:t>
                </a:r>
              </a:p>
              <a:p>
                <a:r>
                  <a:rPr lang="en-US" sz="2400" dirty="0"/>
                  <a:t>The solution:</a:t>
                </a:r>
              </a:p>
              <a:p>
                <a:pPr lvl="1"/>
                <a:r>
                  <a:rPr lang="en-US" b="1" dirty="0"/>
                  <a:t>Policy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</a:t>
                </a:r>
                <a:r>
                  <a:rPr lang="en-US" dirty="0"/>
                  <a:t>: mapping from states to actions</a:t>
                </a:r>
              </a:p>
              <a:p>
                <a:pPr lvl="2"/>
                <a:r>
                  <a:rPr lang="en-US" sz="2400" dirty="0"/>
                  <a:t>Game show example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take another question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take another question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take another question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quit while you’re ahead</a:t>
                </a:r>
              </a:p>
              <a:p>
                <a:pPr lvl="1"/>
                <a:r>
                  <a:rPr lang="en-US" dirty="0"/>
                  <a:t>How to find the optimal policy in an arbitrary environment?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>
                <a:blip r:embed="rId3"/>
                <a:stretch>
                  <a:fillRect l="-1022" t="-1446" b="-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69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2230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Maximizing expected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9908" y="1143001"/>
                <a:ext cx="10251830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optimal policy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:r>
                  <a:rPr lang="en-US" dirty="0"/>
                  <a:t>should maximize the </a:t>
                </a:r>
                <a:r>
                  <a:rPr lang="en-US" i="1" dirty="0"/>
                  <a:t>expected sum of all future rewards</a:t>
                </a:r>
                <a:r>
                  <a:rPr lang="en-US" dirty="0"/>
                  <a:t> that we can achieve if we start from state s and, for the remainder of time, </a:t>
                </a:r>
                <a:r>
                  <a:rPr lang="en-US" i="1" dirty="0"/>
                  <a:t>always perform the optimal action in any future state</a:t>
                </a:r>
              </a:p>
              <a:p>
                <a:r>
                  <a:rPr lang="en-US" dirty="0"/>
                  <a:t>This quantity is called the “utility” of state 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Maximum, over all possible policies, of the… </a:t>
                </a:r>
              </a:p>
              <a:p>
                <a:pPr lvl="1"/>
                <a:r>
                  <a:rPr lang="en-US" dirty="0"/>
                  <a:t>Expected value of the…</a:t>
                </a:r>
              </a:p>
              <a:p>
                <a:pPr lvl="1"/>
                <a:r>
                  <a:rPr lang="en-US" dirty="0"/>
                  <a:t>Sum of all future rewards received from now until forever.</a:t>
                </a:r>
              </a:p>
              <a:p>
                <a:r>
                  <a:rPr lang="en-US" dirty="0"/>
                  <a:t>Problem #1: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and ”forever” is “forever,”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infinite for many different policies, so we can’t decide which policy is optimal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9908" y="1143001"/>
                <a:ext cx="10251830" cy="4830763"/>
              </a:xfrm>
              <a:blipFill>
                <a:blip r:embed="rId3"/>
                <a:stretch>
                  <a:fillRect l="-990" t="-2887" r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7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Normally, we would define the utility of a state sequence as the sum of the rewards of the individual states</a:t>
            </a:r>
          </a:p>
          <a:p>
            <a:r>
              <a:rPr lang="en-US" sz="2400" b="1" dirty="0"/>
              <a:t>Problem:</a:t>
            </a:r>
            <a:r>
              <a:rPr lang="en-US" sz="2400" dirty="0"/>
              <a:t> infinite state sequences</a:t>
            </a:r>
          </a:p>
          <a:p>
            <a:r>
              <a:rPr lang="en-US" sz="2400" b="1" dirty="0"/>
              <a:t>Solution: </a:t>
            </a:r>
            <a:r>
              <a:rPr lang="en-US" sz="2400" i="1" dirty="0"/>
              <a:t>discount </a:t>
            </a:r>
            <a:r>
              <a:rPr lang="en-US" sz="2400" dirty="0"/>
              <a:t>the individual state rewards by a factor </a:t>
            </a:r>
            <a:r>
              <a:rPr lang="en-US" sz="2400" dirty="0">
                <a:sym typeface="Symbol"/>
              </a:rPr>
              <a:t> </a:t>
            </a:r>
            <a:r>
              <a:rPr lang="en-US" sz="2400" dirty="0"/>
              <a:t>between 0 and 1: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r>
              <a:rPr lang="en-US" sz="2000" dirty="0"/>
              <a:t>Sooner rewards count more than later rewards</a:t>
            </a:r>
          </a:p>
          <a:p>
            <a:pPr lvl="1"/>
            <a:r>
              <a:rPr lang="en-US" sz="2000" dirty="0"/>
              <a:t>Makes sure the total utility stays bounded</a:t>
            </a:r>
          </a:p>
          <a:p>
            <a:pPr lvl="1"/>
            <a:r>
              <a:rPr lang="en-US" sz="2000" dirty="0"/>
              <a:t>Helps algorithms converge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89864"/>
              </p:ext>
            </p:extLst>
          </p:nvPr>
        </p:nvGraphicFramePr>
        <p:xfrm>
          <a:off x="2133601" y="3114781"/>
          <a:ext cx="805211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4" imgW="3149280" imgH="685800" progId="Equation.3">
                  <p:embed/>
                </p:oleObj>
              </mc:Choice>
              <mc:Fallback>
                <p:oleObj name="Equation" r:id="rId4" imgW="3149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1" y="3114781"/>
                        <a:ext cx="8052115" cy="175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1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Utilities of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Problem #2: how do we compare the </a:t>
                </a:r>
                <a:r>
                  <a:rPr lang="en-US" b="1" i="1" u="sng" dirty="0"/>
                  <a:t>expected value</a:t>
                </a:r>
                <a:r>
                  <a:rPr lang="en-US" dirty="0"/>
                  <a:t> of the reward sequence, if we don’t know (yet) which actions we should perform?</a:t>
                </a:r>
              </a:p>
              <a:p>
                <a:r>
                  <a:rPr lang="en-US" dirty="0"/>
                  <a:t>Answer: define a policy-dependent utility,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the optimal utility is “true” utility of a state, denoted </a:t>
                </a:r>
                <a:r>
                  <a:rPr lang="en-US" dirty="0">
                    <a:solidFill>
                      <a:srgbClr val="0000FF"/>
                    </a:solidFill>
                  </a:rPr>
                  <a:t>U(s)</a:t>
                </a:r>
                <a:r>
                  <a:rPr lang="en-US" dirty="0"/>
                  <a:t>, is the </a:t>
                </a:r>
                <a:r>
                  <a:rPr lang="en-US" i="1" dirty="0"/>
                  <a:t>best possible</a:t>
                </a:r>
                <a:r>
                  <a:rPr lang="en-US" dirty="0"/>
                  <a:t> expected sum of discounted rewards </a:t>
                </a:r>
              </a:p>
              <a:p>
                <a:pPr lvl="1"/>
                <a:r>
                  <a:rPr lang="en-US" sz="2800" dirty="0"/>
                  <a:t>if the agent executes the </a:t>
                </a:r>
                <a:r>
                  <a:rPr lang="en-US" sz="2800" i="1" dirty="0"/>
                  <a:t>best possible</a:t>
                </a:r>
                <a:r>
                  <a:rPr lang="en-US" sz="2800" dirty="0"/>
                  <a:t> policy starting in state </a:t>
                </a:r>
                <a:r>
                  <a:rPr lang="en-US" sz="2800" dirty="0">
                    <a:solidFill>
                      <a:srgbClr val="0000FF"/>
                    </a:solidFill>
                  </a:rPr>
                  <a:t>s</a:t>
                </a:r>
              </a:p>
              <a:p>
                <a:r>
                  <a:rPr lang="en-US" dirty="0"/>
                  <a:t>Reminiscent of </a:t>
                </a:r>
                <a:r>
                  <a:rPr lang="en-US" dirty="0" err="1"/>
                  <a:t>minimax</a:t>
                </a:r>
                <a:r>
                  <a:rPr lang="en-US" dirty="0"/>
                  <a:t> values of states…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  <a:blipFill>
                <a:blip r:embed="rId3"/>
                <a:stretch>
                  <a:fillRect l="-1014" t="-2094" r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2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92162"/>
          </a:xfrm>
        </p:spPr>
        <p:txBody>
          <a:bodyPr/>
          <a:lstStyle/>
          <a:p>
            <a:r>
              <a:rPr lang="en-US" dirty="0"/>
              <a:t>Optimal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Problem #3: how do we choose the </a:t>
                </a:r>
                <a:r>
                  <a:rPr lang="en-US" b="1" i="1" u="sng" dirty="0"/>
                  <a:t>optimum policy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Answer: the optimum policy is the one that maximizes the utility (the expected sum of all future rewards) 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utility is the:</a:t>
                </a:r>
              </a:p>
              <a:p>
                <a:r>
                  <a:rPr lang="en-US" dirty="0"/>
                  <a:t>maximum, over all possible policies, of the</a:t>
                </a:r>
              </a:p>
              <a:p>
                <a:r>
                  <a:rPr lang="en-US" dirty="0"/>
                  <a:t>expected value, over all possible state sequences, of the</a:t>
                </a:r>
              </a:p>
              <a:p>
                <a:r>
                  <a:rPr lang="en-US" dirty="0"/>
                  <a:t>sum of all future rewards.</a:t>
                </a:r>
              </a:p>
              <a:p>
                <a:pPr marL="0" indent="0">
                  <a:buNone/>
                </a:pPr>
                <a:r>
                  <a:rPr lang="en-US" dirty="0"/>
                  <a:t>It’s like the “</a:t>
                </a:r>
                <a:r>
                  <a:rPr lang="en-US" dirty="0" err="1"/>
                  <a:t>expectimax</a:t>
                </a:r>
                <a:r>
                  <a:rPr lang="en-US" dirty="0"/>
                  <a:t>” part of </a:t>
                </a:r>
                <a:r>
                  <a:rPr lang="en-US" dirty="0" err="1"/>
                  <a:t>expectiminimax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1020" y="1533419"/>
                <a:ext cx="10002745" cy="4830763"/>
              </a:xfrm>
              <a:blipFill>
                <a:blip r:embed="rId3"/>
                <a:stretch>
                  <a:fillRect l="-1014" t="-2356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33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Finding the utilities of states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138988" y="2286000"/>
          <a:ext cx="25130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4" imgW="1130040" imgH="342720" progId="Equation.3">
                  <p:embed/>
                </p:oleObj>
              </mc:Choice>
              <mc:Fallback>
                <p:oleObj name="Equation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2286000"/>
                        <a:ext cx="25130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990601"/>
            <a:ext cx="4700246" cy="39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07049" y="4761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U(s’)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037" y="1251467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7799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Chance node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67400" y="4267200"/>
          <a:ext cx="47132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7" imgW="2120760" imgH="342720" progId="Equation.3">
                  <p:embed/>
                </p:oleObj>
              </mc:Choice>
              <mc:Fallback>
                <p:oleObj name="Equation" r:id="rId7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267200"/>
                        <a:ext cx="471328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90800" y="3682664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P(s’ | s,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143001"/>
            <a:ext cx="4724400" cy="4068763"/>
          </a:xfrm>
        </p:spPr>
        <p:txBody>
          <a:bodyPr/>
          <a:lstStyle/>
          <a:p>
            <a:r>
              <a:rPr lang="en-US" sz="2400" dirty="0"/>
              <a:t>If state s’ has utility U(s’), then what is the expected utility of taking action </a:t>
            </a:r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dirty="0"/>
              <a:t> in state </a:t>
            </a: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do we choose the optimal action?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76400" y="5257801"/>
            <a:ext cx="8686800" cy="16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/>
              <a:t>What is the recursive expression for </a:t>
            </a:r>
            <a:r>
              <a:rPr lang="en-US" sz="2400" b="1" kern="0" dirty="0">
                <a:solidFill>
                  <a:srgbClr val="0000FF"/>
                </a:solidFill>
              </a:rPr>
              <a:t>U(s)</a:t>
            </a:r>
            <a:r>
              <a:rPr lang="en-US" sz="2400" kern="0" dirty="0"/>
              <a:t> in terms of the utilities of its successor states?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352800" y="6096000"/>
          <a:ext cx="54467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9" imgW="2450880" imgH="342720" progId="Equation.3">
                  <p:embed/>
                </p:oleObj>
              </mc:Choice>
              <mc:Fallback>
                <p:oleObj name="Equation" r:id="rId9" imgW="24508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6096000"/>
                        <a:ext cx="54467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r>
              <a:rPr lang="en-US" dirty="0"/>
              <a:t>Recursive relationship between the utilities of successive states: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777041"/>
            <a:ext cx="3874601" cy="323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0991" y="5934670"/>
            <a:ext cx="2772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End up here with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algn="ctr"/>
            <a:r>
              <a:rPr lang="en-US" dirty="0"/>
              <a:t>Get utility </a:t>
            </a:r>
            <a:r>
              <a:rPr lang="en-US" dirty="0">
                <a:solidFill>
                  <a:srgbClr val="0000FF"/>
                </a:solidFill>
              </a:rPr>
              <a:t>U(s’)</a:t>
            </a:r>
          </a:p>
          <a:p>
            <a:pPr algn="ctr"/>
            <a:r>
              <a:rPr lang="en-US" dirty="0"/>
              <a:t>(discounted by </a:t>
            </a:r>
            <a:r>
              <a:rPr lang="en-US" dirty="0">
                <a:sym typeface="Symbol"/>
              </a:rPr>
              <a:t>)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555" y="2983468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Receive reward </a:t>
            </a:r>
            <a:r>
              <a:rPr lang="en-US" dirty="0">
                <a:solidFill>
                  <a:srgbClr val="0000FF"/>
                </a:solidFill>
              </a:rPr>
              <a:t>R(s)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2414" y="4202668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Choose optimal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</p:txBody>
      </p:sp>
      <p:graphicFrame>
        <p:nvGraphicFramePr>
          <p:cNvPr id="45057" name="Object 3"/>
          <p:cNvGraphicFramePr>
            <a:graphicFrameLocks noChangeAspect="1"/>
          </p:cNvGraphicFramePr>
          <p:nvPr/>
        </p:nvGraphicFramePr>
        <p:xfrm>
          <a:off x="3200401" y="1905000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905000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/>
          <a:lstStyle/>
          <a:p>
            <a:r>
              <a:rPr lang="en-US" dirty="0"/>
              <a:t>The Bellman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838201"/>
                <a:ext cx="8590908" cy="57783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Recursive relationship between the utilities of successive states:</a:t>
                </a:r>
              </a:p>
              <a:p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N</a:t>
                </a:r>
                <a:r>
                  <a:rPr lang="en-US" dirty="0"/>
                  <a:t> states, we get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en-US" b="1" u="sng" dirty="0"/>
                  <a:t>nonlinear</a:t>
                </a:r>
                <a:r>
                  <a:rPr lang="en-US" dirty="0"/>
                  <a:t> equations in </a:t>
                </a:r>
                <a:r>
                  <a:rPr lang="en-US" i="1" dirty="0"/>
                  <a:t>N</a:t>
                </a:r>
                <a:r>
                  <a:rPr lang="en-US" dirty="0"/>
                  <a:t> unknowns</a:t>
                </a:r>
              </a:p>
              <a:p>
                <a:pPr lvl="1"/>
                <a:r>
                  <a:rPr lang="en-US" dirty="0"/>
                  <a:t>Known quantities: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.  Unknowns: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Solving these N equations solves the MDP.</a:t>
                </a:r>
              </a:p>
              <a:p>
                <a:pPr lvl="1"/>
                <a:r>
                  <a:rPr lang="en-US" dirty="0"/>
                  <a:t>Nonlinear -&gt; no closed-form solution.</a:t>
                </a:r>
              </a:p>
              <a:p>
                <a:pPr lvl="2"/>
                <a:r>
                  <a:rPr lang="en-US" dirty="0"/>
                  <a:t>If it weren’t for the “max,” this would be N linear equations in N unknowns.  We could solve it by just inverting an </a:t>
                </a:r>
                <a:r>
                  <a:rPr lang="en-US" dirty="0" err="1"/>
                  <a:t>NxN</a:t>
                </a:r>
                <a:r>
                  <a:rPr lang="en-US" dirty="0"/>
                  <a:t> matrix.</a:t>
                </a:r>
              </a:p>
              <a:p>
                <a:pPr lvl="2"/>
                <a:r>
                  <a:rPr lang="en-US" dirty="0"/>
                  <a:t>The “max” means that there is no closed-form solution.  Need to use an iterative solution method, which might not converge to the globally optimum </a:t>
                </a:r>
                <a:r>
                  <a:rPr lang="en-US" dirty="0" err="1"/>
                  <a:t>soluton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Two solution methods: </a:t>
                </a:r>
                <a:r>
                  <a:rPr lang="en-US" b="1" dirty="0"/>
                  <a:t>value iteration </a:t>
                </a:r>
                <a:r>
                  <a:rPr lang="en-US" dirty="0"/>
                  <a:t>and </a:t>
                </a:r>
                <a:r>
                  <a:rPr lang="en-US" b="1" dirty="0"/>
                  <a:t>policy iteration</a:t>
                </a: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838201"/>
                <a:ext cx="8590908" cy="5778356"/>
              </a:xfrm>
              <a:blipFill>
                <a:blip r:embed="rId4"/>
                <a:stretch>
                  <a:fillRect l="-1331" t="-2412" r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05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15846"/>
              </p:ext>
            </p:extLst>
          </p:nvPr>
        </p:nvGraphicFramePr>
        <p:xfrm>
          <a:off x="3200401" y="1822806"/>
          <a:ext cx="5305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5" imgW="2387520" imgH="342720" progId="Equation.3">
                  <p:embed/>
                </p:oleObj>
              </mc:Choice>
              <mc:Fallback>
                <p:oleObj name="Equation" r:id="rId5" imgW="2387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1822806"/>
                        <a:ext cx="53054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85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38513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r>
              <a:rPr lang="en-US" dirty="0"/>
              <a:t>In HMMs, we see a sequence of observations and try to reason about the underlying state sequence</a:t>
            </a:r>
          </a:p>
          <a:p>
            <a:pPr lvl="1"/>
            <a:r>
              <a:rPr lang="en-US" dirty="0"/>
              <a:t>There are no actions involved</a:t>
            </a:r>
          </a:p>
          <a:p>
            <a:r>
              <a:rPr lang="en-US" dirty="0"/>
              <a:t>But what if we have to take an action at each step that, in turn, will affect the state of the world?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69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 out with iteration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Iterate until convergence</a:t>
                </a:r>
              </a:p>
              <a:p>
                <a:pPr lvl="1"/>
                <a:r>
                  <a:rPr lang="en-US" dirty="0"/>
                  <a:t>During the </a:t>
                </a:r>
                <a:r>
                  <a:rPr lang="en-US" i="1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iteration, update the utility of each state according to this rule: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>
                  <a:buNone/>
                </a:pPr>
                <a:endParaRPr lang="en-US" dirty="0"/>
              </a:p>
              <a:p>
                <a:r>
                  <a:rPr lang="en-US" dirty="0"/>
                  <a:t>In the limit of infinitely many iterations, guaranteed to find the correct utility values.</a:t>
                </a:r>
              </a:p>
              <a:p>
                <a:pPr lvl="1"/>
                <a:r>
                  <a:rPr lang="en-US" dirty="0"/>
                  <a:t>Error decreases exponentially, so in practice, don’t need an infinite number of iterations…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0" y="1600201"/>
                <a:ext cx="8686800" cy="4525963"/>
              </a:xfrm>
              <a:blipFill>
                <a:blip r:embed="rId4"/>
                <a:stretch>
                  <a:fillRect l="-131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54800"/>
              </p:ext>
            </p:extLst>
          </p:nvPr>
        </p:nvGraphicFramePr>
        <p:xfrm>
          <a:off x="3098801" y="3373900"/>
          <a:ext cx="5813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5" imgW="2616120" imgH="342720" progId="Equation.3">
                  <p:embed/>
                </p:oleObj>
              </mc:Choice>
              <mc:Fallback>
                <p:oleObj name="Equation" r:id="rId5" imgW="2616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1" y="3373900"/>
                        <a:ext cx="5813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71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Grid world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2" y="1524000"/>
            <a:ext cx="4606613" cy="332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05" y="1215776"/>
            <a:ext cx="6014714" cy="411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0" y="50292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705600" y="301376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35888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117940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000592" y="3567702"/>
            <a:ext cx="61940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/>
              <a:t>0.1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</p:spTree>
    <p:extLst>
      <p:ext uri="{BB962C8B-B14F-4D97-AF65-F5344CB8AC3E}">
        <p14:creationId xmlns:p14="http://schemas.microsoft.com/office/powerpoint/2010/main" val="2198881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Policy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133600"/>
            <a:ext cx="3761594" cy="27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52366" y="6581002"/>
            <a:ext cx="2073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P. </a:t>
            </a:r>
            <a:r>
              <a:rPr lang="en-US" sz="1200" dirty="0" err="1"/>
              <a:t>Abbeel</a:t>
            </a:r>
            <a:r>
              <a:rPr lang="en-US" sz="1200" dirty="0"/>
              <a:t> and D. Klein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578" y="2123580"/>
            <a:ext cx="4651823" cy="27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58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1962947"/>
            <a:ext cx="5029200" cy="426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667000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0" y="5105400"/>
            <a:ext cx="320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R(s) = -0.04 for every non-terminal state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15200" y="2133600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</p:spTree>
    <p:extLst>
      <p:ext uri="{BB962C8B-B14F-4D97-AF65-F5344CB8AC3E}">
        <p14:creationId xmlns:p14="http://schemas.microsoft.com/office/powerpoint/2010/main" val="3525758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36"/>
                  </p:ext>
                </p:extLst>
              </p:nvPr>
            </p:nvGraphicFramePr>
            <p:xfrm>
              <a:off x="8473391" y="262550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3336"/>
                  </p:ext>
                </p:extLst>
              </p:nvPr>
            </p:nvGraphicFramePr>
            <p:xfrm>
              <a:off x="8473391" y="262550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1449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1449" r="-2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144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1449" r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351691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264823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198055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198055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5455" r="-14545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661173"/>
                <a:ext cx="9219080" cy="14890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661173"/>
                <a:ext cx="9219080" cy="1489050"/>
              </a:xfrm>
              <a:prstGeom prst="rect">
                <a:avLst/>
              </a:prstGeom>
              <a:blipFill>
                <a:blip r:embed="rId8"/>
                <a:stretch>
                  <a:fillRect t="-134746" b="-18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1449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1449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1449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9333" y="351456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5121" y="264588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  <a:blipFill>
                <a:blip r:embed="rId11"/>
                <a:stretch>
                  <a:fillRect l="-7339" r="-1284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71727"/>
                  </p:ext>
                </p:extLst>
              </p:nvPr>
            </p:nvGraphicFramePr>
            <p:xfrm>
              <a:off x="4389073" y="262081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0971727"/>
                  </p:ext>
                </p:extLst>
              </p:nvPr>
            </p:nvGraphicFramePr>
            <p:xfrm>
              <a:off x="4389073" y="262081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4348" t="-102941" r="-101449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01429" t="-200000" r="-1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204348" t="-200000" r="-10144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300000" t="-200000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351222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264354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89103" y="1975867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03" y="1975867"/>
                <a:ext cx="1386840" cy="706365"/>
              </a:xfrm>
              <a:prstGeom prst="rect">
                <a:avLst/>
              </a:prstGeom>
              <a:blipFill>
                <a:blip r:embed="rId13"/>
                <a:stretch>
                  <a:fillRect l="-2703" t="-3636" r="-8108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4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9703821"/>
                  </p:ext>
                </p:extLst>
              </p:nvPr>
            </p:nvGraphicFramePr>
            <p:xfrm>
              <a:off x="213310" y="262315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144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449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1449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1449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1449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1449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1449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9333" y="351456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5121" y="264588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1978211"/>
                <a:ext cx="1386840" cy="706365"/>
              </a:xfrm>
              <a:prstGeom prst="rect">
                <a:avLst/>
              </a:prstGeom>
              <a:blipFill>
                <a:blip r:embed="rId14"/>
                <a:stretch>
                  <a:fillRect l="-7339" r="-12844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7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71 L 0.67591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046 L 0.67865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8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67618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67812 -0.00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495123"/>
                  </p:ext>
                </p:extLst>
              </p:nvPr>
            </p:nvGraphicFramePr>
            <p:xfrm>
              <a:off x="8442923" y="2590506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495123"/>
                  </p:ext>
                </p:extLst>
              </p:nvPr>
            </p:nvGraphicFramePr>
            <p:xfrm>
              <a:off x="8442923" y="2590506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68946" y="3481915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4734" y="2613236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5611" y="1929230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611" y="1929230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5455" r="-13636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E019FA3-A1DE-BD4E-8840-18AF00D1CC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5232" y="914403"/>
                <a:ext cx="6743701" cy="14532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E019FA3-A1DE-BD4E-8840-18AF00D1C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32" y="914403"/>
                <a:ext cx="6743701" cy="1453243"/>
              </a:xfrm>
              <a:prstGeom prst="rect">
                <a:avLst/>
              </a:prstGeom>
              <a:blipFill>
                <a:blip r:embed="rId8"/>
                <a:stretch>
                  <a:fillRect t="-92982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>
            <a:extLst>
              <a:ext uri="{FF2B5EF4-FFF2-40B4-BE49-F238E27FC236}">
                <a16:creationId xmlns:a16="http://schemas.microsoft.com/office/drawing/2014/main" id="{9CA292C9-A024-164C-9B30-6611E08A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12866" y="2650668"/>
            <a:ext cx="2336800" cy="22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30E22-9E7B-8741-987C-B9D1B721A161}"/>
              </a:ext>
            </a:extLst>
          </p:cNvPr>
          <p:cNvSpPr txBox="1">
            <a:spLocks/>
          </p:cNvSpPr>
          <p:nvPr/>
        </p:nvSpPr>
        <p:spPr bwMode="auto">
          <a:xfrm>
            <a:off x="4571998" y="2362199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75" indent="-3175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Transition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5F069C-68DB-3846-A3F5-BC3CC73E0C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8015" y="5344897"/>
                <a:ext cx="6743701" cy="145324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up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.8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up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left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right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from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no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wall</m:t>
                                </m:r>
                                <m:r>
                                  <a:rPr lang="en-US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F25F069C-68DB-3846-A3F5-BC3CC73E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015" y="5344897"/>
                <a:ext cx="6743701" cy="1453243"/>
              </a:xfrm>
              <a:prstGeom prst="rect">
                <a:avLst/>
              </a:prstGeom>
              <a:blipFill>
                <a:blip r:embed="rId10"/>
                <a:stretch>
                  <a:fillRect l="-9398" t="-219130" b="-30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059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Value Iteration: Iteration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14866" y="154737"/>
                <a:ext cx="5627077" cy="89820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866" y="154737"/>
                <a:ext cx="5627077" cy="898206"/>
              </a:xfrm>
              <a:prstGeom prst="rect">
                <a:avLst/>
              </a:prstGeom>
              <a:blipFill>
                <a:blip r:embed="rId2"/>
                <a:stretch>
                  <a:fillRect t="-150704" b="-20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270608" y="3197586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5A19C8E2-C5C2-C344-8AEC-8E713A1A70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3478564"/>
                  </p:ext>
                </p:extLst>
              </p:nvPr>
            </p:nvGraphicFramePr>
            <p:xfrm>
              <a:off x="9270608" y="3197586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9649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r="-2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r="-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01818" r="-29649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01818" r="-9824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98214" r="-2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786" t="-198214" r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246" t="-198214" r="-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571" t="-1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1" name="Graphic 20" descr="Fire">
            <a:extLst>
              <a:ext uri="{FF2B5EF4-FFF2-40B4-BE49-F238E27FC236}">
                <a16:creationId xmlns:a16="http://schemas.microsoft.com/office/drawing/2014/main" id="{23D832E8-0407-1246-8773-2E6302E7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3377" y="3906114"/>
            <a:ext cx="725717" cy="696340"/>
          </a:xfrm>
          <a:prstGeom prst="rect">
            <a:avLst/>
          </a:prstGeom>
        </p:spPr>
      </p:pic>
      <p:pic>
        <p:nvPicPr>
          <p:cNvPr id="22" name="Graphic 21" descr="Diamond">
            <a:extLst>
              <a:ext uri="{FF2B5EF4-FFF2-40B4-BE49-F238E27FC236}">
                <a16:creationId xmlns:a16="http://schemas.microsoft.com/office/drawing/2014/main" id="{34E4CD55-49BD-EC4E-A7A5-FFED1634A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4224" y="3206248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56533" y="2665183"/>
                <a:ext cx="1121064" cy="5687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D86A2C45-FE08-434B-9405-B23BE12C8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533" y="2665183"/>
                <a:ext cx="1121064" cy="568754"/>
              </a:xfrm>
              <a:prstGeom prst="rect">
                <a:avLst/>
              </a:prstGeom>
              <a:blipFill>
                <a:blip r:embed="rId8"/>
                <a:stretch>
                  <a:fillRect l="-3371" r="-786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43708" y="177440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BE80F610-9FF3-A04F-B537-9577818086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211012"/>
                  </p:ext>
                </p:extLst>
              </p:nvPr>
            </p:nvGraphicFramePr>
            <p:xfrm>
              <a:off x="6243708" y="177440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r="-30357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8246" r="-1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r="-1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01818" r="-30357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t="-101818" r="-10178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t="-198214" r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98246" t="-198214" r="-1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1786" t="-198214" r="-1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1786" t="-198214" r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" name="Graphic 24" descr="Fire">
            <a:extLst>
              <a:ext uri="{FF2B5EF4-FFF2-40B4-BE49-F238E27FC236}">
                <a16:creationId xmlns:a16="http://schemas.microsoft.com/office/drawing/2014/main" id="{4411B6A9-DA33-024E-9EF1-208C024C5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6477" y="2482929"/>
            <a:ext cx="725717" cy="696340"/>
          </a:xfrm>
          <a:prstGeom prst="rect">
            <a:avLst/>
          </a:prstGeom>
        </p:spPr>
      </p:pic>
      <p:pic>
        <p:nvPicPr>
          <p:cNvPr id="26" name="Graphic 25" descr="Diamond">
            <a:extLst>
              <a:ext uri="{FF2B5EF4-FFF2-40B4-BE49-F238E27FC236}">
                <a16:creationId xmlns:a16="http://schemas.microsoft.com/office/drawing/2014/main" id="{5CCE3997-DA44-994F-8EAD-6B9C3AB21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7324" y="1783063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1138" y="1086275"/>
                <a:ext cx="2377440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up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itle 1">
                <a:extLst>
                  <a:ext uri="{FF2B5EF4-FFF2-40B4-BE49-F238E27FC236}">
                    <a16:creationId xmlns:a16="http://schemas.microsoft.com/office/drawing/2014/main" id="{12AE5934-ED5C-4246-8770-E2E13B29E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38" y="1086275"/>
                <a:ext cx="2377440" cy="898205"/>
              </a:xfrm>
              <a:prstGeom prst="rect">
                <a:avLst/>
              </a:prstGeom>
              <a:blipFill>
                <a:blip r:embed="rId10"/>
                <a:stretch>
                  <a:fillRect l="-38830" t="-122222" r="-1064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255430" y="464129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+0.79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−0.81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>
                <a:extLst>
                  <a:ext uri="{FF2B5EF4-FFF2-40B4-BE49-F238E27FC236}">
                    <a16:creationId xmlns:a16="http://schemas.microsoft.com/office/drawing/2014/main" id="{18F9C16A-7788-8644-9A6E-BD703D4825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0436244"/>
                  </p:ext>
                </p:extLst>
              </p:nvPr>
            </p:nvGraphicFramePr>
            <p:xfrm>
              <a:off x="6255430" y="464129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818" r="-30357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8246" t="-1818" r="-19824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1818" r="-1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100000" r="-303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100000" r="-1017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t="-203636" r="-30357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98246" t="-203636" r="-19824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1786" t="-203636" r="-1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1786" t="-203636" r="-178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3" name="Graphic 32" descr="Fire">
            <a:extLst>
              <a:ext uri="{FF2B5EF4-FFF2-40B4-BE49-F238E27FC236}">
                <a16:creationId xmlns:a16="http://schemas.microsoft.com/office/drawing/2014/main" id="{E782C748-E7A2-4940-B7A0-15D8B7896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8199" y="5349822"/>
            <a:ext cx="725717" cy="696340"/>
          </a:xfrm>
          <a:prstGeom prst="rect">
            <a:avLst/>
          </a:prstGeom>
        </p:spPr>
      </p:pic>
      <p:pic>
        <p:nvPicPr>
          <p:cNvPr id="34" name="Graphic 33" descr="Diamond">
            <a:extLst>
              <a:ext uri="{FF2B5EF4-FFF2-40B4-BE49-F238E27FC236}">
                <a16:creationId xmlns:a16="http://schemas.microsoft.com/office/drawing/2014/main" id="{E2D1616E-71AB-A849-A054-76AC2A1E7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9046" y="4649956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8324" y="3953168"/>
                <a:ext cx="2586381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right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itle 1">
                <a:extLst>
                  <a:ext uri="{FF2B5EF4-FFF2-40B4-BE49-F238E27FC236}">
                    <a16:creationId xmlns:a16="http://schemas.microsoft.com/office/drawing/2014/main" id="{A0767FAF-E673-3F48-B1D9-E780FCF0A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24" y="3953168"/>
                <a:ext cx="2586381" cy="898205"/>
              </a:xfrm>
              <a:prstGeom prst="rect">
                <a:avLst/>
              </a:prstGeom>
              <a:blipFill>
                <a:blip r:embed="rId12"/>
                <a:stretch>
                  <a:fillRect l="-25854" t="-98611" b="-1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74561" y="178612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+0.06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>
                <a:extLst>
                  <a:ext uri="{FF2B5EF4-FFF2-40B4-BE49-F238E27FC236}">
                    <a16:creationId xmlns:a16="http://schemas.microsoft.com/office/drawing/2014/main" id="{CD7392A6-4200-7242-9969-29190CEF4F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946491"/>
                  </p:ext>
                </p:extLst>
              </p:nvPr>
            </p:nvGraphicFramePr>
            <p:xfrm>
              <a:off x="3174561" y="1786121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786" r="-296491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t="-1786" r="-20178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786" r="-98246" b="-198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103636" r="-296491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103636" r="-98246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t="-200000" r="-2964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01786" t="-200000" r="-20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98246" t="-200000" r="-9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3571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7" name="Graphic 36" descr="Fire">
            <a:extLst>
              <a:ext uri="{FF2B5EF4-FFF2-40B4-BE49-F238E27FC236}">
                <a16:creationId xmlns:a16="http://schemas.microsoft.com/office/drawing/2014/main" id="{DBDDD6F1-1B2E-854F-AC51-7CCE9A986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7330" y="2494649"/>
            <a:ext cx="725717" cy="696340"/>
          </a:xfrm>
          <a:prstGeom prst="rect">
            <a:avLst/>
          </a:prstGeom>
        </p:spPr>
      </p:pic>
      <p:pic>
        <p:nvPicPr>
          <p:cNvPr id="38" name="Graphic 37" descr="Diamond">
            <a:extLst>
              <a:ext uri="{FF2B5EF4-FFF2-40B4-BE49-F238E27FC236}">
                <a16:creationId xmlns:a16="http://schemas.microsoft.com/office/drawing/2014/main" id="{CA535B57-1B53-2642-9907-63EDD614C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8177" y="1794783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4419" y="1097995"/>
                <a:ext cx="2762010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down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Title 1">
                <a:extLst>
                  <a:ext uri="{FF2B5EF4-FFF2-40B4-BE49-F238E27FC236}">
                    <a16:creationId xmlns:a16="http://schemas.microsoft.com/office/drawing/2014/main" id="{A6E31DAD-F364-4A4B-9C69-F28655A92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419" y="1097995"/>
                <a:ext cx="2762010" cy="898205"/>
              </a:xfrm>
              <a:prstGeom prst="rect">
                <a:avLst/>
              </a:prstGeom>
              <a:blipFill>
                <a:blip r:embed="rId14"/>
                <a:stretch>
                  <a:fillRect l="-32877" t="-123944" b="-17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86283" y="465301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−0.14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668712CF-F163-D24E-A657-223BC4483C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732678"/>
                  </p:ext>
                </p:extLst>
              </p:nvPr>
            </p:nvGraphicFramePr>
            <p:xfrm>
              <a:off x="3186283" y="4653014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818" r="-29649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1818" r="-2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818" r="-9824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100000" r="-2964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100000" r="-9824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t="-203636" r="-29649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786" t="-203636" r="-2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98246" t="-203636" r="-9824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303571" t="-20363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1" name="Graphic 40" descr="Fire">
            <a:extLst>
              <a:ext uri="{FF2B5EF4-FFF2-40B4-BE49-F238E27FC236}">
                <a16:creationId xmlns:a16="http://schemas.microsoft.com/office/drawing/2014/main" id="{0750CE9B-7077-E244-8B7A-9FC618C88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9052" y="5361542"/>
            <a:ext cx="725717" cy="696340"/>
          </a:xfrm>
          <a:prstGeom prst="rect">
            <a:avLst/>
          </a:prstGeom>
        </p:spPr>
      </p:pic>
      <p:pic>
        <p:nvPicPr>
          <p:cNvPr id="42" name="Graphic 41" descr="Diamond">
            <a:extLst>
              <a:ext uri="{FF2B5EF4-FFF2-40B4-BE49-F238E27FC236}">
                <a16:creationId xmlns:a16="http://schemas.microsoft.com/office/drawing/2014/main" id="{73E85A9B-1BA6-7444-813B-F17ACBDC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9899" y="4661676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6960" y="3964888"/>
                <a:ext cx="2576734" cy="8982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left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itle 1">
                <a:extLst>
                  <a:ext uri="{FF2B5EF4-FFF2-40B4-BE49-F238E27FC236}">
                    <a16:creationId xmlns:a16="http://schemas.microsoft.com/office/drawing/2014/main" id="{7A213874-8AB7-2447-8CF2-0E7025A0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960" y="3964888"/>
                <a:ext cx="2576734" cy="898205"/>
              </a:xfrm>
              <a:prstGeom prst="rect">
                <a:avLst/>
              </a:prstGeom>
              <a:blipFill>
                <a:blip r:embed="rId16"/>
                <a:stretch>
                  <a:fillRect l="-35961" t="-123611" b="-16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7050" y="3182037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+0.75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−0.08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809FE130-49F9-2648-8C08-6A87C1DF90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59146"/>
                  </p:ext>
                </p:extLst>
              </p:nvPr>
            </p:nvGraphicFramePr>
            <p:xfrm>
              <a:off x="167050" y="3182037"/>
              <a:ext cx="2848484" cy="21010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12121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712121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818" r="-301786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1818" r="-196491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818" r="-100000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100000" r="-30178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7003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786" t="-203636" r="-301786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100000" t="-203636" r="-19649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03571" t="-203636" r="-1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303571" t="-203636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5" name="Graphic 44" descr="Fire">
            <a:extLst>
              <a:ext uri="{FF2B5EF4-FFF2-40B4-BE49-F238E27FC236}">
                <a16:creationId xmlns:a16="http://schemas.microsoft.com/office/drawing/2014/main" id="{17A75317-2AC9-EE43-B7AC-3BBF6A7EC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9819" y="3890565"/>
            <a:ext cx="725717" cy="696340"/>
          </a:xfrm>
          <a:prstGeom prst="rect">
            <a:avLst/>
          </a:prstGeom>
        </p:spPr>
      </p:pic>
      <p:pic>
        <p:nvPicPr>
          <p:cNvPr id="46" name="Graphic 45" descr="Diamond">
            <a:extLst>
              <a:ext uri="{FF2B5EF4-FFF2-40B4-BE49-F238E27FC236}">
                <a16:creationId xmlns:a16="http://schemas.microsoft.com/office/drawing/2014/main" id="{41A1B461-5074-6F44-8E66-3EA361246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0666" y="3190699"/>
            <a:ext cx="704870" cy="696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992" y="2649634"/>
                <a:ext cx="2809538" cy="5687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46CCCA9A-4007-9347-8631-4A8B2974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92" y="2649634"/>
                <a:ext cx="2809538" cy="568754"/>
              </a:xfrm>
              <a:prstGeom prst="rect">
                <a:avLst/>
              </a:prstGeom>
              <a:blipFill>
                <a:blip r:embed="rId18"/>
                <a:stretch>
                  <a:fillRect l="-450" t="-6667" r="-22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9" grpId="0"/>
      <p:bldP spid="43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p:pic>
        <p:nvPicPr>
          <p:cNvPr id="7" name="Picture 6" descr="Screen Shot 2015-11-12 at 12.35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16" y="133876"/>
            <a:ext cx="5486315" cy="3980924"/>
          </a:xfrm>
          <a:prstGeom prst="rect">
            <a:avLst/>
          </a:prstGeom>
        </p:spPr>
      </p:pic>
      <p:pic>
        <p:nvPicPr>
          <p:cNvPr id="8" name="Picture 7" descr="Screen Shot 2015-11-12 at 12.37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7" y="2145322"/>
            <a:ext cx="5558358" cy="438443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4343400"/>
            <a:ext cx="2895599" cy="23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1433" y="1418493"/>
            <a:ext cx="4963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Optimal utilities with discount factor 1</a:t>
            </a:r>
          </a:p>
          <a:p>
            <a:r>
              <a:rPr lang="en-US" sz="2400" dirty="0"/>
              <a:t>(Result of value iteration)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4118337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Final policy</a:t>
            </a:r>
          </a:p>
        </p:txBody>
      </p:sp>
    </p:spTree>
    <p:extLst>
      <p:ext uri="{BB962C8B-B14F-4D97-AF65-F5344CB8AC3E}">
        <p14:creationId xmlns:p14="http://schemas.microsoft.com/office/powerpoint/2010/main" val="1895305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7954" y="3398839"/>
            <a:ext cx="3071446" cy="1067654"/>
          </a:xfrm>
        </p:spPr>
        <p:txBody>
          <a:bodyPr>
            <a:normAutofit lnSpcReduction="10000"/>
          </a:bodyPr>
          <a:lstStyle/>
          <a:p>
            <a:pPr marL="3175" indent="-3175">
              <a:buNone/>
            </a:pPr>
            <a:r>
              <a:rPr lang="en-US" sz="2400" dirty="0"/>
              <a:t>Optimal policy when R(s) = -0.04 for every non-terminal state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2" y="2120051"/>
            <a:ext cx="4952999" cy="40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58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8686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Components that define the MDP.  Depending on the problem statement, you either know these, or you learn them from data: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Like an HMM, we have </a:t>
            </a:r>
            <a:r>
              <a:rPr lang="en-US" b="1" dirty="0"/>
              <a:t>States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, beginning with initial state</a:t>
            </a:r>
            <a:r>
              <a:rPr lang="en-US" dirty="0">
                <a:solidFill>
                  <a:srgbClr val="0000FF"/>
                </a:solidFill>
              </a:rPr>
              <a:t> s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  <a:p>
            <a:pPr lvl="1"/>
            <a:r>
              <a:rPr lang="en-US" dirty="0"/>
              <a:t>Unlike an HMM, we also have </a:t>
            </a:r>
            <a:r>
              <a:rPr lang="en-US" b="1" dirty="0"/>
              <a:t>Actions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</a:t>
            </a:r>
          </a:p>
          <a:p>
            <a:pPr lvl="2"/>
            <a:r>
              <a:rPr lang="en-US" dirty="0"/>
              <a:t>Each state </a:t>
            </a:r>
            <a:r>
              <a:rPr lang="en-US" dirty="0">
                <a:solidFill>
                  <a:srgbClr val="0000FF"/>
                </a:solidFill>
              </a:rPr>
              <a:t>s </a:t>
            </a:r>
            <a:r>
              <a:rPr lang="en-US" dirty="0"/>
              <a:t>has actions </a:t>
            </a:r>
            <a:r>
              <a:rPr lang="en-US" dirty="0">
                <a:solidFill>
                  <a:srgbClr val="0000FF"/>
                </a:solidFill>
              </a:rPr>
              <a:t>A(s) </a:t>
            </a:r>
            <a:r>
              <a:rPr lang="en-US" dirty="0"/>
              <a:t>available from it</a:t>
            </a:r>
          </a:p>
          <a:p>
            <a:pPr lvl="1"/>
            <a:r>
              <a:rPr lang="en-US" dirty="0"/>
              <a:t>Unlike an HMM, the </a:t>
            </a:r>
            <a:r>
              <a:rPr lang="en-US" b="1" dirty="0"/>
              <a:t>Transition model </a:t>
            </a:r>
            <a:r>
              <a:rPr lang="en-US" dirty="0">
                <a:solidFill>
                  <a:srgbClr val="0000FF"/>
                </a:solidFill>
              </a:rPr>
              <a:t>P(s’ | s, a) </a:t>
            </a:r>
            <a:r>
              <a:rPr lang="en-US" dirty="0"/>
              <a:t>depends on both the state you’re in, and the action you perform.</a:t>
            </a:r>
          </a:p>
          <a:p>
            <a:pPr lvl="2"/>
            <a:r>
              <a:rPr lang="en-US" i="1" dirty="0"/>
              <a:t>Markov assumption</a:t>
            </a:r>
            <a:r>
              <a:rPr lang="en-US" dirty="0"/>
              <a:t>: the probability of going to </a:t>
            </a:r>
            <a:r>
              <a:rPr lang="en-US" dirty="0">
                <a:solidFill>
                  <a:srgbClr val="0000FF"/>
                </a:solidFill>
              </a:rPr>
              <a:t>s’</a:t>
            </a:r>
            <a:r>
              <a:rPr lang="en-US" dirty="0"/>
              <a:t> from</a:t>
            </a:r>
            <a:r>
              <a:rPr lang="en-US" dirty="0">
                <a:solidFill>
                  <a:srgbClr val="0000FF"/>
                </a:solidFill>
              </a:rPr>
              <a:t> s </a:t>
            </a:r>
            <a:r>
              <a:rPr lang="en-US" dirty="0"/>
              <a:t>depends only on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and not on any other past actions or states</a:t>
            </a:r>
          </a:p>
        </p:txBody>
      </p:sp>
    </p:spTree>
    <p:extLst>
      <p:ext uri="{BB962C8B-B14F-4D97-AF65-F5344CB8AC3E}">
        <p14:creationId xmlns:p14="http://schemas.microsoft.com/office/powerpoint/2010/main" val="968132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dirty="0"/>
              <a:t>Optimal policies for other values of R(s):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580" y="1846384"/>
            <a:ext cx="593214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04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3086910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Start with some initial policy </a:t>
                </a:r>
                <a:r>
                  <a:rPr lang="en-US" dirty="0">
                    <a:sym typeface="Symbol"/>
                  </a:rPr>
                  <a:t></a:t>
                </a:r>
                <a:r>
                  <a:rPr lang="en-US" baseline="-25000" dirty="0">
                    <a:sym typeface="Symbol"/>
                  </a:rPr>
                  <a:t>0</a:t>
                </a:r>
                <a:r>
                  <a:rPr lang="en-US" dirty="0">
                    <a:sym typeface="Symbol"/>
                  </a:rPr>
                  <a:t> and alternate between the following steps:</a:t>
                </a:r>
                <a:endParaRPr lang="en-US" baseline="-25000" dirty="0">
                  <a:sym typeface="Symbol"/>
                </a:endParaRPr>
              </a:p>
              <a:p>
                <a:pPr lvl="1"/>
                <a:r>
                  <a:rPr lang="en-US" b="1" dirty="0">
                    <a:sym typeface="Symbol"/>
                  </a:rPr>
                  <a:t>Policy Evaluation:</a:t>
                </a:r>
                <a:r>
                  <a:rPr lang="en-US" dirty="0">
                    <a:sym typeface="Symbol"/>
                  </a:rPr>
                  <a:t> calculate the utility of every state under the assumption that the given policy is fixed and unchanging, </a:t>
                </a:r>
                <a:r>
                  <a:rPr lang="en-US" dirty="0" err="1">
                    <a:sym typeface="Symbol"/>
                  </a:rPr>
                  <a:t>i.e</a:t>
                </a:r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i="1" dirty="0">
                  <a:sym typeface="Symbol"/>
                </a:endParaRPr>
              </a:p>
              <a:p>
                <a:pPr lvl="1"/>
                <a:r>
                  <a:rPr lang="en-US" b="1" dirty="0">
                    <a:sym typeface="Symbol"/>
                  </a:rPr>
                  <a:t>Policy Improvement: </a:t>
                </a:r>
                <a:r>
                  <a:rPr lang="en-US" dirty="0">
                    <a:sym typeface="Symbol"/>
                  </a:rPr>
                  <a:t>calculate a new policy </a:t>
                </a:r>
                <a:r>
                  <a:rPr lang="en-US" i="1" baseline="-25000" dirty="0">
                    <a:sym typeface="Symbol"/>
                  </a:rPr>
                  <a:t>i</a:t>
                </a:r>
                <a:r>
                  <a:rPr lang="en-US" baseline="-25000" dirty="0">
                    <a:sym typeface="Symbol"/>
                  </a:rPr>
                  <a:t>+1</a:t>
                </a:r>
                <a:r>
                  <a:rPr lang="en-US" dirty="0">
                    <a:sym typeface="Symbol"/>
                  </a:rPr>
                  <a:t> based on the updated utilities.</a:t>
                </a:r>
              </a:p>
              <a:p>
                <a:pPr lvl="1"/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Notice it’s kind of like gradient descent in neural networks:</a:t>
                </a:r>
              </a:p>
              <a:p>
                <a:pPr lvl="1"/>
                <a:r>
                  <a:rPr lang="en-US" dirty="0">
                    <a:sym typeface="Symbol"/>
                  </a:rPr>
                  <a:t>Policy evaluation: Find ways in which the current policy is suboptimal</a:t>
                </a:r>
              </a:p>
              <a:p>
                <a:pPr lvl="1"/>
                <a:r>
                  <a:rPr lang="en-US" dirty="0">
                    <a:sym typeface="Symbol"/>
                  </a:rPr>
                  <a:t>Policy improvement: Fix those problems</a:t>
                </a:r>
              </a:p>
              <a:p>
                <a:pPr lvl="1"/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Unlike Value Iteration, this is guaranteed to converge in a finite number of steps, as long as the state space and action set are both finite.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16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790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Step 1: Policy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6" y="1066801"/>
            <a:ext cx="11005455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Policy Evaluation</a:t>
            </a:r>
            <a:r>
              <a:rPr lang="en-US" dirty="0"/>
              <a:t>: Given a fixed policy 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calculate the </a:t>
            </a:r>
            <a:r>
              <a:rPr lang="en-US" b="1" u="sng" dirty="0">
                <a:sym typeface="Symbol"/>
              </a:rPr>
              <a:t>policy-dependent utility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),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Notice how this differs from the Bellman equation: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difference is that policy evaluation is N _linear_ equations in N unknowns, whereas the Bellman equation is N _nonlinear_ equations in N unknowns (N=# states).</a:t>
            </a:r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77156"/>
              </p:ext>
            </p:extLst>
          </p:nvPr>
        </p:nvGraphicFramePr>
        <p:xfrm>
          <a:off x="2475788" y="2174624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4" imgW="2425680" imgH="342720" progId="Equation.3">
                  <p:embed/>
                </p:oleObj>
              </mc:Choice>
              <mc:Fallback>
                <p:oleObj name="Equation" r:id="rId4" imgW="2425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2174624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2016890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22D8C84-5D18-B54F-B9FD-04BFE875F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34149"/>
              </p:ext>
            </p:extLst>
          </p:nvPr>
        </p:nvGraphicFramePr>
        <p:xfrm>
          <a:off x="2086063" y="4165167"/>
          <a:ext cx="7734994" cy="111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6" imgW="2387520" imgH="342720" progId="Equation.3">
                  <p:embed/>
                </p:oleObj>
              </mc:Choice>
              <mc:Fallback>
                <p:oleObj name="Equation" r:id="rId6" imgW="2387520" imgH="342720" progId="Equation.3">
                  <p:embed/>
                  <p:pic>
                    <p:nvPicPr>
                      <p:cNvPr id="450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063" y="4165167"/>
                        <a:ext cx="7734994" cy="11109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320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Policy Evaluation: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2941" r="-1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0000" r="-2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0000" r="-1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0000" r="-144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497016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410148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1818" r="-1454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  <a:blipFill>
                <a:blip r:embed="rId8"/>
                <a:stretch>
                  <a:fillRect t="-144048" b="-1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496547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409679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  <a:blipFill>
                <a:blip r:embed="rId12"/>
                <a:stretch>
                  <a:fillRect r="-31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DA0979-C4F4-004E-8623-08B27F83D10F}"/>
              </a:ext>
            </a:extLst>
          </p:cNvPr>
          <p:cNvSpPr/>
          <p:nvPr/>
        </p:nvSpPr>
        <p:spPr>
          <a:xfrm>
            <a:off x="135079" y="1121617"/>
            <a:ext cx="280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Evaluation: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6043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92162"/>
          </a:xfrm>
        </p:spPr>
        <p:txBody>
          <a:bodyPr/>
          <a:lstStyle/>
          <a:p>
            <a:r>
              <a:rPr lang="en-US" dirty="0"/>
              <a:t>Step 2: Policy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6" y="1066801"/>
            <a:ext cx="11005455" cy="4754563"/>
          </a:xfrm>
        </p:spPr>
        <p:txBody>
          <a:bodyPr/>
          <a:lstStyle/>
          <a:p>
            <a:r>
              <a:rPr lang="en-US" b="1" dirty="0"/>
              <a:t>Policy Evaluation</a:t>
            </a:r>
            <a:r>
              <a:rPr lang="en-US" dirty="0"/>
              <a:t>: Given a fixed policy </a:t>
            </a:r>
            <a:r>
              <a:rPr lang="en-US" dirty="0">
                <a:sym typeface="Symbol"/>
              </a:rPr>
              <a:t></a:t>
            </a:r>
            <a:r>
              <a:rPr lang="en-US" dirty="0"/>
              <a:t>, </a:t>
            </a:r>
            <a:r>
              <a:rPr lang="en-US" dirty="0">
                <a:sym typeface="Symbol"/>
              </a:rPr>
              <a:t>calculate the </a:t>
            </a:r>
            <a:r>
              <a:rPr lang="en-US" b="1" u="sng" dirty="0">
                <a:sym typeface="Symbol"/>
              </a:rPr>
              <a:t>policy-dependent utility</a:t>
            </a:r>
            <a:r>
              <a:rPr lang="en-US" dirty="0">
                <a:sym typeface="Symbol"/>
              </a:rPr>
              <a:t>,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),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Policy Improvement</a:t>
            </a:r>
            <a:r>
              <a:rPr lang="en-US" dirty="0"/>
              <a:t>: Given </a:t>
            </a:r>
            <a:r>
              <a:rPr lang="en-US" i="1" dirty="0">
                <a:sym typeface="Symbol"/>
              </a:rPr>
              <a:t>U</a:t>
            </a:r>
            <a:r>
              <a:rPr lang="en-US" baseline="30000" dirty="0">
                <a:sym typeface="Symbol"/>
              </a:rPr>
              <a:t></a:t>
            </a:r>
            <a:r>
              <a:rPr lang="en-US" dirty="0">
                <a:sym typeface="Symbol"/>
              </a:rPr>
              <a:t>(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) for every state </a:t>
            </a:r>
            <a:r>
              <a:rPr lang="en-US" i="1" dirty="0">
                <a:sym typeface="Symbol"/>
              </a:rPr>
              <a:t>s</a:t>
            </a:r>
            <a:r>
              <a:rPr lang="en-US" dirty="0">
                <a:sym typeface="Symbol"/>
              </a:rPr>
              <a:t>, find an improved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(s)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2475788" y="2174624"/>
          <a:ext cx="7042751" cy="99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4" imgW="2425680" imgH="342720" progId="Equation.3">
                  <p:embed/>
                </p:oleObj>
              </mc:Choice>
              <mc:Fallback>
                <p:oleObj name="Equation" r:id="rId4" imgW="2425680" imgH="342720" progId="Equation.3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88" y="2174624"/>
                        <a:ext cx="7042751" cy="995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E70456-2A30-5645-B263-39F945277FFA}"/>
              </a:ext>
            </a:extLst>
          </p:cNvPr>
          <p:cNvSpPr/>
          <p:nvPr/>
        </p:nvSpPr>
        <p:spPr>
          <a:xfrm>
            <a:off x="2057400" y="2016890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D2F76251-33AF-D24F-A739-A1B37CEA8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7341" y="4268665"/>
          <a:ext cx="6825479" cy="1018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6" imgW="2298600" imgH="342720" progId="Equation.3">
                  <p:embed/>
                </p:oleObj>
              </mc:Choice>
              <mc:Fallback>
                <p:oleObj name="Equation" r:id="rId6" imgW="2298600" imgH="342720" progId="Equation.3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D2F76251-33AF-D24F-A739-A1B37CEA8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341" y="4268665"/>
                        <a:ext cx="6825479" cy="10180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E9C46EB-86BE-7B4B-BD24-FCCA17286BE8}"/>
              </a:ext>
            </a:extLst>
          </p:cNvPr>
          <p:cNvSpPr/>
          <p:nvPr/>
        </p:nvSpPr>
        <p:spPr>
          <a:xfrm>
            <a:off x="2062842" y="4145046"/>
            <a:ext cx="7734993" cy="117256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12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19B0-1445-3348-BAB4-84919FAC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" y="140042"/>
            <a:ext cx="10515600" cy="847897"/>
          </a:xfrm>
        </p:spPr>
        <p:txBody>
          <a:bodyPr/>
          <a:lstStyle/>
          <a:p>
            <a:r>
              <a:rPr lang="en-US" dirty="0"/>
              <a:t>Policy Improvement: Iteration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5E8E3D-C093-4840-8362-AB1A3B4A1E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18566"/>
                  </p:ext>
                </p:extLst>
              </p:nvPr>
            </p:nvGraphicFramePr>
            <p:xfrm>
              <a:off x="8473391" y="4078752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44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1449" r="-20289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449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102941" r="-298571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102941" r="-100000" b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29" t="-200000" r="-298571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899" t="-200000" r="-2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000" t="-200000" r="-1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4348" t="-200000" r="-144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Graphic 6" descr="Fire">
            <a:extLst>
              <a:ext uri="{FF2B5EF4-FFF2-40B4-BE49-F238E27FC236}">
                <a16:creationId xmlns:a16="http://schemas.microsoft.com/office/drawing/2014/main" id="{8DB7E21D-9559-0C4D-BE41-17740220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99414" y="4970161"/>
            <a:ext cx="897766" cy="861425"/>
          </a:xfrm>
          <a:prstGeom prst="rect">
            <a:avLst/>
          </a:prstGeom>
        </p:spPr>
      </p:pic>
      <p:pic>
        <p:nvPicPr>
          <p:cNvPr id="9" name="Graphic 8" descr="Diamond">
            <a:extLst>
              <a:ext uri="{FF2B5EF4-FFF2-40B4-BE49-F238E27FC236}">
                <a16:creationId xmlns:a16="http://schemas.microsoft.com/office/drawing/2014/main" id="{B3B4D106-F48C-4C48-B09A-612B73C78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2" y="4101482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51DE7BC2-90DE-DE41-947C-9AAC0D5C0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421" y="3433805"/>
                <a:ext cx="1386840" cy="706365"/>
              </a:xfrm>
              <a:prstGeom prst="rect">
                <a:avLst/>
              </a:prstGeom>
              <a:blipFill>
                <a:blip r:embed="rId7"/>
                <a:stretch>
                  <a:fillRect l="-1802" r="-12613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399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399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4399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399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4399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0D89555A-6CE9-BB4E-9142-96ED59FB3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3" y="922432"/>
                <a:ext cx="9219080" cy="1053178"/>
              </a:xfrm>
              <a:prstGeom prst="rect">
                <a:avLst/>
              </a:prstGeom>
              <a:blipFill>
                <a:blip r:embed="rId8"/>
                <a:stretch>
                  <a:fillRect t="-145238" b="-19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06432"/>
                  </p:ext>
                </p:extLst>
              </p:nvPr>
            </p:nvGraphicFramePr>
            <p:xfrm>
              <a:off x="213310" y="407640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DACD6CB-63D6-814A-8A76-18EFBAFBB9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06432"/>
                  </p:ext>
                </p:extLst>
              </p:nvPr>
            </p:nvGraphicFramePr>
            <p:xfrm>
              <a:off x="213310" y="4076408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r="-300000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r="-200000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r="-102899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100000" r="-300000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100000" r="-102899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429" t="-200000" r="-3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101429" t="-200000" r="-200000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4348" t="-200000" r="-102899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300000" t="-200000" r="-1429" b="-14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3" name="Graphic 12" descr="Fire">
            <a:extLst>
              <a:ext uri="{FF2B5EF4-FFF2-40B4-BE49-F238E27FC236}">
                <a16:creationId xmlns:a16="http://schemas.microsoft.com/office/drawing/2014/main" id="{A43CD43A-C214-C844-AD94-EF24A634A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9333" y="4967817"/>
            <a:ext cx="897766" cy="861425"/>
          </a:xfrm>
          <a:prstGeom prst="rect">
            <a:avLst/>
          </a:prstGeom>
        </p:spPr>
      </p:pic>
      <p:pic>
        <p:nvPicPr>
          <p:cNvPr id="14" name="Graphic 13" descr="Diamond">
            <a:extLst>
              <a:ext uri="{FF2B5EF4-FFF2-40B4-BE49-F238E27FC236}">
                <a16:creationId xmlns:a16="http://schemas.microsoft.com/office/drawing/2014/main" id="{D51DBDE2-7B00-684A-974F-79326C28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5121" y="4099138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3340" y="3431461"/>
                <a:ext cx="1386840" cy="7063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399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645042F6-9342-EC4D-8D5E-3B02DA8CB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40" y="3431461"/>
                <a:ext cx="1386840" cy="706365"/>
              </a:xfrm>
              <a:prstGeom prst="rect">
                <a:avLst/>
              </a:prstGeom>
              <a:blipFill>
                <a:blip r:embed="rId10"/>
                <a:stretch>
                  <a:fillRect l="-1818" r="-1272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+0.50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+0.69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+0.74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−0.65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−0.90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−1.44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−1.39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−1.40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079E48C0-9BA8-5741-AA72-8F736C3BE8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373882"/>
                  </p:ext>
                </p:extLst>
              </p:nvPr>
            </p:nvGraphicFramePr>
            <p:xfrm>
              <a:off x="4389073" y="4074064"/>
              <a:ext cx="3523788" cy="260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947">
                      <a:extLst>
                        <a:ext uri="{9D8B030D-6E8A-4147-A177-3AD203B41FA5}">
                          <a16:colId xmlns:a16="http://schemas.microsoft.com/office/drawing/2014/main" val="1601238867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616483166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2639953868"/>
                        </a:ext>
                      </a:extLst>
                    </a:gridCol>
                    <a:gridCol w="880947">
                      <a:extLst>
                        <a:ext uri="{9D8B030D-6E8A-4147-A177-3AD203B41FA5}">
                          <a16:colId xmlns:a16="http://schemas.microsoft.com/office/drawing/2014/main" val="3242865632"/>
                        </a:ext>
                      </a:extLst>
                    </a:gridCol>
                  </a:tblGrid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r="-2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r="-19857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r="-10144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31440953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100000" r="-29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100000" r="-10144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1070956"/>
                      </a:ext>
                    </a:extLst>
                  </a:tr>
                  <a:tr h="8697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429" t="-200000" r="-2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01429" t="-200000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204348" t="-200000" r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3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777187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Graphic 16" descr="Fire">
            <a:extLst>
              <a:ext uri="{FF2B5EF4-FFF2-40B4-BE49-F238E27FC236}">
                <a16:creationId xmlns:a16="http://schemas.microsoft.com/office/drawing/2014/main" id="{DC6282D9-D220-9A48-9854-DC0EAC6E3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5096" y="4965473"/>
            <a:ext cx="897766" cy="861425"/>
          </a:xfrm>
          <a:prstGeom prst="rect">
            <a:avLst/>
          </a:prstGeom>
        </p:spPr>
      </p:pic>
      <p:pic>
        <p:nvPicPr>
          <p:cNvPr id="18" name="Graphic 17" descr="Diamond">
            <a:extLst>
              <a:ext uri="{FF2B5EF4-FFF2-40B4-BE49-F238E27FC236}">
                <a16:creationId xmlns:a16="http://schemas.microsoft.com/office/drawing/2014/main" id="{CF94AA1C-D625-8F46-AAF0-B2987354A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0884" y="4096794"/>
            <a:ext cx="871977" cy="861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sSub>
                            <m:sSubPr>
                              <m:ctrlPr>
                                <a:rPr lang="en-US" sz="4399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4399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9520A63B-C8AE-784B-AB30-DCCF49759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685" y="3274057"/>
                <a:ext cx="2038815" cy="861425"/>
              </a:xfrm>
              <a:prstGeom prst="rect">
                <a:avLst/>
              </a:prstGeom>
              <a:blipFill>
                <a:blip r:embed="rId12"/>
                <a:stretch>
                  <a:fillRect r="-308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8B25758-4F3E-6041-888F-7E600ED122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379" y="2021889"/>
                <a:ext cx="9219080" cy="105317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399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399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4399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399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399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4399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4399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4399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C8B25758-4F3E-6041-888F-7E600ED12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79" y="2021889"/>
                <a:ext cx="9219080" cy="1053178"/>
              </a:xfrm>
              <a:prstGeom prst="rect">
                <a:avLst/>
              </a:prstGeom>
              <a:blipFill>
                <a:blip r:embed="rId13"/>
                <a:stretch>
                  <a:fillRect t="-148193" b="-20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2DA0979-C4F4-004E-8623-08B27F83D10F}"/>
              </a:ext>
            </a:extLst>
          </p:cNvPr>
          <p:cNvSpPr/>
          <p:nvPr/>
        </p:nvSpPr>
        <p:spPr>
          <a:xfrm>
            <a:off x="135079" y="1121617"/>
            <a:ext cx="2801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Evaluation: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361E59-C104-C64C-A27C-BBC634799F1D}"/>
              </a:ext>
            </a:extLst>
          </p:cNvPr>
          <p:cNvSpPr/>
          <p:nvPr/>
        </p:nvSpPr>
        <p:spPr>
          <a:xfrm>
            <a:off x="42547" y="2221078"/>
            <a:ext cx="3270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Policy Improvement: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6331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130"/>
            <a:ext cx="10794476" cy="49584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MDP defined by states, actions, transition model, reward function</a:t>
            </a:r>
          </a:p>
          <a:p>
            <a:r>
              <a:rPr lang="en-US" dirty="0"/>
              <a:t>The “solution” to an MDP is the policy: what do you do when you’re in any given state</a:t>
            </a:r>
          </a:p>
          <a:p>
            <a:r>
              <a:rPr lang="en-US" dirty="0"/>
              <a:t>The Bellman equation tells the utility of any given state, and incidentally, also tells you the optimum policy.   The Bellman equation is N nonlinear equations in N unknowns (the policy), therefore it can’t be solved in closed form.</a:t>
            </a:r>
          </a:p>
          <a:p>
            <a:r>
              <a:rPr lang="en-US" dirty="0"/>
              <a:t>Value iteration: </a:t>
            </a:r>
          </a:p>
          <a:p>
            <a:pPr lvl="1"/>
            <a:r>
              <a:rPr lang="en-US" dirty="0"/>
              <a:t>At the beginning of the (i+1)’</a:t>
            </a:r>
            <a:r>
              <a:rPr lang="en-US" dirty="0" err="1"/>
              <a:t>st</a:t>
            </a:r>
            <a:r>
              <a:rPr lang="en-US" dirty="0"/>
              <a:t> iteration, each state’s value is based on looking ahead i steps in time</a:t>
            </a:r>
          </a:p>
          <a:p>
            <a:pPr lvl="1"/>
            <a:r>
              <a:rPr lang="en-US" dirty="0"/>
              <a:t>… so finding the best action = optimize based on (i+1)-step </a:t>
            </a:r>
            <a:r>
              <a:rPr lang="en-US" dirty="0" err="1"/>
              <a:t>lookahead</a:t>
            </a:r>
            <a:endParaRPr lang="en-US" dirty="0"/>
          </a:p>
          <a:p>
            <a:r>
              <a:rPr lang="en-US" dirty="0"/>
              <a:t>Policy iteration:</a:t>
            </a:r>
          </a:p>
          <a:p>
            <a:pPr lvl="1"/>
            <a:r>
              <a:rPr lang="en-US" dirty="0"/>
              <a:t>Find the utilities that result from the current policy,</a:t>
            </a:r>
          </a:p>
          <a:p>
            <a:pPr lvl="1"/>
            <a:r>
              <a:rPr lang="en-US" dirty="0"/>
              <a:t>Improve the current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8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Markov Decision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What is our purpose?  In an HMM, we’re trying to understand the world.  In an MDP, we’re trying to influence the world.  Why?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b="1" dirty="0"/>
                  <a:t>Reward function</a:t>
                </a:r>
                <a:r>
                  <a:rPr lang="en-US" dirty="0">
                    <a:solidFill>
                      <a:srgbClr val="FF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R(s)</a:t>
                </a:r>
                <a:r>
                  <a:rPr lang="en-US" dirty="0"/>
                  <a:t>.  As in a two-player game, we assume that some states are better than others.   Our goal is to influence the world so that we end up in a better state.</a:t>
                </a:r>
              </a:p>
              <a:p>
                <a:endParaRPr lang="en-US" dirty="0"/>
              </a:p>
              <a:p>
                <a:r>
                  <a:rPr lang="en-US" b="1" dirty="0"/>
                  <a:t>The solution: A Policy, </a:t>
                </a:r>
                <a:r>
                  <a:rPr lang="en-US" dirty="0">
                    <a:solidFill>
                      <a:srgbClr val="0000FF"/>
                    </a:solidFill>
                    <a:sym typeface="Symbol"/>
                  </a:rPr>
                  <a:t>(s)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A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s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/>
                  <a:t>: the action that the agent takes in any given state</a:t>
                </a:r>
                <a:r>
                  <a:rPr lang="en-US" b="1" dirty="0"/>
                  <a:t>.</a:t>
                </a:r>
                <a:r>
                  <a:rPr lang="en-US" dirty="0"/>
                  <a:t>  As in a two-player game, we are trying to solve for a policy that is optimum, in the sense that it maximizes our expected reward.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>
                <a:blip r:embed="rId3"/>
                <a:stretch>
                  <a:fillRect l="-1314" t="-1446" r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69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we need to know: transition model, reward function.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closed-form optimum solution: The Bellman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 solutions that approximate the Bellman equation in polynomial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Value Iteration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Policy Iteration</a:t>
            </a:r>
          </a:p>
        </p:txBody>
      </p:sp>
    </p:spTree>
    <p:extLst>
      <p:ext uri="{BB962C8B-B14F-4D97-AF65-F5344CB8AC3E}">
        <p14:creationId xmlns:p14="http://schemas.microsoft.com/office/powerpoint/2010/main" val="295353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Example: 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dirty="0"/>
              <a:t>A series of questions with increasing level of difficulty and increasing payoff</a:t>
            </a:r>
          </a:p>
          <a:p>
            <a:r>
              <a:rPr lang="en-US" dirty="0"/>
              <a:t>Decision: at each step, take your earnings and quit, or go for the next question</a:t>
            </a:r>
          </a:p>
          <a:p>
            <a:pPr lvl="1"/>
            <a:r>
              <a:rPr lang="en-US" dirty="0"/>
              <a:t>If you answer wrong, you lose everything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8424A-E52B-CD4C-BB4E-4748C477F713}"/>
              </a:ext>
            </a:extLst>
          </p:cNvPr>
          <p:cNvSpPr txBox="1"/>
          <p:nvPr/>
        </p:nvSpPr>
        <p:spPr>
          <a:xfrm>
            <a:off x="9994670" y="46883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12C038-8929-8645-9ACF-9BA11546577F}"/>
              </a:ext>
            </a:extLst>
          </p:cNvPr>
          <p:cNvSpPr txBox="1"/>
          <p:nvPr/>
        </p:nvSpPr>
        <p:spPr>
          <a:xfrm>
            <a:off x="9465428" y="510678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FB3E09-AB4C-BE41-BA4C-B882795AB97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D4C1C8-57E7-E742-9559-659094B747FC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FEF477-B5D2-C048-AEA4-1BADE614993A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D831B3-068B-2B44-B98C-8D9EE6F4527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81945B-5CC7-EA48-A636-C1F2418A1875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60C717E-7C0C-CA4C-98D5-5F2EEF08BB53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</p:spTree>
    <p:extLst>
      <p:ext uri="{BB962C8B-B14F-4D97-AF65-F5344CB8AC3E}">
        <p14:creationId xmlns:p14="http://schemas.microsoft.com/office/powerpoint/2010/main" val="289935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Example: 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r>
              <a:rPr lang="en-US" sz="2400" dirty="0"/>
              <a:t>Consider $50,000 question</a:t>
            </a:r>
          </a:p>
          <a:p>
            <a:pPr lvl="1"/>
            <a:r>
              <a:rPr lang="en-US" dirty="0"/>
              <a:t>Probability of guessing correctly: 1/10</a:t>
            </a:r>
          </a:p>
          <a:p>
            <a:pPr lvl="1"/>
            <a:r>
              <a:rPr lang="en-US" dirty="0"/>
              <a:t>Quit or go for the question?</a:t>
            </a:r>
          </a:p>
          <a:p>
            <a:r>
              <a:rPr lang="en-US" sz="2400" dirty="0"/>
              <a:t>What is the expected payoff for continuing?</a:t>
            </a:r>
          </a:p>
          <a:p>
            <a:pPr lvl="1">
              <a:buNone/>
            </a:pPr>
            <a:r>
              <a:rPr lang="en-US" dirty="0"/>
              <a:t>0.1 * 61,100 + 0.9 * 0 = 6,110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What is the optimal decision?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23063B1-547E-6542-BBC4-F9269A6541DF}"/>
              </a:ext>
            </a:extLst>
          </p:cNvPr>
          <p:cNvCxnSpPr/>
          <p:nvPr/>
        </p:nvCxnSpPr>
        <p:spPr>
          <a:xfrm rot="5400000">
            <a:off x="9062356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C02A795-CA50-D84B-97B7-C6792A8DBF8A}"/>
              </a:ext>
            </a:extLst>
          </p:cNvPr>
          <p:cNvSpPr txBox="1"/>
          <p:nvPr/>
        </p:nvSpPr>
        <p:spPr>
          <a:xfrm>
            <a:off x="9950332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68EF86-6E21-1542-9DE9-B8976B693C11}"/>
              </a:ext>
            </a:extLst>
          </p:cNvPr>
          <p:cNvSpPr txBox="1"/>
          <p:nvPr/>
        </p:nvSpPr>
        <p:spPr>
          <a:xfrm>
            <a:off x="9421090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5FFD53-3334-BB4A-9277-039B81488A04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3DC2D6C-5D31-014C-A7D7-B24E0E7C1AF3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A2F4FF-B765-3F4F-B7BD-A2AF5BC1F272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AD7EEC4-D894-D34C-971A-715DF99D79FE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A92A074-2E12-A545-AD6F-BC2F5D3E83CC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498E3A-4678-B34D-A07C-B1874C678AF5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2542B62-FF6A-D743-ADA1-A76843E6F73F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A1FF09-F138-0F42-A12B-0E578BCE0D33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4279C5C-CFB3-114D-9DFA-4C657D2829A9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49546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Example: 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2743201"/>
          </a:xfrm>
        </p:spPr>
        <p:txBody>
          <a:bodyPr/>
          <a:lstStyle/>
          <a:p>
            <a:r>
              <a:rPr lang="en-US" sz="2400" dirty="0"/>
              <a:t>What should we do in Q3?</a:t>
            </a:r>
          </a:p>
          <a:p>
            <a:pPr lvl="1"/>
            <a:r>
              <a:rPr lang="en-US" sz="2000" dirty="0"/>
              <a:t>Payoff for quitting: $1,100</a:t>
            </a:r>
          </a:p>
          <a:p>
            <a:pPr lvl="1"/>
            <a:r>
              <a:rPr lang="en-US" sz="2000" dirty="0"/>
              <a:t>Expected payoff (utility) for continuing: 0.5 * $11,100 = $5,550</a:t>
            </a:r>
          </a:p>
          <a:p>
            <a:r>
              <a:rPr lang="en-US" sz="2400" dirty="0"/>
              <a:t>What about Q2?</a:t>
            </a:r>
          </a:p>
          <a:p>
            <a:pPr lvl="1"/>
            <a:r>
              <a:rPr lang="en-US" sz="2000" dirty="0"/>
              <a:t>$100 for quitting vs. $4,162 for continuing</a:t>
            </a:r>
          </a:p>
          <a:p>
            <a:r>
              <a:rPr lang="en-US" sz="2400" dirty="0"/>
              <a:t>What about Q1?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30663" y="332637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= $11,100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97064" y="3326376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= $5,550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87264" y="3326376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= $4,163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53664" y="332637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</a:t>
            </a:r>
            <a:r>
              <a:rPr lang="en-US" sz="2800">
                <a:solidFill>
                  <a:srgbClr val="FF00FF"/>
                </a:solidFill>
              </a:rPr>
              <a:t>= $42</a:t>
            </a:r>
            <a:endParaRPr lang="en-US" sz="2800" dirty="0">
              <a:solidFill>
                <a:srgbClr val="FF00FF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FD1DB0-9241-DC4E-ABA2-78D75A588E4C}"/>
              </a:ext>
            </a:extLst>
          </p:cNvPr>
          <p:cNvCxnSpPr/>
          <p:nvPr/>
        </p:nvCxnSpPr>
        <p:spPr>
          <a:xfrm rot="5400000">
            <a:off x="9062363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50487C-A1F2-DC45-B200-09F82B7D5CD4}"/>
              </a:ext>
            </a:extLst>
          </p:cNvPr>
          <p:cNvSpPr txBox="1"/>
          <p:nvPr/>
        </p:nvSpPr>
        <p:spPr>
          <a:xfrm>
            <a:off x="9950339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C8633-CB82-0844-BFBE-E76A8A3511EF}"/>
              </a:ext>
            </a:extLst>
          </p:cNvPr>
          <p:cNvSpPr txBox="1"/>
          <p:nvPr/>
        </p:nvSpPr>
        <p:spPr>
          <a:xfrm>
            <a:off x="9421097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26C252-446F-2148-AC30-BF90D3C914E9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001C21C-6532-9C43-9ECD-0E9BD4DC3ED2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B46A00-9793-7446-9F9D-BA8F7BDAEE78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075454-C1EC-2E4C-86F9-FE89EED1B420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F793F2-B6E0-4C42-A40E-2790CCFAE874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DD6B8-4E41-1844-8B2D-13C97569706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4AFAD1D-718E-B34D-96FB-01D6C83078E9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9B718F-9ADB-224B-986D-82B9A3EB2C40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007009-606B-A145-8F88-55F3B84AD7D7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799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Example: Game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65" y="838201"/>
            <a:ext cx="11216969" cy="274320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Let’s talk about two different ways of calculating our winnings:</a:t>
            </a:r>
          </a:p>
          <a:p>
            <a:r>
              <a:rPr lang="en-US" sz="2400" dirty="0"/>
              <a:t>R(s) = the reward that we receive for reaching state s</a:t>
            </a:r>
          </a:p>
          <a:p>
            <a:r>
              <a:rPr lang="en-US" sz="2400" dirty="0"/>
              <a:t>U(s) = the total expected utility or value of state s</a:t>
            </a:r>
          </a:p>
          <a:p>
            <a:pPr marL="0" indent="0">
              <a:buNone/>
            </a:pPr>
            <a:r>
              <a:rPr lang="en-US" sz="2400" dirty="0"/>
              <a:t>U(s) is the </a:t>
            </a:r>
            <a:r>
              <a:rPr lang="en-US" sz="2400" b="1" u="sng" dirty="0"/>
              <a:t>expected sum</a:t>
            </a:r>
            <a:r>
              <a:rPr lang="en-US" sz="2400" dirty="0"/>
              <a:t> of all current and future rewards, given that we have reached state s, assuming we know the </a:t>
            </a:r>
            <a:r>
              <a:rPr lang="en-US" sz="2400" b="1" u="sng" dirty="0"/>
              <a:t>best actions to perform</a:t>
            </a:r>
            <a:r>
              <a:rPr lang="en-US" sz="2400" dirty="0"/>
              <a:t> from here on out.</a:t>
            </a:r>
          </a:p>
          <a:p>
            <a:r>
              <a:rPr lang="en-US" sz="2400" dirty="0"/>
              <a:t>Calculating U(s) is kind of like </a:t>
            </a:r>
            <a:r>
              <a:rPr lang="en-US" sz="2400" dirty="0" err="1"/>
              <a:t>expectiminimax</a:t>
            </a:r>
            <a:r>
              <a:rPr lang="en-US" sz="2400" dirty="0"/>
              <a:t>.  But first, let’s look at another example…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624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8006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722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104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43434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220200" y="4724400"/>
            <a:ext cx="1295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91066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848894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133306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8343105" y="5676106"/>
            <a:ext cx="990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71801" y="441662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42038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5401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2020" y="61823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012" y="4406444"/>
            <a:ext cx="724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3061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5528" y="6182380"/>
            <a:ext cx="68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$1,100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8342" y="419100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Correct:</a:t>
            </a:r>
          </a:p>
          <a:p>
            <a:pPr algn="ctr"/>
            <a:r>
              <a:rPr lang="en-US" sz="1400" dirty="0"/>
              <a:t>$61,100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84941" y="5410200"/>
            <a:ext cx="889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Incorrect:</a:t>
            </a:r>
          </a:p>
          <a:p>
            <a:pPr algn="ctr"/>
            <a:r>
              <a:rPr lang="en-US" sz="1400" dirty="0"/>
              <a:t>$0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46467" y="6182380"/>
            <a:ext cx="7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Quit:</a:t>
            </a:r>
          </a:p>
          <a:p>
            <a:pPr algn="ctr"/>
            <a:r>
              <a:rPr lang="en-US" sz="1400" dirty="0"/>
              <a:t>$11,100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70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$100 question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0001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$1,000 question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866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$10,000 question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96436" y="3810000"/>
            <a:ext cx="107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$50,000 question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77906" y="3361547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= $11,100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44307" y="3361547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= $5,550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34507" y="3361547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= $4,163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00907" y="3361547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U </a:t>
            </a:r>
            <a:r>
              <a:rPr lang="en-US" sz="2800">
                <a:solidFill>
                  <a:srgbClr val="FF00FF"/>
                </a:solidFill>
              </a:rPr>
              <a:t>= $42</a:t>
            </a:r>
            <a:endParaRPr lang="en-US" sz="2800" dirty="0">
              <a:solidFill>
                <a:srgbClr val="FF00FF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FD1DB0-9241-DC4E-ABA2-78D75A588E4C}"/>
              </a:ext>
            </a:extLst>
          </p:cNvPr>
          <p:cNvCxnSpPr/>
          <p:nvPr/>
        </p:nvCxnSpPr>
        <p:spPr>
          <a:xfrm rot="5400000">
            <a:off x="9062363" y="5056221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50487C-A1F2-DC45-B200-09F82B7D5CD4}"/>
              </a:ext>
            </a:extLst>
          </p:cNvPr>
          <p:cNvSpPr txBox="1"/>
          <p:nvPr/>
        </p:nvSpPr>
        <p:spPr>
          <a:xfrm>
            <a:off x="9950339" y="4677301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C8633-CB82-0844-BFBE-E76A8A3511EF}"/>
              </a:ext>
            </a:extLst>
          </p:cNvPr>
          <p:cNvSpPr txBox="1"/>
          <p:nvPr/>
        </p:nvSpPr>
        <p:spPr>
          <a:xfrm>
            <a:off x="9421097" y="509570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26C252-446F-2148-AC30-BF90D3C914E9}"/>
              </a:ext>
            </a:extLst>
          </p:cNvPr>
          <p:cNvCxnSpPr/>
          <p:nvPr/>
        </p:nvCxnSpPr>
        <p:spPr>
          <a:xfrm rot="5400000">
            <a:off x="24772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001C21C-6532-9C43-9ECD-0E9BD4DC3ED2}"/>
              </a:ext>
            </a:extLst>
          </p:cNvPr>
          <p:cNvSpPr txBox="1"/>
          <p:nvPr/>
        </p:nvSpPr>
        <p:spPr>
          <a:xfrm>
            <a:off x="3253041" y="46800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B46A00-9793-7446-9F9D-BA8F7BDAEE78}"/>
              </a:ext>
            </a:extLst>
          </p:cNvPr>
          <p:cNvSpPr txBox="1"/>
          <p:nvPr/>
        </p:nvSpPr>
        <p:spPr>
          <a:xfrm>
            <a:off x="2806924" y="509847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99/100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6075454-C1EC-2E4C-86F9-FE89EED1B420}"/>
              </a:ext>
            </a:extLst>
          </p:cNvPr>
          <p:cNvCxnSpPr/>
          <p:nvPr/>
        </p:nvCxnSpPr>
        <p:spPr>
          <a:xfrm rot="5400000">
            <a:off x="46870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1F793F2-B6E0-4C42-A40E-2790CCFAE874}"/>
              </a:ext>
            </a:extLst>
          </p:cNvPr>
          <p:cNvSpPr txBox="1"/>
          <p:nvPr/>
        </p:nvSpPr>
        <p:spPr>
          <a:xfrm>
            <a:off x="5544582" y="46939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9DD6B8-4E41-1844-8B2D-13C975697066}"/>
              </a:ext>
            </a:extLst>
          </p:cNvPr>
          <p:cNvSpPr txBox="1"/>
          <p:nvPr/>
        </p:nvSpPr>
        <p:spPr>
          <a:xfrm>
            <a:off x="5015340" y="511233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4AFAD1D-718E-B34D-96FB-01D6C83078E9}"/>
              </a:ext>
            </a:extLst>
          </p:cNvPr>
          <p:cNvCxnSpPr/>
          <p:nvPr/>
        </p:nvCxnSpPr>
        <p:spPr>
          <a:xfrm rot="5400000">
            <a:off x="6896894" y="506730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39B718F-9ADB-224B-986D-82B9A3EB2C40}"/>
              </a:ext>
            </a:extLst>
          </p:cNvPr>
          <p:cNvSpPr txBox="1"/>
          <p:nvPr/>
        </p:nvSpPr>
        <p:spPr>
          <a:xfrm>
            <a:off x="7736375" y="467452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007009-606B-A145-8F88-55F3B84AD7D7}"/>
              </a:ext>
            </a:extLst>
          </p:cNvPr>
          <p:cNvSpPr txBox="1"/>
          <p:nvPr/>
        </p:nvSpPr>
        <p:spPr>
          <a:xfrm>
            <a:off x="7207133" y="50929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96647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2682</Words>
  <Application>Microsoft Macintosh PowerPoint</Application>
  <PresentationFormat>Widescreen</PresentationFormat>
  <Paragraphs>572</Paragraphs>
  <Slides>37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Equation</vt:lpstr>
      <vt:lpstr>CS440/ECE448 Lecture 32: Markov Decision Processes</vt:lpstr>
      <vt:lpstr>Markov Decision Processes</vt:lpstr>
      <vt:lpstr>Markov Decision Processes</vt:lpstr>
      <vt:lpstr>Markov Decision Processes</vt:lpstr>
      <vt:lpstr>Outline</vt:lpstr>
      <vt:lpstr>Example: Game show</vt:lpstr>
      <vt:lpstr>Example: Game show</vt:lpstr>
      <vt:lpstr>Example: Game show</vt:lpstr>
      <vt:lpstr>Example: Game show</vt:lpstr>
      <vt:lpstr>Solving MDPs</vt:lpstr>
      <vt:lpstr>Outline</vt:lpstr>
      <vt:lpstr>Maximizing expected utility</vt:lpstr>
      <vt:lpstr>Utilities of state sequences</vt:lpstr>
      <vt:lpstr>Utilities of states</vt:lpstr>
      <vt:lpstr>Optimal utility</vt:lpstr>
      <vt:lpstr>Finding the utilities of states</vt:lpstr>
      <vt:lpstr>The Bellman equation</vt:lpstr>
      <vt:lpstr>The Bellman equation</vt:lpstr>
      <vt:lpstr>Outline</vt:lpstr>
      <vt:lpstr>Method 1: Value iteration</vt:lpstr>
      <vt:lpstr>Example: Grid world</vt:lpstr>
      <vt:lpstr>Goal: Policy</vt:lpstr>
      <vt:lpstr>Grid world</vt:lpstr>
      <vt:lpstr>Value Iteration: Iteration 1</vt:lpstr>
      <vt:lpstr>Value Iteration: Iteration 2</vt:lpstr>
      <vt:lpstr>Value Iteration: Iteration 2</vt:lpstr>
      <vt:lpstr>Value Iteration: Iteration 2</vt:lpstr>
      <vt:lpstr>Value iteration</vt:lpstr>
      <vt:lpstr>Grid world</vt:lpstr>
      <vt:lpstr>Grid world</vt:lpstr>
      <vt:lpstr>Outline</vt:lpstr>
      <vt:lpstr>Method 2: Policy Iteration</vt:lpstr>
      <vt:lpstr>Step 1: Policy Evaluation</vt:lpstr>
      <vt:lpstr>Policy Evaluation: Iteration 1</vt:lpstr>
      <vt:lpstr>Step 2: Policy Improvement</vt:lpstr>
      <vt:lpstr>Policy Improvement: Iteration 1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25: Markov Decision Processes</dc:title>
  <dc:creator>Mark Hasegawa-Johnson</dc:creator>
  <cp:lastModifiedBy>Hasegawa-Johnson, Mark Allan</cp:lastModifiedBy>
  <cp:revision>36</cp:revision>
  <cp:lastPrinted>2021-04-12T17:07:51Z</cp:lastPrinted>
  <dcterms:created xsi:type="dcterms:W3CDTF">2017-11-28T03:25:28Z</dcterms:created>
  <dcterms:modified xsi:type="dcterms:W3CDTF">2022-04-24T19:15:13Z</dcterms:modified>
</cp:coreProperties>
</file>