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60" r:id="rId4"/>
    <p:sldId id="368" r:id="rId5"/>
    <p:sldId id="259" r:id="rId6"/>
    <p:sldId id="261" r:id="rId7"/>
    <p:sldId id="262" r:id="rId8"/>
    <p:sldId id="264" r:id="rId9"/>
    <p:sldId id="304" r:id="rId10"/>
    <p:sldId id="369" r:id="rId11"/>
    <p:sldId id="285" r:id="rId12"/>
    <p:sldId id="265" r:id="rId13"/>
    <p:sldId id="266" r:id="rId14"/>
    <p:sldId id="267" r:id="rId15"/>
    <p:sldId id="268" r:id="rId16"/>
    <p:sldId id="299" r:id="rId17"/>
    <p:sldId id="370" r:id="rId18"/>
    <p:sldId id="291" r:id="rId19"/>
    <p:sldId id="292" r:id="rId20"/>
    <p:sldId id="300" r:id="rId21"/>
    <p:sldId id="302" r:id="rId22"/>
    <p:sldId id="303" r:id="rId23"/>
    <p:sldId id="305" r:id="rId24"/>
    <p:sldId id="306" r:id="rId25"/>
    <p:sldId id="307" r:id="rId26"/>
    <p:sldId id="308" r:id="rId27"/>
    <p:sldId id="280" r:id="rId28"/>
    <p:sldId id="371" r:id="rId29"/>
    <p:sldId id="342" r:id="rId30"/>
    <p:sldId id="343" r:id="rId31"/>
    <p:sldId id="344" r:id="rId32"/>
    <p:sldId id="348" r:id="rId33"/>
    <p:sldId id="349" r:id="rId34"/>
    <p:sldId id="352" r:id="rId35"/>
    <p:sldId id="353" r:id="rId36"/>
    <p:sldId id="354" r:id="rId37"/>
    <p:sldId id="355" r:id="rId38"/>
    <p:sldId id="356" r:id="rId39"/>
    <p:sldId id="367" r:id="rId40"/>
    <p:sldId id="357" r:id="rId41"/>
    <p:sldId id="358" r:id="rId42"/>
    <p:sldId id="350" r:id="rId43"/>
    <p:sldId id="351" r:id="rId44"/>
    <p:sldId id="372" r:id="rId45"/>
    <p:sldId id="364" r:id="rId46"/>
    <p:sldId id="365" r:id="rId47"/>
    <p:sldId id="366" r:id="rId48"/>
    <p:sldId id="359" r:id="rId49"/>
    <p:sldId id="361" r:id="rId50"/>
    <p:sldId id="360" r:id="rId51"/>
    <p:sldId id="362" r:id="rId52"/>
    <p:sldId id="373" r:id="rId5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9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0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DFEB9-C601-4E41-A9D4-0A5AE425DC27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328EE-D773-4981-A444-FA53BC212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379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25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5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88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4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01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21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58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55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6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568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36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756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685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793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885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9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908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331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190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656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83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Could</a:t>
            </a:r>
            <a:r>
              <a:rPr lang="en-US" baseline="0" dirty="0"/>
              <a:t> we have done better with the right branch?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17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212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363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212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160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252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566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310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0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5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26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3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6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1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6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442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62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09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316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030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263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397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763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14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8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61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C7262-AFC8-4379-8A7F-5D811BB839CF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10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q=cartoon+character+minnie&amp;id=7B8D2A79A0325AB6D14097C87939B5864C09247F&amp;FORM=IARRTH" TargetMode="External"/><Relationship Id="rId2" Type="http://schemas.openxmlformats.org/officeDocument/2006/relationships/hyperlink" Target="https://www.bing.com/images/search?q=cartoon+character+max&amp;qpvt=cartoon+character+ma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0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2.png"/><Relationship Id="rId5" Type="http://schemas.openxmlformats.org/officeDocument/2006/relationships/image" Target="../media/image12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1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10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1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1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7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3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xkcd.com/832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4841"/>
            <a:ext cx="9144000" cy="1847081"/>
          </a:xfrm>
        </p:spPr>
        <p:txBody>
          <a:bodyPr/>
          <a:lstStyle/>
          <a:p>
            <a:r>
              <a:rPr lang="en-US" altLang="ja-JP" dirty="0"/>
              <a:t>CS440/ECE448 Lecture 30:</a:t>
            </a:r>
            <a:br>
              <a:rPr lang="en-US" altLang="ja-JP" dirty="0"/>
            </a:br>
            <a:r>
              <a:rPr lang="en-US" altLang="ja-JP" dirty="0"/>
              <a:t>Two-Player Games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48653"/>
            <a:ext cx="4829666" cy="1386916"/>
          </a:xfrm>
        </p:spPr>
        <p:txBody>
          <a:bodyPr>
            <a:normAutofit/>
          </a:bodyPr>
          <a:lstStyle/>
          <a:p>
            <a:pPr algn="l"/>
            <a:r>
              <a:rPr lang="en-US" altLang="ja-JP" sz="2000" dirty="0"/>
              <a:t>Mark Hasegawa-Johnson, 4/2022</a:t>
            </a:r>
          </a:p>
          <a:p>
            <a:pPr algn="l"/>
            <a:r>
              <a:rPr lang="en-US" altLang="ja-JP" sz="2000" dirty="0"/>
              <a:t>CC-BY 4.0: copy at will, but cite the source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73" y="1744396"/>
            <a:ext cx="5818754" cy="43159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2AD375-8BDD-034A-B197-D83259605414}"/>
              </a:ext>
            </a:extLst>
          </p:cNvPr>
          <p:cNvSpPr/>
          <p:nvPr/>
        </p:nvSpPr>
        <p:spPr>
          <a:xfrm>
            <a:off x="6100690" y="602873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By Karl Gottlieb von </a:t>
            </a:r>
            <a:r>
              <a:rPr lang="en-US" sz="1200" dirty="0" err="1"/>
              <a:t>Windisch</a:t>
            </a:r>
            <a:r>
              <a:rPr lang="en-US" sz="1200" dirty="0"/>
              <a:t> - Copper engraving from the book: Karl Gottlieb von </a:t>
            </a:r>
            <a:r>
              <a:rPr lang="en-US" sz="1200" dirty="0" err="1"/>
              <a:t>Windisch</a:t>
            </a:r>
            <a:r>
              <a:rPr lang="en-US" sz="1200" dirty="0"/>
              <a:t>, </a:t>
            </a:r>
            <a:r>
              <a:rPr lang="en-US" sz="1200" dirty="0" err="1"/>
              <a:t>Briefe</a:t>
            </a:r>
            <a:r>
              <a:rPr lang="en-US" sz="1200" dirty="0"/>
              <a:t> </a:t>
            </a:r>
            <a:r>
              <a:rPr lang="en-US" sz="1200" dirty="0" err="1"/>
              <a:t>über</a:t>
            </a:r>
            <a:r>
              <a:rPr lang="en-US" sz="1200" dirty="0"/>
              <a:t> den </a:t>
            </a:r>
            <a:r>
              <a:rPr lang="en-US" sz="1200" dirty="0" err="1"/>
              <a:t>Schachspieler</a:t>
            </a:r>
            <a:r>
              <a:rPr lang="en-US" sz="1200" dirty="0"/>
              <a:t> des </a:t>
            </a:r>
            <a:r>
              <a:rPr lang="en-US" sz="1200" dirty="0" err="1"/>
              <a:t>Hrn</a:t>
            </a:r>
            <a:r>
              <a:rPr lang="en-US" sz="1200" dirty="0"/>
              <a:t>. von </a:t>
            </a:r>
            <a:r>
              <a:rPr lang="en-US" sz="1200" dirty="0" err="1"/>
              <a:t>Kempelen</a:t>
            </a:r>
            <a:r>
              <a:rPr lang="en-US" sz="1200" dirty="0"/>
              <a:t>, </a:t>
            </a:r>
            <a:r>
              <a:rPr lang="en-US" sz="1200" dirty="0" err="1"/>
              <a:t>nebst</a:t>
            </a:r>
            <a:r>
              <a:rPr lang="en-US" sz="1200" dirty="0"/>
              <a:t> </a:t>
            </a:r>
            <a:r>
              <a:rPr lang="en-US" sz="1200" dirty="0" err="1"/>
              <a:t>drei</a:t>
            </a:r>
            <a:r>
              <a:rPr lang="en-US" sz="1200" dirty="0"/>
              <a:t> </a:t>
            </a:r>
            <a:r>
              <a:rPr lang="en-US" sz="1200" dirty="0" err="1"/>
              <a:t>Kupferstichen</a:t>
            </a:r>
            <a:r>
              <a:rPr lang="en-US" sz="1200" dirty="0"/>
              <a:t> die </a:t>
            </a:r>
            <a:r>
              <a:rPr lang="en-US" sz="1200" dirty="0" err="1"/>
              <a:t>diese</a:t>
            </a:r>
            <a:r>
              <a:rPr lang="en-US" sz="1200" dirty="0"/>
              <a:t> </a:t>
            </a:r>
            <a:r>
              <a:rPr lang="en-US" sz="1200" dirty="0" err="1"/>
              <a:t>berühmte</a:t>
            </a:r>
            <a:r>
              <a:rPr lang="en-US" sz="1200" dirty="0"/>
              <a:t> </a:t>
            </a:r>
            <a:r>
              <a:rPr lang="en-US" sz="1200" dirty="0" err="1"/>
              <a:t>Maschine</a:t>
            </a:r>
            <a:r>
              <a:rPr lang="en-US" sz="1200" dirty="0"/>
              <a:t> </a:t>
            </a:r>
            <a:r>
              <a:rPr lang="en-US" sz="1200" dirty="0" err="1"/>
              <a:t>vorstellen</a:t>
            </a:r>
            <a:r>
              <a:rPr lang="en-US" sz="1200" dirty="0"/>
              <a:t>. 1783.Original Uploader was </a:t>
            </a:r>
            <a:r>
              <a:rPr lang="en-US" sz="1200" dirty="0" err="1"/>
              <a:t>Schaelss</a:t>
            </a:r>
            <a:r>
              <a:rPr lang="en-US" sz="1200" dirty="0"/>
              <a:t> (talk) at 11:12, 7. Apr 2004., Public Domain,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=424092</a:t>
            </a:r>
          </a:p>
        </p:txBody>
      </p:sp>
    </p:spTree>
    <p:extLst>
      <p:ext uri="{BB962C8B-B14F-4D97-AF65-F5344CB8AC3E}">
        <p14:creationId xmlns:p14="http://schemas.microsoft.com/office/powerpoint/2010/main" val="325700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00201"/>
            <a:ext cx="10515599" cy="45259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Alternating two-player zero-sum games</a:t>
            </a:r>
          </a:p>
          <a:p>
            <a:r>
              <a:rPr lang="en-US" sz="3600" dirty="0"/>
              <a:t>Minimax search</a:t>
            </a:r>
          </a:p>
          <a:p>
            <a:r>
              <a:rPr lang="en-US" sz="3600" dirty="0"/>
              <a:t>Limited-horizon computation and heuristic evaluation functions</a:t>
            </a:r>
          </a:p>
          <a:p>
            <a:r>
              <a:rPr lang="en-US" sz="3600" dirty="0"/>
              <a:t>Alpha-beta search</a:t>
            </a:r>
          </a:p>
          <a:p>
            <a:r>
              <a:rPr lang="en-US" sz="3600" dirty="0"/>
              <a:t>Computational complexity of minimax and alpha-beta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88702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The rules of every game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683" y="1825625"/>
            <a:ext cx="9507876" cy="4351338"/>
          </a:xfrm>
        </p:spPr>
        <p:txBody>
          <a:bodyPr/>
          <a:lstStyle/>
          <a:p>
            <a:r>
              <a:rPr lang="en-US" altLang="ja-JP" dirty="0"/>
              <a:t>Every possible outcome has a value (or “utility”) for me.</a:t>
            </a:r>
          </a:p>
          <a:p>
            <a:r>
              <a:rPr lang="en-US" altLang="ja-JP" dirty="0"/>
              <a:t>Zero-sum game: if the value to me is +V, then the value to my opponent is –V.</a:t>
            </a:r>
          </a:p>
          <a:p>
            <a:r>
              <a:rPr lang="en-US" altLang="ja-JP" dirty="0"/>
              <a:t>Phrased another way:</a:t>
            </a:r>
          </a:p>
          <a:p>
            <a:pPr lvl="1"/>
            <a:r>
              <a:rPr lang="en-US" altLang="ja-JP" dirty="0"/>
              <a:t>My rational action, on each move, is to choose a move that will maximize the value of the outcome</a:t>
            </a:r>
          </a:p>
          <a:p>
            <a:pPr lvl="1"/>
            <a:r>
              <a:rPr kumimoji="1" lang="en-US" altLang="ja-JP" dirty="0"/>
              <a:t>My opponent’s rational action is to choose a move that will minimize the value of the outcome</a:t>
            </a:r>
          </a:p>
          <a:p>
            <a:r>
              <a:rPr lang="en-US" altLang="ja-JP" dirty="0"/>
              <a:t>Call me “</a:t>
            </a:r>
            <a:r>
              <a:rPr lang="en-US" altLang="ja-JP" dirty="0">
                <a:hlinkClick r:id="rId2"/>
              </a:rPr>
              <a:t>Max</a:t>
            </a:r>
            <a:r>
              <a:rPr lang="en-US" altLang="ja-JP" dirty="0"/>
              <a:t>”</a:t>
            </a:r>
          </a:p>
          <a:p>
            <a:r>
              <a:rPr kumimoji="1" lang="en-US" altLang="ja-JP" dirty="0"/>
              <a:t>Call my opponent “</a:t>
            </a:r>
            <a:r>
              <a:rPr kumimoji="1" lang="en-US" altLang="ja-JP" dirty="0">
                <a:hlinkClick r:id="rId3"/>
              </a:rPr>
              <a:t>Min</a:t>
            </a:r>
            <a:r>
              <a:rPr kumimoji="1" lang="en-US" altLang="ja-JP" dirty="0"/>
              <a:t>”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5688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/>
              <a:t>Game tree search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4876800"/>
            <a:ext cx="8763000" cy="1371600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Minimax value of a node</a:t>
            </a:r>
            <a:r>
              <a:rPr lang="en-US" sz="2400" dirty="0"/>
              <a:t>: the utility (for MAX) of being in the corresponding state, assuming perfect play on both sides</a:t>
            </a:r>
          </a:p>
          <a:p>
            <a:r>
              <a:rPr lang="en-US" sz="2400" b="1" dirty="0"/>
              <a:t>Minimax strategy: </a:t>
            </a:r>
            <a:r>
              <a:rPr lang="en-US" sz="2400" dirty="0"/>
              <a:t>Choose the move that gives the best worst-case payoff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838200"/>
            <a:ext cx="829589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419600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5358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39200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5358" y="10668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76200"/>
            <a:ext cx="8686800" cy="1143000"/>
          </a:xfrm>
        </p:spPr>
        <p:txBody>
          <a:bodyPr/>
          <a:lstStyle/>
          <a:p>
            <a:r>
              <a:rPr lang="en-US" sz="3600" dirty="0"/>
              <a:t>Computing the </a:t>
            </a:r>
            <a:r>
              <a:rPr lang="en-US" sz="3600" dirty="0" err="1"/>
              <a:t>minimax</a:t>
            </a:r>
            <a:r>
              <a:rPr lang="en-US" sz="3600" dirty="0"/>
              <a:t> value of a node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4770438"/>
            <a:ext cx="8686800" cy="2011363"/>
          </a:xfrm>
        </p:spPr>
        <p:txBody>
          <a:bodyPr/>
          <a:lstStyle/>
          <a:p>
            <a:r>
              <a:rPr lang="en-US" sz="2400" b="1" dirty="0" err="1">
                <a:solidFill>
                  <a:srgbClr val="CC0099"/>
                </a:solidFill>
              </a:rPr>
              <a:t>Minimax</a:t>
            </a:r>
            <a:r>
              <a:rPr lang="en-US" sz="2400" dirty="0"/>
              <a:t>(</a:t>
            </a:r>
            <a:r>
              <a:rPr lang="en-US" sz="2400" i="1" dirty="0"/>
              <a:t>node</a:t>
            </a:r>
            <a:r>
              <a:rPr lang="en-US" sz="2400" dirty="0"/>
              <a:t>) =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Utility(</a:t>
            </a:r>
            <a:r>
              <a:rPr lang="en-US" i="1" dirty="0"/>
              <a:t>node</a:t>
            </a:r>
            <a:r>
              <a:rPr lang="en-US" dirty="0"/>
              <a:t>) if </a:t>
            </a:r>
            <a:r>
              <a:rPr lang="en-US" i="1" dirty="0"/>
              <a:t>node</a:t>
            </a:r>
            <a:r>
              <a:rPr lang="en-US" dirty="0"/>
              <a:t> is terminal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max</a:t>
            </a:r>
            <a:r>
              <a:rPr lang="en-US" i="1" baseline="-25000" dirty="0"/>
              <a:t>action</a:t>
            </a:r>
            <a:r>
              <a:rPr lang="en-US" dirty="0"/>
              <a:t> </a:t>
            </a:r>
            <a:r>
              <a:rPr lang="en-US" b="1" dirty="0" err="1">
                <a:solidFill>
                  <a:srgbClr val="CC0099"/>
                </a:solidFill>
              </a:rPr>
              <a:t>Minimax</a:t>
            </a:r>
            <a:r>
              <a:rPr lang="en-US" dirty="0"/>
              <a:t>(</a:t>
            </a:r>
            <a:r>
              <a:rPr lang="en-US" dirty="0" err="1"/>
              <a:t>Succ</a:t>
            </a:r>
            <a:r>
              <a:rPr lang="en-US" dirty="0"/>
              <a:t>(</a:t>
            </a:r>
            <a:r>
              <a:rPr lang="en-US" i="1" dirty="0"/>
              <a:t>node, action</a:t>
            </a:r>
            <a:r>
              <a:rPr lang="en-US" dirty="0"/>
              <a:t>)) if </a:t>
            </a:r>
            <a:r>
              <a:rPr lang="en-US" i="1" dirty="0"/>
              <a:t>player</a:t>
            </a:r>
            <a:r>
              <a:rPr lang="en-US" dirty="0"/>
              <a:t> = MAX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err="1"/>
              <a:t>min</a:t>
            </a:r>
            <a:r>
              <a:rPr lang="en-US" i="1" baseline="-25000" dirty="0" err="1"/>
              <a:t>action</a:t>
            </a:r>
            <a:r>
              <a:rPr lang="en-US" dirty="0"/>
              <a:t>  </a:t>
            </a:r>
            <a:r>
              <a:rPr lang="en-US" b="1" dirty="0" err="1">
                <a:solidFill>
                  <a:srgbClr val="CC0099"/>
                </a:solidFill>
              </a:rPr>
              <a:t>Minimax</a:t>
            </a:r>
            <a:r>
              <a:rPr lang="en-US" dirty="0"/>
              <a:t>(</a:t>
            </a:r>
            <a:r>
              <a:rPr lang="en-US" dirty="0" err="1"/>
              <a:t>Succ</a:t>
            </a:r>
            <a:r>
              <a:rPr lang="en-US" dirty="0"/>
              <a:t>(</a:t>
            </a:r>
            <a:r>
              <a:rPr lang="en-US" i="1" dirty="0"/>
              <a:t>node, action</a:t>
            </a:r>
            <a:r>
              <a:rPr lang="en-US" dirty="0"/>
              <a:t>)) if </a:t>
            </a:r>
            <a:r>
              <a:rPr lang="en-US" i="1" dirty="0"/>
              <a:t>player</a:t>
            </a:r>
            <a:r>
              <a:rPr lang="en-US" dirty="0"/>
              <a:t> = MIN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838200"/>
            <a:ext cx="829589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19600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5358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39200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5358" y="10668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Optimality of </a:t>
            </a:r>
            <a:r>
              <a:rPr lang="en-US" dirty="0" err="1"/>
              <a:t>minimax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339" y="1951038"/>
            <a:ext cx="5334001" cy="4525963"/>
          </a:xfrm>
        </p:spPr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minimax</a:t>
            </a:r>
            <a:r>
              <a:rPr lang="en-US" sz="2400" dirty="0"/>
              <a:t> strategy is optimal against an optimal opponent</a:t>
            </a:r>
          </a:p>
          <a:p>
            <a:r>
              <a:rPr lang="en-US" sz="2400" dirty="0"/>
              <a:t>What if your opponent is suboptimal?</a:t>
            </a:r>
          </a:p>
          <a:p>
            <a:r>
              <a:rPr lang="en-US" sz="2400" dirty="0"/>
              <a:t>If you play using the </a:t>
            </a:r>
            <a:r>
              <a:rPr lang="en-US" sz="2400" b="1" u="sng" dirty="0"/>
              <a:t>minimax-optimal</a:t>
            </a:r>
            <a:r>
              <a:rPr lang="en-US" sz="2400" dirty="0"/>
              <a:t> sequence of moves, then the utility you earn will always be </a:t>
            </a:r>
            <a:r>
              <a:rPr lang="en-US" sz="2400" b="1" u="sng" dirty="0"/>
              <a:t>greater than or equal</a:t>
            </a:r>
            <a:r>
              <a:rPr lang="en-US" sz="2400" dirty="0"/>
              <a:t> to the amount that you predict.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858000" y="2057400"/>
            <a:ext cx="3691335" cy="3352800"/>
            <a:chOff x="5333999" y="2057400"/>
            <a:chExt cx="3691335" cy="3352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999" y="2057400"/>
              <a:ext cx="3691335" cy="33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343860" y="4953000"/>
              <a:ext cx="437940" cy="369332"/>
            </a:xfrm>
            <a:prstGeom prst="rect">
              <a:avLst/>
            </a:prstGeom>
            <a:solidFill>
              <a:srgbClr val="B285DF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977263" y="6553201"/>
            <a:ext cx="2437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Example from D. Klein and P. </a:t>
            </a:r>
            <a:r>
              <a:rPr lang="en-US" sz="1200" dirty="0" err="1"/>
              <a:t>Abbeel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47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362" y="112542"/>
            <a:ext cx="10890739" cy="914400"/>
          </a:xfrm>
        </p:spPr>
        <p:txBody>
          <a:bodyPr>
            <a:normAutofit/>
          </a:bodyPr>
          <a:lstStyle/>
          <a:p>
            <a:r>
              <a:rPr lang="en-US" dirty="0"/>
              <a:t>Multi-player games; Non-zero-sum 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134" y="1209915"/>
            <a:ext cx="8686800" cy="5224339"/>
          </a:xfrm>
        </p:spPr>
        <p:txBody>
          <a:bodyPr>
            <a:normAutofit/>
          </a:bodyPr>
          <a:lstStyle/>
          <a:p>
            <a:r>
              <a:rPr lang="en-US" dirty="0"/>
              <a:t>More than two players.  For example:</a:t>
            </a:r>
          </a:p>
          <a:p>
            <a:pPr lvl="1"/>
            <a:r>
              <a:rPr lang="en-US" sz="2600" dirty="0"/>
              <a:t>Dog (🐶) tries to maximize the number of doggie treats</a:t>
            </a:r>
          </a:p>
          <a:p>
            <a:pPr lvl="1"/>
            <a:r>
              <a:rPr lang="en-US" sz="2600" dirty="0"/>
              <a:t>Cat (🐱) tries to maximize the number of cat treats</a:t>
            </a:r>
          </a:p>
          <a:p>
            <a:pPr lvl="1"/>
            <a:r>
              <a:rPr lang="en-US" sz="2600" dirty="0"/>
              <a:t>Mouse (🐭) tries to maximize the number of mouse treats </a:t>
            </a:r>
          </a:p>
          <a:p>
            <a:r>
              <a:rPr lang="en-US" dirty="0"/>
              <a:t>Non-zero-sum.  We can’t just assume that Min’s score is the opposite of Max’s.  Instead, utilities are now tuples.  For example:</a:t>
            </a:r>
          </a:p>
          <a:p>
            <a:pPr lvl="1"/>
            <a:r>
              <a:rPr lang="en-US" dirty="0"/>
              <a:t>(🐶5, 🐱8, 🐭2) = 5 doggie treats, 8 kitty treats, 2 mouse treats</a:t>
            </a:r>
          </a:p>
          <a:p>
            <a:r>
              <a:rPr lang="en-US" dirty="0"/>
              <a:t>Each player maximizes their own utility at their node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362" y="112542"/>
            <a:ext cx="10890739" cy="914400"/>
          </a:xfrm>
        </p:spPr>
        <p:txBody>
          <a:bodyPr>
            <a:normAutofit/>
          </a:bodyPr>
          <a:lstStyle/>
          <a:p>
            <a:r>
              <a:rPr lang="en-US" dirty="0"/>
              <a:t>Minimax in multi-player &amp; non-zero-sum games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F132589-DAEF-FD48-A3EE-E3036E3202FC}"/>
              </a:ext>
            </a:extLst>
          </p:cNvPr>
          <p:cNvSpPr/>
          <p:nvPr/>
        </p:nvSpPr>
        <p:spPr>
          <a:xfrm>
            <a:off x="5739618" y="1209820"/>
            <a:ext cx="829994" cy="787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🐶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2FA90F-152A-7A43-9F2A-FB84101069A0}"/>
              </a:ext>
            </a:extLst>
          </p:cNvPr>
          <p:cNvSpPr/>
          <p:nvPr/>
        </p:nvSpPr>
        <p:spPr>
          <a:xfrm>
            <a:off x="3345766" y="2361028"/>
            <a:ext cx="829994" cy="787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🐱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C37707A-9DFE-1B47-92C8-436074BAD046}"/>
              </a:ext>
            </a:extLst>
          </p:cNvPr>
          <p:cNvSpPr/>
          <p:nvPr/>
        </p:nvSpPr>
        <p:spPr>
          <a:xfrm>
            <a:off x="8630528" y="2384474"/>
            <a:ext cx="829994" cy="787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🐱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1AF94F8-B203-7D47-B2AD-EFACDADAA9E7}"/>
              </a:ext>
            </a:extLst>
          </p:cNvPr>
          <p:cNvSpPr/>
          <p:nvPr/>
        </p:nvSpPr>
        <p:spPr>
          <a:xfrm>
            <a:off x="2006990" y="3793589"/>
            <a:ext cx="829994" cy="787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🐭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9804C3F-5B54-ED4B-8B35-EB94F9DCDE3C}"/>
              </a:ext>
            </a:extLst>
          </p:cNvPr>
          <p:cNvSpPr/>
          <p:nvPr/>
        </p:nvSpPr>
        <p:spPr>
          <a:xfrm>
            <a:off x="4661094" y="3831104"/>
            <a:ext cx="829994" cy="787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🐭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95BD764-4217-AB46-AE9E-EB83F9D22C5E}"/>
              </a:ext>
            </a:extLst>
          </p:cNvPr>
          <p:cNvSpPr/>
          <p:nvPr/>
        </p:nvSpPr>
        <p:spPr>
          <a:xfrm>
            <a:off x="7319892" y="3831099"/>
            <a:ext cx="829994" cy="787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🐭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6A6050F-FFED-C04D-B6DF-B18F6F5AF93A}"/>
              </a:ext>
            </a:extLst>
          </p:cNvPr>
          <p:cNvSpPr/>
          <p:nvPr/>
        </p:nvSpPr>
        <p:spPr>
          <a:xfrm>
            <a:off x="9973996" y="3868614"/>
            <a:ext cx="829994" cy="787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🐭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D60427-46EB-5343-9AC4-D82B8535C1F8}"/>
              </a:ext>
            </a:extLst>
          </p:cNvPr>
          <p:cNvCxnSpPr>
            <a:cxnSpLocks/>
            <a:endCxn id="7" idx="7"/>
          </p:cNvCxnSpPr>
          <p:nvPr/>
        </p:nvCxnSpPr>
        <p:spPr>
          <a:xfrm flipH="1">
            <a:off x="4054210" y="1868174"/>
            <a:ext cx="1806958" cy="608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7CE9EC7-8073-2D43-9941-F2B21ED617B2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6448062" y="1868174"/>
            <a:ext cx="2304016" cy="631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96B40FA-CF1C-9A43-8F54-1B6A73879992}"/>
              </a:ext>
            </a:extLst>
          </p:cNvPr>
          <p:cNvCxnSpPr>
            <a:stCxn id="7" idx="3"/>
            <a:endCxn id="10" idx="7"/>
          </p:cNvCxnSpPr>
          <p:nvPr/>
        </p:nvCxnSpPr>
        <p:spPr>
          <a:xfrm flipH="1">
            <a:off x="2715434" y="3033450"/>
            <a:ext cx="751882" cy="875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D353ED7-00F5-F542-9BC4-64C3F18A851E}"/>
              </a:ext>
            </a:extLst>
          </p:cNvPr>
          <p:cNvCxnSpPr>
            <a:stCxn id="7" idx="5"/>
            <a:endCxn id="12" idx="1"/>
          </p:cNvCxnSpPr>
          <p:nvPr/>
        </p:nvCxnSpPr>
        <p:spPr>
          <a:xfrm>
            <a:off x="4054210" y="3033450"/>
            <a:ext cx="728434" cy="913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9DC8204-01EE-574A-8DB6-41C44B5DC332}"/>
              </a:ext>
            </a:extLst>
          </p:cNvPr>
          <p:cNvCxnSpPr>
            <a:stCxn id="9" idx="3"/>
            <a:endCxn id="16" idx="7"/>
          </p:cNvCxnSpPr>
          <p:nvPr/>
        </p:nvCxnSpPr>
        <p:spPr>
          <a:xfrm flipH="1">
            <a:off x="8028336" y="3056896"/>
            <a:ext cx="723742" cy="889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8F0812F-A45F-9149-8212-286B6ABA9088}"/>
              </a:ext>
            </a:extLst>
          </p:cNvPr>
          <p:cNvCxnSpPr>
            <a:stCxn id="9" idx="5"/>
            <a:endCxn id="18" idx="1"/>
          </p:cNvCxnSpPr>
          <p:nvPr/>
        </p:nvCxnSpPr>
        <p:spPr>
          <a:xfrm>
            <a:off x="9338972" y="3056896"/>
            <a:ext cx="756574" cy="927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99408B25-1813-3F49-A7AA-D8F2F5C48985}"/>
              </a:ext>
            </a:extLst>
          </p:cNvPr>
          <p:cNvSpPr/>
          <p:nvPr/>
        </p:nvSpPr>
        <p:spPr>
          <a:xfrm>
            <a:off x="1307210" y="5382625"/>
            <a:ext cx="925232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(🐶1, 🐱2, 🐭6)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31EB60C-B9B8-3A45-B133-520466EFCBC3}"/>
              </a:ext>
            </a:extLst>
          </p:cNvPr>
          <p:cNvSpPr/>
          <p:nvPr/>
        </p:nvSpPr>
        <p:spPr>
          <a:xfrm>
            <a:off x="2585022" y="5380281"/>
            <a:ext cx="925232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(🐶4, 🐱3, 🐭2) 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D4FABBA-CEB6-4C43-BE9E-E7C583A6E5F7}"/>
              </a:ext>
            </a:extLst>
          </p:cNvPr>
          <p:cNvCxnSpPr>
            <a:stCxn id="10" idx="3"/>
            <a:endCxn id="49" idx="0"/>
          </p:cNvCxnSpPr>
          <p:nvPr/>
        </p:nvCxnSpPr>
        <p:spPr>
          <a:xfrm flipH="1">
            <a:off x="1769826" y="4466011"/>
            <a:ext cx="358714" cy="916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6674736-64E0-DA4E-8B13-DBE0A6198165}"/>
              </a:ext>
            </a:extLst>
          </p:cNvPr>
          <p:cNvCxnSpPr>
            <a:stCxn id="10" idx="5"/>
            <a:endCxn id="50" idx="0"/>
          </p:cNvCxnSpPr>
          <p:nvPr/>
        </p:nvCxnSpPr>
        <p:spPr>
          <a:xfrm>
            <a:off x="2715434" y="4466011"/>
            <a:ext cx="332204" cy="914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C788A215-E663-A644-9AD5-DD514972A817}"/>
              </a:ext>
            </a:extLst>
          </p:cNvPr>
          <p:cNvSpPr/>
          <p:nvPr/>
        </p:nvSpPr>
        <p:spPr>
          <a:xfrm>
            <a:off x="3963661" y="5394347"/>
            <a:ext cx="925232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(🐶6, 🐱1, 🐭2)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FEF0D9D-A9FB-0241-AAC3-420A8F3D995C}"/>
              </a:ext>
            </a:extLst>
          </p:cNvPr>
          <p:cNvSpPr/>
          <p:nvPr/>
        </p:nvSpPr>
        <p:spPr>
          <a:xfrm>
            <a:off x="5283675" y="5392003"/>
            <a:ext cx="925232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(🐶7, 🐱4, 🐭1)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6B151DC-6E69-3A47-BC09-9F35B53526DF}"/>
              </a:ext>
            </a:extLst>
          </p:cNvPr>
          <p:cNvSpPr/>
          <p:nvPr/>
        </p:nvSpPr>
        <p:spPr>
          <a:xfrm>
            <a:off x="6662315" y="5377935"/>
            <a:ext cx="925232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(🐶5, 🐱1, 🐭1)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296AA7F-ECFE-054E-9C50-AAE5B37188D5}"/>
              </a:ext>
            </a:extLst>
          </p:cNvPr>
          <p:cNvSpPr/>
          <p:nvPr/>
        </p:nvSpPr>
        <p:spPr>
          <a:xfrm>
            <a:off x="7897921" y="5375591"/>
            <a:ext cx="925232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(🐶2, 🐱5, 🐭2)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9F5FB97-59DE-564A-AB87-0D6E06C790B9}"/>
              </a:ext>
            </a:extLst>
          </p:cNvPr>
          <p:cNvSpPr/>
          <p:nvPr/>
        </p:nvSpPr>
        <p:spPr>
          <a:xfrm>
            <a:off x="9403172" y="5389658"/>
            <a:ext cx="925232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(🐶7, 🐱7, 🐭1)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5FD0091-9B52-9447-9833-7D89FDBB0BE9}"/>
              </a:ext>
            </a:extLst>
          </p:cNvPr>
          <p:cNvSpPr/>
          <p:nvPr/>
        </p:nvSpPr>
        <p:spPr>
          <a:xfrm>
            <a:off x="10610644" y="5387314"/>
            <a:ext cx="925232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(🐶5, 🐱4, 🐭5) 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026ACE0-32B5-EA4D-B37C-A1C40EB3B7DA}"/>
              </a:ext>
            </a:extLst>
          </p:cNvPr>
          <p:cNvCxnSpPr>
            <a:stCxn id="12" idx="3"/>
            <a:endCxn id="55" idx="0"/>
          </p:cNvCxnSpPr>
          <p:nvPr/>
        </p:nvCxnSpPr>
        <p:spPr>
          <a:xfrm flipH="1">
            <a:off x="4426277" y="4503526"/>
            <a:ext cx="356367" cy="890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3F8147D-AF97-E14B-89DD-1D3EA32BED72}"/>
              </a:ext>
            </a:extLst>
          </p:cNvPr>
          <p:cNvCxnSpPr>
            <a:stCxn id="12" idx="5"/>
            <a:endCxn id="56" idx="0"/>
          </p:cNvCxnSpPr>
          <p:nvPr/>
        </p:nvCxnSpPr>
        <p:spPr>
          <a:xfrm>
            <a:off x="5369538" y="4503526"/>
            <a:ext cx="376753" cy="888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14F2A57-8FCC-8041-9FE6-B91BA22A6BD1}"/>
              </a:ext>
            </a:extLst>
          </p:cNvPr>
          <p:cNvCxnSpPr>
            <a:stCxn id="16" idx="3"/>
            <a:endCxn id="57" idx="0"/>
          </p:cNvCxnSpPr>
          <p:nvPr/>
        </p:nvCxnSpPr>
        <p:spPr>
          <a:xfrm flipH="1">
            <a:off x="7124931" y="4503521"/>
            <a:ext cx="316511" cy="874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8BE4627-3F02-A74E-9C6D-7166451344EC}"/>
              </a:ext>
            </a:extLst>
          </p:cNvPr>
          <p:cNvCxnSpPr>
            <a:stCxn id="16" idx="5"/>
            <a:endCxn id="58" idx="0"/>
          </p:cNvCxnSpPr>
          <p:nvPr/>
        </p:nvCxnSpPr>
        <p:spPr>
          <a:xfrm>
            <a:off x="8028336" y="4503521"/>
            <a:ext cx="332201" cy="872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3C45970-D79C-B14F-8750-162E13A51C9F}"/>
              </a:ext>
            </a:extLst>
          </p:cNvPr>
          <p:cNvCxnSpPr>
            <a:stCxn id="18" idx="3"/>
            <a:endCxn id="59" idx="0"/>
          </p:cNvCxnSpPr>
          <p:nvPr/>
        </p:nvCxnSpPr>
        <p:spPr>
          <a:xfrm flipH="1">
            <a:off x="9865788" y="4541036"/>
            <a:ext cx="229758" cy="848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DC4450E9-DCF7-9F40-99CD-6935A41CFC4F}"/>
              </a:ext>
            </a:extLst>
          </p:cNvPr>
          <p:cNvCxnSpPr>
            <a:stCxn id="18" idx="5"/>
            <a:endCxn id="60" idx="0"/>
          </p:cNvCxnSpPr>
          <p:nvPr/>
        </p:nvCxnSpPr>
        <p:spPr>
          <a:xfrm>
            <a:off x="10682440" y="4541036"/>
            <a:ext cx="390820" cy="846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33BAEACA-DE85-1641-8687-E9ECAC98E2C4}"/>
              </a:ext>
            </a:extLst>
          </p:cNvPr>
          <p:cNvSpPr/>
          <p:nvPr/>
        </p:nvSpPr>
        <p:spPr>
          <a:xfrm>
            <a:off x="1232180" y="3577271"/>
            <a:ext cx="892408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400" dirty="0"/>
              <a:t>(🐶1, 🐱2, 🐭6)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F53BE50-6224-E54E-B88C-38F4C506F6BC}"/>
              </a:ext>
            </a:extLst>
          </p:cNvPr>
          <p:cNvSpPr/>
          <p:nvPr/>
        </p:nvSpPr>
        <p:spPr>
          <a:xfrm>
            <a:off x="3874562" y="3645265"/>
            <a:ext cx="995923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400" dirty="0"/>
              <a:t>(🐶6, 🐱1, 🐭2)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7B13CD3-4B6F-BA40-BA85-6C71BDD88307}"/>
              </a:ext>
            </a:extLst>
          </p:cNvPr>
          <p:cNvSpPr/>
          <p:nvPr/>
        </p:nvSpPr>
        <p:spPr>
          <a:xfrm>
            <a:off x="6587285" y="3628852"/>
            <a:ext cx="995923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400" dirty="0"/>
              <a:t>(🐶2, 🐱5, 🐭2) 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88E3497-7B04-0E45-83BC-2E65A85C1ED2}"/>
              </a:ext>
            </a:extLst>
          </p:cNvPr>
          <p:cNvSpPr/>
          <p:nvPr/>
        </p:nvSpPr>
        <p:spPr>
          <a:xfrm>
            <a:off x="9229668" y="3654644"/>
            <a:ext cx="995923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400" dirty="0"/>
              <a:t>(🐶5, 🐱4, 🐭5)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1106DEC-F25F-1441-929E-D39C0F3A3E5C}"/>
              </a:ext>
            </a:extLst>
          </p:cNvPr>
          <p:cNvSpPr/>
          <p:nvPr/>
        </p:nvSpPr>
        <p:spPr>
          <a:xfrm>
            <a:off x="2573304" y="2147055"/>
            <a:ext cx="995923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400" dirty="0"/>
              <a:t>(🐶1, 🐱2, 🐭6)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9A69C82-48CC-9D4A-93E5-761CC3117B1E}"/>
              </a:ext>
            </a:extLst>
          </p:cNvPr>
          <p:cNvSpPr/>
          <p:nvPr/>
        </p:nvSpPr>
        <p:spPr>
          <a:xfrm>
            <a:off x="9520401" y="2144710"/>
            <a:ext cx="995923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400" dirty="0"/>
              <a:t>(🐶2, 🐱5, 🐭2)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E03BA9A-EE60-F743-831C-DC8F6619FD37}"/>
              </a:ext>
            </a:extLst>
          </p:cNvPr>
          <p:cNvSpPr/>
          <p:nvPr/>
        </p:nvSpPr>
        <p:spPr>
          <a:xfrm>
            <a:off x="6507567" y="1016949"/>
            <a:ext cx="2637151" cy="52322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800" dirty="0"/>
              <a:t>(🐶2, 🐱5, 🐭2) </a:t>
            </a:r>
          </a:p>
        </p:txBody>
      </p:sp>
    </p:spTree>
    <p:extLst>
      <p:ext uri="{BB962C8B-B14F-4D97-AF65-F5344CB8AC3E}">
        <p14:creationId xmlns:p14="http://schemas.microsoft.com/office/powerpoint/2010/main" val="30519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00201"/>
            <a:ext cx="10515599" cy="45259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Alternating two-player zero-sum games</a:t>
            </a:r>
          </a:p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Minimax search</a:t>
            </a:r>
          </a:p>
          <a:p>
            <a:r>
              <a:rPr lang="en-US" sz="3600" dirty="0"/>
              <a:t>Limited-horizon computation and heuristic evaluation functions</a:t>
            </a:r>
          </a:p>
          <a:p>
            <a:r>
              <a:rPr lang="en-US" sz="3600" dirty="0"/>
              <a:t>Alpha-beta search</a:t>
            </a:r>
          </a:p>
          <a:p>
            <a:r>
              <a:rPr lang="en-US" sz="3600" dirty="0"/>
              <a:t>Computational complexity of minimax and alpha-beta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56508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Games vs. single-agent search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570038"/>
            <a:ext cx="8839200" cy="4525963"/>
          </a:xfrm>
        </p:spPr>
        <p:txBody>
          <a:bodyPr/>
          <a:lstStyle/>
          <a:p>
            <a:r>
              <a:rPr lang="en-US" dirty="0"/>
              <a:t>We don’t know how the opponent will act</a:t>
            </a:r>
          </a:p>
          <a:p>
            <a:pPr lvl="1"/>
            <a:r>
              <a:rPr lang="en-US" dirty="0"/>
              <a:t>The solution is not a fixed sequence of actions from start state to goal state, but a </a:t>
            </a:r>
            <a:r>
              <a:rPr lang="en-US" b="1" i="1" dirty="0">
                <a:solidFill>
                  <a:srgbClr val="CC0099"/>
                </a:solidFill>
              </a:rPr>
              <a:t>strategy</a:t>
            </a:r>
            <a:r>
              <a:rPr lang="en-US" b="1" dirty="0"/>
              <a:t> </a:t>
            </a:r>
            <a:r>
              <a:rPr lang="en-US" dirty="0"/>
              <a:t>or </a:t>
            </a:r>
            <a:r>
              <a:rPr lang="en-US" b="1" i="1" dirty="0">
                <a:solidFill>
                  <a:srgbClr val="CC0099"/>
                </a:solidFill>
              </a:rPr>
              <a:t>policy</a:t>
            </a:r>
            <a:r>
              <a:rPr lang="en-US" dirty="0"/>
              <a:t> (a mapping from state to best move in that state)</a:t>
            </a:r>
          </a:p>
        </p:txBody>
      </p:sp>
    </p:spTree>
    <p:extLst>
      <p:ext uri="{BB962C8B-B14F-4D97-AF65-F5344CB8AC3E}">
        <p14:creationId xmlns:p14="http://schemas.microsoft.com/office/powerpoint/2010/main" val="1731623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Games vs. single-agent search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570038"/>
            <a:ext cx="8839200" cy="4525963"/>
          </a:xfrm>
        </p:spPr>
        <p:txBody>
          <a:bodyPr/>
          <a:lstStyle/>
          <a:p>
            <a:r>
              <a:rPr lang="en-US" dirty="0"/>
              <a:t>We don’t know how the opponent will act</a:t>
            </a:r>
          </a:p>
          <a:p>
            <a:pPr lvl="1"/>
            <a:r>
              <a:rPr lang="en-US" dirty="0"/>
              <a:t>The solution is not a fixed sequence of actions from start state to goal state, but a </a:t>
            </a:r>
            <a:r>
              <a:rPr lang="en-US" b="1" i="1" dirty="0">
                <a:solidFill>
                  <a:srgbClr val="CC0099"/>
                </a:solidFill>
              </a:rPr>
              <a:t>strategy</a:t>
            </a:r>
            <a:r>
              <a:rPr lang="en-US" b="1" dirty="0"/>
              <a:t> </a:t>
            </a:r>
            <a:r>
              <a:rPr lang="en-US" dirty="0"/>
              <a:t>or </a:t>
            </a:r>
            <a:r>
              <a:rPr lang="en-US" b="1" i="1" dirty="0">
                <a:solidFill>
                  <a:srgbClr val="CC0099"/>
                </a:solidFill>
              </a:rPr>
              <a:t>policy</a:t>
            </a:r>
            <a:r>
              <a:rPr lang="en-US" dirty="0"/>
              <a:t> (a mapping from state to best move in that state)</a:t>
            </a:r>
          </a:p>
          <a:p>
            <a:r>
              <a:rPr lang="en-US" dirty="0"/>
              <a:t>Efficiency is critical to playing well</a:t>
            </a:r>
          </a:p>
          <a:p>
            <a:pPr lvl="1"/>
            <a:r>
              <a:rPr lang="en-US" dirty="0"/>
              <a:t>The time to make a move is limited</a:t>
            </a:r>
          </a:p>
          <a:p>
            <a:pPr lvl="1"/>
            <a:r>
              <a:rPr lang="en-US" dirty="0"/>
              <a:t>The branching factor, search depth, and number of terminal configurations are huge</a:t>
            </a:r>
          </a:p>
          <a:p>
            <a:pPr lvl="2"/>
            <a:r>
              <a:rPr lang="en-US" dirty="0"/>
              <a:t>In chess, </a:t>
            </a:r>
            <a:r>
              <a:rPr lang="en-US" dirty="0">
                <a:solidFill>
                  <a:srgbClr val="CC0099"/>
                </a:solidFill>
              </a:rPr>
              <a:t>branching factor ≈ 35 </a:t>
            </a:r>
            <a:r>
              <a:rPr lang="en-US" dirty="0"/>
              <a:t>and </a:t>
            </a:r>
            <a:r>
              <a:rPr lang="en-US" dirty="0">
                <a:solidFill>
                  <a:srgbClr val="CC0099"/>
                </a:solidFill>
              </a:rPr>
              <a:t>depth ≈ 100</a:t>
            </a:r>
            <a:r>
              <a:rPr lang="en-US" dirty="0"/>
              <a:t>, giving a search tree of </a:t>
            </a:r>
            <a:r>
              <a:rPr lang="en-US" dirty="0">
                <a:solidFill>
                  <a:srgbClr val="CC0099"/>
                </a:solidFill>
              </a:rPr>
              <a:t>10</a:t>
            </a:r>
            <a:r>
              <a:rPr lang="en-US" baseline="30000" dirty="0">
                <a:solidFill>
                  <a:srgbClr val="CC0099"/>
                </a:solidFill>
              </a:rPr>
              <a:t>154</a:t>
            </a:r>
            <a:r>
              <a:rPr lang="en-US" dirty="0"/>
              <a:t> nodes</a:t>
            </a:r>
          </a:p>
          <a:p>
            <a:pPr lvl="3"/>
            <a:r>
              <a:rPr lang="en-US" sz="1600" dirty="0"/>
              <a:t>Number of atoms in the observable universe ≈ </a:t>
            </a:r>
            <a:r>
              <a:rPr lang="en-US" sz="1600" dirty="0">
                <a:solidFill>
                  <a:srgbClr val="CC0099"/>
                </a:solidFill>
              </a:rPr>
              <a:t>10</a:t>
            </a:r>
            <a:r>
              <a:rPr lang="en-US" sz="1600" baseline="30000" dirty="0">
                <a:solidFill>
                  <a:srgbClr val="CC0099"/>
                </a:solidFill>
              </a:rPr>
              <a:t>80</a:t>
            </a:r>
            <a:endParaRPr lang="en-US" sz="1600" dirty="0">
              <a:solidFill>
                <a:srgbClr val="CC0099"/>
              </a:solidFill>
            </a:endParaRPr>
          </a:p>
          <a:p>
            <a:pPr lvl="1"/>
            <a:r>
              <a:rPr lang="en-US" dirty="0"/>
              <a:t>This rules out searching all the way to the end of the game</a:t>
            </a:r>
          </a:p>
        </p:txBody>
      </p:sp>
    </p:spTree>
    <p:extLst>
      <p:ext uri="{BB962C8B-B14F-4D97-AF65-F5344CB8AC3E}">
        <p14:creationId xmlns:p14="http://schemas.microsoft.com/office/powerpoint/2010/main" val="176726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games?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1"/>
            <a:ext cx="8305800" cy="4525963"/>
          </a:xfrm>
        </p:spPr>
        <p:txBody>
          <a:bodyPr/>
          <a:lstStyle/>
          <a:p>
            <a:r>
              <a:rPr lang="en-US" dirty="0"/>
              <a:t>Games are a traditional hallmark of intelligence</a:t>
            </a:r>
          </a:p>
          <a:p>
            <a:r>
              <a:rPr lang="en-US" dirty="0"/>
              <a:t>Games are easy to formalize</a:t>
            </a:r>
          </a:p>
          <a:p>
            <a:r>
              <a:rPr lang="en-US" dirty="0"/>
              <a:t>Games can be a good model of real-world competitive or cooperative activities</a:t>
            </a:r>
          </a:p>
          <a:p>
            <a:pPr lvl="1"/>
            <a:r>
              <a:rPr lang="en-US" dirty="0"/>
              <a:t>Military confrontations, negotiation, auctions, etc.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CF85D-05D7-504F-9BBF-B83346E64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Limited-Horizon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AEB9DC-EDFA-AD4F-88A2-E7FA48CDD7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In a practical game, we compute minimax to a limited depth</a:t>
                </a:r>
              </a:p>
              <a:p>
                <a:r>
                  <a:rPr lang="en-US" dirty="0"/>
                  <a:t>Depth=1: evaluate every possible current move, look at the resulting game state, decide which resulting game state looks the best, and take that action.  </a:t>
                </a:r>
              </a:p>
              <a:p>
                <a:pPr lvl="1"/>
                <a:r>
                  <a:rPr lang="en-US" dirty="0"/>
                  <a:t>Computational complexity to choose your next move: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, if there are b possible moves.</a:t>
                </a:r>
              </a:p>
              <a:p>
                <a:r>
                  <a:rPr lang="en-US" dirty="0"/>
                  <a:t>Depth=2: evaluate every possible current move, and every move that your opponent might make in response, and then look at resulting game states.  </a:t>
                </a:r>
              </a:p>
              <a:p>
                <a:pPr lvl="1"/>
                <a:r>
                  <a:rPr lang="en-US" dirty="0"/>
                  <a:t>Computational complexity to choose your next move: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Depth=3: evaluate every possible sequence of three moves (mine, my opponent’s, then mine), and look at the resulting game states.  </a:t>
                </a:r>
              </a:p>
              <a:p>
                <a:pPr lvl="1"/>
                <a:r>
                  <a:rPr lang="en-US" dirty="0"/>
                  <a:t>Computational complexity to choose your next move: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AEB9DC-EDFA-AD4F-88A2-E7FA48CDD7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16" r="-724"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526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E2AD5-9FFA-2E44-B2E8-959557425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1FA9D9-DCA4-8F44-852C-269FFC62DF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 order to evaluate the quality of a game state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/>
                  <a:t>, we need to design an evaluation function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 It should have the following properties: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should be a reasonable estimate of the outcome of the game, but</a:t>
                </a:r>
              </a:p>
              <a:p>
                <a:r>
                  <a:rPr lang="en-US" dirty="0"/>
                  <a:t>It must be possible to compute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quickly, i.e., typically we desire that its computational complexity is no more than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.  If its complexity was higher, then we might get better results by using a cheaper evaluation function in a deeper minimax search.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1FA9D9-DCA4-8F44-852C-269FFC62DF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600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5EE4B-C6DC-C94E-88D1-D91D84FEB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55" y="64043"/>
            <a:ext cx="2389988" cy="2635614"/>
          </a:xfrm>
        </p:spPr>
        <p:txBody>
          <a:bodyPr/>
          <a:lstStyle/>
          <a:p>
            <a:r>
              <a:rPr lang="en-US"/>
              <a:t>Example: Depth 1 search, Chess</a:t>
            </a:r>
            <a:endParaRPr lang="en-US" dirty="0"/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126C1CD-90B4-C442-8196-D493E5FB9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385" y="0"/>
            <a:ext cx="3278982" cy="3429000"/>
          </a:xfrm>
          <a:prstGeom prst="rect">
            <a:avLst/>
          </a:prstGeom>
        </p:spPr>
      </p:pic>
      <p:sp>
        <p:nvSpPr>
          <p:cNvPr id="17" name="Triangle 16">
            <a:extLst>
              <a:ext uri="{FF2B5EF4-FFF2-40B4-BE49-F238E27FC236}">
                <a16:creationId xmlns:a16="http://schemas.microsoft.com/office/drawing/2014/main" id="{8071EEB3-1DF9-AA45-A237-55E0359CE850}"/>
              </a:ext>
            </a:extLst>
          </p:cNvPr>
          <p:cNvSpPr/>
          <p:nvPr/>
        </p:nvSpPr>
        <p:spPr>
          <a:xfrm rot="10800000">
            <a:off x="5689598" y="1422399"/>
            <a:ext cx="783771" cy="7837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85989D70-A88E-CB4B-AE65-C632AA2BC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8033" y="69395"/>
            <a:ext cx="4880423" cy="2630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chess, traditionally, the black player is MIN.</a:t>
            </a:r>
          </a:p>
          <a:p>
            <a:pPr marL="0" indent="0">
              <a:buNone/>
            </a:pPr>
            <a:r>
              <a:rPr lang="en-US" dirty="0"/>
              <a:t>What move should MIN choose, from this board position?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6948E57E-FE5B-5844-8D69-ABD4338B6A31}"/>
              </a:ext>
            </a:extLst>
          </p:cNvPr>
          <p:cNvSpPr txBox="1">
            <a:spLocks/>
          </p:cNvSpPr>
          <p:nvPr/>
        </p:nvSpPr>
        <p:spPr>
          <a:xfrm>
            <a:off x="3225801" y="3153683"/>
            <a:ext cx="8921415" cy="1113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Graphics: created by the </a:t>
            </a:r>
            <a:r>
              <a:rPr lang="en-US" dirty="0" err="1"/>
              <a:t>PyChess</a:t>
            </a:r>
            <a:r>
              <a:rPr lang="en-US" dirty="0"/>
              <a:t> community.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Game board shown: game1.txt from the MP5 distribution.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969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5EE4B-C6DC-C94E-88D1-D91D84FEB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55" y="64043"/>
            <a:ext cx="2389988" cy="2635614"/>
          </a:xfrm>
        </p:spPr>
        <p:txBody>
          <a:bodyPr/>
          <a:lstStyle/>
          <a:p>
            <a:r>
              <a:rPr lang="en-US"/>
              <a:t>Example: Depth 1 search, Chess</a:t>
            </a:r>
            <a:endParaRPr lang="en-US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F4DD28C-7735-FD44-9712-CE91C93A1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" y="3381826"/>
            <a:ext cx="3278981" cy="3429000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126C1CD-90B4-C442-8196-D493E5FB9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385" y="0"/>
            <a:ext cx="3278982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19062-A09D-A944-BD7E-4519185BE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790" y="3396343"/>
            <a:ext cx="3278982" cy="3429000"/>
          </a:xfrm>
          <a:prstGeom prst="rect">
            <a:avLst/>
          </a:prstGeom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8ED4310-D492-D94E-8FF2-FA59B8EE37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2" y="3385455"/>
            <a:ext cx="3137190" cy="3291840"/>
          </a:xfrm>
          <a:prstGeom prst="rect">
            <a:avLst/>
          </a:prstGeom>
        </p:spPr>
      </p:pic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9B33782-0CB8-F843-BF3A-7943944060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492" y="3381826"/>
            <a:ext cx="3137190" cy="3291840"/>
          </a:xfrm>
          <a:prstGeom prst="rect">
            <a:avLst/>
          </a:prstGeom>
        </p:spPr>
      </p:pic>
      <p:sp>
        <p:nvSpPr>
          <p:cNvPr id="17" name="Triangle 16">
            <a:extLst>
              <a:ext uri="{FF2B5EF4-FFF2-40B4-BE49-F238E27FC236}">
                <a16:creationId xmlns:a16="http://schemas.microsoft.com/office/drawing/2014/main" id="{8071EEB3-1DF9-AA45-A237-55E0359CE850}"/>
              </a:ext>
            </a:extLst>
          </p:cNvPr>
          <p:cNvSpPr/>
          <p:nvPr/>
        </p:nvSpPr>
        <p:spPr>
          <a:xfrm rot="10800000">
            <a:off x="5689598" y="1422399"/>
            <a:ext cx="783771" cy="7837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C1A6246-B455-4C4C-BA73-827DD26C91A2}"/>
              </a:ext>
            </a:extLst>
          </p:cNvPr>
          <p:cNvCxnSpPr>
            <a:cxnSpLocks/>
            <a:stCxn id="17" idx="0"/>
          </p:cNvCxnSpPr>
          <p:nvPr/>
        </p:nvCxnSpPr>
        <p:spPr>
          <a:xfrm flipH="1">
            <a:off x="1788805" y="2206170"/>
            <a:ext cx="4292678" cy="155303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B1D2D32-A7BD-6242-ADA1-EC409FD9D6B2}"/>
              </a:ext>
            </a:extLst>
          </p:cNvPr>
          <p:cNvCxnSpPr>
            <a:cxnSpLocks/>
            <a:stCxn id="17" idx="0"/>
          </p:cNvCxnSpPr>
          <p:nvPr/>
        </p:nvCxnSpPr>
        <p:spPr>
          <a:xfrm flipH="1">
            <a:off x="4587136" y="2206170"/>
            <a:ext cx="1494347" cy="155303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C70E2F6-AA09-8946-8A31-B0A2F0BFF443}"/>
              </a:ext>
            </a:extLst>
          </p:cNvPr>
          <p:cNvCxnSpPr>
            <a:cxnSpLocks/>
            <a:stCxn id="17" idx="0"/>
          </p:cNvCxnSpPr>
          <p:nvPr/>
        </p:nvCxnSpPr>
        <p:spPr>
          <a:xfrm>
            <a:off x="6081483" y="2206170"/>
            <a:ext cx="1584087" cy="1451426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4E76FCE-FF20-4C4C-B7C0-A5B1C8E29188}"/>
              </a:ext>
            </a:extLst>
          </p:cNvPr>
          <p:cNvCxnSpPr>
            <a:cxnSpLocks/>
            <a:stCxn id="17" idx="0"/>
          </p:cNvCxnSpPr>
          <p:nvPr/>
        </p:nvCxnSpPr>
        <p:spPr>
          <a:xfrm>
            <a:off x="6081483" y="2206170"/>
            <a:ext cx="4368604" cy="1451426"/>
          </a:xfrm>
          <a:prstGeom prst="straightConnector1">
            <a:avLst/>
          </a:prstGeom>
          <a:ln w="1270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DAD6EB8-8276-8242-BA2E-C80A7570DC9F}"/>
                  </a:ext>
                </a:extLst>
              </p:cNvPr>
              <p:cNvSpPr/>
              <p:nvPr/>
            </p:nvSpPr>
            <p:spPr>
              <a:xfrm>
                <a:off x="692791" y="6219762"/>
                <a:ext cx="2362185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DAD6EB8-8276-8242-BA2E-C80A7570D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91" y="6219762"/>
                <a:ext cx="2362185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975660F-DB1D-ED4F-B862-5B280EABC9D3}"/>
                  </a:ext>
                </a:extLst>
              </p:cNvPr>
              <p:cNvSpPr/>
              <p:nvPr/>
            </p:nvSpPr>
            <p:spPr>
              <a:xfrm>
                <a:off x="3573878" y="6227018"/>
                <a:ext cx="2362185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975660F-DB1D-ED4F-B862-5B280EABC9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878" y="6227018"/>
                <a:ext cx="2362185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50CA282-BCA9-6E47-9DA6-0A7E8C81BBB7}"/>
                  </a:ext>
                </a:extLst>
              </p:cNvPr>
              <p:cNvSpPr/>
              <p:nvPr/>
            </p:nvSpPr>
            <p:spPr>
              <a:xfrm>
                <a:off x="6440450" y="6219759"/>
                <a:ext cx="2362185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50CA282-BCA9-6E47-9DA6-0A7E8C81B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450" y="6219759"/>
                <a:ext cx="2362185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48F38DF-F22F-1240-9FC5-C313BA4682DB}"/>
                  </a:ext>
                </a:extLst>
              </p:cNvPr>
              <p:cNvSpPr/>
              <p:nvPr/>
            </p:nvSpPr>
            <p:spPr>
              <a:xfrm>
                <a:off x="9307023" y="6212501"/>
                <a:ext cx="2362185" cy="646331"/>
              </a:xfrm>
              <a:prstGeom prst="rect">
                <a:avLst/>
              </a:prstGeom>
              <a:solidFill>
                <a:schemeClr val="bg1"/>
              </a:solidFill>
              <a:ln w="127000">
                <a:solidFill>
                  <a:srgbClr val="FFC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48F38DF-F22F-1240-9FC5-C313BA4682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023" y="6212501"/>
                <a:ext cx="2362185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85989D70-A88E-CB4B-AE65-C632AA2BC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8033" y="69395"/>
            <a:ext cx="4880423" cy="2630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chess, traditionally, the black player is MIN.</a:t>
            </a:r>
          </a:p>
          <a:p>
            <a:pPr marL="0" indent="0">
              <a:buNone/>
            </a:pPr>
            <a:r>
              <a:rPr lang="en-US" dirty="0"/>
              <a:t>Since one move has a final board value less than the others, MIN will choose </a:t>
            </a:r>
            <a:r>
              <a:rPr lang="en-US"/>
              <a:t>that move (in a depth-1 search).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575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5EE4B-C6DC-C94E-88D1-D91D84FEB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55" y="64043"/>
            <a:ext cx="2389988" cy="2635614"/>
          </a:xfrm>
        </p:spPr>
        <p:txBody>
          <a:bodyPr/>
          <a:lstStyle/>
          <a:p>
            <a:r>
              <a:rPr lang="en-US" dirty="0"/>
              <a:t>Example: Depth 2 search, Chess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F4DD28C-7735-FD44-9712-CE91C93A1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7" y="2336799"/>
            <a:ext cx="1748790" cy="1828800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126C1CD-90B4-C442-8196-D493E5FB9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242" y="116114"/>
            <a:ext cx="1748790" cy="182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19062-A09D-A944-BD7E-4519185BE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532" y="2293256"/>
            <a:ext cx="1748790" cy="1828800"/>
          </a:xfrm>
          <a:prstGeom prst="rect">
            <a:avLst/>
          </a:prstGeom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8ED4310-D492-D94E-8FF2-FA59B8EE37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14" y="2369456"/>
            <a:ext cx="1742883" cy="1828800"/>
          </a:xfrm>
          <a:prstGeom prst="rect">
            <a:avLst/>
          </a:prstGeom>
        </p:spPr>
      </p:pic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9B33782-0CB8-F843-BF3A-7943944060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093" y="2351313"/>
            <a:ext cx="1742883" cy="1828800"/>
          </a:xfrm>
          <a:prstGeom prst="rect">
            <a:avLst/>
          </a:prstGeom>
        </p:spPr>
      </p:pic>
      <p:sp>
        <p:nvSpPr>
          <p:cNvPr id="17" name="Triangle 16">
            <a:extLst>
              <a:ext uri="{FF2B5EF4-FFF2-40B4-BE49-F238E27FC236}">
                <a16:creationId xmlns:a16="http://schemas.microsoft.com/office/drawing/2014/main" id="{8071EEB3-1DF9-AA45-A237-55E0359CE850}"/>
              </a:ext>
            </a:extLst>
          </p:cNvPr>
          <p:cNvSpPr/>
          <p:nvPr/>
        </p:nvSpPr>
        <p:spPr>
          <a:xfrm rot="10800000">
            <a:off x="5689598" y="1074056"/>
            <a:ext cx="783771" cy="7837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C1A6246-B455-4C4C-BA73-827DD26C91A2}"/>
              </a:ext>
            </a:extLst>
          </p:cNvPr>
          <p:cNvCxnSpPr>
            <a:cxnSpLocks/>
            <a:stCxn id="17" idx="0"/>
          </p:cNvCxnSpPr>
          <p:nvPr/>
        </p:nvCxnSpPr>
        <p:spPr>
          <a:xfrm flipH="1">
            <a:off x="2365829" y="1857827"/>
            <a:ext cx="3715654" cy="841829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B1D2D32-A7BD-6242-ADA1-EC409FD9D6B2}"/>
              </a:ext>
            </a:extLst>
          </p:cNvPr>
          <p:cNvCxnSpPr>
            <a:cxnSpLocks/>
            <a:stCxn id="17" idx="0"/>
          </p:cNvCxnSpPr>
          <p:nvPr/>
        </p:nvCxnSpPr>
        <p:spPr>
          <a:xfrm flipH="1">
            <a:off x="4659086" y="1857827"/>
            <a:ext cx="1422397" cy="841829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C70E2F6-AA09-8946-8A31-B0A2F0BFF443}"/>
              </a:ext>
            </a:extLst>
          </p:cNvPr>
          <p:cNvCxnSpPr>
            <a:cxnSpLocks/>
            <a:stCxn id="17" idx="0"/>
          </p:cNvCxnSpPr>
          <p:nvPr/>
        </p:nvCxnSpPr>
        <p:spPr>
          <a:xfrm>
            <a:off x="6081483" y="1857827"/>
            <a:ext cx="1412001" cy="915853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4E76FCE-FF20-4C4C-B7C0-A5B1C8E29188}"/>
              </a:ext>
            </a:extLst>
          </p:cNvPr>
          <p:cNvCxnSpPr>
            <a:cxnSpLocks/>
            <a:stCxn id="17" idx="0"/>
          </p:cNvCxnSpPr>
          <p:nvPr/>
        </p:nvCxnSpPr>
        <p:spPr>
          <a:xfrm>
            <a:off x="6081483" y="1857827"/>
            <a:ext cx="4136574" cy="841829"/>
          </a:xfrm>
          <a:prstGeom prst="straightConnector1">
            <a:avLst/>
          </a:prstGeom>
          <a:ln w="1270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6F9EBE5-0718-4C45-B099-462F338D86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671" y="4644573"/>
            <a:ext cx="1742883" cy="1828800"/>
          </a:xfrm>
          <a:prstGeom prst="rect">
            <a:avLst/>
          </a:prstGeom>
        </p:spPr>
      </p:pic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11CA728-6CF1-9F4A-A28C-8D4744B0DE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327" y="4601033"/>
            <a:ext cx="1742883" cy="1828800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2E81567-E92E-E44F-91F0-C2951ED8F791}"/>
              </a:ext>
            </a:extLst>
          </p:cNvPr>
          <p:cNvCxnSpPr>
            <a:cxnSpLocks/>
          </p:cNvCxnSpPr>
          <p:nvPr/>
        </p:nvCxnSpPr>
        <p:spPr>
          <a:xfrm flipH="1">
            <a:off x="8179866" y="3956243"/>
            <a:ext cx="2155523" cy="906043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0A65940-F1AC-F344-9CF8-8BFB5FF4631B}"/>
              </a:ext>
            </a:extLst>
          </p:cNvPr>
          <p:cNvCxnSpPr>
            <a:cxnSpLocks/>
          </p:cNvCxnSpPr>
          <p:nvPr/>
        </p:nvCxnSpPr>
        <p:spPr>
          <a:xfrm>
            <a:off x="10433584" y="4028102"/>
            <a:ext cx="13266" cy="834184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776B486-BE72-B74F-93C8-20EDCBC5C54F}"/>
                  </a:ext>
                </a:extLst>
              </p:cNvPr>
              <p:cNvSpPr/>
              <p:nvPr/>
            </p:nvSpPr>
            <p:spPr>
              <a:xfrm>
                <a:off x="7108107" y="6234273"/>
                <a:ext cx="2362185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776B486-BE72-B74F-93C8-20EDCBC5C5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107" y="6234273"/>
                <a:ext cx="2362185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A5855A6-11BC-F84B-B160-F38AAD5E03EC}"/>
                  </a:ext>
                </a:extLst>
              </p:cNvPr>
              <p:cNvSpPr/>
              <p:nvPr/>
            </p:nvSpPr>
            <p:spPr>
              <a:xfrm>
                <a:off x="9365079" y="6227015"/>
                <a:ext cx="2362185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A5855A6-11BC-F84B-B160-F38AAD5E03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079" y="6227015"/>
                <a:ext cx="2362185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8BFE82E-C7F4-AF45-A781-AD8D4E319A1B}"/>
                  </a:ext>
                </a:extLst>
              </p:cNvPr>
              <p:cNvSpPr/>
              <p:nvPr/>
            </p:nvSpPr>
            <p:spPr>
              <a:xfrm>
                <a:off x="11469651" y="5109416"/>
                <a:ext cx="636713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8BFE82E-C7F4-AF45-A781-AD8D4E319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9651" y="5109416"/>
                <a:ext cx="636713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45519E4-3F38-0249-86CF-9ACE72B48782}"/>
                  </a:ext>
                </a:extLst>
              </p:cNvPr>
              <p:cNvSpPr/>
              <p:nvPr/>
            </p:nvSpPr>
            <p:spPr>
              <a:xfrm>
                <a:off x="10751197" y="3941017"/>
                <a:ext cx="636713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45519E4-3F38-0249-86CF-9ACE72B487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1197" y="3941017"/>
                <a:ext cx="636713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827AC48-FDD7-0149-B1F2-83B0C3D55053}"/>
              </a:ext>
            </a:extLst>
          </p:cNvPr>
          <p:cNvCxnSpPr>
            <a:cxnSpLocks/>
          </p:cNvCxnSpPr>
          <p:nvPr/>
        </p:nvCxnSpPr>
        <p:spPr>
          <a:xfrm flipH="1">
            <a:off x="958024" y="3918858"/>
            <a:ext cx="1015919" cy="682173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4ADAB7F-D2DD-D047-82C2-C0C33EA69F28}"/>
              </a:ext>
            </a:extLst>
          </p:cNvPr>
          <p:cNvCxnSpPr>
            <a:cxnSpLocks/>
          </p:cNvCxnSpPr>
          <p:nvPr/>
        </p:nvCxnSpPr>
        <p:spPr>
          <a:xfrm>
            <a:off x="1973943" y="3911988"/>
            <a:ext cx="0" cy="834183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DFFBE17-ED77-194A-BAD2-B02731F3E1C0}"/>
              </a:ext>
            </a:extLst>
          </p:cNvPr>
          <p:cNvCxnSpPr>
            <a:cxnSpLocks/>
          </p:cNvCxnSpPr>
          <p:nvPr/>
        </p:nvCxnSpPr>
        <p:spPr>
          <a:xfrm flipH="1">
            <a:off x="4065242" y="3911988"/>
            <a:ext cx="593844" cy="689043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A5A1B83-71C9-1942-9C48-10E0749F1E61}"/>
              </a:ext>
            </a:extLst>
          </p:cNvPr>
          <p:cNvCxnSpPr>
            <a:cxnSpLocks/>
          </p:cNvCxnSpPr>
          <p:nvPr/>
        </p:nvCxnSpPr>
        <p:spPr>
          <a:xfrm>
            <a:off x="4557487" y="3911988"/>
            <a:ext cx="377370" cy="834183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D56F197-BDDE-A74A-8591-FE99F4F77DDC}"/>
              </a:ext>
            </a:extLst>
          </p:cNvPr>
          <p:cNvCxnSpPr>
            <a:cxnSpLocks/>
          </p:cNvCxnSpPr>
          <p:nvPr/>
        </p:nvCxnSpPr>
        <p:spPr>
          <a:xfrm flipH="1">
            <a:off x="6031753" y="3945370"/>
            <a:ext cx="1354334" cy="712288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10FDE30-F811-8043-A1ED-0EDDD672C211}"/>
                  </a:ext>
                </a:extLst>
              </p:cNvPr>
              <p:cNvSpPr/>
              <p:nvPr/>
            </p:nvSpPr>
            <p:spPr>
              <a:xfrm>
                <a:off x="11266454" y="2787131"/>
                <a:ext cx="636713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10FDE30-F811-8043-A1ED-0EDDD672C2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6454" y="2787131"/>
                <a:ext cx="636713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01E8C0F-D12C-7941-95A4-D34BC04F913F}"/>
              </a:ext>
            </a:extLst>
          </p:cNvPr>
          <p:cNvCxnSpPr>
            <a:cxnSpLocks/>
          </p:cNvCxnSpPr>
          <p:nvPr/>
        </p:nvCxnSpPr>
        <p:spPr>
          <a:xfrm flipH="1">
            <a:off x="6787483" y="3956243"/>
            <a:ext cx="618200" cy="808458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1FD3397-FCBF-6F48-86B5-68F5442DEC72}"/>
                  </a:ext>
                </a:extLst>
              </p:cNvPr>
              <p:cNvSpPr/>
              <p:nvPr/>
            </p:nvSpPr>
            <p:spPr>
              <a:xfrm>
                <a:off x="7369367" y="3882959"/>
                <a:ext cx="636713" cy="646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1FD3397-FCBF-6F48-86B5-68F5442DE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367" y="3882959"/>
                <a:ext cx="636713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11EBB48-2E16-F34C-B3F4-A60A577508D2}"/>
                  </a:ext>
                </a:extLst>
              </p:cNvPr>
              <p:cNvSpPr/>
              <p:nvPr/>
            </p:nvSpPr>
            <p:spPr>
              <a:xfrm>
                <a:off x="4807594" y="3759586"/>
                <a:ext cx="636713" cy="646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11EBB48-2E16-F34C-B3F4-A60A577508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594" y="3759586"/>
                <a:ext cx="636713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BD809B8-EFBC-BE46-B7A5-7C1953BBBC53}"/>
                  </a:ext>
                </a:extLst>
              </p:cNvPr>
              <p:cNvSpPr/>
              <p:nvPr/>
            </p:nvSpPr>
            <p:spPr>
              <a:xfrm>
                <a:off x="2028106" y="3795872"/>
                <a:ext cx="636713" cy="646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BD809B8-EFBC-BE46-B7A5-7C1953BBB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106" y="3795872"/>
                <a:ext cx="636713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A90BEAD-D619-5847-B506-ED0B4F03BDA9}"/>
                  </a:ext>
                </a:extLst>
              </p:cNvPr>
              <p:cNvSpPr/>
              <p:nvPr/>
            </p:nvSpPr>
            <p:spPr>
              <a:xfrm>
                <a:off x="8651684" y="2975810"/>
                <a:ext cx="3288039" cy="646331"/>
              </a:xfrm>
              <a:prstGeom prst="rect">
                <a:avLst/>
              </a:prstGeom>
              <a:solidFill>
                <a:schemeClr val="bg1"/>
              </a:solidFill>
              <a:ln w="1270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=−5 −1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A90BEAD-D619-5847-B506-ED0B4F03B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1684" y="2975810"/>
                <a:ext cx="3288039" cy="646331"/>
              </a:xfrm>
              <a:prstGeom prst="rect">
                <a:avLst/>
              </a:prstGeom>
              <a:blipFill>
                <a:blip r:embed="rId17"/>
                <a:stretch>
                  <a:fillRect b="-25000"/>
                </a:stretch>
              </a:blipFill>
              <a:ln w="1270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39069C1E-FB05-1B4C-B688-4A16ABCFDF0E}"/>
              </a:ext>
            </a:extLst>
          </p:cNvPr>
          <p:cNvSpPr/>
          <p:nvPr/>
        </p:nvSpPr>
        <p:spPr>
          <a:xfrm>
            <a:off x="10388337" y="2692781"/>
            <a:ext cx="663964" cy="1200329"/>
          </a:xfrm>
          <a:prstGeom prst="rect">
            <a:avLst/>
          </a:prstGeom>
          <a:noFill/>
          <a:ln w="127000">
            <a:noFill/>
          </a:ln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7922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2987A-6BF8-5348-A98B-BBEEE7851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chess evaluation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E545A4-A65E-BA4A-A459-A4D832BF6E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6743" y="1607908"/>
                <a:ext cx="6386285" cy="50323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600" dirty="0"/>
                  <a:t>Each side receives:</a:t>
                </a:r>
              </a:p>
              <a:p>
                <a:r>
                  <a:rPr lang="en-US" sz="3600" dirty="0"/>
                  <a:t>9 points per remaining queen </a:t>
                </a:r>
              </a:p>
              <a:p>
                <a:r>
                  <a:rPr lang="en-US" sz="3600" dirty="0"/>
                  <a:t>5 points per remaining rook</a:t>
                </a:r>
              </a:p>
              <a:p>
                <a:r>
                  <a:rPr lang="en-US" sz="3600" dirty="0"/>
                  <a:t>3 points per remaining bishop</a:t>
                </a:r>
              </a:p>
              <a:p>
                <a:r>
                  <a:rPr lang="en-US" sz="3600" dirty="0"/>
                  <a:t>3 points per remaining knight</a:t>
                </a:r>
              </a:p>
              <a:p>
                <a:r>
                  <a:rPr lang="en-US" sz="3600" dirty="0"/>
                  <a:t>1 point per remaining pawn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/>
                  <a:t> points for white -  points for black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E545A4-A65E-BA4A-A459-A4D832BF6E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6743" y="1607908"/>
                <a:ext cx="6386285" cy="5032375"/>
              </a:xfrm>
              <a:blipFill>
                <a:blip r:embed="rId2"/>
                <a:stretch>
                  <a:fillRect l="-2976" t="-3023" r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DB1251-91AF-2A4A-8899-0A22327D6657}"/>
              </a:ext>
            </a:extLst>
          </p:cNvPr>
          <p:cNvSpPr txBox="1">
            <a:spLocks/>
          </p:cNvSpPr>
          <p:nvPr/>
        </p:nvSpPr>
        <p:spPr>
          <a:xfrm>
            <a:off x="7663543" y="1702253"/>
            <a:ext cx="44631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The </a:t>
            </a:r>
            <a:r>
              <a:rPr lang="en-US" sz="3600" dirty="0" err="1"/>
              <a:t>PyChess</a:t>
            </a:r>
            <a:r>
              <a:rPr lang="en-US" sz="3600" dirty="0"/>
              <a:t> evaluation function provides extra point depending on the location of each piece on the board.</a:t>
            </a:r>
          </a:p>
        </p:txBody>
      </p:sp>
      <p:pic>
        <p:nvPicPr>
          <p:cNvPr id="6" name="Picture 5" descr="A picture containing text, tool&#10;&#10;Description automatically generated">
            <a:extLst>
              <a:ext uri="{FF2B5EF4-FFF2-40B4-BE49-F238E27FC236}">
                <a16:creationId xmlns:a16="http://schemas.microsoft.com/office/drawing/2014/main" id="{606FD582-3D2E-D94A-BFDC-E20406295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843" y="2159908"/>
            <a:ext cx="635000" cy="622300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88797663-B1CE-844A-9008-305DB1602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98" y="2850243"/>
            <a:ext cx="660400" cy="635000"/>
          </a:xfrm>
          <a:prstGeom prst="rect">
            <a:avLst/>
          </a:prstGeom>
        </p:spPr>
      </p:pic>
      <p:pic>
        <p:nvPicPr>
          <p:cNvPr id="10" name="Picture 9" descr="A close-up of a gavel&#10;&#10;Description automatically generated with low confidence">
            <a:extLst>
              <a:ext uri="{FF2B5EF4-FFF2-40B4-BE49-F238E27FC236}">
                <a16:creationId xmlns:a16="http://schemas.microsoft.com/office/drawing/2014/main" id="{4799BB26-AAE1-4C49-834B-84374F6FC5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443" y="3487058"/>
            <a:ext cx="635000" cy="609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3902EF-5C22-5146-A111-1CCBEDC94B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328" y="4090306"/>
            <a:ext cx="635000" cy="622300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01DA0390-AF0C-D748-85FB-30E6F3E51F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0" y="4687206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23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9CD1A-F5CE-3C40-AC64-C48FC4F99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functions in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AAF279-9900-AB4E-A1CD-FC50B66C83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53055"/>
                <a:ext cx="10515600" cy="466725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Evaluation function must be reasonably accurate, but computationally simple.  Often this means a linear evaluation function: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/>
                  <a:t> are features of the game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dirty="0"/>
                  <a:t> are real-valued weights.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Notice: this is just a one-layer neural net, with input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r>
                  <a:rPr lang="en-US" dirty="0"/>
                  <a:t> and weight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Recently, deeper neural nets are also sometimes used.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AAF279-9900-AB4E-A1CD-FC50B66C83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53055"/>
                <a:ext cx="10515600" cy="4667250"/>
              </a:xfrm>
              <a:blipFill>
                <a:blip r:embed="rId2"/>
                <a:stretch>
                  <a:fillRect l="-1206" t="-3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550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Cutting off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Horizon effect:</a:t>
            </a:r>
            <a:r>
              <a:rPr lang="en-US" dirty="0"/>
              <a:t> you may incorrectly estimate the value of a state by overlooking an event that is just beyond the depth limit</a:t>
            </a:r>
          </a:p>
          <a:p>
            <a:pPr lvl="1"/>
            <a:r>
              <a:rPr lang="en-US" dirty="0"/>
              <a:t>For example, a damaging move by the opponent that can be delayed but not avoided</a:t>
            </a:r>
          </a:p>
          <a:p>
            <a:r>
              <a:rPr lang="en-US" dirty="0"/>
              <a:t>Remedies: search a small number of possible extensions to depth+1.</a:t>
            </a:r>
          </a:p>
          <a:p>
            <a:pPr lvl="1"/>
            <a:r>
              <a:rPr lang="en-US" b="1" dirty="0"/>
              <a:t>Quiescence search:</a:t>
            </a:r>
            <a:r>
              <a:rPr lang="en-US" dirty="0"/>
              <a:t> extend only “unstable” moves, e.g., moves that capture a piece.</a:t>
            </a:r>
          </a:p>
          <a:p>
            <a:pPr lvl="1"/>
            <a:r>
              <a:rPr lang="en-US" b="1" dirty="0"/>
              <a:t>Singular extension: </a:t>
            </a:r>
            <a:r>
              <a:rPr lang="en-US" dirty="0"/>
              <a:t>extend only very strong moves.</a:t>
            </a:r>
          </a:p>
          <a:p>
            <a:pPr lvl="1"/>
            <a:r>
              <a:rPr lang="en-US" b="1" dirty="0"/>
              <a:t>Stochastic search</a:t>
            </a:r>
            <a:r>
              <a:rPr lang="en-US" dirty="0"/>
              <a:t>: randomly sample a small number of possible future paths.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00201"/>
            <a:ext cx="10515599" cy="45259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Alternating two-player zero-sum games</a:t>
            </a:r>
          </a:p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Minimax search</a:t>
            </a:r>
          </a:p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Limited-horizon computation and heuristic evaluation functions</a:t>
            </a:r>
          </a:p>
          <a:p>
            <a:r>
              <a:rPr lang="en-US" sz="3600" dirty="0"/>
              <a:t>Alpha-beta search</a:t>
            </a:r>
          </a:p>
          <a:p>
            <a:r>
              <a:rPr lang="en-US" sz="3600" dirty="0"/>
              <a:t>Computational complexity of minimax and alpha-beta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04533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1B282-2738-CB49-9CE1-B0C7085F0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complexity of minimax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98C9C8-9F50-A247-A622-31534CDD38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that, at each game state, there are b possible moves</a:t>
                </a:r>
              </a:p>
              <a:p>
                <a:r>
                  <a:rPr lang="en-US" dirty="0"/>
                  <a:t>Suppose we search to a depth of d</a:t>
                </a:r>
              </a:p>
              <a:p>
                <a:r>
                  <a:rPr lang="en-US" dirty="0"/>
                  <a:t>Then the computational complexity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98C9C8-9F50-A247-A622-31534CDD38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7613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Games vs. single-agent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600200" y="1570038"/>
                <a:ext cx="8839200" cy="4525963"/>
              </a:xfrm>
            </p:spPr>
            <p:txBody>
              <a:bodyPr/>
              <a:lstStyle/>
              <a:p>
                <a:r>
                  <a:rPr lang="en-US" dirty="0"/>
                  <a:t>We don’t know how the opponent will act</a:t>
                </a:r>
              </a:p>
              <a:p>
                <a:r>
                  <a:rPr lang="en-US" dirty="0"/>
                  <a:t>The solution is not a fixed sequence of actions from start state to goal state, but a </a:t>
                </a:r>
                <a:r>
                  <a:rPr lang="en-US" b="1" i="1" dirty="0">
                    <a:solidFill>
                      <a:srgbClr val="CC0099"/>
                    </a:solidFill>
                  </a:rPr>
                  <a:t>strategy</a:t>
                </a:r>
                <a:r>
                  <a:rPr lang="en-US" b="1" dirty="0"/>
                  <a:t> </a:t>
                </a:r>
                <a:r>
                  <a:rPr lang="en-US" dirty="0"/>
                  <a:t>or </a:t>
                </a:r>
                <a:r>
                  <a:rPr lang="en-US" b="1" i="1" dirty="0">
                    <a:solidFill>
                      <a:srgbClr val="CC0099"/>
                    </a:solidFill>
                  </a:rPr>
                  <a:t>policy</a:t>
                </a:r>
              </a:p>
              <a:p>
                <a:pPr marL="0" indent="0">
                  <a:buNone/>
                </a:pPr>
                <a:endParaRPr lang="en-US" b="1" i="1" dirty="0"/>
              </a:p>
              <a:p>
                <a:pPr marL="0" indent="0">
                  <a:buNone/>
                </a:pPr>
                <a:r>
                  <a:rPr lang="en-US" dirty="0"/>
                  <a:t>Definition of </a:t>
                </a:r>
                <a:r>
                  <a:rPr lang="en-US" b="1" u="sng" dirty="0"/>
                  <a:t>policy</a:t>
                </a:r>
                <a:r>
                  <a:rPr lang="en-US" dirty="0"/>
                  <a:t>: a policy is a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that maps from world states,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/>
                  <a:t>, to actions,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00200" y="1570038"/>
                <a:ext cx="8839200" cy="4525963"/>
              </a:xfrm>
              <a:blipFill>
                <a:blip r:embed="rId3"/>
                <a:stretch>
                  <a:fillRect l="-1435" t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5558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850AA-F073-F343-9679-49C0C0ECD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 of alpha-beta pruning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D0793C-981C-8A4B-ABE4-9DF2CEA6FE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Computational complexity of minimax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 is no known algorithm to make it polynomial time</a:t>
                </a:r>
              </a:p>
              <a:p>
                <a:r>
                  <a:rPr lang="en-US" dirty="0"/>
                  <a:t>But… can we reduce the exponent?  For example, could we make the complexity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If we could do that, then it would become possible to search twice as far, using the same amount of computation.  This could be the difference between a beginner chess player vs. a grand master.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D0793C-981C-8A4B-ABE4-9DF2CEA6FE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35" r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1637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850AA-F073-F343-9679-49C0C0ECD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 of alpha-beta pruning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D0793C-981C-8A4B-ABE4-9DF2CEA6FE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basic idea of alpha-beta pruning is to reduce the complexity of minimax from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can do this by only evaluating half of the levels.</a:t>
                </a:r>
              </a:p>
              <a:p>
                <a:r>
                  <a:rPr lang="en-US" dirty="0"/>
                  <a:t>How can we ”only evaluate half the levels” without losing accuracy?</a:t>
                </a:r>
              </a:p>
              <a:p>
                <a:r>
                  <a:rPr lang="en-US" dirty="0"/>
                  <a:t>Why it works: It is possible to compute the exact minimax decision without expanding every node in the game tree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D0793C-981C-8A4B-ABE4-9DF2CEA6FE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1607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6E0DC-6F56-CB47-A306-1463079A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pruning thresholds, alpha and beta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E2B38D-1436-6D4B-B131-80ED00353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Alpha-beta pruning requires us to keep track of two pruning thresholds, alpha and beta.</a:t>
                </a:r>
              </a:p>
              <a:p>
                <a:r>
                  <a:rPr lang="en-US" dirty="0"/>
                  <a:t>alpha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 is the highest score that MAX knows how to force MIN to accept.</a:t>
                </a:r>
              </a:p>
              <a:p>
                <a:r>
                  <a:rPr lang="en-US" dirty="0"/>
                  <a:t>beta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) is the lowest score that MIN knows how to force MAX to accept.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E2B38D-1436-6D4B-B131-80ED00353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 r="-1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410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3866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234806-6ABE-1E47-BFF2-4B43DC9352B9}"/>
                  </a:ext>
                </a:extLst>
              </p:cNvPr>
              <p:cNvSpPr/>
              <p:nvPr/>
            </p:nvSpPr>
            <p:spPr>
              <a:xfrm>
                <a:off x="6542279" y="2197411"/>
                <a:ext cx="146617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=−∞,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234806-6ABE-1E47-BFF2-4B43DC935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279" y="2197411"/>
                <a:ext cx="1466171" cy="830997"/>
              </a:xfrm>
              <a:prstGeom prst="rect">
                <a:avLst/>
              </a:prstGeom>
              <a:blipFill>
                <a:blip r:embed="rId4"/>
                <a:stretch>
                  <a:fillRect r="-1724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4933" y="685800"/>
                <a:ext cx="10989734" cy="1888067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Initialize: </a:t>
                </a:r>
              </a:p>
              <a:p>
                <a:r>
                  <a:rPr lang="en-US" dirty="0"/>
                  <a:t>alpha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 is the highest score that MAX knows how to force MIN to accept, which is initially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beta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) is the lowest score that MIN knows how to force MAX to accept, which is initially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4933" y="685800"/>
                <a:ext cx="10989734" cy="1888067"/>
              </a:xfrm>
              <a:blipFill>
                <a:blip r:embed="rId5"/>
                <a:stretch>
                  <a:fillRect l="-1039" t="-8725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0245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Inheritance</a:t>
            </a:r>
            <a:r>
              <a:rPr lang="en-US" dirty="0"/>
              <a:t>: Child inherits alpha and beta from its parent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234806-6ABE-1E47-BFF2-4B43DC9352B9}"/>
                  </a:ext>
                </a:extLst>
              </p:cNvPr>
              <p:cNvSpPr/>
              <p:nvPr/>
            </p:nvSpPr>
            <p:spPr>
              <a:xfrm>
                <a:off x="6542279" y="2197411"/>
                <a:ext cx="146617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=−∞,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234806-6ABE-1E47-BFF2-4B43DC935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279" y="2197411"/>
                <a:ext cx="1466171" cy="830997"/>
              </a:xfrm>
              <a:prstGeom prst="rect">
                <a:avLst/>
              </a:prstGeom>
              <a:blipFill>
                <a:blip r:embed="rId4"/>
                <a:stretch>
                  <a:fillRect r="-1724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B74EFBE-6DAB-1D46-AF41-E82EBF98BC29}"/>
                  </a:ext>
                </a:extLst>
              </p:cNvPr>
              <p:cNvSpPr/>
              <p:nvPr/>
            </p:nvSpPr>
            <p:spPr>
              <a:xfrm>
                <a:off x="4229775" y="3741287"/>
                <a:ext cx="146617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=−∞,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B74EFBE-6DAB-1D46-AF41-E82EBF98BC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775" y="3741287"/>
                <a:ext cx="1466171" cy="830997"/>
              </a:xfrm>
              <a:prstGeom prst="rect">
                <a:avLst/>
              </a:prstGeom>
              <a:blipFill>
                <a:blip r:embed="rId5"/>
                <a:stretch>
                  <a:fillRect r="-1724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34526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Update</a:t>
            </a:r>
            <a:r>
              <a:rPr lang="en-US" dirty="0"/>
              <a:t>: a </a:t>
            </a:r>
            <a:r>
              <a:rPr lang="en-US" b="1" u="sng" dirty="0">
                <a:solidFill>
                  <a:srgbClr val="FF0000"/>
                </a:solidFill>
              </a:rPr>
              <a:t>min</a:t>
            </a:r>
            <a:r>
              <a:rPr lang="en-US" dirty="0"/>
              <a:t> node can update beta.  A max node can update alpha.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5196348" y="2895600"/>
            <a:ext cx="5397910" cy="33528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7910" h="3352800">
                <a:moveTo>
                  <a:pt x="1280652" y="76200"/>
                </a:moveTo>
                <a:lnTo>
                  <a:pt x="678426" y="1376516"/>
                </a:lnTo>
                <a:lnTo>
                  <a:pt x="0" y="3279058"/>
                </a:lnTo>
                <a:lnTo>
                  <a:pt x="5397910" y="3352800"/>
                </a:lnTo>
                <a:lnTo>
                  <a:pt x="5206181" y="904568"/>
                </a:lnTo>
                <a:cubicBezTo>
                  <a:pt x="4646971" y="350275"/>
                  <a:pt x="2774113" y="141678"/>
                  <a:pt x="2118852" y="0"/>
                </a:cubicBezTo>
                <a:cubicBezTo>
                  <a:pt x="1918059" y="11676"/>
                  <a:pt x="1567171" y="69287"/>
                  <a:pt x="1280652" y="76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960E964-C8ED-2A4E-B8D3-9010ECF52FE8}"/>
                  </a:ext>
                </a:extLst>
              </p:cNvPr>
              <p:cNvSpPr/>
              <p:nvPr/>
            </p:nvSpPr>
            <p:spPr>
              <a:xfrm>
                <a:off x="4229775" y="3741287"/>
                <a:ext cx="146617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=−∞,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960E964-C8ED-2A4E-B8D3-9010ECF52F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775" y="3741287"/>
                <a:ext cx="1466171" cy="830997"/>
              </a:xfrm>
              <a:prstGeom prst="rect">
                <a:avLst/>
              </a:prstGeom>
              <a:blipFill>
                <a:blip r:embed="rId4"/>
                <a:stretch>
                  <a:fillRect r="-1724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A542B79-0AFB-1349-9EF3-F4319AC97B1D}"/>
                  </a:ext>
                </a:extLst>
              </p:cNvPr>
              <p:cNvSpPr/>
              <p:nvPr/>
            </p:nvSpPr>
            <p:spPr>
              <a:xfrm>
                <a:off x="6542279" y="2197411"/>
                <a:ext cx="146617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=−∞,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A542B79-0AFB-1349-9EF3-F4319AC97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279" y="2197411"/>
                <a:ext cx="1466171" cy="830997"/>
              </a:xfrm>
              <a:prstGeom prst="rect">
                <a:avLst/>
              </a:prstGeom>
              <a:blipFill>
                <a:blip r:embed="rId5"/>
                <a:stretch>
                  <a:fillRect r="-1724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4299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5196348" y="2895600"/>
            <a:ext cx="5397910" cy="33528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7910" h="3352800">
                <a:moveTo>
                  <a:pt x="1280652" y="76200"/>
                </a:moveTo>
                <a:lnTo>
                  <a:pt x="678426" y="1376516"/>
                </a:lnTo>
                <a:lnTo>
                  <a:pt x="0" y="3279058"/>
                </a:lnTo>
                <a:lnTo>
                  <a:pt x="5397910" y="3352800"/>
                </a:lnTo>
                <a:lnTo>
                  <a:pt x="5206181" y="904568"/>
                </a:lnTo>
                <a:cubicBezTo>
                  <a:pt x="4646971" y="350275"/>
                  <a:pt x="2774113" y="141678"/>
                  <a:pt x="2118852" y="0"/>
                </a:cubicBezTo>
                <a:cubicBezTo>
                  <a:pt x="1918059" y="11676"/>
                  <a:pt x="1567171" y="69287"/>
                  <a:pt x="1280652" y="76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1" y="243840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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960E964-C8ED-2A4E-B8D3-9010ECF52FE8}"/>
                  </a:ext>
                </a:extLst>
              </p:cNvPr>
              <p:cNvSpPr/>
              <p:nvPr/>
            </p:nvSpPr>
            <p:spPr>
              <a:xfrm>
                <a:off x="4229775" y="3741287"/>
                <a:ext cx="146617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=−∞,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960E964-C8ED-2A4E-B8D3-9010ECF52F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775" y="3741287"/>
                <a:ext cx="1466171" cy="830997"/>
              </a:xfrm>
              <a:prstGeom prst="rect">
                <a:avLst/>
              </a:prstGeom>
              <a:blipFill>
                <a:blip r:embed="rId4"/>
                <a:stretch>
                  <a:fillRect r="-1724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A542B79-0AFB-1349-9EF3-F4319AC97B1D}"/>
                  </a:ext>
                </a:extLst>
              </p:cNvPr>
              <p:cNvSpPr/>
              <p:nvPr/>
            </p:nvSpPr>
            <p:spPr>
              <a:xfrm>
                <a:off x="6542279" y="2197411"/>
                <a:ext cx="114557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A542B79-0AFB-1349-9EF3-F4319AC97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279" y="2197411"/>
                <a:ext cx="1145570" cy="830997"/>
              </a:xfrm>
              <a:prstGeom prst="rect">
                <a:avLst/>
              </a:prstGeom>
              <a:blipFill>
                <a:blip r:embed="rId5"/>
                <a:stretch>
                  <a:fillRect r="-2198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912F46-D0F2-0B4E-86A7-AB88033B0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Update</a:t>
            </a:r>
            <a:r>
              <a:rPr lang="en-US" dirty="0"/>
              <a:t>: a min node can update beta.  A </a:t>
            </a:r>
            <a:r>
              <a:rPr lang="en-US" b="1" u="sng" dirty="0">
                <a:solidFill>
                  <a:srgbClr val="FF0000"/>
                </a:solidFill>
              </a:rPr>
              <a:t>max</a:t>
            </a:r>
            <a:r>
              <a:rPr lang="en-US" dirty="0"/>
              <a:t> node can update alpha.</a:t>
            </a:r>
          </a:p>
        </p:txBody>
      </p:sp>
    </p:spTree>
    <p:extLst>
      <p:ext uri="{BB962C8B-B14F-4D97-AF65-F5344CB8AC3E}">
        <p14:creationId xmlns:p14="http://schemas.microsoft.com/office/powerpoint/2010/main" val="2594955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6516624" y="2945132"/>
            <a:ext cx="4114800" cy="3297799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4800" h="3297799">
                <a:moveTo>
                  <a:pt x="0" y="21199"/>
                </a:moveTo>
                <a:cubicBezTo>
                  <a:pt x="268288" y="641912"/>
                  <a:pt x="962742" y="1291199"/>
                  <a:pt x="1445342" y="1926199"/>
                </a:cubicBezTo>
                <a:lnTo>
                  <a:pt x="1445342" y="3221599"/>
                </a:lnTo>
                <a:lnTo>
                  <a:pt x="4114800" y="3297799"/>
                </a:lnTo>
                <a:lnTo>
                  <a:pt x="3923071" y="849567"/>
                </a:lnTo>
                <a:cubicBezTo>
                  <a:pt x="3363861" y="295274"/>
                  <a:pt x="1493461" y="162877"/>
                  <a:pt x="838200" y="21199"/>
                </a:cubicBezTo>
                <a:cubicBezTo>
                  <a:pt x="637407" y="32875"/>
                  <a:pt x="224608" y="0"/>
                  <a:pt x="0" y="211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1" y="243840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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00800" y="5779008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182803" y="3794700"/>
            <a:ext cx="2157707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289282 w 2157707"/>
              <a:gd name="connsiteY0" fmla="*/ 624901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289282 w 2157707"/>
              <a:gd name="connsiteY4" fmla="*/ 624901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07" h="2453700">
                <a:moveTo>
                  <a:pt x="370398" y="548700"/>
                </a:moveTo>
                <a:cubicBezTo>
                  <a:pt x="184814" y="508347"/>
                  <a:pt x="0" y="2088360"/>
                  <a:pt x="141798" y="2453700"/>
                </a:cubicBezTo>
                <a:lnTo>
                  <a:pt x="2157707" y="2448232"/>
                </a:lnTo>
                <a:lnTo>
                  <a:pt x="1965978" y="0"/>
                </a:lnTo>
                <a:cubicBezTo>
                  <a:pt x="1062639" y="652617"/>
                  <a:pt x="854661" y="85095"/>
                  <a:pt x="370398" y="54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EF405EF-65C5-DA48-889C-524B779EEBD8}"/>
                  </a:ext>
                </a:extLst>
              </p:cNvPr>
              <p:cNvSpPr/>
              <p:nvPr/>
            </p:nvSpPr>
            <p:spPr>
              <a:xfrm>
                <a:off x="6542279" y="2197411"/>
                <a:ext cx="114557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EF405EF-65C5-DA48-889C-524B779EEB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279" y="2197411"/>
                <a:ext cx="1145570" cy="830997"/>
              </a:xfrm>
              <a:prstGeom prst="rect">
                <a:avLst/>
              </a:prstGeom>
              <a:blipFill>
                <a:blip r:embed="rId4"/>
                <a:stretch>
                  <a:fillRect r="-2198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EFFFFCA-6E9D-1342-82CC-BEA75B8DD30A}"/>
                  </a:ext>
                </a:extLst>
              </p:cNvPr>
              <p:cNvSpPr/>
              <p:nvPr/>
            </p:nvSpPr>
            <p:spPr>
              <a:xfrm>
                <a:off x="6654923" y="3661775"/>
                <a:ext cx="114557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EFFFFCA-6E9D-1342-82CC-BEA75B8DD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923" y="3661775"/>
                <a:ext cx="1145570" cy="830997"/>
              </a:xfrm>
              <a:prstGeom prst="rect">
                <a:avLst/>
              </a:prstGeom>
              <a:blipFill>
                <a:blip r:embed="rId5"/>
                <a:stretch>
                  <a:fillRect r="-219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2BAF520-AF15-574B-99E3-43E0039CE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Inheritance</a:t>
            </a:r>
            <a:r>
              <a:rPr lang="en-US" dirty="0"/>
              <a:t>: Child inherits alpha and beta from its parent</a:t>
            </a:r>
          </a:p>
        </p:txBody>
      </p:sp>
    </p:spTree>
    <p:extLst>
      <p:ext uri="{BB962C8B-B14F-4D97-AF65-F5344CB8AC3E}">
        <p14:creationId xmlns:p14="http://schemas.microsoft.com/office/powerpoint/2010/main" val="163449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6516624" y="2945132"/>
            <a:ext cx="4114800" cy="3297799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4800" h="3297799">
                <a:moveTo>
                  <a:pt x="0" y="21199"/>
                </a:moveTo>
                <a:cubicBezTo>
                  <a:pt x="268288" y="641912"/>
                  <a:pt x="962742" y="1291199"/>
                  <a:pt x="1445342" y="1926199"/>
                </a:cubicBezTo>
                <a:lnTo>
                  <a:pt x="1445342" y="3221599"/>
                </a:lnTo>
                <a:lnTo>
                  <a:pt x="4114800" y="3297799"/>
                </a:lnTo>
                <a:lnTo>
                  <a:pt x="3923071" y="849567"/>
                </a:lnTo>
                <a:cubicBezTo>
                  <a:pt x="3363861" y="295274"/>
                  <a:pt x="1493461" y="162877"/>
                  <a:pt x="838200" y="21199"/>
                </a:cubicBezTo>
                <a:cubicBezTo>
                  <a:pt x="637407" y="32875"/>
                  <a:pt x="224608" y="0"/>
                  <a:pt x="0" y="211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1" y="243840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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1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5779008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EF405EF-65C5-DA48-889C-524B779EEBD8}"/>
                  </a:ext>
                </a:extLst>
              </p:cNvPr>
              <p:cNvSpPr/>
              <p:nvPr/>
            </p:nvSpPr>
            <p:spPr>
              <a:xfrm>
                <a:off x="6542279" y="2197411"/>
                <a:ext cx="114557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EF405EF-65C5-DA48-889C-524B779EEB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279" y="2197411"/>
                <a:ext cx="1145570" cy="830997"/>
              </a:xfrm>
              <a:prstGeom prst="rect">
                <a:avLst/>
              </a:prstGeom>
              <a:blipFill>
                <a:blip r:embed="rId4"/>
                <a:stretch>
                  <a:fillRect r="-2198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EFFFFCA-6E9D-1342-82CC-BEA75B8DD30A}"/>
                  </a:ext>
                </a:extLst>
              </p:cNvPr>
              <p:cNvSpPr/>
              <p:nvPr/>
            </p:nvSpPr>
            <p:spPr>
              <a:xfrm>
                <a:off x="6654923" y="3661775"/>
                <a:ext cx="114557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EFFFFCA-6E9D-1342-82CC-BEA75B8DD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923" y="3661775"/>
                <a:ext cx="1145570" cy="830997"/>
              </a:xfrm>
              <a:prstGeom prst="rect">
                <a:avLst/>
              </a:prstGeom>
              <a:blipFill>
                <a:blip r:embed="rId5"/>
                <a:stretch>
                  <a:fillRect r="-219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5363F66-4FA2-C145-A792-51A807E9E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Update</a:t>
            </a:r>
            <a:r>
              <a:rPr lang="en-US" dirty="0"/>
              <a:t>: a min node can update beta.  A max node can update alpha.</a:t>
            </a:r>
          </a:p>
        </p:txBody>
      </p:sp>
    </p:spTree>
    <p:extLst>
      <p:ext uri="{BB962C8B-B14F-4D97-AF65-F5344CB8AC3E}">
        <p14:creationId xmlns:p14="http://schemas.microsoft.com/office/powerpoint/2010/main" val="39185957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6516624" y="2945132"/>
            <a:ext cx="4114800" cy="3297799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4800" h="3297799">
                <a:moveTo>
                  <a:pt x="0" y="21199"/>
                </a:moveTo>
                <a:cubicBezTo>
                  <a:pt x="268288" y="641912"/>
                  <a:pt x="962742" y="1291199"/>
                  <a:pt x="1445342" y="1926199"/>
                </a:cubicBezTo>
                <a:lnTo>
                  <a:pt x="1445342" y="3221599"/>
                </a:lnTo>
                <a:lnTo>
                  <a:pt x="4114800" y="3297799"/>
                </a:lnTo>
                <a:lnTo>
                  <a:pt x="3923071" y="849567"/>
                </a:lnTo>
                <a:cubicBezTo>
                  <a:pt x="3363861" y="295274"/>
                  <a:pt x="1493461" y="162877"/>
                  <a:pt x="838200" y="21199"/>
                </a:cubicBezTo>
                <a:cubicBezTo>
                  <a:pt x="637407" y="32875"/>
                  <a:pt x="224608" y="0"/>
                  <a:pt x="0" y="211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1" y="243840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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1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5779008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EF405EF-65C5-DA48-889C-524B779EEBD8}"/>
                  </a:ext>
                </a:extLst>
              </p:cNvPr>
              <p:cNvSpPr/>
              <p:nvPr/>
            </p:nvSpPr>
            <p:spPr>
              <a:xfrm>
                <a:off x="6542279" y="2197411"/>
                <a:ext cx="114557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EF405EF-65C5-DA48-889C-524B779EEB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279" y="2197411"/>
                <a:ext cx="1145570" cy="830997"/>
              </a:xfrm>
              <a:prstGeom prst="rect">
                <a:avLst/>
              </a:prstGeom>
              <a:blipFill>
                <a:blip r:embed="rId4"/>
                <a:stretch>
                  <a:fillRect r="-2198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EFFFFCA-6E9D-1342-82CC-BEA75B8DD30A}"/>
                  </a:ext>
                </a:extLst>
              </p:cNvPr>
              <p:cNvSpPr/>
              <p:nvPr/>
            </p:nvSpPr>
            <p:spPr>
              <a:xfrm>
                <a:off x="6654923" y="3661775"/>
                <a:ext cx="114557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EFFFFCA-6E9D-1342-82CC-BEA75B8DD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923" y="3661775"/>
                <a:ext cx="1145570" cy="830997"/>
              </a:xfrm>
              <a:prstGeom prst="rect">
                <a:avLst/>
              </a:prstGeom>
              <a:blipFill>
                <a:blip r:embed="rId5"/>
                <a:stretch>
                  <a:fillRect r="-219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0F2A663-12C2-F64C-AEFA-F66428E829F5}"/>
              </a:ext>
            </a:extLst>
          </p:cNvPr>
          <p:cNvSpPr txBox="1"/>
          <p:nvPr/>
        </p:nvSpPr>
        <p:spPr>
          <a:xfrm>
            <a:off x="6310466" y="3995533"/>
            <a:ext cx="9895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sym typeface="Symbol"/>
              </a:rPr>
              <a:t>X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3CF56E9-146D-0544-9295-9360689BAE5E}"/>
              </a:ext>
            </a:extLst>
          </p:cNvPr>
          <p:cNvSpPr txBox="1">
            <a:spLocks/>
          </p:cNvSpPr>
          <p:nvPr/>
        </p:nvSpPr>
        <p:spPr>
          <a:xfrm>
            <a:off x="7716086" y="2438400"/>
            <a:ext cx="4384498" cy="4388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PRUNE!</a:t>
            </a:r>
          </a:p>
          <a:p>
            <a:r>
              <a:rPr lang="en-US" dirty="0"/>
              <a:t>If MAX lets us get to this state, then MIN would achieve a final score &lt;=2</a:t>
            </a:r>
          </a:p>
          <a:p>
            <a:r>
              <a:rPr lang="en-US" dirty="0"/>
              <a:t>Therefore MAX will never let us get to this state!</a:t>
            </a:r>
          </a:p>
          <a:p>
            <a:r>
              <a:rPr lang="en-US" dirty="0"/>
              <a:t>Therefore there’s no need to score the </a:t>
            </a:r>
            <a:r>
              <a:rPr lang="en-US" dirty="0" err="1"/>
              <a:t>remaning</a:t>
            </a:r>
            <a:r>
              <a:rPr lang="en-US" dirty="0"/>
              <a:t> children of this node.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88CA7CB-C9B6-6A4C-978C-9A7536935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Pruning</a:t>
            </a:r>
            <a:r>
              <a:rPr lang="en-US" dirty="0"/>
              <a:t>: If beta ever falls below alpha, prune any remaining children, and return.</a:t>
            </a:r>
          </a:p>
        </p:txBody>
      </p:sp>
    </p:spTree>
    <p:extLst>
      <p:ext uri="{BB962C8B-B14F-4D97-AF65-F5344CB8AC3E}">
        <p14:creationId xmlns:p14="http://schemas.microsoft.com/office/powerpoint/2010/main" val="11849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00201"/>
            <a:ext cx="10515599" cy="4525963"/>
          </a:xfrm>
        </p:spPr>
        <p:txBody>
          <a:bodyPr>
            <a:normAutofit/>
          </a:bodyPr>
          <a:lstStyle/>
          <a:p>
            <a:r>
              <a:rPr lang="en-US" sz="3600" dirty="0"/>
              <a:t>Alternating two-player zero-sum games</a:t>
            </a:r>
          </a:p>
          <a:p>
            <a:r>
              <a:rPr lang="en-US" sz="3600" dirty="0"/>
              <a:t>Minimax search</a:t>
            </a:r>
          </a:p>
          <a:p>
            <a:r>
              <a:rPr lang="en-US" sz="3600" dirty="0"/>
              <a:t>Limited-horizon computation and heuristic evaluation functions</a:t>
            </a:r>
          </a:p>
          <a:p>
            <a:r>
              <a:rPr lang="en-US" sz="3600" dirty="0"/>
              <a:t>Alpha-beta search</a:t>
            </a:r>
          </a:p>
          <a:p>
            <a:r>
              <a:rPr lang="en-US" sz="3600" dirty="0"/>
              <a:t>Computational complexity of minimax and alpha-beta</a:t>
            </a:r>
          </a:p>
        </p:txBody>
      </p:sp>
    </p:spTree>
    <p:extLst>
      <p:ext uri="{BB962C8B-B14F-4D97-AF65-F5344CB8AC3E}">
        <p14:creationId xmlns:p14="http://schemas.microsoft.com/office/powerpoint/2010/main" val="32213857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7543801" y="4019989"/>
            <a:ext cx="3087626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147484 w 2015909"/>
              <a:gd name="connsiteY0" fmla="*/ 624900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0 h 2453700"/>
              <a:gd name="connsiteX0" fmla="*/ 147484 w 2015909"/>
              <a:gd name="connsiteY0" fmla="*/ 624900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5909" h="2453700">
                <a:moveTo>
                  <a:pt x="147484" y="624900"/>
                </a:moveTo>
                <a:cubicBezTo>
                  <a:pt x="0" y="1175097"/>
                  <a:pt x="158086" y="2088360"/>
                  <a:pt x="299884" y="2453700"/>
                </a:cubicBezTo>
                <a:lnTo>
                  <a:pt x="2015909" y="2448232"/>
                </a:lnTo>
                <a:lnTo>
                  <a:pt x="1824180" y="0"/>
                </a:lnTo>
                <a:cubicBezTo>
                  <a:pt x="920841" y="652617"/>
                  <a:pt x="569835" y="70808"/>
                  <a:pt x="147484" y="6249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1" y="243840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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1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5779008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182802" y="3794700"/>
            <a:ext cx="1965978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289282 w 2157707"/>
              <a:gd name="connsiteY0" fmla="*/ 624901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289282 w 2157707"/>
              <a:gd name="connsiteY4" fmla="*/ 624901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1965978"/>
              <a:gd name="connsiteY0" fmla="*/ 548700 h 2453700"/>
              <a:gd name="connsiteX1" fmla="*/ 141798 w 1965978"/>
              <a:gd name="connsiteY1" fmla="*/ 2453700 h 2453700"/>
              <a:gd name="connsiteX2" fmla="*/ 1437198 w 1965978"/>
              <a:gd name="connsiteY2" fmla="*/ 2453700 h 2453700"/>
              <a:gd name="connsiteX3" fmla="*/ 1965978 w 1965978"/>
              <a:gd name="connsiteY3" fmla="*/ 0 h 2453700"/>
              <a:gd name="connsiteX4" fmla="*/ 370398 w 1965978"/>
              <a:gd name="connsiteY4" fmla="*/ 5487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978" h="2453700">
                <a:moveTo>
                  <a:pt x="370398" y="548700"/>
                </a:moveTo>
                <a:cubicBezTo>
                  <a:pt x="184814" y="508347"/>
                  <a:pt x="0" y="2088360"/>
                  <a:pt x="141798" y="2453700"/>
                </a:cubicBezTo>
                <a:lnTo>
                  <a:pt x="1437198" y="2453700"/>
                </a:lnTo>
                <a:lnTo>
                  <a:pt x="1965978" y="0"/>
                </a:lnTo>
                <a:cubicBezTo>
                  <a:pt x="1062639" y="652617"/>
                  <a:pt x="854661" y="85095"/>
                  <a:pt x="370398" y="54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B02B53C-5091-D34C-9EB3-943925B00E67}"/>
                  </a:ext>
                </a:extLst>
              </p:cNvPr>
              <p:cNvSpPr/>
              <p:nvPr/>
            </p:nvSpPr>
            <p:spPr>
              <a:xfrm>
                <a:off x="6542279" y="2197411"/>
                <a:ext cx="114557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B02B53C-5091-D34C-9EB3-943925B00E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279" y="2197411"/>
                <a:ext cx="1145570" cy="830997"/>
              </a:xfrm>
              <a:prstGeom prst="rect">
                <a:avLst/>
              </a:prstGeom>
              <a:blipFill>
                <a:blip r:embed="rId4"/>
                <a:stretch>
                  <a:fillRect r="-2198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52CB26F-14D8-5845-B98D-B7A027F6CA38}"/>
                  </a:ext>
                </a:extLst>
              </p:cNvPr>
              <p:cNvSpPr/>
              <p:nvPr/>
            </p:nvSpPr>
            <p:spPr>
              <a:xfrm>
                <a:off x="9000561" y="3648525"/>
                <a:ext cx="114557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52CB26F-14D8-5845-B98D-B7A027F6C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561" y="3648525"/>
                <a:ext cx="1145570" cy="830997"/>
              </a:xfrm>
              <a:prstGeom prst="rect">
                <a:avLst/>
              </a:prstGeom>
              <a:blipFill>
                <a:blip r:embed="rId5"/>
                <a:stretch>
                  <a:fillRect r="-219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AAF66F3-6BF8-2B48-88E7-AA57E60C7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Inheritance</a:t>
            </a:r>
            <a:r>
              <a:rPr lang="en-US" dirty="0"/>
              <a:t>: Child inherits alpha and beta from its parent</a:t>
            </a:r>
          </a:p>
        </p:txBody>
      </p:sp>
    </p:spTree>
    <p:extLst>
      <p:ext uri="{BB962C8B-B14F-4D97-AF65-F5344CB8AC3E}">
        <p14:creationId xmlns:p14="http://schemas.microsoft.com/office/powerpoint/2010/main" val="29518089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8615517" y="3794700"/>
            <a:ext cx="2015909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147484 w 2015909"/>
              <a:gd name="connsiteY0" fmla="*/ 624900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0 h 2453700"/>
              <a:gd name="connsiteX0" fmla="*/ 147484 w 2015909"/>
              <a:gd name="connsiteY0" fmla="*/ 624900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5909" h="2453700">
                <a:moveTo>
                  <a:pt x="147484" y="624900"/>
                </a:moveTo>
                <a:cubicBezTo>
                  <a:pt x="0" y="1175097"/>
                  <a:pt x="158086" y="2088360"/>
                  <a:pt x="299884" y="2453700"/>
                </a:cubicBezTo>
                <a:lnTo>
                  <a:pt x="2015909" y="2448232"/>
                </a:lnTo>
                <a:lnTo>
                  <a:pt x="1824180" y="0"/>
                </a:lnTo>
                <a:cubicBezTo>
                  <a:pt x="920841" y="652617"/>
                  <a:pt x="569835" y="70808"/>
                  <a:pt x="147484" y="6249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1" y="243840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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1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5779008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182802" y="3794700"/>
            <a:ext cx="1965978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289282 w 2157707"/>
              <a:gd name="connsiteY0" fmla="*/ 624901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289282 w 2157707"/>
              <a:gd name="connsiteY4" fmla="*/ 624901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1965978"/>
              <a:gd name="connsiteY0" fmla="*/ 548700 h 2453700"/>
              <a:gd name="connsiteX1" fmla="*/ 141798 w 1965978"/>
              <a:gd name="connsiteY1" fmla="*/ 2453700 h 2453700"/>
              <a:gd name="connsiteX2" fmla="*/ 1437198 w 1965978"/>
              <a:gd name="connsiteY2" fmla="*/ 2453700 h 2453700"/>
              <a:gd name="connsiteX3" fmla="*/ 1965978 w 1965978"/>
              <a:gd name="connsiteY3" fmla="*/ 0 h 2453700"/>
              <a:gd name="connsiteX4" fmla="*/ 370398 w 1965978"/>
              <a:gd name="connsiteY4" fmla="*/ 5487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978" h="2453700">
                <a:moveTo>
                  <a:pt x="370398" y="548700"/>
                </a:moveTo>
                <a:cubicBezTo>
                  <a:pt x="184814" y="508347"/>
                  <a:pt x="0" y="2088360"/>
                  <a:pt x="141798" y="2453700"/>
                </a:cubicBezTo>
                <a:lnTo>
                  <a:pt x="1437198" y="2453700"/>
                </a:lnTo>
                <a:lnTo>
                  <a:pt x="1965978" y="0"/>
                </a:lnTo>
                <a:cubicBezTo>
                  <a:pt x="1062639" y="652617"/>
                  <a:pt x="854661" y="85095"/>
                  <a:pt x="370398" y="54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B02B53C-5091-D34C-9EB3-943925B00E67}"/>
                  </a:ext>
                </a:extLst>
              </p:cNvPr>
              <p:cNvSpPr/>
              <p:nvPr/>
            </p:nvSpPr>
            <p:spPr>
              <a:xfrm>
                <a:off x="6542279" y="2197411"/>
                <a:ext cx="114557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B02B53C-5091-D34C-9EB3-943925B00E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279" y="2197411"/>
                <a:ext cx="1145570" cy="830997"/>
              </a:xfrm>
              <a:prstGeom prst="rect">
                <a:avLst/>
              </a:prstGeom>
              <a:blipFill>
                <a:blip r:embed="rId4"/>
                <a:stretch>
                  <a:fillRect r="-2198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34999E0-0EF2-6941-A552-493734DDB234}"/>
                  </a:ext>
                </a:extLst>
              </p:cNvPr>
              <p:cNvSpPr/>
              <p:nvPr/>
            </p:nvSpPr>
            <p:spPr>
              <a:xfrm>
                <a:off x="9000561" y="3648525"/>
                <a:ext cx="118885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34999E0-0EF2-6941-A552-493734DDB2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561" y="3648525"/>
                <a:ext cx="1188852" cy="830997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9F8CE-426C-114D-AEF0-639BBB7CE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Update</a:t>
            </a:r>
            <a:r>
              <a:rPr lang="en-US" dirty="0"/>
              <a:t>: a min node can update beta.  A max node can update alpha.</a:t>
            </a:r>
          </a:p>
        </p:txBody>
      </p:sp>
    </p:spTree>
    <p:extLst>
      <p:ext uri="{BB962C8B-B14F-4D97-AF65-F5344CB8AC3E}">
        <p14:creationId xmlns:p14="http://schemas.microsoft.com/office/powerpoint/2010/main" val="7908944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8793481" y="3813048"/>
            <a:ext cx="1792225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147484 w 2015909"/>
              <a:gd name="connsiteY0" fmla="*/ 624901 h 2453700"/>
              <a:gd name="connsiteX1" fmla="*/ 13666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0 w 1868425"/>
              <a:gd name="connsiteY0" fmla="*/ 624901 h 2453700"/>
              <a:gd name="connsiteX1" fmla="*/ 1219200 w 1868425"/>
              <a:gd name="connsiteY1" fmla="*/ 2453700 h 2453700"/>
              <a:gd name="connsiteX2" fmla="*/ 1868425 w 1868425"/>
              <a:gd name="connsiteY2" fmla="*/ 2448232 h 2453700"/>
              <a:gd name="connsiteX3" fmla="*/ 1676696 w 1868425"/>
              <a:gd name="connsiteY3" fmla="*/ 0 h 2453700"/>
              <a:gd name="connsiteX4" fmla="*/ 0 w 1868425"/>
              <a:gd name="connsiteY4" fmla="*/ 624901 h 2453700"/>
              <a:gd name="connsiteX0" fmla="*/ 0 w 1792225"/>
              <a:gd name="connsiteY0" fmla="*/ 6249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6249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792225"/>
              <a:gd name="connsiteY0" fmla="*/ 6249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624900 h 2453700"/>
              <a:gd name="connsiteX0" fmla="*/ 0 w 1792225"/>
              <a:gd name="connsiteY0" fmla="*/ 6249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624900 h 2453700"/>
              <a:gd name="connsiteX0" fmla="*/ 0 w 1868425"/>
              <a:gd name="connsiteY0" fmla="*/ 624900 h 2453700"/>
              <a:gd name="connsiteX1" fmla="*/ 1219200 w 1868425"/>
              <a:gd name="connsiteY1" fmla="*/ 2453700 h 2453700"/>
              <a:gd name="connsiteX2" fmla="*/ 1868425 w 1868425"/>
              <a:gd name="connsiteY2" fmla="*/ 2448232 h 2453700"/>
              <a:gd name="connsiteX3" fmla="*/ 1676696 w 1868425"/>
              <a:gd name="connsiteY3" fmla="*/ 0 h 2453700"/>
              <a:gd name="connsiteX4" fmla="*/ 0 w 1868425"/>
              <a:gd name="connsiteY4" fmla="*/ 624900 h 2453700"/>
              <a:gd name="connsiteX0" fmla="*/ 0 w 1792225"/>
              <a:gd name="connsiteY0" fmla="*/ 6249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6249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868425"/>
              <a:gd name="connsiteY0" fmla="*/ 548700 h 2453700"/>
              <a:gd name="connsiteX1" fmla="*/ 1219200 w 1868425"/>
              <a:gd name="connsiteY1" fmla="*/ 2453700 h 2453700"/>
              <a:gd name="connsiteX2" fmla="*/ 1868425 w 1868425"/>
              <a:gd name="connsiteY2" fmla="*/ 2448232 h 2453700"/>
              <a:gd name="connsiteX3" fmla="*/ 1676696 w 1868425"/>
              <a:gd name="connsiteY3" fmla="*/ 0 h 2453700"/>
              <a:gd name="connsiteX4" fmla="*/ 0 w 1868425"/>
              <a:gd name="connsiteY4" fmla="*/ 5487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2225" h="2453700">
                <a:moveTo>
                  <a:pt x="0" y="548700"/>
                </a:moveTo>
                <a:cubicBezTo>
                  <a:pt x="430161" y="1312749"/>
                  <a:pt x="1001202" y="2088360"/>
                  <a:pt x="1143000" y="2453700"/>
                </a:cubicBezTo>
                <a:lnTo>
                  <a:pt x="1792225" y="2448232"/>
                </a:lnTo>
                <a:lnTo>
                  <a:pt x="1600496" y="0"/>
                </a:lnTo>
                <a:cubicBezTo>
                  <a:pt x="697157" y="652617"/>
                  <a:pt x="484263" y="85095"/>
                  <a:pt x="0" y="54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1" y="243840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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1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5779008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182802" y="3794700"/>
            <a:ext cx="1965978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289282 w 2157707"/>
              <a:gd name="connsiteY0" fmla="*/ 624901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289282 w 2157707"/>
              <a:gd name="connsiteY4" fmla="*/ 624901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1965978"/>
              <a:gd name="connsiteY0" fmla="*/ 548700 h 2453700"/>
              <a:gd name="connsiteX1" fmla="*/ 141798 w 1965978"/>
              <a:gd name="connsiteY1" fmla="*/ 2453700 h 2453700"/>
              <a:gd name="connsiteX2" fmla="*/ 1437198 w 1965978"/>
              <a:gd name="connsiteY2" fmla="*/ 2453700 h 2453700"/>
              <a:gd name="connsiteX3" fmla="*/ 1965978 w 1965978"/>
              <a:gd name="connsiteY3" fmla="*/ 0 h 2453700"/>
              <a:gd name="connsiteX4" fmla="*/ 370398 w 1965978"/>
              <a:gd name="connsiteY4" fmla="*/ 5487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978" h="2453700">
                <a:moveTo>
                  <a:pt x="370398" y="548700"/>
                </a:moveTo>
                <a:cubicBezTo>
                  <a:pt x="184814" y="508347"/>
                  <a:pt x="0" y="2088360"/>
                  <a:pt x="141798" y="2453700"/>
                </a:cubicBezTo>
                <a:lnTo>
                  <a:pt x="1437198" y="2453700"/>
                </a:lnTo>
                <a:lnTo>
                  <a:pt x="1965978" y="0"/>
                </a:lnTo>
                <a:cubicBezTo>
                  <a:pt x="1062639" y="652617"/>
                  <a:pt x="854661" y="85095"/>
                  <a:pt x="370398" y="54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323A788-8D8E-F348-899A-AE9329A94E76}"/>
                  </a:ext>
                </a:extLst>
              </p:cNvPr>
              <p:cNvSpPr/>
              <p:nvPr/>
            </p:nvSpPr>
            <p:spPr>
              <a:xfrm>
                <a:off x="9000561" y="3648525"/>
                <a:ext cx="118885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323A788-8D8E-F348-899A-AE9329A94E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561" y="3648525"/>
                <a:ext cx="1188852" cy="830997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CE2F8FD-E4DF-9E41-997A-2AF7E3F21D77}"/>
                  </a:ext>
                </a:extLst>
              </p:cNvPr>
              <p:cNvSpPr/>
              <p:nvPr/>
            </p:nvSpPr>
            <p:spPr>
              <a:xfrm>
                <a:off x="6542279" y="2197411"/>
                <a:ext cx="114557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CE2F8FD-E4DF-9E41-997A-2AF7E3F21D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279" y="2197411"/>
                <a:ext cx="1145570" cy="830997"/>
              </a:xfrm>
              <a:prstGeom prst="rect">
                <a:avLst/>
              </a:prstGeom>
              <a:blipFill>
                <a:blip r:embed="rId5"/>
                <a:stretch>
                  <a:fillRect r="-2198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BB6AF99-72E0-CC40-86A9-F78EE180B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Update</a:t>
            </a:r>
            <a:r>
              <a:rPr lang="en-US" dirty="0"/>
              <a:t>: a min node can update beta.  A max node can update alpha.</a:t>
            </a:r>
          </a:p>
        </p:txBody>
      </p:sp>
    </p:spTree>
    <p:extLst>
      <p:ext uri="{BB962C8B-B14F-4D97-AF65-F5344CB8AC3E}">
        <p14:creationId xmlns:p14="http://schemas.microsoft.com/office/powerpoint/2010/main" val="15745612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39558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1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5779008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182802" y="3794700"/>
            <a:ext cx="1965978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289282 w 2157707"/>
              <a:gd name="connsiteY0" fmla="*/ 624901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289282 w 2157707"/>
              <a:gd name="connsiteY4" fmla="*/ 624901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1965978"/>
              <a:gd name="connsiteY0" fmla="*/ 548700 h 2453700"/>
              <a:gd name="connsiteX1" fmla="*/ 141798 w 1965978"/>
              <a:gd name="connsiteY1" fmla="*/ 2453700 h 2453700"/>
              <a:gd name="connsiteX2" fmla="*/ 1437198 w 1965978"/>
              <a:gd name="connsiteY2" fmla="*/ 2453700 h 2453700"/>
              <a:gd name="connsiteX3" fmla="*/ 1965978 w 1965978"/>
              <a:gd name="connsiteY3" fmla="*/ 0 h 2453700"/>
              <a:gd name="connsiteX4" fmla="*/ 370398 w 1965978"/>
              <a:gd name="connsiteY4" fmla="*/ 5487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978" h="2453700">
                <a:moveTo>
                  <a:pt x="370398" y="548700"/>
                </a:moveTo>
                <a:cubicBezTo>
                  <a:pt x="184814" y="508347"/>
                  <a:pt x="0" y="2088360"/>
                  <a:pt x="141798" y="2453700"/>
                </a:cubicBezTo>
                <a:lnTo>
                  <a:pt x="1437198" y="2453700"/>
                </a:lnTo>
                <a:lnTo>
                  <a:pt x="1965978" y="0"/>
                </a:lnTo>
                <a:cubicBezTo>
                  <a:pt x="1062639" y="652617"/>
                  <a:pt x="854661" y="85095"/>
                  <a:pt x="370398" y="54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473D847-D2DD-9348-81D0-75E3E86F01B6}"/>
                  </a:ext>
                </a:extLst>
              </p:cNvPr>
              <p:cNvSpPr/>
              <p:nvPr/>
            </p:nvSpPr>
            <p:spPr>
              <a:xfrm>
                <a:off x="6542279" y="2197411"/>
                <a:ext cx="114557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473D847-D2DD-9348-81D0-75E3E86F01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279" y="2197411"/>
                <a:ext cx="1145570" cy="830997"/>
              </a:xfrm>
              <a:prstGeom prst="rect">
                <a:avLst/>
              </a:prstGeom>
              <a:blipFill>
                <a:blip r:embed="rId4"/>
                <a:stretch>
                  <a:fillRect r="-2198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3BFAED6-D703-BB41-B306-BF6FEE94E673}"/>
                  </a:ext>
                </a:extLst>
              </p:cNvPr>
              <p:cNvSpPr/>
              <p:nvPr/>
            </p:nvSpPr>
            <p:spPr>
              <a:xfrm>
                <a:off x="9000561" y="3648525"/>
                <a:ext cx="118885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3BFAED6-D703-BB41-B306-BF6FEE94E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561" y="3648525"/>
                <a:ext cx="1188852" cy="830997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0839C740-9F69-E34A-BF78-A3A8C296C6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68139" y="1921567"/>
                <a:ext cx="3726455" cy="19085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Violation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means it is now possible to prune any remaining children of this node.</a:t>
                </a: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0839C740-9F69-E34A-BF78-A3A8C296C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139" y="1921567"/>
                <a:ext cx="3726455" cy="1908551"/>
              </a:xfrm>
              <a:prstGeom prst="rect">
                <a:avLst/>
              </a:prstGeom>
              <a:blipFill>
                <a:blip r:embed="rId6"/>
                <a:stretch>
                  <a:fillRect l="-3390" t="-5298" r="-4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06BFB0-FBFA-B941-B3AD-34FD7C64FC32}"/>
              </a:ext>
            </a:extLst>
          </p:cNvPr>
          <p:cNvCxnSpPr/>
          <p:nvPr/>
        </p:nvCxnSpPr>
        <p:spPr>
          <a:xfrm flipH="1">
            <a:off x="10031896" y="3429000"/>
            <a:ext cx="719017" cy="599661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1E9DBE1-56B3-4F4E-BD9E-48EC45489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Pruning</a:t>
            </a:r>
            <a:r>
              <a:rPr lang="en-US" dirty="0"/>
              <a:t>: If beta ever falls below alpha, prune any remaining children, and return.</a:t>
            </a:r>
          </a:p>
        </p:txBody>
      </p:sp>
    </p:spTree>
    <p:extLst>
      <p:ext uri="{BB962C8B-B14F-4D97-AF65-F5344CB8AC3E}">
        <p14:creationId xmlns:p14="http://schemas.microsoft.com/office/powerpoint/2010/main" val="4235993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00201"/>
            <a:ext cx="10515599" cy="45259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Alternating two-player zero-sum games</a:t>
            </a:r>
          </a:p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Minimax search</a:t>
            </a:r>
          </a:p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Limited-horizon computation and heuristic evaluation functions</a:t>
            </a:r>
          </a:p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Alpha-beta search</a:t>
            </a:r>
          </a:p>
          <a:p>
            <a:r>
              <a:rPr lang="en-US" sz="3600" dirty="0"/>
              <a:t>Computational complexity of minimax and alpha-beta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53364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850AA-F073-F343-9679-49C0C0ECD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complexity of alpha-beta pruning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D0793C-981C-8A4B-ABE4-9DF2CEA6FE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basic idea of alpha-beta pruning is to reduce the complexity of minimax from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That can be done with no loss of accuracy,</a:t>
                </a:r>
              </a:p>
              <a:p>
                <a:r>
                  <a:rPr lang="en-US" dirty="0"/>
                  <a:t>… but only if the children of any given node are optimally ordered.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D0793C-981C-8A4B-ABE4-9DF2CEA6FE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0653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7DFB7-DBE7-B54E-89E9-138A8C5AA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ordering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748F5F-F178-0547-8CFF-9806B271F7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Minimum computational complexity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) is only achieved if: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 children of a MAX node are evaluated, in order, starting with the highest-value child.</a:t>
                </a:r>
              </a:p>
              <a:p>
                <a:r>
                  <a:rPr lang="en-US" dirty="0"/>
                  <a:t>The children of a MIN node are evaluated, in order, starting with the lowest-value child.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748F5F-F178-0547-8CFF-9806B271F7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2459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6" y="0"/>
            <a:ext cx="8229600" cy="1143000"/>
          </a:xfrm>
        </p:spPr>
        <p:txBody>
          <a:bodyPr/>
          <a:lstStyle/>
          <a:p>
            <a:r>
              <a:rPr lang="en-US" dirty="0"/>
              <a:t>Non-optimal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35" y="1066801"/>
            <a:ext cx="9998765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this tree, the moves are not optimally ordered, so we were only able to prune two nodes.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BBE325-E69F-3A44-BF5F-1BEFFCD6CC88}"/>
              </a:ext>
            </a:extLst>
          </p:cNvPr>
          <p:cNvSpPr txBox="1"/>
          <p:nvPr/>
        </p:nvSpPr>
        <p:spPr>
          <a:xfrm>
            <a:off x="6283962" y="4658140"/>
            <a:ext cx="474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sym typeface="Symbol"/>
              </a:rPr>
              <a:t>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B5D3FD-AAB3-DC48-9FBD-400E25F8E2C8}"/>
              </a:ext>
            </a:extLst>
          </p:cNvPr>
          <p:cNvSpPr txBox="1"/>
          <p:nvPr/>
        </p:nvSpPr>
        <p:spPr>
          <a:xfrm>
            <a:off x="6847178" y="4664768"/>
            <a:ext cx="474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sym typeface="Symbol"/>
              </a:rPr>
              <a:t>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D4DA9-E927-2547-8E88-4F2C00447DF8}"/>
              </a:ext>
            </a:extLst>
          </p:cNvPr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037701-D1F5-514B-AE81-7E81EFEF9D16}"/>
              </a:ext>
            </a:extLst>
          </p:cNvPr>
          <p:cNvSpPr txBox="1"/>
          <p:nvPr/>
        </p:nvSpPr>
        <p:spPr>
          <a:xfrm>
            <a:off x="5939558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F8E683-3833-8B4C-977E-C8AB4A436183}"/>
              </a:ext>
            </a:extLst>
          </p:cNvPr>
          <p:cNvSpPr txBox="1"/>
          <p:nvPr/>
        </p:nvSpPr>
        <p:spPr>
          <a:xfrm>
            <a:off x="5715001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AD88D2-973A-044B-BF56-081315D454F0}"/>
              </a:ext>
            </a:extLst>
          </p:cNvPr>
          <p:cNvSpPr txBox="1"/>
          <p:nvPr/>
        </p:nvSpPr>
        <p:spPr>
          <a:xfrm>
            <a:off x="9247589" y="3896380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2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5986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6" y="0"/>
            <a:ext cx="8229600" cy="1143000"/>
          </a:xfrm>
        </p:spPr>
        <p:txBody>
          <a:bodyPr/>
          <a:lstStyle/>
          <a:p>
            <a:r>
              <a:rPr lang="en-US" dirty="0"/>
              <a:t>Optimal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35" y="1066801"/>
            <a:ext cx="9998765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this tree, the moves ARE optimally ordered, so we are able to prune four nodes (out of nine).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BBE325-E69F-3A44-BF5F-1BEFFCD6CC88}"/>
              </a:ext>
            </a:extLst>
          </p:cNvPr>
          <p:cNvSpPr txBox="1"/>
          <p:nvPr/>
        </p:nvSpPr>
        <p:spPr>
          <a:xfrm>
            <a:off x="6283962" y="4658140"/>
            <a:ext cx="474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sym typeface="Symbol"/>
              </a:rPr>
              <a:t>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B5D3FD-AAB3-DC48-9FBD-400E25F8E2C8}"/>
              </a:ext>
            </a:extLst>
          </p:cNvPr>
          <p:cNvSpPr txBox="1"/>
          <p:nvPr/>
        </p:nvSpPr>
        <p:spPr>
          <a:xfrm>
            <a:off x="6847178" y="4664768"/>
            <a:ext cx="474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sym typeface="Symbol"/>
              </a:rPr>
              <a:t>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D4DA9-E927-2547-8E88-4F2C00447DF8}"/>
              </a:ext>
            </a:extLst>
          </p:cNvPr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037701-D1F5-514B-AE81-7E81EFEF9D16}"/>
              </a:ext>
            </a:extLst>
          </p:cNvPr>
          <p:cNvSpPr txBox="1"/>
          <p:nvPr/>
        </p:nvSpPr>
        <p:spPr>
          <a:xfrm>
            <a:off x="5939558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F8E683-3833-8B4C-977E-C8AB4A436183}"/>
              </a:ext>
            </a:extLst>
          </p:cNvPr>
          <p:cNvSpPr txBox="1"/>
          <p:nvPr/>
        </p:nvSpPr>
        <p:spPr>
          <a:xfrm>
            <a:off x="5715001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173F42-4B13-1B43-8D21-47C18111D25C}"/>
              </a:ext>
            </a:extLst>
          </p:cNvPr>
          <p:cNvSpPr txBox="1"/>
          <p:nvPr/>
        </p:nvSpPr>
        <p:spPr>
          <a:xfrm>
            <a:off x="7984440" y="5784815"/>
            <a:ext cx="57900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 2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ADEA14-7D11-AB40-82FD-0B72FA1049C8}"/>
              </a:ext>
            </a:extLst>
          </p:cNvPr>
          <p:cNvSpPr txBox="1"/>
          <p:nvPr/>
        </p:nvSpPr>
        <p:spPr>
          <a:xfrm>
            <a:off x="8971728" y="5791439"/>
            <a:ext cx="57900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 5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80DD0D-2510-D34A-BAA0-083DDC55CD59}"/>
              </a:ext>
            </a:extLst>
          </p:cNvPr>
          <p:cNvSpPr txBox="1"/>
          <p:nvPr/>
        </p:nvSpPr>
        <p:spPr>
          <a:xfrm>
            <a:off x="9932511" y="5784814"/>
            <a:ext cx="78739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 14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2D6579-D874-E94B-A97A-777F5D31800A}"/>
              </a:ext>
            </a:extLst>
          </p:cNvPr>
          <p:cNvSpPr txBox="1"/>
          <p:nvPr/>
        </p:nvSpPr>
        <p:spPr>
          <a:xfrm>
            <a:off x="8915405" y="3889754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99F0CE-46DB-414F-91A7-3231DBA89697}"/>
              </a:ext>
            </a:extLst>
          </p:cNvPr>
          <p:cNvSpPr txBox="1"/>
          <p:nvPr/>
        </p:nvSpPr>
        <p:spPr>
          <a:xfrm>
            <a:off x="8821757" y="4492490"/>
            <a:ext cx="474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sym typeface="Symbol"/>
              </a:rPr>
              <a:t>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DD4EC3-3E34-294E-984A-C8C30062A331}"/>
              </a:ext>
            </a:extLst>
          </p:cNvPr>
          <p:cNvSpPr txBox="1"/>
          <p:nvPr/>
        </p:nvSpPr>
        <p:spPr>
          <a:xfrm>
            <a:off x="9384973" y="4499118"/>
            <a:ext cx="474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sym typeface="Symbol"/>
              </a:rPr>
              <a:t>X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806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6" y="0"/>
            <a:ext cx="8229600" cy="1143000"/>
          </a:xfrm>
        </p:spPr>
        <p:txBody>
          <a:bodyPr/>
          <a:lstStyle/>
          <a:p>
            <a:r>
              <a:rPr lang="en-US" dirty="0"/>
              <a:t>Optimal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35" y="1066801"/>
            <a:ext cx="9998765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this tree, the moves ARE optimally ordered, so we are able to prune four nodes (out of nine).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BBE325-E69F-3A44-BF5F-1BEFFCD6CC88}"/>
              </a:ext>
            </a:extLst>
          </p:cNvPr>
          <p:cNvSpPr txBox="1"/>
          <p:nvPr/>
        </p:nvSpPr>
        <p:spPr>
          <a:xfrm>
            <a:off x="6283962" y="4658140"/>
            <a:ext cx="474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sym typeface="Symbol"/>
              </a:rPr>
              <a:t>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B5D3FD-AAB3-DC48-9FBD-400E25F8E2C8}"/>
              </a:ext>
            </a:extLst>
          </p:cNvPr>
          <p:cNvSpPr txBox="1"/>
          <p:nvPr/>
        </p:nvSpPr>
        <p:spPr>
          <a:xfrm>
            <a:off x="6847178" y="4664768"/>
            <a:ext cx="474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sym typeface="Symbol"/>
              </a:rPr>
              <a:t>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D4DA9-E927-2547-8E88-4F2C00447DF8}"/>
              </a:ext>
            </a:extLst>
          </p:cNvPr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037701-D1F5-514B-AE81-7E81EFEF9D16}"/>
              </a:ext>
            </a:extLst>
          </p:cNvPr>
          <p:cNvSpPr txBox="1"/>
          <p:nvPr/>
        </p:nvSpPr>
        <p:spPr>
          <a:xfrm>
            <a:off x="5939558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F8E683-3833-8B4C-977E-C8AB4A436183}"/>
              </a:ext>
            </a:extLst>
          </p:cNvPr>
          <p:cNvSpPr txBox="1"/>
          <p:nvPr/>
        </p:nvSpPr>
        <p:spPr>
          <a:xfrm>
            <a:off x="5715001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173F42-4B13-1B43-8D21-47C18111D25C}"/>
              </a:ext>
            </a:extLst>
          </p:cNvPr>
          <p:cNvSpPr txBox="1"/>
          <p:nvPr/>
        </p:nvSpPr>
        <p:spPr>
          <a:xfrm>
            <a:off x="7984440" y="5784815"/>
            <a:ext cx="57900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 2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ADEA14-7D11-AB40-82FD-0B72FA1049C8}"/>
              </a:ext>
            </a:extLst>
          </p:cNvPr>
          <p:cNvSpPr txBox="1"/>
          <p:nvPr/>
        </p:nvSpPr>
        <p:spPr>
          <a:xfrm>
            <a:off x="8971728" y="5791439"/>
            <a:ext cx="57900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 5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80DD0D-2510-D34A-BAA0-083DDC55CD59}"/>
              </a:ext>
            </a:extLst>
          </p:cNvPr>
          <p:cNvSpPr txBox="1"/>
          <p:nvPr/>
        </p:nvSpPr>
        <p:spPr>
          <a:xfrm>
            <a:off x="9932511" y="5784814"/>
            <a:ext cx="78739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 14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2D6579-D874-E94B-A97A-777F5D31800A}"/>
              </a:ext>
            </a:extLst>
          </p:cNvPr>
          <p:cNvSpPr txBox="1"/>
          <p:nvPr/>
        </p:nvSpPr>
        <p:spPr>
          <a:xfrm>
            <a:off x="8915405" y="3889754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99F0CE-46DB-414F-91A7-3231DBA89697}"/>
              </a:ext>
            </a:extLst>
          </p:cNvPr>
          <p:cNvSpPr txBox="1"/>
          <p:nvPr/>
        </p:nvSpPr>
        <p:spPr>
          <a:xfrm>
            <a:off x="8821757" y="4492490"/>
            <a:ext cx="474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sym typeface="Symbol"/>
              </a:rPr>
              <a:t>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DD4EC3-3E34-294E-984A-C8C30062A331}"/>
              </a:ext>
            </a:extLst>
          </p:cNvPr>
          <p:cNvSpPr txBox="1"/>
          <p:nvPr/>
        </p:nvSpPr>
        <p:spPr>
          <a:xfrm>
            <a:off x="9384973" y="4499118"/>
            <a:ext cx="474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sym typeface="Symbol"/>
              </a:rPr>
              <a:t>X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67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Alternating two-player zero-sum 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Players take turns</a:t>
            </a:r>
          </a:p>
          <a:p>
            <a:r>
              <a:rPr lang="en-US" dirty="0"/>
              <a:t>Each game outcome or </a:t>
            </a:r>
            <a:r>
              <a:rPr lang="en-US" b="1" dirty="0"/>
              <a:t>terminal state</a:t>
            </a:r>
            <a:r>
              <a:rPr lang="en-US" dirty="0"/>
              <a:t> has a </a:t>
            </a:r>
            <a:r>
              <a:rPr lang="en-US" b="1" dirty="0"/>
              <a:t>utility</a:t>
            </a:r>
            <a:r>
              <a:rPr lang="en-US" dirty="0"/>
              <a:t> for each player (e.g., 1 for win, 0 for tie, -1 for loss)</a:t>
            </a:r>
          </a:p>
          <a:p>
            <a:r>
              <a:rPr lang="en-US" dirty="0"/>
              <a:t>The sum of both players’ utilities is a constant, e.g.,</a:t>
            </a:r>
          </a:p>
          <a:p>
            <a:pPr marL="0" indent="0" algn="ctr">
              <a:buNone/>
            </a:pPr>
            <a:r>
              <a:rPr lang="en-US" dirty="0"/>
              <a:t>Utility(player 0) + Utility(player 1) = 0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Player 0 tries to maximize Utility(player 0).  Let’s call this player “Max”</a:t>
            </a:r>
          </a:p>
          <a:p>
            <a:r>
              <a:rPr lang="en-US" dirty="0"/>
              <a:t>Player 1 tries to minimize Utility(player 0).  Let’s call this player “Min”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6" y="0"/>
            <a:ext cx="8229600" cy="1143000"/>
          </a:xfrm>
        </p:spPr>
        <p:txBody>
          <a:bodyPr/>
          <a:lstStyle/>
          <a:p>
            <a:r>
              <a:rPr lang="en-US" dirty="0"/>
              <a:t>Computational Complexity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6835" y="2126975"/>
                <a:ext cx="11413740" cy="451274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Consider a sequence of two levels, 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moves per level, and with optimal ordering.  </a:t>
                </a:r>
              </a:p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terminal nodes.</a:t>
                </a:r>
              </a:p>
              <a:p>
                <a:r>
                  <a:rPr lang="en-US" dirty="0"/>
                  <a:t>Alpha-beta will evaluate </a:t>
                </a:r>
                <a:r>
                  <a:rPr lang="en-US" u="sng" dirty="0"/>
                  <a:t>all the children of the first child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nodes.</a:t>
                </a:r>
              </a:p>
              <a:p>
                <a:r>
                  <a:rPr lang="en-US" dirty="0"/>
                  <a:t>Alpha-beta will also evaluate </a:t>
                </a:r>
                <a:r>
                  <a:rPr lang="en-US" u="sng" dirty="0"/>
                  <a:t>the first child of each non-first child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nodes.</a:t>
                </a:r>
              </a:p>
              <a:p>
                <a:r>
                  <a:rPr lang="en-US" dirty="0"/>
                  <a:t>In total, alpha-beta will evaluate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out of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nodes.</a:t>
                </a:r>
              </a:p>
              <a:p>
                <a:r>
                  <a:rPr lang="en-US" dirty="0"/>
                  <a:t>For a tree of depth d, the number of nodes evaluated by alpha-beta is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{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835" y="2126975"/>
                <a:ext cx="11413740" cy="4512742"/>
              </a:xfrm>
              <a:blipFill>
                <a:blip r:embed="rId3"/>
                <a:stretch>
                  <a:fillRect l="-1111" t="-3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4325" y="284543"/>
            <a:ext cx="3814701" cy="171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173F42-4B13-1B43-8D21-47C18111D25C}"/>
              </a:ext>
            </a:extLst>
          </p:cNvPr>
          <p:cNvSpPr txBox="1"/>
          <p:nvPr/>
        </p:nvSpPr>
        <p:spPr>
          <a:xfrm>
            <a:off x="10661381" y="1835663"/>
            <a:ext cx="35618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 2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ADEA14-7D11-AB40-82FD-0B72FA1049C8}"/>
              </a:ext>
            </a:extLst>
          </p:cNvPr>
          <p:cNvSpPr txBox="1"/>
          <p:nvPr/>
        </p:nvSpPr>
        <p:spPr>
          <a:xfrm>
            <a:off x="11092077" y="1842289"/>
            <a:ext cx="35618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 5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80DD0D-2510-D34A-BAA0-083DDC55CD59}"/>
              </a:ext>
            </a:extLst>
          </p:cNvPr>
          <p:cNvSpPr txBox="1"/>
          <p:nvPr/>
        </p:nvSpPr>
        <p:spPr>
          <a:xfrm>
            <a:off x="11483017" y="1835664"/>
            <a:ext cx="44755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 14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99F0CE-46DB-414F-91A7-3231DBA89697}"/>
              </a:ext>
            </a:extLst>
          </p:cNvPr>
          <p:cNvSpPr txBox="1"/>
          <p:nvPr/>
        </p:nvSpPr>
        <p:spPr>
          <a:xfrm>
            <a:off x="9934941" y="1298714"/>
            <a:ext cx="282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sym typeface="Symbol"/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DD5DA3-4D81-214A-AB1D-AF21DF7A8F83}"/>
              </a:ext>
            </a:extLst>
          </p:cNvPr>
          <p:cNvSpPr txBox="1"/>
          <p:nvPr/>
        </p:nvSpPr>
        <p:spPr>
          <a:xfrm>
            <a:off x="10140349" y="1292090"/>
            <a:ext cx="282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sym typeface="Symbol"/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443BAA-0FA2-E741-B0BC-49E098C4BD46}"/>
              </a:ext>
            </a:extLst>
          </p:cNvPr>
          <p:cNvSpPr txBox="1"/>
          <p:nvPr/>
        </p:nvSpPr>
        <p:spPr>
          <a:xfrm>
            <a:off x="11008367" y="1285463"/>
            <a:ext cx="282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sym typeface="Symbol"/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B5F24B-C573-E64C-9FBB-F914A9E4384F}"/>
              </a:ext>
            </a:extLst>
          </p:cNvPr>
          <p:cNvSpPr txBox="1"/>
          <p:nvPr/>
        </p:nvSpPr>
        <p:spPr>
          <a:xfrm>
            <a:off x="11293287" y="1278838"/>
            <a:ext cx="282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sym typeface="Symbol"/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5697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6" y="0"/>
            <a:ext cx="8229600" cy="1143000"/>
          </a:xfrm>
        </p:spPr>
        <p:txBody>
          <a:bodyPr/>
          <a:lstStyle/>
          <a:p>
            <a:r>
              <a:rPr lang="en-US" dirty="0"/>
              <a:t>Computational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6835" y="2126975"/>
                <a:ext cx="11413740" cy="451274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…but wait… this means we need to know, IN ADVANCE, which move has the highest value, and which move has the lowest value!!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Obviously, it is not possible to know the true value of a move without evaluating it.</a:t>
                </a:r>
              </a:p>
              <a:p>
                <a:r>
                  <a:rPr lang="en-US" dirty="0"/>
                  <a:t>However, heuristics often are pretty good.</a:t>
                </a:r>
              </a:p>
              <a:p>
                <a:r>
                  <a:rPr lang="en-US" dirty="0"/>
                  <a:t>We use the heuristic to decide which move to evaluate first.</a:t>
                </a:r>
              </a:p>
              <a:p>
                <a:r>
                  <a:rPr lang="en-US" dirty="0"/>
                  <a:t>For games like chess, with good heuristics, complexity of alpha-beta is closer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than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835" y="2126975"/>
                <a:ext cx="11413740" cy="4512742"/>
              </a:xfrm>
              <a:blipFill>
                <a:blip r:embed="rId3"/>
                <a:stretch>
                  <a:fillRect l="-1111" t="-2247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4325" y="284543"/>
            <a:ext cx="3814701" cy="171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173F42-4B13-1B43-8D21-47C18111D25C}"/>
              </a:ext>
            </a:extLst>
          </p:cNvPr>
          <p:cNvSpPr txBox="1"/>
          <p:nvPr/>
        </p:nvSpPr>
        <p:spPr>
          <a:xfrm>
            <a:off x="10661381" y="1835663"/>
            <a:ext cx="35618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 2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ADEA14-7D11-AB40-82FD-0B72FA1049C8}"/>
              </a:ext>
            </a:extLst>
          </p:cNvPr>
          <p:cNvSpPr txBox="1"/>
          <p:nvPr/>
        </p:nvSpPr>
        <p:spPr>
          <a:xfrm>
            <a:off x="11092077" y="1842289"/>
            <a:ext cx="35618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 5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80DD0D-2510-D34A-BAA0-083DDC55CD59}"/>
              </a:ext>
            </a:extLst>
          </p:cNvPr>
          <p:cNvSpPr txBox="1"/>
          <p:nvPr/>
        </p:nvSpPr>
        <p:spPr>
          <a:xfrm>
            <a:off x="11483017" y="1835664"/>
            <a:ext cx="44755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 14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99F0CE-46DB-414F-91A7-3231DBA89697}"/>
              </a:ext>
            </a:extLst>
          </p:cNvPr>
          <p:cNvSpPr txBox="1"/>
          <p:nvPr/>
        </p:nvSpPr>
        <p:spPr>
          <a:xfrm>
            <a:off x="9934941" y="1298714"/>
            <a:ext cx="282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sym typeface="Symbol"/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DD5DA3-4D81-214A-AB1D-AF21DF7A8F83}"/>
              </a:ext>
            </a:extLst>
          </p:cNvPr>
          <p:cNvSpPr txBox="1"/>
          <p:nvPr/>
        </p:nvSpPr>
        <p:spPr>
          <a:xfrm>
            <a:off x="10140349" y="1292090"/>
            <a:ext cx="282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sym typeface="Symbol"/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443BAA-0FA2-E741-B0BC-49E098C4BD46}"/>
              </a:ext>
            </a:extLst>
          </p:cNvPr>
          <p:cNvSpPr txBox="1"/>
          <p:nvPr/>
        </p:nvSpPr>
        <p:spPr>
          <a:xfrm>
            <a:off x="11008367" y="1285463"/>
            <a:ext cx="282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sym typeface="Symbol"/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B5F24B-C573-E64C-9FBB-F914A9E4384F}"/>
              </a:ext>
            </a:extLst>
          </p:cNvPr>
          <p:cNvSpPr txBox="1"/>
          <p:nvPr/>
        </p:nvSpPr>
        <p:spPr>
          <a:xfrm>
            <a:off x="11293287" y="1278838"/>
            <a:ext cx="282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sym typeface="Symbol"/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130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/>
              <a:t>Conclusions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47803"/>
                <a:ext cx="10515599" cy="5257799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600" dirty="0"/>
                  <a:t>Alternating two-player zero-sum games</a:t>
                </a:r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sz="3200" dirty="0"/>
                  <a:t> a max node,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⋁=</m:t>
                    </m:r>
                  </m:oMath>
                </a14:m>
                <a:r>
                  <a:rPr lang="en-US" sz="3200" dirty="0"/>
                  <a:t> a min node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600" dirty="0"/>
                  <a:t>Minimax search</a:t>
                </a:r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child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func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e>
                          <m:li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child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func>
                  </m:oMath>
                </a14:m>
                <a:endParaRPr lang="en-US" sz="2800" dirty="0"/>
              </a:p>
              <a:p>
                <a:pPr>
                  <a:lnSpc>
                    <a:spcPct val="110000"/>
                  </a:lnSpc>
                </a:pPr>
                <a:r>
                  <a:rPr lang="en-US" sz="3600" dirty="0"/>
                  <a:t>Limited-horizon computation and heuristic evaluation functions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3600" dirty="0"/>
                  <a:t>	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endParaRPr lang="en-US" sz="3600" dirty="0"/>
              </a:p>
              <a:p>
                <a:pPr>
                  <a:lnSpc>
                    <a:spcPct val="110000"/>
                  </a:lnSpc>
                </a:pPr>
                <a:r>
                  <a:rPr lang="en-US" sz="3600" dirty="0"/>
                  <a:t>Alpha-beta search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3200" dirty="0"/>
                  <a:t>Min node can update beta, Max node can update alpha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3200" dirty="0"/>
                  <a:t>If beta ever falls below alpha, prune the rest of the children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600" dirty="0"/>
                  <a:t>Computational complexity of minimax and alpha-beta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3200" dirty="0"/>
                  <a:t>Minimax is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32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.  With optimal move ordering, alpha-beta is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32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47803"/>
                <a:ext cx="10515599" cy="5257799"/>
              </a:xfrm>
              <a:blipFill>
                <a:blip r:embed="rId3"/>
                <a:stretch>
                  <a:fillRect l="-965" t="-1932" b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07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r>
              <a:rPr lang="en-US" dirty="0"/>
              <a:t>Game tree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52600" y="838201"/>
            <a:ext cx="8610600" cy="4525963"/>
          </a:xfrm>
        </p:spPr>
        <p:txBody>
          <a:bodyPr/>
          <a:lstStyle/>
          <a:p>
            <a:r>
              <a:rPr lang="en-US" sz="2400" dirty="0"/>
              <a:t>A game of tic-tac-toe between two players, “max” and “min”</a:t>
            </a:r>
          </a:p>
        </p:txBody>
      </p:sp>
      <p:pic>
        <p:nvPicPr>
          <p:cNvPr id="6148" name="Picture 4" descr="tictacto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524000"/>
            <a:ext cx="6960162" cy="4954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45878"/>
          <a:stretch>
            <a:fillRect/>
          </a:stretch>
        </p:blipFill>
        <p:spPr bwMode="auto">
          <a:xfrm>
            <a:off x="3180190" y="0"/>
            <a:ext cx="5659011" cy="692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153400" y="457200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http://xkcd.com/832/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/>
              <a:t>A more abstract game tree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838200"/>
            <a:ext cx="829589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76600" y="450746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Terminal utilities (for MAX)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76600" y="5040869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</a:t>
            </a:r>
            <a:r>
              <a:rPr lang="en-US" sz="2400" i="1" dirty="0"/>
              <a:t>depth-two</a:t>
            </a:r>
            <a:r>
              <a:rPr lang="en-US" sz="2400" dirty="0"/>
              <a:t> game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086" y="0"/>
            <a:ext cx="8229600" cy="792162"/>
          </a:xfrm>
        </p:spPr>
        <p:txBody>
          <a:bodyPr/>
          <a:lstStyle/>
          <a:p>
            <a:r>
              <a:rPr lang="en-US" dirty="0"/>
              <a:t>Standard notation for game trees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770" y="717716"/>
            <a:ext cx="6554483" cy="295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F13141-0F4A-B44D-A0BA-4698A308F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9522" y="4021351"/>
            <a:ext cx="8928764" cy="2457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       = game state from which MAX can play</a:t>
            </a:r>
          </a:p>
          <a:p>
            <a:pPr marL="0" indent="0">
              <a:buNone/>
            </a:pPr>
            <a:r>
              <a:rPr lang="en-US" sz="3600" dirty="0"/>
              <a:t>       = game state from which MIN can play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number = value of that game state for MAX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0859257C-1158-124F-9807-EA6A99449997}"/>
              </a:ext>
            </a:extLst>
          </p:cNvPr>
          <p:cNvSpPr/>
          <p:nvPr/>
        </p:nvSpPr>
        <p:spPr>
          <a:xfrm>
            <a:off x="2364060" y="4059044"/>
            <a:ext cx="401444" cy="41259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8D5B5BE-42B4-2B49-9F8B-5AF959CA0F71}"/>
              </a:ext>
            </a:extLst>
          </p:cNvPr>
          <p:cNvSpPr/>
          <p:nvPr/>
        </p:nvSpPr>
        <p:spPr>
          <a:xfrm rot="10800000">
            <a:off x="2371495" y="4746699"/>
            <a:ext cx="401444" cy="41259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43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3067</Words>
  <Application>Microsoft Macintosh PowerPoint</Application>
  <PresentationFormat>Widescreen</PresentationFormat>
  <Paragraphs>432</Paragraphs>
  <Slides>52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Calibri Light</vt:lpstr>
      <vt:lpstr>Cambria Math</vt:lpstr>
      <vt:lpstr>Tahoma</vt:lpstr>
      <vt:lpstr>Wingdings</vt:lpstr>
      <vt:lpstr>Office Theme</vt:lpstr>
      <vt:lpstr>CS440/ECE448 Lecture 30: Two-Player Games</vt:lpstr>
      <vt:lpstr>Why study games?</vt:lpstr>
      <vt:lpstr>Games vs. single-agent search</vt:lpstr>
      <vt:lpstr>Outline</vt:lpstr>
      <vt:lpstr>Alternating two-player zero-sum games</vt:lpstr>
      <vt:lpstr>Game tree</vt:lpstr>
      <vt:lpstr>PowerPoint Presentation</vt:lpstr>
      <vt:lpstr>A more abstract game tree</vt:lpstr>
      <vt:lpstr>Standard notation for game trees</vt:lpstr>
      <vt:lpstr>Outline</vt:lpstr>
      <vt:lpstr>The rules of every game</vt:lpstr>
      <vt:lpstr>Game tree search</vt:lpstr>
      <vt:lpstr>Computing the minimax value of a node</vt:lpstr>
      <vt:lpstr>Optimality of minimax</vt:lpstr>
      <vt:lpstr>Multi-player games; Non-zero-sum games</vt:lpstr>
      <vt:lpstr>Minimax in multi-player &amp; non-zero-sum games</vt:lpstr>
      <vt:lpstr>Outline</vt:lpstr>
      <vt:lpstr>Games vs. single-agent search</vt:lpstr>
      <vt:lpstr>Games vs. single-agent search</vt:lpstr>
      <vt:lpstr>Limited-Horizon Search</vt:lpstr>
      <vt:lpstr>Evaluation functions</vt:lpstr>
      <vt:lpstr>Example: Depth 1 search, Chess</vt:lpstr>
      <vt:lpstr>Example: Depth 1 search, Chess</vt:lpstr>
      <vt:lpstr>Example: Depth 2 search, Chess</vt:lpstr>
      <vt:lpstr>Typical chess evaluation function</vt:lpstr>
      <vt:lpstr>Evaluation functions in general</vt:lpstr>
      <vt:lpstr>Cutting off search</vt:lpstr>
      <vt:lpstr>Outline</vt:lpstr>
      <vt:lpstr>Computational complexity of minimax</vt:lpstr>
      <vt:lpstr>Basic idea of alpha-beta pruning</vt:lpstr>
      <vt:lpstr>Basic idea of alpha-beta pruning</vt:lpstr>
      <vt:lpstr>The pruning thresholds, alpha and beta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Outline</vt:lpstr>
      <vt:lpstr>Computational complexity of alpha-beta pruning</vt:lpstr>
      <vt:lpstr>Optimal ordering </vt:lpstr>
      <vt:lpstr>Non-optimal ordering</vt:lpstr>
      <vt:lpstr>Optimal ordering</vt:lpstr>
      <vt:lpstr>Optimal ordering</vt:lpstr>
      <vt:lpstr>Computational Complexity</vt:lpstr>
      <vt:lpstr>Computational Complexity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9: Minimax Search</dc:title>
  <dc:creator>Mark Hasegawa-Johnson</dc:creator>
  <cp:lastModifiedBy>Hasegawa-Johnson, Mark Allan</cp:lastModifiedBy>
  <cp:revision>38</cp:revision>
  <dcterms:created xsi:type="dcterms:W3CDTF">2017-09-26T00:41:02Z</dcterms:created>
  <dcterms:modified xsi:type="dcterms:W3CDTF">2022-04-10T23:59:58Z</dcterms:modified>
</cp:coreProperties>
</file>