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861D-479E-7A42-9E85-53D56772D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5553F-A7BE-F948-AFBF-63B3B4E1D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9CC4F-8F35-974C-B79A-963F35E9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01C6-B977-D24A-9186-7A560AB17409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F6B85-8BAC-354D-A7BD-C4A7B202D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22EF4-1F89-4141-A0F1-679FF9EE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45C-7965-0C4E-B04F-23FF21F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C107-4AD3-9E4A-BA30-A9A08EB1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8805F-B849-1746-976E-1554901FC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5094D-1FA9-0E4E-A05B-26C066F3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01C6-B977-D24A-9186-7A560AB17409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C5626-26BD-654A-8EEC-DE65A594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441D8-9592-CE42-95D4-21FAE4AB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45C-7965-0C4E-B04F-23FF21F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1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3B04CF-59B3-0340-BB0C-EFF0088D5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235A3-2F1D-2447-B892-4B21C3E28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BB9CD-41A3-B640-A0EC-E020A7D4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01C6-B977-D24A-9186-7A560AB17409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ED9F5-AE3E-2843-BE91-6B0CC487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94257-2D20-9A45-8160-E1D13F85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45C-7965-0C4E-B04F-23FF21F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6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023D-7899-8544-BDBE-FD5D141E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1B898-7869-7442-8D41-453F1F81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AAC2A-C673-6447-A0F9-709B5004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01C6-B977-D24A-9186-7A560AB17409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123F2-FC36-BB4B-A458-9CC5B1F4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416DC-D137-2C4D-BD37-F1D05110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45C-7965-0C4E-B04F-23FF21F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1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D4051-3314-A241-AE71-909862FB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F57D6-9184-BC4E-A4F5-FE92AEAA3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EC861-FAAE-6C46-BCFA-1DA53DA5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01C6-B977-D24A-9186-7A560AB17409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256DB-6884-EF41-8ED0-382BE30F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30A5E-3E07-A840-9C71-A0CCF1DC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45C-7965-0C4E-B04F-23FF21F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0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ABA8F-B00E-1F49-AD10-B3F633F6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4BE0-1A71-CB4E-97CC-A3D09CC94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F6A1-A6D4-8D46-BD15-70223CB05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6D265-7F96-3548-B1D3-6C02BC47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01C6-B977-D24A-9186-7A560AB17409}" type="datetimeFigureOut">
              <a:rPr lang="en-US" smtClean="0"/>
              <a:t>3/27/22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D67C5-2405-024D-929A-5F7E242A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5868A-7592-2A46-9F00-1713573A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45C-7965-0C4E-B04F-23FF21F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4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2278-C0A9-A64A-A64C-D5FAFA56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07D0C-71C4-8346-BB18-25514182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9689F-D90B-F047-B8CF-9501C68E3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9A22C-08B5-1945-83EC-4841DF9E1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EE3735-A1FB-2047-90BD-0C77B6960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EA612-A0EB-0149-8084-0361E13C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01C6-B977-D24A-9186-7A560AB17409}" type="datetimeFigureOut">
              <a:rPr lang="en-US" smtClean="0"/>
              <a:t>3/27/22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EE0EEA-ADCA-0A43-82CC-FBE885E9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C4FEA-9309-CB48-93BF-90142711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45C-7965-0C4E-B04F-23FF21F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5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ED93-C896-9C40-B58E-039B4A68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8CDA8-D952-BA44-9D63-F97D16228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01C6-B977-D24A-9186-7A560AB17409}" type="datetimeFigureOut">
              <a:rPr lang="en-US" smtClean="0"/>
              <a:t>3/27/22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447B7-77CE-324F-AFB6-52E5963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CC9E0-76D4-3C4C-B574-17219FFD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45C-7965-0C4E-B04F-23FF21F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48859-7DEB-F44A-B35E-2298A79E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01C6-B977-D24A-9186-7A560AB17409}" type="datetimeFigureOut">
              <a:rPr lang="en-US" smtClean="0"/>
              <a:t>3/27/22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C2A7-A998-4A4A-879A-A6369846F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E7ED1-755C-0C41-BB19-C1E9409C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45C-7965-0C4E-B04F-23FF21F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448D-7ACF-2A48-B60E-18521D96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D154D-432D-A441-BFB7-0310F0F3A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0AD6B-F7FB-D341-94E9-9A56C648C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36F02-1557-0840-9603-01689CBD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01C6-B977-D24A-9186-7A560AB17409}" type="datetimeFigureOut">
              <a:rPr lang="en-US" smtClean="0"/>
              <a:t>3/27/22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D67A4-5F5D-554A-A847-599DA156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4E808-1B3C-C943-B820-9F4FB93A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45C-7965-0C4E-B04F-23FF21F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5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A490-1A42-D54E-810B-92F790EE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E2D5F9-DBB2-CE46-989C-24A09C6DB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F4C50-317A-F946-99DF-DF724EF35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55A07-7C0B-904B-ADD7-4150A7AD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01C6-B977-D24A-9186-7A560AB17409}" type="datetimeFigureOut">
              <a:rPr lang="en-US" smtClean="0"/>
              <a:t>3/27/22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FF9C8-9538-ED48-BA71-9CA74EF2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6AC73-35F3-E645-AC6C-3FD9649C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45C-7965-0C4E-B04F-23FF21F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2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38026-BAA5-B24D-9290-A4493619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A9EB8-C590-784A-865B-BA836D4C2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0B5F9-BE78-4D40-A5E2-14DC955D1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01C6-B977-D24A-9186-7A560AB17409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47A15-0790-9E4F-8BF4-11681D285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9C064-8983-2445-A135-2A9DEEAA0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A45C-7965-0C4E-B04F-23FF21F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9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Rural_Free_Delivery_early_vehicle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ural_Free_Delivery_early_vehicl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Snow_shovelling.jpg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now_shovelling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commons.wikimedia.org/wiki/File:Rural_Free_Delivery_early_vehicle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now_shovelling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commons.wikimedia.org/wiki/File:Rural_Free_Delivery_early_vehicle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now_shovelling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commons.wikimedia.org/wiki/File:Rural_Free_Delivery_early_vehicle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towardsdatascience.com/do-calculus-and-continuous-distributions-866fb6a963bc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towardsdatascience.com/do-calculus-and-continuous-distributions-866fb6a963b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repository.tudelft.nl/islandora/object/uuid:2999f6d0-ebd0-4d1d-9651-583433f8b31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al.jmir.org/2021/4/e25097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ural_Free_Delivery_early_vehicl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ural_Free_Delivery_early_vehicl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Snow_shovelling.jpg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ural_Free_Delivery_early_vehicl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Rural_Free_Delivery_early_vehicl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Rural_Free_Delivery_early_vehicle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Rural_Free_Delivery_early_vehicl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1236-E2B4-C045-9226-2CB309627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CS440/ECE448 Lecture 26:</a:t>
            </a:r>
            <a:br>
              <a:rPr lang="en-US" dirty="0"/>
            </a:br>
            <a:r>
              <a:rPr lang="en-US" dirty="0"/>
              <a:t>Causal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019AF-1625-B441-9883-83BAEBC902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CC-BY 4.0: copy at will, but cite the source</a:t>
            </a:r>
          </a:p>
          <a:p>
            <a:r>
              <a:rPr lang="en-US" dirty="0"/>
              <a:t>Mark Hasegawa-Johnson</a:t>
            </a:r>
          </a:p>
          <a:p>
            <a:r>
              <a:rPr lang="en-US" dirty="0"/>
              <a:t>3/2022</a:t>
            </a:r>
          </a:p>
        </p:txBody>
      </p:sp>
    </p:spTree>
    <p:extLst>
      <p:ext uri="{BB962C8B-B14F-4D97-AF65-F5344CB8AC3E}">
        <p14:creationId xmlns:p14="http://schemas.microsoft.com/office/powerpoint/2010/main" val="366857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86B5-813E-6E43-8E07-0E2437F8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Divide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6669" y="1888685"/>
                <a:ext cx="1101746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/>
                  <a:t>Finally, we just use the definition of conditional probability: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+9+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+9+9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+1+9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≈0.83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6669" y="1888685"/>
                <a:ext cx="11017469" cy="4351338"/>
              </a:xfrm>
              <a:blipFill>
                <a:blip r:embed="rId2"/>
                <a:stretch>
                  <a:fillRect l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4DF0668C-1EA0-3D46-8031-247527238D69}"/>
              </a:ext>
            </a:extLst>
          </p:cNvPr>
          <p:cNvSpPr/>
          <p:nvPr/>
        </p:nvSpPr>
        <p:spPr>
          <a:xfrm>
            <a:off x="11025351" y="11547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058B54-A52D-8E4E-9D16-3780689D8A11}"/>
              </a:ext>
            </a:extLst>
          </p:cNvPr>
          <p:cNvSpPr/>
          <p:nvPr/>
        </p:nvSpPr>
        <p:spPr>
          <a:xfrm>
            <a:off x="10557643" y="59369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2476A1-2C8A-124A-990F-102907BD6A07}"/>
              </a:ext>
            </a:extLst>
          </p:cNvPr>
          <p:cNvSpPr/>
          <p:nvPr/>
        </p:nvSpPr>
        <p:spPr>
          <a:xfrm>
            <a:off x="11508827" y="59894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AA62C9-5E8F-074D-989C-6EE8DDD5DB78}"/>
              </a:ext>
            </a:extLst>
          </p:cNvPr>
          <p:cNvSpPr/>
          <p:nvPr/>
        </p:nvSpPr>
        <p:spPr>
          <a:xfrm>
            <a:off x="11020096" y="104563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875267-01EC-C44A-8170-385D33F56700}"/>
              </a:ext>
            </a:extLst>
          </p:cNvPr>
          <p:cNvCxnSpPr>
            <a:stCxn id="12" idx="3"/>
            <a:endCxn id="14" idx="7"/>
          </p:cNvCxnSpPr>
          <p:nvPr/>
        </p:nvCxnSpPr>
        <p:spPr>
          <a:xfrm flipH="1">
            <a:off x="11005715" y="517472"/>
            <a:ext cx="96513" cy="14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438B07-76F3-1242-B4A1-3BE3A10A1382}"/>
              </a:ext>
            </a:extLst>
          </p:cNvPr>
          <p:cNvCxnSpPr>
            <a:stCxn id="12" idx="5"/>
            <a:endCxn id="16" idx="1"/>
          </p:cNvCxnSpPr>
          <p:nvPr/>
        </p:nvCxnSpPr>
        <p:spPr>
          <a:xfrm>
            <a:off x="11473423" y="51747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0B36F5-5DBE-7548-A2C1-C739A4F077AB}"/>
              </a:ext>
            </a:extLst>
          </p:cNvPr>
          <p:cNvCxnSpPr>
            <a:stCxn id="14" idx="5"/>
            <a:endCxn id="17" idx="1"/>
          </p:cNvCxnSpPr>
          <p:nvPr/>
        </p:nvCxnSpPr>
        <p:spPr>
          <a:xfrm>
            <a:off x="11005715" y="995691"/>
            <a:ext cx="91258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BD57CE-820A-E749-A79A-75509CF6C0B3}"/>
              </a:ext>
            </a:extLst>
          </p:cNvPr>
          <p:cNvCxnSpPr>
            <a:stCxn id="16" idx="3"/>
            <a:endCxn id="17" idx="7"/>
          </p:cNvCxnSpPr>
          <p:nvPr/>
        </p:nvCxnSpPr>
        <p:spPr>
          <a:xfrm flipH="1">
            <a:off x="11468168" y="100094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F36B1A60-8590-2B47-836E-D177E234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70" y="96367"/>
            <a:ext cx="2193466" cy="149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hlinkClick r:id="rId4"/>
            <a:extLst>
              <a:ext uri="{FF2B5EF4-FFF2-40B4-BE49-F238E27FC236}">
                <a16:creationId xmlns:a16="http://schemas.microsoft.com/office/drawing/2014/main" id="{80793B83-0CE6-D248-A585-6941258C999A}"/>
              </a:ext>
            </a:extLst>
          </p:cNvPr>
          <p:cNvSpPr txBox="1"/>
          <p:nvPr/>
        </p:nvSpPr>
        <p:spPr>
          <a:xfrm>
            <a:off x="7809177" y="1542424"/>
            <a:ext cx="2420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hlinkClick r:id="rId4"/>
              </a:rPr>
              <a:t>Rural_Free_Delivery_early_vehicle.JPG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4669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86B5-813E-6E43-8E07-0E2437F8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delivery in Whoville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6DB36-5DAD-C94A-B3FC-9E510AE83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Mary Lou Who loves to get mail, but she hates to go out to her mailbox and find it empty.  Here are some questions she might ask:</a:t>
            </a:r>
          </a:p>
          <a:p>
            <a:r>
              <a:rPr lang="en-US" dirty="0"/>
              <a:t>If the sidewalk has been shoveled, what’s the probability that she has mail?  ANSWER: 0.83</a:t>
            </a:r>
          </a:p>
          <a:p>
            <a:r>
              <a:rPr lang="en-US" dirty="0"/>
              <a:t>If she goes out and shovels her sidewalk by herself, does that increase her chance of getting mail?  By how much?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can we answer the second question?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F0668C-1EA0-3D46-8031-247527238D69}"/>
              </a:ext>
            </a:extLst>
          </p:cNvPr>
          <p:cNvSpPr/>
          <p:nvPr/>
        </p:nvSpPr>
        <p:spPr>
          <a:xfrm>
            <a:off x="11025351" y="11547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058B54-A52D-8E4E-9D16-3780689D8A11}"/>
              </a:ext>
            </a:extLst>
          </p:cNvPr>
          <p:cNvSpPr/>
          <p:nvPr/>
        </p:nvSpPr>
        <p:spPr>
          <a:xfrm>
            <a:off x="10557643" y="59369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2476A1-2C8A-124A-990F-102907BD6A07}"/>
              </a:ext>
            </a:extLst>
          </p:cNvPr>
          <p:cNvSpPr/>
          <p:nvPr/>
        </p:nvSpPr>
        <p:spPr>
          <a:xfrm>
            <a:off x="11508827" y="59894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AA62C9-5E8F-074D-989C-6EE8DDD5DB78}"/>
              </a:ext>
            </a:extLst>
          </p:cNvPr>
          <p:cNvSpPr/>
          <p:nvPr/>
        </p:nvSpPr>
        <p:spPr>
          <a:xfrm>
            <a:off x="11020096" y="104563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875267-01EC-C44A-8170-385D33F56700}"/>
              </a:ext>
            </a:extLst>
          </p:cNvPr>
          <p:cNvCxnSpPr>
            <a:stCxn id="12" idx="3"/>
            <a:endCxn id="14" idx="7"/>
          </p:cNvCxnSpPr>
          <p:nvPr/>
        </p:nvCxnSpPr>
        <p:spPr>
          <a:xfrm flipH="1">
            <a:off x="11005715" y="517472"/>
            <a:ext cx="96513" cy="14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438B07-76F3-1242-B4A1-3BE3A10A1382}"/>
              </a:ext>
            </a:extLst>
          </p:cNvPr>
          <p:cNvCxnSpPr>
            <a:stCxn id="12" idx="5"/>
            <a:endCxn id="16" idx="1"/>
          </p:cNvCxnSpPr>
          <p:nvPr/>
        </p:nvCxnSpPr>
        <p:spPr>
          <a:xfrm>
            <a:off x="11473423" y="51747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0B36F5-5DBE-7548-A2C1-C739A4F077AB}"/>
              </a:ext>
            </a:extLst>
          </p:cNvPr>
          <p:cNvCxnSpPr>
            <a:stCxn id="14" idx="5"/>
            <a:endCxn id="17" idx="1"/>
          </p:cNvCxnSpPr>
          <p:nvPr/>
        </p:nvCxnSpPr>
        <p:spPr>
          <a:xfrm>
            <a:off x="11005715" y="995691"/>
            <a:ext cx="91258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BD57CE-820A-E749-A79A-75509CF6C0B3}"/>
              </a:ext>
            </a:extLst>
          </p:cNvPr>
          <p:cNvCxnSpPr>
            <a:stCxn id="16" idx="3"/>
            <a:endCxn id="17" idx="7"/>
          </p:cNvCxnSpPr>
          <p:nvPr/>
        </p:nvCxnSpPr>
        <p:spPr>
          <a:xfrm flipH="1">
            <a:off x="11468168" y="100094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F36B1A60-8590-2B47-836E-D177E234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70" y="96367"/>
            <a:ext cx="2193466" cy="149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hlinkClick r:id="rId3"/>
            <a:extLst>
              <a:ext uri="{FF2B5EF4-FFF2-40B4-BE49-F238E27FC236}">
                <a16:creationId xmlns:a16="http://schemas.microsoft.com/office/drawing/2014/main" id="{80793B83-0CE6-D248-A585-6941258C999A}"/>
              </a:ext>
            </a:extLst>
          </p:cNvPr>
          <p:cNvSpPr txBox="1"/>
          <p:nvPr/>
        </p:nvSpPr>
        <p:spPr>
          <a:xfrm>
            <a:off x="7809177" y="1542424"/>
            <a:ext cx="2420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hlinkClick r:id="rId3"/>
              </a:rPr>
              <a:t>Rural_Free_Delivery_early_vehicle.JPG</a:t>
            </a:r>
            <a:endParaRPr lang="en-US" sz="11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4E4DC6-D93F-B04C-B7D9-78F10105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91" y="4219899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CFFEEBB-6370-AE46-892A-8469B2B2977A}"/>
              </a:ext>
            </a:extLst>
          </p:cNvPr>
          <p:cNvSpPr txBox="1"/>
          <p:nvPr/>
        </p:nvSpPr>
        <p:spPr>
          <a:xfrm>
            <a:off x="8061417" y="6505158"/>
            <a:ext cx="15134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hlinkClick r:id="rId5" tooltip="File:Snow shovelling.jpg"/>
              </a:rPr>
              <a:t>Snow shovelling.jpg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67600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5B5D-A97C-AE4F-90F5-7E499A38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80FE-D9CE-D740-A87F-09C8A54A0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Review: Inference in Bayesian networks</a:t>
            </a:r>
          </a:p>
          <a:p>
            <a:r>
              <a:rPr lang="en-US" dirty="0"/>
              <a:t>The do-calculus</a:t>
            </a:r>
          </a:p>
          <a:p>
            <a:r>
              <a:rPr lang="en-US" dirty="0"/>
              <a:t>Some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15946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57C6-F7A0-C540-8896-77577175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Non-Causal Bayesian Networks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F07F20-9FAD-2241-9629-FC5019AAA2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possible to draw the arrows on a Bayesian network in non-causal order.</a:t>
                </a:r>
              </a:p>
              <a:p>
                <a:r>
                  <a:rPr lang="en-US" dirty="0"/>
                  <a:t>Usually, non-causal ordering is less efficient.  For example, S and C are not conditionally independent given knowledge of M (knowing that S=T makes it more likely that C=T), so we need to add an arrow between them.</a:t>
                </a:r>
              </a:p>
              <a:p>
                <a:r>
                  <a:rPr lang="en-US" dirty="0"/>
                  <a:t>If we have all the necessary arrows, non-causal ordering should give the same answer to any inference problem.  The multiply step is now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…and then the add and divide steps work the same as before.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F07F20-9FAD-2241-9629-FC5019AAA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327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DF7C0F5-346C-144D-8E9F-5D9DE4506399}"/>
              </a:ext>
            </a:extLst>
          </p:cNvPr>
          <p:cNvSpPr/>
          <p:nvPr/>
        </p:nvSpPr>
        <p:spPr>
          <a:xfrm>
            <a:off x="11025351" y="11547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74A773-E344-4444-8103-A232BB57BEC5}"/>
              </a:ext>
            </a:extLst>
          </p:cNvPr>
          <p:cNvSpPr/>
          <p:nvPr/>
        </p:nvSpPr>
        <p:spPr>
          <a:xfrm>
            <a:off x="10557643" y="59369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EE5821-6D15-C841-AE4F-29A5010A5997}"/>
              </a:ext>
            </a:extLst>
          </p:cNvPr>
          <p:cNvSpPr/>
          <p:nvPr/>
        </p:nvSpPr>
        <p:spPr>
          <a:xfrm>
            <a:off x="11508827" y="59894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DC0F71-A4B8-B247-BB50-D0178060F13D}"/>
              </a:ext>
            </a:extLst>
          </p:cNvPr>
          <p:cNvSpPr/>
          <p:nvPr/>
        </p:nvSpPr>
        <p:spPr>
          <a:xfrm>
            <a:off x="11020096" y="104563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BA4DD5-4EF1-5D44-8A80-47C650E93F35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11005715" y="517472"/>
            <a:ext cx="96513" cy="14519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FAE8B0-2D57-D946-B18B-581076526576}"/>
              </a:ext>
            </a:extLst>
          </p:cNvPr>
          <p:cNvCxnSpPr>
            <a:stCxn id="4" idx="5"/>
            <a:endCxn id="6" idx="1"/>
          </p:cNvCxnSpPr>
          <p:nvPr/>
        </p:nvCxnSpPr>
        <p:spPr>
          <a:xfrm>
            <a:off x="11473423" y="517472"/>
            <a:ext cx="112281" cy="15044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403417-1D13-C34F-B84B-8196779AF770}"/>
              </a:ext>
            </a:extLst>
          </p:cNvPr>
          <p:cNvCxnSpPr>
            <a:stCxn id="5" idx="5"/>
            <a:endCxn id="7" idx="1"/>
          </p:cNvCxnSpPr>
          <p:nvPr/>
        </p:nvCxnSpPr>
        <p:spPr>
          <a:xfrm>
            <a:off x="11005715" y="995691"/>
            <a:ext cx="91258" cy="11891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F58BC7-4C44-E14E-940F-A4C7E03CC9B3}"/>
              </a:ext>
            </a:extLst>
          </p:cNvPr>
          <p:cNvCxnSpPr>
            <a:stCxn id="6" idx="3"/>
            <a:endCxn id="7" idx="7"/>
          </p:cNvCxnSpPr>
          <p:nvPr/>
        </p:nvCxnSpPr>
        <p:spPr>
          <a:xfrm flipH="1">
            <a:off x="11468168" y="1000948"/>
            <a:ext cx="117536" cy="11366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E852FD-6477-034A-8BC8-AC49BCB56994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 flipV="1">
            <a:off x="11082592" y="829177"/>
            <a:ext cx="426235" cy="525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0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57C6-F7A0-C540-8896-77577175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Non-Causal Bayesian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07F20-9FAD-2241-9629-FC5019AAA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Using a non-causal network, however, we can’t answer questions like: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“If I act on the system by changing the value of one variable, what will happen to the other variables?”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lose the ability to represent causal changes.  For example, if Mary Lou puts a letter in her own mailbox, that sets M=T, but it does not cause her sidewalk to get shoveled.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F7C0F5-346C-144D-8E9F-5D9DE4506399}"/>
              </a:ext>
            </a:extLst>
          </p:cNvPr>
          <p:cNvSpPr/>
          <p:nvPr/>
        </p:nvSpPr>
        <p:spPr>
          <a:xfrm>
            <a:off x="11025351" y="11547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74A773-E344-4444-8103-A232BB57BEC5}"/>
              </a:ext>
            </a:extLst>
          </p:cNvPr>
          <p:cNvSpPr/>
          <p:nvPr/>
        </p:nvSpPr>
        <p:spPr>
          <a:xfrm>
            <a:off x="10557643" y="59369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EE5821-6D15-C841-AE4F-29A5010A5997}"/>
              </a:ext>
            </a:extLst>
          </p:cNvPr>
          <p:cNvSpPr/>
          <p:nvPr/>
        </p:nvSpPr>
        <p:spPr>
          <a:xfrm>
            <a:off x="11508827" y="59894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DC0F71-A4B8-B247-BB50-D0178060F13D}"/>
              </a:ext>
            </a:extLst>
          </p:cNvPr>
          <p:cNvSpPr/>
          <p:nvPr/>
        </p:nvSpPr>
        <p:spPr>
          <a:xfrm>
            <a:off x="11020096" y="104563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BA4DD5-4EF1-5D44-8A80-47C650E93F35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11005715" y="517472"/>
            <a:ext cx="96513" cy="14519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FAE8B0-2D57-D946-B18B-581076526576}"/>
              </a:ext>
            </a:extLst>
          </p:cNvPr>
          <p:cNvCxnSpPr>
            <a:stCxn id="4" idx="5"/>
            <a:endCxn id="6" idx="1"/>
          </p:cNvCxnSpPr>
          <p:nvPr/>
        </p:nvCxnSpPr>
        <p:spPr>
          <a:xfrm>
            <a:off x="11473423" y="517472"/>
            <a:ext cx="112281" cy="15044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403417-1D13-C34F-B84B-8196779AF770}"/>
              </a:ext>
            </a:extLst>
          </p:cNvPr>
          <p:cNvCxnSpPr>
            <a:stCxn id="5" idx="5"/>
            <a:endCxn id="7" idx="1"/>
          </p:cNvCxnSpPr>
          <p:nvPr/>
        </p:nvCxnSpPr>
        <p:spPr>
          <a:xfrm>
            <a:off x="11005715" y="995691"/>
            <a:ext cx="91258" cy="11891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F58BC7-4C44-E14E-940F-A4C7E03CC9B3}"/>
              </a:ext>
            </a:extLst>
          </p:cNvPr>
          <p:cNvCxnSpPr>
            <a:stCxn id="6" idx="3"/>
            <a:endCxn id="7" idx="7"/>
          </p:cNvCxnSpPr>
          <p:nvPr/>
        </p:nvCxnSpPr>
        <p:spPr>
          <a:xfrm flipH="1">
            <a:off x="11468168" y="1000948"/>
            <a:ext cx="117536" cy="11366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E852FD-6477-034A-8BC8-AC49BCB56994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 flipV="1">
            <a:off x="11082592" y="829177"/>
            <a:ext cx="426235" cy="525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8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57C6-F7A0-C540-8896-77577175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Networks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F07F20-9FAD-2241-9629-FC5019AAA2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u="sng" dirty="0"/>
                  <a:t>causal network</a:t>
                </a:r>
                <a:r>
                  <a:rPr lang="en-US" dirty="0"/>
                  <a:t> is a Bayesian network in which all arrows point from a cause to an effect. </a:t>
                </a:r>
              </a:p>
              <a:p>
                <a:r>
                  <a:rPr lang="en-US" dirty="0"/>
                  <a:t>The benefit of a causal network is that we can ask causal questions.</a:t>
                </a:r>
              </a:p>
              <a:p>
                <a:r>
                  <a:rPr lang="en-US" dirty="0"/>
                  <a:t>For example: If Mary Lou goes out and shovels her sidewalk by herself, does that increase her chance of getting mail?  By how much?</a:t>
                </a:r>
              </a:p>
              <a:p>
                <a:r>
                  <a:rPr lang="en-US" dirty="0"/>
                  <a:t>We can answer that question now, because our model includes the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(which answers the question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/>
                  <a:t> (which is the answer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F07F20-9FAD-2241-9629-FC5019AAA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A0DCCB43-B550-994C-A402-19F5238EC060}"/>
              </a:ext>
            </a:extLst>
          </p:cNvPr>
          <p:cNvSpPr/>
          <p:nvPr/>
        </p:nvSpPr>
        <p:spPr>
          <a:xfrm>
            <a:off x="11025351" y="11547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4F731E-5A10-3441-9934-69EEF7453AEB}"/>
              </a:ext>
            </a:extLst>
          </p:cNvPr>
          <p:cNvSpPr/>
          <p:nvPr/>
        </p:nvSpPr>
        <p:spPr>
          <a:xfrm>
            <a:off x="10557643" y="59369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EABA85-28EF-E24A-8F43-18E910861B88}"/>
              </a:ext>
            </a:extLst>
          </p:cNvPr>
          <p:cNvSpPr/>
          <p:nvPr/>
        </p:nvSpPr>
        <p:spPr>
          <a:xfrm>
            <a:off x="11508827" y="59894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C637D5-F478-CC44-9218-2C83F9BC28D5}"/>
              </a:ext>
            </a:extLst>
          </p:cNvPr>
          <p:cNvSpPr/>
          <p:nvPr/>
        </p:nvSpPr>
        <p:spPr>
          <a:xfrm>
            <a:off x="11020096" y="104563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3D2C65-A209-FF45-9887-051C61D4835A}"/>
              </a:ext>
            </a:extLst>
          </p:cNvPr>
          <p:cNvCxnSpPr>
            <a:stCxn id="13" idx="3"/>
            <a:endCxn id="14" idx="7"/>
          </p:cNvCxnSpPr>
          <p:nvPr/>
        </p:nvCxnSpPr>
        <p:spPr>
          <a:xfrm flipH="1">
            <a:off x="11005715" y="517472"/>
            <a:ext cx="96513" cy="14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ADD0F9-5C64-FE45-A50D-EBA0D884035C}"/>
              </a:ext>
            </a:extLst>
          </p:cNvPr>
          <p:cNvCxnSpPr>
            <a:stCxn id="13" idx="5"/>
            <a:endCxn id="15" idx="1"/>
          </p:cNvCxnSpPr>
          <p:nvPr/>
        </p:nvCxnSpPr>
        <p:spPr>
          <a:xfrm>
            <a:off x="11473423" y="51747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C9189D-DF72-1548-BB29-E4328BAAB2B5}"/>
              </a:ext>
            </a:extLst>
          </p:cNvPr>
          <p:cNvCxnSpPr>
            <a:stCxn id="14" idx="5"/>
            <a:endCxn id="16" idx="1"/>
          </p:cNvCxnSpPr>
          <p:nvPr/>
        </p:nvCxnSpPr>
        <p:spPr>
          <a:xfrm>
            <a:off x="11005715" y="995691"/>
            <a:ext cx="91258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A0B555-1E1A-494D-B394-10BC8D6E6033}"/>
              </a:ext>
            </a:extLst>
          </p:cNvPr>
          <p:cNvCxnSpPr>
            <a:stCxn id="15" idx="3"/>
            <a:endCxn id="16" idx="7"/>
          </p:cNvCxnSpPr>
          <p:nvPr/>
        </p:nvCxnSpPr>
        <p:spPr>
          <a:xfrm flipH="1">
            <a:off x="11468168" y="100094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53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57C6-F7A0-C540-8896-77577175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Do-calculus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F07F20-9FAD-2241-9629-FC5019AAA2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order to analyze the effect of some action (say,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), network theorists use the “do” operation (for example,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do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  The do operation includes the following steps: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Separate the action variable from its parents.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Assign it the specified value (e.g., T)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F07F20-9FAD-2241-9629-FC5019AAA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A0DCCB43-B550-994C-A402-19F5238EC060}"/>
              </a:ext>
            </a:extLst>
          </p:cNvPr>
          <p:cNvSpPr/>
          <p:nvPr/>
        </p:nvSpPr>
        <p:spPr>
          <a:xfrm>
            <a:off x="11025351" y="11547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4F731E-5A10-3441-9934-69EEF7453AEB}"/>
              </a:ext>
            </a:extLst>
          </p:cNvPr>
          <p:cNvSpPr/>
          <p:nvPr/>
        </p:nvSpPr>
        <p:spPr>
          <a:xfrm>
            <a:off x="9848335" y="593691"/>
            <a:ext cx="1234257" cy="4709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S=T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EABA85-28EF-E24A-8F43-18E910861B88}"/>
              </a:ext>
            </a:extLst>
          </p:cNvPr>
          <p:cNvSpPr/>
          <p:nvPr/>
        </p:nvSpPr>
        <p:spPr>
          <a:xfrm>
            <a:off x="11508827" y="59894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C637D5-F478-CC44-9218-2C83F9BC28D5}"/>
              </a:ext>
            </a:extLst>
          </p:cNvPr>
          <p:cNvSpPr/>
          <p:nvPr/>
        </p:nvSpPr>
        <p:spPr>
          <a:xfrm>
            <a:off x="11020096" y="104563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ADD0F9-5C64-FE45-A50D-EBA0D884035C}"/>
              </a:ext>
            </a:extLst>
          </p:cNvPr>
          <p:cNvCxnSpPr>
            <a:stCxn id="13" idx="5"/>
            <a:endCxn id="15" idx="1"/>
          </p:cNvCxnSpPr>
          <p:nvPr/>
        </p:nvCxnSpPr>
        <p:spPr>
          <a:xfrm>
            <a:off x="11473423" y="51747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C9189D-DF72-1548-BB29-E4328BAAB2B5}"/>
              </a:ext>
            </a:extLst>
          </p:cNvPr>
          <p:cNvCxnSpPr>
            <a:cxnSpLocks/>
            <a:stCxn id="14" idx="5"/>
            <a:endCxn id="16" idx="1"/>
          </p:cNvCxnSpPr>
          <p:nvPr/>
        </p:nvCxnSpPr>
        <p:spPr>
          <a:xfrm>
            <a:off x="10901839" y="995691"/>
            <a:ext cx="195134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A0B555-1E1A-494D-B394-10BC8D6E6033}"/>
              </a:ext>
            </a:extLst>
          </p:cNvPr>
          <p:cNvCxnSpPr>
            <a:stCxn id="15" idx="3"/>
            <a:endCxn id="16" idx="7"/>
          </p:cNvCxnSpPr>
          <p:nvPr/>
        </p:nvCxnSpPr>
        <p:spPr>
          <a:xfrm flipH="1">
            <a:off x="11468168" y="100094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755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57C6-F7A0-C540-8896-77577175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Do-calculus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F07F20-9FAD-2241-9629-FC5019AAA2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Now we have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F07F20-9FAD-2241-9629-FC5019AAA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872" b="-18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A0DCCB43-B550-994C-A402-19F5238EC060}"/>
              </a:ext>
            </a:extLst>
          </p:cNvPr>
          <p:cNvSpPr/>
          <p:nvPr/>
        </p:nvSpPr>
        <p:spPr>
          <a:xfrm>
            <a:off x="11025351" y="11547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4F731E-5A10-3441-9934-69EEF7453AEB}"/>
              </a:ext>
            </a:extLst>
          </p:cNvPr>
          <p:cNvSpPr/>
          <p:nvPr/>
        </p:nvSpPr>
        <p:spPr>
          <a:xfrm>
            <a:off x="9848335" y="593691"/>
            <a:ext cx="1234257" cy="4709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S=T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EABA85-28EF-E24A-8F43-18E910861B88}"/>
              </a:ext>
            </a:extLst>
          </p:cNvPr>
          <p:cNvSpPr/>
          <p:nvPr/>
        </p:nvSpPr>
        <p:spPr>
          <a:xfrm>
            <a:off x="11508827" y="59894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C637D5-F478-CC44-9218-2C83F9BC28D5}"/>
              </a:ext>
            </a:extLst>
          </p:cNvPr>
          <p:cNvSpPr/>
          <p:nvPr/>
        </p:nvSpPr>
        <p:spPr>
          <a:xfrm>
            <a:off x="11020096" y="104563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ADD0F9-5C64-FE45-A50D-EBA0D884035C}"/>
              </a:ext>
            </a:extLst>
          </p:cNvPr>
          <p:cNvCxnSpPr>
            <a:stCxn id="13" idx="5"/>
            <a:endCxn id="15" idx="1"/>
          </p:cNvCxnSpPr>
          <p:nvPr/>
        </p:nvCxnSpPr>
        <p:spPr>
          <a:xfrm>
            <a:off x="11473423" y="51747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C9189D-DF72-1548-BB29-E4328BAAB2B5}"/>
              </a:ext>
            </a:extLst>
          </p:cNvPr>
          <p:cNvCxnSpPr>
            <a:cxnSpLocks/>
            <a:stCxn id="14" idx="5"/>
            <a:endCxn id="16" idx="1"/>
          </p:cNvCxnSpPr>
          <p:nvPr/>
        </p:nvCxnSpPr>
        <p:spPr>
          <a:xfrm>
            <a:off x="10901839" y="995691"/>
            <a:ext cx="195134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A0B555-1E1A-494D-B394-10BC8D6E6033}"/>
              </a:ext>
            </a:extLst>
          </p:cNvPr>
          <p:cNvCxnSpPr>
            <a:stCxn id="15" idx="3"/>
            <a:endCxn id="16" idx="7"/>
          </p:cNvCxnSpPr>
          <p:nvPr/>
        </p:nvCxnSpPr>
        <p:spPr>
          <a:xfrm flipH="1">
            <a:off x="11468168" y="100094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5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86B5-813E-6E43-8E07-0E2437F8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delivery in Whoville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2629" y="1998622"/>
                <a:ext cx="6709719" cy="4351338"/>
              </a:xfrm>
            </p:spPr>
            <p:txBody>
              <a:bodyPr/>
              <a:lstStyle/>
              <a:p>
                <a:r>
                  <a:rPr lang="en-US" dirty="0"/>
                  <a:t>If the sidewalk has been shoveled, what’s the probability that Mary Lou has mail?  </a:t>
                </a:r>
              </a:p>
              <a:p>
                <a:pPr marL="0" indent="0" algn="ctr">
                  <a:buNone/>
                </a:pPr>
                <a:r>
                  <a:rPr lang="en-US" dirty="0"/>
                  <a:t>ANSWER: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=0.83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If she goes out and shovels her sidewalk by herself, what is the probability that Mary Lou gets mail?  </a:t>
                </a:r>
              </a:p>
              <a:p>
                <a:pPr marL="0" indent="0" algn="ctr">
                  <a:buNone/>
                </a:pPr>
                <a:r>
                  <a:rPr lang="en-US" dirty="0"/>
                  <a:t>ANSWER: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do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2629" y="1998622"/>
                <a:ext cx="6709719" cy="4351338"/>
              </a:xfrm>
              <a:blipFill>
                <a:blip r:embed="rId2"/>
                <a:stretch>
                  <a:fillRect l="-1509" t="-2326" r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4DF0668C-1EA0-3D46-8031-247527238D69}"/>
              </a:ext>
            </a:extLst>
          </p:cNvPr>
          <p:cNvSpPr/>
          <p:nvPr/>
        </p:nvSpPr>
        <p:spPr>
          <a:xfrm>
            <a:off x="10654647" y="191956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058B54-A52D-8E4E-9D16-3780689D8A11}"/>
              </a:ext>
            </a:extLst>
          </p:cNvPr>
          <p:cNvSpPr/>
          <p:nvPr/>
        </p:nvSpPr>
        <p:spPr>
          <a:xfrm>
            <a:off x="10186939" y="239778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2476A1-2C8A-124A-990F-102907BD6A07}"/>
              </a:ext>
            </a:extLst>
          </p:cNvPr>
          <p:cNvSpPr/>
          <p:nvPr/>
        </p:nvSpPr>
        <p:spPr>
          <a:xfrm>
            <a:off x="11138123" y="240303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AA62C9-5E8F-074D-989C-6EE8DDD5DB78}"/>
              </a:ext>
            </a:extLst>
          </p:cNvPr>
          <p:cNvSpPr/>
          <p:nvPr/>
        </p:nvSpPr>
        <p:spPr>
          <a:xfrm>
            <a:off x="10649392" y="284972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875267-01EC-C44A-8170-385D33F56700}"/>
              </a:ext>
            </a:extLst>
          </p:cNvPr>
          <p:cNvCxnSpPr>
            <a:stCxn id="12" idx="3"/>
            <a:endCxn id="14" idx="7"/>
          </p:cNvCxnSpPr>
          <p:nvPr/>
        </p:nvCxnSpPr>
        <p:spPr>
          <a:xfrm flipH="1">
            <a:off x="10635011" y="2321562"/>
            <a:ext cx="96513" cy="14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438B07-76F3-1242-B4A1-3BE3A10A1382}"/>
              </a:ext>
            </a:extLst>
          </p:cNvPr>
          <p:cNvCxnSpPr>
            <a:stCxn id="12" idx="5"/>
            <a:endCxn id="16" idx="1"/>
          </p:cNvCxnSpPr>
          <p:nvPr/>
        </p:nvCxnSpPr>
        <p:spPr>
          <a:xfrm>
            <a:off x="11102719" y="232156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0B36F5-5DBE-7548-A2C1-C739A4F077AB}"/>
              </a:ext>
            </a:extLst>
          </p:cNvPr>
          <p:cNvCxnSpPr>
            <a:stCxn id="14" idx="5"/>
            <a:endCxn id="17" idx="1"/>
          </p:cNvCxnSpPr>
          <p:nvPr/>
        </p:nvCxnSpPr>
        <p:spPr>
          <a:xfrm>
            <a:off x="10635011" y="2799781"/>
            <a:ext cx="91258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BD57CE-820A-E749-A79A-75509CF6C0B3}"/>
              </a:ext>
            </a:extLst>
          </p:cNvPr>
          <p:cNvCxnSpPr>
            <a:stCxn id="16" idx="3"/>
            <a:endCxn id="17" idx="7"/>
          </p:cNvCxnSpPr>
          <p:nvPr/>
        </p:nvCxnSpPr>
        <p:spPr>
          <a:xfrm flipH="1">
            <a:off x="11097464" y="280503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F36B1A60-8590-2B47-836E-D177E234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0" y="1863385"/>
            <a:ext cx="2193466" cy="149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hlinkClick r:id="rId4"/>
            <a:extLst>
              <a:ext uri="{FF2B5EF4-FFF2-40B4-BE49-F238E27FC236}">
                <a16:creationId xmlns:a16="http://schemas.microsoft.com/office/drawing/2014/main" id="{80793B83-0CE6-D248-A585-6941258C999A}"/>
              </a:ext>
            </a:extLst>
          </p:cNvPr>
          <p:cNvSpPr txBox="1"/>
          <p:nvPr/>
        </p:nvSpPr>
        <p:spPr>
          <a:xfrm>
            <a:off x="147967" y="3309442"/>
            <a:ext cx="2420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hlinkClick r:id="rId4"/>
              </a:rPr>
              <a:t>Rural_Free_Delivery_early_vehicle.JPG</a:t>
            </a:r>
            <a:endParaRPr lang="en-US" sz="11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4E4DC6-D93F-B04C-B7D9-78F10105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8" y="3836839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CFFEEBB-6370-AE46-892A-8469B2B2977A}"/>
              </a:ext>
            </a:extLst>
          </p:cNvPr>
          <p:cNvSpPr txBox="1"/>
          <p:nvPr/>
        </p:nvSpPr>
        <p:spPr>
          <a:xfrm>
            <a:off x="560844" y="6122098"/>
            <a:ext cx="15134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hlinkClick r:id="rId6" tooltip="File:Snow shovelling.jpg"/>
              </a:rPr>
              <a:t>Snow shovelling.jpg</a:t>
            </a:r>
            <a:endParaRPr lang="en-US" sz="1100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D9D0BF1-A858-CE45-9009-505A9ABDBEE4}"/>
              </a:ext>
            </a:extLst>
          </p:cNvPr>
          <p:cNvSpPr/>
          <p:nvPr/>
        </p:nvSpPr>
        <p:spPr>
          <a:xfrm>
            <a:off x="10654646" y="415614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F79369-B9E4-114B-A9FD-EA1EDE0174F8}"/>
              </a:ext>
            </a:extLst>
          </p:cNvPr>
          <p:cNvSpPr/>
          <p:nvPr/>
        </p:nvSpPr>
        <p:spPr>
          <a:xfrm>
            <a:off x="9477630" y="4634361"/>
            <a:ext cx="1234257" cy="4709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S=T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DC2F5F-817E-894E-A9BA-A82557B860FB}"/>
              </a:ext>
            </a:extLst>
          </p:cNvPr>
          <p:cNvSpPr/>
          <p:nvPr/>
        </p:nvSpPr>
        <p:spPr>
          <a:xfrm>
            <a:off x="11138122" y="463961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EE655F-2E80-BC4A-84F4-930A96D4F0A0}"/>
              </a:ext>
            </a:extLst>
          </p:cNvPr>
          <p:cNvSpPr/>
          <p:nvPr/>
        </p:nvSpPr>
        <p:spPr>
          <a:xfrm>
            <a:off x="10649391" y="508630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3F9788-F042-CB4F-AC42-F4FC547D9A34}"/>
              </a:ext>
            </a:extLst>
          </p:cNvPr>
          <p:cNvCxnSpPr>
            <a:stCxn id="25" idx="5"/>
            <a:endCxn id="27" idx="1"/>
          </p:cNvCxnSpPr>
          <p:nvPr/>
        </p:nvCxnSpPr>
        <p:spPr>
          <a:xfrm>
            <a:off x="11102718" y="455814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D2D2A9-F10F-E546-9100-695B21184F51}"/>
              </a:ext>
            </a:extLst>
          </p:cNvPr>
          <p:cNvCxnSpPr>
            <a:cxnSpLocks/>
            <a:stCxn id="26" idx="5"/>
            <a:endCxn id="28" idx="1"/>
          </p:cNvCxnSpPr>
          <p:nvPr/>
        </p:nvCxnSpPr>
        <p:spPr>
          <a:xfrm>
            <a:off x="10531134" y="5036361"/>
            <a:ext cx="195134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FC07F5-0241-C14B-ACF6-75257DA93716}"/>
              </a:ext>
            </a:extLst>
          </p:cNvPr>
          <p:cNvCxnSpPr>
            <a:stCxn id="27" idx="3"/>
            <a:endCxn id="28" idx="7"/>
          </p:cNvCxnSpPr>
          <p:nvPr/>
        </p:nvCxnSpPr>
        <p:spPr>
          <a:xfrm flipH="1">
            <a:off x="11097463" y="504161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589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86B5-813E-6E43-8E07-0E2437F8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they different?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0131" y="1998622"/>
                <a:ext cx="9489988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131" y="1998622"/>
                <a:ext cx="9489988" cy="4351338"/>
              </a:xfrm>
              <a:blipFill>
                <a:blip r:embed="rId2"/>
                <a:stretch>
                  <a:fillRect t="-15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4DF0668C-1EA0-3D46-8031-247527238D69}"/>
              </a:ext>
            </a:extLst>
          </p:cNvPr>
          <p:cNvSpPr/>
          <p:nvPr/>
        </p:nvSpPr>
        <p:spPr>
          <a:xfrm>
            <a:off x="10654647" y="191956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058B54-A52D-8E4E-9D16-3780689D8A11}"/>
              </a:ext>
            </a:extLst>
          </p:cNvPr>
          <p:cNvSpPr/>
          <p:nvPr/>
        </p:nvSpPr>
        <p:spPr>
          <a:xfrm>
            <a:off x="10186939" y="239778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2476A1-2C8A-124A-990F-102907BD6A07}"/>
              </a:ext>
            </a:extLst>
          </p:cNvPr>
          <p:cNvSpPr/>
          <p:nvPr/>
        </p:nvSpPr>
        <p:spPr>
          <a:xfrm>
            <a:off x="11138123" y="240303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AA62C9-5E8F-074D-989C-6EE8DDD5DB78}"/>
              </a:ext>
            </a:extLst>
          </p:cNvPr>
          <p:cNvSpPr/>
          <p:nvPr/>
        </p:nvSpPr>
        <p:spPr>
          <a:xfrm>
            <a:off x="10649392" y="284972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875267-01EC-C44A-8170-385D33F56700}"/>
              </a:ext>
            </a:extLst>
          </p:cNvPr>
          <p:cNvCxnSpPr>
            <a:stCxn id="12" idx="3"/>
            <a:endCxn id="14" idx="7"/>
          </p:cNvCxnSpPr>
          <p:nvPr/>
        </p:nvCxnSpPr>
        <p:spPr>
          <a:xfrm flipH="1">
            <a:off x="10635011" y="2321562"/>
            <a:ext cx="96513" cy="14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438B07-76F3-1242-B4A1-3BE3A10A1382}"/>
              </a:ext>
            </a:extLst>
          </p:cNvPr>
          <p:cNvCxnSpPr>
            <a:stCxn id="12" idx="5"/>
            <a:endCxn id="16" idx="1"/>
          </p:cNvCxnSpPr>
          <p:nvPr/>
        </p:nvCxnSpPr>
        <p:spPr>
          <a:xfrm>
            <a:off x="11102719" y="232156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0B36F5-5DBE-7548-A2C1-C739A4F077AB}"/>
              </a:ext>
            </a:extLst>
          </p:cNvPr>
          <p:cNvCxnSpPr>
            <a:stCxn id="14" idx="5"/>
            <a:endCxn id="17" idx="1"/>
          </p:cNvCxnSpPr>
          <p:nvPr/>
        </p:nvCxnSpPr>
        <p:spPr>
          <a:xfrm>
            <a:off x="10635011" y="2799781"/>
            <a:ext cx="91258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BD57CE-820A-E749-A79A-75509CF6C0B3}"/>
              </a:ext>
            </a:extLst>
          </p:cNvPr>
          <p:cNvCxnSpPr>
            <a:stCxn id="16" idx="3"/>
            <a:endCxn id="17" idx="7"/>
          </p:cNvCxnSpPr>
          <p:nvPr/>
        </p:nvCxnSpPr>
        <p:spPr>
          <a:xfrm flipH="1">
            <a:off x="11097464" y="280503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D9D0BF1-A858-CE45-9009-505A9ABDBEE4}"/>
              </a:ext>
            </a:extLst>
          </p:cNvPr>
          <p:cNvSpPr/>
          <p:nvPr/>
        </p:nvSpPr>
        <p:spPr>
          <a:xfrm>
            <a:off x="10654646" y="415614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F79369-B9E4-114B-A9FD-EA1EDE0174F8}"/>
              </a:ext>
            </a:extLst>
          </p:cNvPr>
          <p:cNvSpPr/>
          <p:nvPr/>
        </p:nvSpPr>
        <p:spPr>
          <a:xfrm>
            <a:off x="9477630" y="4634361"/>
            <a:ext cx="1234257" cy="4709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S=T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DC2F5F-817E-894E-A9BA-A82557B860FB}"/>
              </a:ext>
            </a:extLst>
          </p:cNvPr>
          <p:cNvSpPr/>
          <p:nvPr/>
        </p:nvSpPr>
        <p:spPr>
          <a:xfrm>
            <a:off x="11138122" y="463961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EE655F-2E80-BC4A-84F4-930A96D4F0A0}"/>
              </a:ext>
            </a:extLst>
          </p:cNvPr>
          <p:cNvSpPr/>
          <p:nvPr/>
        </p:nvSpPr>
        <p:spPr>
          <a:xfrm>
            <a:off x="10649391" y="508630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3F9788-F042-CB4F-AC42-F4FC547D9A34}"/>
              </a:ext>
            </a:extLst>
          </p:cNvPr>
          <p:cNvCxnSpPr>
            <a:stCxn id="25" idx="5"/>
            <a:endCxn id="27" idx="1"/>
          </p:cNvCxnSpPr>
          <p:nvPr/>
        </p:nvCxnSpPr>
        <p:spPr>
          <a:xfrm>
            <a:off x="11102718" y="455814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D2D2A9-F10F-E546-9100-695B21184F51}"/>
              </a:ext>
            </a:extLst>
          </p:cNvPr>
          <p:cNvCxnSpPr>
            <a:cxnSpLocks/>
            <a:stCxn id="26" idx="5"/>
            <a:endCxn id="28" idx="1"/>
          </p:cNvCxnSpPr>
          <p:nvPr/>
        </p:nvCxnSpPr>
        <p:spPr>
          <a:xfrm>
            <a:off x="10531134" y="5036361"/>
            <a:ext cx="195134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FC07F5-0241-C14B-ACF6-75257DA93716}"/>
              </a:ext>
            </a:extLst>
          </p:cNvPr>
          <p:cNvCxnSpPr>
            <a:stCxn id="27" idx="3"/>
            <a:endCxn id="28" idx="7"/>
          </p:cNvCxnSpPr>
          <p:nvPr/>
        </p:nvCxnSpPr>
        <p:spPr>
          <a:xfrm flipH="1">
            <a:off x="11097463" y="504161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61D40B4-5DE7-0D44-BB1F-CDA46A745F87}"/>
              </a:ext>
            </a:extLst>
          </p:cNvPr>
          <p:cNvSpPr/>
          <p:nvPr/>
        </p:nvSpPr>
        <p:spPr>
          <a:xfrm>
            <a:off x="4559642" y="1828801"/>
            <a:ext cx="1594022" cy="606051"/>
          </a:xfrm>
          <a:prstGeom prst="ellipse">
            <a:avLst/>
          </a:prstGeom>
          <a:noFill/>
          <a:ln w="63500">
            <a:solidFill>
              <a:srgbClr val="D10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F5D3B6C-31F5-7C4C-9687-7E4153652B54}"/>
              </a:ext>
            </a:extLst>
          </p:cNvPr>
          <p:cNvSpPr/>
          <p:nvPr/>
        </p:nvSpPr>
        <p:spPr>
          <a:xfrm>
            <a:off x="4971532" y="2302480"/>
            <a:ext cx="1594022" cy="606051"/>
          </a:xfrm>
          <a:prstGeom prst="ellipse">
            <a:avLst/>
          </a:prstGeom>
          <a:noFill/>
          <a:ln w="63500">
            <a:solidFill>
              <a:srgbClr val="D10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5B5D-A97C-AE4F-90F5-7E499A38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80FE-D9CE-D740-A87F-09C8A54A0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Review: Inference in Bayesian networks</a:t>
            </a:r>
          </a:p>
          <a:p>
            <a:r>
              <a:rPr lang="en-US" dirty="0"/>
              <a:t>The do-calculus</a:t>
            </a:r>
          </a:p>
          <a:p>
            <a:r>
              <a:rPr lang="en-US" dirty="0"/>
              <a:t>Some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91188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86B5-813E-6E43-8E07-0E2437F8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they different?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0131" y="1998622"/>
                <a:ext cx="9489988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shoveled snow is a kind of signal: observing the shoveled snow, we conclude that the employees were probably paid today.</a:t>
                </a:r>
              </a:p>
              <a:p>
                <a:r>
                  <a:rPr lang="en-US" dirty="0"/>
                  <a:t>Knowing that the employees were paid implies that the vehicle was probably also charged, which makes it more likely that Mary Lou has mail.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131" y="1998622"/>
                <a:ext cx="9489988" cy="4351338"/>
              </a:xfrm>
              <a:blipFill>
                <a:blip r:embed="rId2"/>
                <a:stretch>
                  <a:fillRect l="-1203" t="-15407" r="-1203" b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4DF0668C-1EA0-3D46-8031-247527238D69}"/>
              </a:ext>
            </a:extLst>
          </p:cNvPr>
          <p:cNvSpPr/>
          <p:nvPr/>
        </p:nvSpPr>
        <p:spPr>
          <a:xfrm>
            <a:off x="10654647" y="191956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058B54-A52D-8E4E-9D16-3780689D8A11}"/>
              </a:ext>
            </a:extLst>
          </p:cNvPr>
          <p:cNvSpPr/>
          <p:nvPr/>
        </p:nvSpPr>
        <p:spPr>
          <a:xfrm>
            <a:off x="10186939" y="239778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2476A1-2C8A-124A-990F-102907BD6A07}"/>
              </a:ext>
            </a:extLst>
          </p:cNvPr>
          <p:cNvSpPr/>
          <p:nvPr/>
        </p:nvSpPr>
        <p:spPr>
          <a:xfrm>
            <a:off x="11138123" y="240303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AA62C9-5E8F-074D-989C-6EE8DDD5DB78}"/>
              </a:ext>
            </a:extLst>
          </p:cNvPr>
          <p:cNvSpPr/>
          <p:nvPr/>
        </p:nvSpPr>
        <p:spPr>
          <a:xfrm>
            <a:off x="10649392" y="284972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875267-01EC-C44A-8170-385D33F56700}"/>
              </a:ext>
            </a:extLst>
          </p:cNvPr>
          <p:cNvCxnSpPr>
            <a:stCxn id="12" idx="3"/>
            <a:endCxn id="14" idx="7"/>
          </p:cNvCxnSpPr>
          <p:nvPr/>
        </p:nvCxnSpPr>
        <p:spPr>
          <a:xfrm flipH="1">
            <a:off x="10635011" y="2321562"/>
            <a:ext cx="96513" cy="14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438B07-76F3-1242-B4A1-3BE3A10A1382}"/>
              </a:ext>
            </a:extLst>
          </p:cNvPr>
          <p:cNvCxnSpPr>
            <a:stCxn id="12" idx="5"/>
            <a:endCxn id="16" idx="1"/>
          </p:cNvCxnSpPr>
          <p:nvPr/>
        </p:nvCxnSpPr>
        <p:spPr>
          <a:xfrm>
            <a:off x="11102719" y="232156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0B36F5-5DBE-7548-A2C1-C739A4F077AB}"/>
              </a:ext>
            </a:extLst>
          </p:cNvPr>
          <p:cNvCxnSpPr>
            <a:stCxn id="14" idx="5"/>
            <a:endCxn id="17" idx="1"/>
          </p:cNvCxnSpPr>
          <p:nvPr/>
        </p:nvCxnSpPr>
        <p:spPr>
          <a:xfrm>
            <a:off x="10635011" y="2799781"/>
            <a:ext cx="91258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BD57CE-820A-E749-A79A-75509CF6C0B3}"/>
              </a:ext>
            </a:extLst>
          </p:cNvPr>
          <p:cNvCxnSpPr>
            <a:stCxn id="16" idx="3"/>
            <a:endCxn id="17" idx="7"/>
          </p:cNvCxnSpPr>
          <p:nvPr/>
        </p:nvCxnSpPr>
        <p:spPr>
          <a:xfrm flipH="1">
            <a:off x="11097464" y="280503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D9D0BF1-A858-CE45-9009-505A9ABDBEE4}"/>
              </a:ext>
            </a:extLst>
          </p:cNvPr>
          <p:cNvSpPr/>
          <p:nvPr/>
        </p:nvSpPr>
        <p:spPr>
          <a:xfrm>
            <a:off x="10654646" y="415614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F79369-B9E4-114B-A9FD-EA1EDE0174F8}"/>
              </a:ext>
            </a:extLst>
          </p:cNvPr>
          <p:cNvSpPr/>
          <p:nvPr/>
        </p:nvSpPr>
        <p:spPr>
          <a:xfrm>
            <a:off x="9477630" y="4634361"/>
            <a:ext cx="1234257" cy="4709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S=T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DC2F5F-817E-894E-A9BA-A82557B860FB}"/>
              </a:ext>
            </a:extLst>
          </p:cNvPr>
          <p:cNvSpPr/>
          <p:nvPr/>
        </p:nvSpPr>
        <p:spPr>
          <a:xfrm>
            <a:off x="11138122" y="463961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EE655F-2E80-BC4A-84F4-930A96D4F0A0}"/>
              </a:ext>
            </a:extLst>
          </p:cNvPr>
          <p:cNvSpPr/>
          <p:nvPr/>
        </p:nvSpPr>
        <p:spPr>
          <a:xfrm>
            <a:off x="10649391" y="508630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3F9788-F042-CB4F-AC42-F4FC547D9A34}"/>
              </a:ext>
            </a:extLst>
          </p:cNvPr>
          <p:cNvCxnSpPr>
            <a:stCxn id="25" idx="5"/>
            <a:endCxn id="27" idx="1"/>
          </p:cNvCxnSpPr>
          <p:nvPr/>
        </p:nvCxnSpPr>
        <p:spPr>
          <a:xfrm>
            <a:off x="11102718" y="455814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D2D2A9-F10F-E546-9100-695B21184F51}"/>
              </a:ext>
            </a:extLst>
          </p:cNvPr>
          <p:cNvCxnSpPr>
            <a:cxnSpLocks/>
            <a:stCxn id="26" idx="5"/>
            <a:endCxn id="28" idx="1"/>
          </p:cNvCxnSpPr>
          <p:nvPr/>
        </p:nvCxnSpPr>
        <p:spPr>
          <a:xfrm>
            <a:off x="10531134" y="5036361"/>
            <a:ext cx="195134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FC07F5-0241-C14B-ACF6-75257DA93716}"/>
              </a:ext>
            </a:extLst>
          </p:cNvPr>
          <p:cNvCxnSpPr>
            <a:stCxn id="27" idx="3"/>
            <a:endCxn id="28" idx="7"/>
          </p:cNvCxnSpPr>
          <p:nvPr/>
        </p:nvCxnSpPr>
        <p:spPr>
          <a:xfrm flipH="1">
            <a:off x="11097463" y="504161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61D40B4-5DE7-0D44-BB1F-CDA46A745F87}"/>
              </a:ext>
            </a:extLst>
          </p:cNvPr>
          <p:cNvSpPr/>
          <p:nvPr/>
        </p:nvSpPr>
        <p:spPr>
          <a:xfrm>
            <a:off x="4559642" y="1828801"/>
            <a:ext cx="1594022" cy="606051"/>
          </a:xfrm>
          <a:prstGeom prst="ellipse">
            <a:avLst/>
          </a:prstGeom>
          <a:noFill/>
          <a:ln w="63500">
            <a:solidFill>
              <a:srgbClr val="D10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F5D3B6C-31F5-7C4C-9687-7E4153652B54}"/>
              </a:ext>
            </a:extLst>
          </p:cNvPr>
          <p:cNvSpPr/>
          <p:nvPr/>
        </p:nvSpPr>
        <p:spPr>
          <a:xfrm>
            <a:off x="4971532" y="2302480"/>
            <a:ext cx="1594022" cy="606051"/>
          </a:xfrm>
          <a:prstGeom prst="ellipse">
            <a:avLst/>
          </a:prstGeom>
          <a:noFill/>
          <a:ln w="63500">
            <a:solidFill>
              <a:srgbClr val="D10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6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86B5-813E-6E43-8E07-0E2437F8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they different?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0131" y="1998622"/>
                <a:ext cx="9489988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shoveled snow is no longer a signal, because Mary Lou did it herself.</a:t>
                </a:r>
              </a:p>
              <a:p>
                <a:r>
                  <a:rPr lang="en-US" dirty="0"/>
                  <a:t>The vehicle is equally likely to have been charged or not charged.</a:t>
                </a:r>
              </a:p>
              <a:p>
                <a:r>
                  <a:rPr lang="en-US" dirty="0"/>
                  <a:t>The mail is only 70% likely to arrive.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131" y="1998622"/>
                <a:ext cx="9489988" cy="4351338"/>
              </a:xfrm>
              <a:blipFill>
                <a:blip r:embed="rId2"/>
                <a:stretch>
                  <a:fillRect l="-1070" t="-13663" b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4DF0668C-1EA0-3D46-8031-247527238D69}"/>
              </a:ext>
            </a:extLst>
          </p:cNvPr>
          <p:cNvSpPr/>
          <p:nvPr/>
        </p:nvSpPr>
        <p:spPr>
          <a:xfrm>
            <a:off x="10654647" y="191956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058B54-A52D-8E4E-9D16-3780689D8A11}"/>
              </a:ext>
            </a:extLst>
          </p:cNvPr>
          <p:cNvSpPr/>
          <p:nvPr/>
        </p:nvSpPr>
        <p:spPr>
          <a:xfrm>
            <a:off x="10186939" y="239778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2476A1-2C8A-124A-990F-102907BD6A07}"/>
              </a:ext>
            </a:extLst>
          </p:cNvPr>
          <p:cNvSpPr/>
          <p:nvPr/>
        </p:nvSpPr>
        <p:spPr>
          <a:xfrm>
            <a:off x="11138123" y="240303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AA62C9-5E8F-074D-989C-6EE8DDD5DB78}"/>
              </a:ext>
            </a:extLst>
          </p:cNvPr>
          <p:cNvSpPr/>
          <p:nvPr/>
        </p:nvSpPr>
        <p:spPr>
          <a:xfrm>
            <a:off x="10649392" y="284972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875267-01EC-C44A-8170-385D33F56700}"/>
              </a:ext>
            </a:extLst>
          </p:cNvPr>
          <p:cNvCxnSpPr>
            <a:stCxn id="12" idx="3"/>
            <a:endCxn id="14" idx="7"/>
          </p:cNvCxnSpPr>
          <p:nvPr/>
        </p:nvCxnSpPr>
        <p:spPr>
          <a:xfrm flipH="1">
            <a:off x="10635011" y="2321562"/>
            <a:ext cx="96513" cy="14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438B07-76F3-1242-B4A1-3BE3A10A1382}"/>
              </a:ext>
            </a:extLst>
          </p:cNvPr>
          <p:cNvCxnSpPr>
            <a:stCxn id="12" idx="5"/>
            <a:endCxn id="16" idx="1"/>
          </p:cNvCxnSpPr>
          <p:nvPr/>
        </p:nvCxnSpPr>
        <p:spPr>
          <a:xfrm>
            <a:off x="11102719" y="232156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0B36F5-5DBE-7548-A2C1-C739A4F077AB}"/>
              </a:ext>
            </a:extLst>
          </p:cNvPr>
          <p:cNvCxnSpPr>
            <a:stCxn id="14" idx="5"/>
            <a:endCxn id="17" idx="1"/>
          </p:cNvCxnSpPr>
          <p:nvPr/>
        </p:nvCxnSpPr>
        <p:spPr>
          <a:xfrm>
            <a:off x="10635011" y="2799781"/>
            <a:ext cx="91258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BD57CE-820A-E749-A79A-75509CF6C0B3}"/>
              </a:ext>
            </a:extLst>
          </p:cNvPr>
          <p:cNvCxnSpPr>
            <a:stCxn id="16" idx="3"/>
            <a:endCxn id="17" idx="7"/>
          </p:cNvCxnSpPr>
          <p:nvPr/>
        </p:nvCxnSpPr>
        <p:spPr>
          <a:xfrm flipH="1">
            <a:off x="11097464" y="280503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D9D0BF1-A858-CE45-9009-505A9ABDBEE4}"/>
              </a:ext>
            </a:extLst>
          </p:cNvPr>
          <p:cNvSpPr/>
          <p:nvPr/>
        </p:nvSpPr>
        <p:spPr>
          <a:xfrm>
            <a:off x="10654646" y="415614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F79369-B9E4-114B-A9FD-EA1EDE0174F8}"/>
              </a:ext>
            </a:extLst>
          </p:cNvPr>
          <p:cNvSpPr/>
          <p:nvPr/>
        </p:nvSpPr>
        <p:spPr>
          <a:xfrm>
            <a:off x="9477630" y="4634361"/>
            <a:ext cx="1234257" cy="4709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S=T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DC2F5F-817E-894E-A9BA-A82557B860FB}"/>
              </a:ext>
            </a:extLst>
          </p:cNvPr>
          <p:cNvSpPr/>
          <p:nvPr/>
        </p:nvSpPr>
        <p:spPr>
          <a:xfrm>
            <a:off x="11138122" y="463961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EE655F-2E80-BC4A-84F4-930A96D4F0A0}"/>
              </a:ext>
            </a:extLst>
          </p:cNvPr>
          <p:cNvSpPr/>
          <p:nvPr/>
        </p:nvSpPr>
        <p:spPr>
          <a:xfrm>
            <a:off x="10649391" y="508630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3F9788-F042-CB4F-AC42-F4FC547D9A34}"/>
              </a:ext>
            </a:extLst>
          </p:cNvPr>
          <p:cNvCxnSpPr>
            <a:stCxn id="25" idx="5"/>
            <a:endCxn id="27" idx="1"/>
          </p:cNvCxnSpPr>
          <p:nvPr/>
        </p:nvCxnSpPr>
        <p:spPr>
          <a:xfrm>
            <a:off x="11102718" y="455814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D2D2A9-F10F-E546-9100-695B21184F51}"/>
              </a:ext>
            </a:extLst>
          </p:cNvPr>
          <p:cNvCxnSpPr>
            <a:cxnSpLocks/>
            <a:stCxn id="26" idx="5"/>
            <a:endCxn id="28" idx="1"/>
          </p:cNvCxnSpPr>
          <p:nvPr/>
        </p:nvCxnSpPr>
        <p:spPr>
          <a:xfrm>
            <a:off x="10531134" y="5036361"/>
            <a:ext cx="195134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FC07F5-0241-C14B-ACF6-75257DA93716}"/>
              </a:ext>
            </a:extLst>
          </p:cNvPr>
          <p:cNvCxnSpPr>
            <a:stCxn id="27" idx="3"/>
            <a:endCxn id="28" idx="7"/>
          </p:cNvCxnSpPr>
          <p:nvPr/>
        </p:nvCxnSpPr>
        <p:spPr>
          <a:xfrm flipH="1">
            <a:off x="11097463" y="504161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61D40B4-5DE7-0D44-BB1F-CDA46A745F87}"/>
              </a:ext>
            </a:extLst>
          </p:cNvPr>
          <p:cNvSpPr/>
          <p:nvPr/>
        </p:nvSpPr>
        <p:spPr>
          <a:xfrm>
            <a:off x="4559642" y="1828801"/>
            <a:ext cx="1594022" cy="606051"/>
          </a:xfrm>
          <a:prstGeom prst="ellipse">
            <a:avLst/>
          </a:prstGeom>
          <a:noFill/>
          <a:ln w="63500">
            <a:solidFill>
              <a:srgbClr val="D10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F5D3B6C-31F5-7C4C-9687-7E4153652B54}"/>
              </a:ext>
            </a:extLst>
          </p:cNvPr>
          <p:cNvSpPr/>
          <p:nvPr/>
        </p:nvSpPr>
        <p:spPr>
          <a:xfrm>
            <a:off x="4971532" y="2253052"/>
            <a:ext cx="1594022" cy="606051"/>
          </a:xfrm>
          <a:prstGeom prst="ellipse">
            <a:avLst/>
          </a:prstGeom>
          <a:noFill/>
          <a:ln w="63500">
            <a:solidFill>
              <a:srgbClr val="D10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59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86B5-813E-6E43-8E07-0E2437F8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delivery in Whoville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2629" y="1776204"/>
                <a:ext cx="6709719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Wait… did shoveling the snow hurt Mary Lou’s chances?</a:t>
                </a:r>
              </a:p>
              <a:p>
                <a:pPr marL="0" indent="0">
                  <a:buNone/>
                </a:pPr>
                <a:r>
                  <a:rPr lang="en-US" dirty="0"/>
                  <a:t>No.  It just took away the value of the shoveled-snow signal.</a:t>
                </a:r>
              </a:p>
              <a:p>
                <a:r>
                  <a:rPr lang="en-US" dirty="0"/>
                  <a:t>If the sidewalk has been shoveled, what’s the probability that Mary Lou has mail?  </a:t>
                </a:r>
              </a:p>
              <a:p>
                <a:pPr marL="0" indent="0" algn="ctr">
                  <a:buNone/>
                </a:pPr>
                <a:r>
                  <a:rPr lang="en-US" dirty="0"/>
                  <a:t>ANSWER: shoveled snow is a signal.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=0.83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If she goes out and shovels her sidewalk by herself, what is the probability that Mary Lou gets mail?  </a:t>
                </a:r>
              </a:p>
              <a:p>
                <a:pPr marL="0" indent="0" algn="ctr">
                  <a:buNone/>
                </a:pPr>
                <a:r>
                  <a:rPr lang="en-US" dirty="0"/>
                  <a:t>ANSWER: shoveled snow is not a signal.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do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2629" y="1776204"/>
                <a:ext cx="6709719" cy="4351338"/>
              </a:xfrm>
              <a:blipFill>
                <a:blip r:embed="rId2"/>
                <a:stretch>
                  <a:fillRect l="-1321" t="-2907" r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4DF0668C-1EA0-3D46-8031-247527238D69}"/>
              </a:ext>
            </a:extLst>
          </p:cNvPr>
          <p:cNvSpPr/>
          <p:nvPr/>
        </p:nvSpPr>
        <p:spPr>
          <a:xfrm>
            <a:off x="10654647" y="191956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058B54-A52D-8E4E-9D16-3780689D8A11}"/>
              </a:ext>
            </a:extLst>
          </p:cNvPr>
          <p:cNvSpPr/>
          <p:nvPr/>
        </p:nvSpPr>
        <p:spPr>
          <a:xfrm>
            <a:off x="10186939" y="239778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2476A1-2C8A-124A-990F-102907BD6A07}"/>
              </a:ext>
            </a:extLst>
          </p:cNvPr>
          <p:cNvSpPr/>
          <p:nvPr/>
        </p:nvSpPr>
        <p:spPr>
          <a:xfrm>
            <a:off x="11138123" y="240303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AA62C9-5E8F-074D-989C-6EE8DDD5DB78}"/>
              </a:ext>
            </a:extLst>
          </p:cNvPr>
          <p:cNvSpPr/>
          <p:nvPr/>
        </p:nvSpPr>
        <p:spPr>
          <a:xfrm>
            <a:off x="10649392" y="284972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875267-01EC-C44A-8170-385D33F56700}"/>
              </a:ext>
            </a:extLst>
          </p:cNvPr>
          <p:cNvCxnSpPr>
            <a:stCxn id="12" idx="3"/>
            <a:endCxn id="14" idx="7"/>
          </p:cNvCxnSpPr>
          <p:nvPr/>
        </p:nvCxnSpPr>
        <p:spPr>
          <a:xfrm flipH="1">
            <a:off x="10635011" y="2321562"/>
            <a:ext cx="96513" cy="14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438B07-76F3-1242-B4A1-3BE3A10A1382}"/>
              </a:ext>
            </a:extLst>
          </p:cNvPr>
          <p:cNvCxnSpPr>
            <a:stCxn id="12" idx="5"/>
            <a:endCxn id="16" idx="1"/>
          </p:cNvCxnSpPr>
          <p:nvPr/>
        </p:nvCxnSpPr>
        <p:spPr>
          <a:xfrm>
            <a:off x="11102719" y="232156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0B36F5-5DBE-7548-A2C1-C739A4F077AB}"/>
              </a:ext>
            </a:extLst>
          </p:cNvPr>
          <p:cNvCxnSpPr>
            <a:stCxn id="14" idx="5"/>
            <a:endCxn id="17" idx="1"/>
          </p:cNvCxnSpPr>
          <p:nvPr/>
        </p:nvCxnSpPr>
        <p:spPr>
          <a:xfrm>
            <a:off x="10635011" y="2799781"/>
            <a:ext cx="91258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BD57CE-820A-E749-A79A-75509CF6C0B3}"/>
              </a:ext>
            </a:extLst>
          </p:cNvPr>
          <p:cNvCxnSpPr>
            <a:stCxn id="16" idx="3"/>
            <a:endCxn id="17" idx="7"/>
          </p:cNvCxnSpPr>
          <p:nvPr/>
        </p:nvCxnSpPr>
        <p:spPr>
          <a:xfrm flipH="1">
            <a:off x="11097464" y="280503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F36B1A60-8590-2B47-836E-D177E234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0" y="1863385"/>
            <a:ext cx="2193466" cy="149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hlinkClick r:id="rId4"/>
            <a:extLst>
              <a:ext uri="{FF2B5EF4-FFF2-40B4-BE49-F238E27FC236}">
                <a16:creationId xmlns:a16="http://schemas.microsoft.com/office/drawing/2014/main" id="{80793B83-0CE6-D248-A585-6941258C999A}"/>
              </a:ext>
            </a:extLst>
          </p:cNvPr>
          <p:cNvSpPr txBox="1"/>
          <p:nvPr/>
        </p:nvSpPr>
        <p:spPr>
          <a:xfrm>
            <a:off x="147967" y="3309442"/>
            <a:ext cx="2420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hlinkClick r:id="rId4"/>
              </a:rPr>
              <a:t>Rural_Free_Delivery_early_vehicle.JPG</a:t>
            </a:r>
            <a:endParaRPr lang="en-US" sz="11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4E4DC6-D93F-B04C-B7D9-78F10105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8" y="3836839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CFFEEBB-6370-AE46-892A-8469B2B2977A}"/>
              </a:ext>
            </a:extLst>
          </p:cNvPr>
          <p:cNvSpPr txBox="1"/>
          <p:nvPr/>
        </p:nvSpPr>
        <p:spPr>
          <a:xfrm>
            <a:off x="560844" y="6122098"/>
            <a:ext cx="15134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hlinkClick r:id="rId6" tooltip="File:Snow shovelling.jpg"/>
              </a:rPr>
              <a:t>Snow shovelling.jpg</a:t>
            </a:r>
            <a:endParaRPr lang="en-US" sz="1100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D9D0BF1-A858-CE45-9009-505A9ABDBEE4}"/>
              </a:ext>
            </a:extLst>
          </p:cNvPr>
          <p:cNvSpPr/>
          <p:nvPr/>
        </p:nvSpPr>
        <p:spPr>
          <a:xfrm>
            <a:off x="10654646" y="415614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F79369-B9E4-114B-A9FD-EA1EDE0174F8}"/>
              </a:ext>
            </a:extLst>
          </p:cNvPr>
          <p:cNvSpPr/>
          <p:nvPr/>
        </p:nvSpPr>
        <p:spPr>
          <a:xfrm>
            <a:off x="9477630" y="4634361"/>
            <a:ext cx="1234257" cy="4709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S=T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DC2F5F-817E-894E-A9BA-A82557B860FB}"/>
              </a:ext>
            </a:extLst>
          </p:cNvPr>
          <p:cNvSpPr/>
          <p:nvPr/>
        </p:nvSpPr>
        <p:spPr>
          <a:xfrm>
            <a:off x="11138122" y="463961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EE655F-2E80-BC4A-84F4-930A96D4F0A0}"/>
              </a:ext>
            </a:extLst>
          </p:cNvPr>
          <p:cNvSpPr/>
          <p:nvPr/>
        </p:nvSpPr>
        <p:spPr>
          <a:xfrm>
            <a:off x="10649391" y="508630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3F9788-F042-CB4F-AC42-F4FC547D9A34}"/>
              </a:ext>
            </a:extLst>
          </p:cNvPr>
          <p:cNvCxnSpPr>
            <a:stCxn id="25" idx="5"/>
            <a:endCxn id="27" idx="1"/>
          </p:cNvCxnSpPr>
          <p:nvPr/>
        </p:nvCxnSpPr>
        <p:spPr>
          <a:xfrm>
            <a:off x="11102718" y="455814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D2D2A9-F10F-E546-9100-695B21184F51}"/>
              </a:ext>
            </a:extLst>
          </p:cNvPr>
          <p:cNvCxnSpPr>
            <a:cxnSpLocks/>
            <a:stCxn id="26" idx="5"/>
            <a:endCxn id="28" idx="1"/>
          </p:cNvCxnSpPr>
          <p:nvPr/>
        </p:nvCxnSpPr>
        <p:spPr>
          <a:xfrm>
            <a:off x="10531134" y="5036361"/>
            <a:ext cx="195134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FC07F5-0241-C14B-ACF6-75257DA93716}"/>
              </a:ext>
            </a:extLst>
          </p:cNvPr>
          <p:cNvCxnSpPr>
            <a:stCxn id="27" idx="3"/>
            <a:endCxn id="28" idx="7"/>
          </p:cNvCxnSpPr>
          <p:nvPr/>
        </p:nvCxnSpPr>
        <p:spPr>
          <a:xfrm flipH="1">
            <a:off x="11097463" y="504161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06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86B5-813E-6E43-8E07-0E2437F8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delivery in Whoville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2629" y="1776204"/>
                <a:ext cx="6709719" cy="435133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Instead, we should compare these two cases: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If Mary Lou doesn’t shovel her own snow, what’s the probability she gets mail?  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dirty="0"/>
                  <a:t>ANSWER: </a:t>
                </a:r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60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6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e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e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If Mary Lou shovels her own snow, what’s the probability she gets mail?  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dirty="0"/>
                  <a:t>ANSWER: 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2629" y="1776204"/>
                <a:ext cx="6709719" cy="4351338"/>
              </a:xfrm>
              <a:blipFill>
                <a:blip r:embed="rId2"/>
                <a:stretch>
                  <a:fillRect l="-755" t="-581" r="-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4DF0668C-1EA0-3D46-8031-247527238D69}"/>
              </a:ext>
            </a:extLst>
          </p:cNvPr>
          <p:cNvSpPr/>
          <p:nvPr/>
        </p:nvSpPr>
        <p:spPr>
          <a:xfrm>
            <a:off x="10654647" y="191956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058B54-A52D-8E4E-9D16-3780689D8A11}"/>
              </a:ext>
            </a:extLst>
          </p:cNvPr>
          <p:cNvSpPr/>
          <p:nvPr/>
        </p:nvSpPr>
        <p:spPr>
          <a:xfrm>
            <a:off x="10186939" y="239778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2476A1-2C8A-124A-990F-102907BD6A07}"/>
              </a:ext>
            </a:extLst>
          </p:cNvPr>
          <p:cNvSpPr/>
          <p:nvPr/>
        </p:nvSpPr>
        <p:spPr>
          <a:xfrm>
            <a:off x="11138123" y="240303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AA62C9-5E8F-074D-989C-6EE8DDD5DB78}"/>
              </a:ext>
            </a:extLst>
          </p:cNvPr>
          <p:cNvSpPr/>
          <p:nvPr/>
        </p:nvSpPr>
        <p:spPr>
          <a:xfrm>
            <a:off x="10649392" y="284972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875267-01EC-C44A-8170-385D33F56700}"/>
              </a:ext>
            </a:extLst>
          </p:cNvPr>
          <p:cNvCxnSpPr>
            <a:stCxn id="12" idx="3"/>
            <a:endCxn id="14" idx="7"/>
          </p:cNvCxnSpPr>
          <p:nvPr/>
        </p:nvCxnSpPr>
        <p:spPr>
          <a:xfrm flipH="1">
            <a:off x="10635011" y="2321562"/>
            <a:ext cx="96513" cy="14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438B07-76F3-1242-B4A1-3BE3A10A1382}"/>
              </a:ext>
            </a:extLst>
          </p:cNvPr>
          <p:cNvCxnSpPr>
            <a:stCxn id="12" idx="5"/>
            <a:endCxn id="16" idx="1"/>
          </p:cNvCxnSpPr>
          <p:nvPr/>
        </p:nvCxnSpPr>
        <p:spPr>
          <a:xfrm>
            <a:off x="11102719" y="232156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0B36F5-5DBE-7548-A2C1-C739A4F077AB}"/>
              </a:ext>
            </a:extLst>
          </p:cNvPr>
          <p:cNvCxnSpPr>
            <a:stCxn id="14" idx="5"/>
            <a:endCxn id="17" idx="1"/>
          </p:cNvCxnSpPr>
          <p:nvPr/>
        </p:nvCxnSpPr>
        <p:spPr>
          <a:xfrm>
            <a:off x="10635011" y="2799781"/>
            <a:ext cx="91258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BD57CE-820A-E749-A79A-75509CF6C0B3}"/>
              </a:ext>
            </a:extLst>
          </p:cNvPr>
          <p:cNvCxnSpPr>
            <a:stCxn id="16" idx="3"/>
            <a:endCxn id="17" idx="7"/>
          </p:cNvCxnSpPr>
          <p:nvPr/>
        </p:nvCxnSpPr>
        <p:spPr>
          <a:xfrm flipH="1">
            <a:off x="11097464" y="280503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F36B1A60-8590-2B47-836E-D177E234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0" y="1863385"/>
            <a:ext cx="2193466" cy="149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hlinkClick r:id="rId4"/>
            <a:extLst>
              <a:ext uri="{FF2B5EF4-FFF2-40B4-BE49-F238E27FC236}">
                <a16:creationId xmlns:a16="http://schemas.microsoft.com/office/drawing/2014/main" id="{80793B83-0CE6-D248-A585-6941258C999A}"/>
              </a:ext>
            </a:extLst>
          </p:cNvPr>
          <p:cNvSpPr txBox="1"/>
          <p:nvPr/>
        </p:nvSpPr>
        <p:spPr>
          <a:xfrm>
            <a:off x="147967" y="3309442"/>
            <a:ext cx="2420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hlinkClick r:id="rId4"/>
              </a:rPr>
              <a:t>Rural_Free_Delivery_early_vehicle.JPG</a:t>
            </a:r>
            <a:endParaRPr lang="en-US" sz="11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4E4DC6-D93F-B04C-B7D9-78F10105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8" y="3836839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CFFEEBB-6370-AE46-892A-8469B2B2977A}"/>
              </a:ext>
            </a:extLst>
          </p:cNvPr>
          <p:cNvSpPr txBox="1"/>
          <p:nvPr/>
        </p:nvSpPr>
        <p:spPr>
          <a:xfrm>
            <a:off x="560844" y="6122098"/>
            <a:ext cx="15134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hlinkClick r:id="rId6" tooltip="File:Snow shovelling.jpg"/>
              </a:rPr>
              <a:t>Snow shovelling.jpg</a:t>
            </a:r>
            <a:endParaRPr lang="en-US" sz="1100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D9D0BF1-A858-CE45-9009-505A9ABDBEE4}"/>
              </a:ext>
            </a:extLst>
          </p:cNvPr>
          <p:cNvSpPr/>
          <p:nvPr/>
        </p:nvSpPr>
        <p:spPr>
          <a:xfrm>
            <a:off x="10654646" y="415614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F79369-B9E4-114B-A9FD-EA1EDE0174F8}"/>
              </a:ext>
            </a:extLst>
          </p:cNvPr>
          <p:cNvSpPr/>
          <p:nvPr/>
        </p:nvSpPr>
        <p:spPr>
          <a:xfrm>
            <a:off x="9477630" y="4634361"/>
            <a:ext cx="1234257" cy="4709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S=T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DC2F5F-817E-894E-A9BA-A82557B860FB}"/>
              </a:ext>
            </a:extLst>
          </p:cNvPr>
          <p:cNvSpPr/>
          <p:nvPr/>
        </p:nvSpPr>
        <p:spPr>
          <a:xfrm>
            <a:off x="11138122" y="463961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EE655F-2E80-BC4A-84F4-930A96D4F0A0}"/>
              </a:ext>
            </a:extLst>
          </p:cNvPr>
          <p:cNvSpPr/>
          <p:nvPr/>
        </p:nvSpPr>
        <p:spPr>
          <a:xfrm>
            <a:off x="10649391" y="508630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3F9788-F042-CB4F-AC42-F4FC547D9A34}"/>
              </a:ext>
            </a:extLst>
          </p:cNvPr>
          <p:cNvCxnSpPr>
            <a:stCxn id="25" idx="5"/>
            <a:endCxn id="27" idx="1"/>
          </p:cNvCxnSpPr>
          <p:nvPr/>
        </p:nvCxnSpPr>
        <p:spPr>
          <a:xfrm>
            <a:off x="11102718" y="455814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D2D2A9-F10F-E546-9100-695B21184F51}"/>
              </a:ext>
            </a:extLst>
          </p:cNvPr>
          <p:cNvCxnSpPr>
            <a:cxnSpLocks/>
            <a:stCxn id="26" idx="5"/>
            <a:endCxn id="28" idx="1"/>
          </p:cNvCxnSpPr>
          <p:nvPr/>
        </p:nvCxnSpPr>
        <p:spPr>
          <a:xfrm>
            <a:off x="10531134" y="5036361"/>
            <a:ext cx="195134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FC07F5-0241-C14B-ACF6-75257DA93716}"/>
              </a:ext>
            </a:extLst>
          </p:cNvPr>
          <p:cNvCxnSpPr>
            <a:stCxn id="27" idx="3"/>
            <a:endCxn id="28" idx="7"/>
          </p:cNvCxnSpPr>
          <p:nvPr/>
        </p:nvCxnSpPr>
        <p:spPr>
          <a:xfrm flipH="1">
            <a:off x="11097463" y="504161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737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5B5D-A97C-AE4F-90F5-7E499A38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80FE-D9CE-D740-A87F-09C8A54A0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Review: Inference in Bayesian networks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do-calculus</a:t>
            </a:r>
          </a:p>
          <a:p>
            <a:r>
              <a:rPr lang="en-US" dirty="0"/>
              <a:t>Some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705531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D93A-ACC2-A640-974C-D46BA6CC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which ads to show to a user</a:t>
            </a:r>
            <a:br>
              <a:rPr lang="en-US" dirty="0"/>
            </a:br>
            <a:r>
              <a:rPr lang="en-US" sz="2200" dirty="0"/>
              <a:t>(©</a:t>
            </a:r>
            <a:r>
              <a:rPr lang="en-US" sz="2200" dirty="0" err="1"/>
              <a:t>Bottou</a:t>
            </a:r>
            <a:r>
              <a:rPr lang="en-US" sz="2200" dirty="0"/>
              <a:t> et al., Counterfactual Reasoning and Learning Systems, ICML 2013)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94DDB7D-0C2E-A041-A478-B9174B2D4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4413"/>
            <a:ext cx="10515600" cy="4033761"/>
          </a:xfrm>
        </p:spPr>
      </p:pic>
    </p:spTree>
    <p:extLst>
      <p:ext uri="{BB962C8B-B14F-4D97-AF65-F5344CB8AC3E}">
        <p14:creationId xmlns:p14="http://schemas.microsoft.com/office/powerpoint/2010/main" val="1280145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453BB-9B62-FE43-BDD5-A5567281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Figuring out whether students would score well if they all studied equally hard</a:t>
            </a:r>
            <a:br>
              <a:rPr lang="en-US" sz="1800" dirty="0"/>
            </a:br>
            <a:r>
              <a:rPr lang="en-US" sz="1800" dirty="0"/>
              <a:t>(© Ben </a:t>
            </a:r>
            <a:r>
              <a:rPr lang="en-US" sz="1800" dirty="0" err="1"/>
              <a:t>Ogorek</a:t>
            </a:r>
            <a:r>
              <a:rPr lang="en-US" sz="1800" dirty="0"/>
              <a:t>,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err="1">
                <a:hlinkClick r:id="rId2"/>
              </a:rPr>
              <a:t>towardsdatascience.com</a:t>
            </a:r>
            <a:r>
              <a:rPr lang="en-US" sz="1800" dirty="0">
                <a:hlinkClick r:id="rId2"/>
              </a:rPr>
              <a:t>/do-calculus-and-continuous-distributions-866fb6a963bc</a:t>
            </a:r>
            <a:r>
              <a:rPr lang="en-US" sz="18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BB974-2A4D-0541-A95E-4336D7C2F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440" y="2097479"/>
            <a:ext cx="5362844" cy="4351338"/>
          </a:xfrm>
        </p:spPr>
        <p:txBody>
          <a:bodyPr/>
          <a:lstStyle/>
          <a:p>
            <a:r>
              <a:rPr lang="en-US" dirty="0"/>
              <a:t>S = is student enrolled in the course?</a:t>
            </a:r>
          </a:p>
          <a:p>
            <a:r>
              <a:rPr lang="en-US" dirty="0"/>
              <a:t>W = # hours a student has available until the test</a:t>
            </a:r>
          </a:p>
          <a:p>
            <a:r>
              <a:rPr lang="en-US" dirty="0"/>
              <a:t>Z = how much student enjoys the material</a:t>
            </a:r>
          </a:p>
          <a:p>
            <a:r>
              <a:rPr lang="en-US" dirty="0"/>
              <a:t>X = # hours student spends studying for the test</a:t>
            </a:r>
          </a:p>
          <a:p>
            <a:r>
              <a:rPr lang="en-US" dirty="0"/>
              <a:t>Y = grade received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E242019-1560-0140-99BE-309F1D118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2" y="1991670"/>
            <a:ext cx="6375191" cy="381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40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453BB-9B62-FE43-BDD5-A5567281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Figuring out whether students would score well if they all studied equally hard</a:t>
            </a:r>
            <a:br>
              <a:rPr lang="en-US" sz="1800" dirty="0"/>
            </a:br>
            <a:r>
              <a:rPr lang="en-US" sz="1800" dirty="0"/>
              <a:t>(© Ben </a:t>
            </a:r>
            <a:r>
              <a:rPr lang="en-US" sz="1800" dirty="0" err="1"/>
              <a:t>Ogorek</a:t>
            </a:r>
            <a:r>
              <a:rPr lang="en-US" sz="1800" dirty="0"/>
              <a:t>,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err="1">
                <a:hlinkClick r:id="rId2"/>
              </a:rPr>
              <a:t>towardsdatascience.com</a:t>
            </a:r>
            <a:r>
              <a:rPr lang="en-US" sz="1800" dirty="0">
                <a:hlinkClick r:id="rId2"/>
              </a:rPr>
              <a:t>/do-calculus-and-continuous-distributions-866fb6a963bc</a:t>
            </a:r>
            <a:r>
              <a:rPr lang="en-US" sz="1800" dirty="0"/>
              <a:t>)</a:t>
            </a:r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E242019-1560-0140-99BE-309F1D118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2" y="1991670"/>
            <a:ext cx="6375191" cy="381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BB974-2A4D-0541-A95E-4336D7C2F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71" y="5421457"/>
            <a:ext cx="5362844" cy="1325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Factual graph: students who enjoy the class more tend to spend more time studying, hence get better grades.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8C9E18CB-62F9-FF4C-ADA4-71F3E248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045" y="2108130"/>
            <a:ext cx="6058955" cy="35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C2C119-B53A-AA41-8FAD-7827E1B6E72E}"/>
              </a:ext>
            </a:extLst>
          </p:cNvPr>
          <p:cNvSpPr txBox="1">
            <a:spLocks/>
          </p:cNvSpPr>
          <p:nvPr/>
        </p:nvSpPr>
        <p:spPr>
          <a:xfrm>
            <a:off x="6577909" y="5388504"/>
            <a:ext cx="536284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Counterfactual graph: what if all students spent the same amount of time studying?</a:t>
            </a:r>
          </a:p>
        </p:txBody>
      </p:sp>
    </p:spTree>
    <p:extLst>
      <p:ext uri="{BB962C8B-B14F-4D97-AF65-F5344CB8AC3E}">
        <p14:creationId xmlns:p14="http://schemas.microsoft.com/office/powerpoint/2010/main" val="1686949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2453BB-9B62-FE43-BDD5-A556728187C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1638" y="352768"/>
                <a:ext cx="11275551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Application of do-calculus for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-robust scheduling method in a one-machine job environment</a:t>
                </a:r>
                <a:br>
                  <a:rPr lang="en-US" sz="1800" dirty="0"/>
                </a:br>
                <a:r>
                  <a:rPr lang="en-US" sz="1800" dirty="0"/>
                  <a:t>(© Quinten </a:t>
                </a:r>
                <a:r>
                  <a:rPr lang="en-US" sz="1800" dirty="0" err="1"/>
                  <a:t>Rademakers</a:t>
                </a:r>
                <a:r>
                  <a:rPr lang="en-US" sz="1800" dirty="0"/>
                  <a:t>, </a:t>
                </a:r>
                <a:r>
                  <a:rPr lang="en-US" sz="1800" dirty="0">
                    <a:hlinkClick r:id="rId2"/>
                  </a:rPr>
                  <a:t>https://</a:t>
                </a:r>
                <a:r>
                  <a:rPr lang="en-US" sz="1800" dirty="0" err="1">
                    <a:hlinkClick r:id="rId2"/>
                  </a:rPr>
                  <a:t>repository.tudelft.nl</a:t>
                </a:r>
                <a:r>
                  <a:rPr lang="en-US" sz="1800" dirty="0">
                    <a:hlinkClick r:id="rId2"/>
                  </a:rPr>
                  <a:t>/</a:t>
                </a:r>
                <a:r>
                  <a:rPr lang="en-US" sz="1800" dirty="0" err="1">
                    <a:hlinkClick r:id="rId2"/>
                  </a:rPr>
                  <a:t>islandora</a:t>
                </a:r>
                <a:r>
                  <a:rPr lang="en-US" sz="1800" dirty="0">
                    <a:hlinkClick r:id="rId2"/>
                  </a:rPr>
                  <a:t>/object/uuid:2999f6d0-ebd0-4d1d-9651-583433f8b31f</a:t>
                </a:r>
                <a:r>
                  <a:rPr lang="en-US" sz="1800" dirty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2453BB-9B62-FE43-BDD5-A55672818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1638" y="352768"/>
                <a:ext cx="11275551" cy="1325563"/>
              </a:xfrm>
              <a:blipFill>
                <a:blip r:embed="rId3"/>
                <a:stretch>
                  <a:fillRect l="-1912" t="-14286" r="-146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BB974-2A4D-0541-A95E-4336D7C2F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794" y="5755093"/>
            <a:ext cx="3348705" cy="503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Model of a dairy farm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C2C119-B53A-AA41-8FAD-7827E1B6E72E}"/>
              </a:ext>
            </a:extLst>
          </p:cNvPr>
          <p:cNvSpPr txBox="1">
            <a:spLocks/>
          </p:cNvSpPr>
          <p:nvPr/>
        </p:nvSpPr>
        <p:spPr>
          <a:xfrm>
            <a:off x="5928573" y="5685069"/>
            <a:ext cx="6185178" cy="8202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would happen if we left the air seal on the feed container open all the time?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C3D5D7A-F357-244C-B385-ED46E4A36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27832"/>
            <a:ext cx="6096000" cy="3424410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606A7D5-5D19-6741-A06D-215B2D544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4" y="1992526"/>
            <a:ext cx="6185178" cy="35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87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3702EC29-C614-384D-8D50-8E7F126D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50" y="2158269"/>
            <a:ext cx="7681351" cy="433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8C4BB8-E8FB-304A-A047-8074A0BE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61" y="365125"/>
            <a:ext cx="11728625" cy="1325563"/>
          </a:xfrm>
        </p:spPr>
        <p:txBody>
          <a:bodyPr>
            <a:normAutofit/>
          </a:bodyPr>
          <a:lstStyle/>
          <a:p>
            <a:r>
              <a:rPr lang="en-US" sz="3100" dirty="0"/>
              <a:t>Learning the Mental Health Impact of COVID-19 in the United States With Explainable Artificial Intelligence: Observational Study </a:t>
            </a:r>
            <a:br>
              <a:rPr lang="en-US" sz="2000" dirty="0"/>
            </a:br>
            <a:r>
              <a:rPr lang="en-US" sz="2000" dirty="0"/>
              <a:t>© JMIR,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err="1">
                <a:hlinkClick r:id="rId3"/>
              </a:rPr>
              <a:t>mental.jmir.org</a:t>
            </a:r>
            <a:r>
              <a:rPr lang="en-US" sz="2000" dirty="0">
                <a:hlinkClick r:id="rId3"/>
              </a:rPr>
              <a:t>/2021/4/e25097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D6F6A-5043-454F-98A8-1E1454E17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861" y="2023335"/>
            <a:ext cx="45617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“The mental health consequences of the COVID-19 pandemic have been substantial… This study addresses this gap through the use of </a:t>
            </a:r>
            <a:r>
              <a:rPr lang="en-US" b="1" i="1" dirty="0"/>
              <a:t>Bayesian networks (BNs)</a:t>
            </a:r>
            <a:r>
              <a:rPr lang="en-US" dirty="0"/>
              <a:t>, an </a:t>
            </a:r>
            <a:r>
              <a:rPr lang="en-US" b="1" i="1" dirty="0"/>
              <a:t>explainable artificial intelligence</a:t>
            </a:r>
            <a:r>
              <a:rPr lang="en-US" dirty="0"/>
              <a:t> approach that captures the joint multivariate distribution underlying large survey data”</a:t>
            </a:r>
          </a:p>
        </p:txBody>
      </p:sp>
    </p:spTree>
    <p:extLst>
      <p:ext uri="{BB962C8B-B14F-4D97-AF65-F5344CB8AC3E}">
        <p14:creationId xmlns:p14="http://schemas.microsoft.com/office/powerpoint/2010/main" val="422319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86B5-813E-6E43-8E07-0E2437F8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delivery in Whoville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6DB36-5DAD-C94A-B3FC-9E510AE83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village of Whoville sometimes pays its employees, and sometimes doesn’t</a:t>
            </a:r>
          </a:p>
          <a:p>
            <a:r>
              <a:rPr lang="en-US" dirty="0"/>
              <a:t>When the employees are paid, they are more likely to go out and shovel snow from the sidewalks</a:t>
            </a:r>
          </a:p>
          <a:p>
            <a:r>
              <a:rPr lang="en-US" dirty="0"/>
              <a:t>When the employees are paid, they are more likely to charge the village’s delivery vehicles</a:t>
            </a:r>
          </a:p>
          <a:p>
            <a:r>
              <a:rPr lang="en-US" dirty="0"/>
              <a:t>When the delivery vehicle is charged, and the sidewalks are shoveled, the mailman is more likely to deliver mail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C0BBA8-536E-7148-B71C-3E041041F8CB}"/>
              </a:ext>
            </a:extLst>
          </p:cNvPr>
          <p:cNvSpPr/>
          <p:nvPr/>
        </p:nvSpPr>
        <p:spPr>
          <a:xfrm>
            <a:off x="11025351" y="11547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3572B6-DCF2-9B45-AEC8-4796C289CEAB}"/>
              </a:ext>
            </a:extLst>
          </p:cNvPr>
          <p:cNvSpPr/>
          <p:nvPr/>
        </p:nvSpPr>
        <p:spPr>
          <a:xfrm>
            <a:off x="10557643" y="59369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988853-BE6B-C94C-85C9-4BDE1DDE694E}"/>
              </a:ext>
            </a:extLst>
          </p:cNvPr>
          <p:cNvSpPr/>
          <p:nvPr/>
        </p:nvSpPr>
        <p:spPr>
          <a:xfrm>
            <a:off x="11508827" y="59894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FB1D77-C2CF-9B4D-8DB5-6FDE7A5F58D0}"/>
              </a:ext>
            </a:extLst>
          </p:cNvPr>
          <p:cNvSpPr/>
          <p:nvPr/>
        </p:nvSpPr>
        <p:spPr>
          <a:xfrm>
            <a:off x="11020096" y="104563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ED11DE-84F0-C241-A8CE-D5811AAF80E9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11005715" y="517472"/>
            <a:ext cx="96513" cy="14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BF3CC6-D943-EF40-9E33-59C99F7D9678}"/>
              </a:ext>
            </a:extLst>
          </p:cNvPr>
          <p:cNvCxnSpPr>
            <a:stCxn id="4" idx="5"/>
            <a:endCxn id="6" idx="1"/>
          </p:cNvCxnSpPr>
          <p:nvPr/>
        </p:nvCxnSpPr>
        <p:spPr>
          <a:xfrm>
            <a:off x="11473423" y="51747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CFEB82-C21C-814D-8790-9C2008F45129}"/>
              </a:ext>
            </a:extLst>
          </p:cNvPr>
          <p:cNvCxnSpPr>
            <a:stCxn id="5" idx="5"/>
            <a:endCxn id="7" idx="1"/>
          </p:cNvCxnSpPr>
          <p:nvPr/>
        </p:nvCxnSpPr>
        <p:spPr>
          <a:xfrm>
            <a:off x="11005715" y="995691"/>
            <a:ext cx="91258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A84E5B-E58A-0344-964E-AD7851404581}"/>
              </a:ext>
            </a:extLst>
          </p:cNvPr>
          <p:cNvCxnSpPr>
            <a:stCxn id="6" idx="3"/>
            <a:endCxn id="7" idx="7"/>
          </p:cNvCxnSpPr>
          <p:nvPr/>
        </p:nvCxnSpPr>
        <p:spPr>
          <a:xfrm flipH="1">
            <a:off x="11468168" y="100094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C8CAE1-E03C-0546-A090-09D882E2C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70" y="96367"/>
            <a:ext cx="2193466" cy="149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hlinkClick r:id="rId3"/>
            <a:extLst>
              <a:ext uri="{FF2B5EF4-FFF2-40B4-BE49-F238E27FC236}">
                <a16:creationId xmlns:a16="http://schemas.microsoft.com/office/drawing/2014/main" id="{84878CC2-3C10-594A-B639-26BAC4334D13}"/>
              </a:ext>
            </a:extLst>
          </p:cNvPr>
          <p:cNvSpPr txBox="1"/>
          <p:nvPr/>
        </p:nvSpPr>
        <p:spPr>
          <a:xfrm>
            <a:off x="7809177" y="1542424"/>
            <a:ext cx="2420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hlinkClick r:id="rId3"/>
              </a:rPr>
              <a:t>Rural_Free_Delivery_early_vehicle.JPG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10294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5B5D-A97C-AE4F-90F5-7E499A38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480FE-D9CE-D740-A87F-09C8A54A09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Review: Inference in Bayesian networks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The do-calculus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Some applications</a:t>
                </a:r>
                <a:r>
                  <a:rPr lang="en-US"/>
                  <a:t>: Interventions, Explainable AI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480FE-D9CE-D740-A87F-09C8A54A09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86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86B5-813E-6E43-8E07-0E2437F8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delivery in Whoville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6DB36-5DAD-C94A-B3FC-9E510AE83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Mary Lou Who loves to get mail, but she hates to go out to her mailbox and find it empty.  Here are some questions she might ask:</a:t>
            </a:r>
          </a:p>
          <a:p>
            <a:r>
              <a:rPr lang="en-US" dirty="0"/>
              <a:t>If the sidewalk has been shoveled, what’s the probability that she has mail?</a:t>
            </a:r>
          </a:p>
          <a:p>
            <a:r>
              <a:rPr lang="en-US" dirty="0"/>
              <a:t>If she goes out and shovels her sidewalk by herself, does that increase her chance of getting mail?  By how much?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F0668C-1EA0-3D46-8031-247527238D69}"/>
              </a:ext>
            </a:extLst>
          </p:cNvPr>
          <p:cNvSpPr/>
          <p:nvPr/>
        </p:nvSpPr>
        <p:spPr>
          <a:xfrm>
            <a:off x="11025351" y="11547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058B54-A52D-8E4E-9D16-3780689D8A11}"/>
              </a:ext>
            </a:extLst>
          </p:cNvPr>
          <p:cNvSpPr/>
          <p:nvPr/>
        </p:nvSpPr>
        <p:spPr>
          <a:xfrm>
            <a:off x="10557643" y="59369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2476A1-2C8A-124A-990F-102907BD6A07}"/>
              </a:ext>
            </a:extLst>
          </p:cNvPr>
          <p:cNvSpPr/>
          <p:nvPr/>
        </p:nvSpPr>
        <p:spPr>
          <a:xfrm>
            <a:off x="11508827" y="59894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AA62C9-5E8F-074D-989C-6EE8DDD5DB78}"/>
              </a:ext>
            </a:extLst>
          </p:cNvPr>
          <p:cNvSpPr/>
          <p:nvPr/>
        </p:nvSpPr>
        <p:spPr>
          <a:xfrm>
            <a:off x="11020096" y="104563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875267-01EC-C44A-8170-385D33F56700}"/>
              </a:ext>
            </a:extLst>
          </p:cNvPr>
          <p:cNvCxnSpPr>
            <a:stCxn id="12" idx="3"/>
            <a:endCxn id="14" idx="7"/>
          </p:cNvCxnSpPr>
          <p:nvPr/>
        </p:nvCxnSpPr>
        <p:spPr>
          <a:xfrm flipH="1">
            <a:off x="11005715" y="517472"/>
            <a:ext cx="96513" cy="14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438B07-76F3-1242-B4A1-3BE3A10A1382}"/>
              </a:ext>
            </a:extLst>
          </p:cNvPr>
          <p:cNvCxnSpPr>
            <a:stCxn id="12" idx="5"/>
            <a:endCxn id="16" idx="1"/>
          </p:cNvCxnSpPr>
          <p:nvPr/>
        </p:nvCxnSpPr>
        <p:spPr>
          <a:xfrm>
            <a:off x="11473423" y="51747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0B36F5-5DBE-7548-A2C1-C739A4F077AB}"/>
              </a:ext>
            </a:extLst>
          </p:cNvPr>
          <p:cNvCxnSpPr>
            <a:stCxn id="14" idx="5"/>
            <a:endCxn id="17" idx="1"/>
          </p:cNvCxnSpPr>
          <p:nvPr/>
        </p:nvCxnSpPr>
        <p:spPr>
          <a:xfrm>
            <a:off x="11005715" y="995691"/>
            <a:ext cx="91258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BD57CE-820A-E749-A79A-75509CF6C0B3}"/>
              </a:ext>
            </a:extLst>
          </p:cNvPr>
          <p:cNvCxnSpPr>
            <a:stCxn id="16" idx="3"/>
            <a:endCxn id="17" idx="7"/>
          </p:cNvCxnSpPr>
          <p:nvPr/>
        </p:nvCxnSpPr>
        <p:spPr>
          <a:xfrm flipH="1">
            <a:off x="11468168" y="100094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F36B1A60-8590-2B47-836E-D177E234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70" y="96367"/>
            <a:ext cx="2193466" cy="149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hlinkClick r:id="rId3"/>
            <a:extLst>
              <a:ext uri="{FF2B5EF4-FFF2-40B4-BE49-F238E27FC236}">
                <a16:creationId xmlns:a16="http://schemas.microsoft.com/office/drawing/2014/main" id="{80793B83-0CE6-D248-A585-6941258C999A}"/>
              </a:ext>
            </a:extLst>
          </p:cNvPr>
          <p:cNvSpPr txBox="1"/>
          <p:nvPr/>
        </p:nvSpPr>
        <p:spPr>
          <a:xfrm>
            <a:off x="7809177" y="1542424"/>
            <a:ext cx="2420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hlinkClick r:id="rId3"/>
              </a:rPr>
              <a:t>Rural_Free_Delivery_early_vehicle.JPG</a:t>
            </a:r>
            <a:endParaRPr lang="en-US" sz="11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4E4DC6-D93F-B04C-B7D9-78F10105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91" y="4219899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CFFEEBB-6370-AE46-892A-8469B2B2977A}"/>
              </a:ext>
            </a:extLst>
          </p:cNvPr>
          <p:cNvSpPr txBox="1"/>
          <p:nvPr/>
        </p:nvSpPr>
        <p:spPr>
          <a:xfrm>
            <a:off x="8061417" y="6505158"/>
            <a:ext cx="15134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hlinkClick r:id="rId5" tooltip="File:Snow shovelling.jpg"/>
              </a:rPr>
              <a:t>Snow shovelling.jpg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82568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8D79-3AC1-2C4F-914F-4910C551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Inference in Bayesian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1A2CD-1D3B-294E-9D99-E5AD3CDB1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a path that includes all the variables of interest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Multiply conditional probabilities together to get the joint distribution of all variables on the path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the probabilities that correspond to different values of any variable you don’t care about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Divide in order to get the conditional probability of the query given the observations</a:t>
            </a:r>
          </a:p>
        </p:txBody>
      </p:sp>
    </p:spTree>
    <p:extLst>
      <p:ext uri="{BB962C8B-B14F-4D97-AF65-F5344CB8AC3E}">
        <p14:creationId xmlns:p14="http://schemas.microsoft.com/office/powerpoint/2010/main" val="140988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86B5-813E-6E43-8E07-0E2437F8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Find a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6DB36-5DAD-C94A-B3FC-9E510AE83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 is the query variable, S=T is the observation</a:t>
            </a:r>
          </a:p>
          <a:p>
            <a:r>
              <a:rPr lang="en-US" dirty="0"/>
              <a:t>Their parents are P and C</a:t>
            </a:r>
          </a:p>
          <a:p>
            <a:r>
              <a:rPr lang="en-US" dirty="0"/>
              <a:t>…in this case, the path we need to model is the whole graph, (P,S,C,M).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F0668C-1EA0-3D46-8031-247527238D69}"/>
              </a:ext>
            </a:extLst>
          </p:cNvPr>
          <p:cNvSpPr/>
          <p:nvPr/>
        </p:nvSpPr>
        <p:spPr>
          <a:xfrm>
            <a:off x="11025351" y="11547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058B54-A52D-8E4E-9D16-3780689D8A11}"/>
              </a:ext>
            </a:extLst>
          </p:cNvPr>
          <p:cNvSpPr/>
          <p:nvPr/>
        </p:nvSpPr>
        <p:spPr>
          <a:xfrm>
            <a:off x="10557643" y="59369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2476A1-2C8A-124A-990F-102907BD6A07}"/>
              </a:ext>
            </a:extLst>
          </p:cNvPr>
          <p:cNvSpPr/>
          <p:nvPr/>
        </p:nvSpPr>
        <p:spPr>
          <a:xfrm>
            <a:off x="11508827" y="59894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AA62C9-5E8F-074D-989C-6EE8DDD5DB78}"/>
              </a:ext>
            </a:extLst>
          </p:cNvPr>
          <p:cNvSpPr/>
          <p:nvPr/>
        </p:nvSpPr>
        <p:spPr>
          <a:xfrm>
            <a:off x="11020096" y="104563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875267-01EC-C44A-8170-385D33F56700}"/>
              </a:ext>
            </a:extLst>
          </p:cNvPr>
          <p:cNvCxnSpPr>
            <a:stCxn id="12" idx="3"/>
            <a:endCxn id="14" idx="7"/>
          </p:cNvCxnSpPr>
          <p:nvPr/>
        </p:nvCxnSpPr>
        <p:spPr>
          <a:xfrm flipH="1">
            <a:off x="11005715" y="517472"/>
            <a:ext cx="96513" cy="14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438B07-76F3-1242-B4A1-3BE3A10A1382}"/>
              </a:ext>
            </a:extLst>
          </p:cNvPr>
          <p:cNvCxnSpPr>
            <a:stCxn id="12" idx="5"/>
            <a:endCxn id="16" idx="1"/>
          </p:cNvCxnSpPr>
          <p:nvPr/>
        </p:nvCxnSpPr>
        <p:spPr>
          <a:xfrm>
            <a:off x="11473423" y="51747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0B36F5-5DBE-7548-A2C1-C739A4F077AB}"/>
              </a:ext>
            </a:extLst>
          </p:cNvPr>
          <p:cNvCxnSpPr>
            <a:stCxn id="14" idx="5"/>
            <a:endCxn id="17" idx="1"/>
          </p:cNvCxnSpPr>
          <p:nvPr/>
        </p:nvCxnSpPr>
        <p:spPr>
          <a:xfrm>
            <a:off x="11005715" y="995691"/>
            <a:ext cx="91258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BD57CE-820A-E749-A79A-75509CF6C0B3}"/>
              </a:ext>
            </a:extLst>
          </p:cNvPr>
          <p:cNvCxnSpPr>
            <a:stCxn id="16" idx="3"/>
            <a:endCxn id="17" idx="7"/>
          </p:cNvCxnSpPr>
          <p:nvPr/>
        </p:nvCxnSpPr>
        <p:spPr>
          <a:xfrm flipH="1">
            <a:off x="11468168" y="100094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F36B1A60-8590-2B47-836E-D177E234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70" y="96367"/>
            <a:ext cx="2193466" cy="149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hlinkClick r:id="rId3"/>
            <a:extLst>
              <a:ext uri="{FF2B5EF4-FFF2-40B4-BE49-F238E27FC236}">
                <a16:creationId xmlns:a16="http://schemas.microsoft.com/office/drawing/2014/main" id="{80793B83-0CE6-D248-A585-6941258C999A}"/>
              </a:ext>
            </a:extLst>
          </p:cNvPr>
          <p:cNvSpPr txBox="1"/>
          <p:nvPr/>
        </p:nvSpPr>
        <p:spPr>
          <a:xfrm>
            <a:off x="7809177" y="1542424"/>
            <a:ext cx="2420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hlinkClick r:id="rId3"/>
              </a:rPr>
              <a:t>Rural_Free_Delivery_early_vehicle.JPG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5863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86B5-813E-6E43-8E07-0E2437F8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Multiply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we have these probabilities: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4DF0668C-1EA0-3D46-8031-247527238D69}"/>
              </a:ext>
            </a:extLst>
          </p:cNvPr>
          <p:cNvSpPr/>
          <p:nvPr/>
        </p:nvSpPr>
        <p:spPr>
          <a:xfrm>
            <a:off x="11025351" y="11547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058B54-A52D-8E4E-9D16-3780689D8A11}"/>
              </a:ext>
            </a:extLst>
          </p:cNvPr>
          <p:cNvSpPr/>
          <p:nvPr/>
        </p:nvSpPr>
        <p:spPr>
          <a:xfrm>
            <a:off x="10557643" y="59369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2476A1-2C8A-124A-990F-102907BD6A07}"/>
              </a:ext>
            </a:extLst>
          </p:cNvPr>
          <p:cNvSpPr/>
          <p:nvPr/>
        </p:nvSpPr>
        <p:spPr>
          <a:xfrm>
            <a:off x="11508827" y="59894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AA62C9-5E8F-074D-989C-6EE8DDD5DB78}"/>
              </a:ext>
            </a:extLst>
          </p:cNvPr>
          <p:cNvSpPr/>
          <p:nvPr/>
        </p:nvSpPr>
        <p:spPr>
          <a:xfrm>
            <a:off x="11020096" y="104563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875267-01EC-C44A-8170-385D33F56700}"/>
              </a:ext>
            </a:extLst>
          </p:cNvPr>
          <p:cNvCxnSpPr>
            <a:stCxn id="12" idx="3"/>
            <a:endCxn id="14" idx="7"/>
          </p:cNvCxnSpPr>
          <p:nvPr/>
        </p:nvCxnSpPr>
        <p:spPr>
          <a:xfrm flipH="1">
            <a:off x="11005715" y="517472"/>
            <a:ext cx="96513" cy="14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438B07-76F3-1242-B4A1-3BE3A10A1382}"/>
              </a:ext>
            </a:extLst>
          </p:cNvPr>
          <p:cNvCxnSpPr>
            <a:stCxn id="12" idx="5"/>
            <a:endCxn id="16" idx="1"/>
          </p:cNvCxnSpPr>
          <p:nvPr/>
        </p:nvCxnSpPr>
        <p:spPr>
          <a:xfrm>
            <a:off x="11473423" y="51747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0B36F5-5DBE-7548-A2C1-C739A4F077AB}"/>
              </a:ext>
            </a:extLst>
          </p:cNvPr>
          <p:cNvCxnSpPr>
            <a:stCxn id="14" idx="5"/>
            <a:endCxn id="17" idx="1"/>
          </p:cNvCxnSpPr>
          <p:nvPr/>
        </p:nvCxnSpPr>
        <p:spPr>
          <a:xfrm>
            <a:off x="11005715" y="995691"/>
            <a:ext cx="91258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BD57CE-820A-E749-A79A-75509CF6C0B3}"/>
              </a:ext>
            </a:extLst>
          </p:cNvPr>
          <p:cNvCxnSpPr>
            <a:stCxn id="16" idx="3"/>
            <a:endCxn id="17" idx="7"/>
          </p:cNvCxnSpPr>
          <p:nvPr/>
        </p:nvCxnSpPr>
        <p:spPr>
          <a:xfrm flipH="1">
            <a:off x="11468168" y="100094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F36B1A60-8590-2B47-836E-D177E234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70" y="96367"/>
            <a:ext cx="2193466" cy="149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hlinkClick r:id="rId4"/>
            <a:extLst>
              <a:ext uri="{FF2B5EF4-FFF2-40B4-BE49-F238E27FC236}">
                <a16:creationId xmlns:a16="http://schemas.microsoft.com/office/drawing/2014/main" id="{80793B83-0CE6-D248-A585-6941258C999A}"/>
              </a:ext>
            </a:extLst>
          </p:cNvPr>
          <p:cNvSpPr txBox="1"/>
          <p:nvPr/>
        </p:nvSpPr>
        <p:spPr>
          <a:xfrm>
            <a:off x="7809177" y="1542424"/>
            <a:ext cx="2420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hlinkClick r:id="rId4"/>
              </a:rPr>
              <a:t>Rural_Free_Delivery_early_vehicle.JPG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8640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86B5-813E-6E43-8E07-0E2437F8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Multiply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/>
                  <a:t>We want the joint probability of all variables,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/>
                  <a:t>We observe that S=T, but we don’t know the values of any of the other variables, so we need a table with 8 entries.  For example,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4DF0668C-1EA0-3D46-8031-247527238D69}"/>
              </a:ext>
            </a:extLst>
          </p:cNvPr>
          <p:cNvSpPr/>
          <p:nvPr/>
        </p:nvSpPr>
        <p:spPr>
          <a:xfrm>
            <a:off x="11025351" y="11547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058B54-A52D-8E4E-9D16-3780689D8A11}"/>
              </a:ext>
            </a:extLst>
          </p:cNvPr>
          <p:cNvSpPr/>
          <p:nvPr/>
        </p:nvSpPr>
        <p:spPr>
          <a:xfrm>
            <a:off x="10557643" y="59369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2476A1-2C8A-124A-990F-102907BD6A07}"/>
              </a:ext>
            </a:extLst>
          </p:cNvPr>
          <p:cNvSpPr/>
          <p:nvPr/>
        </p:nvSpPr>
        <p:spPr>
          <a:xfrm>
            <a:off x="11508827" y="59894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AA62C9-5E8F-074D-989C-6EE8DDD5DB78}"/>
              </a:ext>
            </a:extLst>
          </p:cNvPr>
          <p:cNvSpPr/>
          <p:nvPr/>
        </p:nvSpPr>
        <p:spPr>
          <a:xfrm>
            <a:off x="11020096" y="104563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875267-01EC-C44A-8170-385D33F56700}"/>
              </a:ext>
            </a:extLst>
          </p:cNvPr>
          <p:cNvCxnSpPr>
            <a:stCxn id="12" idx="3"/>
            <a:endCxn id="14" idx="7"/>
          </p:cNvCxnSpPr>
          <p:nvPr/>
        </p:nvCxnSpPr>
        <p:spPr>
          <a:xfrm flipH="1">
            <a:off x="11005715" y="517472"/>
            <a:ext cx="96513" cy="14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438B07-76F3-1242-B4A1-3BE3A10A1382}"/>
              </a:ext>
            </a:extLst>
          </p:cNvPr>
          <p:cNvCxnSpPr>
            <a:stCxn id="12" idx="5"/>
            <a:endCxn id="16" idx="1"/>
          </p:cNvCxnSpPr>
          <p:nvPr/>
        </p:nvCxnSpPr>
        <p:spPr>
          <a:xfrm>
            <a:off x="11473423" y="51747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0B36F5-5DBE-7548-A2C1-C739A4F077AB}"/>
              </a:ext>
            </a:extLst>
          </p:cNvPr>
          <p:cNvCxnSpPr>
            <a:stCxn id="14" idx="5"/>
            <a:endCxn id="17" idx="1"/>
          </p:cNvCxnSpPr>
          <p:nvPr/>
        </p:nvCxnSpPr>
        <p:spPr>
          <a:xfrm>
            <a:off x="11005715" y="995691"/>
            <a:ext cx="91258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BD57CE-820A-E749-A79A-75509CF6C0B3}"/>
              </a:ext>
            </a:extLst>
          </p:cNvPr>
          <p:cNvCxnSpPr>
            <a:stCxn id="16" idx="3"/>
            <a:endCxn id="17" idx="7"/>
          </p:cNvCxnSpPr>
          <p:nvPr/>
        </p:nvCxnSpPr>
        <p:spPr>
          <a:xfrm flipH="1">
            <a:off x="11468168" y="100094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F36B1A60-8590-2B47-836E-D177E234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70" y="96367"/>
            <a:ext cx="2193466" cy="149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hlinkClick r:id="rId4"/>
            <a:extLst>
              <a:ext uri="{FF2B5EF4-FFF2-40B4-BE49-F238E27FC236}">
                <a16:creationId xmlns:a16="http://schemas.microsoft.com/office/drawing/2014/main" id="{80793B83-0CE6-D248-A585-6941258C999A}"/>
              </a:ext>
            </a:extLst>
          </p:cNvPr>
          <p:cNvSpPr txBox="1"/>
          <p:nvPr/>
        </p:nvSpPr>
        <p:spPr>
          <a:xfrm>
            <a:off x="7809177" y="1542424"/>
            <a:ext cx="2420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hlinkClick r:id="rId4"/>
              </a:rPr>
              <a:t>Rural_Free_Delivery_early_vehicle.JPG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0968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86B5-813E-6E43-8E07-0E2437F8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Add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2458" y="1888685"/>
                <a:ext cx="11227107" cy="435133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/>
                  <a:t>We only really need the joint probability of S=T and M: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/>
                  <a:t>That gives a table with only two entries: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DB36-5DAD-C94A-B3FC-9E510AE83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458" y="1888685"/>
                <a:ext cx="11227107" cy="4351338"/>
              </a:xfrm>
              <a:blipFill>
                <a:blip r:embed="rId2"/>
                <a:stretch>
                  <a:fillRect l="-566" t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4DF0668C-1EA0-3D46-8031-247527238D69}"/>
              </a:ext>
            </a:extLst>
          </p:cNvPr>
          <p:cNvSpPr/>
          <p:nvPr/>
        </p:nvSpPr>
        <p:spPr>
          <a:xfrm>
            <a:off x="11025351" y="115472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058B54-A52D-8E4E-9D16-3780689D8A11}"/>
              </a:ext>
            </a:extLst>
          </p:cNvPr>
          <p:cNvSpPr/>
          <p:nvPr/>
        </p:nvSpPr>
        <p:spPr>
          <a:xfrm>
            <a:off x="10557643" y="593691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2476A1-2C8A-124A-990F-102907BD6A07}"/>
              </a:ext>
            </a:extLst>
          </p:cNvPr>
          <p:cNvSpPr/>
          <p:nvPr/>
        </p:nvSpPr>
        <p:spPr>
          <a:xfrm>
            <a:off x="11508827" y="598948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AA62C9-5E8F-074D-989C-6EE8DDD5DB78}"/>
              </a:ext>
            </a:extLst>
          </p:cNvPr>
          <p:cNvSpPr/>
          <p:nvPr/>
        </p:nvSpPr>
        <p:spPr>
          <a:xfrm>
            <a:off x="11020096" y="1045636"/>
            <a:ext cx="524949" cy="47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875267-01EC-C44A-8170-385D33F56700}"/>
              </a:ext>
            </a:extLst>
          </p:cNvPr>
          <p:cNvCxnSpPr>
            <a:stCxn id="12" idx="3"/>
            <a:endCxn id="14" idx="7"/>
          </p:cNvCxnSpPr>
          <p:nvPr/>
        </p:nvCxnSpPr>
        <p:spPr>
          <a:xfrm flipH="1">
            <a:off x="11005715" y="517472"/>
            <a:ext cx="96513" cy="14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438B07-76F3-1242-B4A1-3BE3A10A1382}"/>
              </a:ext>
            </a:extLst>
          </p:cNvPr>
          <p:cNvCxnSpPr>
            <a:stCxn id="12" idx="5"/>
            <a:endCxn id="16" idx="1"/>
          </p:cNvCxnSpPr>
          <p:nvPr/>
        </p:nvCxnSpPr>
        <p:spPr>
          <a:xfrm>
            <a:off x="11473423" y="517472"/>
            <a:ext cx="112281" cy="1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0B36F5-5DBE-7548-A2C1-C739A4F077AB}"/>
              </a:ext>
            </a:extLst>
          </p:cNvPr>
          <p:cNvCxnSpPr>
            <a:stCxn id="14" idx="5"/>
            <a:endCxn id="17" idx="1"/>
          </p:cNvCxnSpPr>
          <p:nvPr/>
        </p:nvCxnSpPr>
        <p:spPr>
          <a:xfrm>
            <a:off x="11005715" y="995691"/>
            <a:ext cx="91258" cy="11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BD57CE-820A-E749-A79A-75509CF6C0B3}"/>
              </a:ext>
            </a:extLst>
          </p:cNvPr>
          <p:cNvCxnSpPr>
            <a:stCxn id="16" idx="3"/>
            <a:endCxn id="17" idx="7"/>
          </p:cNvCxnSpPr>
          <p:nvPr/>
        </p:nvCxnSpPr>
        <p:spPr>
          <a:xfrm flipH="1">
            <a:off x="11468168" y="1000948"/>
            <a:ext cx="117536" cy="11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F36B1A60-8590-2B47-836E-D177E234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70" y="96367"/>
            <a:ext cx="2193466" cy="149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hlinkClick r:id="rId4"/>
            <a:extLst>
              <a:ext uri="{FF2B5EF4-FFF2-40B4-BE49-F238E27FC236}">
                <a16:creationId xmlns:a16="http://schemas.microsoft.com/office/drawing/2014/main" id="{80793B83-0CE6-D248-A585-6941258C999A}"/>
              </a:ext>
            </a:extLst>
          </p:cNvPr>
          <p:cNvSpPr txBox="1"/>
          <p:nvPr/>
        </p:nvSpPr>
        <p:spPr>
          <a:xfrm>
            <a:off x="7809177" y="1542424"/>
            <a:ext cx="2420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hlinkClick r:id="rId4"/>
              </a:rPr>
              <a:t>Rural_Free_Delivery_early_vehicle.JPG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74025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1974</Words>
  <Application>Microsoft Macintosh PowerPoint</Application>
  <PresentationFormat>Widescreen</PresentationFormat>
  <Paragraphs>276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CS440/ECE448 Lecture 26: Causal Networks</vt:lpstr>
      <vt:lpstr>Outline</vt:lpstr>
      <vt:lpstr>Mail delivery in Whoville</vt:lpstr>
      <vt:lpstr>Mail delivery in Whoville</vt:lpstr>
      <vt:lpstr>Review: Inference in Bayesian Networks</vt:lpstr>
      <vt:lpstr>1. Find a path</vt:lpstr>
      <vt:lpstr>2. Multiply</vt:lpstr>
      <vt:lpstr>2. Multiply</vt:lpstr>
      <vt:lpstr>3. Add</vt:lpstr>
      <vt:lpstr>4. Divide</vt:lpstr>
      <vt:lpstr>Mail delivery in Whoville</vt:lpstr>
      <vt:lpstr>Outline</vt:lpstr>
      <vt:lpstr>Non-Causal Bayesian Networks</vt:lpstr>
      <vt:lpstr>Non-Causal Bayesian Networks</vt:lpstr>
      <vt:lpstr>Causal Networks</vt:lpstr>
      <vt:lpstr>Do-calculus</vt:lpstr>
      <vt:lpstr>Do-calculus</vt:lpstr>
      <vt:lpstr>Mail delivery in Whoville</vt:lpstr>
      <vt:lpstr>Why are they different?</vt:lpstr>
      <vt:lpstr>Why are they different?</vt:lpstr>
      <vt:lpstr>Why are they different?</vt:lpstr>
      <vt:lpstr>Mail delivery in Whoville</vt:lpstr>
      <vt:lpstr>Mail delivery in Whoville</vt:lpstr>
      <vt:lpstr>Outline</vt:lpstr>
      <vt:lpstr>Choosing which ads to show to a user (©Bottou et al., Counterfactual Reasoning and Learning Systems, ICML 2013) </vt:lpstr>
      <vt:lpstr>Figuring out whether students would score well if they all studied equally hard (© Ben Ogorek, https://towardsdatascience.com/do-calculus-and-continuous-distributions-866fb6a963bc)</vt:lpstr>
      <vt:lpstr>Figuring out whether students would score well if they all studied equally hard (© Ben Ogorek, https://towardsdatascience.com/do-calculus-and-continuous-distributions-866fb6a963bc)</vt:lpstr>
      <vt:lpstr>Application of do-calculus for the β-robust scheduling method in a one-machine job environment (© Quinten Rademakers, https://repository.tudelft.nl/islandora/object/uuid:2999f6d0-ebd0-4d1d-9651-583433f8b31f)</vt:lpstr>
      <vt:lpstr>Learning the Mental Health Impact of COVID-19 in the United States With Explainable Artificial Intelligence: Observational Study  © JMIR, https://mental.jmir.org/2021/4/e25097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26: Causal Networks</dc:title>
  <dc:creator>Hasegawa-Johnson, Mark Allan</dc:creator>
  <cp:lastModifiedBy>Hasegawa-Johnson, Mark Allan</cp:lastModifiedBy>
  <cp:revision>4</cp:revision>
  <dcterms:created xsi:type="dcterms:W3CDTF">2022-03-27T14:09:52Z</dcterms:created>
  <dcterms:modified xsi:type="dcterms:W3CDTF">2022-03-27T20:49:48Z</dcterms:modified>
</cp:coreProperties>
</file>