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86" r:id="rId4"/>
    <p:sldId id="289" r:id="rId5"/>
    <p:sldId id="291" r:id="rId6"/>
    <p:sldId id="293" r:id="rId7"/>
    <p:sldId id="292" r:id="rId8"/>
    <p:sldId id="294" r:id="rId9"/>
    <p:sldId id="295" r:id="rId10"/>
    <p:sldId id="296" r:id="rId11"/>
    <p:sldId id="297" r:id="rId12"/>
    <p:sldId id="298" r:id="rId13"/>
    <p:sldId id="299" r:id="rId14"/>
    <p:sldId id="300" r:id="rId15"/>
    <p:sldId id="301" r:id="rId16"/>
    <p:sldId id="302" r:id="rId17"/>
    <p:sldId id="303" r:id="rId18"/>
    <p:sldId id="304" r:id="rId19"/>
    <p:sldId id="305" r:id="rId20"/>
    <p:sldId id="306" r:id="rId21"/>
    <p:sldId id="307" r:id="rId22"/>
    <p:sldId id="308" r:id="rId23"/>
    <p:sldId id="309" r:id="rId24"/>
    <p:sldId id="311" r:id="rId25"/>
    <p:sldId id="310" r:id="rId26"/>
    <p:sldId id="312" r:id="rId27"/>
    <p:sldId id="313" r:id="rId28"/>
    <p:sldId id="315" r:id="rId29"/>
    <p:sldId id="314" r:id="rId30"/>
    <p:sldId id="316" r:id="rId31"/>
    <p:sldId id="317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48"/>
    <p:restoredTop sz="96327"/>
  </p:normalViewPr>
  <p:slideViewPr>
    <p:cSldViewPr snapToGrid="0" snapToObjects="1">
      <p:cViewPr varScale="1">
        <p:scale>
          <a:sx n="128" d="100"/>
          <a:sy n="128" d="100"/>
        </p:scale>
        <p:origin x="24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39139A-E631-1546-B1C3-3971B145C719}" type="datetimeFigureOut">
              <a:rPr lang="en-US" smtClean="0"/>
              <a:t>3/25/22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897349-F8F7-1741-9725-4B889A2BF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607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example is</a:t>
            </a:r>
            <a:r>
              <a:rPr lang="en-US" baseline="0" dirty="0"/>
              <a:t> described </a:t>
            </a:r>
            <a:r>
              <a:rPr lang="en-US" baseline="0"/>
              <a:t>in Section 15.1.1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5680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example is</a:t>
            </a:r>
            <a:r>
              <a:rPr lang="en-US" baseline="0" dirty="0"/>
              <a:t> described </a:t>
            </a:r>
            <a:r>
              <a:rPr lang="en-US" baseline="0"/>
              <a:t>in Section 15.1.1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5862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example is</a:t>
            </a:r>
            <a:r>
              <a:rPr lang="en-US" baseline="0" dirty="0"/>
              <a:t> described </a:t>
            </a:r>
            <a:r>
              <a:rPr lang="en-US" baseline="0"/>
              <a:t>in Section 15.1.1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4062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example is</a:t>
            </a:r>
            <a:r>
              <a:rPr lang="en-US" baseline="0" dirty="0"/>
              <a:t> described </a:t>
            </a:r>
            <a:r>
              <a:rPr lang="en-US" baseline="0"/>
              <a:t>in Section 15.1.1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8043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example is</a:t>
            </a:r>
            <a:r>
              <a:rPr lang="en-US" baseline="0" dirty="0"/>
              <a:t> described </a:t>
            </a:r>
            <a:r>
              <a:rPr lang="en-US" baseline="0"/>
              <a:t>in Section 15.1.1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7934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example is</a:t>
            </a:r>
            <a:r>
              <a:rPr lang="en-US" baseline="0" dirty="0"/>
              <a:t> described </a:t>
            </a:r>
            <a:r>
              <a:rPr lang="en-US" baseline="0"/>
              <a:t>in Section 15.1.1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5235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example is</a:t>
            </a:r>
            <a:r>
              <a:rPr lang="en-US" baseline="0" dirty="0"/>
              <a:t> described </a:t>
            </a:r>
            <a:r>
              <a:rPr lang="en-US" baseline="0"/>
              <a:t>in Section 15.1.1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9305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example is</a:t>
            </a:r>
            <a:r>
              <a:rPr lang="en-US" baseline="0" dirty="0"/>
              <a:t> described </a:t>
            </a:r>
            <a:r>
              <a:rPr lang="en-US" baseline="0"/>
              <a:t>in Section 15.1.1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7725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example is</a:t>
            </a:r>
            <a:r>
              <a:rPr lang="en-US" baseline="0" dirty="0"/>
              <a:t> described </a:t>
            </a:r>
            <a:r>
              <a:rPr lang="en-US" baseline="0"/>
              <a:t>in Section 15.1.1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7687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example is</a:t>
            </a:r>
            <a:r>
              <a:rPr lang="en-US" baseline="0" dirty="0"/>
              <a:t> described </a:t>
            </a:r>
            <a:r>
              <a:rPr lang="en-US" baseline="0"/>
              <a:t>in Section 15.1.1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4067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example is</a:t>
            </a:r>
            <a:r>
              <a:rPr lang="en-US" baseline="0" dirty="0"/>
              <a:t> described </a:t>
            </a:r>
            <a:r>
              <a:rPr lang="en-US" baseline="0"/>
              <a:t>in Section 15.1.1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393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example is</a:t>
            </a:r>
            <a:r>
              <a:rPr lang="en-US" baseline="0" dirty="0"/>
              <a:t> described </a:t>
            </a:r>
            <a:r>
              <a:rPr lang="en-US" baseline="0"/>
              <a:t>in Section 15.1.1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5073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example is</a:t>
            </a:r>
            <a:r>
              <a:rPr lang="en-US" baseline="0" dirty="0"/>
              <a:t> described </a:t>
            </a:r>
            <a:r>
              <a:rPr lang="en-US" baseline="0"/>
              <a:t>in Section 15.1.1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4999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example is</a:t>
            </a:r>
            <a:r>
              <a:rPr lang="en-US" baseline="0" dirty="0"/>
              <a:t> described </a:t>
            </a:r>
            <a:r>
              <a:rPr lang="en-US" baseline="0"/>
              <a:t>in Section 15.1.1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0100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example is</a:t>
            </a:r>
            <a:r>
              <a:rPr lang="en-US" baseline="0" dirty="0"/>
              <a:t> described </a:t>
            </a:r>
            <a:r>
              <a:rPr lang="en-US" baseline="0"/>
              <a:t>in Section 15.1.1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7137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example is</a:t>
            </a:r>
            <a:r>
              <a:rPr lang="en-US" baseline="0" dirty="0"/>
              <a:t> described </a:t>
            </a:r>
            <a:r>
              <a:rPr lang="en-US" baseline="0"/>
              <a:t>in Section 15.1.1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4398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example is</a:t>
            </a:r>
            <a:r>
              <a:rPr lang="en-US" baseline="0" dirty="0"/>
              <a:t> described </a:t>
            </a:r>
            <a:r>
              <a:rPr lang="en-US" baseline="0"/>
              <a:t>in Section 15.1.1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1648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example is</a:t>
            </a:r>
            <a:r>
              <a:rPr lang="en-US" baseline="0" dirty="0"/>
              <a:t> described </a:t>
            </a:r>
            <a:r>
              <a:rPr lang="en-US" baseline="0"/>
              <a:t>in Section 15.1.1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6491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example is</a:t>
            </a:r>
            <a:r>
              <a:rPr lang="en-US" baseline="0" dirty="0"/>
              <a:t> described </a:t>
            </a:r>
            <a:r>
              <a:rPr lang="en-US" baseline="0"/>
              <a:t>in Section 15.1.1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0218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example is</a:t>
            </a:r>
            <a:r>
              <a:rPr lang="en-US" baseline="0" dirty="0"/>
              <a:t> described </a:t>
            </a:r>
            <a:r>
              <a:rPr lang="en-US" baseline="0"/>
              <a:t>in Section 15.1.1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1476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example is</a:t>
            </a:r>
            <a:r>
              <a:rPr lang="en-US" baseline="0" dirty="0"/>
              <a:t> described </a:t>
            </a:r>
            <a:r>
              <a:rPr lang="en-US" baseline="0"/>
              <a:t>in Section 15.1.1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3305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example is</a:t>
            </a:r>
            <a:r>
              <a:rPr lang="en-US" baseline="0" dirty="0"/>
              <a:t> described </a:t>
            </a:r>
            <a:r>
              <a:rPr lang="en-US" baseline="0"/>
              <a:t>in Section 15.1.1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5346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example is</a:t>
            </a:r>
            <a:r>
              <a:rPr lang="en-US" baseline="0" dirty="0"/>
              <a:t> described </a:t>
            </a:r>
            <a:r>
              <a:rPr lang="en-US" baseline="0"/>
              <a:t>in Section 15.1.1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8177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example is</a:t>
            </a:r>
            <a:r>
              <a:rPr lang="en-US" baseline="0" dirty="0"/>
              <a:t> described </a:t>
            </a:r>
            <a:r>
              <a:rPr lang="en-US" baseline="0"/>
              <a:t>in Section 15.1.1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966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91592-32DF-0F45-81DE-475FF0D358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3780F3-DE1F-5B48-8CC2-778C31BEC3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339FDA-37C6-B742-AF9F-25206CE66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D626E-8D76-1645-B7A4-B0AB9849FF6A}" type="datetimeFigureOut">
              <a:rPr lang="en-US" smtClean="0"/>
              <a:t>3/25/22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F34F91-F862-0E4A-8C2A-F9EEA4328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872716-BA75-504E-AE2C-EDCBCF055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0D064-4A2E-EA45-AEF5-70C1E970D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959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8A2BC-3A0A-5043-BE56-20B2133B0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9D4637-39DB-5B4B-9FCC-53F7E600C6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014AA8-74F7-0448-8213-5CF8E8889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D626E-8D76-1645-B7A4-B0AB9849FF6A}" type="datetimeFigureOut">
              <a:rPr lang="en-US" smtClean="0"/>
              <a:t>3/25/22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6B2348-366A-4C47-B5F8-147D07CD9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92C653-C354-564F-85B5-D5BCC6CAF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0D064-4A2E-EA45-AEF5-70C1E970D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567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60DB0B1-B62B-EB46-835D-174107E9EB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2DAEA2-D21D-8E42-8F9C-CAC8063C17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623082-D1E3-4641-9863-3F9F0557E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D626E-8D76-1645-B7A4-B0AB9849FF6A}" type="datetimeFigureOut">
              <a:rPr lang="en-US" smtClean="0"/>
              <a:t>3/25/22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C8F160-3E97-E042-923C-BA04B8824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6832A0-F9D7-114E-9AD8-F153BDDA0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0D064-4A2E-EA45-AEF5-70C1E970D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205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ADE7D-D9F4-C045-9883-AA5D6D776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AE2E58-E075-E54C-90DB-471825DEAE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E21286-F8F8-9E4D-AB4B-A62BD847D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D626E-8D76-1645-B7A4-B0AB9849FF6A}" type="datetimeFigureOut">
              <a:rPr lang="en-US" smtClean="0"/>
              <a:t>3/25/22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6071A9-6B77-7846-81B7-E85F39EFD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6B186D-BAE9-8240-8182-B950045B3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0D064-4A2E-EA45-AEF5-70C1E970D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933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B6759-03B4-D848-A5AF-82031C343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156BE4-E637-8848-8BAC-FA78943C35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9EA137-3BA3-9F47-8FA1-B4515806D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D626E-8D76-1645-B7A4-B0AB9849FF6A}" type="datetimeFigureOut">
              <a:rPr lang="en-US" smtClean="0"/>
              <a:t>3/25/22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B81C75-08EF-EC44-A545-CB9CD8EB2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0BEB6-818D-894A-919B-5AE91305C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0D064-4A2E-EA45-AEF5-70C1E970D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23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F51A2-D99E-8E43-AB7E-AA17BA352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97B7E6-639D-1441-ADDE-16F67590E7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4535F7-68BD-354D-B496-D0D08DE21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771053-DEE7-3D4D-AFAB-35BA2BCAE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D626E-8D76-1645-B7A4-B0AB9849FF6A}" type="datetimeFigureOut">
              <a:rPr lang="en-US" smtClean="0"/>
              <a:t>3/25/22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18FBBB-A05A-CA49-83F5-C788BA8D1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7650A7-CE24-FC48-AC02-AA7BF9423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0D064-4A2E-EA45-AEF5-70C1E970D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302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1609C-B930-5B43-AFD2-B8C5A4C8A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3D4C23-E6A6-7047-A12A-450D0849D6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E93952-CEFE-464D-AAE0-205E73E760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CC0CCF-AEBE-6846-BC39-DBF07D778B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2A0A67-81D2-8047-9DD7-60C3F09D00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B5E2FB-6AAA-F74A-A7CA-E2FEC0B77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D626E-8D76-1645-B7A4-B0AB9849FF6A}" type="datetimeFigureOut">
              <a:rPr lang="en-US" smtClean="0"/>
              <a:t>3/25/22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9E6EA7-EA55-D249-99F5-374E46B4F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5715EBE-18AB-1B47-B930-B081CC882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0D064-4A2E-EA45-AEF5-70C1E970D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265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7DB13-8573-834E-9E83-6F4D98F5C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FABA69-E181-DE42-BF16-F16C83086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D626E-8D76-1645-B7A4-B0AB9849FF6A}" type="datetimeFigureOut">
              <a:rPr lang="en-US" smtClean="0"/>
              <a:t>3/25/22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9F6B0D-7356-F644-8227-AEB349AA4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6EBE87-8AFB-9747-A69D-3364F8E3F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0D064-4A2E-EA45-AEF5-70C1E970D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557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52CEF7-4FEA-9541-B18E-0AC26967B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D626E-8D76-1645-B7A4-B0AB9849FF6A}" type="datetimeFigureOut">
              <a:rPr lang="en-US" smtClean="0"/>
              <a:t>3/25/22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469CE7-198E-FA40-9883-299B1AC5C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B0EB29-4CCC-C145-AB19-3B5429C2C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0D064-4A2E-EA45-AEF5-70C1E970D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615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FC9BC-F1FC-CB46-9DCC-95E948407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63E976-2E17-874A-AA03-56332CA35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B20AE5-B494-3A45-9FB3-0B8C9613AD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ABA4DB-8F75-9D4D-A760-D0F571ECF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D626E-8D76-1645-B7A4-B0AB9849FF6A}" type="datetimeFigureOut">
              <a:rPr lang="en-US" smtClean="0"/>
              <a:t>3/25/22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3DD53F-CF4A-7D43-BDE0-6E7C9E8DA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AD6AEF-0969-2040-9681-5C188142C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0D064-4A2E-EA45-AEF5-70C1E970D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111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98AD5-7E94-4644-905C-573D37017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D0F221A-3495-4E45-8EB2-670CE55A11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8B2536-9D6F-3E4A-90D9-7E1468BC93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53B1D0-AA3B-AE47-B1C9-39ED9D293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D626E-8D76-1645-B7A4-B0AB9849FF6A}" type="datetimeFigureOut">
              <a:rPr lang="en-US" smtClean="0"/>
              <a:t>3/25/22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997B46-3265-7D45-8589-1972B1391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29F65A-EC47-244D-8027-503E4FD49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0D064-4A2E-EA45-AEF5-70C1E970D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336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7FE939-8955-164C-9950-FF918F776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824D27-5FF4-A44C-94E9-619740A479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96E302-2803-6247-9108-DCB21F082E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1D626E-8D76-1645-B7A4-B0AB9849FF6A}" type="datetimeFigureOut">
              <a:rPr lang="en-US" smtClean="0"/>
              <a:t>3/25/22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238E95-73C4-1743-B779-E9CEDA3368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0D7D88-89C8-3C4F-95E7-28F7C38BBF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0D064-4A2E-EA45-AEF5-70C1E970D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107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33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34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35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3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37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38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7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8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50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51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9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0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74230-7F77-2141-BB93-A86BCBA528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Lecture 25: </a:t>
            </a:r>
            <a:r>
              <a:rPr lang="en-US"/>
              <a:t>Recurrent Neural </a:t>
            </a:r>
            <a:r>
              <a:rPr lang="en-US" dirty="0"/>
              <a:t>Networks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929251-F9F1-8143-AAA7-2114740A64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CC-BY 4.0: copy at will, but cite the source</a:t>
            </a:r>
          </a:p>
          <a:p>
            <a:r>
              <a:rPr lang="en-US" dirty="0"/>
              <a:t>Mark Hasegawa-Johnson</a:t>
            </a:r>
          </a:p>
          <a:p>
            <a:r>
              <a:rPr lang="en-US" dirty="0"/>
              <a:t>3/2022</a:t>
            </a:r>
          </a:p>
        </p:txBody>
      </p:sp>
    </p:spTree>
    <p:extLst>
      <p:ext uri="{BB962C8B-B14F-4D97-AF65-F5344CB8AC3E}">
        <p14:creationId xmlns:p14="http://schemas.microsoft.com/office/powerpoint/2010/main" val="9207450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599D4E26-183F-1C40-BC5B-24EB945A8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717" y="142703"/>
            <a:ext cx="4772766" cy="1519345"/>
          </a:xfrm>
        </p:spPr>
        <p:txBody>
          <a:bodyPr>
            <a:normAutofit/>
          </a:bodyPr>
          <a:lstStyle/>
          <a:p>
            <a:r>
              <a:rPr lang="en-US" dirty="0"/>
              <a:t>Recurrent neural network (RNN)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690FDDC3-7D21-EE40-8F1A-3168B983AED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31573" y="2897352"/>
                <a:ext cx="11345562" cy="371351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A recurrent neural network (RNN) is a network in which the hidden nodes at time t depend on the input at time t, and on the hidden nodes at time t-1: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fName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...where U and W are weight matrices, and g() is some kind of scalar nonlinearity.</a:t>
                </a:r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690FDDC3-7D21-EE40-8F1A-3168B983AE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1573" y="2897352"/>
                <a:ext cx="11345562" cy="3713519"/>
              </a:xfrm>
              <a:blipFill>
                <a:blip r:embed="rId3"/>
                <a:stretch>
                  <a:fillRect l="-782" t="-2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B164FD15-FECA-5D4F-8696-341D2889665C}"/>
                  </a:ext>
                </a:extLst>
              </p:cNvPr>
              <p:cNvSpPr/>
              <p:nvPr/>
            </p:nvSpPr>
            <p:spPr>
              <a:xfrm>
                <a:off x="5844739" y="257490"/>
                <a:ext cx="1061686" cy="105232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360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600" b="0" i="1" dirty="0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acc>
                        </m:e>
                        <m:sub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B164FD15-FECA-5D4F-8696-341D288966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4739" y="257490"/>
                <a:ext cx="1061686" cy="1052326"/>
              </a:xfrm>
              <a:prstGeom prst="ellipse">
                <a:avLst/>
              </a:prstGeom>
              <a:blipFill>
                <a:blip r:embed="rId4"/>
                <a:stretch>
                  <a:fillRect l="-9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3F6F2FB2-D476-704A-ACF7-2F500B484EDC}"/>
                  </a:ext>
                </a:extLst>
              </p:cNvPr>
              <p:cNvSpPr/>
              <p:nvPr/>
            </p:nvSpPr>
            <p:spPr>
              <a:xfrm>
                <a:off x="8126764" y="262746"/>
                <a:ext cx="1061686" cy="105232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360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600" b="0" i="1" dirty="0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acc>
                        </m:e>
                        <m:sub>
                          <m:r>
                            <a:rPr lang="en-US" sz="36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3F6F2FB2-D476-704A-ACF7-2F500B484E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6764" y="262746"/>
                <a:ext cx="1061686" cy="1052326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6EF5B3CE-B629-FA4F-8270-92432ED88ED4}"/>
                  </a:ext>
                </a:extLst>
              </p:cNvPr>
              <p:cNvSpPr/>
              <p:nvPr/>
            </p:nvSpPr>
            <p:spPr>
              <a:xfrm>
                <a:off x="10223434" y="268001"/>
                <a:ext cx="1061686" cy="105232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360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600" b="0" i="1" dirty="0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acc>
                        </m:e>
                        <m:sub>
                          <m:r>
                            <a:rPr lang="en-US" sz="36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6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6EF5B3CE-B629-FA4F-8270-92432ED88E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3434" y="268001"/>
                <a:ext cx="1061686" cy="1052326"/>
              </a:xfrm>
              <a:prstGeom prst="ellipse">
                <a:avLst/>
              </a:prstGeom>
              <a:blipFill>
                <a:blip r:embed="rId6"/>
                <a:stretch>
                  <a:fillRect l="-10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B420AD1-F0C7-EB45-A696-935D048DF5CE}"/>
              </a:ext>
            </a:extLst>
          </p:cNvPr>
          <p:cNvCxnSpPr>
            <a:cxnSpLocks/>
            <a:stCxn id="19" idx="4"/>
            <a:endCxn id="37" idx="0"/>
          </p:cNvCxnSpPr>
          <p:nvPr/>
        </p:nvCxnSpPr>
        <p:spPr>
          <a:xfrm>
            <a:off x="6375582" y="1309816"/>
            <a:ext cx="4117" cy="348097"/>
          </a:xfrm>
          <a:prstGeom prst="straightConnector1">
            <a:avLst/>
          </a:prstGeom>
          <a:ln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B821DA2-1B31-DF45-948E-66FA4E0A5BA5}"/>
              </a:ext>
            </a:extLst>
          </p:cNvPr>
          <p:cNvCxnSpPr>
            <a:cxnSpLocks/>
            <a:stCxn id="26" idx="4"/>
            <a:endCxn id="38" idx="0"/>
          </p:cNvCxnSpPr>
          <p:nvPr/>
        </p:nvCxnSpPr>
        <p:spPr>
          <a:xfrm flipH="1">
            <a:off x="8657466" y="1315072"/>
            <a:ext cx="141" cy="371671"/>
          </a:xfrm>
          <a:prstGeom prst="straightConnector1">
            <a:avLst/>
          </a:prstGeom>
          <a:ln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578FC45-52C6-7A42-ADDB-B3809816F5EA}"/>
              </a:ext>
            </a:extLst>
          </p:cNvPr>
          <p:cNvCxnSpPr>
            <a:cxnSpLocks/>
            <a:stCxn id="29" idx="4"/>
            <a:endCxn id="39" idx="0"/>
          </p:cNvCxnSpPr>
          <p:nvPr/>
        </p:nvCxnSpPr>
        <p:spPr>
          <a:xfrm flipH="1">
            <a:off x="10749884" y="1320327"/>
            <a:ext cx="4393" cy="321107"/>
          </a:xfrm>
          <a:prstGeom prst="straightConnector1">
            <a:avLst/>
          </a:prstGeom>
          <a:ln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7ED91508-343D-FB4A-AF15-6E196BDEC591}"/>
              </a:ext>
            </a:extLst>
          </p:cNvPr>
          <p:cNvCxnSpPr>
            <a:stCxn id="19" idx="6"/>
            <a:endCxn id="26" idx="2"/>
          </p:cNvCxnSpPr>
          <p:nvPr/>
        </p:nvCxnSpPr>
        <p:spPr>
          <a:xfrm>
            <a:off x="6906425" y="783653"/>
            <a:ext cx="1220339" cy="52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1F5590F2-F675-224A-91BC-AE050927C827}"/>
              </a:ext>
            </a:extLst>
          </p:cNvPr>
          <p:cNvCxnSpPr>
            <a:stCxn id="26" idx="6"/>
            <a:endCxn id="29" idx="2"/>
          </p:cNvCxnSpPr>
          <p:nvPr/>
        </p:nvCxnSpPr>
        <p:spPr>
          <a:xfrm>
            <a:off x="9188450" y="788909"/>
            <a:ext cx="1034984" cy="52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F80B024C-2534-F14D-9616-E550F8684A93}"/>
                  </a:ext>
                </a:extLst>
              </p:cNvPr>
              <p:cNvSpPr/>
              <p:nvPr/>
            </p:nvSpPr>
            <p:spPr>
              <a:xfrm>
                <a:off x="5848856" y="1657913"/>
                <a:ext cx="1061686" cy="1052326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36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6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F80B024C-2534-F14D-9616-E550F8684A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8856" y="1657913"/>
                <a:ext cx="1061686" cy="1052326"/>
              </a:xfrm>
              <a:prstGeom prst="ellipse">
                <a:avLst/>
              </a:prstGeom>
              <a:blipFill>
                <a:blip r:embed="rId7"/>
                <a:stretch>
                  <a:fillRect l="-8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77A95903-C90C-3A4B-90FB-5CF7E6D1ECE7}"/>
                  </a:ext>
                </a:extLst>
              </p:cNvPr>
              <p:cNvSpPr/>
              <p:nvPr/>
            </p:nvSpPr>
            <p:spPr>
              <a:xfrm>
                <a:off x="8126623" y="1686743"/>
                <a:ext cx="1061686" cy="1052326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36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6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77A95903-C90C-3A4B-90FB-5CF7E6D1EC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6623" y="1686743"/>
                <a:ext cx="1061686" cy="1052326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677CAF3D-4B97-1749-A0F9-F009C4EFA064}"/>
                  </a:ext>
                </a:extLst>
              </p:cNvPr>
              <p:cNvSpPr/>
              <p:nvPr/>
            </p:nvSpPr>
            <p:spPr>
              <a:xfrm>
                <a:off x="10219041" y="1641434"/>
                <a:ext cx="1061686" cy="1052326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36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6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677CAF3D-4B97-1749-A0F9-F009C4EFA0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9041" y="1641434"/>
                <a:ext cx="1061686" cy="1052326"/>
              </a:xfrm>
              <a:prstGeom prst="ellipse">
                <a:avLst/>
              </a:prstGeom>
              <a:blipFill>
                <a:blip r:embed="rId9"/>
                <a:stretch>
                  <a:fillRect l="-9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AFB8FF5B-8516-6345-A3D1-6A457C66E5EC}"/>
              </a:ext>
            </a:extLst>
          </p:cNvPr>
          <p:cNvCxnSpPr>
            <a:cxnSpLocks/>
          </p:cNvCxnSpPr>
          <p:nvPr/>
        </p:nvCxnSpPr>
        <p:spPr>
          <a:xfrm flipV="1">
            <a:off x="5426027" y="783653"/>
            <a:ext cx="418712" cy="105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8ADA175D-B913-1049-836E-72EA187B8687}"/>
              </a:ext>
            </a:extLst>
          </p:cNvPr>
          <p:cNvSpPr txBox="1"/>
          <p:nvPr/>
        </p:nvSpPr>
        <p:spPr>
          <a:xfrm>
            <a:off x="5029035" y="386743"/>
            <a:ext cx="41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…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A7136691-8610-0D4A-98A0-FD9DF2CEB81A}"/>
              </a:ext>
            </a:extLst>
          </p:cNvPr>
          <p:cNvCxnSpPr>
            <a:cxnSpLocks/>
          </p:cNvCxnSpPr>
          <p:nvPr/>
        </p:nvCxnSpPr>
        <p:spPr>
          <a:xfrm>
            <a:off x="11285120" y="794164"/>
            <a:ext cx="2404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167D0134-AF6F-3C4D-8CEF-C3BF6B550F38}"/>
              </a:ext>
            </a:extLst>
          </p:cNvPr>
          <p:cNvSpPr txBox="1"/>
          <p:nvPr/>
        </p:nvSpPr>
        <p:spPr>
          <a:xfrm>
            <a:off x="11525552" y="392001"/>
            <a:ext cx="41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843196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599D4E26-183F-1C40-BC5B-24EB945A8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717" y="142703"/>
            <a:ext cx="4772766" cy="1519345"/>
          </a:xfrm>
        </p:spPr>
        <p:txBody>
          <a:bodyPr>
            <a:normAutofit/>
          </a:bodyPr>
          <a:lstStyle/>
          <a:p>
            <a:r>
              <a:rPr lang="en-US" dirty="0"/>
              <a:t>Recurrent neural network (RNN)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90FDDC3-7D21-EE40-8F1A-3168B983AE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573" y="2897352"/>
            <a:ext cx="11345562" cy="37135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For example, suppose that we have the sentence</a:t>
            </a:r>
          </a:p>
          <a:p>
            <a:pPr marL="0" indent="0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2400" dirty="0"/>
              <a:t>“John hit the ball”</a:t>
            </a:r>
          </a:p>
          <a:p>
            <a:pPr marL="0" indent="0" algn="ctr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... and we want to find each word’s part of speech.</a:t>
            </a:r>
          </a:p>
          <a:p>
            <a:pPr marL="0" indent="0">
              <a:buNone/>
            </a:pP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B164FD15-FECA-5D4F-8696-341D2889665C}"/>
                  </a:ext>
                </a:extLst>
              </p:cNvPr>
              <p:cNvSpPr/>
              <p:nvPr/>
            </p:nvSpPr>
            <p:spPr>
              <a:xfrm>
                <a:off x="5844739" y="257490"/>
                <a:ext cx="1061686" cy="105232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360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600" b="0" i="1" dirty="0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acc>
                        </m:e>
                        <m:sub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B164FD15-FECA-5D4F-8696-341D288966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4739" y="257490"/>
                <a:ext cx="1061686" cy="1052326"/>
              </a:xfrm>
              <a:prstGeom prst="ellipse">
                <a:avLst/>
              </a:prstGeom>
              <a:blipFill>
                <a:blip r:embed="rId3"/>
                <a:stretch>
                  <a:fillRect l="-9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3F6F2FB2-D476-704A-ACF7-2F500B484EDC}"/>
                  </a:ext>
                </a:extLst>
              </p:cNvPr>
              <p:cNvSpPr/>
              <p:nvPr/>
            </p:nvSpPr>
            <p:spPr>
              <a:xfrm>
                <a:off x="8126764" y="262746"/>
                <a:ext cx="1061686" cy="105232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360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600" b="0" i="1" dirty="0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acc>
                        </m:e>
                        <m:sub>
                          <m:r>
                            <a:rPr lang="en-US" sz="36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3F6F2FB2-D476-704A-ACF7-2F500B484E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6764" y="262746"/>
                <a:ext cx="1061686" cy="1052326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6EF5B3CE-B629-FA4F-8270-92432ED88ED4}"/>
                  </a:ext>
                </a:extLst>
              </p:cNvPr>
              <p:cNvSpPr/>
              <p:nvPr/>
            </p:nvSpPr>
            <p:spPr>
              <a:xfrm>
                <a:off x="10223434" y="268001"/>
                <a:ext cx="1061686" cy="105232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360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600" b="0" i="1" dirty="0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acc>
                        </m:e>
                        <m:sub>
                          <m:r>
                            <a:rPr lang="en-US" sz="36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6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6EF5B3CE-B629-FA4F-8270-92432ED88E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3434" y="268001"/>
                <a:ext cx="1061686" cy="1052326"/>
              </a:xfrm>
              <a:prstGeom prst="ellipse">
                <a:avLst/>
              </a:prstGeom>
              <a:blipFill>
                <a:blip r:embed="rId5"/>
                <a:stretch>
                  <a:fillRect l="-10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B420AD1-F0C7-EB45-A696-935D048DF5CE}"/>
              </a:ext>
            </a:extLst>
          </p:cNvPr>
          <p:cNvCxnSpPr>
            <a:cxnSpLocks/>
            <a:stCxn id="19" idx="4"/>
            <a:endCxn id="37" idx="0"/>
          </p:cNvCxnSpPr>
          <p:nvPr/>
        </p:nvCxnSpPr>
        <p:spPr>
          <a:xfrm>
            <a:off x="6375582" y="1309816"/>
            <a:ext cx="4117" cy="348097"/>
          </a:xfrm>
          <a:prstGeom prst="straightConnector1">
            <a:avLst/>
          </a:prstGeom>
          <a:ln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B821DA2-1B31-DF45-948E-66FA4E0A5BA5}"/>
              </a:ext>
            </a:extLst>
          </p:cNvPr>
          <p:cNvCxnSpPr>
            <a:cxnSpLocks/>
            <a:stCxn id="26" idx="4"/>
            <a:endCxn id="38" idx="0"/>
          </p:cNvCxnSpPr>
          <p:nvPr/>
        </p:nvCxnSpPr>
        <p:spPr>
          <a:xfrm flipH="1">
            <a:off x="8657466" y="1315072"/>
            <a:ext cx="141" cy="371671"/>
          </a:xfrm>
          <a:prstGeom prst="straightConnector1">
            <a:avLst/>
          </a:prstGeom>
          <a:ln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578FC45-52C6-7A42-ADDB-B3809816F5EA}"/>
              </a:ext>
            </a:extLst>
          </p:cNvPr>
          <p:cNvCxnSpPr>
            <a:cxnSpLocks/>
            <a:stCxn id="29" idx="4"/>
            <a:endCxn id="39" idx="0"/>
          </p:cNvCxnSpPr>
          <p:nvPr/>
        </p:nvCxnSpPr>
        <p:spPr>
          <a:xfrm flipH="1">
            <a:off x="10749884" y="1320327"/>
            <a:ext cx="4393" cy="321107"/>
          </a:xfrm>
          <a:prstGeom prst="straightConnector1">
            <a:avLst/>
          </a:prstGeom>
          <a:ln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7ED91508-343D-FB4A-AF15-6E196BDEC591}"/>
              </a:ext>
            </a:extLst>
          </p:cNvPr>
          <p:cNvCxnSpPr>
            <a:stCxn id="19" idx="6"/>
            <a:endCxn id="26" idx="2"/>
          </p:cNvCxnSpPr>
          <p:nvPr/>
        </p:nvCxnSpPr>
        <p:spPr>
          <a:xfrm>
            <a:off x="6906425" y="783653"/>
            <a:ext cx="1220339" cy="52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1F5590F2-F675-224A-91BC-AE050927C827}"/>
              </a:ext>
            </a:extLst>
          </p:cNvPr>
          <p:cNvCxnSpPr>
            <a:stCxn id="26" idx="6"/>
            <a:endCxn id="29" idx="2"/>
          </p:cNvCxnSpPr>
          <p:nvPr/>
        </p:nvCxnSpPr>
        <p:spPr>
          <a:xfrm>
            <a:off x="9188450" y="788909"/>
            <a:ext cx="1034984" cy="52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F80B024C-2534-F14D-9616-E550F8684A93}"/>
                  </a:ext>
                </a:extLst>
              </p:cNvPr>
              <p:cNvSpPr/>
              <p:nvPr/>
            </p:nvSpPr>
            <p:spPr>
              <a:xfrm>
                <a:off x="5848856" y="1657913"/>
                <a:ext cx="1061686" cy="1052326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36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6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F80B024C-2534-F14D-9616-E550F8684A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8856" y="1657913"/>
                <a:ext cx="1061686" cy="1052326"/>
              </a:xfrm>
              <a:prstGeom prst="ellipse">
                <a:avLst/>
              </a:prstGeom>
              <a:blipFill>
                <a:blip r:embed="rId6"/>
                <a:stretch>
                  <a:fillRect l="-8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77A95903-C90C-3A4B-90FB-5CF7E6D1ECE7}"/>
                  </a:ext>
                </a:extLst>
              </p:cNvPr>
              <p:cNvSpPr/>
              <p:nvPr/>
            </p:nvSpPr>
            <p:spPr>
              <a:xfrm>
                <a:off x="8126623" y="1686743"/>
                <a:ext cx="1061686" cy="1052326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36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6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77A95903-C90C-3A4B-90FB-5CF7E6D1EC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6623" y="1686743"/>
                <a:ext cx="1061686" cy="1052326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677CAF3D-4B97-1749-A0F9-F009C4EFA064}"/>
                  </a:ext>
                </a:extLst>
              </p:cNvPr>
              <p:cNvSpPr/>
              <p:nvPr/>
            </p:nvSpPr>
            <p:spPr>
              <a:xfrm>
                <a:off x="10219041" y="1641434"/>
                <a:ext cx="1061686" cy="1052326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36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6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677CAF3D-4B97-1749-A0F9-F009C4EFA0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9041" y="1641434"/>
                <a:ext cx="1061686" cy="1052326"/>
              </a:xfrm>
              <a:prstGeom prst="ellipse">
                <a:avLst/>
              </a:prstGeom>
              <a:blipFill>
                <a:blip r:embed="rId8"/>
                <a:stretch>
                  <a:fillRect l="-9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AFB8FF5B-8516-6345-A3D1-6A457C66E5EC}"/>
              </a:ext>
            </a:extLst>
          </p:cNvPr>
          <p:cNvCxnSpPr>
            <a:cxnSpLocks/>
          </p:cNvCxnSpPr>
          <p:nvPr/>
        </p:nvCxnSpPr>
        <p:spPr>
          <a:xfrm flipV="1">
            <a:off x="5426027" y="783653"/>
            <a:ext cx="418712" cy="105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8ADA175D-B913-1049-836E-72EA187B8687}"/>
              </a:ext>
            </a:extLst>
          </p:cNvPr>
          <p:cNvSpPr txBox="1"/>
          <p:nvPr/>
        </p:nvSpPr>
        <p:spPr>
          <a:xfrm>
            <a:off x="5029035" y="386743"/>
            <a:ext cx="41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…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A7136691-8610-0D4A-98A0-FD9DF2CEB81A}"/>
              </a:ext>
            </a:extLst>
          </p:cNvPr>
          <p:cNvCxnSpPr>
            <a:cxnSpLocks/>
          </p:cNvCxnSpPr>
          <p:nvPr/>
        </p:nvCxnSpPr>
        <p:spPr>
          <a:xfrm>
            <a:off x="11285120" y="794164"/>
            <a:ext cx="2404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167D0134-AF6F-3C4D-8CEF-C3BF6B550F38}"/>
              </a:ext>
            </a:extLst>
          </p:cNvPr>
          <p:cNvSpPr txBox="1"/>
          <p:nvPr/>
        </p:nvSpPr>
        <p:spPr>
          <a:xfrm>
            <a:off x="11525552" y="392001"/>
            <a:ext cx="41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5100425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599D4E26-183F-1C40-BC5B-24EB945A8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717" y="142703"/>
            <a:ext cx="4772766" cy="1519345"/>
          </a:xfrm>
        </p:spPr>
        <p:txBody>
          <a:bodyPr>
            <a:normAutofit/>
          </a:bodyPr>
          <a:lstStyle/>
          <a:p>
            <a:r>
              <a:rPr lang="en-US" dirty="0"/>
              <a:t>Recurrent neural network (RNN)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690FDDC3-7D21-EE40-8F1A-3168B983AED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31573" y="2897352"/>
                <a:ext cx="11345562" cy="371351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Let’s define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m:rPr>
                                          <m:sty m:val="p"/>
                                          <m:brk m:alnAt="7"/>
                                        </m:rPr>
                                        <a:rPr lang="en-US" sz="2400" b="0" i="0" smtClean="0">
                                          <a:latin typeface="Cambria Math" panose="02040503050406030204" pitchFamily="18" charset="0"/>
                                        </a:rPr>
                                        <m:t>i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sz="2400" b="0" i="0" smtClean="0">
                                          <a:latin typeface="Cambria Math" panose="02040503050406030204" pitchFamily="18" charset="0"/>
                                        </a:rPr>
                                        <m:t>f</m:t>
                                      </m:r>
                                      <m:r>
                                        <m:rPr>
                                          <m:brk m:alnAt="7"/>
                                        </m:r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sSub>
                                        <m:sSubPr>
                                          <m:ctrlP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  <m:r>
                                        <m:rPr>
                                          <m:brk m:alnAt="7"/>
                                        </m:r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sz="2400" b="0" i="0" smtClean="0">
                                          <a:latin typeface="Cambria Math" panose="02040503050406030204" pitchFamily="18" charset="0"/>
                                        </a:rPr>
                                        <m:t>ball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m:rPr>
                                          <m:sty m:val="p"/>
                                          <m:brk m:alnAt="7"/>
                                        </m:rPr>
                                        <a:rPr lang="en-US" sz="2400" b="0" i="0" smtClean="0">
                                          <a:latin typeface="Cambria Math" panose="02040503050406030204" pitchFamily="18" charset="0"/>
                                        </a:rPr>
                                        <m:t>i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sz="2400" b="0" i="0" smtClean="0">
                                          <a:latin typeface="Cambria Math" panose="02040503050406030204" pitchFamily="18" charset="0"/>
                                        </a:rPr>
                                        <m:t>f</m:t>
                                      </m:r>
                                      <m:r>
                                        <m:rPr>
                                          <m:brk m:alnAt="7"/>
                                        </m:r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sSub>
                                        <m:sSubPr>
                                          <m:ctrlP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  <m:r>
                                        <m:rPr>
                                          <m:brk m:alnAt="7"/>
                                        </m:r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m:rPr>
                                          <m:sty m:val="p"/>
                                          <m:brk m:alnAt="7"/>
                                        </m:rPr>
                                        <a:rPr lang="en-US" sz="2400" b="0" i="0" smtClean="0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sz="2400" b="0" i="0" smtClean="0">
                                          <a:latin typeface="Cambria Math" panose="02040503050406030204" pitchFamily="18" charset="0"/>
                                        </a:rPr>
                                        <m:t>it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m:rPr>
                                          <m:sty m:val="p"/>
                                          <m:brk m:alnAt="7"/>
                                        </m:rPr>
                                        <a:rPr lang="en-US" sz="2400" b="0" i="0" smtClean="0">
                                          <a:latin typeface="Cambria Math" panose="02040503050406030204" pitchFamily="18" charset="0"/>
                                        </a:rPr>
                                        <m:t>i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sz="2400" b="0" i="0" smtClean="0">
                                          <a:latin typeface="Cambria Math" panose="02040503050406030204" pitchFamily="18" charset="0"/>
                                        </a:rPr>
                                        <m:t>f</m:t>
                                      </m:r>
                                      <m:r>
                                        <m:rPr>
                                          <m:brk m:alnAt="7"/>
                                        </m:r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sSub>
                                        <m:sSubPr>
                                          <m:ctrlP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  <m:r>
                                        <m:rPr>
                                          <m:brk m:alnAt="7"/>
                                        </m:r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sz="2400" b="0" i="0" smtClean="0">
                                          <a:latin typeface="Cambria Math" panose="02040503050406030204" pitchFamily="18" charset="0"/>
                                        </a:rPr>
                                        <m:t>John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m:rPr>
                                          <m:sty m:val="p"/>
                                          <m:brk m:alnAt="7"/>
                                        </m:rPr>
                                        <a:rPr lang="en-US" sz="2400" b="0" i="0" smtClean="0">
                                          <a:latin typeface="Cambria Math" panose="02040503050406030204" pitchFamily="18" charset="0"/>
                                        </a:rPr>
                                        <m:t>i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sz="2400" b="0" i="0" smtClean="0">
                                          <a:latin typeface="Cambria Math" panose="02040503050406030204" pitchFamily="18" charset="0"/>
                                        </a:rPr>
                                        <m:t>f</m:t>
                                      </m:r>
                                      <m:r>
                                        <m:rPr>
                                          <m:brk m:alnAt="7"/>
                                        </m:r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sSub>
                                        <m:sSubPr>
                                          <m:ctrlP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  <m:r>
                                        <m:rPr>
                                          <m:brk m:alnAt="7"/>
                                        </m:r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sz="2400" b="0" i="0" smtClean="0">
                                          <a:latin typeface="Cambria Math" panose="02040503050406030204" pitchFamily="18" charset="0"/>
                                        </a:rPr>
                                        <m:t>the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…so the observation sequence is…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690FDDC3-7D21-EE40-8F1A-3168B983AE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1573" y="2897352"/>
                <a:ext cx="11345562" cy="3713519"/>
              </a:xfrm>
              <a:blipFill>
                <a:blip r:embed="rId3"/>
                <a:stretch>
                  <a:fillRect l="-782" t="-2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B164FD15-FECA-5D4F-8696-341D2889665C}"/>
                  </a:ext>
                </a:extLst>
              </p:cNvPr>
              <p:cNvSpPr/>
              <p:nvPr/>
            </p:nvSpPr>
            <p:spPr>
              <a:xfrm>
                <a:off x="5844739" y="257490"/>
                <a:ext cx="1061686" cy="105232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360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600" b="0" i="1" dirty="0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acc>
                        </m:e>
                        <m:sub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B164FD15-FECA-5D4F-8696-341D288966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4739" y="257490"/>
                <a:ext cx="1061686" cy="1052326"/>
              </a:xfrm>
              <a:prstGeom prst="ellipse">
                <a:avLst/>
              </a:prstGeom>
              <a:blipFill>
                <a:blip r:embed="rId4"/>
                <a:stretch>
                  <a:fillRect l="-9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3F6F2FB2-D476-704A-ACF7-2F500B484EDC}"/>
                  </a:ext>
                </a:extLst>
              </p:cNvPr>
              <p:cNvSpPr/>
              <p:nvPr/>
            </p:nvSpPr>
            <p:spPr>
              <a:xfrm>
                <a:off x="8126764" y="262746"/>
                <a:ext cx="1061686" cy="105232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360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600" b="0" i="1" dirty="0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acc>
                        </m:e>
                        <m:sub>
                          <m:r>
                            <a:rPr lang="en-US" sz="36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3F6F2FB2-D476-704A-ACF7-2F500B484E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6764" y="262746"/>
                <a:ext cx="1061686" cy="1052326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6EF5B3CE-B629-FA4F-8270-92432ED88ED4}"/>
                  </a:ext>
                </a:extLst>
              </p:cNvPr>
              <p:cNvSpPr/>
              <p:nvPr/>
            </p:nvSpPr>
            <p:spPr>
              <a:xfrm>
                <a:off x="10223434" y="268001"/>
                <a:ext cx="1061686" cy="105232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360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600" b="0" i="1" dirty="0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acc>
                        </m:e>
                        <m:sub>
                          <m:r>
                            <a:rPr lang="en-US" sz="36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6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6EF5B3CE-B629-FA4F-8270-92432ED88E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3434" y="268001"/>
                <a:ext cx="1061686" cy="1052326"/>
              </a:xfrm>
              <a:prstGeom prst="ellipse">
                <a:avLst/>
              </a:prstGeom>
              <a:blipFill>
                <a:blip r:embed="rId6"/>
                <a:stretch>
                  <a:fillRect l="-10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B420AD1-F0C7-EB45-A696-935D048DF5CE}"/>
              </a:ext>
            </a:extLst>
          </p:cNvPr>
          <p:cNvCxnSpPr>
            <a:cxnSpLocks/>
            <a:stCxn id="19" idx="4"/>
            <a:endCxn id="37" idx="0"/>
          </p:cNvCxnSpPr>
          <p:nvPr/>
        </p:nvCxnSpPr>
        <p:spPr>
          <a:xfrm>
            <a:off x="6375582" y="1309816"/>
            <a:ext cx="4117" cy="348097"/>
          </a:xfrm>
          <a:prstGeom prst="straightConnector1">
            <a:avLst/>
          </a:prstGeom>
          <a:ln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B821DA2-1B31-DF45-948E-66FA4E0A5BA5}"/>
              </a:ext>
            </a:extLst>
          </p:cNvPr>
          <p:cNvCxnSpPr>
            <a:cxnSpLocks/>
            <a:stCxn id="26" idx="4"/>
            <a:endCxn id="38" idx="0"/>
          </p:cNvCxnSpPr>
          <p:nvPr/>
        </p:nvCxnSpPr>
        <p:spPr>
          <a:xfrm flipH="1">
            <a:off x="8657466" y="1315072"/>
            <a:ext cx="141" cy="371671"/>
          </a:xfrm>
          <a:prstGeom prst="straightConnector1">
            <a:avLst/>
          </a:prstGeom>
          <a:ln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578FC45-52C6-7A42-ADDB-B3809816F5EA}"/>
              </a:ext>
            </a:extLst>
          </p:cNvPr>
          <p:cNvCxnSpPr>
            <a:cxnSpLocks/>
            <a:stCxn id="29" idx="4"/>
            <a:endCxn id="39" idx="0"/>
          </p:cNvCxnSpPr>
          <p:nvPr/>
        </p:nvCxnSpPr>
        <p:spPr>
          <a:xfrm flipH="1">
            <a:off x="10749884" y="1320327"/>
            <a:ext cx="4393" cy="321107"/>
          </a:xfrm>
          <a:prstGeom prst="straightConnector1">
            <a:avLst/>
          </a:prstGeom>
          <a:ln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7ED91508-343D-FB4A-AF15-6E196BDEC591}"/>
              </a:ext>
            </a:extLst>
          </p:cNvPr>
          <p:cNvCxnSpPr>
            <a:stCxn id="19" idx="6"/>
            <a:endCxn id="26" idx="2"/>
          </p:cNvCxnSpPr>
          <p:nvPr/>
        </p:nvCxnSpPr>
        <p:spPr>
          <a:xfrm>
            <a:off x="6906425" y="783653"/>
            <a:ext cx="1220339" cy="52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1F5590F2-F675-224A-91BC-AE050927C827}"/>
              </a:ext>
            </a:extLst>
          </p:cNvPr>
          <p:cNvCxnSpPr>
            <a:stCxn id="26" idx="6"/>
            <a:endCxn id="29" idx="2"/>
          </p:cNvCxnSpPr>
          <p:nvPr/>
        </p:nvCxnSpPr>
        <p:spPr>
          <a:xfrm>
            <a:off x="9188450" y="788909"/>
            <a:ext cx="1034984" cy="52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F80B024C-2534-F14D-9616-E550F8684A93}"/>
                  </a:ext>
                </a:extLst>
              </p:cNvPr>
              <p:cNvSpPr/>
              <p:nvPr/>
            </p:nvSpPr>
            <p:spPr>
              <a:xfrm>
                <a:off x="5848856" y="1657913"/>
                <a:ext cx="1061686" cy="1052326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36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6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F80B024C-2534-F14D-9616-E550F8684A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8856" y="1657913"/>
                <a:ext cx="1061686" cy="1052326"/>
              </a:xfrm>
              <a:prstGeom prst="ellipse">
                <a:avLst/>
              </a:prstGeom>
              <a:blipFill>
                <a:blip r:embed="rId7"/>
                <a:stretch>
                  <a:fillRect l="-8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77A95903-C90C-3A4B-90FB-5CF7E6D1ECE7}"/>
                  </a:ext>
                </a:extLst>
              </p:cNvPr>
              <p:cNvSpPr/>
              <p:nvPr/>
            </p:nvSpPr>
            <p:spPr>
              <a:xfrm>
                <a:off x="8126623" y="1686743"/>
                <a:ext cx="1061686" cy="1052326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36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6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77A95903-C90C-3A4B-90FB-5CF7E6D1EC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6623" y="1686743"/>
                <a:ext cx="1061686" cy="1052326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677CAF3D-4B97-1749-A0F9-F009C4EFA064}"/>
                  </a:ext>
                </a:extLst>
              </p:cNvPr>
              <p:cNvSpPr/>
              <p:nvPr/>
            </p:nvSpPr>
            <p:spPr>
              <a:xfrm>
                <a:off x="10219041" y="1641434"/>
                <a:ext cx="1061686" cy="1052326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36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6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677CAF3D-4B97-1749-A0F9-F009C4EFA0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9041" y="1641434"/>
                <a:ext cx="1061686" cy="1052326"/>
              </a:xfrm>
              <a:prstGeom prst="ellipse">
                <a:avLst/>
              </a:prstGeom>
              <a:blipFill>
                <a:blip r:embed="rId9"/>
                <a:stretch>
                  <a:fillRect l="-9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AFB8FF5B-8516-6345-A3D1-6A457C66E5EC}"/>
              </a:ext>
            </a:extLst>
          </p:cNvPr>
          <p:cNvCxnSpPr>
            <a:cxnSpLocks/>
          </p:cNvCxnSpPr>
          <p:nvPr/>
        </p:nvCxnSpPr>
        <p:spPr>
          <a:xfrm flipV="1">
            <a:off x="5426027" y="783653"/>
            <a:ext cx="418712" cy="105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8ADA175D-B913-1049-836E-72EA187B8687}"/>
              </a:ext>
            </a:extLst>
          </p:cNvPr>
          <p:cNvSpPr txBox="1"/>
          <p:nvPr/>
        </p:nvSpPr>
        <p:spPr>
          <a:xfrm>
            <a:off x="5029035" y="386743"/>
            <a:ext cx="41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…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A7136691-8610-0D4A-98A0-FD9DF2CEB81A}"/>
              </a:ext>
            </a:extLst>
          </p:cNvPr>
          <p:cNvCxnSpPr>
            <a:cxnSpLocks/>
          </p:cNvCxnSpPr>
          <p:nvPr/>
        </p:nvCxnSpPr>
        <p:spPr>
          <a:xfrm>
            <a:off x="11285120" y="794164"/>
            <a:ext cx="2404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167D0134-AF6F-3C4D-8CEF-C3BF6B550F38}"/>
              </a:ext>
            </a:extLst>
          </p:cNvPr>
          <p:cNvSpPr txBox="1"/>
          <p:nvPr/>
        </p:nvSpPr>
        <p:spPr>
          <a:xfrm>
            <a:off x="11525552" y="392001"/>
            <a:ext cx="41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7032201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599D4E26-183F-1C40-BC5B-24EB945A8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717" y="142703"/>
            <a:ext cx="4772766" cy="1519345"/>
          </a:xfrm>
        </p:spPr>
        <p:txBody>
          <a:bodyPr>
            <a:normAutofit/>
          </a:bodyPr>
          <a:lstStyle/>
          <a:p>
            <a:r>
              <a:rPr lang="en-US" dirty="0"/>
              <a:t>Recurrent neural network (RNN)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690FDDC3-7D21-EE40-8F1A-3168B983AED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31573" y="2897352"/>
                <a:ext cx="11345562" cy="371351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Let’s define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fName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  <m:d>
                                        <m:dPr>
                                          <m:ctrlP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𝑌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=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400" b="0" i="0" smtClean="0">
                                              <a:latin typeface="Cambria Math" panose="02040503050406030204" pitchFamily="18" charset="0"/>
                                            </a:rPr>
                                            <m:t>Det</m:t>
                                          </m:r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|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𝑋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,…,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𝑋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mr>
                                  <m:m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  <m:d>
                                        <m:dPr>
                                          <m:ctrlP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𝑌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=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400" b="0" i="0" smtClean="0">
                                              <a:latin typeface="Cambria Math" panose="02040503050406030204" pitchFamily="18" charset="0"/>
                                            </a:rPr>
                                            <m:t>Noun</m:t>
                                          </m:r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|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𝑋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,…,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𝑋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latin typeface="Cambria Math" panose="02040503050406030204" pitchFamily="18" charset="0"/>
                                      </a:rPr>
                                      <m:t>Verb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|</m:t>
                                    </m:r>
                                    <m:sSub>
                                      <m:sSub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,…,</m:t>
                                    </m:r>
                                    <m:sSub>
                                      <m:sSub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The approximation is not too bad if we use the following nonlinearity: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fName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</m:acc>
                            </m:e>
                          </m:d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func>
                                        <m:funcPr>
                                          <m:ctrlP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sSub>
                                            <m:sSubPr>
                                              <m:ctrlP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2400" b="0" i="0" smtClean="0">
                                                  <a:latin typeface="Cambria Math" panose="02040503050406030204" pitchFamily="18" charset="0"/>
                                                </a:rPr>
                                                <m:t>softmax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fName>
                                        <m:e>
                                          <m:d>
                                            <m:dPr>
                                              <m:ctrlP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acc>
                                                <m:accPr>
                                                  <m:chr m:val="⃗"/>
                                                  <m:ctrlPr>
                                                    <a:rPr lang="en-US" sz="240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sz="2400" b="0" i="1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𝜉</m:t>
                                                  </m:r>
                                                </m:e>
                                              </m:acc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−1</m:t>
                                              </m:r>
                                            </m:e>
                                          </m:d>
                                        </m:e>
                                      </m:func>
                                    </m:e>
                                  </m:mr>
                                  <m:mr>
                                    <m:e>
                                      <m:func>
                                        <m:funcPr>
                                          <m:ctrlP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sSub>
                                            <m:sSubPr>
                                              <m:ctrlP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2400" b="0" i="0" smtClean="0">
                                                  <a:latin typeface="Cambria Math" panose="02040503050406030204" pitchFamily="18" charset="0"/>
                                                </a:rPr>
                                                <m:t>softmax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fName>
                                        <m:e>
                                          <m:d>
                                            <m:dPr>
                                              <m:ctrlP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acc>
                                                <m:accPr>
                                                  <m:chr m:val="⃗"/>
                                                  <m:ctrlPr>
                                                    <a:rPr lang="en-US" sz="240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sz="2400" b="0" i="1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𝜉</m:t>
                                                  </m:r>
                                                </m:e>
                                              </m:acc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−1</m:t>
                                              </m:r>
                                            </m:e>
                                          </m:d>
                                        </m:e>
                                      </m:func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 b="0" i="0" smtClean="0">
                                            <a:latin typeface="Cambria Math" panose="02040503050406030204" pitchFamily="18" charset="0"/>
                                          </a:rPr>
                                          <m:t>softmax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acc>
                                          <m:accPr>
                                            <m:chr m:val="⃗"/>
                                            <m:ctrlPr>
                                              <a:rPr lang="en-US" sz="240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𝜉</m:t>
                                            </m:r>
                                          </m:e>
                                        </m:acc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</m:e>
                                </m:func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softmax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</m:acc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ξ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num>
                            <m:den>
                              <m:nary>
                                <m:naryPr>
                                  <m:chr m:val="∑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sSub>
                                        <m:sSubPr>
                                          <m:ctrlP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l-GR" sz="2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ξ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</m:e>
                              </m:nary>
                            </m:den>
                          </m:f>
                        </m:e>
                      </m:func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690FDDC3-7D21-EE40-8F1A-3168B983AE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1573" y="2897352"/>
                <a:ext cx="11345562" cy="3713519"/>
              </a:xfrm>
              <a:blipFill>
                <a:blip r:embed="rId3"/>
                <a:stretch>
                  <a:fillRect l="-782" t="-2048" b="-157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B164FD15-FECA-5D4F-8696-341D2889665C}"/>
                  </a:ext>
                </a:extLst>
              </p:cNvPr>
              <p:cNvSpPr/>
              <p:nvPr/>
            </p:nvSpPr>
            <p:spPr>
              <a:xfrm>
                <a:off x="5844739" y="257490"/>
                <a:ext cx="1061686" cy="105232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360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600" b="0" i="1" dirty="0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acc>
                        </m:e>
                        <m:sub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B164FD15-FECA-5D4F-8696-341D288966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4739" y="257490"/>
                <a:ext cx="1061686" cy="1052326"/>
              </a:xfrm>
              <a:prstGeom prst="ellipse">
                <a:avLst/>
              </a:prstGeom>
              <a:blipFill>
                <a:blip r:embed="rId4"/>
                <a:stretch>
                  <a:fillRect l="-9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3F6F2FB2-D476-704A-ACF7-2F500B484EDC}"/>
                  </a:ext>
                </a:extLst>
              </p:cNvPr>
              <p:cNvSpPr/>
              <p:nvPr/>
            </p:nvSpPr>
            <p:spPr>
              <a:xfrm>
                <a:off x="8126764" y="262746"/>
                <a:ext cx="1061686" cy="105232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360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600" b="0" i="1" dirty="0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acc>
                        </m:e>
                        <m:sub>
                          <m:r>
                            <a:rPr lang="en-US" sz="36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3F6F2FB2-D476-704A-ACF7-2F500B484E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6764" y="262746"/>
                <a:ext cx="1061686" cy="1052326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6EF5B3CE-B629-FA4F-8270-92432ED88ED4}"/>
                  </a:ext>
                </a:extLst>
              </p:cNvPr>
              <p:cNvSpPr/>
              <p:nvPr/>
            </p:nvSpPr>
            <p:spPr>
              <a:xfrm>
                <a:off x="10223434" y="268001"/>
                <a:ext cx="1061686" cy="105232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360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600" b="0" i="1" dirty="0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acc>
                        </m:e>
                        <m:sub>
                          <m:r>
                            <a:rPr lang="en-US" sz="36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6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6EF5B3CE-B629-FA4F-8270-92432ED88E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3434" y="268001"/>
                <a:ext cx="1061686" cy="1052326"/>
              </a:xfrm>
              <a:prstGeom prst="ellipse">
                <a:avLst/>
              </a:prstGeom>
              <a:blipFill>
                <a:blip r:embed="rId6"/>
                <a:stretch>
                  <a:fillRect l="-10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B420AD1-F0C7-EB45-A696-935D048DF5CE}"/>
              </a:ext>
            </a:extLst>
          </p:cNvPr>
          <p:cNvCxnSpPr>
            <a:cxnSpLocks/>
            <a:stCxn id="19" idx="4"/>
            <a:endCxn id="37" idx="0"/>
          </p:cNvCxnSpPr>
          <p:nvPr/>
        </p:nvCxnSpPr>
        <p:spPr>
          <a:xfrm>
            <a:off x="6375582" y="1309816"/>
            <a:ext cx="4117" cy="348097"/>
          </a:xfrm>
          <a:prstGeom prst="straightConnector1">
            <a:avLst/>
          </a:prstGeom>
          <a:ln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B821DA2-1B31-DF45-948E-66FA4E0A5BA5}"/>
              </a:ext>
            </a:extLst>
          </p:cNvPr>
          <p:cNvCxnSpPr>
            <a:cxnSpLocks/>
            <a:stCxn id="26" idx="4"/>
            <a:endCxn id="38" idx="0"/>
          </p:cNvCxnSpPr>
          <p:nvPr/>
        </p:nvCxnSpPr>
        <p:spPr>
          <a:xfrm flipH="1">
            <a:off x="8657466" y="1315072"/>
            <a:ext cx="141" cy="371671"/>
          </a:xfrm>
          <a:prstGeom prst="straightConnector1">
            <a:avLst/>
          </a:prstGeom>
          <a:ln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578FC45-52C6-7A42-ADDB-B3809816F5EA}"/>
              </a:ext>
            </a:extLst>
          </p:cNvPr>
          <p:cNvCxnSpPr>
            <a:cxnSpLocks/>
            <a:stCxn id="29" idx="4"/>
            <a:endCxn id="39" idx="0"/>
          </p:cNvCxnSpPr>
          <p:nvPr/>
        </p:nvCxnSpPr>
        <p:spPr>
          <a:xfrm flipH="1">
            <a:off x="10749884" y="1320327"/>
            <a:ext cx="4393" cy="321107"/>
          </a:xfrm>
          <a:prstGeom prst="straightConnector1">
            <a:avLst/>
          </a:prstGeom>
          <a:ln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7ED91508-343D-FB4A-AF15-6E196BDEC591}"/>
              </a:ext>
            </a:extLst>
          </p:cNvPr>
          <p:cNvCxnSpPr>
            <a:stCxn id="19" idx="6"/>
            <a:endCxn id="26" idx="2"/>
          </p:cNvCxnSpPr>
          <p:nvPr/>
        </p:nvCxnSpPr>
        <p:spPr>
          <a:xfrm>
            <a:off x="6906425" y="783653"/>
            <a:ext cx="1220339" cy="52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1F5590F2-F675-224A-91BC-AE050927C827}"/>
              </a:ext>
            </a:extLst>
          </p:cNvPr>
          <p:cNvCxnSpPr>
            <a:stCxn id="26" idx="6"/>
            <a:endCxn id="29" idx="2"/>
          </p:cNvCxnSpPr>
          <p:nvPr/>
        </p:nvCxnSpPr>
        <p:spPr>
          <a:xfrm>
            <a:off x="9188450" y="788909"/>
            <a:ext cx="1034984" cy="52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F80B024C-2534-F14D-9616-E550F8684A93}"/>
                  </a:ext>
                </a:extLst>
              </p:cNvPr>
              <p:cNvSpPr/>
              <p:nvPr/>
            </p:nvSpPr>
            <p:spPr>
              <a:xfrm>
                <a:off x="5848856" y="1657913"/>
                <a:ext cx="1061686" cy="1052326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36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6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F80B024C-2534-F14D-9616-E550F8684A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8856" y="1657913"/>
                <a:ext cx="1061686" cy="1052326"/>
              </a:xfrm>
              <a:prstGeom prst="ellipse">
                <a:avLst/>
              </a:prstGeom>
              <a:blipFill>
                <a:blip r:embed="rId7"/>
                <a:stretch>
                  <a:fillRect l="-8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77A95903-C90C-3A4B-90FB-5CF7E6D1ECE7}"/>
                  </a:ext>
                </a:extLst>
              </p:cNvPr>
              <p:cNvSpPr/>
              <p:nvPr/>
            </p:nvSpPr>
            <p:spPr>
              <a:xfrm>
                <a:off x="8126623" y="1686743"/>
                <a:ext cx="1061686" cy="1052326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36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6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77A95903-C90C-3A4B-90FB-5CF7E6D1EC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6623" y="1686743"/>
                <a:ext cx="1061686" cy="1052326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677CAF3D-4B97-1749-A0F9-F009C4EFA064}"/>
                  </a:ext>
                </a:extLst>
              </p:cNvPr>
              <p:cNvSpPr/>
              <p:nvPr/>
            </p:nvSpPr>
            <p:spPr>
              <a:xfrm>
                <a:off x="10219041" y="1641434"/>
                <a:ext cx="1061686" cy="1052326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36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6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677CAF3D-4B97-1749-A0F9-F009C4EFA0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9041" y="1641434"/>
                <a:ext cx="1061686" cy="1052326"/>
              </a:xfrm>
              <a:prstGeom prst="ellipse">
                <a:avLst/>
              </a:prstGeom>
              <a:blipFill>
                <a:blip r:embed="rId9"/>
                <a:stretch>
                  <a:fillRect l="-9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AFB8FF5B-8516-6345-A3D1-6A457C66E5EC}"/>
              </a:ext>
            </a:extLst>
          </p:cNvPr>
          <p:cNvCxnSpPr>
            <a:cxnSpLocks/>
          </p:cNvCxnSpPr>
          <p:nvPr/>
        </p:nvCxnSpPr>
        <p:spPr>
          <a:xfrm flipV="1">
            <a:off x="5426027" y="783653"/>
            <a:ext cx="418712" cy="105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8ADA175D-B913-1049-836E-72EA187B8687}"/>
              </a:ext>
            </a:extLst>
          </p:cNvPr>
          <p:cNvSpPr txBox="1"/>
          <p:nvPr/>
        </p:nvSpPr>
        <p:spPr>
          <a:xfrm>
            <a:off x="5029035" y="386743"/>
            <a:ext cx="41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…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A7136691-8610-0D4A-98A0-FD9DF2CEB81A}"/>
              </a:ext>
            </a:extLst>
          </p:cNvPr>
          <p:cNvCxnSpPr>
            <a:cxnSpLocks/>
          </p:cNvCxnSpPr>
          <p:nvPr/>
        </p:nvCxnSpPr>
        <p:spPr>
          <a:xfrm>
            <a:off x="11285120" y="794164"/>
            <a:ext cx="2404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167D0134-AF6F-3C4D-8CEF-C3BF6B550F38}"/>
              </a:ext>
            </a:extLst>
          </p:cNvPr>
          <p:cNvSpPr txBox="1"/>
          <p:nvPr/>
        </p:nvSpPr>
        <p:spPr>
          <a:xfrm>
            <a:off x="11525552" y="392001"/>
            <a:ext cx="41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8539683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599D4E26-183F-1C40-BC5B-24EB945A8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717" y="142703"/>
            <a:ext cx="4772766" cy="1519345"/>
          </a:xfrm>
        </p:spPr>
        <p:txBody>
          <a:bodyPr>
            <a:normAutofit/>
          </a:bodyPr>
          <a:lstStyle/>
          <a:p>
            <a:r>
              <a:rPr lang="en-US" dirty="0"/>
              <a:t>Recurrent neural network (RNN)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690FDDC3-7D21-EE40-8F1A-3168B983AED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31573" y="2897352"/>
                <a:ext cx="11345562" cy="371351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Using the HMM logic, reasonable weight matrices might be: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  <m:d>
                                        <m:dPr>
                                          <m:ctrlP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𝑌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=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400" b="0" i="0" smtClean="0">
                                              <a:latin typeface="Cambria Math" panose="02040503050406030204" pitchFamily="18" charset="0"/>
                                            </a:rPr>
                                            <m:t>Det</m:t>
                                          </m:r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|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𝑋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,…,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𝑋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mr>
                                  <m:m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  <m:d>
                                        <m:dPr>
                                          <m:ctrlP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𝑌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=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400" b="0" i="0" smtClean="0">
                                              <a:latin typeface="Cambria Math" panose="02040503050406030204" pitchFamily="18" charset="0"/>
                                            </a:rPr>
                                            <m:t>Noun</m:t>
                                          </m:r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|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𝑋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,…,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𝑋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latin typeface="Cambria Math" panose="02040503050406030204" pitchFamily="18" charset="0"/>
                                      </a:rPr>
                                      <m:t>Verb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|</m:t>
                                    </m:r>
                                    <m:sSub>
                                      <m:sSub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,…,</m:t>
                                    </m:r>
                                    <m:sSub>
                                      <m:sSub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m:rPr>
                                          <m:sty m:val="p"/>
                                          <m:brk m:alnAt="7"/>
                                        </m:rPr>
                                        <a:rPr lang="en-US" sz="2400" b="0" i="0" smtClean="0">
                                          <a:latin typeface="Cambria Math" panose="02040503050406030204" pitchFamily="18" charset="0"/>
                                        </a:rPr>
                                        <m:t>i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sz="2400" b="0" i="0" smtClean="0">
                                          <a:latin typeface="Cambria Math" panose="02040503050406030204" pitchFamily="18" charset="0"/>
                                        </a:rPr>
                                        <m:t>f</m:t>
                                      </m:r>
                                      <m:r>
                                        <m:rPr>
                                          <m:brk m:alnAt="7"/>
                                        </m:r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sSub>
                                        <m:sSubPr>
                                          <m:ctrlP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  <m:r>
                                        <m:rPr>
                                          <m:brk m:alnAt="7"/>
                                        </m:r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sz="2400" b="0" i="0" smtClean="0">
                                          <a:latin typeface="Cambria Math" panose="02040503050406030204" pitchFamily="18" charset="0"/>
                                        </a:rPr>
                                        <m:t>ball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m:rPr>
                                          <m:sty m:val="p"/>
                                          <m:brk m:alnAt="7"/>
                                        </m:rPr>
                                        <a:rPr lang="en-US" sz="2400" b="0" i="0" smtClean="0">
                                          <a:latin typeface="Cambria Math" panose="02040503050406030204" pitchFamily="18" charset="0"/>
                                        </a:rPr>
                                        <m:t>i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sz="2400" b="0" i="0" smtClean="0">
                                          <a:latin typeface="Cambria Math" panose="02040503050406030204" pitchFamily="18" charset="0"/>
                                        </a:rPr>
                                        <m:t>f</m:t>
                                      </m:r>
                                      <m:r>
                                        <m:rPr>
                                          <m:brk m:alnAt="7"/>
                                        </m:r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sSub>
                                        <m:sSubPr>
                                          <m:ctrlP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  <m:r>
                                        <m:rPr>
                                          <m:brk m:alnAt="7"/>
                                        </m:r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m:rPr>
                                          <m:sty m:val="p"/>
                                          <m:brk m:alnAt="7"/>
                                        </m:rPr>
                                        <a:rPr lang="en-US" sz="2400" b="0" i="0" smtClean="0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sz="2400" b="0" i="0" smtClean="0">
                                          <a:latin typeface="Cambria Math" panose="02040503050406030204" pitchFamily="18" charset="0"/>
                                        </a:rPr>
                                        <m:t>it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m:rPr>
                                          <m:sty m:val="p"/>
                                          <m:brk m:alnAt="7"/>
                                        </m:rPr>
                                        <a:rPr lang="en-US" sz="2400" b="0" i="0" smtClean="0">
                                          <a:latin typeface="Cambria Math" panose="02040503050406030204" pitchFamily="18" charset="0"/>
                                        </a:rPr>
                                        <m:t>i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sz="2400" b="0" i="0" smtClean="0">
                                          <a:latin typeface="Cambria Math" panose="02040503050406030204" pitchFamily="18" charset="0"/>
                                        </a:rPr>
                                        <m:t>f</m:t>
                                      </m:r>
                                      <m:r>
                                        <m:rPr>
                                          <m:brk m:alnAt="7"/>
                                        </m:r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sSub>
                                        <m:sSubPr>
                                          <m:ctrlP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  <m:r>
                                        <m:rPr>
                                          <m:brk m:alnAt="7"/>
                                        </m:r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sz="2400" b="0" i="0" smtClean="0">
                                          <a:latin typeface="Cambria Math" panose="02040503050406030204" pitchFamily="18" charset="0"/>
                                        </a:rPr>
                                        <m:t>John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m:rPr>
                                          <m:sty m:val="p"/>
                                          <m:brk m:alnAt="7"/>
                                        </m:rPr>
                                        <a:rPr lang="en-US" sz="2400" b="0" i="0" smtClean="0">
                                          <a:latin typeface="Cambria Math" panose="02040503050406030204" pitchFamily="18" charset="0"/>
                                        </a:rPr>
                                        <m:t>i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sz="2400" b="0" i="0" smtClean="0">
                                          <a:latin typeface="Cambria Math" panose="02040503050406030204" pitchFamily="18" charset="0"/>
                                        </a:rPr>
                                        <m:t>f</m:t>
                                      </m:r>
                                      <m:r>
                                        <m:rPr>
                                          <m:brk m:alnAt="7"/>
                                        </m:r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sSub>
                                        <m:sSubPr>
                                          <m:ctrlP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  <m:r>
                                        <m:rPr>
                                          <m:brk m:alnAt="7"/>
                                        </m:r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sz="2400" b="0" i="0" smtClean="0">
                                          <a:latin typeface="Cambria Math" panose="02040503050406030204" pitchFamily="18" charset="0"/>
                                        </a:rPr>
                                        <m:t>the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  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49</m:t>
                                      </m:r>
                                    </m:e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97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97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49</m:t>
                                      </m:r>
                                    </m:e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690FDDC3-7D21-EE40-8F1A-3168B983AE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1573" y="2897352"/>
                <a:ext cx="11345562" cy="3713519"/>
              </a:xfrm>
              <a:blipFill>
                <a:blip r:embed="rId3"/>
                <a:stretch>
                  <a:fillRect l="-782" t="-2048" b="-30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B164FD15-FECA-5D4F-8696-341D2889665C}"/>
                  </a:ext>
                </a:extLst>
              </p:cNvPr>
              <p:cNvSpPr/>
              <p:nvPr/>
            </p:nvSpPr>
            <p:spPr>
              <a:xfrm>
                <a:off x="5844739" y="257490"/>
                <a:ext cx="1061686" cy="105232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360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600" b="0" i="1" dirty="0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acc>
                        </m:e>
                        <m:sub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B164FD15-FECA-5D4F-8696-341D288966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4739" y="257490"/>
                <a:ext cx="1061686" cy="1052326"/>
              </a:xfrm>
              <a:prstGeom prst="ellipse">
                <a:avLst/>
              </a:prstGeom>
              <a:blipFill>
                <a:blip r:embed="rId4"/>
                <a:stretch>
                  <a:fillRect l="-9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3F6F2FB2-D476-704A-ACF7-2F500B484EDC}"/>
                  </a:ext>
                </a:extLst>
              </p:cNvPr>
              <p:cNvSpPr/>
              <p:nvPr/>
            </p:nvSpPr>
            <p:spPr>
              <a:xfrm>
                <a:off x="8126764" y="262746"/>
                <a:ext cx="1061686" cy="105232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360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600" b="0" i="1" dirty="0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acc>
                        </m:e>
                        <m:sub>
                          <m:r>
                            <a:rPr lang="en-US" sz="36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3F6F2FB2-D476-704A-ACF7-2F500B484E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6764" y="262746"/>
                <a:ext cx="1061686" cy="1052326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6EF5B3CE-B629-FA4F-8270-92432ED88ED4}"/>
                  </a:ext>
                </a:extLst>
              </p:cNvPr>
              <p:cNvSpPr/>
              <p:nvPr/>
            </p:nvSpPr>
            <p:spPr>
              <a:xfrm>
                <a:off x="10223434" y="268001"/>
                <a:ext cx="1061686" cy="105232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360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600" b="0" i="1" dirty="0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acc>
                        </m:e>
                        <m:sub>
                          <m:r>
                            <a:rPr lang="en-US" sz="36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6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6EF5B3CE-B629-FA4F-8270-92432ED88E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3434" y="268001"/>
                <a:ext cx="1061686" cy="1052326"/>
              </a:xfrm>
              <a:prstGeom prst="ellipse">
                <a:avLst/>
              </a:prstGeom>
              <a:blipFill>
                <a:blip r:embed="rId6"/>
                <a:stretch>
                  <a:fillRect l="-10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B420AD1-F0C7-EB45-A696-935D048DF5CE}"/>
              </a:ext>
            </a:extLst>
          </p:cNvPr>
          <p:cNvCxnSpPr>
            <a:cxnSpLocks/>
            <a:stCxn id="19" idx="4"/>
            <a:endCxn id="37" idx="0"/>
          </p:cNvCxnSpPr>
          <p:nvPr/>
        </p:nvCxnSpPr>
        <p:spPr>
          <a:xfrm>
            <a:off x="6375582" y="1309816"/>
            <a:ext cx="4117" cy="348097"/>
          </a:xfrm>
          <a:prstGeom prst="straightConnector1">
            <a:avLst/>
          </a:prstGeom>
          <a:ln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B821DA2-1B31-DF45-948E-66FA4E0A5BA5}"/>
              </a:ext>
            </a:extLst>
          </p:cNvPr>
          <p:cNvCxnSpPr>
            <a:cxnSpLocks/>
            <a:stCxn id="26" idx="4"/>
            <a:endCxn id="38" idx="0"/>
          </p:cNvCxnSpPr>
          <p:nvPr/>
        </p:nvCxnSpPr>
        <p:spPr>
          <a:xfrm flipH="1">
            <a:off x="8657466" y="1315072"/>
            <a:ext cx="141" cy="371671"/>
          </a:xfrm>
          <a:prstGeom prst="straightConnector1">
            <a:avLst/>
          </a:prstGeom>
          <a:ln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578FC45-52C6-7A42-ADDB-B3809816F5EA}"/>
              </a:ext>
            </a:extLst>
          </p:cNvPr>
          <p:cNvCxnSpPr>
            <a:cxnSpLocks/>
            <a:stCxn id="29" idx="4"/>
            <a:endCxn id="39" idx="0"/>
          </p:cNvCxnSpPr>
          <p:nvPr/>
        </p:nvCxnSpPr>
        <p:spPr>
          <a:xfrm flipH="1">
            <a:off x="10749884" y="1320327"/>
            <a:ext cx="4393" cy="321107"/>
          </a:xfrm>
          <a:prstGeom prst="straightConnector1">
            <a:avLst/>
          </a:prstGeom>
          <a:ln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7ED91508-343D-FB4A-AF15-6E196BDEC591}"/>
              </a:ext>
            </a:extLst>
          </p:cNvPr>
          <p:cNvCxnSpPr>
            <a:stCxn id="19" idx="6"/>
            <a:endCxn id="26" idx="2"/>
          </p:cNvCxnSpPr>
          <p:nvPr/>
        </p:nvCxnSpPr>
        <p:spPr>
          <a:xfrm>
            <a:off x="6906425" y="783653"/>
            <a:ext cx="1220339" cy="52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1F5590F2-F675-224A-91BC-AE050927C827}"/>
              </a:ext>
            </a:extLst>
          </p:cNvPr>
          <p:cNvCxnSpPr>
            <a:stCxn id="26" idx="6"/>
            <a:endCxn id="29" idx="2"/>
          </p:cNvCxnSpPr>
          <p:nvPr/>
        </p:nvCxnSpPr>
        <p:spPr>
          <a:xfrm>
            <a:off x="9188450" y="788909"/>
            <a:ext cx="1034984" cy="52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F80B024C-2534-F14D-9616-E550F8684A93}"/>
                  </a:ext>
                </a:extLst>
              </p:cNvPr>
              <p:cNvSpPr/>
              <p:nvPr/>
            </p:nvSpPr>
            <p:spPr>
              <a:xfrm>
                <a:off x="5848856" y="1657913"/>
                <a:ext cx="1061686" cy="1052326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36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6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F80B024C-2534-F14D-9616-E550F8684A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8856" y="1657913"/>
                <a:ext cx="1061686" cy="1052326"/>
              </a:xfrm>
              <a:prstGeom prst="ellipse">
                <a:avLst/>
              </a:prstGeom>
              <a:blipFill>
                <a:blip r:embed="rId7"/>
                <a:stretch>
                  <a:fillRect l="-8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77A95903-C90C-3A4B-90FB-5CF7E6D1ECE7}"/>
                  </a:ext>
                </a:extLst>
              </p:cNvPr>
              <p:cNvSpPr/>
              <p:nvPr/>
            </p:nvSpPr>
            <p:spPr>
              <a:xfrm>
                <a:off x="8126623" y="1686743"/>
                <a:ext cx="1061686" cy="1052326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36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6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77A95903-C90C-3A4B-90FB-5CF7E6D1EC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6623" y="1686743"/>
                <a:ext cx="1061686" cy="1052326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677CAF3D-4B97-1749-A0F9-F009C4EFA064}"/>
                  </a:ext>
                </a:extLst>
              </p:cNvPr>
              <p:cNvSpPr/>
              <p:nvPr/>
            </p:nvSpPr>
            <p:spPr>
              <a:xfrm>
                <a:off x="10219041" y="1641434"/>
                <a:ext cx="1061686" cy="1052326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36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6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677CAF3D-4B97-1749-A0F9-F009C4EFA0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9041" y="1641434"/>
                <a:ext cx="1061686" cy="1052326"/>
              </a:xfrm>
              <a:prstGeom prst="ellipse">
                <a:avLst/>
              </a:prstGeom>
              <a:blipFill>
                <a:blip r:embed="rId9"/>
                <a:stretch>
                  <a:fillRect l="-9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AFB8FF5B-8516-6345-A3D1-6A457C66E5EC}"/>
              </a:ext>
            </a:extLst>
          </p:cNvPr>
          <p:cNvCxnSpPr>
            <a:cxnSpLocks/>
          </p:cNvCxnSpPr>
          <p:nvPr/>
        </p:nvCxnSpPr>
        <p:spPr>
          <a:xfrm flipV="1">
            <a:off x="5426027" y="783653"/>
            <a:ext cx="418712" cy="105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8ADA175D-B913-1049-836E-72EA187B8687}"/>
              </a:ext>
            </a:extLst>
          </p:cNvPr>
          <p:cNvSpPr txBox="1"/>
          <p:nvPr/>
        </p:nvSpPr>
        <p:spPr>
          <a:xfrm>
            <a:off x="5029035" y="386743"/>
            <a:ext cx="41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…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A7136691-8610-0D4A-98A0-FD9DF2CEB81A}"/>
              </a:ext>
            </a:extLst>
          </p:cNvPr>
          <p:cNvCxnSpPr>
            <a:cxnSpLocks/>
          </p:cNvCxnSpPr>
          <p:nvPr/>
        </p:nvCxnSpPr>
        <p:spPr>
          <a:xfrm>
            <a:off x="11285120" y="794164"/>
            <a:ext cx="2404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167D0134-AF6F-3C4D-8CEF-C3BF6B550F38}"/>
              </a:ext>
            </a:extLst>
          </p:cNvPr>
          <p:cNvSpPr txBox="1"/>
          <p:nvPr/>
        </p:nvSpPr>
        <p:spPr>
          <a:xfrm>
            <a:off x="11525552" y="392001"/>
            <a:ext cx="41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8667431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599D4E26-183F-1C40-BC5B-24EB945A8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717" y="142703"/>
            <a:ext cx="4772766" cy="1519345"/>
          </a:xfrm>
        </p:spPr>
        <p:txBody>
          <a:bodyPr>
            <a:normAutofit/>
          </a:bodyPr>
          <a:lstStyle/>
          <a:p>
            <a:r>
              <a:rPr lang="en-US" dirty="0"/>
              <a:t>Recurrent neural network (RNN)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690FDDC3-7D21-EE40-8F1A-3168B983AED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31573" y="2362142"/>
                <a:ext cx="11345562" cy="4582356"/>
              </a:xfrm>
            </p:spPr>
            <p:txBody>
              <a:bodyPr>
                <a:normAutofit fontScale="62500" lnSpcReduction="20000"/>
              </a:bodyPr>
              <a:lstStyle/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sz="3800" dirty="0"/>
                  <a:t>Plugging it all together, we get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fName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m>
                                          <m:mPr>
                                            <m:mcs>
                                              <m:mc>
                                                <m:mcPr>
                                                  <m:count m:val="1"/>
                                                  <m:mcJc m:val="center"/>
                                                </m:mcPr>
                                              </m:mc>
                                            </m:mcs>
                                            <m:ctrlP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mPr>
                                          <m:mr>
                                            <m:e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e>
                                          </m:mr>
                                          <m:mr>
                                            <m:e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e>
                                          </m:mr>
                                        </m:m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100</m:t>
                                  </m:r>
                                </m:den>
                              </m:f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m>
                                          <m:mPr>
                                            <m:mcs>
                                              <m:mc>
                                                <m:mcPr>
                                                  <m:count m:val="2"/>
                                                  <m:mcJc m:val="center"/>
                                                </m:mcPr>
                                              </m:mc>
                                            </m:mcs>
                                            <m:ctrlP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mPr>
                                          <m:m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e>
                                            <m:e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e>
                                          </m:mr>
                                          <m:mr>
                                            <m:e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49</m:t>
                                              </m:r>
                                            </m:e>
                                            <m:e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e>
                                          </m:mr>
                                          <m:mr>
                                            <m:e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e>
                                            <m:e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97</m:t>
                                              </m:r>
                                            </m:e>
                                          </m:mr>
                                        </m:m>
                                      </m:e>
                                      <m:e>
                                        <m:m>
                                          <m:mPr>
                                            <m:mcs>
                                              <m:mc>
                                                <m:mcPr>
                                                  <m:count m:val="2"/>
                                                  <m:mcJc m:val="center"/>
                                                </m:mcPr>
                                              </m:mc>
                                            </m:mcs>
                                            <m:ctrlP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mPr>
                                          <m:m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e>
                                            <m:e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97</m:t>
                                              </m:r>
                                            </m:e>
                                          </m:mr>
                                          <m:mr>
                                            <m:e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49</m:t>
                                              </m:r>
                                            </m:e>
                                            <m:e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e>
                                          </m:mr>
                                          <m:mr>
                                            <m:e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e>
                                            <m:e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e>
                                          </m:mr>
                                        </m:m>
                                      </m:e>
                                    </m:mr>
                                  </m:m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m>
                                          <m:mPr>
                                            <m:mcs>
                                              <m:mc>
                                                <m:mcPr>
                                                  <m:count m:val="1"/>
                                                  <m:mcJc m:val="center"/>
                                                </m:mcPr>
                                              </m:mc>
                                            </m:mcs>
                                            <m:ctrlP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mPr>
                                          <m:mr>
                                            <m:e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e>
                                          </m:mr>
                                          <m:mr>
                                            <m:e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e>
                                          </m:mr>
                                        </m:m>
                                      </m:e>
                                    </m:mr>
                                    <m:mr>
                                      <m:e>
                                        <m:m>
                                          <m:mPr>
                                            <m:mcs>
                                              <m:mc>
                                                <m:mcPr>
                                                  <m:count m:val="1"/>
                                                  <m:mcJc m:val="center"/>
                                                </m:mcPr>
                                              </m:mc>
                                            </m:mcs>
                                            <m:ctrlP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mPr>
                                          <m:m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e>
                                          </m:mr>
                                          <m:mr>
                                            <m:e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e>
                                          </m:mr>
                                        </m:m>
                                      </m:e>
                                    </m:mr>
                                  </m:m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0.01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0.49</m:t>
                                          </m:r>
                                        </m:e>
                                      </m:mr>
                                    </m:m>
                                  </m:e>
                                </m:mr>
                                <m:m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0.01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0.28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0.44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0.28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fName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den>
                              </m:f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3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8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8</m:t>
                                        </m:r>
                                      </m:e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8</m:t>
                                        </m:r>
                                      </m:e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m>
                                          <m:mPr>
                                            <m:mcs>
                                              <m:mc>
                                                <m:mcPr>
                                                  <m:count m:val="1"/>
                                                  <m:mcJc m:val="center"/>
                                                </m:mcPr>
                                              </m:mc>
                                            </m:mcs>
                                            <m:ctrlP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mPr>
                                          <m:mr>
                                            <m:e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0.28</m:t>
                                              </m:r>
                                            </m:e>
                                          </m:mr>
                                          <m:mr>
                                            <m:e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0.44</m:t>
                                              </m:r>
                                            </m:e>
                                          </m:mr>
                                        </m:m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0.28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100</m:t>
                                  </m:r>
                                </m:den>
                              </m:f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m>
                                          <m:mPr>
                                            <m:mcs>
                                              <m:mc>
                                                <m:mcPr>
                                                  <m:count m:val="2"/>
                                                  <m:mcJc m:val="center"/>
                                                </m:mcPr>
                                              </m:mc>
                                            </m:mcs>
                                            <m:ctrlP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mPr>
                                          <m:m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e>
                                            <m:e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e>
                                          </m:mr>
                                          <m:mr>
                                            <m:e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49</m:t>
                                              </m:r>
                                            </m:e>
                                            <m:e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e>
                                          </m:mr>
                                          <m:mr>
                                            <m:e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e>
                                            <m:e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97</m:t>
                                              </m:r>
                                            </m:e>
                                          </m:mr>
                                        </m:m>
                                      </m:e>
                                      <m:e>
                                        <m:m>
                                          <m:mPr>
                                            <m:mcs>
                                              <m:mc>
                                                <m:mcPr>
                                                  <m:count m:val="2"/>
                                                  <m:mcJc m:val="center"/>
                                                </m:mcPr>
                                              </m:mc>
                                            </m:mcs>
                                            <m:ctrlP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mPr>
                                          <m:m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e>
                                            <m:e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97</m:t>
                                              </m:r>
                                            </m:e>
                                          </m:mr>
                                          <m:mr>
                                            <m:e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49</m:t>
                                              </m:r>
                                            </m:e>
                                            <m:e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e>
                                          </m:mr>
                                          <m:mr>
                                            <m:e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e>
                                            <m:e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e>
                                          </m:mr>
                                        </m:m>
                                      </m:e>
                                    </m:mr>
                                  </m:m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m>
                                          <m:mPr>
                                            <m:mcs>
                                              <m:mc>
                                                <m:mcPr>
                                                  <m:count m:val="1"/>
                                                  <m:mcJc m:val="center"/>
                                                </m:mcPr>
                                              </m:mc>
                                            </m:mcs>
                                            <m:ctrlP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mPr>
                                          <m:mr>
                                            <m:e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e>
                                          </m:mr>
                                          <m:mr>
                                            <m:e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e>
                                          </m:mr>
                                        </m:m>
                                      </m:e>
                                    </m:mr>
                                    <m:mr>
                                      <m:e>
                                        <m:m>
                                          <m:mPr>
                                            <m:mcs>
                                              <m:mc>
                                                <m:mcPr>
                                                  <m:count m:val="1"/>
                                                  <m:mcJc m:val="center"/>
                                                </m:mcPr>
                                              </m:mc>
                                            </m:mcs>
                                            <m:ctrlP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mPr>
                                          <m:mr>
                                            <m:e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e>
                                          </m:mr>
                                          <m:mr>
                                            <m:e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e>
                                          </m:mr>
                                        </m:m>
                                      </m:e>
                                    </m:mr>
                                  </m:m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0.20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0.20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0.60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fName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den>
                              </m:f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3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8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8</m:t>
                                        </m:r>
                                      </m:e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8</m:t>
                                        </m:r>
                                      </m:e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m>
                                          <m:mPr>
                                            <m:mcs>
                                              <m:mc>
                                                <m:mcPr>
                                                  <m:count m:val="1"/>
                                                  <m:mcJc m:val="center"/>
                                                </m:mcPr>
                                              </m:mc>
                                            </m:mcs>
                                            <m:ctrlP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mPr>
                                          <m:mr>
                                            <m:e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0.20</m:t>
                                              </m:r>
                                            </m:e>
                                          </m:mr>
                                          <m:mr>
                                            <m:e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0.20</m:t>
                                              </m:r>
                                            </m:e>
                                          </m:mr>
                                        </m:m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0.60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100</m:t>
                                  </m:r>
                                </m:den>
                              </m:f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m>
                                          <m:mPr>
                                            <m:mcs>
                                              <m:mc>
                                                <m:mcPr>
                                                  <m:count m:val="2"/>
                                                  <m:mcJc m:val="center"/>
                                                </m:mcPr>
                                              </m:mc>
                                            </m:mcs>
                                            <m:ctrlP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mPr>
                                          <m:m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e>
                                            <m:e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e>
                                          </m:mr>
                                          <m:mr>
                                            <m:e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49</m:t>
                                              </m:r>
                                            </m:e>
                                            <m:e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e>
                                          </m:mr>
                                          <m:mr>
                                            <m:e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e>
                                            <m:e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97</m:t>
                                              </m:r>
                                            </m:e>
                                          </m:mr>
                                        </m:m>
                                      </m:e>
                                      <m:e>
                                        <m:m>
                                          <m:mPr>
                                            <m:mcs>
                                              <m:mc>
                                                <m:mcPr>
                                                  <m:count m:val="2"/>
                                                  <m:mcJc m:val="center"/>
                                                </m:mcPr>
                                              </m:mc>
                                            </m:mcs>
                                            <m:ctrlP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mPr>
                                          <m:m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e>
                                            <m:e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97</m:t>
                                              </m:r>
                                            </m:e>
                                          </m:mr>
                                          <m:mr>
                                            <m:e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49</m:t>
                                              </m:r>
                                            </m:e>
                                            <m:e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e>
                                          </m:mr>
                                          <m:mr>
                                            <m:e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e>
                                            <m:e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e>
                                          </m:mr>
                                        </m:m>
                                      </m:e>
                                    </m:mr>
                                  </m:m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m>
                                          <m:mPr>
                                            <m:mcs>
                                              <m:mc>
                                                <m:mcPr>
                                                  <m:count m:val="1"/>
                                                  <m:mcJc m:val="center"/>
                                                </m:mcPr>
                                              </m:mc>
                                            </m:mcs>
                                            <m:ctrlP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mPr>
                                          <m:mr>
                                            <m:e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e>
                                          </m:mr>
                                          <m:mr>
                                            <m:e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e>
                                          </m:mr>
                                        </m:m>
                                      </m:e>
                                    </m:mr>
                                    <m:mr>
                                      <m:e>
                                        <m:m>
                                          <m:mPr>
                                            <m:mcs>
                                              <m:mc>
                                                <m:mcPr>
                                                  <m:count m:val="1"/>
                                                  <m:mcJc m:val="center"/>
                                                </m:mcPr>
                                              </m:mc>
                                            </m:mcs>
                                            <m:ctrlP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mPr>
                                          <m:mr>
                                            <m:e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e>
                                          </m:mr>
                                          <m:mr>
                                            <m:e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e>
                                          </m:mr>
                                        </m:m>
                                      </m:e>
                                    </m:mr>
                                  </m:m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0.63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0.18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0.18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fName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den>
                              </m:f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3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8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8</m:t>
                                        </m:r>
                                      </m:e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8</m:t>
                                        </m:r>
                                      </m:e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m>
                                          <m:mPr>
                                            <m:mcs>
                                              <m:mc>
                                                <m:mcPr>
                                                  <m:count m:val="1"/>
                                                  <m:mcJc m:val="center"/>
                                                </m:mcPr>
                                              </m:mc>
                                            </m:mcs>
                                            <m:ctrlP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mPr>
                                          <m:mr>
                                            <m:e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0.63</m:t>
                                              </m:r>
                                            </m:e>
                                          </m:mr>
                                          <m:mr>
                                            <m:e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0.18</m:t>
                                              </m:r>
                                            </m:e>
                                          </m:mr>
                                        </m:m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0.18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100</m:t>
                                  </m:r>
                                </m:den>
                              </m:f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m>
                                          <m:mPr>
                                            <m:mcs>
                                              <m:mc>
                                                <m:mcPr>
                                                  <m:count m:val="2"/>
                                                  <m:mcJc m:val="center"/>
                                                </m:mcPr>
                                              </m:mc>
                                            </m:mcs>
                                            <m:ctrlP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mPr>
                                          <m:m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e>
                                            <m:e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e>
                                          </m:mr>
                                          <m:mr>
                                            <m:e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49</m:t>
                                              </m:r>
                                            </m:e>
                                            <m:e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e>
                                          </m:mr>
                                          <m:mr>
                                            <m:e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e>
                                            <m:e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97</m:t>
                                              </m:r>
                                            </m:e>
                                          </m:mr>
                                        </m:m>
                                      </m:e>
                                      <m:e>
                                        <m:m>
                                          <m:mPr>
                                            <m:mcs>
                                              <m:mc>
                                                <m:mcPr>
                                                  <m:count m:val="2"/>
                                                  <m:mcJc m:val="center"/>
                                                </m:mcPr>
                                              </m:mc>
                                            </m:mcs>
                                            <m:ctrlP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mPr>
                                          <m:m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e>
                                            <m:e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97</m:t>
                                              </m:r>
                                            </m:e>
                                          </m:mr>
                                          <m:mr>
                                            <m:e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49</m:t>
                                              </m:r>
                                            </m:e>
                                            <m:e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e>
                                          </m:mr>
                                          <m:mr>
                                            <m:e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e>
                                            <m:e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e>
                                          </m:mr>
                                        </m:m>
                                      </m:e>
                                    </m:mr>
                                  </m:m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m>
                                          <m:mPr>
                                            <m:mcs>
                                              <m:mc>
                                                <m:mcPr>
                                                  <m:count m:val="1"/>
                                                  <m:mcJc m:val="center"/>
                                                </m:mcPr>
                                              </m:mc>
                                            </m:mcs>
                                            <m:ctrlP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mPr>
                                          <m:mr>
                                            <m:e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e>
                                          </m:mr>
                                          <m:mr>
                                            <m:e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e>
                                          </m:mr>
                                        </m:m>
                                      </m:e>
                                    </m:mr>
                                    <m:mr>
                                      <m:e>
                                        <m:m>
                                          <m:mPr>
                                            <m:mcs>
                                              <m:mc>
                                                <m:mcPr>
                                                  <m:count m:val="1"/>
                                                  <m:mcJc m:val="center"/>
                                                </m:mcPr>
                                              </m:mc>
                                            </m:mcs>
                                            <m:ctrlP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mPr>
                                          <m:mr>
                                            <m:e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e>
                                          </m:mr>
                                          <m:mr>
                                            <m:e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e>
                                          </m:mr>
                                        </m:m>
                                      </m:e>
                                    </m:mr>
                                  </m:m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0.24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0.53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0.24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en-US" sz="2400" dirty="0"/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690FDDC3-7D21-EE40-8F1A-3168B983AE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1573" y="2362142"/>
                <a:ext cx="11345562" cy="4582356"/>
              </a:xfrm>
              <a:blipFill>
                <a:blip r:embed="rId3"/>
                <a:stretch>
                  <a:fillRect l="-782" t="-1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B164FD15-FECA-5D4F-8696-341D2889665C}"/>
                  </a:ext>
                </a:extLst>
              </p:cNvPr>
              <p:cNvSpPr/>
              <p:nvPr/>
            </p:nvSpPr>
            <p:spPr>
              <a:xfrm>
                <a:off x="5844739" y="257490"/>
                <a:ext cx="1061686" cy="105232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360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600" b="0" i="1" dirty="0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acc>
                        </m:e>
                        <m:sub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B164FD15-FECA-5D4F-8696-341D288966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4739" y="257490"/>
                <a:ext cx="1061686" cy="1052326"/>
              </a:xfrm>
              <a:prstGeom prst="ellipse">
                <a:avLst/>
              </a:prstGeom>
              <a:blipFill>
                <a:blip r:embed="rId4"/>
                <a:stretch>
                  <a:fillRect l="-9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3F6F2FB2-D476-704A-ACF7-2F500B484EDC}"/>
                  </a:ext>
                </a:extLst>
              </p:cNvPr>
              <p:cNvSpPr/>
              <p:nvPr/>
            </p:nvSpPr>
            <p:spPr>
              <a:xfrm>
                <a:off x="8126764" y="262746"/>
                <a:ext cx="1061686" cy="105232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360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600" b="0" i="1" dirty="0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acc>
                        </m:e>
                        <m:sub>
                          <m:r>
                            <a:rPr lang="en-US" sz="36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3F6F2FB2-D476-704A-ACF7-2F500B484E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6764" y="262746"/>
                <a:ext cx="1061686" cy="1052326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6EF5B3CE-B629-FA4F-8270-92432ED88ED4}"/>
                  </a:ext>
                </a:extLst>
              </p:cNvPr>
              <p:cNvSpPr/>
              <p:nvPr/>
            </p:nvSpPr>
            <p:spPr>
              <a:xfrm>
                <a:off x="10223434" y="268001"/>
                <a:ext cx="1061686" cy="105232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360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600" b="0" i="1" dirty="0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acc>
                        </m:e>
                        <m:sub>
                          <m:r>
                            <a:rPr lang="en-US" sz="36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6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6EF5B3CE-B629-FA4F-8270-92432ED88E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3434" y="268001"/>
                <a:ext cx="1061686" cy="1052326"/>
              </a:xfrm>
              <a:prstGeom prst="ellipse">
                <a:avLst/>
              </a:prstGeom>
              <a:blipFill>
                <a:blip r:embed="rId6"/>
                <a:stretch>
                  <a:fillRect l="-10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B420AD1-F0C7-EB45-A696-935D048DF5CE}"/>
              </a:ext>
            </a:extLst>
          </p:cNvPr>
          <p:cNvCxnSpPr>
            <a:cxnSpLocks/>
            <a:stCxn id="19" idx="4"/>
            <a:endCxn id="37" idx="0"/>
          </p:cNvCxnSpPr>
          <p:nvPr/>
        </p:nvCxnSpPr>
        <p:spPr>
          <a:xfrm>
            <a:off x="6375582" y="1309816"/>
            <a:ext cx="4117" cy="348097"/>
          </a:xfrm>
          <a:prstGeom prst="straightConnector1">
            <a:avLst/>
          </a:prstGeom>
          <a:ln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B821DA2-1B31-DF45-948E-66FA4E0A5BA5}"/>
              </a:ext>
            </a:extLst>
          </p:cNvPr>
          <p:cNvCxnSpPr>
            <a:cxnSpLocks/>
            <a:stCxn id="26" idx="4"/>
            <a:endCxn id="38" idx="0"/>
          </p:cNvCxnSpPr>
          <p:nvPr/>
        </p:nvCxnSpPr>
        <p:spPr>
          <a:xfrm flipH="1">
            <a:off x="8657466" y="1315072"/>
            <a:ext cx="141" cy="371671"/>
          </a:xfrm>
          <a:prstGeom prst="straightConnector1">
            <a:avLst/>
          </a:prstGeom>
          <a:ln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578FC45-52C6-7A42-ADDB-B3809816F5EA}"/>
              </a:ext>
            </a:extLst>
          </p:cNvPr>
          <p:cNvCxnSpPr>
            <a:cxnSpLocks/>
            <a:stCxn id="29" idx="4"/>
            <a:endCxn id="39" idx="0"/>
          </p:cNvCxnSpPr>
          <p:nvPr/>
        </p:nvCxnSpPr>
        <p:spPr>
          <a:xfrm flipH="1">
            <a:off x="10749884" y="1320327"/>
            <a:ext cx="4393" cy="321107"/>
          </a:xfrm>
          <a:prstGeom prst="straightConnector1">
            <a:avLst/>
          </a:prstGeom>
          <a:ln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7ED91508-343D-FB4A-AF15-6E196BDEC591}"/>
              </a:ext>
            </a:extLst>
          </p:cNvPr>
          <p:cNvCxnSpPr>
            <a:stCxn id="19" idx="6"/>
            <a:endCxn id="26" idx="2"/>
          </p:cNvCxnSpPr>
          <p:nvPr/>
        </p:nvCxnSpPr>
        <p:spPr>
          <a:xfrm>
            <a:off x="6906425" y="783653"/>
            <a:ext cx="1220339" cy="52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1F5590F2-F675-224A-91BC-AE050927C827}"/>
              </a:ext>
            </a:extLst>
          </p:cNvPr>
          <p:cNvCxnSpPr>
            <a:stCxn id="26" idx="6"/>
            <a:endCxn id="29" idx="2"/>
          </p:cNvCxnSpPr>
          <p:nvPr/>
        </p:nvCxnSpPr>
        <p:spPr>
          <a:xfrm>
            <a:off x="9188450" y="788909"/>
            <a:ext cx="1034984" cy="52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F80B024C-2534-F14D-9616-E550F8684A93}"/>
                  </a:ext>
                </a:extLst>
              </p:cNvPr>
              <p:cNvSpPr/>
              <p:nvPr/>
            </p:nvSpPr>
            <p:spPr>
              <a:xfrm>
                <a:off x="5848856" y="1657913"/>
                <a:ext cx="1061686" cy="1052326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36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6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F80B024C-2534-F14D-9616-E550F8684A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8856" y="1657913"/>
                <a:ext cx="1061686" cy="1052326"/>
              </a:xfrm>
              <a:prstGeom prst="ellipse">
                <a:avLst/>
              </a:prstGeom>
              <a:blipFill>
                <a:blip r:embed="rId7"/>
                <a:stretch>
                  <a:fillRect l="-8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77A95903-C90C-3A4B-90FB-5CF7E6D1ECE7}"/>
                  </a:ext>
                </a:extLst>
              </p:cNvPr>
              <p:cNvSpPr/>
              <p:nvPr/>
            </p:nvSpPr>
            <p:spPr>
              <a:xfrm>
                <a:off x="8126623" y="1686743"/>
                <a:ext cx="1061686" cy="1052326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36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6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77A95903-C90C-3A4B-90FB-5CF7E6D1EC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6623" y="1686743"/>
                <a:ext cx="1061686" cy="1052326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677CAF3D-4B97-1749-A0F9-F009C4EFA064}"/>
                  </a:ext>
                </a:extLst>
              </p:cNvPr>
              <p:cNvSpPr/>
              <p:nvPr/>
            </p:nvSpPr>
            <p:spPr>
              <a:xfrm>
                <a:off x="10219041" y="1641434"/>
                <a:ext cx="1061686" cy="1052326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36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6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677CAF3D-4B97-1749-A0F9-F009C4EFA0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9041" y="1641434"/>
                <a:ext cx="1061686" cy="1052326"/>
              </a:xfrm>
              <a:prstGeom prst="ellipse">
                <a:avLst/>
              </a:prstGeom>
              <a:blipFill>
                <a:blip r:embed="rId9"/>
                <a:stretch>
                  <a:fillRect l="-9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AFB8FF5B-8516-6345-A3D1-6A457C66E5EC}"/>
              </a:ext>
            </a:extLst>
          </p:cNvPr>
          <p:cNvCxnSpPr>
            <a:cxnSpLocks/>
          </p:cNvCxnSpPr>
          <p:nvPr/>
        </p:nvCxnSpPr>
        <p:spPr>
          <a:xfrm flipV="1">
            <a:off x="5426027" y="783653"/>
            <a:ext cx="418712" cy="105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8ADA175D-B913-1049-836E-72EA187B8687}"/>
              </a:ext>
            </a:extLst>
          </p:cNvPr>
          <p:cNvSpPr txBox="1"/>
          <p:nvPr/>
        </p:nvSpPr>
        <p:spPr>
          <a:xfrm>
            <a:off x="5029035" y="386743"/>
            <a:ext cx="41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…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A7136691-8610-0D4A-98A0-FD9DF2CEB81A}"/>
              </a:ext>
            </a:extLst>
          </p:cNvPr>
          <p:cNvCxnSpPr>
            <a:cxnSpLocks/>
          </p:cNvCxnSpPr>
          <p:nvPr/>
        </p:nvCxnSpPr>
        <p:spPr>
          <a:xfrm>
            <a:off x="11285120" y="794164"/>
            <a:ext cx="2404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167D0134-AF6F-3C4D-8CEF-C3BF6B550F38}"/>
              </a:ext>
            </a:extLst>
          </p:cNvPr>
          <p:cNvSpPr txBox="1"/>
          <p:nvPr/>
        </p:nvSpPr>
        <p:spPr>
          <a:xfrm>
            <a:off x="11525552" y="392001"/>
            <a:ext cx="41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2560072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599D4E26-183F-1C40-BC5B-24EB945A8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717" y="142703"/>
            <a:ext cx="4772766" cy="1519345"/>
          </a:xfrm>
        </p:spPr>
        <p:txBody>
          <a:bodyPr>
            <a:normAutofit/>
          </a:bodyPr>
          <a:lstStyle/>
          <a:p>
            <a:r>
              <a:rPr lang="en-US" dirty="0"/>
              <a:t>Recurrent neural network (RNN)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690FDDC3-7D21-EE40-8F1A-3168B983AED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31573" y="2833658"/>
                <a:ext cx="11345562" cy="4110839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sz="2400" dirty="0"/>
                  <a:t>If we interpret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/>
                  <a:t>, then we have that 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Noun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John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≈0.44, </m:t>
                      </m:r>
                    </m:oMath>
                  </m:oMathPara>
                </a14:m>
                <a:endParaRPr lang="en-US" sz="2400" dirty="0"/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Verb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John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hit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≈0.60, </m:t>
                      </m:r>
                    </m:oMath>
                  </m:oMathPara>
                </a14:m>
                <a:endParaRPr lang="en-US" sz="2400" dirty="0"/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Det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John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hit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the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≈0.63, </m:t>
                      </m:r>
                    </m:oMath>
                  </m:oMathPara>
                </a14:m>
                <a:endParaRPr lang="en-US" sz="2400" dirty="0"/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Noun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John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hit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the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ball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≈0.53. </m:t>
                      </m:r>
                    </m:oMath>
                  </m:oMathPara>
                </a14:m>
                <a:endParaRPr lang="en-US" sz="2400" dirty="0"/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sz="2400" dirty="0"/>
                  <a:t>These probabilities are not very confident --- the RNN is only calculating approximate probabilities, not exact probabilities, so it loses some confidence.  But in each case, it got the right answer!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690FDDC3-7D21-EE40-8F1A-3168B983AE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1573" y="2833658"/>
                <a:ext cx="11345562" cy="4110839"/>
              </a:xfrm>
              <a:blipFill>
                <a:blip r:embed="rId3"/>
                <a:stretch>
                  <a:fillRect l="-7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B164FD15-FECA-5D4F-8696-341D2889665C}"/>
                  </a:ext>
                </a:extLst>
              </p:cNvPr>
              <p:cNvSpPr/>
              <p:nvPr/>
            </p:nvSpPr>
            <p:spPr>
              <a:xfrm>
                <a:off x="5844739" y="257490"/>
                <a:ext cx="1061686" cy="105232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360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600" b="0" i="1" dirty="0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acc>
                        </m:e>
                        <m:sub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B164FD15-FECA-5D4F-8696-341D288966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4739" y="257490"/>
                <a:ext cx="1061686" cy="1052326"/>
              </a:xfrm>
              <a:prstGeom prst="ellipse">
                <a:avLst/>
              </a:prstGeom>
              <a:blipFill>
                <a:blip r:embed="rId4"/>
                <a:stretch>
                  <a:fillRect l="-9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3F6F2FB2-D476-704A-ACF7-2F500B484EDC}"/>
                  </a:ext>
                </a:extLst>
              </p:cNvPr>
              <p:cNvSpPr/>
              <p:nvPr/>
            </p:nvSpPr>
            <p:spPr>
              <a:xfrm>
                <a:off x="8126764" y="262746"/>
                <a:ext cx="1061686" cy="105232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360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600" b="0" i="1" dirty="0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acc>
                        </m:e>
                        <m:sub>
                          <m:r>
                            <a:rPr lang="en-US" sz="36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3F6F2FB2-D476-704A-ACF7-2F500B484E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6764" y="262746"/>
                <a:ext cx="1061686" cy="1052326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6EF5B3CE-B629-FA4F-8270-92432ED88ED4}"/>
                  </a:ext>
                </a:extLst>
              </p:cNvPr>
              <p:cNvSpPr/>
              <p:nvPr/>
            </p:nvSpPr>
            <p:spPr>
              <a:xfrm>
                <a:off x="10223434" y="268001"/>
                <a:ext cx="1061686" cy="105232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360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600" b="0" i="1" dirty="0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acc>
                        </m:e>
                        <m:sub>
                          <m:r>
                            <a:rPr lang="en-US" sz="36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6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6EF5B3CE-B629-FA4F-8270-92432ED88E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3434" y="268001"/>
                <a:ext cx="1061686" cy="1052326"/>
              </a:xfrm>
              <a:prstGeom prst="ellipse">
                <a:avLst/>
              </a:prstGeom>
              <a:blipFill>
                <a:blip r:embed="rId6"/>
                <a:stretch>
                  <a:fillRect l="-10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B420AD1-F0C7-EB45-A696-935D048DF5CE}"/>
              </a:ext>
            </a:extLst>
          </p:cNvPr>
          <p:cNvCxnSpPr>
            <a:cxnSpLocks/>
            <a:stCxn id="19" idx="4"/>
            <a:endCxn id="37" idx="0"/>
          </p:cNvCxnSpPr>
          <p:nvPr/>
        </p:nvCxnSpPr>
        <p:spPr>
          <a:xfrm>
            <a:off x="6375582" y="1309816"/>
            <a:ext cx="4117" cy="348097"/>
          </a:xfrm>
          <a:prstGeom prst="straightConnector1">
            <a:avLst/>
          </a:prstGeom>
          <a:ln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B821DA2-1B31-DF45-948E-66FA4E0A5BA5}"/>
              </a:ext>
            </a:extLst>
          </p:cNvPr>
          <p:cNvCxnSpPr>
            <a:cxnSpLocks/>
            <a:stCxn id="26" idx="4"/>
            <a:endCxn id="38" idx="0"/>
          </p:cNvCxnSpPr>
          <p:nvPr/>
        </p:nvCxnSpPr>
        <p:spPr>
          <a:xfrm flipH="1">
            <a:off x="8657466" y="1315072"/>
            <a:ext cx="141" cy="371671"/>
          </a:xfrm>
          <a:prstGeom prst="straightConnector1">
            <a:avLst/>
          </a:prstGeom>
          <a:ln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578FC45-52C6-7A42-ADDB-B3809816F5EA}"/>
              </a:ext>
            </a:extLst>
          </p:cNvPr>
          <p:cNvCxnSpPr>
            <a:cxnSpLocks/>
            <a:stCxn id="29" idx="4"/>
            <a:endCxn id="39" idx="0"/>
          </p:cNvCxnSpPr>
          <p:nvPr/>
        </p:nvCxnSpPr>
        <p:spPr>
          <a:xfrm flipH="1">
            <a:off x="10749884" y="1320327"/>
            <a:ext cx="4393" cy="321107"/>
          </a:xfrm>
          <a:prstGeom prst="straightConnector1">
            <a:avLst/>
          </a:prstGeom>
          <a:ln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7ED91508-343D-FB4A-AF15-6E196BDEC591}"/>
              </a:ext>
            </a:extLst>
          </p:cNvPr>
          <p:cNvCxnSpPr>
            <a:stCxn id="19" idx="6"/>
            <a:endCxn id="26" idx="2"/>
          </p:cNvCxnSpPr>
          <p:nvPr/>
        </p:nvCxnSpPr>
        <p:spPr>
          <a:xfrm>
            <a:off x="6906425" y="783653"/>
            <a:ext cx="1220339" cy="52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1F5590F2-F675-224A-91BC-AE050927C827}"/>
              </a:ext>
            </a:extLst>
          </p:cNvPr>
          <p:cNvCxnSpPr>
            <a:stCxn id="26" idx="6"/>
            <a:endCxn id="29" idx="2"/>
          </p:cNvCxnSpPr>
          <p:nvPr/>
        </p:nvCxnSpPr>
        <p:spPr>
          <a:xfrm>
            <a:off x="9188450" y="788909"/>
            <a:ext cx="1034984" cy="52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F80B024C-2534-F14D-9616-E550F8684A93}"/>
                  </a:ext>
                </a:extLst>
              </p:cNvPr>
              <p:cNvSpPr/>
              <p:nvPr/>
            </p:nvSpPr>
            <p:spPr>
              <a:xfrm>
                <a:off x="5848856" y="1657913"/>
                <a:ext cx="1061686" cy="1052326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36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6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F80B024C-2534-F14D-9616-E550F8684A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8856" y="1657913"/>
                <a:ext cx="1061686" cy="1052326"/>
              </a:xfrm>
              <a:prstGeom prst="ellipse">
                <a:avLst/>
              </a:prstGeom>
              <a:blipFill>
                <a:blip r:embed="rId7"/>
                <a:stretch>
                  <a:fillRect l="-8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77A95903-C90C-3A4B-90FB-5CF7E6D1ECE7}"/>
                  </a:ext>
                </a:extLst>
              </p:cNvPr>
              <p:cNvSpPr/>
              <p:nvPr/>
            </p:nvSpPr>
            <p:spPr>
              <a:xfrm>
                <a:off x="8126623" y="1686743"/>
                <a:ext cx="1061686" cy="1052326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36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6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77A95903-C90C-3A4B-90FB-5CF7E6D1EC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6623" y="1686743"/>
                <a:ext cx="1061686" cy="1052326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677CAF3D-4B97-1749-A0F9-F009C4EFA064}"/>
                  </a:ext>
                </a:extLst>
              </p:cNvPr>
              <p:cNvSpPr/>
              <p:nvPr/>
            </p:nvSpPr>
            <p:spPr>
              <a:xfrm>
                <a:off x="10219041" y="1641434"/>
                <a:ext cx="1061686" cy="1052326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36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6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677CAF3D-4B97-1749-A0F9-F009C4EFA0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9041" y="1641434"/>
                <a:ext cx="1061686" cy="1052326"/>
              </a:xfrm>
              <a:prstGeom prst="ellipse">
                <a:avLst/>
              </a:prstGeom>
              <a:blipFill>
                <a:blip r:embed="rId9"/>
                <a:stretch>
                  <a:fillRect l="-9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AFB8FF5B-8516-6345-A3D1-6A457C66E5EC}"/>
              </a:ext>
            </a:extLst>
          </p:cNvPr>
          <p:cNvCxnSpPr>
            <a:cxnSpLocks/>
          </p:cNvCxnSpPr>
          <p:nvPr/>
        </p:nvCxnSpPr>
        <p:spPr>
          <a:xfrm flipV="1">
            <a:off x="5426027" y="783653"/>
            <a:ext cx="418712" cy="105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8ADA175D-B913-1049-836E-72EA187B8687}"/>
              </a:ext>
            </a:extLst>
          </p:cNvPr>
          <p:cNvSpPr txBox="1"/>
          <p:nvPr/>
        </p:nvSpPr>
        <p:spPr>
          <a:xfrm>
            <a:off x="5029035" y="386743"/>
            <a:ext cx="41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…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A7136691-8610-0D4A-98A0-FD9DF2CEB81A}"/>
              </a:ext>
            </a:extLst>
          </p:cNvPr>
          <p:cNvCxnSpPr>
            <a:cxnSpLocks/>
          </p:cNvCxnSpPr>
          <p:nvPr/>
        </p:nvCxnSpPr>
        <p:spPr>
          <a:xfrm>
            <a:off x="11285120" y="794164"/>
            <a:ext cx="2404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167D0134-AF6F-3C4D-8CEF-C3BF6B550F38}"/>
              </a:ext>
            </a:extLst>
          </p:cNvPr>
          <p:cNvSpPr txBox="1"/>
          <p:nvPr/>
        </p:nvSpPr>
        <p:spPr>
          <a:xfrm>
            <a:off x="11525552" y="392001"/>
            <a:ext cx="41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7347524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D6D3C-5E4E-4C44-8F90-B8B022021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8ACFE7-DABB-624D-B188-E609B46A73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Belief propagation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Recurrent neural networks</a:t>
            </a:r>
          </a:p>
          <a:p>
            <a:r>
              <a:rPr lang="en-US" dirty="0"/>
              <a:t>Training a recurrent neural network</a:t>
            </a:r>
          </a:p>
          <a:p>
            <a:r>
              <a:rPr lang="en-US" dirty="0"/>
              <a:t>Long short-term memory (LSTM)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7089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599D4E26-183F-1C40-BC5B-24EB945A8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717" y="142703"/>
            <a:ext cx="4772766" cy="1519345"/>
          </a:xfrm>
        </p:spPr>
        <p:txBody>
          <a:bodyPr>
            <a:normAutofit/>
          </a:bodyPr>
          <a:lstStyle/>
          <a:p>
            <a:r>
              <a:rPr lang="en-US" dirty="0"/>
              <a:t>Training an RNN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690FDDC3-7D21-EE40-8F1A-3168B983AED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31573" y="2897352"/>
                <a:ext cx="11345562" cy="371351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An RNN is trained using gradient descent, just like any other neural network!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𝜂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𝔏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𝜂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𝔏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…where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𝔏</m:t>
                    </m:r>
                  </m:oMath>
                </a14:m>
                <a:r>
                  <a:rPr lang="en-US" sz="2400" dirty="0"/>
                  <a:t> is the loss function,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sz="2400" dirty="0"/>
                  <a:t> is a step size.</a:t>
                </a:r>
              </a:p>
            </p:txBody>
          </p:sp>
        </mc:Choice>
        <mc:Fallback xmlns="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690FDDC3-7D21-EE40-8F1A-3168B983AE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1573" y="2897352"/>
                <a:ext cx="11345562" cy="3713519"/>
              </a:xfrm>
              <a:blipFill>
                <a:blip r:embed="rId3"/>
                <a:stretch>
                  <a:fillRect l="-782" t="-2048" b="-30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B164FD15-FECA-5D4F-8696-341D2889665C}"/>
                  </a:ext>
                </a:extLst>
              </p:cNvPr>
              <p:cNvSpPr/>
              <p:nvPr/>
            </p:nvSpPr>
            <p:spPr>
              <a:xfrm>
                <a:off x="5844739" y="257490"/>
                <a:ext cx="1061686" cy="105232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360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600" b="0" i="1" dirty="0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acc>
                        </m:e>
                        <m:sub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B164FD15-FECA-5D4F-8696-341D288966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4739" y="257490"/>
                <a:ext cx="1061686" cy="1052326"/>
              </a:xfrm>
              <a:prstGeom prst="ellipse">
                <a:avLst/>
              </a:prstGeom>
              <a:blipFill>
                <a:blip r:embed="rId4"/>
                <a:stretch>
                  <a:fillRect l="-9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3F6F2FB2-D476-704A-ACF7-2F500B484EDC}"/>
                  </a:ext>
                </a:extLst>
              </p:cNvPr>
              <p:cNvSpPr/>
              <p:nvPr/>
            </p:nvSpPr>
            <p:spPr>
              <a:xfrm>
                <a:off x="8126764" y="262746"/>
                <a:ext cx="1061686" cy="105232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360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600" b="0" i="1" dirty="0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acc>
                        </m:e>
                        <m:sub>
                          <m:r>
                            <a:rPr lang="en-US" sz="36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3F6F2FB2-D476-704A-ACF7-2F500B484E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6764" y="262746"/>
                <a:ext cx="1061686" cy="1052326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6EF5B3CE-B629-FA4F-8270-92432ED88ED4}"/>
                  </a:ext>
                </a:extLst>
              </p:cNvPr>
              <p:cNvSpPr/>
              <p:nvPr/>
            </p:nvSpPr>
            <p:spPr>
              <a:xfrm>
                <a:off x="10223434" y="268001"/>
                <a:ext cx="1061686" cy="105232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360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600" b="0" i="1" dirty="0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acc>
                        </m:e>
                        <m:sub>
                          <m:r>
                            <a:rPr lang="en-US" sz="36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6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6EF5B3CE-B629-FA4F-8270-92432ED88E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3434" y="268001"/>
                <a:ext cx="1061686" cy="1052326"/>
              </a:xfrm>
              <a:prstGeom prst="ellipse">
                <a:avLst/>
              </a:prstGeom>
              <a:blipFill>
                <a:blip r:embed="rId6"/>
                <a:stretch>
                  <a:fillRect l="-10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B420AD1-F0C7-EB45-A696-935D048DF5CE}"/>
              </a:ext>
            </a:extLst>
          </p:cNvPr>
          <p:cNvCxnSpPr>
            <a:cxnSpLocks/>
            <a:stCxn id="19" idx="4"/>
            <a:endCxn id="37" idx="0"/>
          </p:cNvCxnSpPr>
          <p:nvPr/>
        </p:nvCxnSpPr>
        <p:spPr>
          <a:xfrm>
            <a:off x="6375582" y="1309816"/>
            <a:ext cx="4117" cy="348097"/>
          </a:xfrm>
          <a:prstGeom prst="straightConnector1">
            <a:avLst/>
          </a:prstGeom>
          <a:ln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B821DA2-1B31-DF45-948E-66FA4E0A5BA5}"/>
              </a:ext>
            </a:extLst>
          </p:cNvPr>
          <p:cNvCxnSpPr>
            <a:cxnSpLocks/>
            <a:stCxn id="26" idx="4"/>
            <a:endCxn id="38" idx="0"/>
          </p:cNvCxnSpPr>
          <p:nvPr/>
        </p:nvCxnSpPr>
        <p:spPr>
          <a:xfrm flipH="1">
            <a:off x="8657466" y="1315072"/>
            <a:ext cx="141" cy="371671"/>
          </a:xfrm>
          <a:prstGeom prst="straightConnector1">
            <a:avLst/>
          </a:prstGeom>
          <a:ln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578FC45-52C6-7A42-ADDB-B3809816F5EA}"/>
              </a:ext>
            </a:extLst>
          </p:cNvPr>
          <p:cNvCxnSpPr>
            <a:cxnSpLocks/>
            <a:stCxn id="29" idx="4"/>
            <a:endCxn id="39" idx="0"/>
          </p:cNvCxnSpPr>
          <p:nvPr/>
        </p:nvCxnSpPr>
        <p:spPr>
          <a:xfrm flipH="1">
            <a:off x="10749884" y="1320327"/>
            <a:ext cx="4393" cy="321107"/>
          </a:xfrm>
          <a:prstGeom prst="straightConnector1">
            <a:avLst/>
          </a:prstGeom>
          <a:ln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7ED91508-343D-FB4A-AF15-6E196BDEC591}"/>
              </a:ext>
            </a:extLst>
          </p:cNvPr>
          <p:cNvCxnSpPr>
            <a:stCxn id="19" idx="6"/>
            <a:endCxn id="26" idx="2"/>
          </p:cNvCxnSpPr>
          <p:nvPr/>
        </p:nvCxnSpPr>
        <p:spPr>
          <a:xfrm>
            <a:off x="6906425" y="783653"/>
            <a:ext cx="1220339" cy="52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1F5590F2-F675-224A-91BC-AE050927C827}"/>
              </a:ext>
            </a:extLst>
          </p:cNvPr>
          <p:cNvCxnSpPr>
            <a:stCxn id="26" idx="6"/>
            <a:endCxn id="29" idx="2"/>
          </p:cNvCxnSpPr>
          <p:nvPr/>
        </p:nvCxnSpPr>
        <p:spPr>
          <a:xfrm>
            <a:off x="9188450" y="788909"/>
            <a:ext cx="1034984" cy="52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F80B024C-2534-F14D-9616-E550F8684A93}"/>
                  </a:ext>
                </a:extLst>
              </p:cNvPr>
              <p:cNvSpPr/>
              <p:nvPr/>
            </p:nvSpPr>
            <p:spPr>
              <a:xfrm>
                <a:off x="5848856" y="1657913"/>
                <a:ext cx="1061686" cy="1052326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36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6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F80B024C-2534-F14D-9616-E550F8684A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8856" y="1657913"/>
                <a:ext cx="1061686" cy="1052326"/>
              </a:xfrm>
              <a:prstGeom prst="ellipse">
                <a:avLst/>
              </a:prstGeom>
              <a:blipFill>
                <a:blip r:embed="rId7"/>
                <a:stretch>
                  <a:fillRect l="-8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77A95903-C90C-3A4B-90FB-5CF7E6D1ECE7}"/>
                  </a:ext>
                </a:extLst>
              </p:cNvPr>
              <p:cNvSpPr/>
              <p:nvPr/>
            </p:nvSpPr>
            <p:spPr>
              <a:xfrm>
                <a:off x="8126623" y="1686743"/>
                <a:ext cx="1061686" cy="1052326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36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6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77A95903-C90C-3A4B-90FB-5CF7E6D1EC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6623" y="1686743"/>
                <a:ext cx="1061686" cy="1052326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677CAF3D-4B97-1749-A0F9-F009C4EFA064}"/>
                  </a:ext>
                </a:extLst>
              </p:cNvPr>
              <p:cNvSpPr/>
              <p:nvPr/>
            </p:nvSpPr>
            <p:spPr>
              <a:xfrm>
                <a:off x="10219041" y="1641434"/>
                <a:ext cx="1061686" cy="1052326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36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6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677CAF3D-4B97-1749-A0F9-F009C4EFA0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9041" y="1641434"/>
                <a:ext cx="1061686" cy="1052326"/>
              </a:xfrm>
              <a:prstGeom prst="ellipse">
                <a:avLst/>
              </a:prstGeom>
              <a:blipFill>
                <a:blip r:embed="rId9"/>
                <a:stretch>
                  <a:fillRect l="-9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AFB8FF5B-8516-6345-A3D1-6A457C66E5EC}"/>
              </a:ext>
            </a:extLst>
          </p:cNvPr>
          <p:cNvCxnSpPr>
            <a:cxnSpLocks/>
          </p:cNvCxnSpPr>
          <p:nvPr/>
        </p:nvCxnSpPr>
        <p:spPr>
          <a:xfrm flipV="1">
            <a:off x="5426027" y="783653"/>
            <a:ext cx="418712" cy="105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8ADA175D-B913-1049-836E-72EA187B8687}"/>
              </a:ext>
            </a:extLst>
          </p:cNvPr>
          <p:cNvSpPr txBox="1"/>
          <p:nvPr/>
        </p:nvSpPr>
        <p:spPr>
          <a:xfrm>
            <a:off x="5029035" y="386743"/>
            <a:ext cx="41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…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A7136691-8610-0D4A-98A0-FD9DF2CEB81A}"/>
              </a:ext>
            </a:extLst>
          </p:cNvPr>
          <p:cNvCxnSpPr>
            <a:cxnSpLocks/>
          </p:cNvCxnSpPr>
          <p:nvPr/>
        </p:nvCxnSpPr>
        <p:spPr>
          <a:xfrm>
            <a:off x="11285120" y="794164"/>
            <a:ext cx="2404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167D0134-AF6F-3C4D-8CEF-C3BF6B550F38}"/>
              </a:ext>
            </a:extLst>
          </p:cNvPr>
          <p:cNvSpPr txBox="1"/>
          <p:nvPr/>
        </p:nvSpPr>
        <p:spPr>
          <a:xfrm>
            <a:off x="11525552" y="392001"/>
            <a:ext cx="41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6712476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599D4E26-183F-1C40-BC5B-24EB945A8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717" y="142704"/>
            <a:ext cx="10134602" cy="1052326"/>
          </a:xfrm>
        </p:spPr>
        <p:txBody>
          <a:bodyPr>
            <a:normAutofit/>
          </a:bodyPr>
          <a:lstStyle/>
          <a:p>
            <a:r>
              <a:rPr lang="en-US" dirty="0"/>
              <a:t>Training an RNN: How can we solve this?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690FDDC3-7D21-EE40-8F1A-3168B983AED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08003" y="1315683"/>
                <a:ext cx="4772766" cy="539961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The big difference is that now the loss function depends on U and W in many different ways:</a:t>
                </a:r>
              </a:p>
              <a:p>
                <a:r>
                  <a:rPr lang="en-US" sz="2400" dirty="0"/>
                  <a:t>The loss function depends on each of the state vectors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acc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sz="2400" dirty="0"/>
              </a:p>
              <a:p>
                <a:r>
                  <a:rPr lang="en-US" sz="2400" dirty="0"/>
                  <a:t>Each of the state vectors depends on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Each of the state vectors ALSO depends on the previous state vector,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acc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2400" dirty="0"/>
                  <a:t> …</a:t>
                </a:r>
              </a:p>
              <a:p>
                <a:r>
                  <a:rPr lang="en-US" sz="2400" dirty="0"/>
                  <a:t>… which ALSO depends on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sz="2400" dirty="0"/>
                  <a:t>, and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acc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</m:oMath>
                </a14:m>
                <a:r>
                  <a:rPr lang="en-US" sz="2400" dirty="0"/>
                  <a:t> …</a:t>
                </a:r>
              </a:p>
              <a:p>
                <a:r>
                  <a:rPr lang="en-US" sz="2400" dirty="0"/>
                  <a:t>AUGH!</a:t>
                </a:r>
              </a:p>
            </p:txBody>
          </p:sp>
        </mc:Choice>
        <mc:Fallback xmlns="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690FDDC3-7D21-EE40-8F1A-3168B983AE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8003" y="1315683"/>
                <a:ext cx="4772766" cy="5399614"/>
              </a:xfrm>
              <a:blipFill>
                <a:blip r:embed="rId3"/>
                <a:stretch>
                  <a:fillRect l="-2122" t="-1408" r="-2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B164FD15-FECA-5D4F-8696-341D2889665C}"/>
                  </a:ext>
                </a:extLst>
              </p:cNvPr>
              <p:cNvSpPr/>
              <p:nvPr/>
            </p:nvSpPr>
            <p:spPr>
              <a:xfrm>
                <a:off x="5844739" y="2296359"/>
                <a:ext cx="1061686" cy="105232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360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600" b="0" i="1" dirty="0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acc>
                        </m:e>
                        <m:sub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B164FD15-FECA-5D4F-8696-341D288966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4739" y="2296359"/>
                <a:ext cx="1061686" cy="1052326"/>
              </a:xfrm>
              <a:prstGeom prst="ellipse">
                <a:avLst/>
              </a:prstGeom>
              <a:blipFill>
                <a:blip r:embed="rId4"/>
                <a:stretch>
                  <a:fillRect l="-9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3F6F2FB2-D476-704A-ACF7-2F500B484EDC}"/>
                  </a:ext>
                </a:extLst>
              </p:cNvPr>
              <p:cNvSpPr/>
              <p:nvPr/>
            </p:nvSpPr>
            <p:spPr>
              <a:xfrm>
                <a:off x="8126764" y="2301615"/>
                <a:ext cx="1061686" cy="105232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360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600" b="0" i="1" dirty="0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acc>
                        </m:e>
                        <m:sub>
                          <m:r>
                            <a:rPr lang="en-US" sz="36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3F6F2FB2-D476-704A-ACF7-2F500B484E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6764" y="2301615"/>
                <a:ext cx="1061686" cy="1052326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6EF5B3CE-B629-FA4F-8270-92432ED88ED4}"/>
                  </a:ext>
                </a:extLst>
              </p:cNvPr>
              <p:cNvSpPr/>
              <p:nvPr/>
            </p:nvSpPr>
            <p:spPr>
              <a:xfrm>
                <a:off x="10223434" y="2306870"/>
                <a:ext cx="1061686" cy="105232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360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600" b="0" i="1" dirty="0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acc>
                        </m:e>
                        <m:sub>
                          <m:r>
                            <a:rPr lang="en-US" sz="36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6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6EF5B3CE-B629-FA4F-8270-92432ED88E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3434" y="2306870"/>
                <a:ext cx="1061686" cy="1052326"/>
              </a:xfrm>
              <a:prstGeom prst="ellipse">
                <a:avLst/>
              </a:prstGeom>
              <a:blipFill>
                <a:blip r:embed="rId6"/>
                <a:stretch>
                  <a:fillRect l="-10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B420AD1-F0C7-EB45-A696-935D048DF5CE}"/>
              </a:ext>
            </a:extLst>
          </p:cNvPr>
          <p:cNvCxnSpPr>
            <a:cxnSpLocks/>
            <a:stCxn id="19" idx="4"/>
            <a:endCxn id="37" idx="0"/>
          </p:cNvCxnSpPr>
          <p:nvPr/>
        </p:nvCxnSpPr>
        <p:spPr>
          <a:xfrm>
            <a:off x="6375582" y="3348685"/>
            <a:ext cx="4117" cy="348097"/>
          </a:xfrm>
          <a:prstGeom prst="straightConnector1">
            <a:avLst/>
          </a:prstGeom>
          <a:ln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B821DA2-1B31-DF45-948E-66FA4E0A5BA5}"/>
              </a:ext>
            </a:extLst>
          </p:cNvPr>
          <p:cNvCxnSpPr>
            <a:cxnSpLocks/>
            <a:stCxn id="26" idx="4"/>
            <a:endCxn id="38" idx="0"/>
          </p:cNvCxnSpPr>
          <p:nvPr/>
        </p:nvCxnSpPr>
        <p:spPr>
          <a:xfrm flipH="1">
            <a:off x="8657466" y="3353941"/>
            <a:ext cx="141" cy="371671"/>
          </a:xfrm>
          <a:prstGeom prst="straightConnector1">
            <a:avLst/>
          </a:prstGeom>
          <a:ln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578FC45-52C6-7A42-ADDB-B3809816F5EA}"/>
              </a:ext>
            </a:extLst>
          </p:cNvPr>
          <p:cNvCxnSpPr>
            <a:cxnSpLocks/>
            <a:stCxn id="29" idx="4"/>
            <a:endCxn id="39" idx="0"/>
          </p:cNvCxnSpPr>
          <p:nvPr/>
        </p:nvCxnSpPr>
        <p:spPr>
          <a:xfrm flipH="1">
            <a:off x="10749884" y="3359196"/>
            <a:ext cx="4393" cy="321107"/>
          </a:xfrm>
          <a:prstGeom prst="straightConnector1">
            <a:avLst/>
          </a:prstGeom>
          <a:ln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7ED91508-343D-FB4A-AF15-6E196BDEC591}"/>
              </a:ext>
            </a:extLst>
          </p:cNvPr>
          <p:cNvCxnSpPr>
            <a:stCxn id="19" idx="6"/>
            <a:endCxn id="26" idx="2"/>
          </p:cNvCxnSpPr>
          <p:nvPr/>
        </p:nvCxnSpPr>
        <p:spPr>
          <a:xfrm>
            <a:off x="6906425" y="2822522"/>
            <a:ext cx="1220339" cy="52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1F5590F2-F675-224A-91BC-AE050927C827}"/>
              </a:ext>
            </a:extLst>
          </p:cNvPr>
          <p:cNvCxnSpPr>
            <a:stCxn id="26" idx="6"/>
            <a:endCxn id="29" idx="2"/>
          </p:cNvCxnSpPr>
          <p:nvPr/>
        </p:nvCxnSpPr>
        <p:spPr>
          <a:xfrm>
            <a:off x="9188450" y="2827778"/>
            <a:ext cx="1034984" cy="52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F80B024C-2534-F14D-9616-E550F8684A93}"/>
                  </a:ext>
                </a:extLst>
              </p:cNvPr>
              <p:cNvSpPr/>
              <p:nvPr/>
            </p:nvSpPr>
            <p:spPr>
              <a:xfrm>
                <a:off x="5848856" y="3696782"/>
                <a:ext cx="1061686" cy="1052326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36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6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F80B024C-2534-F14D-9616-E550F8684A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8856" y="3696782"/>
                <a:ext cx="1061686" cy="1052326"/>
              </a:xfrm>
              <a:prstGeom prst="ellipse">
                <a:avLst/>
              </a:prstGeom>
              <a:blipFill>
                <a:blip r:embed="rId7"/>
                <a:stretch>
                  <a:fillRect l="-8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77A95903-C90C-3A4B-90FB-5CF7E6D1ECE7}"/>
                  </a:ext>
                </a:extLst>
              </p:cNvPr>
              <p:cNvSpPr/>
              <p:nvPr/>
            </p:nvSpPr>
            <p:spPr>
              <a:xfrm>
                <a:off x="8126623" y="3725612"/>
                <a:ext cx="1061686" cy="1052326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36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6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77A95903-C90C-3A4B-90FB-5CF7E6D1EC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6623" y="3725612"/>
                <a:ext cx="1061686" cy="1052326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677CAF3D-4B97-1749-A0F9-F009C4EFA064}"/>
                  </a:ext>
                </a:extLst>
              </p:cNvPr>
              <p:cNvSpPr/>
              <p:nvPr/>
            </p:nvSpPr>
            <p:spPr>
              <a:xfrm>
                <a:off x="10219041" y="3680303"/>
                <a:ext cx="1061686" cy="1052326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36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6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677CAF3D-4B97-1749-A0F9-F009C4EFA0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9041" y="3680303"/>
                <a:ext cx="1061686" cy="1052326"/>
              </a:xfrm>
              <a:prstGeom prst="ellipse">
                <a:avLst/>
              </a:prstGeom>
              <a:blipFill>
                <a:blip r:embed="rId9"/>
                <a:stretch>
                  <a:fillRect l="-9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AFB8FF5B-8516-6345-A3D1-6A457C66E5EC}"/>
              </a:ext>
            </a:extLst>
          </p:cNvPr>
          <p:cNvCxnSpPr>
            <a:cxnSpLocks/>
          </p:cNvCxnSpPr>
          <p:nvPr/>
        </p:nvCxnSpPr>
        <p:spPr>
          <a:xfrm flipV="1">
            <a:off x="5426027" y="2822522"/>
            <a:ext cx="418712" cy="105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8ADA175D-B913-1049-836E-72EA187B8687}"/>
              </a:ext>
            </a:extLst>
          </p:cNvPr>
          <p:cNvSpPr txBox="1"/>
          <p:nvPr/>
        </p:nvSpPr>
        <p:spPr>
          <a:xfrm>
            <a:off x="5029035" y="2425612"/>
            <a:ext cx="41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…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A7136691-8610-0D4A-98A0-FD9DF2CEB81A}"/>
              </a:ext>
            </a:extLst>
          </p:cNvPr>
          <p:cNvCxnSpPr>
            <a:cxnSpLocks/>
          </p:cNvCxnSpPr>
          <p:nvPr/>
        </p:nvCxnSpPr>
        <p:spPr>
          <a:xfrm>
            <a:off x="11285120" y="2833033"/>
            <a:ext cx="2404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167D0134-AF6F-3C4D-8CEF-C3BF6B550F38}"/>
              </a:ext>
            </a:extLst>
          </p:cNvPr>
          <p:cNvSpPr txBox="1"/>
          <p:nvPr/>
        </p:nvSpPr>
        <p:spPr>
          <a:xfrm>
            <a:off x="11525552" y="2430870"/>
            <a:ext cx="41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21908EEA-1757-A047-8108-C4156BDBF921}"/>
                  </a:ext>
                </a:extLst>
              </p:cNvPr>
              <p:cNvSpPr/>
              <p:nvPr/>
            </p:nvSpPr>
            <p:spPr>
              <a:xfrm>
                <a:off x="11005758" y="451064"/>
                <a:ext cx="1061686" cy="1052326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𝔏</m:t>
                      </m:r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21908EEA-1757-A047-8108-C4156BDBF9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05758" y="451064"/>
                <a:ext cx="1061686" cy="1052326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B8709BF0-6560-114D-8589-2196AD57D091}"/>
              </a:ext>
            </a:extLst>
          </p:cNvPr>
          <p:cNvCxnSpPr>
            <a:cxnSpLocks/>
            <a:stCxn id="19" idx="7"/>
            <a:endCxn id="20" idx="3"/>
          </p:cNvCxnSpPr>
          <p:nvPr/>
        </p:nvCxnSpPr>
        <p:spPr>
          <a:xfrm flipV="1">
            <a:off x="6750945" y="1349280"/>
            <a:ext cx="4410293" cy="11011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F4B3024-7B68-604A-91DB-F5A049954E45}"/>
              </a:ext>
            </a:extLst>
          </p:cNvPr>
          <p:cNvCxnSpPr>
            <a:cxnSpLocks/>
            <a:stCxn id="26" idx="7"/>
            <a:endCxn id="20" idx="3"/>
          </p:cNvCxnSpPr>
          <p:nvPr/>
        </p:nvCxnSpPr>
        <p:spPr>
          <a:xfrm flipV="1">
            <a:off x="9032970" y="1349280"/>
            <a:ext cx="2128268" cy="11064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E3D0B38-AAC8-FE46-B19C-36EF5486A8E6}"/>
              </a:ext>
            </a:extLst>
          </p:cNvPr>
          <p:cNvCxnSpPr>
            <a:stCxn id="29" idx="0"/>
            <a:endCxn id="20" idx="3"/>
          </p:cNvCxnSpPr>
          <p:nvPr/>
        </p:nvCxnSpPr>
        <p:spPr>
          <a:xfrm flipV="1">
            <a:off x="10754277" y="1349280"/>
            <a:ext cx="406961" cy="9575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4682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D6D3C-5E4E-4C44-8F90-B8B022021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8ACFE7-DABB-624D-B188-E609B46A73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Belief propagation</a:t>
            </a:r>
          </a:p>
          <a:p>
            <a:r>
              <a:rPr lang="en-US" dirty="0"/>
              <a:t>Recurrent neural networks</a:t>
            </a:r>
          </a:p>
          <a:p>
            <a:r>
              <a:rPr lang="en-US" dirty="0"/>
              <a:t>Training a recurrent neural network</a:t>
            </a:r>
          </a:p>
          <a:p>
            <a:r>
              <a:rPr lang="en-US" dirty="0"/>
              <a:t>Long short-term memory (LSTM)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6119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599D4E26-183F-1C40-BC5B-24EB945A8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717" y="142704"/>
            <a:ext cx="10134602" cy="1052326"/>
          </a:xfrm>
        </p:spPr>
        <p:txBody>
          <a:bodyPr>
            <a:normAutofit/>
          </a:bodyPr>
          <a:lstStyle/>
          <a:p>
            <a:r>
              <a:rPr lang="en-US" dirty="0"/>
              <a:t>Back-propagation through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690FDDC3-7D21-EE40-8F1A-3168B983AED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08003" y="1315683"/>
                <a:ext cx="4772766" cy="539961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The solution is something called back-propagation through time: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𝔏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𝔏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𝔏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r>
                  <a:rPr lang="en-US" sz="2400" dirty="0"/>
                  <a:t>The first term measures losses caused directly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400" dirty="0"/>
                  <a:t>,  for example,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400" dirty="0"/>
                  <a:t> is wrong.</a:t>
                </a:r>
              </a:p>
              <a:p>
                <a:r>
                  <a:rPr lang="en-US" sz="2400" dirty="0"/>
                  <a:t>The second term measures losses caused indirectly, for example, because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400" dirty="0"/>
                  <a:t> caused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sz="2400" dirty="0"/>
                  <a:t> to be wrong. </a:t>
                </a:r>
              </a:p>
              <a:p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690FDDC3-7D21-EE40-8F1A-3168B983AE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8003" y="1315683"/>
                <a:ext cx="4772766" cy="5399614"/>
              </a:xfrm>
              <a:blipFill>
                <a:blip r:embed="rId3"/>
                <a:stretch>
                  <a:fillRect l="-2122" t="-1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B164FD15-FECA-5D4F-8696-341D2889665C}"/>
                  </a:ext>
                </a:extLst>
              </p:cNvPr>
              <p:cNvSpPr/>
              <p:nvPr/>
            </p:nvSpPr>
            <p:spPr>
              <a:xfrm>
                <a:off x="5844739" y="2296359"/>
                <a:ext cx="1061686" cy="105232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360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600" b="0" i="1" dirty="0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acc>
                        </m:e>
                        <m:sub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B164FD15-FECA-5D4F-8696-341D288966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4739" y="2296359"/>
                <a:ext cx="1061686" cy="1052326"/>
              </a:xfrm>
              <a:prstGeom prst="ellipse">
                <a:avLst/>
              </a:prstGeom>
              <a:blipFill>
                <a:blip r:embed="rId4"/>
                <a:stretch>
                  <a:fillRect l="-9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3F6F2FB2-D476-704A-ACF7-2F500B484EDC}"/>
                  </a:ext>
                </a:extLst>
              </p:cNvPr>
              <p:cNvSpPr/>
              <p:nvPr/>
            </p:nvSpPr>
            <p:spPr>
              <a:xfrm>
                <a:off x="8126764" y="2301615"/>
                <a:ext cx="1061686" cy="105232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360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600" b="0" i="1" dirty="0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acc>
                        </m:e>
                        <m:sub>
                          <m:r>
                            <a:rPr lang="en-US" sz="36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3F6F2FB2-D476-704A-ACF7-2F500B484E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6764" y="2301615"/>
                <a:ext cx="1061686" cy="1052326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6EF5B3CE-B629-FA4F-8270-92432ED88ED4}"/>
                  </a:ext>
                </a:extLst>
              </p:cNvPr>
              <p:cNvSpPr/>
              <p:nvPr/>
            </p:nvSpPr>
            <p:spPr>
              <a:xfrm>
                <a:off x="10223434" y="2306870"/>
                <a:ext cx="1061686" cy="105232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360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600" b="0" i="1" dirty="0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acc>
                        </m:e>
                        <m:sub>
                          <m:r>
                            <a:rPr lang="en-US" sz="36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6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6EF5B3CE-B629-FA4F-8270-92432ED88E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3434" y="2306870"/>
                <a:ext cx="1061686" cy="1052326"/>
              </a:xfrm>
              <a:prstGeom prst="ellipse">
                <a:avLst/>
              </a:prstGeom>
              <a:blipFill>
                <a:blip r:embed="rId6"/>
                <a:stretch>
                  <a:fillRect l="-10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B420AD1-F0C7-EB45-A696-935D048DF5CE}"/>
              </a:ext>
            </a:extLst>
          </p:cNvPr>
          <p:cNvCxnSpPr>
            <a:cxnSpLocks/>
            <a:stCxn id="19" idx="4"/>
            <a:endCxn id="37" idx="0"/>
          </p:cNvCxnSpPr>
          <p:nvPr/>
        </p:nvCxnSpPr>
        <p:spPr>
          <a:xfrm>
            <a:off x="6375582" y="3348685"/>
            <a:ext cx="4117" cy="348097"/>
          </a:xfrm>
          <a:prstGeom prst="straightConnector1">
            <a:avLst/>
          </a:prstGeom>
          <a:ln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B821DA2-1B31-DF45-948E-66FA4E0A5BA5}"/>
              </a:ext>
            </a:extLst>
          </p:cNvPr>
          <p:cNvCxnSpPr>
            <a:cxnSpLocks/>
            <a:stCxn id="26" idx="4"/>
            <a:endCxn id="38" idx="0"/>
          </p:cNvCxnSpPr>
          <p:nvPr/>
        </p:nvCxnSpPr>
        <p:spPr>
          <a:xfrm flipH="1">
            <a:off x="8657466" y="3353941"/>
            <a:ext cx="141" cy="371671"/>
          </a:xfrm>
          <a:prstGeom prst="straightConnector1">
            <a:avLst/>
          </a:prstGeom>
          <a:ln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578FC45-52C6-7A42-ADDB-B3809816F5EA}"/>
              </a:ext>
            </a:extLst>
          </p:cNvPr>
          <p:cNvCxnSpPr>
            <a:cxnSpLocks/>
            <a:stCxn id="29" idx="4"/>
            <a:endCxn id="39" idx="0"/>
          </p:cNvCxnSpPr>
          <p:nvPr/>
        </p:nvCxnSpPr>
        <p:spPr>
          <a:xfrm flipH="1">
            <a:off x="10749884" y="3359196"/>
            <a:ext cx="4393" cy="321107"/>
          </a:xfrm>
          <a:prstGeom prst="straightConnector1">
            <a:avLst/>
          </a:prstGeom>
          <a:ln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7ED91508-343D-FB4A-AF15-6E196BDEC591}"/>
              </a:ext>
            </a:extLst>
          </p:cNvPr>
          <p:cNvCxnSpPr>
            <a:stCxn id="19" idx="6"/>
            <a:endCxn id="26" idx="2"/>
          </p:cNvCxnSpPr>
          <p:nvPr/>
        </p:nvCxnSpPr>
        <p:spPr>
          <a:xfrm>
            <a:off x="6906425" y="2822522"/>
            <a:ext cx="1220339" cy="52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1F5590F2-F675-224A-91BC-AE050927C827}"/>
              </a:ext>
            </a:extLst>
          </p:cNvPr>
          <p:cNvCxnSpPr>
            <a:stCxn id="26" idx="6"/>
            <a:endCxn id="29" idx="2"/>
          </p:cNvCxnSpPr>
          <p:nvPr/>
        </p:nvCxnSpPr>
        <p:spPr>
          <a:xfrm>
            <a:off x="9188450" y="2827778"/>
            <a:ext cx="1034984" cy="52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F80B024C-2534-F14D-9616-E550F8684A93}"/>
                  </a:ext>
                </a:extLst>
              </p:cNvPr>
              <p:cNvSpPr/>
              <p:nvPr/>
            </p:nvSpPr>
            <p:spPr>
              <a:xfrm>
                <a:off x="5848856" y="3696782"/>
                <a:ext cx="1061686" cy="1052326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36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6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F80B024C-2534-F14D-9616-E550F8684A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8856" y="3696782"/>
                <a:ext cx="1061686" cy="1052326"/>
              </a:xfrm>
              <a:prstGeom prst="ellipse">
                <a:avLst/>
              </a:prstGeom>
              <a:blipFill>
                <a:blip r:embed="rId7"/>
                <a:stretch>
                  <a:fillRect l="-8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77A95903-C90C-3A4B-90FB-5CF7E6D1ECE7}"/>
                  </a:ext>
                </a:extLst>
              </p:cNvPr>
              <p:cNvSpPr/>
              <p:nvPr/>
            </p:nvSpPr>
            <p:spPr>
              <a:xfrm>
                <a:off x="8126623" y="3725612"/>
                <a:ext cx="1061686" cy="1052326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36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6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77A95903-C90C-3A4B-90FB-5CF7E6D1EC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6623" y="3725612"/>
                <a:ext cx="1061686" cy="1052326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677CAF3D-4B97-1749-A0F9-F009C4EFA064}"/>
                  </a:ext>
                </a:extLst>
              </p:cNvPr>
              <p:cNvSpPr/>
              <p:nvPr/>
            </p:nvSpPr>
            <p:spPr>
              <a:xfrm>
                <a:off x="10219041" y="3680303"/>
                <a:ext cx="1061686" cy="1052326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36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6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677CAF3D-4B97-1749-A0F9-F009C4EFA0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9041" y="3680303"/>
                <a:ext cx="1061686" cy="1052326"/>
              </a:xfrm>
              <a:prstGeom prst="ellipse">
                <a:avLst/>
              </a:prstGeom>
              <a:blipFill>
                <a:blip r:embed="rId9"/>
                <a:stretch>
                  <a:fillRect l="-9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AFB8FF5B-8516-6345-A3D1-6A457C66E5EC}"/>
              </a:ext>
            </a:extLst>
          </p:cNvPr>
          <p:cNvCxnSpPr>
            <a:cxnSpLocks/>
          </p:cNvCxnSpPr>
          <p:nvPr/>
        </p:nvCxnSpPr>
        <p:spPr>
          <a:xfrm flipV="1">
            <a:off x="5426027" y="2822522"/>
            <a:ext cx="418712" cy="105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8ADA175D-B913-1049-836E-72EA187B8687}"/>
              </a:ext>
            </a:extLst>
          </p:cNvPr>
          <p:cNvSpPr txBox="1"/>
          <p:nvPr/>
        </p:nvSpPr>
        <p:spPr>
          <a:xfrm>
            <a:off x="5029035" y="2425612"/>
            <a:ext cx="41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…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A7136691-8610-0D4A-98A0-FD9DF2CEB81A}"/>
              </a:ext>
            </a:extLst>
          </p:cNvPr>
          <p:cNvCxnSpPr>
            <a:cxnSpLocks/>
          </p:cNvCxnSpPr>
          <p:nvPr/>
        </p:nvCxnSpPr>
        <p:spPr>
          <a:xfrm>
            <a:off x="11285120" y="2833033"/>
            <a:ext cx="2404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167D0134-AF6F-3C4D-8CEF-C3BF6B550F38}"/>
              </a:ext>
            </a:extLst>
          </p:cNvPr>
          <p:cNvSpPr txBox="1"/>
          <p:nvPr/>
        </p:nvSpPr>
        <p:spPr>
          <a:xfrm>
            <a:off x="11525552" y="2430870"/>
            <a:ext cx="41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21908EEA-1757-A047-8108-C4156BDBF921}"/>
                  </a:ext>
                </a:extLst>
              </p:cNvPr>
              <p:cNvSpPr/>
              <p:nvPr/>
            </p:nvSpPr>
            <p:spPr>
              <a:xfrm>
                <a:off x="11005758" y="451064"/>
                <a:ext cx="1061686" cy="1052326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𝔏</m:t>
                      </m:r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21908EEA-1757-A047-8108-C4156BDBF9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05758" y="451064"/>
                <a:ext cx="1061686" cy="1052326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B8709BF0-6560-114D-8589-2196AD57D091}"/>
              </a:ext>
            </a:extLst>
          </p:cNvPr>
          <p:cNvCxnSpPr>
            <a:cxnSpLocks/>
            <a:stCxn id="19" idx="7"/>
            <a:endCxn id="20" idx="3"/>
          </p:cNvCxnSpPr>
          <p:nvPr/>
        </p:nvCxnSpPr>
        <p:spPr>
          <a:xfrm flipV="1">
            <a:off x="6750945" y="1349280"/>
            <a:ext cx="4410293" cy="11011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F4B3024-7B68-604A-91DB-F5A049954E45}"/>
              </a:ext>
            </a:extLst>
          </p:cNvPr>
          <p:cNvCxnSpPr>
            <a:cxnSpLocks/>
            <a:stCxn id="26" idx="7"/>
            <a:endCxn id="20" idx="3"/>
          </p:cNvCxnSpPr>
          <p:nvPr/>
        </p:nvCxnSpPr>
        <p:spPr>
          <a:xfrm flipV="1">
            <a:off x="9032970" y="1349280"/>
            <a:ext cx="2128268" cy="11064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E3D0B38-AAC8-FE46-B19C-36EF5486A8E6}"/>
              </a:ext>
            </a:extLst>
          </p:cNvPr>
          <p:cNvCxnSpPr>
            <a:stCxn id="29" idx="0"/>
            <a:endCxn id="20" idx="3"/>
          </p:cNvCxnSpPr>
          <p:nvPr/>
        </p:nvCxnSpPr>
        <p:spPr>
          <a:xfrm flipV="1">
            <a:off x="10754277" y="1349280"/>
            <a:ext cx="406961" cy="9575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62836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599D4E26-183F-1C40-BC5B-24EB945A8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717" y="142704"/>
            <a:ext cx="10134602" cy="1052326"/>
          </a:xfrm>
        </p:spPr>
        <p:txBody>
          <a:bodyPr>
            <a:normAutofit/>
          </a:bodyPr>
          <a:lstStyle/>
          <a:p>
            <a:r>
              <a:rPr lang="en-US" dirty="0"/>
              <a:t>Back-propagation through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690FDDC3-7D21-EE40-8F1A-3168B983AED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08003" y="1315683"/>
                <a:ext cx="4772766" cy="539961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Once we’ve back-propagated through time, then we add up all the different ways in which the weight matrix affects the output: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𝔏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𝔏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690FDDC3-7D21-EE40-8F1A-3168B983AE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8003" y="1315683"/>
                <a:ext cx="4772766" cy="5399614"/>
              </a:xfrm>
              <a:blipFill>
                <a:blip r:embed="rId3"/>
                <a:stretch>
                  <a:fillRect l="-2122" t="-1408" r="-2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B164FD15-FECA-5D4F-8696-341D2889665C}"/>
                  </a:ext>
                </a:extLst>
              </p:cNvPr>
              <p:cNvSpPr/>
              <p:nvPr/>
            </p:nvSpPr>
            <p:spPr>
              <a:xfrm>
                <a:off x="5844739" y="2296359"/>
                <a:ext cx="1061686" cy="105232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360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600" b="0" i="1" dirty="0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acc>
                        </m:e>
                        <m:sub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B164FD15-FECA-5D4F-8696-341D288966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4739" y="2296359"/>
                <a:ext cx="1061686" cy="1052326"/>
              </a:xfrm>
              <a:prstGeom prst="ellipse">
                <a:avLst/>
              </a:prstGeom>
              <a:blipFill>
                <a:blip r:embed="rId4"/>
                <a:stretch>
                  <a:fillRect l="-9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3F6F2FB2-D476-704A-ACF7-2F500B484EDC}"/>
                  </a:ext>
                </a:extLst>
              </p:cNvPr>
              <p:cNvSpPr/>
              <p:nvPr/>
            </p:nvSpPr>
            <p:spPr>
              <a:xfrm>
                <a:off x="8126764" y="2301615"/>
                <a:ext cx="1061686" cy="105232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360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600" b="0" i="1" dirty="0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acc>
                        </m:e>
                        <m:sub>
                          <m:r>
                            <a:rPr lang="en-US" sz="36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3F6F2FB2-D476-704A-ACF7-2F500B484E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6764" y="2301615"/>
                <a:ext cx="1061686" cy="1052326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6EF5B3CE-B629-FA4F-8270-92432ED88ED4}"/>
                  </a:ext>
                </a:extLst>
              </p:cNvPr>
              <p:cNvSpPr/>
              <p:nvPr/>
            </p:nvSpPr>
            <p:spPr>
              <a:xfrm>
                <a:off x="10223434" y="2306870"/>
                <a:ext cx="1061686" cy="105232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360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600" b="0" i="1" dirty="0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acc>
                        </m:e>
                        <m:sub>
                          <m:r>
                            <a:rPr lang="en-US" sz="36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6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6EF5B3CE-B629-FA4F-8270-92432ED88E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3434" y="2306870"/>
                <a:ext cx="1061686" cy="1052326"/>
              </a:xfrm>
              <a:prstGeom prst="ellipse">
                <a:avLst/>
              </a:prstGeom>
              <a:blipFill>
                <a:blip r:embed="rId6"/>
                <a:stretch>
                  <a:fillRect l="-10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B420AD1-F0C7-EB45-A696-935D048DF5CE}"/>
              </a:ext>
            </a:extLst>
          </p:cNvPr>
          <p:cNvCxnSpPr>
            <a:cxnSpLocks/>
            <a:stCxn id="19" idx="4"/>
            <a:endCxn id="37" idx="0"/>
          </p:cNvCxnSpPr>
          <p:nvPr/>
        </p:nvCxnSpPr>
        <p:spPr>
          <a:xfrm>
            <a:off x="6375582" y="3348685"/>
            <a:ext cx="4117" cy="348097"/>
          </a:xfrm>
          <a:prstGeom prst="straightConnector1">
            <a:avLst/>
          </a:prstGeom>
          <a:ln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B821DA2-1B31-DF45-948E-66FA4E0A5BA5}"/>
              </a:ext>
            </a:extLst>
          </p:cNvPr>
          <p:cNvCxnSpPr>
            <a:cxnSpLocks/>
            <a:stCxn id="26" idx="4"/>
            <a:endCxn id="38" idx="0"/>
          </p:cNvCxnSpPr>
          <p:nvPr/>
        </p:nvCxnSpPr>
        <p:spPr>
          <a:xfrm flipH="1">
            <a:off x="8657466" y="3353941"/>
            <a:ext cx="141" cy="371671"/>
          </a:xfrm>
          <a:prstGeom prst="straightConnector1">
            <a:avLst/>
          </a:prstGeom>
          <a:ln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578FC45-52C6-7A42-ADDB-B3809816F5EA}"/>
              </a:ext>
            </a:extLst>
          </p:cNvPr>
          <p:cNvCxnSpPr>
            <a:cxnSpLocks/>
            <a:stCxn id="29" idx="4"/>
            <a:endCxn id="39" idx="0"/>
          </p:cNvCxnSpPr>
          <p:nvPr/>
        </p:nvCxnSpPr>
        <p:spPr>
          <a:xfrm flipH="1">
            <a:off x="10749884" y="3359196"/>
            <a:ext cx="4393" cy="321107"/>
          </a:xfrm>
          <a:prstGeom prst="straightConnector1">
            <a:avLst/>
          </a:prstGeom>
          <a:ln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7ED91508-343D-FB4A-AF15-6E196BDEC591}"/>
              </a:ext>
            </a:extLst>
          </p:cNvPr>
          <p:cNvCxnSpPr>
            <a:stCxn id="19" idx="6"/>
            <a:endCxn id="26" idx="2"/>
          </p:cNvCxnSpPr>
          <p:nvPr/>
        </p:nvCxnSpPr>
        <p:spPr>
          <a:xfrm>
            <a:off x="6906425" y="2822522"/>
            <a:ext cx="1220339" cy="52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1F5590F2-F675-224A-91BC-AE050927C827}"/>
              </a:ext>
            </a:extLst>
          </p:cNvPr>
          <p:cNvCxnSpPr>
            <a:stCxn id="26" idx="6"/>
            <a:endCxn id="29" idx="2"/>
          </p:cNvCxnSpPr>
          <p:nvPr/>
        </p:nvCxnSpPr>
        <p:spPr>
          <a:xfrm>
            <a:off x="9188450" y="2827778"/>
            <a:ext cx="1034984" cy="52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F80B024C-2534-F14D-9616-E550F8684A93}"/>
                  </a:ext>
                </a:extLst>
              </p:cNvPr>
              <p:cNvSpPr/>
              <p:nvPr/>
            </p:nvSpPr>
            <p:spPr>
              <a:xfrm>
                <a:off x="5848856" y="3696782"/>
                <a:ext cx="1061686" cy="1052326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36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6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F80B024C-2534-F14D-9616-E550F8684A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8856" y="3696782"/>
                <a:ext cx="1061686" cy="1052326"/>
              </a:xfrm>
              <a:prstGeom prst="ellipse">
                <a:avLst/>
              </a:prstGeom>
              <a:blipFill>
                <a:blip r:embed="rId7"/>
                <a:stretch>
                  <a:fillRect l="-8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77A95903-C90C-3A4B-90FB-5CF7E6D1ECE7}"/>
                  </a:ext>
                </a:extLst>
              </p:cNvPr>
              <p:cNvSpPr/>
              <p:nvPr/>
            </p:nvSpPr>
            <p:spPr>
              <a:xfrm>
                <a:off x="8126623" y="3725612"/>
                <a:ext cx="1061686" cy="1052326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36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6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77A95903-C90C-3A4B-90FB-5CF7E6D1EC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6623" y="3725612"/>
                <a:ext cx="1061686" cy="1052326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677CAF3D-4B97-1749-A0F9-F009C4EFA064}"/>
                  </a:ext>
                </a:extLst>
              </p:cNvPr>
              <p:cNvSpPr/>
              <p:nvPr/>
            </p:nvSpPr>
            <p:spPr>
              <a:xfrm>
                <a:off x="10219041" y="3680303"/>
                <a:ext cx="1061686" cy="1052326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36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6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677CAF3D-4B97-1749-A0F9-F009C4EFA0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9041" y="3680303"/>
                <a:ext cx="1061686" cy="1052326"/>
              </a:xfrm>
              <a:prstGeom prst="ellipse">
                <a:avLst/>
              </a:prstGeom>
              <a:blipFill>
                <a:blip r:embed="rId9"/>
                <a:stretch>
                  <a:fillRect l="-9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AFB8FF5B-8516-6345-A3D1-6A457C66E5EC}"/>
              </a:ext>
            </a:extLst>
          </p:cNvPr>
          <p:cNvCxnSpPr>
            <a:cxnSpLocks/>
          </p:cNvCxnSpPr>
          <p:nvPr/>
        </p:nvCxnSpPr>
        <p:spPr>
          <a:xfrm flipV="1">
            <a:off x="5426027" y="2822522"/>
            <a:ext cx="418712" cy="105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8ADA175D-B913-1049-836E-72EA187B8687}"/>
              </a:ext>
            </a:extLst>
          </p:cNvPr>
          <p:cNvSpPr txBox="1"/>
          <p:nvPr/>
        </p:nvSpPr>
        <p:spPr>
          <a:xfrm>
            <a:off x="5029035" y="2425612"/>
            <a:ext cx="41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…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A7136691-8610-0D4A-98A0-FD9DF2CEB81A}"/>
              </a:ext>
            </a:extLst>
          </p:cNvPr>
          <p:cNvCxnSpPr>
            <a:cxnSpLocks/>
          </p:cNvCxnSpPr>
          <p:nvPr/>
        </p:nvCxnSpPr>
        <p:spPr>
          <a:xfrm>
            <a:off x="11285120" y="2833033"/>
            <a:ext cx="2404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167D0134-AF6F-3C4D-8CEF-C3BF6B550F38}"/>
              </a:ext>
            </a:extLst>
          </p:cNvPr>
          <p:cNvSpPr txBox="1"/>
          <p:nvPr/>
        </p:nvSpPr>
        <p:spPr>
          <a:xfrm>
            <a:off x="11525552" y="2430870"/>
            <a:ext cx="41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21908EEA-1757-A047-8108-C4156BDBF921}"/>
                  </a:ext>
                </a:extLst>
              </p:cNvPr>
              <p:cNvSpPr/>
              <p:nvPr/>
            </p:nvSpPr>
            <p:spPr>
              <a:xfrm>
                <a:off x="11005758" y="451064"/>
                <a:ext cx="1061686" cy="1052326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𝔏</m:t>
                      </m:r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21908EEA-1757-A047-8108-C4156BDBF9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05758" y="451064"/>
                <a:ext cx="1061686" cy="1052326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B8709BF0-6560-114D-8589-2196AD57D091}"/>
              </a:ext>
            </a:extLst>
          </p:cNvPr>
          <p:cNvCxnSpPr>
            <a:cxnSpLocks/>
            <a:stCxn id="19" idx="7"/>
            <a:endCxn id="20" idx="3"/>
          </p:cNvCxnSpPr>
          <p:nvPr/>
        </p:nvCxnSpPr>
        <p:spPr>
          <a:xfrm flipV="1">
            <a:off x="6750945" y="1349280"/>
            <a:ext cx="4410293" cy="11011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F4B3024-7B68-604A-91DB-F5A049954E45}"/>
              </a:ext>
            </a:extLst>
          </p:cNvPr>
          <p:cNvCxnSpPr>
            <a:cxnSpLocks/>
            <a:stCxn id="26" idx="7"/>
            <a:endCxn id="20" idx="3"/>
          </p:cNvCxnSpPr>
          <p:nvPr/>
        </p:nvCxnSpPr>
        <p:spPr>
          <a:xfrm flipV="1">
            <a:off x="9032970" y="1349280"/>
            <a:ext cx="2128268" cy="11064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E3D0B38-AAC8-FE46-B19C-36EF5486A8E6}"/>
              </a:ext>
            </a:extLst>
          </p:cNvPr>
          <p:cNvCxnSpPr>
            <a:stCxn id="29" idx="0"/>
            <a:endCxn id="20" idx="3"/>
          </p:cNvCxnSpPr>
          <p:nvPr/>
        </p:nvCxnSpPr>
        <p:spPr>
          <a:xfrm flipV="1">
            <a:off x="10754277" y="1349280"/>
            <a:ext cx="406961" cy="9575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46913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599D4E26-183F-1C40-BC5B-24EB945A8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717" y="142704"/>
            <a:ext cx="10134602" cy="1052326"/>
          </a:xfrm>
        </p:spPr>
        <p:txBody>
          <a:bodyPr>
            <a:normAutofit/>
          </a:bodyPr>
          <a:lstStyle/>
          <a:p>
            <a:r>
              <a:rPr lang="en-US" dirty="0"/>
              <a:t>Back-propagation through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690FDDC3-7D21-EE40-8F1A-3168B983AED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08003" y="1315683"/>
                <a:ext cx="4772766" cy="539961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Notice that this is just like training a very deep network!</a:t>
                </a:r>
              </a:p>
              <a:p>
                <a:r>
                  <a:rPr lang="en-US" sz="2400" dirty="0"/>
                  <a:t>Back-propagation through time: back-propagate from time step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400" dirty="0"/>
                  <a:t> to time step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Back-propagation in a very deep network: back-propagate from layer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400" dirty="0"/>
                  <a:t> to layer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endParaRPr lang="en-US" sz="2400" dirty="0"/>
              </a:p>
              <a:p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Toolkits like </a:t>
                </a:r>
                <a:r>
                  <a:rPr lang="en-US" sz="2400" dirty="0" err="1"/>
                  <a:t>PyTorch</a:t>
                </a:r>
                <a:r>
                  <a:rPr lang="en-US" sz="2400" dirty="0"/>
                  <a:t> use the same code in both cases.</a:t>
                </a:r>
              </a:p>
              <a:p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690FDDC3-7D21-EE40-8F1A-3168B983AE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8003" y="1315683"/>
                <a:ext cx="4772766" cy="5399614"/>
              </a:xfrm>
              <a:blipFill>
                <a:blip r:embed="rId3"/>
                <a:stretch>
                  <a:fillRect l="-2122" t="-1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B164FD15-FECA-5D4F-8696-341D2889665C}"/>
                  </a:ext>
                </a:extLst>
              </p:cNvPr>
              <p:cNvSpPr/>
              <p:nvPr/>
            </p:nvSpPr>
            <p:spPr>
              <a:xfrm>
                <a:off x="5844739" y="2296359"/>
                <a:ext cx="1061686" cy="105232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360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600" b="0" i="1" dirty="0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acc>
                        </m:e>
                        <m:sub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B164FD15-FECA-5D4F-8696-341D288966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4739" y="2296359"/>
                <a:ext cx="1061686" cy="1052326"/>
              </a:xfrm>
              <a:prstGeom prst="ellipse">
                <a:avLst/>
              </a:prstGeom>
              <a:blipFill>
                <a:blip r:embed="rId4"/>
                <a:stretch>
                  <a:fillRect l="-9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3F6F2FB2-D476-704A-ACF7-2F500B484EDC}"/>
                  </a:ext>
                </a:extLst>
              </p:cNvPr>
              <p:cNvSpPr/>
              <p:nvPr/>
            </p:nvSpPr>
            <p:spPr>
              <a:xfrm>
                <a:off x="8126764" y="2301615"/>
                <a:ext cx="1061686" cy="105232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360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600" b="0" i="1" dirty="0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acc>
                        </m:e>
                        <m:sub>
                          <m:r>
                            <a:rPr lang="en-US" sz="36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3F6F2FB2-D476-704A-ACF7-2F500B484E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6764" y="2301615"/>
                <a:ext cx="1061686" cy="1052326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6EF5B3CE-B629-FA4F-8270-92432ED88ED4}"/>
                  </a:ext>
                </a:extLst>
              </p:cNvPr>
              <p:cNvSpPr/>
              <p:nvPr/>
            </p:nvSpPr>
            <p:spPr>
              <a:xfrm>
                <a:off x="10223434" y="2306870"/>
                <a:ext cx="1061686" cy="105232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360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600" b="0" i="1" dirty="0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acc>
                        </m:e>
                        <m:sub>
                          <m:r>
                            <a:rPr lang="en-US" sz="36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6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6EF5B3CE-B629-FA4F-8270-92432ED88E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3434" y="2306870"/>
                <a:ext cx="1061686" cy="1052326"/>
              </a:xfrm>
              <a:prstGeom prst="ellipse">
                <a:avLst/>
              </a:prstGeom>
              <a:blipFill>
                <a:blip r:embed="rId6"/>
                <a:stretch>
                  <a:fillRect l="-10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B420AD1-F0C7-EB45-A696-935D048DF5CE}"/>
              </a:ext>
            </a:extLst>
          </p:cNvPr>
          <p:cNvCxnSpPr>
            <a:cxnSpLocks/>
            <a:stCxn id="19" idx="4"/>
            <a:endCxn id="37" idx="0"/>
          </p:cNvCxnSpPr>
          <p:nvPr/>
        </p:nvCxnSpPr>
        <p:spPr>
          <a:xfrm>
            <a:off x="6375582" y="3348685"/>
            <a:ext cx="4117" cy="348097"/>
          </a:xfrm>
          <a:prstGeom prst="straightConnector1">
            <a:avLst/>
          </a:prstGeom>
          <a:ln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B821DA2-1B31-DF45-948E-66FA4E0A5BA5}"/>
              </a:ext>
            </a:extLst>
          </p:cNvPr>
          <p:cNvCxnSpPr>
            <a:cxnSpLocks/>
            <a:stCxn id="26" idx="4"/>
            <a:endCxn id="38" idx="0"/>
          </p:cNvCxnSpPr>
          <p:nvPr/>
        </p:nvCxnSpPr>
        <p:spPr>
          <a:xfrm flipH="1">
            <a:off x="8657466" y="3353941"/>
            <a:ext cx="141" cy="371671"/>
          </a:xfrm>
          <a:prstGeom prst="straightConnector1">
            <a:avLst/>
          </a:prstGeom>
          <a:ln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578FC45-52C6-7A42-ADDB-B3809816F5EA}"/>
              </a:ext>
            </a:extLst>
          </p:cNvPr>
          <p:cNvCxnSpPr>
            <a:cxnSpLocks/>
            <a:stCxn id="29" idx="4"/>
            <a:endCxn id="39" idx="0"/>
          </p:cNvCxnSpPr>
          <p:nvPr/>
        </p:nvCxnSpPr>
        <p:spPr>
          <a:xfrm flipH="1">
            <a:off x="10749884" y="3359196"/>
            <a:ext cx="4393" cy="321107"/>
          </a:xfrm>
          <a:prstGeom prst="straightConnector1">
            <a:avLst/>
          </a:prstGeom>
          <a:ln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7ED91508-343D-FB4A-AF15-6E196BDEC591}"/>
              </a:ext>
            </a:extLst>
          </p:cNvPr>
          <p:cNvCxnSpPr>
            <a:stCxn id="19" idx="6"/>
            <a:endCxn id="26" idx="2"/>
          </p:cNvCxnSpPr>
          <p:nvPr/>
        </p:nvCxnSpPr>
        <p:spPr>
          <a:xfrm>
            <a:off x="6906425" y="2822522"/>
            <a:ext cx="1220339" cy="52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1F5590F2-F675-224A-91BC-AE050927C827}"/>
              </a:ext>
            </a:extLst>
          </p:cNvPr>
          <p:cNvCxnSpPr>
            <a:stCxn id="26" idx="6"/>
            <a:endCxn id="29" idx="2"/>
          </p:cNvCxnSpPr>
          <p:nvPr/>
        </p:nvCxnSpPr>
        <p:spPr>
          <a:xfrm>
            <a:off x="9188450" y="2827778"/>
            <a:ext cx="1034984" cy="52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F80B024C-2534-F14D-9616-E550F8684A93}"/>
                  </a:ext>
                </a:extLst>
              </p:cNvPr>
              <p:cNvSpPr/>
              <p:nvPr/>
            </p:nvSpPr>
            <p:spPr>
              <a:xfrm>
                <a:off x="5848856" y="3696782"/>
                <a:ext cx="1061686" cy="1052326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36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6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F80B024C-2534-F14D-9616-E550F8684A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8856" y="3696782"/>
                <a:ext cx="1061686" cy="1052326"/>
              </a:xfrm>
              <a:prstGeom prst="ellipse">
                <a:avLst/>
              </a:prstGeom>
              <a:blipFill>
                <a:blip r:embed="rId7"/>
                <a:stretch>
                  <a:fillRect l="-8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77A95903-C90C-3A4B-90FB-5CF7E6D1ECE7}"/>
                  </a:ext>
                </a:extLst>
              </p:cNvPr>
              <p:cNvSpPr/>
              <p:nvPr/>
            </p:nvSpPr>
            <p:spPr>
              <a:xfrm>
                <a:off x="8126623" y="3725612"/>
                <a:ext cx="1061686" cy="1052326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36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6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77A95903-C90C-3A4B-90FB-5CF7E6D1EC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6623" y="3725612"/>
                <a:ext cx="1061686" cy="1052326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677CAF3D-4B97-1749-A0F9-F009C4EFA064}"/>
                  </a:ext>
                </a:extLst>
              </p:cNvPr>
              <p:cNvSpPr/>
              <p:nvPr/>
            </p:nvSpPr>
            <p:spPr>
              <a:xfrm>
                <a:off x="10219041" y="3680303"/>
                <a:ext cx="1061686" cy="1052326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36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6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677CAF3D-4B97-1749-A0F9-F009C4EFA0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9041" y="3680303"/>
                <a:ext cx="1061686" cy="1052326"/>
              </a:xfrm>
              <a:prstGeom prst="ellipse">
                <a:avLst/>
              </a:prstGeom>
              <a:blipFill>
                <a:blip r:embed="rId9"/>
                <a:stretch>
                  <a:fillRect l="-9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AFB8FF5B-8516-6345-A3D1-6A457C66E5EC}"/>
              </a:ext>
            </a:extLst>
          </p:cNvPr>
          <p:cNvCxnSpPr>
            <a:cxnSpLocks/>
          </p:cNvCxnSpPr>
          <p:nvPr/>
        </p:nvCxnSpPr>
        <p:spPr>
          <a:xfrm flipV="1">
            <a:off x="5426027" y="2822522"/>
            <a:ext cx="418712" cy="105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8ADA175D-B913-1049-836E-72EA187B8687}"/>
              </a:ext>
            </a:extLst>
          </p:cNvPr>
          <p:cNvSpPr txBox="1"/>
          <p:nvPr/>
        </p:nvSpPr>
        <p:spPr>
          <a:xfrm>
            <a:off x="5029035" y="2425612"/>
            <a:ext cx="41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…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A7136691-8610-0D4A-98A0-FD9DF2CEB81A}"/>
              </a:ext>
            </a:extLst>
          </p:cNvPr>
          <p:cNvCxnSpPr>
            <a:cxnSpLocks/>
          </p:cNvCxnSpPr>
          <p:nvPr/>
        </p:nvCxnSpPr>
        <p:spPr>
          <a:xfrm>
            <a:off x="11285120" y="2833033"/>
            <a:ext cx="2404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167D0134-AF6F-3C4D-8CEF-C3BF6B550F38}"/>
              </a:ext>
            </a:extLst>
          </p:cNvPr>
          <p:cNvSpPr txBox="1"/>
          <p:nvPr/>
        </p:nvSpPr>
        <p:spPr>
          <a:xfrm>
            <a:off x="11525552" y="2430870"/>
            <a:ext cx="41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21908EEA-1757-A047-8108-C4156BDBF921}"/>
                  </a:ext>
                </a:extLst>
              </p:cNvPr>
              <p:cNvSpPr/>
              <p:nvPr/>
            </p:nvSpPr>
            <p:spPr>
              <a:xfrm>
                <a:off x="11005758" y="451064"/>
                <a:ext cx="1061686" cy="1052326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𝔏</m:t>
                      </m:r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21908EEA-1757-A047-8108-C4156BDBF9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05758" y="451064"/>
                <a:ext cx="1061686" cy="1052326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B8709BF0-6560-114D-8589-2196AD57D091}"/>
              </a:ext>
            </a:extLst>
          </p:cNvPr>
          <p:cNvCxnSpPr>
            <a:cxnSpLocks/>
            <a:stCxn id="19" idx="7"/>
            <a:endCxn id="20" idx="3"/>
          </p:cNvCxnSpPr>
          <p:nvPr/>
        </p:nvCxnSpPr>
        <p:spPr>
          <a:xfrm flipV="1">
            <a:off x="6750945" y="1349280"/>
            <a:ext cx="4410293" cy="11011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F4B3024-7B68-604A-91DB-F5A049954E45}"/>
              </a:ext>
            </a:extLst>
          </p:cNvPr>
          <p:cNvCxnSpPr>
            <a:cxnSpLocks/>
            <a:stCxn id="26" idx="7"/>
            <a:endCxn id="20" idx="3"/>
          </p:cNvCxnSpPr>
          <p:nvPr/>
        </p:nvCxnSpPr>
        <p:spPr>
          <a:xfrm flipV="1">
            <a:off x="9032970" y="1349280"/>
            <a:ext cx="2128268" cy="11064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E3D0B38-AAC8-FE46-B19C-36EF5486A8E6}"/>
              </a:ext>
            </a:extLst>
          </p:cNvPr>
          <p:cNvCxnSpPr>
            <a:stCxn id="29" idx="0"/>
            <a:endCxn id="20" idx="3"/>
          </p:cNvCxnSpPr>
          <p:nvPr/>
        </p:nvCxnSpPr>
        <p:spPr>
          <a:xfrm flipV="1">
            <a:off x="10754277" y="1349280"/>
            <a:ext cx="406961" cy="9575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88799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D6D3C-5E4E-4C44-8F90-B8B022021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8ACFE7-DABB-624D-B188-E609B46A73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Log belief propagation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Recurrent neural networks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Training a recurrent neural network</a:t>
            </a:r>
          </a:p>
          <a:p>
            <a:r>
              <a:rPr lang="en-US" dirty="0"/>
              <a:t>Long short-term memory (LSTM)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3912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599D4E26-183F-1C40-BC5B-24EB945A8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717" y="142703"/>
            <a:ext cx="4772766" cy="1519345"/>
          </a:xfrm>
        </p:spPr>
        <p:txBody>
          <a:bodyPr>
            <a:normAutofit/>
          </a:bodyPr>
          <a:lstStyle/>
          <a:p>
            <a:r>
              <a:rPr lang="en-US" dirty="0"/>
              <a:t>Exponential forgetting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690FDDC3-7D21-EE40-8F1A-3168B983AED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03091" y="3278503"/>
                <a:ext cx="5474043" cy="3081817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sz="2400" dirty="0"/>
                  <a:t>Regular RNNs have a problem: they forget what they know!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sz="2400" dirty="0"/>
                  <a:t>For example, suppose that the feedback matrix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U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400" dirty="0"/>
                  <a:t>, so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acc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acc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2400" dirty="0"/>
                  <a:t>.  Then the state vector decays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sz="2400" dirty="0"/>
                  <a:t>!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en-US" sz="2400" dirty="0"/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690FDDC3-7D21-EE40-8F1A-3168B983AE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03091" y="3278503"/>
                <a:ext cx="5474043" cy="3081817"/>
              </a:xfrm>
              <a:blipFill>
                <a:blip r:embed="rId3"/>
                <a:stretch>
                  <a:fillRect l="-1852" r="-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B164FD15-FECA-5D4F-8696-341D2889665C}"/>
                  </a:ext>
                </a:extLst>
              </p:cNvPr>
              <p:cNvSpPr/>
              <p:nvPr/>
            </p:nvSpPr>
            <p:spPr>
              <a:xfrm>
                <a:off x="5844739" y="257490"/>
                <a:ext cx="1061686" cy="105232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360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600" b="0" i="1" dirty="0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acc>
                        </m:e>
                        <m:sub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B164FD15-FECA-5D4F-8696-341D288966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4739" y="257490"/>
                <a:ext cx="1061686" cy="1052326"/>
              </a:xfrm>
              <a:prstGeom prst="ellipse">
                <a:avLst/>
              </a:prstGeom>
              <a:blipFill>
                <a:blip r:embed="rId4"/>
                <a:stretch>
                  <a:fillRect l="-9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3F6F2FB2-D476-704A-ACF7-2F500B484EDC}"/>
                  </a:ext>
                </a:extLst>
              </p:cNvPr>
              <p:cNvSpPr/>
              <p:nvPr/>
            </p:nvSpPr>
            <p:spPr>
              <a:xfrm>
                <a:off x="8126764" y="262746"/>
                <a:ext cx="1061686" cy="105232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360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600" b="0" i="1" dirty="0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acc>
                        </m:e>
                        <m:sub>
                          <m:r>
                            <a:rPr lang="en-US" sz="36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3F6F2FB2-D476-704A-ACF7-2F500B484E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6764" y="262746"/>
                <a:ext cx="1061686" cy="1052326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6EF5B3CE-B629-FA4F-8270-92432ED88ED4}"/>
                  </a:ext>
                </a:extLst>
              </p:cNvPr>
              <p:cNvSpPr/>
              <p:nvPr/>
            </p:nvSpPr>
            <p:spPr>
              <a:xfrm>
                <a:off x="10223434" y="268001"/>
                <a:ext cx="1061686" cy="105232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360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600" b="0" i="1" dirty="0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acc>
                        </m:e>
                        <m:sub>
                          <m:r>
                            <a:rPr lang="en-US" sz="36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6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6EF5B3CE-B629-FA4F-8270-92432ED88E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3434" y="268001"/>
                <a:ext cx="1061686" cy="1052326"/>
              </a:xfrm>
              <a:prstGeom prst="ellipse">
                <a:avLst/>
              </a:prstGeom>
              <a:blipFill>
                <a:blip r:embed="rId6"/>
                <a:stretch>
                  <a:fillRect l="-10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B420AD1-F0C7-EB45-A696-935D048DF5CE}"/>
              </a:ext>
            </a:extLst>
          </p:cNvPr>
          <p:cNvCxnSpPr>
            <a:cxnSpLocks/>
            <a:stCxn id="19" idx="4"/>
            <a:endCxn id="37" idx="0"/>
          </p:cNvCxnSpPr>
          <p:nvPr/>
        </p:nvCxnSpPr>
        <p:spPr>
          <a:xfrm>
            <a:off x="6375582" y="1309816"/>
            <a:ext cx="4117" cy="348097"/>
          </a:xfrm>
          <a:prstGeom prst="straightConnector1">
            <a:avLst/>
          </a:prstGeom>
          <a:ln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B821DA2-1B31-DF45-948E-66FA4E0A5BA5}"/>
              </a:ext>
            </a:extLst>
          </p:cNvPr>
          <p:cNvCxnSpPr>
            <a:cxnSpLocks/>
            <a:stCxn id="26" idx="4"/>
            <a:endCxn id="38" idx="0"/>
          </p:cNvCxnSpPr>
          <p:nvPr/>
        </p:nvCxnSpPr>
        <p:spPr>
          <a:xfrm flipH="1">
            <a:off x="8657466" y="1315072"/>
            <a:ext cx="141" cy="371671"/>
          </a:xfrm>
          <a:prstGeom prst="straightConnector1">
            <a:avLst/>
          </a:prstGeom>
          <a:ln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578FC45-52C6-7A42-ADDB-B3809816F5EA}"/>
              </a:ext>
            </a:extLst>
          </p:cNvPr>
          <p:cNvCxnSpPr>
            <a:cxnSpLocks/>
            <a:stCxn id="29" idx="4"/>
            <a:endCxn id="39" idx="0"/>
          </p:cNvCxnSpPr>
          <p:nvPr/>
        </p:nvCxnSpPr>
        <p:spPr>
          <a:xfrm flipH="1">
            <a:off x="10749884" y="1320327"/>
            <a:ext cx="4393" cy="321107"/>
          </a:xfrm>
          <a:prstGeom prst="straightConnector1">
            <a:avLst/>
          </a:prstGeom>
          <a:ln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7ED91508-343D-FB4A-AF15-6E196BDEC591}"/>
              </a:ext>
            </a:extLst>
          </p:cNvPr>
          <p:cNvCxnSpPr>
            <a:stCxn id="19" idx="6"/>
            <a:endCxn id="26" idx="2"/>
          </p:cNvCxnSpPr>
          <p:nvPr/>
        </p:nvCxnSpPr>
        <p:spPr>
          <a:xfrm>
            <a:off x="6906425" y="783653"/>
            <a:ext cx="1220339" cy="52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1F5590F2-F675-224A-91BC-AE050927C827}"/>
              </a:ext>
            </a:extLst>
          </p:cNvPr>
          <p:cNvCxnSpPr>
            <a:stCxn id="26" idx="6"/>
            <a:endCxn id="29" idx="2"/>
          </p:cNvCxnSpPr>
          <p:nvPr/>
        </p:nvCxnSpPr>
        <p:spPr>
          <a:xfrm>
            <a:off x="9188450" y="788909"/>
            <a:ext cx="1034984" cy="52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F80B024C-2534-F14D-9616-E550F8684A93}"/>
                  </a:ext>
                </a:extLst>
              </p:cNvPr>
              <p:cNvSpPr/>
              <p:nvPr/>
            </p:nvSpPr>
            <p:spPr>
              <a:xfrm>
                <a:off x="5848856" y="1657913"/>
                <a:ext cx="1061686" cy="1052326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36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6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F80B024C-2534-F14D-9616-E550F8684A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8856" y="1657913"/>
                <a:ext cx="1061686" cy="1052326"/>
              </a:xfrm>
              <a:prstGeom prst="ellipse">
                <a:avLst/>
              </a:prstGeom>
              <a:blipFill>
                <a:blip r:embed="rId7"/>
                <a:stretch>
                  <a:fillRect l="-8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77A95903-C90C-3A4B-90FB-5CF7E6D1ECE7}"/>
                  </a:ext>
                </a:extLst>
              </p:cNvPr>
              <p:cNvSpPr/>
              <p:nvPr/>
            </p:nvSpPr>
            <p:spPr>
              <a:xfrm>
                <a:off x="8126623" y="1686743"/>
                <a:ext cx="1061686" cy="1052326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36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6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77A95903-C90C-3A4B-90FB-5CF7E6D1EC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6623" y="1686743"/>
                <a:ext cx="1061686" cy="1052326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677CAF3D-4B97-1749-A0F9-F009C4EFA064}"/>
                  </a:ext>
                </a:extLst>
              </p:cNvPr>
              <p:cNvSpPr/>
              <p:nvPr/>
            </p:nvSpPr>
            <p:spPr>
              <a:xfrm>
                <a:off x="10219041" y="1641434"/>
                <a:ext cx="1061686" cy="1052326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36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6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677CAF3D-4B97-1749-A0F9-F009C4EFA0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9041" y="1641434"/>
                <a:ext cx="1061686" cy="1052326"/>
              </a:xfrm>
              <a:prstGeom prst="ellipse">
                <a:avLst/>
              </a:prstGeom>
              <a:blipFill>
                <a:blip r:embed="rId9"/>
                <a:stretch>
                  <a:fillRect l="-9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AFB8FF5B-8516-6345-A3D1-6A457C66E5EC}"/>
              </a:ext>
            </a:extLst>
          </p:cNvPr>
          <p:cNvCxnSpPr>
            <a:cxnSpLocks/>
          </p:cNvCxnSpPr>
          <p:nvPr/>
        </p:nvCxnSpPr>
        <p:spPr>
          <a:xfrm flipV="1">
            <a:off x="5426027" y="783653"/>
            <a:ext cx="418712" cy="105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8ADA175D-B913-1049-836E-72EA187B8687}"/>
              </a:ext>
            </a:extLst>
          </p:cNvPr>
          <p:cNvSpPr txBox="1"/>
          <p:nvPr/>
        </p:nvSpPr>
        <p:spPr>
          <a:xfrm>
            <a:off x="5029035" y="386743"/>
            <a:ext cx="41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…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A7136691-8610-0D4A-98A0-FD9DF2CEB81A}"/>
              </a:ext>
            </a:extLst>
          </p:cNvPr>
          <p:cNvCxnSpPr>
            <a:cxnSpLocks/>
          </p:cNvCxnSpPr>
          <p:nvPr/>
        </p:nvCxnSpPr>
        <p:spPr>
          <a:xfrm>
            <a:off x="11285120" y="794164"/>
            <a:ext cx="2404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167D0134-AF6F-3C4D-8CEF-C3BF6B550F38}"/>
              </a:ext>
            </a:extLst>
          </p:cNvPr>
          <p:cNvSpPr txBox="1"/>
          <p:nvPr/>
        </p:nvSpPr>
        <p:spPr>
          <a:xfrm>
            <a:off x="11525552" y="392001"/>
            <a:ext cx="41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…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553341C-105B-6D44-9149-2CC9D65369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80" y="1641434"/>
            <a:ext cx="5397417" cy="4411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ECF5EA7-7AF3-F44E-892F-3EB5A0AF9EAA}"/>
              </a:ext>
            </a:extLst>
          </p:cNvPr>
          <p:cNvSpPr txBox="1"/>
          <p:nvPr/>
        </p:nvSpPr>
        <p:spPr>
          <a:xfrm>
            <a:off x="457203" y="607404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Exponential-</a:t>
            </a:r>
            <a:r>
              <a:rPr lang="en-US" sz="1800" dirty="0" err="1"/>
              <a:t>decay.png</a:t>
            </a:r>
            <a:r>
              <a:rPr lang="en-US" sz="1800" dirty="0"/>
              <a:t>.  CC-SA-4.0, </a:t>
            </a:r>
            <a:r>
              <a:rPr lang="en-US" sz="1800" dirty="0" err="1"/>
              <a:t>Svjo</a:t>
            </a:r>
            <a:r>
              <a:rPr lang="en-US" sz="1800" dirty="0"/>
              <a:t>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5574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599D4E26-183F-1C40-BC5B-24EB945A8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716" y="142703"/>
            <a:ext cx="6921845" cy="1130043"/>
          </a:xfrm>
        </p:spPr>
        <p:txBody>
          <a:bodyPr>
            <a:normAutofit/>
          </a:bodyPr>
          <a:lstStyle/>
          <a:p>
            <a:r>
              <a:rPr lang="en-US" sz="3600" dirty="0"/>
              <a:t>Long-Short Term Memory (LSTM)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690FDDC3-7D21-EE40-8F1A-3168B983AED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94500" y="1140775"/>
                <a:ext cx="6661309" cy="5334165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sz="2400" dirty="0"/>
                  <a:t>A Long-Short Term Memory network (LSTM) solves the exponential forgetting problem using something called a gate.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sz="2400" dirty="0"/>
                  <a:t>Remember that a normal RNN computes </a:t>
                </a:r>
                <a:endParaRPr lang="en-US" sz="2400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fName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sz="2400" dirty="0"/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sz="2400" dirty="0"/>
                  <a:t>…so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U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400" dirty="0"/>
                  <a:t>, and if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(∙)</m:t>
                    </m:r>
                  </m:oMath>
                </a14:m>
                <a:r>
                  <a:rPr lang="en-US" sz="2400" dirty="0"/>
                  <a:t> is linear,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sz="2400" dirty="0"/>
                  <a:t>.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690FDDC3-7D21-EE40-8F1A-3168B983AE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4500" y="1140775"/>
                <a:ext cx="6661309" cy="5334165"/>
              </a:xfrm>
              <a:blipFill>
                <a:blip r:embed="rId3"/>
                <a:stretch>
                  <a:fillRect l="-1524" r="-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>
            <a:extLst>
              <a:ext uri="{FF2B5EF4-FFF2-40B4-BE49-F238E27FC236}">
                <a16:creationId xmlns:a16="http://schemas.microsoft.com/office/drawing/2014/main" id="{F330637B-6578-A145-AF7C-CA7273056D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810" y="21019"/>
            <a:ext cx="4563762" cy="3794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0CA4ADB-21CD-BC44-89DE-25A47F34ADA1}"/>
              </a:ext>
            </a:extLst>
          </p:cNvPr>
          <p:cNvSpPr txBox="1"/>
          <p:nvPr/>
        </p:nvSpPr>
        <p:spPr>
          <a:xfrm>
            <a:off x="10787452" y="2416430"/>
            <a:ext cx="144368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dirty="0"/>
              <a:t>CC-SA-4.0, </a:t>
            </a:r>
            <a:r>
              <a:rPr lang="en-US" sz="1800" dirty="0" err="1"/>
              <a:t>MingxianLin</a:t>
            </a:r>
            <a:r>
              <a:rPr lang="en-US" sz="1800" dirty="0"/>
              <a:t>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2225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599D4E26-183F-1C40-BC5B-24EB945A8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716" y="142703"/>
            <a:ext cx="6921845" cy="1130043"/>
          </a:xfrm>
        </p:spPr>
        <p:txBody>
          <a:bodyPr>
            <a:normAutofit/>
          </a:bodyPr>
          <a:lstStyle/>
          <a:p>
            <a:r>
              <a:rPr lang="en-US" sz="3600" dirty="0"/>
              <a:t>Long-Short Term Memory (LSTM)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690FDDC3-7D21-EE40-8F1A-3168B983AED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94500" y="1140775"/>
                <a:ext cx="6661309" cy="5334165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sz="2400" dirty="0"/>
                  <a:t>An LSTM computes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en-US" sz="2400" dirty="0"/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sz="2400" dirty="0"/>
                  <a:t>This is just like a regular RNN, except that now,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400" dirty="0"/>
                  <a:t> are not constant.  They are adjusted, depending on what the LSTM sees in the input.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690FDDC3-7D21-EE40-8F1A-3168B983AE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4500" y="1140775"/>
                <a:ext cx="6661309" cy="5334165"/>
              </a:xfrm>
              <a:blipFill>
                <a:blip r:embed="rId3"/>
                <a:stretch>
                  <a:fillRect l="-1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>
            <a:extLst>
              <a:ext uri="{FF2B5EF4-FFF2-40B4-BE49-F238E27FC236}">
                <a16:creationId xmlns:a16="http://schemas.microsoft.com/office/drawing/2014/main" id="{F330637B-6578-A145-AF7C-CA7273056D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810" y="21019"/>
            <a:ext cx="4563762" cy="3794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0CA4ADB-21CD-BC44-89DE-25A47F34ADA1}"/>
              </a:ext>
            </a:extLst>
          </p:cNvPr>
          <p:cNvSpPr txBox="1"/>
          <p:nvPr/>
        </p:nvSpPr>
        <p:spPr>
          <a:xfrm>
            <a:off x="10787452" y="2416430"/>
            <a:ext cx="144368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dirty="0"/>
              <a:t>CC-SA-4.0, </a:t>
            </a:r>
            <a:r>
              <a:rPr lang="en-US" sz="1800" dirty="0" err="1"/>
              <a:t>MingxianLin</a:t>
            </a:r>
            <a:r>
              <a:rPr lang="en-US" sz="1800" dirty="0"/>
              <a:t>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4617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599D4E26-183F-1C40-BC5B-24EB945A8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716" y="142703"/>
            <a:ext cx="6921845" cy="1130043"/>
          </a:xfrm>
        </p:spPr>
        <p:txBody>
          <a:bodyPr>
            <a:normAutofit/>
          </a:bodyPr>
          <a:lstStyle/>
          <a:p>
            <a:r>
              <a:rPr lang="en-US" sz="3600" dirty="0"/>
              <a:t>Long-Short Term Memory (LSTM)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690FDDC3-7D21-EE40-8F1A-3168B983AED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94500" y="1140775"/>
                <a:ext cx="6661309" cy="5334165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sz="2400" dirty="0"/>
                  <a:t>An LSTM computes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400" dirty="0"/>
                  <a:t> are called the “forget gate” and the “input gate,” respectively.  They are computed as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fName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sz="2400" dirty="0"/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fName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sz="2400" dirty="0"/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sz="2400" dirty="0"/>
                  <a:t>…where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fName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2400" dirty="0"/>
                  <a:t> is the logistic sigmoid function.  Remember that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fName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</m:e>
                        </m:d>
                      </m:e>
                    </m:func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US" sz="2400" dirty="0"/>
                  <a:t>.  So: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400" dirty="0"/>
                  <a:t>If the LSTM wants to remember what it knows, then it will choose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≈1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400" dirty="0"/>
                  <a:t>If the LSTM wants to forget what it knows, then it will choose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≈0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>
                  <a:lnSpc>
                    <a:spcPct val="120000"/>
                  </a:lnSpc>
                </a:pPr>
                <a:endParaRPr lang="en-US" sz="2400" dirty="0"/>
              </a:p>
            </p:txBody>
          </p:sp>
        </mc:Choice>
        <mc:Fallback xmlns="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690FDDC3-7D21-EE40-8F1A-3168B983AE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4500" y="1140775"/>
                <a:ext cx="6661309" cy="5334165"/>
              </a:xfrm>
              <a:blipFill>
                <a:blip r:embed="rId3"/>
                <a:stretch>
                  <a:fillRect l="-1143" t="-475" r="-952" b="-16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>
            <a:extLst>
              <a:ext uri="{FF2B5EF4-FFF2-40B4-BE49-F238E27FC236}">
                <a16:creationId xmlns:a16="http://schemas.microsoft.com/office/drawing/2014/main" id="{F330637B-6578-A145-AF7C-CA7273056D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810" y="21019"/>
            <a:ext cx="4563762" cy="3794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0CA4ADB-21CD-BC44-89DE-25A47F34ADA1}"/>
              </a:ext>
            </a:extLst>
          </p:cNvPr>
          <p:cNvSpPr txBox="1"/>
          <p:nvPr/>
        </p:nvSpPr>
        <p:spPr>
          <a:xfrm>
            <a:off x="10787452" y="2416430"/>
            <a:ext cx="144368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dirty="0"/>
              <a:t>CC-SA-4.0, </a:t>
            </a:r>
            <a:r>
              <a:rPr lang="en-US" sz="1800" dirty="0" err="1"/>
              <a:t>MingxianLin</a:t>
            </a:r>
            <a:r>
              <a:rPr lang="en-US" sz="1800" dirty="0"/>
              <a:t>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4941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599D4E26-183F-1C40-BC5B-24EB945A8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716" y="142703"/>
            <a:ext cx="6921845" cy="1130043"/>
          </a:xfrm>
        </p:spPr>
        <p:txBody>
          <a:bodyPr>
            <a:normAutofit/>
          </a:bodyPr>
          <a:lstStyle/>
          <a:p>
            <a:r>
              <a:rPr lang="en-US" sz="3600" dirty="0"/>
              <a:t>Long-Short Term Memory (LSTM)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690FDDC3-7D21-EE40-8F1A-3168B983AED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94500" y="1140775"/>
                <a:ext cx="6661309" cy="5334165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fName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sz="2400" dirty="0"/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fName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sz="2400" dirty="0"/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sz="2400" dirty="0"/>
                  <a:t>In order to decide whether to remember what it knows, the LSTM compares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acc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2400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400" dirty="0"/>
                  <a:t>. 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sz="2400" dirty="0"/>
                  <a:t>Before it does that, it decides whether it needs to make such a comparison: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acc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2400" dirty="0"/>
                  <a:t> is equal to the previous time step’s memory cell, multiplied by an “output gate”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2400" dirty="0"/>
                  <a:t>: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fName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sz="2400" dirty="0"/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690FDDC3-7D21-EE40-8F1A-3168B983AE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4500" y="1140775"/>
                <a:ext cx="6661309" cy="5334165"/>
              </a:xfrm>
              <a:blipFill>
                <a:blip r:embed="rId3"/>
                <a:stretch>
                  <a:fillRect l="-1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>
            <a:extLst>
              <a:ext uri="{FF2B5EF4-FFF2-40B4-BE49-F238E27FC236}">
                <a16:creationId xmlns:a16="http://schemas.microsoft.com/office/drawing/2014/main" id="{F330637B-6578-A145-AF7C-CA7273056D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810" y="21019"/>
            <a:ext cx="4563762" cy="3794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0CA4ADB-21CD-BC44-89DE-25A47F34ADA1}"/>
              </a:ext>
            </a:extLst>
          </p:cNvPr>
          <p:cNvSpPr txBox="1"/>
          <p:nvPr/>
        </p:nvSpPr>
        <p:spPr>
          <a:xfrm>
            <a:off x="10787452" y="2416430"/>
            <a:ext cx="144368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dirty="0"/>
              <a:t>CC-SA-4.0, </a:t>
            </a:r>
            <a:r>
              <a:rPr lang="en-US" sz="1800" dirty="0" err="1"/>
              <a:t>MingxianLin</a:t>
            </a:r>
            <a:r>
              <a:rPr lang="en-US" sz="1800" dirty="0"/>
              <a:t>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3103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599D4E26-183F-1C40-BC5B-24EB945A8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716" y="142703"/>
            <a:ext cx="6921845" cy="1130043"/>
          </a:xfrm>
        </p:spPr>
        <p:txBody>
          <a:bodyPr>
            <a:normAutofit/>
          </a:bodyPr>
          <a:lstStyle/>
          <a:p>
            <a:r>
              <a:rPr lang="en-US" sz="3600" dirty="0"/>
              <a:t>Long-Short Term Memory (LSTM)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690FDDC3-7D21-EE40-8F1A-3168B983AED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94500" y="1140775"/>
                <a:ext cx="6661309" cy="5334165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sz="2400" dirty="0"/>
                  <a:t>An LSTM replaces the one equation of a normal RNN: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fName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sz="2400" dirty="0"/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sz="2400" dirty="0"/>
                  <a:t>…with these five equations: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400" b="1" u="sng" dirty="0"/>
                  <a:t>Forget Gate: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fName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endParaRPr lang="en-US" sz="2400" dirty="0"/>
              </a:p>
              <a:p>
                <a:pPr>
                  <a:lnSpc>
                    <a:spcPct val="120000"/>
                  </a:lnSpc>
                </a:pPr>
                <a:r>
                  <a:rPr lang="en-US" sz="2400" b="1" u="sng" dirty="0"/>
                  <a:t>Input Gate: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fName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endParaRPr lang="en-US" sz="2400" dirty="0"/>
              </a:p>
              <a:p>
                <a:pPr>
                  <a:lnSpc>
                    <a:spcPct val="120000"/>
                  </a:lnSpc>
                </a:pPr>
                <a:r>
                  <a:rPr lang="en-US" sz="2400" b="1" u="sng" dirty="0"/>
                  <a:t>Output Gate: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fName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endParaRPr lang="en-US" sz="2400" dirty="0"/>
              </a:p>
              <a:p>
                <a:pPr>
                  <a:lnSpc>
                    <a:spcPct val="120000"/>
                  </a:lnSpc>
                </a:pPr>
                <a:r>
                  <a:rPr lang="en-US" sz="2400" b="1" u="sng" dirty="0"/>
                  <a:t>Cell: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acc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acc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sz="2400" dirty="0"/>
              </a:p>
              <a:p>
                <a:pPr>
                  <a:lnSpc>
                    <a:spcPct val="120000"/>
                  </a:lnSpc>
                </a:pPr>
                <a:r>
                  <a:rPr lang="en-US" sz="2400" b="1" u="sng" dirty="0"/>
                  <a:t>Output: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acc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acc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sz="2400" dirty="0"/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690FDDC3-7D21-EE40-8F1A-3168B983AE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4500" y="1140775"/>
                <a:ext cx="6661309" cy="5334165"/>
              </a:xfrm>
              <a:blipFill>
                <a:blip r:embed="rId3"/>
                <a:stretch>
                  <a:fillRect l="-1524" b="-9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>
            <a:extLst>
              <a:ext uri="{FF2B5EF4-FFF2-40B4-BE49-F238E27FC236}">
                <a16:creationId xmlns:a16="http://schemas.microsoft.com/office/drawing/2014/main" id="{F330637B-6578-A145-AF7C-CA7273056D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810" y="21019"/>
            <a:ext cx="4563762" cy="3794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0CA4ADB-21CD-BC44-89DE-25A47F34ADA1}"/>
              </a:ext>
            </a:extLst>
          </p:cNvPr>
          <p:cNvSpPr txBox="1"/>
          <p:nvPr/>
        </p:nvSpPr>
        <p:spPr>
          <a:xfrm>
            <a:off x="10787452" y="2416430"/>
            <a:ext cx="144368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dirty="0"/>
              <a:t>CC-SA-4.0, </a:t>
            </a:r>
            <a:r>
              <a:rPr lang="en-US" sz="1800" dirty="0" err="1"/>
              <a:t>MingxianLin</a:t>
            </a:r>
            <a:r>
              <a:rPr lang="en-US" sz="1800" dirty="0"/>
              <a:t>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063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599D4E26-183F-1C40-BC5B-24EB945A8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49" y="192131"/>
            <a:ext cx="4772766" cy="1325563"/>
          </a:xfrm>
        </p:spPr>
        <p:txBody>
          <a:bodyPr>
            <a:normAutofit/>
          </a:bodyPr>
          <a:lstStyle/>
          <a:p>
            <a:r>
              <a:rPr lang="en-US" dirty="0"/>
              <a:t>Semantics of Bayesian Networks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690FDDC3-7D21-EE40-8F1A-3168B983AED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12074" y="2489576"/>
                <a:ext cx="11351559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Remember the graph semantics of a Bayesian network: Edges denote dependence.  This graph means: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690FDDC3-7D21-EE40-8F1A-3168B983AE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2074" y="2489576"/>
                <a:ext cx="11351559" cy="4351338"/>
              </a:xfrm>
              <a:blipFill>
                <a:blip r:embed="rId3"/>
                <a:stretch>
                  <a:fillRect l="-1117" t="-3198" b="-4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286CB088-AD99-BA4A-8299-37D03E798C5A}"/>
                  </a:ext>
                </a:extLst>
              </p:cNvPr>
              <p:cNvSpPr/>
              <p:nvPr/>
            </p:nvSpPr>
            <p:spPr>
              <a:xfrm>
                <a:off x="5951832" y="55669"/>
                <a:ext cx="1061686" cy="105232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286CB088-AD99-BA4A-8299-37D03E798C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1832" y="55669"/>
                <a:ext cx="1061686" cy="1052326"/>
              </a:xfrm>
              <a:prstGeom prst="ellipse">
                <a:avLst/>
              </a:prstGeom>
              <a:blipFill>
                <a:blip r:embed="rId4"/>
                <a:stretch>
                  <a:fillRect l="-7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ACDD58BC-53F4-8049-A236-0443EE224A83}"/>
                  </a:ext>
                </a:extLst>
              </p:cNvPr>
              <p:cNvSpPr/>
              <p:nvPr/>
            </p:nvSpPr>
            <p:spPr>
              <a:xfrm>
                <a:off x="8233857" y="60925"/>
                <a:ext cx="1061686" cy="105232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 dirty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36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ACDD58BC-53F4-8049-A236-0443EE224A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3857" y="60925"/>
                <a:ext cx="1061686" cy="1052326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C47F0864-E1FB-BD43-B7B1-D2D71E21E9B5}"/>
                  </a:ext>
                </a:extLst>
              </p:cNvPr>
              <p:cNvSpPr/>
              <p:nvPr/>
            </p:nvSpPr>
            <p:spPr>
              <a:xfrm>
                <a:off x="10330527" y="66180"/>
                <a:ext cx="1061686" cy="105232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 dirty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36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6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C47F0864-E1FB-BD43-B7B1-D2D71E21E9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0527" y="66180"/>
                <a:ext cx="1061686" cy="1052326"/>
              </a:xfrm>
              <a:prstGeom prst="ellipse">
                <a:avLst/>
              </a:prstGeom>
              <a:blipFill>
                <a:blip r:embed="rId6"/>
                <a:stretch>
                  <a:fillRect l="-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B890A33-5547-474F-931F-DF75C32B1BAF}"/>
              </a:ext>
            </a:extLst>
          </p:cNvPr>
          <p:cNvCxnSpPr>
            <a:cxnSpLocks/>
            <a:stCxn id="10" idx="4"/>
            <a:endCxn id="20" idx="0"/>
          </p:cNvCxnSpPr>
          <p:nvPr/>
        </p:nvCxnSpPr>
        <p:spPr>
          <a:xfrm>
            <a:off x="6482675" y="1107995"/>
            <a:ext cx="4117" cy="1751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030C5F3-C33C-C640-A83F-75ABBB8B67BF}"/>
              </a:ext>
            </a:extLst>
          </p:cNvPr>
          <p:cNvCxnSpPr>
            <a:cxnSpLocks/>
            <a:stCxn id="15" idx="4"/>
            <a:endCxn id="22" idx="0"/>
          </p:cNvCxnSpPr>
          <p:nvPr/>
        </p:nvCxnSpPr>
        <p:spPr>
          <a:xfrm flipH="1">
            <a:off x="8764559" y="1113251"/>
            <a:ext cx="141" cy="1986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582784E-A918-C54B-A801-E50D3324EF17}"/>
              </a:ext>
            </a:extLst>
          </p:cNvPr>
          <p:cNvCxnSpPr>
            <a:cxnSpLocks/>
            <a:stCxn id="16" idx="4"/>
            <a:endCxn id="25" idx="0"/>
          </p:cNvCxnSpPr>
          <p:nvPr/>
        </p:nvCxnSpPr>
        <p:spPr>
          <a:xfrm flipH="1">
            <a:off x="10856977" y="1118506"/>
            <a:ext cx="4393" cy="148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4CFED84-C055-7E44-81E4-2339F2A3F9FF}"/>
              </a:ext>
            </a:extLst>
          </p:cNvPr>
          <p:cNvCxnSpPr>
            <a:stCxn id="10" idx="6"/>
            <a:endCxn id="15" idx="2"/>
          </p:cNvCxnSpPr>
          <p:nvPr/>
        </p:nvCxnSpPr>
        <p:spPr>
          <a:xfrm>
            <a:off x="7013518" y="581832"/>
            <a:ext cx="1220339" cy="52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210D11E-F972-6749-96BC-81F75DCE2F5F}"/>
              </a:ext>
            </a:extLst>
          </p:cNvPr>
          <p:cNvCxnSpPr>
            <a:stCxn id="15" idx="6"/>
            <a:endCxn id="16" idx="2"/>
          </p:cNvCxnSpPr>
          <p:nvPr/>
        </p:nvCxnSpPr>
        <p:spPr>
          <a:xfrm>
            <a:off x="9295543" y="587088"/>
            <a:ext cx="1034984" cy="52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824D599E-04DB-9F46-AC4E-516D91AF976D}"/>
                  </a:ext>
                </a:extLst>
              </p:cNvPr>
              <p:cNvSpPr/>
              <p:nvPr/>
            </p:nvSpPr>
            <p:spPr>
              <a:xfrm>
                <a:off x="5955949" y="1283097"/>
                <a:ext cx="1061686" cy="1052326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824D599E-04DB-9F46-AC4E-516D91AF97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5949" y="1283097"/>
                <a:ext cx="1061686" cy="1052326"/>
              </a:xfrm>
              <a:prstGeom prst="ellipse">
                <a:avLst/>
              </a:prstGeom>
              <a:blipFill>
                <a:blip r:embed="rId7"/>
                <a:stretch>
                  <a:fillRect l="-10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357F171A-A721-3A4F-829D-1F7EACE0B9F8}"/>
                  </a:ext>
                </a:extLst>
              </p:cNvPr>
              <p:cNvSpPr/>
              <p:nvPr/>
            </p:nvSpPr>
            <p:spPr>
              <a:xfrm>
                <a:off x="8233716" y="1311927"/>
                <a:ext cx="1061686" cy="1052326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357F171A-A721-3A4F-829D-1F7EACE0B9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3716" y="1311927"/>
                <a:ext cx="1061686" cy="1052326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FE6077D3-D505-8544-9D0C-B5EB47E82C37}"/>
                  </a:ext>
                </a:extLst>
              </p:cNvPr>
              <p:cNvSpPr/>
              <p:nvPr/>
            </p:nvSpPr>
            <p:spPr>
              <a:xfrm>
                <a:off x="10326134" y="1266618"/>
                <a:ext cx="1061686" cy="1052326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FE6077D3-D505-8544-9D0C-B5EB47E82C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6134" y="1266618"/>
                <a:ext cx="1061686" cy="1052326"/>
              </a:xfrm>
              <a:prstGeom prst="ellipse">
                <a:avLst/>
              </a:prstGeom>
              <a:blipFill>
                <a:blip r:embed="rId9"/>
                <a:stretch>
                  <a:fillRect l="-10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A47AA82-E7B7-CC48-AFDA-C3C8118DAC46}"/>
              </a:ext>
            </a:extLst>
          </p:cNvPr>
          <p:cNvCxnSpPr>
            <a:cxnSpLocks/>
          </p:cNvCxnSpPr>
          <p:nvPr/>
        </p:nvCxnSpPr>
        <p:spPr>
          <a:xfrm flipV="1">
            <a:off x="5533120" y="581832"/>
            <a:ext cx="418712" cy="105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3B374939-7601-1747-80EB-775961F7EE09}"/>
              </a:ext>
            </a:extLst>
          </p:cNvPr>
          <p:cNvSpPr txBox="1"/>
          <p:nvPr/>
        </p:nvSpPr>
        <p:spPr>
          <a:xfrm>
            <a:off x="5136128" y="184922"/>
            <a:ext cx="41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…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D4F1ECE8-5C1C-0748-950D-7863A5B8483C}"/>
              </a:ext>
            </a:extLst>
          </p:cNvPr>
          <p:cNvCxnSpPr>
            <a:cxnSpLocks/>
          </p:cNvCxnSpPr>
          <p:nvPr/>
        </p:nvCxnSpPr>
        <p:spPr>
          <a:xfrm>
            <a:off x="11392213" y="592343"/>
            <a:ext cx="2404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55460ACA-F1F6-BD44-AFEA-6C46EB3BECCF}"/>
              </a:ext>
            </a:extLst>
          </p:cNvPr>
          <p:cNvSpPr txBox="1"/>
          <p:nvPr/>
        </p:nvSpPr>
        <p:spPr>
          <a:xfrm>
            <a:off x="11632645" y="190180"/>
            <a:ext cx="41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0173302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23228-E91C-A74F-A074-3D55BBA2C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LSTM: Remember when you want to remember, forget when you want to forget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9FDFAD-14A6-E34A-A648-64C51155D2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825625"/>
            <a:ext cx="3089190" cy="1794905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dirty="0"/>
              <a:t>Remember that an RNN tends to forget exponentially, like this: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2BD3667-45D4-F746-B85D-DEAF3AC39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5058" y="1615558"/>
            <a:ext cx="2858293" cy="2336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F24E473-BA97-F24D-8B2D-60829969C9D1}"/>
              </a:ext>
            </a:extLst>
          </p:cNvPr>
          <p:cNvSpPr txBox="1"/>
          <p:nvPr/>
        </p:nvSpPr>
        <p:spPr>
          <a:xfrm>
            <a:off x="6776812" y="2131060"/>
            <a:ext cx="144037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Exponential-</a:t>
            </a:r>
            <a:r>
              <a:rPr lang="en-US" sz="1800" dirty="0" err="1"/>
              <a:t>decay.png</a:t>
            </a:r>
            <a:r>
              <a:rPr lang="en-US" sz="1800" dirty="0"/>
              <a:t>.  CC-SA-4.0, </a:t>
            </a:r>
            <a:r>
              <a:rPr lang="en-US" sz="1800" dirty="0" err="1"/>
              <a:t>Svjo</a:t>
            </a:r>
            <a:r>
              <a:rPr lang="en-US" sz="1800" dirty="0"/>
              <a:t>, 2017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F21E10D-A0B1-DE44-91CD-87504BB2566E}"/>
              </a:ext>
            </a:extLst>
          </p:cNvPr>
          <p:cNvSpPr txBox="1">
            <a:spLocks/>
          </p:cNvSpPr>
          <p:nvPr/>
        </p:nvSpPr>
        <p:spPr>
          <a:xfrm>
            <a:off x="955590" y="4325815"/>
            <a:ext cx="3089190" cy="17949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dirty="0"/>
              <a:t>An LSTM forgets more like this: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C79C8B2-EA6D-E44D-AB45-DC149D798A61}"/>
              </a:ext>
            </a:extLst>
          </p:cNvPr>
          <p:cNvCxnSpPr/>
          <p:nvPr/>
        </p:nvCxnSpPr>
        <p:spPr>
          <a:xfrm>
            <a:off x="4263081" y="4177532"/>
            <a:ext cx="0" cy="197613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4DC6DD2-0DEA-3B48-8CE9-46310DB8CB5D}"/>
              </a:ext>
            </a:extLst>
          </p:cNvPr>
          <p:cNvCxnSpPr>
            <a:cxnSpLocks/>
          </p:cNvCxnSpPr>
          <p:nvPr/>
        </p:nvCxnSpPr>
        <p:spPr>
          <a:xfrm>
            <a:off x="4139514" y="6030099"/>
            <a:ext cx="7809470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 13">
            <a:extLst>
              <a:ext uri="{FF2B5EF4-FFF2-40B4-BE49-F238E27FC236}">
                <a16:creationId xmlns:a16="http://schemas.microsoft.com/office/drawing/2014/main" id="{9471AEAC-995B-9640-98EA-D9EB7E81FD48}"/>
              </a:ext>
            </a:extLst>
          </p:cNvPr>
          <p:cNvSpPr/>
          <p:nvPr/>
        </p:nvSpPr>
        <p:spPr>
          <a:xfrm>
            <a:off x="4275438" y="4485501"/>
            <a:ext cx="7389340" cy="1534525"/>
          </a:xfrm>
          <a:custGeom>
            <a:avLst/>
            <a:gdLst>
              <a:gd name="connsiteX0" fmla="*/ 0 w 7389340"/>
              <a:gd name="connsiteY0" fmla="*/ 0 h 1534525"/>
              <a:gd name="connsiteX1" fmla="*/ 481913 w 7389340"/>
              <a:gd name="connsiteY1" fmla="*/ 37070 h 1534525"/>
              <a:gd name="connsiteX2" fmla="*/ 2656703 w 7389340"/>
              <a:gd name="connsiteY2" fmla="*/ 37070 h 1534525"/>
              <a:gd name="connsiteX3" fmla="*/ 3484605 w 7389340"/>
              <a:gd name="connsiteY3" fmla="*/ 49427 h 1534525"/>
              <a:gd name="connsiteX4" fmla="*/ 3892378 w 7389340"/>
              <a:gd name="connsiteY4" fmla="*/ 284205 h 1534525"/>
              <a:gd name="connsiteX5" fmla="*/ 4374292 w 7389340"/>
              <a:gd name="connsiteY5" fmla="*/ 1322173 h 1534525"/>
              <a:gd name="connsiteX6" fmla="*/ 5016843 w 7389340"/>
              <a:gd name="connsiteY6" fmla="*/ 1519881 h 1534525"/>
              <a:gd name="connsiteX7" fmla="*/ 7389340 w 7389340"/>
              <a:gd name="connsiteY7" fmla="*/ 1519881 h 1534525"/>
              <a:gd name="connsiteX8" fmla="*/ 7389340 w 7389340"/>
              <a:gd name="connsiteY8" fmla="*/ 1519881 h 1534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89340" h="1534525">
                <a:moveTo>
                  <a:pt x="0" y="0"/>
                </a:moveTo>
                <a:cubicBezTo>
                  <a:pt x="19564" y="15446"/>
                  <a:pt x="39129" y="30892"/>
                  <a:pt x="481913" y="37070"/>
                </a:cubicBezTo>
                <a:cubicBezTo>
                  <a:pt x="924697" y="43248"/>
                  <a:pt x="2156254" y="35011"/>
                  <a:pt x="2656703" y="37070"/>
                </a:cubicBezTo>
                <a:cubicBezTo>
                  <a:pt x="3157152" y="39129"/>
                  <a:pt x="3278659" y="8238"/>
                  <a:pt x="3484605" y="49427"/>
                </a:cubicBezTo>
                <a:cubicBezTo>
                  <a:pt x="3690551" y="90616"/>
                  <a:pt x="3744097" y="72081"/>
                  <a:pt x="3892378" y="284205"/>
                </a:cubicBezTo>
                <a:cubicBezTo>
                  <a:pt x="4040659" y="496329"/>
                  <a:pt x="4186881" y="1116227"/>
                  <a:pt x="4374292" y="1322173"/>
                </a:cubicBezTo>
                <a:cubicBezTo>
                  <a:pt x="4561703" y="1528119"/>
                  <a:pt x="4514335" y="1486930"/>
                  <a:pt x="5016843" y="1519881"/>
                </a:cubicBezTo>
                <a:cubicBezTo>
                  <a:pt x="5519351" y="1552832"/>
                  <a:pt x="7389340" y="1519881"/>
                  <a:pt x="7389340" y="1519881"/>
                </a:cubicBezTo>
                <a:lnTo>
                  <a:pt x="7389340" y="1519881"/>
                </a:ln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 Brace 14">
            <a:extLst>
              <a:ext uri="{FF2B5EF4-FFF2-40B4-BE49-F238E27FC236}">
                <a16:creationId xmlns:a16="http://schemas.microsoft.com/office/drawing/2014/main" id="{34A301EC-6A45-3647-9295-B7906C86162E}"/>
              </a:ext>
            </a:extLst>
          </p:cNvPr>
          <p:cNvSpPr/>
          <p:nvPr/>
        </p:nvSpPr>
        <p:spPr>
          <a:xfrm rot="16200000">
            <a:off x="5953893" y="4394888"/>
            <a:ext cx="339811" cy="3610220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 Brace 15">
            <a:extLst>
              <a:ext uri="{FF2B5EF4-FFF2-40B4-BE49-F238E27FC236}">
                <a16:creationId xmlns:a16="http://schemas.microsoft.com/office/drawing/2014/main" id="{A5F14577-1500-114D-8475-D2F07EA690A3}"/>
              </a:ext>
            </a:extLst>
          </p:cNvPr>
          <p:cNvSpPr/>
          <p:nvPr/>
        </p:nvSpPr>
        <p:spPr>
          <a:xfrm rot="16200000">
            <a:off x="8293447" y="5708819"/>
            <a:ext cx="339811" cy="1015304"/>
          </a:xfrm>
          <a:prstGeom prst="leftBrac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F051B20-BB19-B943-AD7E-EA87CAD812D4}"/>
                  </a:ext>
                </a:extLst>
              </p:cNvPr>
              <p:cNvSpPr txBox="1"/>
              <p:nvPr/>
            </p:nvSpPr>
            <p:spPr>
              <a:xfrm>
                <a:off x="4318688" y="6296458"/>
                <a:ext cx="3354855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≈1</m:t>
                    </m:r>
                  </m:oMath>
                </a14:m>
                <a:r>
                  <a:rPr lang="en-US" sz="2000" dirty="0"/>
                  <a:t> during these time steps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F051B20-BB19-B943-AD7E-EA87CAD812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8688" y="6296458"/>
                <a:ext cx="3354855" cy="400110"/>
              </a:xfrm>
              <a:prstGeom prst="rect">
                <a:avLst/>
              </a:prstGeom>
              <a:blipFill>
                <a:blip r:embed="rId3"/>
                <a:stretch>
                  <a:fillRect l="-752" t="-9091" r="-1128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9E04459-4EEE-C043-93D3-43ACA085E778}"/>
                  </a:ext>
                </a:extLst>
              </p:cNvPr>
              <p:cNvSpPr txBox="1"/>
              <p:nvPr/>
            </p:nvSpPr>
            <p:spPr>
              <a:xfrm>
                <a:off x="7921720" y="6325288"/>
                <a:ext cx="343208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≈0</m:t>
                    </m:r>
                  </m:oMath>
                </a14:m>
                <a:r>
                  <a:rPr lang="en-US" sz="2000" dirty="0"/>
                  <a:t> during these time steps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9E04459-4EEE-C043-93D3-43ACA085E7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1720" y="6325288"/>
                <a:ext cx="3432080" cy="400110"/>
              </a:xfrm>
              <a:prstGeom prst="rect">
                <a:avLst/>
              </a:prstGeom>
              <a:blipFill>
                <a:blip r:embed="rId4"/>
                <a:stretch>
                  <a:fillRect l="-735" t="-9375" b="-28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6B4F56B-260E-0744-BDE0-E29CBBB2589F}"/>
                  </a:ext>
                </a:extLst>
              </p:cNvPr>
              <p:cNvSpPr txBox="1"/>
              <p:nvPr/>
            </p:nvSpPr>
            <p:spPr>
              <a:xfrm>
                <a:off x="11756444" y="6020485"/>
                <a:ext cx="42732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6B4F56B-260E-0744-BDE0-E29CBBB258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56444" y="6020485"/>
                <a:ext cx="42732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3C7EB42-49D9-904C-9F27-FDD105A6B95C}"/>
                  </a:ext>
                </a:extLst>
              </p:cNvPr>
              <p:cNvSpPr txBox="1"/>
              <p:nvPr/>
            </p:nvSpPr>
            <p:spPr>
              <a:xfrm>
                <a:off x="3951069" y="4047515"/>
                <a:ext cx="34599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acc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3C7EB42-49D9-904C-9F27-FDD105A6B9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1069" y="4047515"/>
                <a:ext cx="345991" cy="369332"/>
              </a:xfrm>
              <a:prstGeom prst="rect">
                <a:avLst/>
              </a:prstGeom>
              <a:blipFill>
                <a:blip r:embed="rId6"/>
                <a:stretch>
                  <a:fillRect t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BA44240-722B-1648-963A-27C647A96BA9}"/>
                  </a:ext>
                </a:extLst>
              </p:cNvPr>
              <p:cNvSpPr txBox="1"/>
              <p:nvPr/>
            </p:nvSpPr>
            <p:spPr>
              <a:xfrm>
                <a:off x="3942831" y="1629707"/>
                <a:ext cx="345991" cy="4103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acc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BA44240-722B-1648-963A-27C647A96B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2831" y="1629707"/>
                <a:ext cx="345991" cy="41030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69129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D6D3C-5E4E-4C44-8F90-B8B022021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68ACFE7-DABB-624D-B188-E609B46A733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Belief propagation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…,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…,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Recurrent neural networks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Training a recurrent neural network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𝔏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𝔏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𝔏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Long short-term memory (LSTM)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68ACFE7-DABB-624D-B188-E609B46A73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5562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599D4E26-183F-1C40-BC5B-24EB945A8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49" y="192131"/>
            <a:ext cx="4772766" cy="2007372"/>
          </a:xfrm>
        </p:spPr>
        <p:txBody>
          <a:bodyPr>
            <a:normAutofit/>
          </a:bodyPr>
          <a:lstStyle/>
          <a:p>
            <a:r>
              <a:rPr lang="en-US" dirty="0"/>
              <a:t>Belief Propagation and Viterbi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690FDDC3-7D21-EE40-8F1A-3168B983AED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12074" y="2489576"/>
                <a:ext cx="11351559" cy="4351338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So far, we’ve discussed two types of inference.</a:t>
                </a:r>
              </a:p>
              <a:p>
                <a:r>
                  <a:rPr lang="en-US" dirty="0"/>
                  <a:t>Belief propagation computes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query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by repeating the following two steps for every t:</a:t>
                </a:r>
              </a:p>
              <a:p>
                <a:pPr lvl="1"/>
                <a:r>
                  <a:rPr lang="en-US" dirty="0"/>
                  <a:t>Multiply: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…,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…,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−1≠</m:t>
                    </m:r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query</m:t>
                    </m:r>
                  </m:oMath>
                </a14:m>
                <a:r>
                  <a:rPr lang="en-US" dirty="0"/>
                  <a:t>, then Add: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…,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…,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US" dirty="0"/>
              </a:p>
              <a:p>
                <a:r>
                  <a:rPr lang="en-US" dirty="0"/>
                  <a:t>The Viterbi algorithm finds the most probable sequence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dirty="0"/>
                  <a:t> 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dirty="0"/>
                  <a:t> by repeating the following two steps for every t:</a:t>
                </a:r>
              </a:p>
              <a:p>
                <a:pPr lvl="1"/>
                <a:r>
                  <a:rPr lang="en-US" dirty="0"/>
                  <a:t>Multiply: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…,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Take the maximum: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lim>
                        </m:limLow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…,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690FDDC3-7D21-EE40-8F1A-3168B983AE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2074" y="2489576"/>
                <a:ext cx="11351559" cy="4351338"/>
              </a:xfrm>
              <a:blipFill>
                <a:blip r:embed="rId3"/>
                <a:stretch>
                  <a:fillRect l="-1117" t="-3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286CB088-AD99-BA4A-8299-37D03E798C5A}"/>
                  </a:ext>
                </a:extLst>
              </p:cNvPr>
              <p:cNvSpPr/>
              <p:nvPr/>
            </p:nvSpPr>
            <p:spPr>
              <a:xfrm>
                <a:off x="5951832" y="55669"/>
                <a:ext cx="1061686" cy="105232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286CB088-AD99-BA4A-8299-37D03E798C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1832" y="55669"/>
                <a:ext cx="1061686" cy="1052326"/>
              </a:xfrm>
              <a:prstGeom prst="ellipse">
                <a:avLst/>
              </a:prstGeom>
              <a:blipFill>
                <a:blip r:embed="rId4"/>
                <a:stretch>
                  <a:fillRect l="-7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ACDD58BC-53F4-8049-A236-0443EE224A83}"/>
                  </a:ext>
                </a:extLst>
              </p:cNvPr>
              <p:cNvSpPr/>
              <p:nvPr/>
            </p:nvSpPr>
            <p:spPr>
              <a:xfrm>
                <a:off x="8233857" y="60925"/>
                <a:ext cx="1061686" cy="105232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 dirty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36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ACDD58BC-53F4-8049-A236-0443EE224A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3857" y="60925"/>
                <a:ext cx="1061686" cy="1052326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C47F0864-E1FB-BD43-B7B1-D2D71E21E9B5}"/>
                  </a:ext>
                </a:extLst>
              </p:cNvPr>
              <p:cNvSpPr/>
              <p:nvPr/>
            </p:nvSpPr>
            <p:spPr>
              <a:xfrm>
                <a:off x="10330527" y="66180"/>
                <a:ext cx="1061686" cy="105232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 dirty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36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6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C47F0864-E1FB-BD43-B7B1-D2D71E21E9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0527" y="66180"/>
                <a:ext cx="1061686" cy="1052326"/>
              </a:xfrm>
              <a:prstGeom prst="ellipse">
                <a:avLst/>
              </a:prstGeom>
              <a:blipFill>
                <a:blip r:embed="rId6"/>
                <a:stretch>
                  <a:fillRect l="-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B890A33-5547-474F-931F-DF75C32B1BAF}"/>
              </a:ext>
            </a:extLst>
          </p:cNvPr>
          <p:cNvCxnSpPr>
            <a:cxnSpLocks/>
            <a:stCxn id="10" idx="4"/>
            <a:endCxn id="20" idx="0"/>
          </p:cNvCxnSpPr>
          <p:nvPr/>
        </p:nvCxnSpPr>
        <p:spPr>
          <a:xfrm>
            <a:off x="6482675" y="1107995"/>
            <a:ext cx="4117" cy="1751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030C5F3-C33C-C640-A83F-75ABBB8B67BF}"/>
              </a:ext>
            </a:extLst>
          </p:cNvPr>
          <p:cNvCxnSpPr>
            <a:cxnSpLocks/>
            <a:stCxn id="15" idx="4"/>
            <a:endCxn id="22" idx="0"/>
          </p:cNvCxnSpPr>
          <p:nvPr/>
        </p:nvCxnSpPr>
        <p:spPr>
          <a:xfrm flipH="1">
            <a:off x="8764559" y="1113251"/>
            <a:ext cx="141" cy="1986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582784E-A918-C54B-A801-E50D3324EF17}"/>
              </a:ext>
            </a:extLst>
          </p:cNvPr>
          <p:cNvCxnSpPr>
            <a:cxnSpLocks/>
            <a:stCxn id="16" idx="4"/>
            <a:endCxn id="25" idx="0"/>
          </p:cNvCxnSpPr>
          <p:nvPr/>
        </p:nvCxnSpPr>
        <p:spPr>
          <a:xfrm flipH="1">
            <a:off x="10856977" y="1118506"/>
            <a:ext cx="4393" cy="148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4CFED84-C055-7E44-81E4-2339F2A3F9FF}"/>
              </a:ext>
            </a:extLst>
          </p:cNvPr>
          <p:cNvCxnSpPr>
            <a:stCxn id="10" idx="6"/>
            <a:endCxn id="15" idx="2"/>
          </p:cNvCxnSpPr>
          <p:nvPr/>
        </p:nvCxnSpPr>
        <p:spPr>
          <a:xfrm>
            <a:off x="7013518" y="581832"/>
            <a:ext cx="1220339" cy="52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210D11E-F972-6749-96BC-81F75DCE2F5F}"/>
              </a:ext>
            </a:extLst>
          </p:cNvPr>
          <p:cNvCxnSpPr>
            <a:stCxn id="15" idx="6"/>
            <a:endCxn id="16" idx="2"/>
          </p:cNvCxnSpPr>
          <p:nvPr/>
        </p:nvCxnSpPr>
        <p:spPr>
          <a:xfrm>
            <a:off x="9295543" y="587088"/>
            <a:ext cx="1034984" cy="52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824D599E-04DB-9F46-AC4E-516D91AF976D}"/>
                  </a:ext>
                </a:extLst>
              </p:cNvPr>
              <p:cNvSpPr/>
              <p:nvPr/>
            </p:nvSpPr>
            <p:spPr>
              <a:xfrm>
                <a:off x="5955949" y="1283097"/>
                <a:ext cx="1061686" cy="1052326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824D599E-04DB-9F46-AC4E-516D91AF97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5949" y="1283097"/>
                <a:ext cx="1061686" cy="1052326"/>
              </a:xfrm>
              <a:prstGeom prst="ellipse">
                <a:avLst/>
              </a:prstGeom>
              <a:blipFill>
                <a:blip r:embed="rId7"/>
                <a:stretch>
                  <a:fillRect l="-10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357F171A-A721-3A4F-829D-1F7EACE0B9F8}"/>
                  </a:ext>
                </a:extLst>
              </p:cNvPr>
              <p:cNvSpPr/>
              <p:nvPr/>
            </p:nvSpPr>
            <p:spPr>
              <a:xfrm>
                <a:off x="8233716" y="1311927"/>
                <a:ext cx="1061686" cy="1052326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357F171A-A721-3A4F-829D-1F7EACE0B9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3716" y="1311927"/>
                <a:ext cx="1061686" cy="1052326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FE6077D3-D505-8544-9D0C-B5EB47E82C37}"/>
                  </a:ext>
                </a:extLst>
              </p:cNvPr>
              <p:cNvSpPr/>
              <p:nvPr/>
            </p:nvSpPr>
            <p:spPr>
              <a:xfrm>
                <a:off x="10326134" y="1266618"/>
                <a:ext cx="1061686" cy="1052326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FE6077D3-D505-8544-9D0C-B5EB47E82C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6134" y="1266618"/>
                <a:ext cx="1061686" cy="1052326"/>
              </a:xfrm>
              <a:prstGeom prst="ellipse">
                <a:avLst/>
              </a:prstGeom>
              <a:blipFill>
                <a:blip r:embed="rId9"/>
                <a:stretch>
                  <a:fillRect l="-10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A47AA82-E7B7-CC48-AFDA-C3C8118DAC46}"/>
              </a:ext>
            </a:extLst>
          </p:cNvPr>
          <p:cNvCxnSpPr>
            <a:cxnSpLocks/>
          </p:cNvCxnSpPr>
          <p:nvPr/>
        </p:nvCxnSpPr>
        <p:spPr>
          <a:xfrm flipV="1">
            <a:off x="5533120" y="581832"/>
            <a:ext cx="418712" cy="105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3B374939-7601-1747-80EB-775961F7EE09}"/>
              </a:ext>
            </a:extLst>
          </p:cNvPr>
          <p:cNvSpPr txBox="1"/>
          <p:nvPr/>
        </p:nvSpPr>
        <p:spPr>
          <a:xfrm>
            <a:off x="5136128" y="184922"/>
            <a:ext cx="41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…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D4F1ECE8-5C1C-0748-950D-7863A5B8483C}"/>
              </a:ext>
            </a:extLst>
          </p:cNvPr>
          <p:cNvCxnSpPr>
            <a:cxnSpLocks/>
          </p:cNvCxnSpPr>
          <p:nvPr/>
        </p:nvCxnSpPr>
        <p:spPr>
          <a:xfrm>
            <a:off x="11392213" y="592343"/>
            <a:ext cx="2404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55460ACA-F1F6-BD44-AFEA-6C46EB3BECCF}"/>
              </a:ext>
            </a:extLst>
          </p:cNvPr>
          <p:cNvSpPr txBox="1"/>
          <p:nvPr/>
        </p:nvSpPr>
        <p:spPr>
          <a:xfrm>
            <a:off x="11632645" y="190180"/>
            <a:ext cx="41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250468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599D4E26-183F-1C40-BC5B-24EB945A8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49" y="192131"/>
            <a:ext cx="4772766" cy="2007372"/>
          </a:xfrm>
        </p:spPr>
        <p:txBody>
          <a:bodyPr>
            <a:normAutofit/>
          </a:bodyPr>
          <a:lstStyle/>
          <a:p>
            <a:r>
              <a:rPr lang="en-US" dirty="0"/>
              <a:t>The 3 types of parameters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690FDDC3-7D21-EE40-8F1A-3168B983AED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12074" y="2489576"/>
                <a:ext cx="11351559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Both Belief Propagation and Viterbi depend on three index variables: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is the index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.  We’re trying to compute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…,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is the index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/>
                  <a:t>.  We know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depends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/>
                  <a:t> by way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is the index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 err="1"/>
                  <a:t>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are related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690FDDC3-7D21-EE40-8F1A-3168B983AE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2074" y="2489576"/>
                <a:ext cx="11351559" cy="4351338"/>
              </a:xfrm>
              <a:blipFill>
                <a:blip r:embed="rId3"/>
                <a:stretch>
                  <a:fillRect l="-1117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286CB088-AD99-BA4A-8299-37D03E798C5A}"/>
                  </a:ext>
                </a:extLst>
              </p:cNvPr>
              <p:cNvSpPr/>
              <p:nvPr/>
            </p:nvSpPr>
            <p:spPr>
              <a:xfrm>
                <a:off x="5951832" y="55669"/>
                <a:ext cx="1061686" cy="105232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286CB088-AD99-BA4A-8299-37D03E798C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1832" y="55669"/>
                <a:ext cx="1061686" cy="1052326"/>
              </a:xfrm>
              <a:prstGeom prst="ellipse">
                <a:avLst/>
              </a:prstGeom>
              <a:blipFill>
                <a:blip r:embed="rId4"/>
                <a:stretch>
                  <a:fillRect l="-7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ACDD58BC-53F4-8049-A236-0443EE224A83}"/>
                  </a:ext>
                </a:extLst>
              </p:cNvPr>
              <p:cNvSpPr/>
              <p:nvPr/>
            </p:nvSpPr>
            <p:spPr>
              <a:xfrm>
                <a:off x="8233857" y="60925"/>
                <a:ext cx="1061686" cy="105232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 dirty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36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ACDD58BC-53F4-8049-A236-0443EE224A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3857" y="60925"/>
                <a:ext cx="1061686" cy="1052326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C47F0864-E1FB-BD43-B7B1-D2D71E21E9B5}"/>
                  </a:ext>
                </a:extLst>
              </p:cNvPr>
              <p:cNvSpPr/>
              <p:nvPr/>
            </p:nvSpPr>
            <p:spPr>
              <a:xfrm>
                <a:off x="10330527" y="66180"/>
                <a:ext cx="1061686" cy="105232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 dirty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36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6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C47F0864-E1FB-BD43-B7B1-D2D71E21E9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0527" y="66180"/>
                <a:ext cx="1061686" cy="1052326"/>
              </a:xfrm>
              <a:prstGeom prst="ellipse">
                <a:avLst/>
              </a:prstGeom>
              <a:blipFill>
                <a:blip r:embed="rId6"/>
                <a:stretch>
                  <a:fillRect l="-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B890A33-5547-474F-931F-DF75C32B1BAF}"/>
              </a:ext>
            </a:extLst>
          </p:cNvPr>
          <p:cNvCxnSpPr>
            <a:cxnSpLocks/>
            <a:stCxn id="10" idx="4"/>
            <a:endCxn id="20" idx="0"/>
          </p:cNvCxnSpPr>
          <p:nvPr/>
        </p:nvCxnSpPr>
        <p:spPr>
          <a:xfrm>
            <a:off x="6482675" y="1107995"/>
            <a:ext cx="4117" cy="1751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030C5F3-C33C-C640-A83F-75ABBB8B67BF}"/>
              </a:ext>
            </a:extLst>
          </p:cNvPr>
          <p:cNvCxnSpPr>
            <a:cxnSpLocks/>
            <a:stCxn id="15" idx="4"/>
            <a:endCxn id="22" idx="0"/>
          </p:cNvCxnSpPr>
          <p:nvPr/>
        </p:nvCxnSpPr>
        <p:spPr>
          <a:xfrm flipH="1">
            <a:off x="8764559" y="1113251"/>
            <a:ext cx="141" cy="1986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582784E-A918-C54B-A801-E50D3324EF17}"/>
              </a:ext>
            </a:extLst>
          </p:cNvPr>
          <p:cNvCxnSpPr>
            <a:cxnSpLocks/>
            <a:stCxn id="16" idx="4"/>
            <a:endCxn id="25" idx="0"/>
          </p:cNvCxnSpPr>
          <p:nvPr/>
        </p:nvCxnSpPr>
        <p:spPr>
          <a:xfrm flipH="1">
            <a:off x="10856977" y="1118506"/>
            <a:ext cx="4393" cy="148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4CFED84-C055-7E44-81E4-2339F2A3F9FF}"/>
              </a:ext>
            </a:extLst>
          </p:cNvPr>
          <p:cNvCxnSpPr>
            <a:stCxn id="10" idx="6"/>
            <a:endCxn id="15" idx="2"/>
          </p:cNvCxnSpPr>
          <p:nvPr/>
        </p:nvCxnSpPr>
        <p:spPr>
          <a:xfrm>
            <a:off x="7013518" y="581832"/>
            <a:ext cx="1220339" cy="52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210D11E-F972-6749-96BC-81F75DCE2F5F}"/>
              </a:ext>
            </a:extLst>
          </p:cNvPr>
          <p:cNvCxnSpPr>
            <a:stCxn id="15" idx="6"/>
            <a:endCxn id="16" idx="2"/>
          </p:cNvCxnSpPr>
          <p:nvPr/>
        </p:nvCxnSpPr>
        <p:spPr>
          <a:xfrm>
            <a:off x="9295543" y="587088"/>
            <a:ext cx="1034984" cy="52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824D599E-04DB-9F46-AC4E-516D91AF976D}"/>
                  </a:ext>
                </a:extLst>
              </p:cNvPr>
              <p:cNvSpPr/>
              <p:nvPr/>
            </p:nvSpPr>
            <p:spPr>
              <a:xfrm>
                <a:off x="5955949" y="1283097"/>
                <a:ext cx="1061686" cy="1052326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824D599E-04DB-9F46-AC4E-516D91AF97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5949" y="1283097"/>
                <a:ext cx="1061686" cy="1052326"/>
              </a:xfrm>
              <a:prstGeom prst="ellipse">
                <a:avLst/>
              </a:prstGeom>
              <a:blipFill>
                <a:blip r:embed="rId7"/>
                <a:stretch>
                  <a:fillRect l="-10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357F171A-A721-3A4F-829D-1F7EACE0B9F8}"/>
                  </a:ext>
                </a:extLst>
              </p:cNvPr>
              <p:cNvSpPr/>
              <p:nvPr/>
            </p:nvSpPr>
            <p:spPr>
              <a:xfrm>
                <a:off x="8233716" y="1311927"/>
                <a:ext cx="1061686" cy="1052326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357F171A-A721-3A4F-829D-1F7EACE0B9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3716" y="1311927"/>
                <a:ext cx="1061686" cy="1052326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FE6077D3-D505-8544-9D0C-B5EB47E82C37}"/>
                  </a:ext>
                </a:extLst>
              </p:cNvPr>
              <p:cNvSpPr/>
              <p:nvPr/>
            </p:nvSpPr>
            <p:spPr>
              <a:xfrm>
                <a:off x="10326134" y="1266618"/>
                <a:ext cx="1061686" cy="1052326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FE6077D3-D505-8544-9D0C-B5EB47E82C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6134" y="1266618"/>
                <a:ext cx="1061686" cy="1052326"/>
              </a:xfrm>
              <a:prstGeom prst="ellipse">
                <a:avLst/>
              </a:prstGeom>
              <a:blipFill>
                <a:blip r:embed="rId9"/>
                <a:stretch>
                  <a:fillRect l="-10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A47AA82-E7B7-CC48-AFDA-C3C8118DAC46}"/>
              </a:ext>
            </a:extLst>
          </p:cNvPr>
          <p:cNvCxnSpPr>
            <a:cxnSpLocks/>
          </p:cNvCxnSpPr>
          <p:nvPr/>
        </p:nvCxnSpPr>
        <p:spPr>
          <a:xfrm flipV="1">
            <a:off x="5533120" y="581832"/>
            <a:ext cx="418712" cy="105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3B374939-7601-1747-80EB-775961F7EE09}"/>
              </a:ext>
            </a:extLst>
          </p:cNvPr>
          <p:cNvSpPr txBox="1"/>
          <p:nvPr/>
        </p:nvSpPr>
        <p:spPr>
          <a:xfrm>
            <a:off x="5136128" y="184922"/>
            <a:ext cx="41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…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D4F1ECE8-5C1C-0748-950D-7863A5B8483C}"/>
              </a:ext>
            </a:extLst>
          </p:cNvPr>
          <p:cNvCxnSpPr>
            <a:cxnSpLocks/>
          </p:cNvCxnSpPr>
          <p:nvPr/>
        </p:nvCxnSpPr>
        <p:spPr>
          <a:xfrm>
            <a:off x="11392213" y="592343"/>
            <a:ext cx="2404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55460ACA-F1F6-BD44-AFEA-6C46EB3BECCF}"/>
              </a:ext>
            </a:extLst>
          </p:cNvPr>
          <p:cNvSpPr txBox="1"/>
          <p:nvPr/>
        </p:nvSpPr>
        <p:spPr>
          <a:xfrm>
            <a:off x="11632645" y="190180"/>
            <a:ext cx="41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973482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599D4E26-183F-1C40-BC5B-24EB945A8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49" y="192131"/>
            <a:ext cx="4772766" cy="2007372"/>
          </a:xfrm>
        </p:spPr>
        <p:txBody>
          <a:bodyPr>
            <a:normAutofit/>
          </a:bodyPr>
          <a:lstStyle/>
          <a:p>
            <a:r>
              <a:rPr lang="en-US" dirty="0"/>
              <a:t>Writing them as vectors and matrices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690FDDC3-7D21-EE40-8F1A-3168B983AED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12074" y="2489576"/>
                <a:ext cx="11351559" cy="4351338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dirty="0"/>
                  <a:t>Let’s write these as vectors and matrices: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1,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…,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1,1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1,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1,1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1,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690FDDC3-7D21-EE40-8F1A-3168B983AE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2074" y="2489576"/>
                <a:ext cx="11351559" cy="4351338"/>
              </a:xfrm>
              <a:blipFill>
                <a:blip r:embed="rId3"/>
                <a:stretch>
                  <a:fillRect l="-894" t="-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286CB088-AD99-BA4A-8299-37D03E798C5A}"/>
                  </a:ext>
                </a:extLst>
              </p:cNvPr>
              <p:cNvSpPr/>
              <p:nvPr/>
            </p:nvSpPr>
            <p:spPr>
              <a:xfrm>
                <a:off x="5951832" y="55669"/>
                <a:ext cx="1061686" cy="105232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286CB088-AD99-BA4A-8299-37D03E798C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1832" y="55669"/>
                <a:ext cx="1061686" cy="1052326"/>
              </a:xfrm>
              <a:prstGeom prst="ellipse">
                <a:avLst/>
              </a:prstGeom>
              <a:blipFill>
                <a:blip r:embed="rId4"/>
                <a:stretch>
                  <a:fillRect l="-7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ACDD58BC-53F4-8049-A236-0443EE224A83}"/>
                  </a:ext>
                </a:extLst>
              </p:cNvPr>
              <p:cNvSpPr/>
              <p:nvPr/>
            </p:nvSpPr>
            <p:spPr>
              <a:xfrm>
                <a:off x="8233857" y="60925"/>
                <a:ext cx="1061686" cy="105232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 dirty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36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ACDD58BC-53F4-8049-A236-0443EE224A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3857" y="60925"/>
                <a:ext cx="1061686" cy="1052326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C47F0864-E1FB-BD43-B7B1-D2D71E21E9B5}"/>
                  </a:ext>
                </a:extLst>
              </p:cNvPr>
              <p:cNvSpPr/>
              <p:nvPr/>
            </p:nvSpPr>
            <p:spPr>
              <a:xfrm>
                <a:off x="10330527" y="66180"/>
                <a:ext cx="1061686" cy="105232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 dirty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36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6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C47F0864-E1FB-BD43-B7B1-D2D71E21E9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0527" y="66180"/>
                <a:ext cx="1061686" cy="1052326"/>
              </a:xfrm>
              <a:prstGeom prst="ellipse">
                <a:avLst/>
              </a:prstGeom>
              <a:blipFill>
                <a:blip r:embed="rId6"/>
                <a:stretch>
                  <a:fillRect l="-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B890A33-5547-474F-931F-DF75C32B1BAF}"/>
              </a:ext>
            </a:extLst>
          </p:cNvPr>
          <p:cNvCxnSpPr>
            <a:cxnSpLocks/>
            <a:stCxn id="10" idx="4"/>
            <a:endCxn id="20" idx="0"/>
          </p:cNvCxnSpPr>
          <p:nvPr/>
        </p:nvCxnSpPr>
        <p:spPr>
          <a:xfrm>
            <a:off x="6482675" y="1107995"/>
            <a:ext cx="4117" cy="1751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030C5F3-C33C-C640-A83F-75ABBB8B67BF}"/>
              </a:ext>
            </a:extLst>
          </p:cNvPr>
          <p:cNvCxnSpPr>
            <a:cxnSpLocks/>
            <a:stCxn id="15" idx="4"/>
            <a:endCxn id="22" idx="0"/>
          </p:cNvCxnSpPr>
          <p:nvPr/>
        </p:nvCxnSpPr>
        <p:spPr>
          <a:xfrm flipH="1">
            <a:off x="8764559" y="1113251"/>
            <a:ext cx="141" cy="1986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582784E-A918-C54B-A801-E50D3324EF17}"/>
              </a:ext>
            </a:extLst>
          </p:cNvPr>
          <p:cNvCxnSpPr>
            <a:cxnSpLocks/>
            <a:stCxn id="16" idx="4"/>
            <a:endCxn id="25" idx="0"/>
          </p:cNvCxnSpPr>
          <p:nvPr/>
        </p:nvCxnSpPr>
        <p:spPr>
          <a:xfrm flipH="1">
            <a:off x="10856977" y="1118506"/>
            <a:ext cx="4393" cy="148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4CFED84-C055-7E44-81E4-2339F2A3F9FF}"/>
              </a:ext>
            </a:extLst>
          </p:cNvPr>
          <p:cNvCxnSpPr>
            <a:stCxn id="10" idx="6"/>
            <a:endCxn id="15" idx="2"/>
          </p:cNvCxnSpPr>
          <p:nvPr/>
        </p:nvCxnSpPr>
        <p:spPr>
          <a:xfrm>
            <a:off x="7013518" y="581832"/>
            <a:ext cx="1220339" cy="52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210D11E-F972-6749-96BC-81F75DCE2F5F}"/>
              </a:ext>
            </a:extLst>
          </p:cNvPr>
          <p:cNvCxnSpPr>
            <a:stCxn id="15" idx="6"/>
            <a:endCxn id="16" idx="2"/>
          </p:cNvCxnSpPr>
          <p:nvPr/>
        </p:nvCxnSpPr>
        <p:spPr>
          <a:xfrm>
            <a:off x="9295543" y="587088"/>
            <a:ext cx="1034984" cy="52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824D599E-04DB-9F46-AC4E-516D91AF976D}"/>
                  </a:ext>
                </a:extLst>
              </p:cNvPr>
              <p:cNvSpPr/>
              <p:nvPr/>
            </p:nvSpPr>
            <p:spPr>
              <a:xfrm>
                <a:off x="5955949" y="1283097"/>
                <a:ext cx="1061686" cy="1052326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824D599E-04DB-9F46-AC4E-516D91AF97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5949" y="1283097"/>
                <a:ext cx="1061686" cy="1052326"/>
              </a:xfrm>
              <a:prstGeom prst="ellipse">
                <a:avLst/>
              </a:prstGeom>
              <a:blipFill>
                <a:blip r:embed="rId7"/>
                <a:stretch>
                  <a:fillRect l="-10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357F171A-A721-3A4F-829D-1F7EACE0B9F8}"/>
                  </a:ext>
                </a:extLst>
              </p:cNvPr>
              <p:cNvSpPr/>
              <p:nvPr/>
            </p:nvSpPr>
            <p:spPr>
              <a:xfrm>
                <a:off x="8233716" y="1311927"/>
                <a:ext cx="1061686" cy="1052326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357F171A-A721-3A4F-829D-1F7EACE0B9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3716" y="1311927"/>
                <a:ext cx="1061686" cy="1052326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FE6077D3-D505-8544-9D0C-B5EB47E82C37}"/>
                  </a:ext>
                </a:extLst>
              </p:cNvPr>
              <p:cNvSpPr/>
              <p:nvPr/>
            </p:nvSpPr>
            <p:spPr>
              <a:xfrm>
                <a:off x="10326134" y="1266618"/>
                <a:ext cx="1061686" cy="1052326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FE6077D3-D505-8544-9D0C-B5EB47E82C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6134" y="1266618"/>
                <a:ext cx="1061686" cy="1052326"/>
              </a:xfrm>
              <a:prstGeom prst="ellipse">
                <a:avLst/>
              </a:prstGeom>
              <a:blipFill>
                <a:blip r:embed="rId9"/>
                <a:stretch>
                  <a:fillRect l="-10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A47AA82-E7B7-CC48-AFDA-C3C8118DAC46}"/>
              </a:ext>
            </a:extLst>
          </p:cNvPr>
          <p:cNvCxnSpPr>
            <a:cxnSpLocks/>
          </p:cNvCxnSpPr>
          <p:nvPr/>
        </p:nvCxnSpPr>
        <p:spPr>
          <a:xfrm flipV="1">
            <a:off x="5533120" y="581832"/>
            <a:ext cx="418712" cy="105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3B374939-7601-1747-80EB-775961F7EE09}"/>
              </a:ext>
            </a:extLst>
          </p:cNvPr>
          <p:cNvSpPr txBox="1"/>
          <p:nvPr/>
        </p:nvSpPr>
        <p:spPr>
          <a:xfrm>
            <a:off x="5136128" y="184922"/>
            <a:ext cx="41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…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D4F1ECE8-5C1C-0748-950D-7863A5B8483C}"/>
              </a:ext>
            </a:extLst>
          </p:cNvPr>
          <p:cNvCxnSpPr>
            <a:cxnSpLocks/>
          </p:cNvCxnSpPr>
          <p:nvPr/>
        </p:nvCxnSpPr>
        <p:spPr>
          <a:xfrm>
            <a:off x="11392213" y="592343"/>
            <a:ext cx="2404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55460ACA-F1F6-BD44-AFEA-6C46EB3BECCF}"/>
              </a:ext>
            </a:extLst>
          </p:cNvPr>
          <p:cNvSpPr txBox="1"/>
          <p:nvPr/>
        </p:nvSpPr>
        <p:spPr>
          <a:xfrm>
            <a:off x="11632645" y="190180"/>
            <a:ext cx="41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328294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599D4E26-183F-1C40-BC5B-24EB945A8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49" y="192131"/>
            <a:ext cx="4772766" cy="2007372"/>
          </a:xfrm>
        </p:spPr>
        <p:txBody>
          <a:bodyPr>
            <a:normAutofit/>
          </a:bodyPr>
          <a:lstStyle/>
          <a:p>
            <a:r>
              <a:rPr lang="en-US" dirty="0"/>
              <a:t>Log Belief Propagation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690FDDC3-7D21-EE40-8F1A-3168B983AED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12074" y="2489576"/>
                <a:ext cx="11351559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000" dirty="0"/>
                  <a:t>Now, if we write out the whole logarithm of belief propagation: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…,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…,</m:t>
                                  </m:r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b>
                                  </m:s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b>
                                  </m:s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e>
                          </m:nary>
                        </m:e>
                      </m:fun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/>
                  <a:t>… we discover that we can write it as: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acc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  <m:sSub>
                                    <m:sSubPr>
                                      <m:ctrlPr>
                                        <a:rPr lang="en-US" sz="20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n-US" sz="20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b>
                                  </m:sSub>
                                </m:e>
                              </m:func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  <m:sSub>
                                    <m:sSubPr>
                                      <m:ctrlPr>
                                        <a:rPr lang="en-US" sz="20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n-US" sz="20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</m:d>
                        </m:e>
                      </m:func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/>
                  <a:t>…where we’ve defined: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1,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+1,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latin typeface="Cambria Math" panose="02040503050406030204" pitchFamily="18" charset="0"/>
                                  </a:rPr>
                                  <m:t>otherwise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690FDDC3-7D21-EE40-8F1A-3168B983AE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2074" y="2489576"/>
                <a:ext cx="11351559" cy="4351338"/>
              </a:xfrm>
              <a:blipFill>
                <a:blip r:embed="rId3"/>
                <a:stretch>
                  <a:fillRect l="-559" t="-19186" b="-174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286CB088-AD99-BA4A-8299-37D03E798C5A}"/>
                  </a:ext>
                </a:extLst>
              </p:cNvPr>
              <p:cNvSpPr/>
              <p:nvPr/>
            </p:nvSpPr>
            <p:spPr>
              <a:xfrm>
                <a:off x="5951832" y="55669"/>
                <a:ext cx="1061686" cy="105232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286CB088-AD99-BA4A-8299-37D03E798C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1832" y="55669"/>
                <a:ext cx="1061686" cy="1052326"/>
              </a:xfrm>
              <a:prstGeom prst="ellipse">
                <a:avLst/>
              </a:prstGeom>
              <a:blipFill>
                <a:blip r:embed="rId4"/>
                <a:stretch>
                  <a:fillRect l="-7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ACDD58BC-53F4-8049-A236-0443EE224A83}"/>
                  </a:ext>
                </a:extLst>
              </p:cNvPr>
              <p:cNvSpPr/>
              <p:nvPr/>
            </p:nvSpPr>
            <p:spPr>
              <a:xfrm>
                <a:off x="8233857" y="60925"/>
                <a:ext cx="1061686" cy="105232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 dirty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36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ACDD58BC-53F4-8049-A236-0443EE224A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3857" y="60925"/>
                <a:ext cx="1061686" cy="1052326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C47F0864-E1FB-BD43-B7B1-D2D71E21E9B5}"/>
                  </a:ext>
                </a:extLst>
              </p:cNvPr>
              <p:cNvSpPr/>
              <p:nvPr/>
            </p:nvSpPr>
            <p:spPr>
              <a:xfrm>
                <a:off x="10330527" y="66180"/>
                <a:ext cx="1061686" cy="105232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 dirty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36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6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C47F0864-E1FB-BD43-B7B1-D2D71E21E9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0527" y="66180"/>
                <a:ext cx="1061686" cy="1052326"/>
              </a:xfrm>
              <a:prstGeom prst="ellipse">
                <a:avLst/>
              </a:prstGeom>
              <a:blipFill>
                <a:blip r:embed="rId6"/>
                <a:stretch>
                  <a:fillRect l="-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B890A33-5547-474F-931F-DF75C32B1BAF}"/>
              </a:ext>
            </a:extLst>
          </p:cNvPr>
          <p:cNvCxnSpPr>
            <a:cxnSpLocks/>
            <a:stCxn id="10" idx="4"/>
            <a:endCxn id="20" idx="0"/>
          </p:cNvCxnSpPr>
          <p:nvPr/>
        </p:nvCxnSpPr>
        <p:spPr>
          <a:xfrm>
            <a:off x="6482675" y="1107995"/>
            <a:ext cx="4117" cy="1751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030C5F3-C33C-C640-A83F-75ABBB8B67BF}"/>
              </a:ext>
            </a:extLst>
          </p:cNvPr>
          <p:cNvCxnSpPr>
            <a:cxnSpLocks/>
            <a:stCxn id="15" idx="4"/>
            <a:endCxn id="22" idx="0"/>
          </p:cNvCxnSpPr>
          <p:nvPr/>
        </p:nvCxnSpPr>
        <p:spPr>
          <a:xfrm flipH="1">
            <a:off x="8764559" y="1113251"/>
            <a:ext cx="141" cy="1986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582784E-A918-C54B-A801-E50D3324EF17}"/>
              </a:ext>
            </a:extLst>
          </p:cNvPr>
          <p:cNvCxnSpPr>
            <a:cxnSpLocks/>
            <a:stCxn id="16" idx="4"/>
            <a:endCxn id="25" idx="0"/>
          </p:cNvCxnSpPr>
          <p:nvPr/>
        </p:nvCxnSpPr>
        <p:spPr>
          <a:xfrm flipH="1">
            <a:off x="10856977" y="1118506"/>
            <a:ext cx="4393" cy="148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4CFED84-C055-7E44-81E4-2339F2A3F9FF}"/>
              </a:ext>
            </a:extLst>
          </p:cNvPr>
          <p:cNvCxnSpPr>
            <a:stCxn id="10" idx="6"/>
            <a:endCxn id="15" idx="2"/>
          </p:cNvCxnSpPr>
          <p:nvPr/>
        </p:nvCxnSpPr>
        <p:spPr>
          <a:xfrm>
            <a:off x="7013518" y="581832"/>
            <a:ext cx="1220339" cy="52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210D11E-F972-6749-96BC-81F75DCE2F5F}"/>
              </a:ext>
            </a:extLst>
          </p:cNvPr>
          <p:cNvCxnSpPr>
            <a:stCxn id="15" idx="6"/>
            <a:endCxn id="16" idx="2"/>
          </p:cNvCxnSpPr>
          <p:nvPr/>
        </p:nvCxnSpPr>
        <p:spPr>
          <a:xfrm>
            <a:off x="9295543" y="587088"/>
            <a:ext cx="1034984" cy="52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824D599E-04DB-9F46-AC4E-516D91AF976D}"/>
                  </a:ext>
                </a:extLst>
              </p:cNvPr>
              <p:cNvSpPr/>
              <p:nvPr/>
            </p:nvSpPr>
            <p:spPr>
              <a:xfrm>
                <a:off x="5955949" y="1283097"/>
                <a:ext cx="1061686" cy="1052326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824D599E-04DB-9F46-AC4E-516D91AF97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5949" y="1283097"/>
                <a:ext cx="1061686" cy="1052326"/>
              </a:xfrm>
              <a:prstGeom prst="ellipse">
                <a:avLst/>
              </a:prstGeom>
              <a:blipFill>
                <a:blip r:embed="rId7"/>
                <a:stretch>
                  <a:fillRect l="-10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357F171A-A721-3A4F-829D-1F7EACE0B9F8}"/>
                  </a:ext>
                </a:extLst>
              </p:cNvPr>
              <p:cNvSpPr/>
              <p:nvPr/>
            </p:nvSpPr>
            <p:spPr>
              <a:xfrm>
                <a:off x="8233716" y="1311927"/>
                <a:ext cx="1061686" cy="1052326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357F171A-A721-3A4F-829D-1F7EACE0B9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3716" y="1311927"/>
                <a:ext cx="1061686" cy="1052326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FE6077D3-D505-8544-9D0C-B5EB47E82C37}"/>
                  </a:ext>
                </a:extLst>
              </p:cNvPr>
              <p:cNvSpPr/>
              <p:nvPr/>
            </p:nvSpPr>
            <p:spPr>
              <a:xfrm>
                <a:off x="10326134" y="1266618"/>
                <a:ext cx="1061686" cy="1052326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FE6077D3-D505-8544-9D0C-B5EB47E82C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6134" y="1266618"/>
                <a:ext cx="1061686" cy="1052326"/>
              </a:xfrm>
              <a:prstGeom prst="ellipse">
                <a:avLst/>
              </a:prstGeom>
              <a:blipFill>
                <a:blip r:embed="rId9"/>
                <a:stretch>
                  <a:fillRect l="-10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A47AA82-E7B7-CC48-AFDA-C3C8118DAC46}"/>
              </a:ext>
            </a:extLst>
          </p:cNvPr>
          <p:cNvCxnSpPr>
            <a:cxnSpLocks/>
          </p:cNvCxnSpPr>
          <p:nvPr/>
        </p:nvCxnSpPr>
        <p:spPr>
          <a:xfrm flipV="1">
            <a:off x="5533120" y="581832"/>
            <a:ext cx="418712" cy="105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3B374939-7601-1747-80EB-775961F7EE09}"/>
              </a:ext>
            </a:extLst>
          </p:cNvPr>
          <p:cNvSpPr txBox="1"/>
          <p:nvPr/>
        </p:nvSpPr>
        <p:spPr>
          <a:xfrm>
            <a:off x="5136128" y="184922"/>
            <a:ext cx="41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…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D4F1ECE8-5C1C-0748-950D-7863A5B8483C}"/>
              </a:ext>
            </a:extLst>
          </p:cNvPr>
          <p:cNvCxnSpPr>
            <a:cxnSpLocks/>
          </p:cNvCxnSpPr>
          <p:nvPr/>
        </p:nvCxnSpPr>
        <p:spPr>
          <a:xfrm>
            <a:off x="11392213" y="592343"/>
            <a:ext cx="2404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55460ACA-F1F6-BD44-AFEA-6C46EB3BECCF}"/>
              </a:ext>
            </a:extLst>
          </p:cNvPr>
          <p:cNvSpPr txBox="1"/>
          <p:nvPr/>
        </p:nvSpPr>
        <p:spPr>
          <a:xfrm>
            <a:off x="11632645" y="190180"/>
            <a:ext cx="41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717112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599D4E26-183F-1C40-BC5B-24EB945A8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717" y="142703"/>
            <a:ext cx="4772766" cy="1519345"/>
          </a:xfrm>
        </p:spPr>
        <p:txBody>
          <a:bodyPr>
            <a:normAutofit/>
          </a:bodyPr>
          <a:lstStyle/>
          <a:p>
            <a:r>
              <a:rPr lang="en-US" dirty="0"/>
              <a:t>Recurrent neural network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690FDDC3-7D21-EE40-8F1A-3168B983AED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31573" y="4343095"/>
                <a:ext cx="4395364" cy="166228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Into a neural network with this flowgraph: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  <m:sSub>
                                    <m:sSubPr>
                                      <m:ctrlPr>
                                        <a:rPr lang="en-US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n-US" sz="24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b>
                                  </m:sSub>
                                </m:e>
                              </m:func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  <m:sSub>
                                    <m:sSubPr>
                                      <m:ctrlPr>
                                        <a:rPr lang="en-US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n-US" sz="24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</m:d>
                        </m:e>
                      </m:func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690FDDC3-7D21-EE40-8F1A-3168B983AE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1573" y="4343095"/>
                <a:ext cx="4395364" cy="1662288"/>
              </a:xfrm>
              <a:blipFill>
                <a:blip r:embed="rId3"/>
                <a:stretch>
                  <a:fillRect l="-2017" t="-37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286CB088-AD99-BA4A-8299-37D03E798C5A}"/>
                  </a:ext>
                </a:extLst>
              </p:cNvPr>
              <p:cNvSpPr/>
              <p:nvPr/>
            </p:nvSpPr>
            <p:spPr>
              <a:xfrm>
                <a:off x="5815909" y="1711476"/>
                <a:ext cx="1061686" cy="105232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286CB088-AD99-BA4A-8299-37D03E798C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5909" y="1711476"/>
                <a:ext cx="1061686" cy="1052326"/>
              </a:xfrm>
              <a:prstGeom prst="ellipse">
                <a:avLst/>
              </a:prstGeom>
              <a:blipFill>
                <a:blip r:embed="rId4"/>
                <a:stretch>
                  <a:fillRect l="-7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ACDD58BC-53F4-8049-A236-0443EE224A83}"/>
                  </a:ext>
                </a:extLst>
              </p:cNvPr>
              <p:cNvSpPr/>
              <p:nvPr/>
            </p:nvSpPr>
            <p:spPr>
              <a:xfrm>
                <a:off x="8097934" y="1716732"/>
                <a:ext cx="1061686" cy="105232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 dirty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36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ACDD58BC-53F4-8049-A236-0443EE224A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7934" y="1716732"/>
                <a:ext cx="1061686" cy="1052326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C47F0864-E1FB-BD43-B7B1-D2D71E21E9B5}"/>
                  </a:ext>
                </a:extLst>
              </p:cNvPr>
              <p:cNvSpPr/>
              <p:nvPr/>
            </p:nvSpPr>
            <p:spPr>
              <a:xfrm>
                <a:off x="10194604" y="1721987"/>
                <a:ext cx="1061686" cy="105232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 dirty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36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6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C47F0864-E1FB-BD43-B7B1-D2D71E21E9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4604" y="1721987"/>
                <a:ext cx="1061686" cy="1052326"/>
              </a:xfrm>
              <a:prstGeom prst="ellipse">
                <a:avLst/>
              </a:prstGeom>
              <a:blipFill>
                <a:blip r:embed="rId6"/>
                <a:stretch>
                  <a:fillRect l="-6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B890A33-5547-474F-931F-DF75C32B1BAF}"/>
              </a:ext>
            </a:extLst>
          </p:cNvPr>
          <p:cNvCxnSpPr>
            <a:cxnSpLocks/>
            <a:stCxn id="10" idx="4"/>
            <a:endCxn id="20" idx="0"/>
          </p:cNvCxnSpPr>
          <p:nvPr/>
        </p:nvCxnSpPr>
        <p:spPr>
          <a:xfrm>
            <a:off x="6346752" y="2763802"/>
            <a:ext cx="4117" cy="286315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030C5F3-C33C-C640-A83F-75ABBB8B67BF}"/>
              </a:ext>
            </a:extLst>
          </p:cNvPr>
          <p:cNvCxnSpPr>
            <a:cxnSpLocks/>
            <a:stCxn id="15" idx="4"/>
            <a:endCxn id="22" idx="0"/>
          </p:cNvCxnSpPr>
          <p:nvPr/>
        </p:nvCxnSpPr>
        <p:spPr>
          <a:xfrm flipH="1">
            <a:off x="8628636" y="2769058"/>
            <a:ext cx="141" cy="309889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582784E-A918-C54B-A801-E50D3324EF17}"/>
              </a:ext>
            </a:extLst>
          </p:cNvPr>
          <p:cNvCxnSpPr>
            <a:cxnSpLocks/>
            <a:stCxn id="16" idx="4"/>
            <a:endCxn id="25" idx="0"/>
          </p:cNvCxnSpPr>
          <p:nvPr/>
        </p:nvCxnSpPr>
        <p:spPr>
          <a:xfrm flipH="1">
            <a:off x="10721054" y="2774313"/>
            <a:ext cx="4393" cy="259325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4CFED84-C055-7E44-81E4-2339F2A3F9FF}"/>
              </a:ext>
            </a:extLst>
          </p:cNvPr>
          <p:cNvCxnSpPr>
            <a:stCxn id="10" idx="6"/>
            <a:endCxn id="15" idx="2"/>
          </p:cNvCxnSpPr>
          <p:nvPr/>
        </p:nvCxnSpPr>
        <p:spPr>
          <a:xfrm>
            <a:off x="6877595" y="2237639"/>
            <a:ext cx="1220339" cy="52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210D11E-F972-6749-96BC-81F75DCE2F5F}"/>
              </a:ext>
            </a:extLst>
          </p:cNvPr>
          <p:cNvCxnSpPr>
            <a:stCxn id="15" idx="6"/>
            <a:endCxn id="16" idx="2"/>
          </p:cNvCxnSpPr>
          <p:nvPr/>
        </p:nvCxnSpPr>
        <p:spPr>
          <a:xfrm>
            <a:off x="9159620" y="2242895"/>
            <a:ext cx="1034984" cy="52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824D599E-04DB-9F46-AC4E-516D91AF976D}"/>
                  </a:ext>
                </a:extLst>
              </p:cNvPr>
              <p:cNvSpPr/>
              <p:nvPr/>
            </p:nvSpPr>
            <p:spPr>
              <a:xfrm>
                <a:off x="5820026" y="3050117"/>
                <a:ext cx="1061686" cy="1052326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824D599E-04DB-9F46-AC4E-516D91AF97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0026" y="3050117"/>
                <a:ext cx="1061686" cy="1052326"/>
              </a:xfrm>
              <a:prstGeom prst="ellipse">
                <a:avLst/>
              </a:prstGeom>
              <a:blipFill>
                <a:blip r:embed="rId7"/>
                <a:stretch>
                  <a:fillRect l="-10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357F171A-A721-3A4F-829D-1F7EACE0B9F8}"/>
                  </a:ext>
                </a:extLst>
              </p:cNvPr>
              <p:cNvSpPr/>
              <p:nvPr/>
            </p:nvSpPr>
            <p:spPr>
              <a:xfrm>
                <a:off x="8097793" y="3078947"/>
                <a:ext cx="1061686" cy="1052326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357F171A-A721-3A4F-829D-1F7EACE0B9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7793" y="3078947"/>
                <a:ext cx="1061686" cy="1052326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FE6077D3-D505-8544-9D0C-B5EB47E82C37}"/>
                  </a:ext>
                </a:extLst>
              </p:cNvPr>
              <p:cNvSpPr/>
              <p:nvPr/>
            </p:nvSpPr>
            <p:spPr>
              <a:xfrm>
                <a:off x="10190211" y="3033638"/>
                <a:ext cx="1061686" cy="1052326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FE6077D3-D505-8544-9D0C-B5EB47E82C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0211" y="3033638"/>
                <a:ext cx="1061686" cy="1052326"/>
              </a:xfrm>
              <a:prstGeom prst="ellipse">
                <a:avLst/>
              </a:prstGeom>
              <a:blipFill>
                <a:blip r:embed="rId9"/>
                <a:stretch>
                  <a:fillRect l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A47AA82-E7B7-CC48-AFDA-C3C8118DAC46}"/>
              </a:ext>
            </a:extLst>
          </p:cNvPr>
          <p:cNvCxnSpPr>
            <a:cxnSpLocks/>
          </p:cNvCxnSpPr>
          <p:nvPr/>
        </p:nvCxnSpPr>
        <p:spPr>
          <a:xfrm flipV="1">
            <a:off x="5397197" y="2237639"/>
            <a:ext cx="418712" cy="105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3B374939-7601-1747-80EB-775961F7EE09}"/>
              </a:ext>
            </a:extLst>
          </p:cNvPr>
          <p:cNvSpPr txBox="1"/>
          <p:nvPr/>
        </p:nvSpPr>
        <p:spPr>
          <a:xfrm>
            <a:off x="5000205" y="1840729"/>
            <a:ext cx="41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…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D4F1ECE8-5C1C-0748-950D-7863A5B8483C}"/>
              </a:ext>
            </a:extLst>
          </p:cNvPr>
          <p:cNvCxnSpPr>
            <a:cxnSpLocks/>
          </p:cNvCxnSpPr>
          <p:nvPr/>
        </p:nvCxnSpPr>
        <p:spPr>
          <a:xfrm>
            <a:off x="11256290" y="2248150"/>
            <a:ext cx="2404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55460ACA-F1F6-BD44-AFEA-6C46EB3BECCF}"/>
              </a:ext>
            </a:extLst>
          </p:cNvPr>
          <p:cNvSpPr txBox="1"/>
          <p:nvPr/>
        </p:nvSpPr>
        <p:spPr>
          <a:xfrm>
            <a:off x="11496722" y="1845987"/>
            <a:ext cx="41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B164FD15-FECA-5D4F-8696-341D2889665C}"/>
                  </a:ext>
                </a:extLst>
              </p:cNvPr>
              <p:cNvSpPr/>
              <p:nvPr/>
            </p:nvSpPr>
            <p:spPr>
              <a:xfrm>
                <a:off x="5844739" y="4285806"/>
                <a:ext cx="1061686" cy="105232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360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600" b="0" i="1" dirty="0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acc>
                        </m:e>
                        <m:sub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B164FD15-FECA-5D4F-8696-341D288966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4739" y="4285806"/>
                <a:ext cx="1061686" cy="1052326"/>
              </a:xfrm>
              <a:prstGeom prst="ellipse">
                <a:avLst/>
              </a:prstGeom>
              <a:blipFill>
                <a:blip r:embed="rId10"/>
                <a:stretch>
                  <a:fillRect l="-9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3F6F2FB2-D476-704A-ACF7-2F500B484EDC}"/>
                  </a:ext>
                </a:extLst>
              </p:cNvPr>
              <p:cNvSpPr/>
              <p:nvPr/>
            </p:nvSpPr>
            <p:spPr>
              <a:xfrm>
                <a:off x="8126764" y="4291062"/>
                <a:ext cx="1061686" cy="105232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360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600" b="0" i="1" dirty="0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acc>
                        </m:e>
                        <m:sub>
                          <m:r>
                            <a:rPr lang="en-US" sz="36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3F6F2FB2-D476-704A-ACF7-2F500B484E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6764" y="4291062"/>
                <a:ext cx="1061686" cy="1052326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6EF5B3CE-B629-FA4F-8270-92432ED88ED4}"/>
                  </a:ext>
                </a:extLst>
              </p:cNvPr>
              <p:cNvSpPr/>
              <p:nvPr/>
            </p:nvSpPr>
            <p:spPr>
              <a:xfrm>
                <a:off x="10223434" y="4296317"/>
                <a:ext cx="1061686" cy="105232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360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600" b="0" i="1" dirty="0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acc>
                        </m:e>
                        <m:sub>
                          <m:r>
                            <a:rPr lang="en-US" sz="36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6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6EF5B3CE-B629-FA4F-8270-92432ED88E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3434" y="4296317"/>
                <a:ext cx="1061686" cy="1052326"/>
              </a:xfrm>
              <a:prstGeom prst="ellipse">
                <a:avLst/>
              </a:prstGeom>
              <a:blipFill>
                <a:blip r:embed="rId12"/>
                <a:stretch>
                  <a:fillRect l="-10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B420AD1-F0C7-EB45-A696-935D048DF5CE}"/>
              </a:ext>
            </a:extLst>
          </p:cNvPr>
          <p:cNvCxnSpPr>
            <a:cxnSpLocks/>
            <a:stCxn id="19" idx="4"/>
            <a:endCxn id="37" idx="0"/>
          </p:cNvCxnSpPr>
          <p:nvPr/>
        </p:nvCxnSpPr>
        <p:spPr>
          <a:xfrm>
            <a:off x="6375582" y="5338132"/>
            <a:ext cx="4117" cy="348097"/>
          </a:xfrm>
          <a:prstGeom prst="straightConnector1">
            <a:avLst/>
          </a:prstGeom>
          <a:ln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B821DA2-1B31-DF45-948E-66FA4E0A5BA5}"/>
              </a:ext>
            </a:extLst>
          </p:cNvPr>
          <p:cNvCxnSpPr>
            <a:cxnSpLocks/>
            <a:stCxn id="26" idx="4"/>
            <a:endCxn id="38" idx="0"/>
          </p:cNvCxnSpPr>
          <p:nvPr/>
        </p:nvCxnSpPr>
        <p:spPr>
          <a:xfrm flipH="1">
            <a:off x="8657466" y="5343388"/>
            <a:ext cx="141" cy="371671"/>
          </a:xfrm>
          <a:prstGeom prst="straightConnector1">
            <a:avLst/>
          </a:prstGeom>
          <a:ln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578FC45-52C6-7A42-ADDB-B3809816F5EA}"/>
              </a:ext>
            </a:extLst>
          </p:cNvPr>
          <p:cNvCxnSpPr>
            <a:cxnSpLocks/>
            <a:stCxn id="29" idx="4"/>
            <a:endCxn id="39" idx="0"/>
          </p:cNvCxnSpPr>
          <p:nvPr/>
        </p:nvCxnSpPr>
        <p:spPr>
          <a:xfrm flipH="1">
            <a:off x="10749884" y="5348643"/>
            <a:ext cx="4393" cy="321107"/>
          </a:xfrm>
          <a:prstGeom prst="straightConnector1">
            <a:avLst/>
          </a:prstGeom>
          <a:ln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7ED91508-343D-FB4A-AF15-6E196BDEC591}"/>
              </a:ext>
            </a:extLst>
          </p:cNvPr>
          <p:cNvCxnSpPr>
            <a:stCxn id="19" idx="6"/>
            <a:endCxn id="26" idx="2"/>
          </p:cNvCxnSpPr>
          <p:nvPr/>
        </p:nvCxnSpPr>
        <p:spPr>
          <a:xfrm>
            <a:off x="6906425" y="4811969"/>
            <a:ext cx="1220339" cy="52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1F5590F2-F675-224A-91BC-AE050927C827}"/>
              </a:ext>
            </a:extLst>
          </p:cNvPr>
          <p:cNvCxnSpPr>
            <a:stCxn id="26" idx="6"/>
            <a:endCxn id="29" idx="2"/>
          </p:cNvCxnSpPr>
          <p:nvPr/>
        </p:nvCxnSpPr>
        <p:spPr>
          <a:xfrm>
            <a:off x="9188450" y="4817225"/>
            <a:ext cx="1034984" cy="52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F80B024C-2534-F14D-9616-E550F8684A93}"/>
                  </a:ext>
                </a:extLst>
              </p:cNvPr>
              <p:cNvSpPr/>
              <p:nvPr/>
            </p:nvSpPr>
            <p:spPr>
              <a:xfrm>
                <a:off x="5848856" y="5686229"/>
                <a:ext cx="1061686" cy="1052326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36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6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F80B024C-2534-F14D-9616-E550F8684A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8856" y="5686229"/>
                <a:ext cx="1061686" cy="1052326"/>
              </a:xfrm>
              <a:prstGeom prst="ellipse">
                <a:avLst/>
              </a:prstGeom>
              <a:blipFill>
                <a:blip r:embed="rId13"/>
                <a:stretch>
                  <a:fillRect l="-8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77A95903-C90C-3A4B-90FB-5CF7E6D1ECE7}"/>
                  </a:ext>
                </a:extLst>
              </p:cNvPr>
              <p:cNvSpPr/>
              <p:nvPr/>
            </p:nvSpPr>
            <p:spPr>
              <a:xfrm>
                <a:off x="8126623" y="5715059"/>
                <a:ext cx="1061686" cy="1052326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36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6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77A95903-C90C-3A4B-90FB-5CF7E6D1EC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6623" y="5715059"/>
                <a:ext cx="1061686" cy="1052326"/>
              </a:xfrm>
              <a:prstGeom prst="ellipse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677CAF3D-4B97-1749-A0F9-F009C4EFA064}"/>
                  </a:ext>
                </a:extLst>
              </p:cNvPr>
              <p:cNvSpPr/>
              <p:nvPr/>
            </p:nvSpPr>
            <p:spPr>
              <a:xfrm>
                <a:off x="10219041" y="5669750"/>
                <a:ext cx="1061686" cy="1052326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36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6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677CAF3D-4B97-1749-A0F9-F009C4EFA0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9041" y="5669750"/>
                <a:ext cx="1061686" cy="1052326"/>
              </a:xfrm>
              <a:prstGeom prst="ellipse">
                <a:avLst/>
              </a:prstGeom>
              <a:blipFill>
                <a:blip r:embed="rId15"/>
                <a:stretch>
                  <a:fillRect l="-9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AFB8FF5B-8516-6345-A3D1-6A457C66E5EC}"/>
              </a:ext>
            </a:extLst>
          </p:cNvPr>
          <p:cNvCxnSpPr>
            <a:cxnSpLocks/>
          </p:cNvCxnSpPr>
          <p:nvPr/>
        </p:nvCxnSpPr>
        <p:spPr>
          <a:xfrm flipV="1">
            <a:off x="5426027" y="4811969"/>
            <a:ext cx="418712" cy="105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8ADA175D-B913-1049-836E-72EA187B8687}"/>
              </a:ext>
            </a:extLst>
          </p:cNvPr>
          <p:cNvSpPr txBox="1"/>
          <p:nvPr/>
        </p:nvSpPr>
        <p:spPr>
          <a:xfrm>
            <a:off x="5029035" y="4415059"/>
            <a:ext cx="41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…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A7136691-8610-0D4A-98A0-FD9DF2CEB81A}"/>
              </a:ext>
            </a:extLst>
          </p:cNvPr>
          <p:cNvCxnSpPr>
            <a:cxnSpLocks/>
          </p:cNvCxnSpPr>
          <p:nvPr/>
        </p:nvCxnSpPr>
        <p:spPr>
          <a:xfrm>
            <a:off x="11285120" y="4822480"/>
            <a:ext cx="2404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167D0134-AF6F-3C4D-8CEF-C3BF6B550F38}"/>
              </a:ext>
            </a:extLst>
          </p:cNvPr>
          <p:cNvSpPr txBox="1"/>
          <p:nvPr/>
        </p:nvSpPr>
        <p:spPr>
          <a:xfrm>
            <a:off x="11525552" y="4420317"/>
            <a:ext cx="41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ontent Placeholder 2">
                <a:extLst>
                  <a:ext uri="{FF2B5EF4-FFF2-40B4-BE49-F238E27FC236}">
                    <a16:creationId xmlns:a16="http://schemas.microsoft.com/office/drawing/2014/main" id="{B9676715-9912-CD48-A824-61FADF0254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9193" y="2073568"/>
                <a:ext cx="4395364" cy="16622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2400" dirty="0"/>
                  <a:t>We have turned a Bayesian network with this dependency structure: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…,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…,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44" name="Content Placeholder 2">
                <a:extLst>
                  <a:ext uri="{FF2B5EF4-FFF2-40B4-BE49-F238E27FC236}">
                    <a16:creationId xmlns:a16="http://schemas.microsoft.com/office/drawing/2014/main" id="{B9676715-9912-CD48-A824-61FADF0254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193" y="2073568"/>
                <a:ext cx="4395364" cy="1662288"/>
              </a:xfrm>
              <a:prstGeom prst="rect">
                <a:avLst/>
              </a:prstGeom>
              <a:blipFill>
                <a:blip r:embed="rId16"/>
                <a:stretch>
                  <a:fillRect l="-1441" t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58442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D6D3C-5E4E-4C44-8F90-B8B022021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8ACFE7-DABB-624D-B188-E609B46A73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Belief propagation</a:t>
            </a:r>
          </a:p>
          <a:p>
            <a:r>
              <a:rPr lang="en-US" dirty="0"/>
              <a:t>Recurrent neural networks</a:t>
            </a:r>
          </a:p>
          <a:p>
            <a:r>
              <a:rPr lang="en-US" dirty="0"/>
              <a:t>Training a recurrent neural network</a:t>
            </a:r>
          </a:p>
          <a:p>
            <a:r>
              <a:rPr lang="en-US" dirty="0"/>
              <a:t>Long short-term memory (LSTM)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8949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</TotalTime>
  <Words>1840</Words>
  <Application>Microsoft Macintosh PowerPoint</Application>
  <PresentationFormat>Widescreen</PresentationFormat>
  <Paragraphs>419</Paragraphs>
  <Slides>31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Cambria Math</vt:lpstr>
      <vt:lpstr>Office Theme</vt:lpstr>
      <vt:lpstr>Lecture 25: Recurrent Neural Networks</vt:lpstr>
      <vt:lpstr>Content</vt:lpstr>
      <vt:lpstr>Semantics of Bayesian Networks</vt:lpstr>
      <vt:lpstr>Belief Propagation and Viterbi Algorithm</vt:lpstr>
      <vt:lpstr>The 3 types of parameters</vt:lpstr>
      <vt:lpstr>Writing them as vectors and matrices</vt:lpstr>
      <vt:lpstr>Log Belief Propagation</vt:lpstr>
      <vt:lpstr>Recurrent neural network</vt:lpstr>
      <vt:lpstr>Content</vt:lpstr>
      <vt:lpstr>Recurrent neural network (RNN)</vt:lpstr>
      <vt:lpstr>Recurrent neural network (RNN)</vt:lpstr>
      <vt:lpstr>Recurrent neural network (RNN)</vt:lpstr>
      <vt:lpstr>Recurrent neural network (RNN)</vt:lpstr>
      <vt:lpstr>Recurrent neural network (RNN)</vt:lpstr>
      <vt:lpstr>Recurrent neural network (RNN)</vt:lpstr>
      <vt:lpstr>Recurrent neural network (RNN)</vt:lpstr>
      <vt:lpstr>Content</vt:lpstr>
      <vt:lpstr>Training an RNN</vt:lpstr>
      <vt:lpstr>Training an RNN: How can we solve this?</vt:lpstr>
      <vt:lpstr>Back-propagation through time</vt:lpstr>
      <vt:lpstr>Back-propagation through time</vt:lpstr>
      <vt:lpstr>Back-propagation through time</vt:lpstr>
      <vt:lpstr>Content</vt:lpstr>
      <vt:lpstr>Exponential forgetting</vt:lpstr>
      <vt:lpstr>Long-Short Term Memory (LSTM)</vt:lpstr>
      <vt:lpstr>Long-Short Term Memory (LSTM)</vt:lpstr>
      <vt:lpstr>Long-Short Term Memory (LSTM)</vt:lpstr>
      <vt:lpstr>Long-Short Term Memory (LSTM)</vt:lpstr>
      <vt:lpstr>Long-Short Term Memory (LSTM)</vt:lpstr>
      <vt:lpstr>LSTM: Remember when you want to remember, forget when you want to forget</vt:lpstr>
      <vt:lpstr>Content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25: Recurrent and Self-Attention Neural Networks</dc:title>
  <dc:creator>Hasegawa-Johnson, Mark Allan</dc:creator>
  <cp:lastModifiedBy>Hasegawa-Johnson, Mark Allan</cp:lastModifiedBy>
  <cp:revision>11</cp:revision>
  <cp:lastPrinted>2022-03-25T18:53:10Z</cp:lastPrinted>
  <dcterms:created xsi:type="dcterms:W3CDTF">2022-03-24T17:17:18Z</dcterms:created>
  <dcterms:modified xsi:type="dcterms:W3CDTF">2022-03-25T18:53:43Z</dcterms:modified>
</cp:coreProperties>
</file>