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9" r:id="rId3"/>
    <p:sldId id="257" r:id="rId4"/>
    <p:sldId id="258" r:id="rId5"/>
    <p:sldId id="303" r:id="rId6"/>
    <p:sldId id="284" r:id="rId7"/>
    <p:sldId id="261" r:id="rId8"/>
    <p:sldId id="285" r:id="rId9"/>
    <p:sldId id="272" r:id="rId10"/>
    <p:sldId id="274" r:id="rId11"/>
    <p:sldId id="302" r:id="rId12"/>
    <p:sldId id="286" r:id="rId13"/>
    <p:sldId id="287" r:id="rId14"/>
    <p:sldId id="288" r:id="rId15"/>
    <p:sldId id="304" r:id="rId16"/>
    <p:sldId id="301" r:id="rId17"/>
    <p:sldId id="306" r:id="rId18"/>
    <p:sldId id="307"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12" r:id="rId32"/>
    <p:sldId id="313" r:id="rId33"/>
    <p:sldId id="344" r:id="rId34"/>
    <p:sldId id="345" r:id="rId35"/>
    <p:sldId id="346" r:id="rId36"/>
    <p:sldId id="347" r:id="rId37"/>
    <p:sldId id="348" r:id="rId38"/>
    <p:sldId id="349" r:id="rId39"/>
    <p:sldId id="35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125" autoAdjust="0"/>
    <p:restoredTop sz="94660"/>
  </p:normalViewPr>
  <p:slideViewPr>
    <p:cSldViewPr snapToGrid="0">
      <p:cViewPr varScale="1">
        <p:scale>
          <a:sx n="99" d="100"/>
          <a:sy n="99" d="100"/>
        </p:scale>
        <p:origin x="208"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F401D-1610-444A-9C9D-3B4C4C22971B}" type="datetimeFigureOut">
              <a:rPr lang="en-US" smtClean="0"/>
              <a:t>3/11/22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FB1E0-EBAD-46B7-8008-0848D7887D58}" type="slidenum">
              <a:rPr lang="en-US" smtClean="0"/>
              <a:t>‹#›</a:t>
            </a:fld>
            <a:endParaRPr lang="en-US"/>
          </a:p>
        </p:txBody>
      </p:sp>
    </p:spTree>
    <p:extLst>
      <p:ext uri="{BB962C8B-B14F-4D97-AF65-F5344CB8AC3E}">
        <p14:creationId xmlns:p14="http://schemas.microsoft.com/office/powerpoint/2010/main" val="295355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a:t>
            </a:fld>
            <a:endParaRPr lang="en-US"/>
          </a:p>
        </p:txBody>
      </p:sp>
    </p:spTree>
    <p:extLst>
      <p:ext uri="{BB962C8B-B14F-4D97-AF65-F5344CB8AC3E}">
        <p14:creationId xmlns:p14="http://schemas.microsoft.com/office/powerpoint/2010/main" val="549025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15</a:t>
            </a:fld>
            <a:endParaRPr lang="en-US"/>
          </a:p>
        </p:txBody>
      </p:sp>
    </p:spTree>
    <p:extLst>
      <p:ext uri="{BB962C8B-B14F-4D97-AF65-F5344CB8AC3E}">
        <p14:creationId xmlns:p14="http://schemas.microsoft.com/office/powerpoint/2010/main" val="1024285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16</a:t>
            </a:fld>
            <a:endParaRPr lang="en-US"/>
          </a:p>
        </p:txBody>
      </p:sp>
    </p:spTree>
    <p:extLst>
      <p:ext uri="{BB962C8B-B14F-4D97-AF65-F5344CB8AC3E}">
        <p14:creationId xmlns:p14="http://schemas.microsoft.com/office/powerpoint/2010/main" val="291486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4</a:t>
            </a:fld>
            <a:endParaRPr lang="en-US"/>
          </a:p>
        </p:txBody>
      </p:sp>
    </p:spTree>
    <p:extLst>
      <p:ext uri="{BB962C8B-B14F-4D97-AF65-F5344CB8AC3E}">
        <p14:creationId xmlns:p14="http://schemas.microsoft.com/office/powerpoint/2010/main" val="423164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5</a:t>
            </a:fld>
            <a:endParaRPr lang="en-US"/>
          </a:p>
        </p:txBody>
      </p:sp>
    </p:spTree>
    <p:extLst>
      <p:ext uri="{BB962C8B-B14F-4D97-AF65-F5344CB8AC3E}">
        <p14:creationId xmlns:p14="http://schemas.microsoft.com/office/powerpoint/2010/main" val="75326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7</a:t>
            </a:fld>
            <a:endParaRPr lang="en-US"/>
          </a:p>
        </p:txBody>
      </p:sp>
    </p:spTree>
    <p:extLst>
      <p:ext uri="{BB962C8B-B14F-4D97-AF65-F5344CB8AC3E}">
        <p14:creationId xmlns:p14="http://schemas.microsoft.com/office/powerpoint/2010/main" val="69183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8</a:t>
            </a:fld>
            <a:endParaRPr lang="en-US"/>
          </a:p>
        </p:txBody>
      </p:sp>
    </p:spTree>
    <p:extLst>
      <p:ext uri="{BB962C8B-B14F-4D97-AF65-F5344CB8AC3E}">
        <p14:creationId xmlns:p14="http://schemas.microsoft.com/office/powerpoint/2010/main" val="34692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HMMs are used all over the place.</a:t>
            </a:r>
            <a:r>
              <a:rPr lang="en-US" baseline="0" dirty="0"/>
              <a:t> They’re used for speech recognition in HMMs. Here observations are acoustic signals, states are phonemes in words. HMMs are used for machine translation where observations are words and states are translation options (</a:t>
            </a:r>
            <a:r>
              <a:rPr lang="en-US" baseline="0" dirty="0" err="1"/>
              <a:t>ie</a:t>
            </a:r>
            <a:r>
              <a:rPr lang="en-US" baseline="0" dirty="0"/>
              <a:t> what word in </a:t>
            </a:r>
            <a:r>
              <a:rPr lang="en-US" baseline="0" dirty="0" err="1"/>
              <a:t>german</a:t>
            </a:r>
            <a:r>
              <a:rPr lang="en-US" baseline="0" dirty="0"/>
              <a:t> should we translate this word in </a:t>
            </a:r>
            <a:r>
              <a:rPr lang="en-US" baseline="0" dirty="0" err="1"/>
              <a:t>english</a:t>
            </a:r>
            <a:r>
              <a:rPr lang="en-US" baseline="0" dirty="0"/>
              <a:t> to?) in robot tracking </a:t>
            </a:r>
            <a:r>
              <a:rPr lang="en-US" baseline="0" dirty="0" err="1"/>
              <a:t>hmm’s</a:t>
            </a:r>
            <a:r>
              <a:rPr lang="en-US" baseline="0" dirty="0"/>
              <a:t> are used to localize where the robot is located in space. Here observations are range readings and states are positions on a map. We’ll see some of these examples in a little more depth later.</a:t>
            </a:r>
            <a:endParaRPr lang="en-US" dirty="0"/>
          </a:p>
          <a:p>
            <a:endParaRPr lang="en-US" dirty="0"/>
          </a:p>
        </p:txBody>
      </p:sp>
      <p:sp>
        <p:nvSpPr>
          <p:cNvPr id="4" name="Slide Number Placeholder 3"/>
          <p:cNvSpPr>
            <a:spLocks noGrp="1"/>
          </p:cNvSpPr>
          <p:nvPr>
            <p:ph type="sldNum" sz="quarter" idx="10"/>
          </p:nvPr>
        </p:nvSpPr>
        <p:spPr/>
        <p:txBody>
          <a:bodyPr/>
          <a:lstStyle/>
          <a:p>
            <a:fld id="{4C101891-9506-EA48-AA77-8CF087EF26BB}" type="slidenum">
              <a:rPr lang="en-US" smtClean="0"/>
              <a:pPr/>
              <a:t>9</a:t>
            </a:fld>
            <a:endParaRPr lang="en-US"/>
          </a:p>
        </p:txBody>
      </p:sp>
    </p:spTree>
    <p:extLst>
      <p:ext uri="{BB962C8B-B14F-4D97-AF65-F5344CB8AC3E}">
        <p14:creationId xmlns:p14="http://schemas.microsoft.com/office/powerpoint/2010/main" val="347485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10</a:t>
            </a:fld>
            <a:endParaRPr lang="en-US"/>
          </a:p>
        </p:txBody>
      </p:sp>
    </p:spTree>
    <p:extLst>
      <p:ext uri="{BB962C8B-B14F-4D97-AF65-F5344CB8AC3E}">
        <p14:creationId xmlns:p14="http://schemas.microsoft.com/office/powerpoint/2010/main" val="589061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12</a:t>
            </a:fld>
            <a:endParaRPr lang="en-US"/>
          </a:p>
        </p:txBody>
      </p:sp>
    </p:spTree>
    <p:extLst>
      <p:ext uri="{BB962C8B-B14F-4D97-AF65-F5344CB8AC3E}">
        <p14:creationId xmlns:p14="http://schemas.microsoft.com/office/powerpoint/2010/main" val="969568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13</a:t>
            </a:fld>
            <a:endParaRPr lang="en-US"/>
          </a:p>
        </p:txBody>
      </p:sp>
    </p:spTree>
    <p:extLst>
      <p:ext uri="{BB962C8B-B14F-4D97-AF65-F5344CB8AC3E}">
        <p14:creationId xmlns:p14="http://schemas.microsoft.com/office/powerpoint/2010/main" val="363560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81B39-DD2D-4291-BD5C-5DC6E296F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7C39FA-C0BE-4E51-9DB3-A9913B7FD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8846A6-CEC1-41EC-81E5-E42115A39937}"/>
              </a:ext>
            </a:extLst>
          </p:cNvPr>
          <p:cNvSpPr>
            <a:spLocks noGrp="1"/>
          </p:cNvSpPr>
          <p:nvPr>
            <p:ph type="dt" sz="half" idx="10"/>
          </p:nvPr>
        </p:nvSpPr>
        <p:spPr/>
        <p:txBody>
          <a:bodyPr/>
          <a:lstStyle/>
          <a:p>
            <a:fld id="{9E32FB6B-A12A-4978-B248-2EF0D31F82CB}" type="datetimeFigureOut">
              <a:rPr lang="en-US" smtClean="0"/>
              <a:t>3/11/22</a:t>
            </a:fld>
            <a:endParaRPr lang="en-US"/>
          </a:p>
        </p:txBody>
      </p:sp>
      <p:sp>
        <p:nvSpPr>
          <p:cNvPr id="5" name="Footer Placeholder 4">
            <a:extLst>
              <a:ext uri="{FF2B5EF4-FFF2-40B4-BE49-F238E27FC236}">
                <a16:creationId xmlns:a16="http://schemas.microsoft.com/office/drawing/2014/main" id="{48CB30C8-8E3A-42F8-A3CA-2DB409702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AD39C-D931-4AD5-B0EE-B9692A880794}"/>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126850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CBE8-583A-4769-BBEC-661A27A422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3F6250-56BE-408D-8039-9D430D6086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1E090-6225-4215-8480-640E0D5DE8C1}"/>
              </a:ext>
            </a:extLst>
          </p:cNvPr>
          <p:cNvSpPr>
            <a:spLocks noGrp="1"/>
          </p:cNvSpPr>
          <p:nvPr>
            <p:ph type="dt" sz="half" idx="10"/>
          </p:nvPr>
        </p:nvSpPr>
        <p:spPr/>
        <p:txBody>
          <a:bodyPr/>
          <a:lstStyle/>
          <a:p>
            <a:fld id="{9E32FB6B-A12A-4978-B248-2EF0D31F82CB}" type="datetimeFigureOut">
              <a:rPr lang="en-US" smtClean="0"/>
              <a:t>3/11/22</a:t>
            </a:fld>
            <a:endParaRPr lang="en-US"/>
          </a:p>
        </p:txBody>
      </p:sp>
      <p:sp>
        <p:nvSpPr>
          <p:cNvPr id="5" name="Footer Placeholder 4">
            <a:extLst>
              <a:ext uri="{FF2B5EF4-FFF2-40B4-BE49-F238E27FC236}">
                <a16:creationId xmlns:a16="http://schemas.microsoft.com/office/drawing/2014/main" id="{0EC2F32F-C29E-466A-B851-900A559E4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6D81D-C114-41EF-9B42-0775A2AA184C}"/>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9620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73A5B3-DCBE-4EFE-B5A9-EB683E1A6C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308B92-171B-407A-9EEC-376FF50578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78094-C31A-4AE8-AF60-17D28F0A82EC}"/>
              </a:ext>
            </a:extLst>
          </p:cNvPr>
          <p:cNvSpPr>
            <a:spLocks noGrp="1"/>
          </p:cNvSpPr>
          <p:nvPr>
            <p:ph type="dt" sz="half" idx="10"/>
          </p:nvPr>
        </p:nvSpPr>
        <p:spPr/>
        <p:txBody>
          <a:bodyPr/>
          <a:lstStyle/>
          <a:p>
            <a:fld id="{9E32FB6B-A12A-4978-B248-2EF0D31F82CB}" type="datetimeFigureOut">
              <a:rPr lang="en-US" smtClean="0"/>
              <a:t>3/11/22</a:t>
            </a:fld>
            <a:endParaRPr lang="en-US"/>
          </a:p>
        </p:txBody>
      </p:sp>
      <p:sp>
        <p:nvSpPr>
          <p:cNvPr id="5" name="Footer Placeholder 4">
            <a:extLst>
              <a:ext uri="{FF2B5EF4-FFF2-40B4-BE49-F238E27FC236}">
                <a16:creationId xmlns:a16="http://schemas.microsoft.com/office/drawing/2014/main" id="{39250AC6-3FF3-4FC7-93E0-23DD5672E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135BB-9311-44B1-B2A5-F9D81800B2F2}"/>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67138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16E1-7B8D-43B0-8AC0-A52A40BFB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FA884-B8CA-4F28-A8EF-224E33B87A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5F64D-2D87-4F15-BA25-E3ADE36579BA}"/>
              </a:ext>
            </a:extLst>
          </p:cNvPr>
          <p:cNvSpPr>
            <a:spLocks noGrp="1"/>
          </p:cNvSpPr>
          <p:nvPr>
            <p:ph type="dt" sz="half" idx="10"/>
          </p:nvPr>
        </p:nvSpPr>
        <p:spPr/>
        <p:txBody>
          <a:bodyPr/>
          <a:lstStyle/>
          <a:p>
            <a:fld id="{9E32FB6B-A12A-4978-B248-2EF0D31F82CB}" type="datetimeFigureOut">
              <a:rPr lang="en-US" smtClean="0"/>
              <a:t>3/11/22</a:t>
            </a:fld>
            <a:endParaRPr lang="en-US"/>
          </a:p>
        </p:txBody>
      </p:sp>
      <p:sp>
        <p:nvSpPr>
          <p:cNvPr id="5" name="Footer Placeholder 4">
            <a:extLst>
              <a:ext uri="{FF2B5EF4-FFF2-40B4-BE49-F238E27FC236}">
                <a16:creationId xmlns:a16="http://schemas.microsoft.com/office/drawing/2014/main" id="{95B9293A-E2CD-4FE2-B02B-89755D8BF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BE29C-BC71-43E2-B5FF-9E14402B9BF5}"/>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5861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88EF-BBC7-46E1-8407-7A08AEB0E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FC5DCE-2F73-40D3-8033-7C7AFF058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6BCA40-B72B-4D2F-8E32-2C589043A35C}"/>
              </a:ext>
            </a:extLst>
          </p:cNvPr>
          <p:cNvSpPr>
            <a:spLocks noGrp="1"/>
          </p:cNvSpPr>
          <p:nvPr>
            <p:ph type="dt" sz="half" idx="10"/>
          </p:nvPr>
        </p:nvSpPr>
        <p:spPr/>
        <p:txBody>
          <a:bodyPr/>
          <a:lstStyle/>
          <a:p>
            <a:fld id="{9E32FB6B-A12A-4978-B248-2EF0D31F82CB}" type="datetimeFigureOut">
              <a:rPr lang="en-US" smtClean="0"/>
              <a:t>3/11/22</a:t>
            </a:fld>
            <a:endParaRPr lang="en-US"/>
          </a:p>
        </p:txBody>
      </p:sp>
      <p:sp>
        <p:nvSpPr>
          <p:cNvPr id="5" name="Footer Placeholder 4">
            <a:extLst>
              <a:ext uri="{FF2B5EF4-FFF2-40B4-BE49-F238E27FC236}">
                <a16:creationId xmlns:a16="http://schemas.microsoft.com/office/drawing/2014/main" id="{782AC0F7-20A1-4B6A-97E8-5A914B5D9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2D59D-DBEF-4A90-A46F-2B86161E505E}"/>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248662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FFE4-9D31-43DB-B362-7DB9BF8DDB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F3527E-E31B-467D-853B-828D501C6E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E32572-1D6D-4484-9338-784044A3DF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C0912-C49D-46FD-8A71-2494E5781AA6}"/>
              </a:ext>
            </a:extLst>
          </p:cNvPr>
          <p:cNvSpPr>
            <a:spLocks noGrp="1"/>
          </p:cNvSpPr>
          <p:nvPr>
            <p:ph type="dt" sz="half" idx="10"/>
          </p:nvPr>
        </p:nvSpPr>
        <p:spPr/>
        <p:txBody>
          <a:bodyPr/>
          <a:lstStyle/>
          <a:p>
            <a:fld id="{9E32FB6B-A12A-4978-B248-2EF0D31F82CB}" type="datetimeFigureOut">
              <a:rPr lang="en-US" smtClean="0"/>
              <a:t>3/11/22</a:t>
            </a:fld>
            <a:endParaRPr lang="en-US"/>
          </a:p>
        </p:txBody>
      </p:sp>
      <p:sp>
        <p:nvSpPr>
          <p:cNvPr id="6" name="Footer Placeholder 5">
            <a:extLst>
              <a:ext uri="{FF2B5EF4-FFF2-40B4-BE49-F238E27FC236}">
                <a16:creationId xmlns:a16="http://schemas.microsoft.com/office/drawing/2014/main" id="{9D0A6E76-0B74-4E4A-A38A-9A5558D84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D13AC2-BDEB-422E-B08A-47A9C7E18A05}"/>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5633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29C7-AE1F-418D-9509-B663A3D93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2B59B3-B143-4977-B224-4EB9F2BC60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7D4FC9-4FCE-4D58-A91C-F8A93509C0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BDA18E-ABE7-444B-88CE-3172D3766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EFEC24-7DCC-4EA3-B3BD-2DF448BB71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26CDCD-D60F-48EB-9C4F-0524919ABA8D}"/>
              </a:ext>
            </a:extLst>
          </p:cNvPr>
          <p:cNvSpPr>
            <a:spLocks noGrp="1"/>
          </p:cNvSpPr>
          <p:nvPr>
            <p:ph type="dt" sz="half" idx="10"/>
          </p:nvPr>
        </p:nvSpPr>
        <p:spPr/>
        <p:txBody>
          <a:bodyPr/>
          <a:lstStyle/>
          <a:p>
            <a:fld id="{9E32FB6B-A12A-4978-B248-2EF0D31F82CB}" type="datetimeFigureOut">
              <a:rPr lang="en-US" smtClean="0"/>
              <a:t>3/11/22</a:t>
            </a:fld>
            <a:endParaRPr lang="en-US"/>
          </a:p>
        </p:txBody>
      </p:sp>
      <p:sp>
        <p:nvSpPr>
          <p:cNvPr id="8" name="Footer Placeholder 7">
            <a:extLst>
              <a:ext uri="{FF2B5EF4-FFF2-40B4-BE49-F238E27FC236}">
                <a16:creationId xmlns:a16="http://schemas.microsoft.com/office/drawing/2014/main" id="{AC8D945B-1E37-4D39-9803-64B2A5FCB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F5D124-C245-40DA-9065-5F3D72E72C6E}"/>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4770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A8FF-7E8C-4DCD-AFAA-B664863B4D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F59A39-07F2-4BBA-B0A3-02546DE020B6}"/>
              </a:ext>
            </a:extLst>
          </p:cNvPr>
          <p:cNvSpPr>
            <a:spLocks noGrp="1"/>
          </p:cNvSpPr>
          <p:nvPr>
            <p:ph type="dt" sz="half" idx="10"/>
          </p:nvPr>
        </p:nvSpPr>
        <p:spPr/>
        <p:txBody>
          <a:bodyPr/>
          <a:lstStyle/>
          <a:p>
            <a:fld id="{9E32FB6B-A12A-4978-B248-2EF0D31F82CB}" type="datetimeFigureOut">
              <a:rPr lang="en-US" smtClean="0"/>
              <a:t>3/11/22</a:t>
            </a:fld>
            <a:endParaRPr lang="en-US"/>
          </a:p>
        </p:txBody>
      </p:sp>
      <p:sp>
        <p:nvSpPr>
          <p:cNvPr id="4" name="Footer Placeholder 3">
            <a:extLst>
              <a:ext uri="{FF2B5EF4-FFF2-40B4-BE49-F238E27FC236}">
                <a16:creationId xmlns:a16="http://schemas.microsoft.com/office/drawing/2014/main" id="{146F47EA-E4E7-43FC-B1C3-28258180A5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D92A2A-A06C-4963-8488-EA99227D1620}"/>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47420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6BCB04-8DCF-4DE2-A482-7EE6FE66A8C4}"/>
              </a:ext>
            </a:extLst>
          </p:cNvPr>
          <p:cNvSpPr>
            <a:spLocks noGrp="1"/>
          </p:cNvSpPr>
          <p:nvPr>
            <p:ph type="dt" sz="half" idx="10"/>
          </p:nvPr>
        </p:nvSpPr>
        <p:spPr/>
        <p:txBody>
          <a:bodyPr/>
          <a:lstStyle/>
          <a:p>
            <a:fld id="{9E32FB6B-A12A-4978-B248-2EF0D31F82CB}" type="datetimeFigureOut">
              <a:rPr lang="en-US" smtClean="0"/>
              <a:t>3/11/22</a:t>
            </a:fld>
            <a:endParaRPr lang="en-US"/>
          </a:p>
        </p:txBody>
      </p:sp>
      <p:sp>
        <p:nvSpPr>
          <p:cNvPr id="3" name="Footer Placeholder 2">
            <a:extLst>
              <a:ext uri="{FF2B5EF4-FFF2-40B4-BE49-F238E27FC236}">
                <a16:creationId xmlns:a16="http://schemas.microsoft.com/office/drawing/2014/main" id="{1766A0AA-C2E4-4D8F-8ADF-42893B5BE8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C3B549-6146-4550-B12E-65B386E465AC}"/>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74482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9CD6-3BF4-43A4-A01F-B4799C3E9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1960D8-11F9-4846-8059-BFC84792AD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A7EBBC-2701-439A-8564-299118392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E58B9A-B27A-4B12-832E-1D54281E4BC1}"/>
              </a:ext>
            </a:extLst>
          </p:cNvPr>
          <p:cNvSpPr>
            <a:spLocks noGrp="1"/>
          </p:cNvSpPr>
          <p:nvPr>
            <p:ph type="dt" sz="half" idx="10"/>
          </p:nvPr>
        </p:nvSpPr>
        <p:spPr/>
        <p:txBody>
          <a:bodyPr/>
          <a:lstStyle/>
          <a:p>
            <a:fld id="{9E32FB6B-A12A-4978-B248-2EF0D31F82CB}" type="datetimeFigureOut">
              <a:rPr lang="en-US" smtClean="0"/>
              <a:t>3/11/22</a:t>
            </a:fld>
            <a:endParaRPr lang="en-US"/>
          </a:p>
        </p:txBody>
      </p:sp>
      <p:sp>
        <p:nvSpPr>
          <p:cNvPr id="6" name="Footer Placeholder 5">
            <a:extLst>
              <a:ext uri="{FF2B5EF4-FFF2-40B4-BE49-F238E27FC236}">
                <a16:creationId xmlns:a16="http://schemas.microsoft.com/office/drawing/2014/main" id="{729BCC49-1AA6-404A-B00F-96FF2BAF3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FF328-48AD-464F-A3CB-33645F7D5A40}"/>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75037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94B3F-B686-41F6-BE21-C93621B495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84CD5-243D-4D00-BEAC-23FFA726F7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F3B7D7-4681-4016-AB63-A00F32A8A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56FBDD-EA30-4C4F-B429-8FFB00ACCEA7}"/>
              </a:ext>
            </a:extLst>
          </p:cNvPr>
          <p:cNvSpPr>
            <a:spLocks noGrp="1"/>
          </p:cNvSpPr>
          <p:nvPr>
            <p:ph type="dt" sz="half" idx="10"/>
          </p:nvPr>
        </p:nvSpPr>
        <p:spPr/>
        <p:txBody>
          <a:bodyPr/>
          <a:lstStyle/>
          <a:p>
            <a:fld id="{9E32FB6B-A12A-4978-B248-2EF0D31F82CB}" type="datetimeFigureOut">
              <a:rPr lang="en-US" smtClean="0"/>
              <a:t>3/11/22</a:t>
            </a:fld>
            <a:endParaRPr lang="en-US"/>
          </a:p>
        </p:txBody>
      </p:sp>
      <p:sp>
        <p:nvSpPr>
          <p:cNvPr id="6" name="Footer Placeholder 5">
            <a:extLst>
              <a:ext uri="{FF2B5EF4-FFF2-40B4-BE49-F238E27FC236}">
                <a16:creationId xmlns:a16="http://schemas.microsoft.com/office/drawing/2014/main" id="{0FA0103D-6829-4B65-BA96-410057B96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B8BCD-40B9-4121-9901-953C1B3844C2}"/>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038636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C36096-6D73-4E20-B96A-50720A321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09E5F8-F18E-4501-A23F-54B9556744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5B036-20E2-47E5-BB58-A8F44F1C65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2FB6B-A12A-4978-B248-2EF0D31F82CB}" type="datetimeFigureOut">
              <a:rPr lang="en-US" smtClean="0"/>
              <a:t>3/11/22</a:t>
            </a:fld>
            <a:endParaRPr lang="en-US"/>
          </a:p>
        </p:txBody>
      </p:sp>
      <p:sp>
        <p:nvSpPr>
          <p:cNvPr id="5" name="Footer Placeholder 4">
            <a:extLst>
              <a:ext uri="{FF2B5EF4-FFF2-40B4-BE49-F238E27FC236}">
                <a16:creationId xmlns:a16="http://schemas.microsoft.com/office/drawing/2014/main" id="{8E97649C-0FF9-4E83-8272-600DB696BD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2FD5A3-7305-4123-B406-47E970286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43302-C6DA-44A3-8D10-AE9A36285268}" type="slidenum">
              <a:rPr lang="en-US" smtClean="0"/>
              <a:t>‹#›</a:t>
            </a:fld>
            <a:endParaRPr lang="en-US"/>
          </a:p>
        </p:txBody>
      </p:sp>
    </p:spTree>
    <p:extLst>
      <p:ext uri="{BB962C8B-B14F-4D97-AF65-F5344CB8AC3E}">
        <p14:creationId xmlns:p14="http://schemas.microsoft.com/office/powerpoint/2010/main" val="86144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1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12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7.sv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7.sv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My Documents\Figs\hmmscore.gif">
            <a:extLst>
              <a:ext uri="{FF2B5EF4-FFF2-40B4-BE49-F238E27FC236}">
                <a16:creationId xmlns:a16="http://schemas.microsoft.com/office/drawing/2014/main" id="{9AF0EAB5-55DB-F641-95CB-F6B02B13B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439" y="1689650"/>
            <a:ext cx="6981825" cy="5076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F1E8BA-1B79-4BFF-9478-CDDBC0D13EEA}"/>
              </a:ext>
            </a:extLst>
          </p:cNvPr>
          <p:cNvSpPr>
            <a:spLocks noGrp="1"/>
          </p:cNvSpPr>
          <p:nvPr>
            <p:ph type="ctrTitle"/>
          </p:nvPr>
        </p:nvSpPr>
        <p:spPr>
          <a:xfrm>
            <a:off x="1524000" y="38996"/>
            <a:ext cx="9144000" cy="1650654"/>
          </a:xfrm>
        </p:spPr>
        <p:txBody>
          <a:bodyPr>
            <a:normAutofit fontScale="90000"/>
          </a:bodyPr>
          <a:lstStyle/>
          <a:p>
            <a:r>
              <a:rPr lang="en-US" dirty="0"/>
              <a:t>CS440/ECE448 Lecture 22:</a:t>
            </a:r>
            <a:br>
              <a:rPr lang="en-US" dirty="0"/>
            </a:br>
            <a:r>
              <a:rPr lang="en-US" dirty="0"/>
              <a:t>Hidden Markov Models</a:t>
            </a:r>
          </a:p>
        </p:txBody>
      </p:sp>
      <p:sp>
        <p:nvSpPr>
          <p:cNvPr id="3" name="Subtitle 2">
            <a:extLst>
              <a:ext uri="{FF2B5EF4-FFF2-40B4-BE49-F238E27FC236}">
                <a16:creationId xmlns:a16="http://schemas.microsoft.com/office/drawing/2014/main" id="{1E4C23BF-0458-4B94-9DF5-1BC3C08A23B2}"/>
              </a:ext>
            </a:extLst>
          </p:cNvPr>
          <p:cNvSpPr>
            <a:spLocks noGrp="1"/>
          </p:cNvSpPr>
          <p:nvPr>
            <p:ph type="subTitle" idx="1"/>
          </p:nvPr>
        </p:nvSpPr>
        <p:spPr>
          <a:xfrm>
            <a:off x="142459" y="1634092"/>
            <a:ext cx="5294243" cy="830139"/>
          </a:xfrm>
        </p:spPr>
        <p:txBody>
          <a:bodyPr>
            <a:normAutofit fontScale="70000" lnSpcReduction="20000"/>
          </a:bodyPr>
          <a:lstStyle/>
          <a:p>
            <a:pPr algn="l"/>
            <a:r>
              <a:rPr lang="en-US" sz="2000" dirty="0"/>
              <a:t>Mark Hasegawa-Johnson, 3/2022</a:t>
            </a:r>
          </a:p>
          <a:p>
            <a:pPr algn="l"/>
            <a:r>
              <a:rPr lang="en-US" sz="2000" dirty="0"/>
              <a:t>CC-BY 4.0</a:t>
            </a:r>
          </a:p>
          <a:p>
            <a:pPr algn="l"/>
            <a:r>
              <a:rPr lang="en-US" sz="2000" dirty="0"/>
              <a:t>You may remix or redistribute if you cite the source.</a:t>
            </a:r>
          </a:p>
        </p:txBody>
      </p:sp>
    </p:spTree>
    <p:extLst>
      <p:ext uri="{BB962C8B-B14F-4D97-AF65-F5344CB8AC3E}">
        <p14:creationId xmlns:p14="http://schemas.microsoft.com/office/powerpoint/2010/main" val="129185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61ADC40-2F2D-E44A-B138-52BAB3EE7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5219" y="3694138"/>
            <a:ext cx="9616774" cy="31638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5062" y="319242"/>
            <a:ext cx="8229600" cy="639762"/>
          </a:xfrm>
        </p:spPr>
        <p:txBody>
          <a:bodyPr>
            <a:normAutofit fontScale="90000"/>
          </a:bodyPr>
          <a:lstStyle/>
          <a:p>
            <a:r>
              <a:rPr lang="en-US" dirty="0"/>
              <a:t>Example: Speech Recognition </a:t>
            </a:r>
          </a:p>
        </p:txBody>
      </p:sp>
      <p:sp>
        <p:nvSpPr>
          <p:cNvPr id="16" name="Rectangle 15"/>
          <p:cNvSpPr/>
          <p:nvPr/>
        </p:nvSpPr>
        <p:spPr>
          <a:xfrm>
            <a:off x="3225956" y="3941296"/>
            <a:ext cx="67650"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ectangle 3">
                <a:extLst>
                  <a:ext uri="{FF2B5EF4-FFF2-40B4-BE49-F238E27FC236}">
                    <a16:creationId xmlns:a16="http://schemas.microsoft.com/office/drawing/2014/main" id="{B6F45FA6-FFA4-2444-90CD-10AF2774D9BE}"/>
                  </a:ext>
                </a:extLst>
              </p:cNvPr>
              <p:cNvSpPr txBox="1">
                <a:spLocks noChangeArrowheads="1"/>
              </p:cNvSpPr>
              <p:nvPr/>
            </p:nvSpPr>
            <p:spPr>
              <a:xfrm>
                <a:off x="284356" y="1177314"/>
                <a:ext cx="10895824" cy="1706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charset="0"/>
                  </a:rPr>
                  <a:t>Observations: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latin typeface="Arial" charset="0"/>
                  </a:rPr>
                  <a:t>= spectrum of 25ms frame of the speech signal.</a:t>
                </a:r>
              </a:p>
              <a:p>
                <a:r>
                  <a:rPr lang="en-US" sz="2000" dirty="0">
                    <a:latin typeface="Arial" charset="0"/>
                  </a:rPr>
                  <a:t>State: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latin typeface="Arial" charset="0"/>
                  </a:rPr>
                  <a:t>= phoneme or letter being currently produced</a:t>
                </a:r>
              </a:p>
              <a:p>
                <a:pPr marL="0" indent="0">
                  <a:buNone/>
                </a:pPr>
                <a:r>
                  <a:rPr lang="en-US" sz="2000" dirty="0">
                    <a:latin typeface="Arial" charset="0"/>
                  </a:rPr>
                  <a:t>Example utterance: “chapter one,” from a </a:t>
                </a:r>
                <a:r>
                  <a:rPr lang="en-US" sz="2000" dirty="0" err="1">
                    <a:latin typeface="Arial" charset="0"/>
                  </a:rPr>
                  <a:t>Librivox</a:t>
                </a:r>
                <a:r>
                  <a:rPr lang="en-US" sz="2000" dirty="0">
                    <a:latin typeface="Arial" charset="0"/>
                  </a:rPr>
                  <a:t> recording of </a:t>
                </a:r>
                <a:r>
                  <a:rPr lang="en-US" sz="2000" i="1" dirty="0">
                    <a:latin typeface="Arial" charset="0"/>
                  </a:rPr>
                  <a:t>Pride and Prejudice.</a:t>
                </a:r>
                <a:r>
                  <a:rPr lang="en-US" sz="2000" dirty="0">
                    <a:latin typeface="Arial" charset="0"/>
                  </a:rPr>
                  <a:t> </a:t>
                </a:r>
              </a:p>
              <a:p>
                <a:pPr lvl="1"/>
                <a:endParaRPr lang="en-US" sz="2000" dirty="0">
                  <a:latin typeface="Arial" charset="0"/>
                </a:endParaRPr>
              </a:p>
            </p:txBody>
          </p:sp>
        </mc:Choice>
        <mc:Fallback xmlns="">
          <p:sp>
            <p:nvSpPr>
              <p:cNvPr id="22" name="Rectangle 3">
                <a:extLst>
                  <a:ext uri="{FF2B5EF4-FFF2-40B4-BE49-F238E27FC236}">
                    <a16:creationId xmlns:a16="http://schemas.microsoft.com/office/drawing/2014/main" id="{B6F45FA6-FFA4-2444-90CD-10AF2774D9BE}"/>
                  </a:ext>
                </a:extLst>
              </p:cNvPr>
              <p:cNvSpPr txBox="1">
                <a:spLocks noRot="1" noChangeAspect="1" noMove="1" noResize="1" noEditPoints="1" noAdjustHandles="1" noChangeArrowheads="1" noChangeShapeType="1" noTextEdit="1"/>
              </p:cNvSpPr>
              <p:nvPr/>
            </p:nvSpPr>
            <p:spPr>
              <a:xfrm>
                <a:off x="284356" y="1177314"/>
                <a:ext cx="10895824" cy="1706559"/>
              </a:xfrm>
              <a:prstGeom prst="rect">
                <a:avLst/>
              </a:prstGeom>
              <a:blipFill>
                <a:blip r:embed="rId4"/>
                <a:stretch>
                  <a:fillRect l="-582" t="-3676"/>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978B50FD-D523-E14D-9643-B938F7408B68}"/>
              </a:ext>
            </a:extLst>
          </p:cNvPr>
          <p:cNvSpPr/>
          <p:nvPr/>
        </p:nvSpPr>
        <p:spPr>
          <a:xfrm>
            <a:off x="3414083" y="3941296"/>
            <a:ext cx="88194"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7BD8218-BFCB-6845-A47B-FAA763841F32}"/>
              </a:ext>
            </a:extLst>
          </p:cNvPr>
          <p:cNvSpPr/>
          <p:nvPr/>
        </p:nvSpPr>
        <p:spPr>
          <a:xfrm>
            <a:off x="3632349" y="3938951"/>
            <a:ext cx="62303"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BBED9C7-82D9-8A42-B718-1B4BF3840982}"/>
              </a:ext>
            </a:extLst>
          </p:cNvPr>
          <p:cNvSpPr/>
          <p:nvPr/>
        </p:nvSpPr>
        <p:spPr>
          <a:xfrm>
            <a:off x="3826949" y="3936606"/>
            <a:ext cx="56283"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25C86D1-E13E-E846-8C6A-E93CF70E13BD}"/>
              </a:ext>
            </a:extLst>
          </p:cNvPr>
          <p:cNvSpPr/>
          <p:nvPr/>
        </p:nvSpPr>
        <p:spPr>
          <a:xfrm>
            <a:off x="4021556" y="3934264"/>
            <a:ext cx="74147" cy="24946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9FF5ED8-48BB-6746-82B0-0DF2959B7DBE}"/>
              </a:ext>
            </a:extLst>
          </p:cNvPr>
          <p:cNvSpPr/>
          <p:nvPr/>
        </p:nvSpPr>
        <p:spPr>
          <a:xfrm>
            <a:off x="4230225" y="3931920"/>
            <a:ext cx="59088" cy="24923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16803F5-72AE-E447-9D27-1C4B1E960A5E}"/>
              </a:ext>
            </a:extLst>
          </p:cNvPr>
          <p:cNvSpPr/>
          <p:nvPr/>
        </p:nvSpPr>
        <p:spPr>
          <a:xfrm>
            <a:off x="4438895" y="3943639"/>
            <a:ext cx="63863" cy="24946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B0FC94F-0944-1049-A3FC-97697F18B840}"/>
              </a:ext>
            </a:extLst>
          </p:cNvPr>
          <p:cNvSpPr/>
          <p:nvPr/>
        </p:nvSpPr>
        <p:spPr>
          <a:xfrm>
            <a:off x="4633502" y="3913159"/>
            <a:ext cx="60074" cy="25251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44CDA5C-384F-6948-9632-54DB71554DA2}"/>
              </a:ext>
            </a:extLst>
          </p:cNvPr>
          <p:cNvSpPr/>
          <p:nvPr/>
        </p:nvSpPr>
        <p:spPr>
          <a:xfrm>
            <a:off x="4870305" y="3938949"/>
            <a:ext cx="60075" cy="25251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3486A54-64BC-2748-87B5-7A1336FDEF72}"/>
              </a:ext>
            </a:extLst>
          </p:cNvPr>
          <p:cNvSpPr/>
          <p:nvPr/>
        </p:nvSpPr>
        <p:spPr>
          <a:xfrm>
            <a:off x="5107114" y="3936603"/>
            <a:ext cx="60070" cy="25251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EE62F0A-59E4-364B-B33F-14C89767F43A}"/>
              </a:ext>
            </a:extLst>
          </p:cNvPr>
          <p:cNvSpPr/>
          <p:nvPr/>
        </p:nvSpPr>
        <p:spPr>
          <a:xfrm>
            <a:off x="3123026" y="2954215"/>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a:t>
            </a:r>
          </a:p>
        </p:txBody>
      </p:sp>
      <p:sp>
        <p:nvSpPr>
          <p:cNvPr id="43" name="Oval 42">
            <a:extLst>
              <a:ext uri="{FF2B5EF4-FFF2-40B4-BE49-F238E27FC236}">
                <a16:creationId xmlns:a16="http://schemas.microsoft.com/office/drawing/2014/main" id="{02DB9297-53A6-0948-9121-EEFDE1BE2EA5}"/>
              </a:ext>
            </a:extLst>
          </p:cNvPr>
          <p:cNvSpPr/>
          <p:nvPr/>
        </p:nvSpPr>
        <p:spPr>
          <a:xfrm>
            <a:off x="3345765" y="2951870"/>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a:t>
            </a:r>
          </a:p>
        </p:txBody>
      </p:sp>
      <p:sp>
        <p:nvSpPr>
          <p:cNvPr id="44" name="Oval 43">
            <a:extLst>
              <a:ext uri="{FF2B5EF4-FFF2-40B4-BE49-F238E27FC236}">
                <a16:creationId xmlns:a16="http://schemas.microsoft.com/office/drawing/2014/main" id="{355ECD52-3B7A-9549-AD6B-8CF1A1994791}"/>
              </a:ext>
            </a:extLst>
          </p:cNvPr>
          <p:cNvSpPr/>
          <p:nvPr/>
        </p:nvSpPr>
        <p:spPr>
          <a:xfrm>
            <a:off x="3526301" y="2949526"/>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5" name="Oval 44">
            <a:extLst>
              <a:ext uri="{FF2B5EF4-FFF2-40B4-BE49-F238E27FC236}">
                <a16:creationId xmlns:a16="http://schemas.microsoft.com/office/drawing/2014/main" id="{48C6931B-7FD2-9C4A-BF90-04D855E8760F}"/>
              </a:ext>
            </a:extLst>
          </p:cNvPr>
          <p:cNvSpPr/>
          <p:nvPr/>
        </p:nvSpPr>
        <p:spPr>
          <a:xfrm>
            <a:off x="3720901" y="2947180"/>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6" name="Oval 45">
            <a:extLst>
              <a:ext uri="{FF2B5EF4-FFF2-40B4-BE49-F238E27FC236}">
                <a16:creationId xmlns:a16="http://schemas.microsoft.com/office/drawing/2014/main" id="{B0CD4F2B-DABA-DA47-9C91-6CC1FA0E749F}"/>
              </a:ext>
            </a:extLst>
          </p:cNvPr>
          <p:cNvSpPr/>
          <p:nvPr/>
        </p:nvSpPr>
        <p:spPr>
          <a:xfrm>
            <a:off x="3915508" y="2944838"/>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7" name="Oval 46">
            <a:extLst>
              <a:ext uri="{FF2B5EF4-FFF2-40B4-BE49-F238E27FC236}">
                <a16:creationId xmlns:a16="http://schemas.microsoft.com/office/drawing/2014/main" id="{1289C27A-BC4D-CE4A-9217-58016F5311D8}"/>
              </a:ext>
            </a:extLst>
          </p:cNvPr>
          <p:cNvSpPr/>
          <p:nvPr/>
        </p:nvSpPr>
        <p:spPr>
          <a:xfrm>
            <a:off x="4124176" y="2942491"/>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48" name="Oval 47">
            <a:extLst>
              <a:ext uri="{FF2B5EF4-FFF2-40B4-BE49-F238E27FC236}">
                <a16:creationId xmlns:a16="http://schemas.microsoft.com/office/drawing/2014/main" id="{7ADAD69A-3D8C-E24B-B52E-4FDEDC42F403}"/>
              </a:ext>
            </a:extLst>
          </p:cNvPr>
          <p:cNvSpPr/>
          <p:nvPr/>
        </p:nvSpPr>
        <p:spPr>
          <a:xfrm>
            <a:off x="4332847" y="2940143"/>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49" name="Oval 48">
            <a:extLst>
              <a:ext uri="{FF2B5EF4-FFF2-40B4-BE49-F238E27FC236}">
                <a16:creationId xmlns:a16="http://schemas.microsoft.com/office/drawing/2014/main" id="{2FDCCEE2-2F40-F544-853F-CACF4540E272}"/>
              </a:ext>
            </a:extLst>
          </p:cNvPr>
          <p:cNvSpPr/>
          <p:nvPr/>
        </p:nvSpPr>
        <p:spPr>
          <a:xfrm>
            <a:off x="4527453" y="2923732"/>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0" name="Oval 49">
            <a:extLst>
              <a:ext uri="{FF2B5EF4-FFF2-40B4-BE49-F238E27FC236}">
                <a16:creationId xmlns:a16="http://schemas.microsoft.com/office/drawing/2014/main" id="{23431B96-62B2-0541-99D6-EA79841002E8}"/>
              </a:ext>
            </a:extLst>
          </p:cNvPr>
          <p:cNvSpPr/>
          <p:nvPr/>
        </p:nvSpPr>
        <p:spPr>
          <a:xfrm>
            <a:off x="4764257" y="2935453"/>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1" name="Oval 50">
            <a:extLst>
              <a:ext uri="{FF2B5EF4-FFF2-40B4-BE49-F238E27FC236}">
                <a16:creationId xmlns:a16="http://schemas.microsoft.com/office/drawing/2014/main" id="{5DEE9846-8DF6-584B-B6E6-8F194FB68336}"/>
              </a:ext>
            </a:extLst>
          </p:cNvPr>
          <p:cNvSpPr/>
          <p:nvPr/>
        </p:nvSpPr>
        <p:spPr>
          <a:xfrm>
            <a:off x="5001065" y="2933106"/>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7" name="Straight Arrow Connector 6">
            <a:extLst>
              <a:ext uri="{FF2B5EF4-FFF2-40B4-BE49-F238E27FC236}">
                <a16:creationId xmlns:a16="http://schemas.microsoft.com/office/drawing/2014/main" id="{DAF6297C-F5BE-C64F-A9DE-F37F772DFB32}"/>
              </a:ext>
            </a:extLst>
          </p:cNvPr>
          <p:cNvCxnSpPr>
            <a:cxnSpLocks/>
            <a:stCxn id="3" idx="4"/>
            <a:endCxn id="16" idx="0"/>
          </p:cNvCxnSpPr>
          <p:nvPr/>
        </p:nvCxnSpPr>
        <p:spPr>
          <a:xfrm>
            <a:off x="3243485" y="3348111"/>
            <a:ext cx="16296" cy="593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0133BCA-3F47-5B40-9424-B1D4B787F3AB}"/>
              </a:ext>
            </a:extLst>
          </p:cNvPr>
          <p:cNvCxnSpPr>
            <a:cxnSpLocks/>
            <a:endCxn id="25" idx="0"/>
          </p:cNvCxnSpPr>
          <p:nvPr/>
        </p:nvCxnSpPr>
        <p:spPr>
          <a:xfrm>
            <a:off x="3452156" y="3345766"/>
            <a:ext cx="6024" cy="59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CB2AD6-37F5-484B-856A-8821441B01E9}"/>
              </a:ext>
            </a:extLst>
          </p:cNvPr>
          <p:cNvCxnSpPr>
            <a:cxnSpLocks/>
            <a:stCxn id="44" idx="4"/>
          </p:cNvCxnSpPr>
          <p:nvPr/>
        </p:nvCxnSpPr>
        <p:spPr>
          <a:xfrm>
            <a:off x="3646760" y="3343422"/>
            <a:ext cx="22633" cy="595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51BA0B-2A3A-8642-8519-5F60D190B2D6}"/>
              </a:ext>
            </a:extLst>
          </p:cNvPr>
          <p:cNvCxnSpPr>
            <a:cxnSpLocks/>
            <a:stCxn id="45" idx="4"/>
            <a:endCxn id="35" idx="0"/>
          </p:cNvCxnSpPr>
          <p:nvPr/>
        </p:nvCxnSpPr>
        <p:spPr>
          <a:xfrm>
            <a:off x="3841360" y="3341076"/>
            <a:ext cx="13731" cy="59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F8D99A2-E5B9-E44B-8F34-8654894239A4}"/>
              </a:ext>
            </a:extLst>
          </p:cNvPr>
          <p:cNvCxnSpPr>
            <a:stCxn id="46" idx="4"/>
          </p:cNvCxnSpPr>
          <p:nvPr/>
        </p:nvCxnSpPr>
        <p:spPr>
          <a:xfrm>
            <a:off x="4035967" y="3338734"/>
            <a:ext cx="13076" cy="600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95B0E3A-9AD8-204F-BD48-B7463C534953}"/>
              </a:ext>
            </a:extLst>
          </p:cNvPr>
          <p:cNvCxnSpPr>
            <a:cxnSpLocks/>
            <a:stCxn id="47" idx="4"/>
          </p:cNvCxnSpPr>
          <p:nvPr/>
        </p:nvCxnSpPr>
        <p:spPr>
          <a:xfrm>
            <a:off x="4244635" y="3336387"/>
            <a:ext cx="17854" cy="602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3956513-70E0-5248-B1FC-DDA844FC27EE}"/>
              </a:ext>
            </a:extLst>
          </p:cNvPr>
          <p:cNvCxnSpPr>
            <a:cxnSpLocks/>
            <a:stCxn id="48" idx="4"/>
            <a:endCxn id="38" idx="0"/>
          </p:cNvCxnSpPr>
          <p:nvPr/>
        </p:nvCxnSpPr>
        <p:spPr>
          <a:xfrm>
            <a:off x="4453306" y="3334039"/>
            <a:ext cx="17521"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7E45BCF-B526-7D42-A23C-C2A2988F6B00}"/>
              </a:ext>
            </a:extLst>
          </p:cNvPr>
          <p:cNvCxnSpPr>
            <a:stCxn id="49" idx="4"/>
          </p:cNvCxnSpPr>
          <p:nvPr/>
        </p:nvCxnSpPr>
        <p:spPr>
          <a:xfrm>
            <a:off x="4647912" y="3317628"/>
            <a:ext cx="0" cy="607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574A1C9-5EBA-264E-AEEC-1EAE68FB2D9D}"/>
              </a:ext>
            </a:extLst>
          </p:cNvPr>
          <p:cNvCxnSpPr>
            <a:cxnSpLocks/>
            <a:stCxn id="50" idx="4"/>
            <a:endCxn id="41" idx="0"/>
          </p:cNvCxnSpPr>
          <p:nvPr/>
        </p:nvCxnSpPr>
        <p:spPr>
          <a:xfrm>
            <a:off x="4884716" y="3329349"/>
            <a:ext cx="15627"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C79D143-9920-B24C-91BA-D5A41E15FD8A}"/>
              </a:ext>
            </a:extLst>
          </p:cNvPr>
          <p:cNvCxnSpPr>
            <a:cxnSpLocks/>
            <a:stCxn id="51" idx="4"/>
            <a:endCxn id="42" idx="0"/>
          </p:cNvCxnSpPr>
          <p:nvPr/>
        </p:nvCxnSpPr>
        <p:spPr>
          <a:xfrm>
            <a:off x="5121524" y="3327002"/>
            <a:ext cx="15625" cy="609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118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4B7D-0195-1D41-AE01-3FD604DBE3B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6E595A0-DB7A-5B46-9D99-5D0BF7E803EA}"/>
              </a:ext>
            </a:extLst>
          </p:cNvPr>
          <p:cNvSpPr>
            <a:spLocks noGrp="1"/>
          </p:cNvSpPr>
          <p:nvPr>
            <p:ph idx="1"/>
          </p:nvPr>
        </p:nvSpPr>
        <p:spPr/>
        <p:txBody>
          <a:bodyPr/>
          <a:lstStyle/>
          <a:p>
            <a:r>
              <a:rPr lang="en-US" dirty="0">
                <a:solidFill>
                  <a:schemeClr val="bg1">
                    <a:lumMod val="75000"/>
                  </a:schemeClr>
                </a:solidFill>
              </a:rPr>
              <a:t>HMM: Probabilistic reasoning over time</a:t>
            </a:r>
          </a:p>
          <a:p>
            <a:r>
              <a:rPr lang="en-US" dirty="0"/>
              <a:t>Two views of an HMM: as a Bayes Net, as an FSM</a:t>
            </a:r>
          </a:p>
          <a:p>
            <a:r>
              <a:rPr lang="en-US" dirty="0"/>
              <a:t>Inference: Belief propagation in an HMM</a:t>
            </a:r>
          </a:p>
          <a:p>
            <a:r>
              <a:rPr lang="en-US" dirty="0"/>
              <a:t>Parameter learning: Maximum likelihood</a:t>
            </a:r>
          </a:p>
          <a:p>
            <a:r>
              <a:rPr lang="en-US" dirty="0"/>
              <a:t>Parameter learning: EM and Hard EM</a:t>
            </a:r>
          </a:p>
        </p:txBody>
      </p:sp>
    </p:spTree>
    <p:extLst>
      <p:ext uri="{BB962C8B-B14F-4D97-AF65-F5344CB8AC3E}">
        <p14:creationId xmlns:p14="http://schemas.microsoft.com/office/powerpoint/2010/main" val="556837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5" name="TextBox 4"/>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12" name="TextBox 11"/>
          <p:cNvSpPr txBox="1"/>
          <p:nvPr/>
        </p:nvSpPr>
        <p:spPr>
          <a:xfrm>
            <a:off x="6766932" y="1941423"/>
            <a:ext cx="2276842" cy="461665"/>
          </a:xfrm>
          <a:prstGeom prst="rect">
            <a:avLst/>
          </a:prstGeom>
          <a:noFill/>
        </p:spPr>
        <p:txBody>
          <a:bodyPr wrap="none" rtlCol="0">
            <a:spAutoFit/>
          </a:bodyPr>
          <a:lstStyle/>
          <a:p>
            <a:r>
              <a:rPr lang="en-US" sz="2400" dirty="0">
                <a:solidFill>
                  <a:srgbClr val="0000FF"/>
                </a:solidFill>
              </a:rPr>
              <a:t>Transition model</a:t>
            </a:r>
          </a:p>
        </p:txBody>
      </p:sp>
      <p:sp>
        <p:nvSpPr>
          <p:cNvPr id="13" name="TextBox 12"/>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22" name="Straight Arrow Connector 21"/>
          <p:cNvCxnSpPr>
            <a:stCxn id="13"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HMM as a Bayes Net</a:t>
            </a:r>
          </a:p>
        </p:txBody>
      </p:sp>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970589"/>
            <a:ext cx="5297202" cy="4351338"/>
          </a:xfrm>
        </p:spPr>
        <p:txBody>
          <a:bodyPr>
            <a:normAutofit/>
          </a:bodyPr>
          <a:lstStyle/>
          <a:p>
            <a:pPr marL="0" indent="0">
              <a:buNone/>
            </a:pPr>
            <a:r>
              <a:rPr lang="en-US" dirty="0"/>
              <a:t>This slide shows an HMM as a Bayes Net.  You should remember the graph semantics of a Bayes net:</a:t>
            </a:r>
          </a:p>
          <a:p>
            <a:r>
              <a:rPr lang="en-US" dirty="0"/>
              <a:t>Nodes are random variables.</a:t>
            </a:r>
          </a:p>
          <a:p>
            <a:r>
              <a:rPr lang="en-US" dirty="0"/>
              <a:t>Edges denote stochastic dependence.</a:t>
            </a:r>
          </a:p>
        </p:txBody>
      </p:sp>
    </p:spTree>
    <p:extLst>
      <p:ext uri="{BB962C8B-B14F-4D97-AF65-F5344CB8AC3E}">
        <p14:creationId xmlns:p14="http://schemas.microsoft.com/office/powerpoint/2010/main" val="101733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HMM as a Finite State Machine</a:t>
            </a:r>
          </a:p>
        </p:txBody>
      </p:sp>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970589"/>
            <a:ext cx="5297202" cy="4351338"/>
          </a:xfrm>
        </p:spPr>
        <p:txBody>
          <a:bodyPr>
            <a:normAutofit/>
          </a:bodyPr>
          <a:lstStyle/>
          <a:p>
            <a:pPr marL="0" indent="0">
              <a:buNone/>
            </a:pPr>
            <a:r>
              <a:rPr lang="en-US" dirty="0"/>
              <a:t>This slide shows </a:t>
            </a:r>
            <a:r>
              <a:rPr lang="en-US" b="1" i="1" u="sng" dirty="0"/>
              <a:t>exactly the same HMM, </a:t>
            </a:r>
            <a:r>
              <a:rPr lang="en-US" dirty="0"/>
              <a:t>viewed in a totally different way.  Here, we show it as a finite state machine:</a:t>
            </a:r>
          </a:p>
          <a:p>
            <a:r>
              <a:rPr lang="en-US" dirty="0"/>
              <a:t>Nodes denote states.</a:t>
            </a:r>
          </a:p>
          <a:p>
            <a:r>
              <a:rPr lang="en-US" dirty="0"/>
              <a:t>Edges denote possible transitions between the states.</a:t>
            </a:r>
          </a:p>
          <a:p>
            <a:r>
              <a:rPr lang="en-US" dirty="0"/>
              <a:t>Observation probabilities must be written using little table thingies, hanging from each state.</a:t>
            </a:r>
          </a:p>
        </p:txBody>
      </p:sp>
      <p:sp>
        <p:nvSpPr>
          <p:cNvPr id="10" name="Oval 4">
            <a:extLst>
              <a:ext uri="{FF2B5EF4-FFF2-40B4-BE49-F238E27FC236}">
                <a16:creationId xmlns:a16="http://schemas.microsoft.com/office/drawing/2014/main" id="{95F0D028-7B9B-9F49-93A2-DE6657569426}"/>
              </a:ext>
            </a:extLst>
          </p:cNvPr>
          <p:cNvSpPr>
            <a:spLocks noChangeArrowheads="1"/>
          </p:cNvSpPr>
          <p:nvPr/>
        </p:nvSpPr>
        <p:spPr bwMode="auto">
          <a:xfrm>
            <a:off x="7731512" y="3131054"/>
            <a:ext cx="609600" cy="609600"/>
          </a:xfrm>
          <a:prstGeom prst="ellipse">
            <a:avLst/>
          </a:prstGeom>
          <a:solidFill>
            <a:schemeClr val="accent1"/>
          </a:solidFill>
          <a:ln w="28575">
            <a:solidFill>
              <a:schemeClr val="tx1"/>
            </a:solidFill>
            <a:round/>
            <a:headEnd/>
            <a:tailEnd/>
          </a:ln>
        </p:spPr>
        <p:txBody>
          <a:bodyPr wrap="none" anchor="ctr"/>
          <a:lstStyle/>
          <a:p>
            <a:pPr algn="ctr"/>
            <a:r>
              <a:rPr lang="en-US" dirty="0"/>
              <a:t>R=T</a:t>
            </a:r>
          </a:p>
        </p:txBody>
      </p:sp>
      <p:sp>
        <p:nvSpPr>
          <p:cNvPr id="15" name="Oval 5">
            <a:extLst>
              <a:ext uri="{FF2B5EF4-FFF2-40B4-BE49-F238E27FC236}">
                <a16:creationId xmlns:a16="http://schemas.microsoft.com/office/drawing/2014/main" id="{0935C3EA-F8E4-0141-AD84-98EDC4370323}"/>
              </a:ext>
            </a:extLst>
          </p:cNvPr>
          <p:cNvSpPr>
            <a:spLocks noChangeArrowheads="1"/>
          </p:cNvSpPr>
          <p:nvPr/>
        </p:nvSpPr>
        <p:spPr bwMode="auto">
          <a:xfrm>
            <a:off x="9179312" y="3131054"/>
            <a:ext cx="609600" cy="609600"/>
          </a:xfrm>
          <a:prstGeom prst="ellipse">
            <a:avLst/>
          </a:prstGeom>
          <a:solidFill>
            <a:srgbClr val="FFCC00"/>
          </a:solidFill>
          <a:ln w="28575">
            <a:solidFill>
              <a:schemeClr val="tx1"/>
            </a:solidFill>
            <a:round/>
            <a:headEnd/>
            <a:tailEnd/>
          </a:ln>
        </p:spPr>
        <p:txBody>
          <a:bodyPr wrap="none" anchor="ctr"/>
          <a:lstStyle/>
          <a:p>
            <a:pPr algn="ctr"/>
            <a:r>
              <a:rPr lang="en-US" dirty="0"/>
              <a:t>R=F</a:t>
            </a:r>
          </a:p>
        </p:txBody>
      </p:sp>
      <p:cxnSp>
        <p:nvCxnSpPr>
          <p:cNvPr id="16" name="AutoShape 6">
            <a:extLst>
              <a:ext uri="{FF2B5EF4-FFF2-40B4-BE49-F238E27FC236}">
                <a16:creationId xmlns:a16="http://schemas.microsoft.com/office/drawing/2014/main" id="{7288C9C9-A0A0-4A46-8E9D-943ACA2AC254}"/>
              </a:ext>
            </a:extLst>
          </p:cNvPr>
          <p:cNvCxnSpPr>
            <a:cxnSpLocks noChangeShapeType="1"/>
            <a:stCxn id="10" idx="0"/>
            <a:endCxn id="15" idx="0"/>
          </p:cNvCxnSpPr>
          <p:nvPr/>
        </p:nvCxnSpPr>
        <p:spPr bwMode="auto">
          <a:xfrm rot="5400000" flipV="1">
            <a:off x="8759418" y="2393660"/>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7" name="AutoShape 7">
            <a:extLst>
              <a:ext uri="{FF2B5EF4-FFF2-40B4-BE49-F238E27FC236}">
                <a16:creationId xmlns:a16="http://schemas.microsoft.com/office/drawing/2014/main" id="{DF709E56-079E-3B46-9E84-EBD71DEDE15B}"/>
              </a:ext>
            </a:extLst>
          </p:cNvPr>
          <p:cNvCxnSpPr>
            <a:cxnSpLocks noChangeShapeType="1"/>
            <a:stCxn id="15" idx="4"/>
            <a:endCxn id="10" idx="4"/>
          </p:cNvCxnSpPr>
          <p:nvPr/>
        </p:nvCxnSpPr>
        <p:spPr bwMode="auto">
          <a:xfrm rot="5400000">
            <a:off x="8759418" y="3031835"/>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8" name="AutoShape 8">
            <a:extLst>
              <a:ext uri="{FF2B5EF4-FFF2-40B4-BE49-F238E27FC236}">
                <a16:creationId xmlns:a16="http://schemas.microsoft.com/office/drawing/2014/main" id="{D3DDAAD1-F2E8-844C-8C5D-CA3C45434A9C}"/>
              </a:ext>
            </a:extLst>
          </p:cNvPr>
          <p:cNvCxnSpPr>
            <a:cxnSpLocks noChangeShapeType="1"/>
            <a:stCxn id="15" idx="7"/>
            <a:endCxn id="15" idx="6"/>
          </p:cNvCxnSpPr>
          <p:nvPr/>
        </p:nvCxnSpPr>
        <p:spPr bwMode="auto">
          <a:xfrm rot="5400000" flipV="1">
            <a:off x="9636512" y="3269167"/>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9" name="AutoShape 9">
            <a:extLst>
              <a:ext uri="{FF2B5EF4-FFF2-40B4-BE49-F238E27FC236}">
                <a16:creationId xmlns:a16="http://schemas.microsoft.com/office/drawing/2014/main" id="{3B11414F-B25F-2C4D-9E0D-94B4207F1257}"/>
              </a:ext>
            </a:extLst>
          </p:cNvPr>
          <p:cNvCxnSpPr>
            <a:cxnSpLocks noChangeShapeType="1"/>
            <a:stCxn id="10" idx="3"/>
            <a:endCxn id="10" idx="2"/>
          </p:cNvCxnSpPr>
          <p:nvPr/>
        </p:nvCxnSpPr>
        <p:spPr bwMode="auto">
          <a:xfrm rot="16200000" flipV="1">
            <a:off x="7653725" y="3499354"/>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0" name="Text Box 10">
            <a:extLst>
              <a:ext uri="{FF2B5EF4-FFF2-40B4-BE49-F238E27FC236}">
                <a16:creationId xmlns:a16="http://schemas.microsoft.com/office/drawing/2014/main" id="{8BDA4C17-0188-3441-A7BA-4CF0D244CCBE}"/>
              </a:ext>
            </a:extLst>
          </p:cNvPr>
          <p:cNvSpPr txBox="1">
            <a:spLocks noChangeArrowheads="1"/>
          </p:cNvSpPr>
          <p:nvPr/>
        </p:nvSpPr>
        <p:spPr bwMode="auto">
          <a:xfrm>
            <a:off x="10107999" y="2507167"/>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21" name="Text Box 11">
            <a:extLst>
              <a:ext uri="{FF2B5EF4-FFF2-40B4-BE49-F238E27FC236}">
                <a16:creationId xmlns:a16="http://schemas.microsoft.com/office/drawing/2014/main" id="{A93CC9FD-B5E0-5A40-A39E-C8CE2F8A7D1D}"/>
              </a:ext>
            </a:extLst>
          </p:cNvPr>
          <p:cNvSpPr txBox="1">
            <a:spLocks noChangeArrowheads="1"/>
          </p:cNvSpPr>
          <p:nvPr/>
        </p:nvSpPr>
        <p:spPr bwMode="auto">
          <a:xfrm>
            <a:off x="7212399" y="4259767"/>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23" name="Text Box 12">
            <a:extLst>
              <a:ext uri="{FF2B5EF4-FFF2-40B4-BE49-F238E27FC236}">
                <a16:creationId xmlns:a16="http://schemas.microsoft.com/office/drawing/2014/main" id="{71E14DD1-34C2-754E-8902-C4B3EC75207C}"/>
              </a:ext>
            </a:extLst>
          </p:cNvPr>
          <p:cNvSpPr txBox="1">
            <a:spLocks noChangeArrowheads="1"/>
          </p:cNvSpPr>
          <p:nvPr/>
        </p:nvSpPr>
        <p:spPr bwMode="auto">
          <a:xfrm>
            <a:off x="8507799" y="2202367"/>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sp>
        <p:nvSpPr>
          <p:cNvPr id="24" name="Text Box 13">
            <a:extLst>
              <a:ext uri="{FF2B5EF4-FFF2-40B4-BE49-F238E27FC236}">
                <a16:creationId xmlns:a16="http://schemas.microsoft.com/office/drawing/2014/main" id="{9F08B092-F501-2449-9373-43C18B846E3C}"/>
              </a:ext>
            </a:extLst>
          </p:cNvPr>
          <p:cNvSpPr txBox="1">
            <a:spLocks noChangeArrowheads="1"/>
          </p:cNvSpPr>
          <p:nvPr/>
        </p:nvSpPr>
        <p:spPr bwMode="auto">
          <a:xfrm>
            <a:off x="8507799" y="4274054"/>
            <a:ext cx="533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cxnSp>
        <p:nvCxnSpPr>
          <p:cNvPr id="25" name="Straight Arrow Connector 24">
            <a:extLst>
              <a:ext uri="{FF2B5EF4-FFF2-40B4-BE49-F238E27FC236}">
                <a16:creationId xmlns:a16="http://schemas.microsoft.com/office/drawing/2014/main" id="{1F3BE55D-D62E-4D4B-A7BD-36C2E50E104E}"/>
              </a:ext>
            </a:extLst>
          </p:cNvPr>
          <p:cNvCxnSpPr>
            <a:stCxn id="10" idx="1"/>
          </p:cNvCxnSpPr>
          <p:nvPr/>
        </p:nvCxnSpPr>
        <p:spPr>
          <a:xfrm flipH="1" flipV="1">
            <a:off x="7350512" y="2735766"/>
            <a:ext cx="470274" cy="4845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ounded Rectangle 25">
            <a:extLst>
              <a:ext uri="{FF2B5EF4-FFF2-40B4-BE49-F238E27FC236}">
                <a16:creationId xmlns:a16="http://schemas.microsoft.com/office/drawing/2014/main" id="{E81749C3-54B0-AA49-9CF1-10E5A7C8A716}"/>
              </a:ext>
            </a:extLst>
          </p:cNvPr>
          <p:cNvSpPr/>
          <p:nvPr/>
        </p:nvSpPr>
        <p:spPr>
          <a:xfrm>
            <a:off x="5750312" y="1592766"/>
            <a:ext cx="16002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U=T: 0.9</a:t>
            </a:r>
          </a:p>
          <a:p>
            <a:pPr algn="ctr"/>
            <a:r>
              <a:rPr lang="en-US" dirty="0">
                <a:solidFill>
                  <a:schemeClr val="tx1"/>
                </a:solidFill>
              </a:rPr>
              <a:t>U=F: 0.1</a:t>
            </a:r>
          </a:p>
        </p:txBody>
      </p:sp>
      <p:cxnSp>
        <p:nvCxnSpPr>
          <p:cNvPr id="27" name="Straight Arrow Connector 26">
            <a:extLst>
              <a:ext uri="{FF2B5EF4-FFF2-40B4-BE49-F238E27FC236}">
                <a16:creationId xmlns:a16="http://schemas.microsoft.com/office/drawing/2014/main" id="{66D05DD6-9B88-6647-909B-07C89F877A27}"/>
              </a:ext>
            </a:extLst>
          </p:cNvPr>
          <p:cNvCxnSpPr/>
          <p:nvPr/>
        </p:nvCxnSpPr>
        <p:spPr>
          <a:xfrm>
            <a:off x="9788912" y="3726366"/>
            <a:ext cx="4572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ounded Rectangle 27">
            <a:extLst>
              <a:ext uri="{FF2B5EF4-FFF2-40B4-BE49-F238E27FC236}">
                <a16:creationId xmlns:a16="http://schemas.microsoft.com/office/drawing/2014/main" id="{25E88E44-D4F2-4B42-A1D3-C87821E847D1}"/>
              </a:ext>
            </a:extLst>
          </p:cNvPr>
          <p:cNvSpPr/>
          <p:nvPr/>
        </p:nvSpPr>
        <p:spPr>
          <a:xfrm>
            <a:off x="10246112" y="4183566"/>
            <a:ext cx="16002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U=T: 0.2</a:t>
            </a:r>
          </a:p>
          <a:p>
            <a:pPr algn="ctr"/>
            <a:r>
              <a:rPr lang="en-US" dirty="0">
                <a:solidFill>
                  <a:schemeClr val="tx1"/>
                </a:solidFill>
              </a:rPr>
              <a:t>U=F: 0.8</a:t>
            </a:r>
          </a:p>
        </p:txBody>
      </p:sp>
      <p:graphicFrame>
        <p:nvGraphicFramePr>
          <p:cNvPr id="29" name="Table 28">
            <a:extLst>
              <a:ext uri="{FF2B5EF4-FFF2-40B4-BE49-F238E27FC236}">
                <a16:creationId xmlns:a16="http://schemas.microsoft.com/office/drawing/2014/main" id="{0F6AF37C-5255-004C-A211-3EE9A8DD2279}"/>
              </a:ext>
            </a:extLst>
          </p:cNvPr>
          <p:cNvGraphicFramePr>
            <a:graphicFrameLocks noGrp="1"/>
          </p:cNvGraphicFramePr>
          <p:nvPr>
            <p:extLst>
              <p:ext uri="{D42A27DB-BD31-4B8C-83A1-F6EECF244321}">
                <p14:modId xmlns:p14="http://schemas.microsoft.com/office/powerpoint/2010/main" val="719906743"/>
              </p:ext>
            </p:extLst>
          </p:nvPr>
        </p:nvGraphicFramePr>
        <p:xfrm>
          <a:off x="8839201" y="5688978"/>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err="1"/>
                        <a:t>R</a:t>
                      </a:r>
                      <a:r>
                        <a:rPr lang="en-US" sz="1600" baseline="-25000" dirty="0" err="1"/>
                        <a:t>t</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a:t>R</a:t>
                      </a:r>
                      <a:r>
                        <a:rPr lang="en-US" sz="1600" baseline="-25000" dirty="0" err="1"/>
                        <a:t>t</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30" name="TextBox 29">
            <a:extLst>
              <a:ext uri="{FF2B5EF4-FFF2-40B4-BE49-F238E27FC236}">
                <a16:creationId xmlns:a16="http://schemas.microsoft.com/office/drawing/2014/main" id="{AD4AF1E0-A1ED-C64B-A2B5-15121381A461}"/>
              </a:ext>
            </a:extLst>
          </p:cNvPr>
          <p:cNvSpPr txBox="1"/>
          <p:nvPr/>
        </p:nvSpPr>
        <p:spPr>
          <a:xfrm>
            <a:off x="8844772" y="5386037"/>
            <a:ext cx="2667000" cy="369332"/>
          </a:xfrm>
          <a:prstGeom prst="rect">
            <a:avLst/>
          </a:prstGeom>
          <a:noFill/>
        </p:spPr>
        <p:txBody>
          <a:bodyPr wrap="square" rtlCol="0">
            <a:spAutoFit/>
          </a:bodyPr>
          <a:lstStyle/>
          <a:p>
            <a:pPr algn="ctr"/>
            <a:r>
              <a:rPr lang="en-US" dirty="0">
                <a:solidFill>
                  <a:srgbClr val="0000FF"/>
                </a:solidFill>
              </a:rPr>
              <a:t>Observation probabilities</a:t>
            </a:r>
          </a:p>
        </p:txBody>
      </p:sp>
      <p:graphicFrame>
        <p:nvGraphicFramePr>
          <p:cNvPr id="31" name="Table 30">
            <a:extLst>
              <a:ext uri="{FF2B5EF4-FFF2-40B4-BE49-F238E27FC236}">
                <a16:creationId xmlns:a16="http://schemas.microsoft.com/office/drawing/2014/main" id="{01BEA03B-CCF4-C043-81A4-1BAB70AF9E78}"/>
              </a:ext>
            </a:extLst>
          </p:cNvPr>
          <p:cNvGraphicFramePr>
            <a:graphicFrameLocks noGrp="1"/>
          </p:cNvGraphicFramePr>
          <p:nvPr>
            <p:extLst>
              <p:ext uri="{D42A27DB-BD31-4B8C-83A1-F6EECF244321}">
                <p14:modId xmlns:p14="http://schemas.microsoft.com/office/powerpoint/2010/main" val="648727380"/>
              </p:ext>
            </p:extLst>
          </p:nvPr>
        </p:nvGraphicFramePr>
        <p:xfrm>
          <a:off x="5819076" y="5677826"/>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a:t>R</a:t>
                      </a:r>
                      <a:r>
                        <a:rPr lang="en-US" sz="1600" baseline="-25000" dirty="0"/>
                        <a:t>t-1</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R</a:t>
                      </a:r>
                      <a:r>
                        <a:rPr lang="en-US" sz="1600" baseline="-25000" dirty="0"/>
                        <a:t>t-1</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32" name="TextBox 31">
            <a:extLst>
              <a:ext uri="{FF2B5EF4-FFF2-40B4-BE49-F238E27FC236}">
                <a16:creationId xmlns:a16="http://schemas.microsoft.com/office/drawing/2014/main" id="{A9CD689D-4A2C-7144-8F91-FAD8C976D14C}"/>
              </a:ext>
            </a:extLst>
          </p:cNvPr>
          <p:cNvSpPr txBox="1"/>
          <p:nvPr/>
        </p:nvSpPr>
        <p:spPr>
          <a:xfrm>
            <a:off x="5737296" y="5379048"/>
            <a:ext cx="2815683" cy="369332"/>
          </a:xfrm>
          <a:prstGeom prst="rect">
            <a:avLst/>
          </a:prstGeom>
          <a:noFill/>
        </p:spPr>
        <p:txBody>
          <a:bodyPr wrap="square" rtlCol="0">
            <a:spAutoFit/>
          </a:bodyPr>
          <a:lstStyle/>
          <a:p>
            <a:pPr algn="ctr"/>
            <a:r>
              <a:rPr lang="en-US" dirty="0">
                <a:solidFill>
                  <a:srgbClr val="0000FF"/>
                </a:solidFill>
              </a:rPr>
              <a:t>Transition probabilities</a:t>
            </a:r>
          </a:p>
        </p:txBody>
      </p:sp>
    </p:spTree>
    <p:extLst>
      <p:ext uri="{BB962C8B-B14F-4D97-AF65-F5344CB8AC3E}">
        <p14:creationId xmlns:p14="http://schemas.microsoft.com/office/powerpoint/2010/main" val="3868391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B8851-3DE3-1148-A489-3867291A608D}"/>
              </a:ext>
            </a:extLst>
          </p:cNvPr>
          <p:cNvSpPr>
            <a:spLocks noGrp="1"/>
          </p:cNvSpPr>
          <p:nvPr>
            <p:ph type="title"/>
          </p:nvPr>
        </p:nvSpPr>
        <p:spPr/>
        <p:txBody>
          <a:bodyPr/>
          <a:lstStyle/>
          <a:p>
            <a:r>
              <a:rPr lang="en-US" dirty="0"/>
              <a:t>Bayes Net vs. Finite State Machine</a:t>
            </a:r>
          </a:p>
        </p:txBody>
      </p:sp>
      <p:sp>
        <p:nvSpPr>
          <p:cNvPr id="3" name="Content Placeholder 2">
            <a:extLst>
              <a:ext uri="{FF2B5EF4-FFF2-40B4-BE49-F238E27FC236}">
                <a16:creationId xmlns:a16="http://schemas.microsoft.com/office/drawing/2014/main" id="{2E024568-EC4B-024A-BCF5-EF03AD205F28}"/>
              </a:ext>
            </a:extLst>
          </p:cNvPr>
          <p:cNvSpPr>
            <a:spLocks noGrp="1"/>
          </p:cNvSpPr>
          <p:nvPr>
            <p:ph sz="half" idx="1"/>
          </p:nvPr>
        </p:nvSpPr>
        <p:spPr/>
        <p:txBody>
          <a:bodyPr/>
          <a:lstStyle/>
          <a:p>
            <a:pPr marL="0" indent="0">
              <a:buNone/>
            </a:pPr>
            <a:r>
              <a:rPr lang="en-US" dirty="0"/>
              <a:t>Finite State Machine:</a:t>
            </a:r>
          </a:p>
          <a:p>
            <a:r>
              <a:rPr lang="en-US" dirty="0"/>
              <a:t>Lists the different possible states that the world can be in, at one particular time.</a:t>
            </a:r>
          </a:p>
          <a:p>
            <a:r>
              <a:rPr lang="en-US" dirty="0"/>
              <a:t>Evolution over time is not shown.</a:t>
            </a:r>
          </a:p>
        </p:txBody>
      </p:sp>
      <p:sp>
        <p:nvSpPr>
          <p:cNvPr id="4" name="Content Placeholder 3">
            <a:extLst>
              <a:ext uri="{FF2B5EF4-FFF2-40B4-BE49-F238E27FC236}">
                <a16:creationId xmlns:a16="http://schemas.microsoft.com/office/drawing/2014/main" id="{D7245ED9-C800-5E4B-90D0-3F603987DE39}"/>
              </a:ext>
            </a:extLst>
          </p:cNvPr>
          <p:cNvSpPr>
            <a:spLocks noGrp="1"/>
          </p:cNvSpPr>
          <p:nvPr>
            <p:ph sz="half" idx="2"/>
          </p:nvPr>
        </p:nvSpPr>
        <p:spPr/>
        <p:txBody>
          <a:bodyPr/>
          <a:lstStyle/>
          <a:p>
            <a:pPr marL="0" indent="0">
              <a:buNone/>
            </a:pPr>
            <a:r>
              <a:rPr lang="en-US" dirty="0"/>
              <a:t>Bayes Net:</a:t>
            </a:r>
          </a:p>
          <a:p>
            <a:r>
              <a:rPr lang="en-US" dirty="0"/>
              <a:t>Lists the different time slices.</a:t>
            </a:r>
          </a:p>
          <a:p>
            <a:r>
              <a:rPr lang="en-US" dirty="0"/>
              <a:t>The various possible settings of the state variable are not shown.</a:t>
            </a:r>
          </a:p>
        </p:txBody>
      </p:sp>
      <p:pic>
        <p:nvPicPr>
          <p:cNvPr id="5" name="Picture 2">
            <a:extLst>
              <a:ext uri="{FF2B5EF4-FFF2-40B4-BE49-F238E27FC236}">
                <a16:creationId xmlns:a16="http://schemas.microsoft.com/office/drawing/2014/main" id="{0A8A851A-8F4A-8C47-861B-E332021A564C}"/>
              </a:ext>
            </a:extLst>
          </p:cNvPr>
          <p:cNvPicPr>
            <a:picLocks noChangeAspect="1" noChangeArrowheads="1"/>
          </p:cNvPicPr>
          <p:nvPr/>
        </p:nvPicPr>
        <p:blipFill>
          <a:blip r:embed="rId2" cstate="print"/>
          <a:srcRect b="649"/>
          <a:stretch>
            <a:fillRect/>
          </a:stretch>
        </p:blipFill>
        <p:spPr bwMode="auto">
          <a:xfrm>
            <a:off x="6122018" y="4190279"/>
            <a:ext cx="5287538" cy="2568676"/>
          </a:xfrm>
          <a:prstGeom prst="rect">
            <a:avLst/>
          </a:prstGeom>
          <a:noFill/>
          <a:ln w="9525">
            <a:noFill/>
            <a:miter lim="800000"/>
            <a:headEnd/>
            <a:tailEnd/>
          </a:ln>
        </p:spPr>
      </p:pic>
      <p:sp>
        <p:nvSpPr>
          <p:cNvPr id="6" name="Oval 4">
            <a:extLst>
              <a:ext uri="{FF2B5EF4-FFF2-40B4-BE49-F238E27FC236}">
                <a16:creationId xmlns:a16="http://schemas.microsoft.com/office/drawing/2014/main" id="{76A2A16A-6F1A-9E43-8071-96281BEBCC66}"/>
              </a:ext>
            </a:extLst>
          </p:cNvPr>
          <p:cNvSpPr>
            <a:spLocks noChangeArrowheads="1"/>
          </p:cNvSpPr>
          <p:nvPr/>
        </p:nvSpPr>
        <p:spPr bwMode="auto">
          <a:xfrm>
            <a:off x="1888280" y="5216326"/>
            <a:ext cx="609600" cy="609600"/>
          </a:xfrm>
          <a:prstGeom prst="ellipse">
            <a:avLst/>
          </a:prstGeom>
          <a:solidFill>
            <a:schemeClr val="accent1"/>
          </a:solidFill>
          <a:ln w="28575">
            <a:solidFill>
              <a:schemeClr val="tx1"/>
            </a:solidFill>
            <a:round/>
            <a:headEnd/>
            <a:tailEnd/>
          </a:ln>
        </p:spPr>
        <p:txBody>
          <a:bodyPr wrap="none" anchor="ctr"/>
          <a:lstStyle/>
          <a:p>
            <a:pPr algn="ctr"/>
            <a:r>
              <a:rPr lang="en-US" dirty="0"/>
              <a:t>R=T</a:t>
            </a:r>
          </a:p>
        </p:txBody>
      </p:sp>
      <p:sp>
        <p:nvSpPr>
          <p:cNvPr id="7" name="Oval 5">
            <a:extLst>
              <a:ext uri="{FF2B5EF4-FFF2-40B4-BE49-F238E27FC236}">
                <a16:creationId xmlns:a16="http://schemas.microsoft.com/office/drawing/2014/main" id="{FC0CD7BA-AB3E-2E4D-B04A-BD9DB61AF729}"/>
              </a:ext>
            </a:extLst>
          </p:cNvPr>
          <p:cNvSpPr>
            <a:spLocks noChangeArrowheads="1"/>
          </p:cNvSpPr>
          <p:nvPr/>
        </p:nvSpPr>
        <p:spPr bwMode="auto">
          <a:xfrm>
            <a:off x="3336080" y="5216326"/>
            <a:ext cx="609600" cy="609600"/>
          </a:xfrm>
          <a:prstGeom prst="ellipse">
            <a:avLst/>
          </a:prstGeom>
          <a:solidFill>
            <a:srgbClr val="FFCC00"/>
          </a:solidFill>
          <a:ln w="28575">
            <a:solidFill>
              <a:schemeClr val="tx1"/>
            </a:solidFill>
            <a:round/>
            <a:headEnd/>
            <a:tailEnd/>
          </a:ln>
        </p:spPr>
        <p:txBody>
          <a:bodyPr wrap="none" anchor="ctr"/>
          <a:lstStyle/>
          <a:p>
            <a:pPr algn="ctr"/>
            <a:r>
              <a:rPr lang="en-US" dirty="0"/>
              <a:t>R=F</a:t>
            </a:r>
          </a:p>
        </p:txBody>
      </p:sp>
      <p:cxnSp>
        <p:nvCxnSpPr>
          <p:cNvPr id="8" name="AutoShape 6">
            <a:extLst>
              <a:ext uri="{FF2B5EF4-FFF2-40B4-BE49-F238E27FC236}">
                <a16:creationId xmlns:a16="http://schemas.microsoft.com/office/drawing/2014/main" id="{52A67424-48CA-F64D-95B8-AAB2DCB312EE}"/>
              </a:ext>
            </a:extLst>
          </p:cNvPr>
          <p:cNvCxnSpPr>
            <a:cxnSpLocks noChangeShapeType="1"/>
            <a:stCxn id="6" idx="0"/>
            <a:endCxn id="7" idx="0"/>
          </p:cNvCxnSpPr>
          <p:nvPr/>
        </p:nvCxnSpPr>
        <p:spPr bwMode="auto">
          <a:xfrm rot="5400000" flipV="1">
            <a:off x="2916186" y="4478932"/>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9" name="AutoShape 7">
            <a:extLst>
              <a:ext uri="{FF2B5EF4-FFF2-40B4-BE49-F238E27FC236}">
                <a16:creationId xmlns:a16="http://schemas.microsoft.com/office/drawing/2014/main" id="{D2AC0EA4-D5EB-5946-91BF-AC0B9510BA92}"/>
              </a:ext>
            </a:extLst>
          </p:cNvPr>
          <p:cNvCxnSpPr>
            <a:cxnSpLocks noChangeShapeType="1"/>
            <a:stCxn id="7" idx="4"/>
            <a:endCxn id="6" idx="4"/>
          </p:cNvCxnSpPr>
          <p:nvPr/>
        </p:nvCxnSpPr>
        <p:spPr bwMode="auto">
          <a:xfrm rot="5400000">
            <a:off x="2916186" y="5117107"/>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 name="AutoShape 8">
            <a:extLst>
              <a:ext uri="{FF2B5EF4-FFF2-40B4-BE49-F238E27FC236}">
                <a16:creationId xmlns:a16="http://schemas.microsoft.com/office/drawing/2014/main" id="{7BFFE307-55B9-6D42-9F62-4D30F13A5BDC}"/>
              </a:ext>
            </a:extLst>
          </p:cNvPr>
          <p:cNvCxnSpPr>
            <a:cxnSpLocks noChangeShapeType="1"/>
            <a:stCxn id="7" idx="7"/>
            <a:endCxn id="7" idx="6"/>
          </p:cNvCxnSpPr>
          <p:nvPr/>
        </p:nvCxnSpPr>
        <p:spPr bwMode="auto">
          <a:xfrm rot="5400000" flipV="1">
            <a:off x="3793280" y="5354439"/>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1" name="AutoShape 9">
            <a:extLst>
              <a:ext uri="{FF2B5EF4-FFF2-40B4-BE49-F238E27FC236}">
                <a16:creationId xmlns:a16="http://schemas.microsoft.com/office/drawing/2014/main" id="{DDFA167C-FE44-5840-9635-71B4137E1A8E}"/>
              </a:ext>
            </a:extLst>
          </p:cNvPr>
          <p:cNvCxnSpPr>
            <a:cxnSpLocks noChangeShapeType="1"/>
            <a:stCxn id="6" idx="3"/>
            <a:endCxn id="6" idx="2"/>
          </p:cNvCxnSpPr>
          <p:nvPr/>
        </p:nvCxnSpPr>
        <p:spPr bwMode="auto">
          <a:xfrm rot="16200000" flipV="1">
            <a:off x="1810493" y="5584626"/>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2" name="Text Box 10">
            <a:extLst>
              <a:ext uri="{FF2B5EF4-FFF2-40B4-BE49-F238E27FC236}">
                <a16:creationId xmlns:a16="http://schemas.microsoft.com/office/drawing/2014/main" id="{6DDAC823-44BC-E344-AFCA-5FDF84374154}"/>
              </a:ext>
            </a:extLst>
          </p:cNvPr>
          <p:cNvSpPr txBox="1">
            <a:spLocks noChangeArrowheads="1"/>
          </p:cNvSpPr>
          <p:nvPr/>
        </p:nvSpPr>
        <p:spPr bwMode="auto">
          <a:xfrm>
            <a:off x="4264767" y="4592439"/>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13" name="Text Box 11">
            <a:extLst>
              <a:ext uri="{FF2B5EF4-FFF2-40B4-BE49-F238E27FC236}">
                <a16:creationId xmlns:a16="http://schemas.microsoft.com/office/drawing/2014/main" id="{B5054286-FED4-7844-9BF7-E7F3725E163D}"/>
              </a:ext>
            </a:extLst>
          </p:cNvPr>
          <p:cNvSpPr txBox="1">
            <a:spLocks noChangeArrowheads="1"/>
          </p:cNvSpPr>
          <p:nvPr/>
        </p:nvSpPr>
        <p:spPr bwMode="auto">
          <a:xfrm>
            <a:off x="1369167" y="6345039"/>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14" name="Text Box 12">
            <a:extLst>
              <a:ext uri="{FF2B5EF4-FFF2-40B4-BE49-F238E27FC236}">
                <a16:creationId xmlns:a16="http://schemas.microsoft.com/office/drawing/2014/main" id="{B926685F-24AE-6241-A574-F8F24807AFA3}"/>
              </a:ext>
            </a:extLst>
          </p:cNvPr>
          <p:cNvSpPr txBox="1">
            <a:spLocks noChangeArrowheads="1"/>
          </p:cNvSpPr>
          <p:nvPr/>
        </p:nvSpPr>
        <p:spPr bwMode="auto">
          <a:xfrm>
            <a:off x="2664567" y="4287639"/>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sp>
        <p:nvSpPr>
          <p:cNvPr id="15" name="Text Box 13">
            <a:extLst>
              <a:ext uri="{FF2B5EF4-FFF2-40B4-BE49-F238E27FC236}">
                <a16:creationId xmlns:a16="http://schemas.microsoft.com/office/drawing/2014/main" id="{522573D8-0106-B649-8C12-D2EBAB11700A}"/>
              </a:ext>
            </a:extLst>
          </p:cNvPr>
          <p:cNvSpPr txBox="1">
            <a:spLocks noChangeArrowheads="1"/>
          </p:cNvSpPr>
          <p:nvPr/>
        </p:nvSpPr>
        <p:spPr bwMode="auto">
          <a:xfrm>
            <a:off x="2664567" y="6359326"/>
            <a:ext cx="533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spTree>
    <p:extLst>
      <p:ext uri="{BB962C8B-B14F-4D97-AF65-F5344CB8AC3E}">
        <p14:creationId xmlns:p14="http://schemas.microsoft.com/office/powerpoint/2010/main" val="3433112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61ADC40-2F2D-E44A-B138-52BAB3EE7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5219" y="3694138"/>
            <a:ext cx="9616774" cy="31638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5062" y="319242"/>
            <a:ext cx="8229600" cy="639762"/>
          </a:xfrm>
        </p:spPr>
        <p:txBody>
          <a:bodyPr>
            <a:normAutofit fontScale="90000"/>
          </a:bodyPr>
          <a:lstStyle/>
          <a:p>
            <a:r>
              <a:rPr lang="en-US" dirty="0"/>
              <a:t>Speech Recognition as a Bayes Net</a:t>
            </a:r>
          </a:p>
        </p:txBody>
      </p:sp>
      <p:sp>
        <p:nvSpPr>
          <p:cNvPr id="16" name="Rectangle 15"/>
          <p:cNvSpPr/>
          <p:nvPr/>
        </p:nvSpPr>
        <p:spPr>
          <a:xfrm>
            <a:off x="3225956" y="3941296"/>
            <a:ext cx="67650"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ectangle 3">
                <a:extLst>
                  <a:ext uri="{FF2B5EF4-FFF2-40B4-BE49-F238E27FC236}">
                    <a16:creationId xmlns:a16="http://schemas.microsoft.com/office/drawing/2014/main" id="{B6F45FA6-FFA4-2444-90CD-10AF2774D9BE}"/>
                  </a:ext>
                </a:extLst>
              </p:cNvPr>
              <p:cNvSpPr txBox="1">
                <a:spLocks noChangeArrowheads="1"/>
              </p:cNvSpPr>
              <p:nvPr/>
            </p:nvSpPr>
            <p:spPr>
              <a:xfrm>
                <a:off x="284356" y="1177314"/>
                <a:ext cx="10895824" cy="1706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charset="0"/>
                  </a:rPr>
                  <a:t>Observations: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latin typeface="Arial" charset="0"/>
                  </a:rPr>
                  <a:t>= spectrum of 25ms frame of the speech signal.</a:t>
                </a:r>
              </a:p>
              <a:p>
                <a:r>
                  <a:rPr lang="en-US" sz="2000" dirty="0">
                    <a:latin typeface="Arial" charset="0"/>
                  </a:rPr>
                  <a:t>State: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latin typeface="Arial" charset="0"/>
                  </a:rPr>
                  <a:t>= phoneme or letter being currently produced</a:t>
                </a:r>
              </a:p>
              <a:p>
                <a:pPr marL="0" indent="0">
                  <a:buNone/>
                </a:pPr>
                <a:r>
                  <a:rPr lang="en-US" sz="2000" dirty="0">
                    <a:latin typeface="Arial" charset="0"/>
                  </a:rPr>
                  <a:t>Example utterance: “chapter one,” from a </a:t>
                </a:r>
                <a:r>
                  <a:rPr lang="en-US" sz="2000" dirty="0" err="1">
                    <a:latin typeface="Arial" charset="0"/>
                  </a:rPr>
                  <a:t>Librivox</a:t>
                </a:r>
                <a:r>
                  <a:rPr lang="en-US" sz="2000" dirty="0">
                    <a:latin typeface="Arial" charset="0"/>
                  </a:rPr>
                  <a:t> recording of </a:t>
                </a:r>
                <a:r>
                  <a:rPr lang="en-US" sz="2000" i="1" dirty="0">
                    <a:latin typeface="Arial" charset="0"/>
                  </a:rPr>
                  <a:t>Pride and Prejudice.</a:t>
                </a:r>
                <a:r>
                  <a:rPr lang="en-US" sz="2000" dirty="0">
                    <a:latin typeface="Arial" charset="0"/>
                  </a:rPr>
                  <a:t> </a:t>
                </a:r>
              </a:p>
              <a:p>
                <a:pPr lvl="1"/>
                <a:endParaRPr lang="en-US" sz="2000" dirty="0">
                  <a:latin typeface="Arial" charset="0"/>
                </a:endParaRPr>
              </a:p>
            </p:txBody>
          </p:sp>
        </mc:Choice>
        <mc:Fallback xmlns="">
          <p:sp>
            <p:nvSpPr>
              <p:cNvPr id="22" name="Rectangle 3">
                <a:extLst>
                  <a:ext uri="{FF2B5EF4-FFF2-40B4-BE49-F238E27FC236}">
                    <a16:creationId xmlns:a16="http://schemas.microsoft.com/office/drawing/2014/main" id="{B6F45FA6-FFA4-2444-90CD-10AF2774D9BE}"/>
                  </a:ext>
                </a:extLst>
              </p:cNvPr>
              <p:cNvSpPr txBox="1">
                <a:spLocks noRot="1" noChangeAspect="1" noMove="1" noResize="1" noEditPoints="1" noAdjustHandles="1" noChangeArrowheads="1" noChangeShapeType="1" noTextEdit="1"/>
              </p:cNvSpPr>
              <p:nvPr/>
            </p:nvSpPr>
            <p:spPr>
              <a:xfrm>
                <a:off x="284356" y="1177314"/>
                <a:ext cx="10895824" cy="1706559"/>
              </a:xfrm>
              <a:prstGeom prst="rect">
                <a:avLst/>
              </a:prstGeom>
              <a:blipFill>
                <a:blip r:embed="rId4"/>
                <a:stretch>
                  <a:fillRect l="-582" t="-3676"/>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978B50FD-D523-E14D-9643-B938F7408B68}"/>
              </a:ext>
            </a:extLst>
          </p:cNvPr>
          <p:cNvSpPr/>
          <p:nvPr/>
        </p:nvSpPr>
        <p:spPr>
          <a:xfrm>
            <a:off x="3414083" y="3941296"/>
            <a:ext cx="88194"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7BD8218-BFCB-6845-A47B-FAA763841F32}"/>
              </a:ext>
            </a:extLst>
          </p:cNvPr>
          <p:cNvSpPr/>
          <p:nvPr/>
        </p:nvSpPr>
        <p:spPr>
          <a:xfrm>
            <a:off x="3632349" y="3938951"/>
            <a:ext cx="62303"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BBED9C7-82D9-8A42-B718-1B4BF3840982}"/>
              </a:ext>
            </a:extLst>
          </p:cNvPr>
          <p:cNvSpPr/>
          <p:nvPr/>
        </p:nvSpPr>
        <p:spPr>
          <a:xfrm>
            <a:off x="3826949" y="3936606"/>
            <a:ext cx="56283"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25C86D1-E13E-E846-8C6A-E93CF70E13BD}"/>
              </a:ext>
            </a:extLst>
          </p:cNvPr>
          <p:cNvSpPr/>
          <p:nvPr/>
        </p:nvSpPr>
        <p:spPr>
          <a:xfrm>
            <a:off x="4021556" y="3934264"/>
            <a:ext cx="74147" cy="24946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9FF5ED8-48BB-6746-82B0-0DF2959B7DBE}"/>
              </a:ext>
            </a:extLst>
          </p:cNvPr>
          <p:cNvSpPr/>
          <p:nvPr/>
        </p:nvSpPr>
        <p:spPr>
          <a:xfrm>
            <a:off x="4230225" y="3931920"/>
            <a:ext cx="59088" cy="24923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16803F5-72AE-E447-9D27-1C4B1E960A5E}"/>
              </a:ext>
            </a:extLst>
          </p:cNvPr>
          <p:cNvSpPr/>
          <p:nvPr/>
        </p:nvSpPr>
        <p:spPr>
          <a:xfrm>
            <a:off x="4438895" y="3943639"/>
            <a:ext cx="63863" cy="24946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B0FC94F-0944-1049-A3FC-97697F18B840}"/>
              </a:ext>
            </a:extLst>
          </p:cNvPr>
          <p:cNvSpPr/>
          <p:nvPr/>
        </p:nvSpPr>
        <p:spPr>
          <a:xfrm>
            <a:off x="4633502" y="3913159"/>
            <a:ext cx="60074" cy="25251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44CDA5C-384F-6948-9632-54DB71554DA2}"/>
              </a:ext>
            </a:extLst>
          </p:cNvPr>
          <p:cNvSpPr/>
          <p:nvPr/>
        </p:nvSpPr>
        <p:spPr>
          <a:xfrm>
            <a:off x="4870305" y="3938949"/>
            <a:ext cx="60075" cy="25251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3486A54-64BC-2748-87B5-7A1336FDEF72}"/>
              </a:ext>
            </a:extLst>
          </p:cNvPr>
          <p:cNvSpPr/>
          <p:nvPr/>
        </p:nvSpPr>
        <p:spPr>
          <a:xfrm>
            <a:off x="5107114" y="3936603"/>
            <a:ext cx="60070" cy="25251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Oval 2">
                <a:extLst>
                  <a:ext uri="{FF2B5EF4-FFF2-40B4-BE49-F238E27FC236}">
                    <a16:creationId xmlns:a16="http://schemas.microsoft.com/office/drawing/2014/main" id="{BEE62F0A-59E4-364B-B33F-14C89767F43A}"/>
                  </a:ext>
                </a:extLst>
              </p:cNvPr>
              <p:cNvSpPr/>
              <p:nvPr/>
            </p:nvSpPr>
            <p:spPr>
              <a:xfrm>
                <a:off x="3123025" y="2954215"/>
                <a:ext cx="240918"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sub>
                      </m:sSub>
                    </m:oMath>
                  </m:oMathPara>
                </a14:m>
                <a:endParaRPr lang="en-US" dirty="0"/>
              </a:p>
            </p:txBody>
          </p:sp>
        </mc:Choice>
        <mc:Fallback xmlns="">
          <p:sp>
            <p:nvSpPr>
              <p:cNvPr id="3" name="Oval 2">
                <a:extLst>
                  <a:ext uri="{FF2B5EF4-FFF2-40B4-BE49-F238E27FC236}">
                    <a16:creationId xmlns:a16="http://schemas.microsoft.com/office/drawing/2014/main" id="{BEE62F0A-59E4-364B-B33F-14C89767F43A}"/>
                  </a:ext>
                </a:extLst>
              </p:cNvPr>
              <p:cNvSpPr>
                <a:spLocks noRot="1" noChangeAspect="1" noMove="1" noResize="1" noEditPoints="1" noAdjustHandles="1" noChangeArrowheads="1" noChangeShapeType="1" noTextEdit="1"/>
              </p:cNvSpPr>
              <p:nvPr/>
            </p:nvSpPr>
            <p:spPr>
              <a:xfrm>
                <a:off x="3123025" y="2954215"/>
                <a:ext cx="240918" cy="393896"/>
              </a:xfrm>
              <a:prstGeom prst="ellipse">
                <a:avLst/>
              </a:prstGeom>
              <a:blipFill>
                <a:blip r:embed="rId5"/>
                <a:stretch>
                  <a:fillRect l="-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val 42">
                <a:extLst>
                  <a:ext uri="{FF2B5EF4-FFF2-40B4-BE49-F238E27FC236}">
                    <a16:creationId xmlns:a16="http://schemas.microsoft.com/office/drawing/2014/main" id="{02DB9297-53A6-0948-9121-EEFDE1BE2EA5}"/>
                  </a:ext>
                </a:extLst>
              </p:cNvPr>
              <p:cNvSpPr/>
              <p:nvPr/>
            </p:nvSpPr>
            <p:spPr>
              <a:xfrm>
                <a:off x="3345765" y="2951870"/>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2</m:t>
                          </m:r>
                        </m:sub>
                      </m:sSub>
                    </m:oMath>
                  </m:oMathPara>
                </a14:m>
                <a:endParaRPr lang="en-US" dirty="0"/>
              </a:p>
            </p:txBody>
          </p:sp>
        </mc:Choice>
        <mc:Fallback xmlns="">
          <p:sp>
            <p:nvSpPr>
              <p:cNvPr id="43" name="Oval 42">
                <a:extLst>
                  <a:ext uri="{FF2B5EF4-FFF2-40B4-BE49-F238E27FC236}">
                    <a16:creationId xmlns:a16="http://schemas.microsoft.com/office/drawing/2014/main" id="{02DB9297-53A6-0948-9121-EEFDE1BE2EA5}"/>
                  </a:ext>
                </a:extLst>
              </p:cNvPr>
              <p:cNvSpPr>
                <a:spLocks noRot="1" noChangeAspect="1" noMove="1" noResize="1" noEditPoints="1" noAdjustHandles="1" noChangeArrowheads="1" noChangeShapeType="1" noTextEdit="1"/>
              </p:cNvSpPr>
              <p:nvPr/>
            </p:nvSpPr>
            <p:spPr>
              <a:xfrm>
                <a:off x="3345765" y="2951870"/>
                <a:ext cx="240917" cy="393896"/>
              </a:xfrm>
              <a:prstGeom prst="ellipse">
                <a:avLst/>
              </a:prstGeom>
              <a:blipFill>
                <a:blip r:embed="rId6"/>
                <a:stretch>
                  <a:fillRect l="-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355ECD52-3B7A-9549-AD6B-8CF1A1994791}"/>
                  </a:ext>
                </a:extLst>
              </p:cNvPr>
              <p:cNvSpPr/>
              <p:nvPr/>
            </p:nvSpPr>
            <p:spPr>
              <a:xfrm>
                <a:off x="3526301" y="2949526"/>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3</m:t>
                          </m:r>
                        </m:sub>
                      </m:sSub>
                    </m:oMath>
                  </m:oMathPara>
                </a14:m>
                <a:endParaRPr lang="en-US" dirty="0"/>
              </a:p>
            </p:txBody>
          </p:sp>
        </mc:Choice>
        <mc:Fallback xmlns="">
          <p:sp>
            <p:nvSpPr>
              <p:cNvPr id="44" name="Oval 43">
                <a:extLst>
                  <a:ext uri="{FF2B5EF4-FFF2-40B4-BE49-F238E27FC236}">
                    <a16:creationId xmlns:a16="http://schemas.microsoft.com/office/drawing/2014/main" id="{355ECD52-3B7A-9549-AD6B-8CF1A1994791}"/>
                  </a:ext>
                </a:extLst>
              </p:cNvPr>
              <p:cNvSpPr>
                <a:spLocks noRot="1" noChangeAspect="1" noMove="1" noResize="1" noEditPoints="1" noAdjustHandles="1" noChangeArrowheads="1" noChangeShapeType="1" noTextEdit="1"/>
              </p:cNvSpPr>
              <p:nvPr/>
            </p:nvSpPr>
            <p:spPr>
              <a:xfrm>
                <a:off x="3526301" y="2949526"/>
                <a:ext cx="240917" cy="393896"/>
              </a:xfrm>
              <a:prstGeom prst="ellipse">
                <a:avLst/>
              </a:prstGeom>
              <a:blipFill>
                <a:blip r:embed="rId7"/>
                <a:stretch>
                  <a:fillRect l="-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Oval 44">
                <a:extLst>
                  <a:ext uri="{FF2B5EF4-FFF2-40B4-BE49-F238E27FC236}">
                    <a16:creationId xmlns:a16="http://schemas.microsoft.com/office/drawing/2014/main" id="{48C6931B-7FD2-9C4A-BF90-04D855E8760F}"/>
                  </a:ext>
                </a:extLst>
              </p:cNvPr>
              <p:cNvSpPr/>
              <p:nvPr/>
            </p:nvSpPr>
            <p:spPr>
              <a:xfrm>
                <a:off x="3720901" y="2947180"/>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4</m:t>
                          </m:r>
                        </m:sub>
                      </m:sSub>
                    </m:oMath>
                  </m:oMathPara>
                </a14:m>
                <a:endParaRPr lang="en-US" dirty="0"/>
              </a:p>
            </p:txBody>
          </p:sp>
        </mc:Choice>
        <mc:Fallback xmlns="">
          <p:sp>
            <p:nvSpPr>
              <p:cNvPr id="45" name="Oval 44">
                <a:extLst>
                  <a:ext uri="{FF2B5EF4-FFF2-40B4-BE49-F238E27FC236}">
                    <a16:creationId xmlns:a16="http://schemas.microsoft.com/office/drawing/2014/main" id="{48C6931B-7FD2-9C4A-BF90-04D855E8760F}"/>
                  </a:ext>
                </a:extLst>
              </p:cNvPr>
              <p:cNvSpPr>
                <a:spLocks noRot="1" noChangeAspect="1" noMove="1" noResize="1" noEditPoints="1" noAdjustHandles="1" noChangeArrowheads="1" noChangeShapeType="1" noTextEdit="1"/>
              </p:cNvSpPr>
              <p:nvPr/>
            </p:nvSpPr>
            <p:spPr>
              <a:xfrm>
                <a:off x="3720901" y="2947180"/>
                <a:ext cx="240917" cy="393896"/>
              </a:xfrm>
              <a:prstGeom prst="ellipse">
                <a:avLst/>
              </a:prstGeom>
              <a:blipFill>
                <a:blip r:embed="rId8"/>
                <a:stretch>
                  <a:fillRect l="-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Oval 45">
                <a:extLst>
                  <a:ext uri="{FF2B5EF4-FFF2-40B4-BE49-F238E27FC236}">
                    <a16:creationId xmlns:a16="http://schemas.microsoft.com/office/drawing/2014/main" id="{B0CD4F2B-DABA-DA47-9C91-6CC1FA0E749F}"/>
                  </a:ext>
                </a:extLst>
              </p:cNvPr>
              <p:cNvSpPr/>
              <p:nvPr/>
            </p:nvSpPr>
            <p:spPr>
              <a:xfrm>
                <a:off x="3915508" y="2944838"/>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5</m:t>
                          </m:r>
                        </m:sub>
                      </m:sSub>
                    </m:oMath>
                  </m:oMathPara>
                </a14:m>
                <a:endParaRPr lang="en-US" dirty="0"/>
              </a:p>
            </p:txBody>
          </p:sp>
        </mc:Choice>
        <mc:Fallback xmlns="">
          <p:sp>
            <p:nvSpPr>
              <p:cNvPr id="46" name="Oval 45">
                <a:extLst>
                  <a:ext uri="{FF2B5EF4-FFF2-40B4-BE49-F238E27FC236}">
                    <a16:creationId xmlns:a16="http://schemas.microsoft.com/office/drawing/2014/main" id="{B0CD4F2B-DABA-DA47-9C91-6CC1FA0E749F}"/>
                  </a:ext>
                </a:extLst>
              </p:cNvPr>
              <p:cNvSpPr>
                <a:spLocks noRot="1" noChangeAspect="1" noMove="1" noResize="1" noEditPoints="1" noAdjustHandles="1" noChangeArrowheads="1" noChangeShapeType="1" noTextEdit="1"/>
              </p:cNvSpPr>
              <p:nvPr/>
            </p:nvSpPr>
            <p:spPr>
              <a:xfrm>
                <a:off x="3915508" y="2944838"/>
                <a:ext cx="240917" cy="393896"/>
              </a:xfrm>
              <a:prstGeom prst="ellipse">
                <a:avLst/>
              </a:prstGeom>
              <a:blipFill>
                <a:blip r:embed="rId9"/>
                <a:stretch>
                  <a:fillRect l="-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val 46">
                <a:extLst>
                  <a:ext uri="{FF2B5EF4-FFF2-40B4-BE49-F238E27FC236}">
                    <a16:creationId xmlns:a16="http://schemas.microsoft.com/office/drawing/2014/main" id="{1289C27A-BC4D-CE4A-9217-58016F5311D8}"/>
                  </a:ext>
                </a:extLst>
              </p:cNvPr>
              <p:cNvSpPr/>
              <p:nvPr/>
            </p:nvSpPr>
            <p:spPr>
              <a:xfrm>
                <a:off x="4124176" y="2942491"/>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6</m:t>
                          </m:r>
                        </m:sub>
                      </m:sSub>
                    </m:oMath>
                  </m:oMathPara>
                </a14:m>
                <a:endParaRPr lang="en-US" dirty="0"/>
              </a:p>
            </p:txBody>
          </p:sp>
        </mc:Choice>
        <mc:Fallback xmlns="">
          <p:sp>
            <p:nvSpPr>
              <p:cNvPr id="47" name="Oval 46">
                <a:extLst>
                  <a:ext uri="{FF2B5EF4-FFF2-40B4-BE49-F238E27FC236}">
                    <a16:creationId xmlns:a16="http://schemas.microsoft.com/office/drawing/2014/main" id="{1289C27A-BC4D-CE4A-9217-58016F5311D8}"/>
                  </a:ext>
                </a:extLst>
              </p:cNvPr>
              <p:cNvSpPr>
                <a:spLocks noRot="1" noChangeAspect="1" noMove="1" noResize="1" noEditPoints="1" noAdjustHandles="1" noChangeArrowheads="1" noChangeShapeType="1" noTextEdit="1"/>
              </p:cNvSpPr>
              <p:nvPr/>
            </p:nvSpPr>
            <p:spPr>
              <a:xfrm>
                <a:off x="4124176" y="2942491"/>
                <a:ext cx="240917" cy="393896"/>
              </a:xfrm>
              <a:prstGeom prst="ellipse">
                <a:avLst/>
              </a:prstGeom>
              <a:blipFill>
                <a:blip r:embed="rId10"/>
                <a:stretch>
                  <a:fillRect l="-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Oval 47">
                <a:extLst>
                  <a:ext uri="{FF2B5EF4-FFF2-40B4-BE49-F238E27FC236}">
                    <a16:creationId xmlns:a16="http://schemas.microsoft.com/office/drawing/2014/main" id="{7ADAD69A-3D8C-E24B-B52E-4FDEDC42F403}"/>
                  </a:ext>
                </a:extLst>
              </p:cNvPr>
              <p:cNvSpPr/>
              <p:nvPr/>
            </p:nvSpPr>
            <p:spPr>
              <a:xfrm>
                <a:off x="4332847" y="2940143"/>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7</m:t>
                          </m:r>
                        </m:sub>
                      </m:sSub>
                    </m:oMath>
                  </m:oMathPara>
                </a14:m>
                <a:endParaRPr lang="en-US" dirty="0"/>
              </a:p>
            </p:txBody>
          </p:sp>
        </mc:Choice>
        <mc:Fallback xmlns="">
          <p:sp>
            <p:nvSpPr>
              <p:cNvPr id="48" name="Oval 47">
                <a:extLst>
                  <a:ext uri="{FF2B5EF4-FFF2-40B4-BE49-F238E27FC236}">
                    <a16:creationId xmlns:a16="http://schemas.microsoft.com/office/drawing/2014/main" id="{7ADAD69A-3D8C-E24B-B52E-4FDEDC42F403}"/>
                  </a:ext>
                </a:extLst>
              </p:cNvPr>
              <p:cNvSpPr>
                <a:spLocks noRot="1" noChangeAspect="1" noMove="1" noResize="1" noEditPoints="1" noAdjustHandles="1" noChangeArrowheads="1" noChangeShapeType="1" noTextEdit="1"/>
              </p:cNvSpPr>
              <p:nvPr/>
            </p:nvSpPr>
            <p:spPr>
              <a:xfrm>
                <a:off x="4332847" y="2940143"/>
                <a:ext cx="240917" cy="393896"/>
              </a:xfrm>
              <a:prstGeom prst="ellipse">
                <a:avLst/>
              </a:prstGeom>
              <a:blipFill>
                <a:blip r:embed="rId11"/>
                <a:stretch>
                  <a:fillRect l="-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Oval 48">
                <a:extLst>
                  <a:ext uri="{FF2B5EF4-FFF2-40B4-BE49-F238E27FC236}">
                    <a16:creationId xmlns:a16="http://schemas.microsoft.com/office/drawing/2014/main" id="{2FDCCEE2-2F40-F544-853F-CACF4540E272}"/>
                  </a:ext>
                </a:extLst>
              </p:cNvPr>
              <p:cNvSpPr/>
              <p:nvPr/>
            </p:nvSpPr>
            <p:spPr>
              <a:xfrm>
                <a:off x="4527453" y="2923732"/>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8</m:t>
                          </m:r>
                        </m:sub>
                      </m:sSub>
                    </m:oMath>
                  </m:oMathPara>
                </a14:m>
                <a:endParaRPr lang="en-US" dirty="0"/>
              </a:p>
            </p:txBody>
          </p:sp>
        </mc:Choice>
        <mc:Fallback xmlns="">
          <p:sp>
            <p:nvSpPr>
              <p:cNvPr id="49" name="Oval 48">
                <a:extLst>
                  <a:ext uri="{FF2B5EF4-FFF2-40B4-BE49-F238E27FC236}">
                    <a16:creationId xmlns:a16="http://schemas.microsoft.com/office/drawing/2014/main" id="{2FDCCEE2-2F40-F544-853F-CACF4540E272}"/>
                  </a:ext>
                </a:extLst>
              </p:cNvPr>
              <p:cNvSpPr>
                <a:spLocks noRot="1" noChangeAspect="1" noMove="1" noResize="1" noEditPoints="1" noAdjustHandles="1" noChangeArrowheads="1" noChangeShapeType="1" noTextEdit="1"/>
              </p:cNvSpPr>
              <p:nvPr/>
            </p:nvSpPr>
            <p:spPr>
              <a:xfrm>
                <a:off x="4527453" y="2923732"/>
                <a:ext cx="240917" cy="393896"/>
              </a:xfrm>
              <a:prstGeom prst="ellipse">
                <a:avLst/>
              </a:prstGeom>
              <a:blipFill>
                <a:blip r:embed="rId12"/>
                <a:stretch>
                  <a:fillRect l="-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Oval 49">
                <a:extLst>
                  <a:ext uri="{FF2B5EF4-FFF2-40B4-BE49-F238E27FC236}">
                    <a16:creationId xmlns:a16="http://schemas.microsoft.com/office/drawing/2014/main" id="{23431B96-62B2-0541-99D6-EA79841002E8}"/>
                  </a:ext>
                </a:extLst>
              </p:cNvPr>
              <p:cNvSpPr/>
              <p:nvPr/>
            </p:nvSpPr>
            <p:spPr>
              <a:xfrm>
                <a:off x="4764257" y="2935453"/>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9</m:t>
                          </m:r>
                        </m:sub>
                      </m:sSub>
                    </m:oMath>
                  </m:oMathPara>
                </a14:m>
                <a:endParaRPr lang="en-US" dirty="0"/>
              </a:p>
            </p:txBody>
          </p:sp>
        </mc:Choice>
        <mc:Fallback xmlns="">
          <p:sp>
            <p:nvSpPr>
              <p:cNvPr id="50" name="Oval 49">
                <a:extLst>
                  <a:ext uri="{FF2B5EF4-FFF2-40B4-BE49-F238E27FC236}">
                    <a16:creationId xmlns:a16="http://schemas.microsoft.com/office/drawing/2014/main" id="{23431B96-62B2-0541-99D6-EA79841002E8}"/>
                  </a:ext>
                </a:extLst>
              </p:cNvPr>
              <p:cNvSpPr>
                <a:spLocks noRot="1" noChangeAspect="1" noMove="1" noResize="1" noEditPoints="1" noAdjustHandles="1" noChangeArrowheads="1" noChangeShapeType="1" noTextEdit="1"/>
              </p:cNvSpPr>
              <p:nvPr/>
            </p:nvSpPr>
            <p:spPr>
              <a:xfrm>
                <a:off x="4764257" y="2935453"/>
                <a:ext cx="240917" cy="393896"/>
              </a:xfrm>
              <a:prstGeom prst="ellipse">
                <a:avLst/>
              </a:prstGeom>
              <a:blipFill>
                <a:blip r:embed="rId13"/>
                <a:stretch>
                  <a:fillRect l="-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Oval 50">
                <a:extLst>
                  <a:ext uri="{FF2B5EF4-FFF2-40B4-BE49-F238E27FC236}">
                    <a16:creationId xmlns:a16="http://schemas.microsoft.com/office/drawing/2014/main" id="{5DEE9846-8DF6-584B-B6E6-8F194FB68336}"/>
                  </a:ext>
                </a:extLst>
              </p:cNvPr>
              <p:cNvSpPr/>
              <p:nvPr/>
            </p:nvSpPr>
            <p:spPr>
              <a:xfrm>
                <a:off x="5001065" y="2933106"/>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1</m:t>
                          </m:r>
                          <m:r>
                            <a:rPr lang="en-US" b="0" i="1" smtClean="0">
                              <a:latin typeface="Cambria Math" panose="02040503050406030204" pitchFamily="18" charset="0"/>
                            </a:rPr>
                            <m:t>0</m:t>
                          </m:r>
                        </m:sub>
                      </m:sSub>
                    </m:oMath>
                  </m:oMathPara>
                </a14:m>
                <a:endParaRPr lang="en-US" dirty="0"/>
              </a:p>
            </p:txBody>
          </p:sp>
        </mc:Choice>
        <mc:Fallback xmlns="">
          <p:sp>
            <p:nvSpPr>
              <p:cNvPr id="51" name="Oval 50">
                <a:extLst>
                  <a:ext uri="{FF2B5EF4-FFF2-40B4-BE49-F238E27FC236}">
                    <a16:creationId xmlns:a16="http://schemas.microsoft.com/office/drawing/2014/main" id="{5DEE9846-8DF6-584B-B6E6-8F194FB68336}"/>
                  </a:ext>
                </a:extLst>
              </p:cNvPr>
              <p:cNvSpPr>
                <a:spLocks noRot="1" noChangeAspect="1" noMove="1" noResize="1" noEditPoints="1" noAdjustHandles="1" noChangeArrowheads="1" noChangeShapeType="1" noTextEdit="1"/>
              </p:cNvSpPr>
              <p:nvPr/>
            </p:nvSpPr>
            <p:spPr>
              <a:xfrm>
                <a:off x="5001065" y="2933106"/>
                <a:ext cx="240917" cy="393896"/>
              </a:xfrm>
              <a:prstGeom prst="ellipse">
                <a:avLst/>
              </a:prstGeom>
              <a:blipFill>
                <a:blip r:embed="rId14"/>
                <a:stretch>
                  <a:fillRect l="-47619" r="-14286"/>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DAF6297C-F5BE-C64F-A9DE-F37F772DFB32}"/>
              </a:ext>
            </a:extLst>
          </p:cNvPr>
          <p:cNvCxnSpPr>
            <a:cxnSpLocks/>
            <a:stCxn id="3" idx="4"/>
            <a:endCxn id="16" idx="0"/>
          </p:cNvCxnSpPr>
          <p:nvPr/>
        </p:nvCxnSpPr>
        <p:spPr>
          <a:xfrm>
            <a:off x="3243484" y="3348111"/>
            <a:ext cx="16297" cy="593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0133BCA-3F47-5B40-9424-B1D4B787F3AB}"/>
              </a:ext>
            </a:extLst>
          </p:cNvPr>
          <p:cNvCxnSpPr>
            <a:cxnSpLocks/>
            <a:endCxn id="25" idx="0"/>
          </p:cNvCxnSpPr>
          <p:nvPr/>
        </p:nvCxnSpPr>
        <p:spPr>
          <a:xfrm>
            <a:off x="3452156" y="3345766"/>
            <a:ext cx="6024" cy="59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CB2AD6-37F5-484B-856A-8821441B01E9}"/>
              </a:ext>
            </a:extLst>
          </p:cNvPr>
          <p:cNvCxnSpPr>
            <a:cxnSpLocks/>
            <a:stCxn id="44" idx="4"/>
          </p:cNvCxnSpPr>
          <p:nvPr/>
        </p:nvCxnSpPr>
        <p:spPr>
          <a:xfrm>
            <a:off x="3646760" y="3343422"/>
            <a:ext cx="22633" cy="595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51BA0B-2A3A-8642-8519-5F60D190B2D6}"/>
              </a:ext>
            </a:extLst>
          </p:cNvPr>
          <p:cNvCxnSpPr>
            <a:cxnSpLocks/>
            <a:stCxn id="45" idx="4"/>
            <a:endCxn id="35" idx="0"/>
          </p:cNvCxnSpPr>
          <p:nvPr/>
        </p:nvCxnSpPr>
        <p:spPr>
          <a:xfrm>
            <a:off x="3841360" y="3341076"/>
            <a:ext cx="13731" cy="59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F8D99A2-E5B9-E44B-8F34-8654894239A4}"/>
              </a:ext>
            </a:extLst>
          </p:cNvPr>
          <p:cNvCxnSpPr>
            <a:stCxn id="46" idx="4"/>
          </p:cNvCxnSpPr>
          <p:nvPr/>
        </p:nvCxnSpPr>
        <p:spPr>
          <a:xfrm>
            <a:off x="4035967" y="3338734"/>
            <a:ext cx="13076" cy="600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95B0E3A-9AD8-204F-BD48-B7463C534953}"/>
              </a:ext>
            </a:extLst>
          </p:cNvPr>
          <p:cNvCxnSpPr>
            <a:cxnSpLocks/>
            <a:stCxn id="47" idx="4"/>
          </p:cNvCxnSpPr>
          <p:nvPr/>
        </p:nvCxnSpPr>
        <p:spPr>
          <a:xfrm>
            <a:off x="4244635" y="3336387"/>
            <a:ext cx="17854" cy="602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3956513-70E0-5248-B1FC-DDA844FC27EE}"/>
              </a:ext>
            </a:extLst>
          </p:cNvPr>
          <p:cNvCxnSpPr>
            <a:cxnSpLocks/>
            <a:stCxn id="48" idx="4"/>
            <a:endCxn id="38" idx="0"/>
          </p:cNvCxnSpPr>
          <p:nvPr/>
        </p:nvCxnSpPr>
        <p:spPr>
          <a:xfrm>
            <a:off x="4453306" y="3334039"/>
            <a:ext cx="17521"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7E45BCF-B526-7D42-A23C-C2A2988F6B00}"/>
              </a:ext>
            </a:extLst>
          </p:cNvPr>
          <p:cNvCxnSpPr>
            <a:stCxn id="49" idx="4"/>
          </p:cNvCxnSpPr>
          <p:nvPr/>
        </p:nvCxnSpPr>
        <p:spPr>
          <a:xfrm>
            <a:off x="4647912" y="3317628"/>
            <a:ext cx="0" cy="607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574A1C9-5EBA-264E-AEEC-1EAE68FB2D9D}"/>
              </a:ext>
            </a:extLst>
          </p:cNvPr>
          <p:cNvCxnSpPr>
            <a:cxnSpLocks/>
            <a:stCxn id="50" idx="4"/>
            <a:endCxn id="41" idx="0"/>
          </p:cNvCxnSpPr>
          <p:nvPr/>
        </p:nvCxnSpPr>
        <p:spPr>
          <a:xfrm>
            <a:off x="4884716" y="3329349"/>
            <a:ext cx="15627"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C79D143-9920-B24C-91BA-D5A41E15FD8A}"/>
              </a:ext>
            </a:extLst>
          </p:cNvPr>
          <p:cNvCxnSpPr>
            <a:cxnSpLocks/>
            <a:stCxn id="51" idx="4"/>
            <a:endCxn id="42" idx="0"/>
          </p:cNvCxnSpPr>
          <p:nvPr/>
        </p:nvCxnSpPr>
        <p:spPr>
          <a:xfrm>
            <a:off x="5121524" y="3327002"/>
            <a:ext cx="15625" cy="609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734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061" y="319242"/>
            <a:ext cx="10754009" cy="639762"/>
          </a:xfrm>
        </p:spPr>
        <p:txBody>
          <a:bodyPr>
            <a:normAutofit fontScale="90000"/>
          </a:bodyPr>
          <a:lstStyle/>
          <a:p>
            <a:r>
              <a:rPr lang="en-US" dirty="0"/>
              <a:t>Speech Recognition as a Finite State Machine</a:t>
            </a:r>
          </a:p>
        </p:txBody>
      </p:sp>
      <mc:AlternateContent xmlns:mc="http://schemas.openxmlformats.org/markup-compatibility/2006" xmlns:a14="http://schemas.microsoft.com/office/drawing/2010/main">
        <mc:Choice Requires="a14">
          <p:sp>
            <p:nvSpPr>
              <p:cNvPr id="22" name="Rectangle 3">
                <a:extLst>
                  <a:ext uri="{FF2B5EF4-FFF2-40B4-BE49-F238E27FC236}">
                    <a16:creationId xmlns:a16="http://schemas.microsoft.com/office/drawing/2014/main" id="{B6F45FA6-FFA4-2444-90CD-10AF2774D9BE}"/>
                  </a:ext>
                </a:extLst>
              </p:cNvPr>
              <p:cNvSpPr txBox="1">
                <a:spLocks noChangeArrowheads="1"/>
              </p:cNvSpPr>
              <p:nvPr/>
            </p:nvSpPr>
            <p:spPr>
              <a:xfrm>
                <a:off x="284356" y="1388329"/>
                <a:ext cx="5056029"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charset="0"/>
                  </a:rPr>
                  <a:t>Observations: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latin typeface="Arial" charset="0"/>
                  </a:rPr>
                  <a:t>= spectrum of 10ms “frame” of the speech signal.</a:t>
                </a:r>
              </a:p>
              <a:p>
                <a:r>
                  <a:rPr lang="en-US" sz="2000" dirty="0">
                    <a:latin typeface="Arial" charset="0"/>
                  </a:rPr>
                  <a:t>States: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latin typeface="Arial" charset="0"/>
                  </a:rPr>
                  <a:t>= letter or phoneme.</a:t>
                </a:r>
              </a:p>
              <a:p>
                <a:pPr lvl="1"/>
                <a:endParaRPr lang="en-US" sz="2000" dirty="0">
                  <a:latin typeface="Arial" charset="0"/>
                </a:endParaRPr>
              </a:p>
            </p:txBody>
          </p:sp>
        </mc:Choice>
        <mc:Fallback xmlns="">
          <p:sp>
            <p:nvSpPr>
              <p:cNvPr id="22" name="Rectangle 3">
                <a:extLst>
                  <a:ext uri="{FF2B5EF4-FFF2-40B4-BE49-F238E27FC236}">
                    <a16:creationId xmlns:a16="http://schemas.microsoft.com/office/drawing/2014/main" id="{B6F45FA6-FFA4-2444-90CD-10AF2774D9BE}"/>
                  </a:ext>
                </a:extLst>
              </p:cNvPr>
              <p:cNvSpPr txBox="1">
                <a:spLocks noRot="1" noChangeAspect="1" noMove="1" noResize="1" noEditPoints="1" noAdjustHandles="1" noChangeArrowheads="1" noChangeShapeType="1" noTextEdit="1"/>
              </p:cNvSpPr>
              <p:nvPr/>
            </p:nvSpPr>
            <p:spPr>
              <a:xfrm>
                <a:off x="284356" y="1388329"/>
                <a:ext cx="5056029" cy="4525963"/>
              </a:xfrm>
              <a:prstGeom prst="rect">
                <a:avLst/>
              </a:prstGeom>
              <a:blipFill>
                <a:blip r:embed="rId3"/>
                <a:stretch>
                  <a:fillRect l="-1003" t="-1401"/>
                </a:stretch>
              </a:blipFill>
            </p:spPr>
            <p:txBody>
              <a:bodyPr/>
              <a:lstStyle/>
              <a:p>
                <a:r>
                  <a:rPr lang="en-US">
                    <a:noFill/>
                  </a:rPr>
                  <a:t> </a:t>
                </a:r>
              </a:p>
            </p:txBody>
          </p:sp>
        </mc:Fallback>
      </mc:AlternateContent>
      <p:sp>
        <p:nvSpPr>
          <p:cNvPr id="23" name="Oval 4">
            <a:extLst>
              <a:ext uri="{FF2B5EF4-FFF2-40B4-BE49-F238E27FC236}">
                <a16:creationId xmlns:a16="http://schemas.microsoft.com/office/drawing/2014/main" id="{7B91FB8E-0132-F441-B78B-0703AD30A558}"/>
              </a:ext>
            </a:extLst>
          </p:cNvPr>
          <p:cNvSpPr>
            <a:spLocks noChangeArrowheads="1"/>
          </p:cNvSpPr>
          <p:nvPr/>
        </p:nvSpPr>
        <p:spPr bwMode="auto">
          <a:xfrm>
            <a:off x="5610929" y="3161534"/>
            <a:ext cx="609600" cy="609600"/>
          </a:xfrm>
          <a:prstGeom prst="ellipse">
            <a:avLst/>
          </a:prstGeom>
          <a:solidFill>
            <a:schemeClr val="accent1"/>
          </a:solidFill>
          <a:ln w="28575">
            <a:solidFill>
              <a:schemeClr val="tx1"/>
            </a:solidFill>
            <a:round/>
            <a:headEnd/>
            <a:tailEnd/>
          </a:ln>
        </p:spPr>
        <p:txBody>
          <a:bodyPr wrap="none" anchor="ctr"/>
          <a:lstStyle/>
          <a:p>
            <a:pPr algn="ctr"/>
            <a:r>
              <a:rPr lang="en-US" b="1" dirty="0">
                <a:solidFill>
                  <a:schemeClr val="bg1"/>
                </a:solidFill>
              </a:rPr>
              <a:t>_</a:t>
            </a:r>
          </a:p>
        </p:txBody>
      </p:sp>
      <p:sp>
        <p:nvSpPr>
          <p:cNvPr id="25" name="Oval 5">
            <a:extLst>
              <a:ext uri="{FF2B5EF4-FFF2-40B4-BE49-F238E27FC236}">
                <a16:creationId xmlns:a16="http://schemas.microsoft.com/office/drawing/2014/main" id="{D1EC5F8E-BBA4-394C-AB8E-002CDCD479F8}"/>
              </a:ext>
            </a:extLst>
          </p:cNvPr>
          <p:cNvSpPr>
            <a:spLocks noChangeArrowheads="1"/>
          </p:cNvSpPr>
          <p:nvPr/>
        </p:nvSpPr>
        <p:spPr bwMode="auto">
          <a:xfrm>
            <a:off x="7058729" y="3161534"/>
            <a:ext cx="609600" cy="609600"/>
          </a:xfrm>
          <a:prstGeom prst="ellipse">
            <a:avLst/>
          </a:prstGeom>
          <a:solidFill>
            <a:srgbClr val="FFCC00"/>
          </a:solidFill>
          <a:ln w="28575">
            <a:solidFill>
              <a:schemeClr val="tx1"/>
            </a:solidFill>
            <a:round/>
            <a:headEnd/>
            <a:tailEnd/>
          </a:ln>
        </p:spPr>
        <p:txBody>
          <a:bodyPr wrap="none" anchor="ctr"/>
          <a:lstStyle/>
          <a:p>
            <a:pPr algn="ctr"/>
            <a:r>
              <a:rPr lang="en-US" sz="2800" b="1" dirty="0"/>
              <a:t>c</a:t>
            </a:r>
          </a:p>
        </p:txBody>
      </p:sp>
      <p:cxnSp>
        <p:nvCxnSpPr>
          <p:cNvPr id="33" name="AutoShape 6">
            <a:extLst>
              <a:ext uri="{FF2B5EF4-FFF2-40B4-BE49-F238E27FC236}">
                <a16:creationId xmlns:a16="http://schemas.microsoft.com/office/drawing/2014/main" id="{6D957094-80B0-B646-B871-BBE2A9E75DF1}"/>
              </a:ext>
            </a:extLst>
          </p:cNvPr>
          <p:cNvCxnSpPr>
            <a:cxnSpLocks noChangeShapeType="1"/>
            <a:stCxn id="23" idx="0"/>
            <a:endCxn id="25" idx="0"/>
          </p:cNvCxnSpPr>
          <p:nvPr/>
        </p:nvCxnSpPr>
        <p:spPr bwMode="auto">
          <a:xfrm rot="5400000" flipV="1">
            <a:off x="6638835" y="2424140"/>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4" name="AutoShape 9">
            <a:extLst>
              <a:ext uri="{FF2B5EF4-FFF2-40B4-BE49-F238E27FC236}">
                <a16:creationId xmlns:a16="http://schemas.microsoft.com/office/drawing/2014/main" id="{F0CD7EAE-87CF-3944-981A-8912B198D227}"/>
              </a:ext>
            </a:extLst>
          </p:cNvPr>
          <p:cNvCxnSpPr>
            <a:cxnSpLocks noChangeShapeType="1"/>
            <a:stCxn id="23" idx="3"/>
            <a:endCxn id="23" idx="2"/>
          </p:cNvCxnSpPr>
          <p:nvPr/>
        </p:nvCxnSpPr>
        <p:spPr bwMode="auto">
          <a:xfrm rot="16200000" flipV="1">
            <a:off x="5533142" y="3529834"/>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5" name="Text Box 11">
            <a:extLst>
              <a:ext uri="{FF2B5EF4-FFF2-40B4-BE49-F238E27FC236}">
                <a16:creationId xmlns:a16="http://schemas.microsoft.com/office/drawing/2014/main" id="{47224821-ABFE-BF43-9089-5F71DFA5262B}"/>
              </a:ext>
            </a:extLst>
          </p:cNvPr>
          <p:cNvSpPr txBox="1">
            <a:spLocks noChangeArrowheads="1"/>
          </p:cNvSpPr>
          <p:nvPr/>
        </p:nvSpPr>
        <p:spPr bwMode="auto">
          <a:xfrm>
            <a:off x="5091815" y="4290247"/>
            <a:ext cx="8239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0.95</a:t>
            </a:r>
          </a:p>
        </p:txBody>
      </p:sp>
      <p:sp>
        <p:nvSpPr>
          <p:cNvPr id="36" name="Text Box 12">
            <a:extLst>
              <a:ext uri="{FF2B5EF4-FFF2-40B4-BE49-F238E27FC236}">
                <a16:creationId xmlns:a16="http://schemas.microsoft.com/office/drawing/2014/main" id="{E578B883-DD1E-8E4F-ACC9-88F25AD7FBE4}"/>
              </a:ext>
            </a:extLst>
          </p:cNvPr>
          <p:cNvSpPr txBox="1">
            <a:spLocks noChangeArrowheads="1"/>
          </p:cNvSpPr>
          <p:nvPr/>
        </p:nvSpPr>
        <p:spPr bwMode="auto">
          <a:xfrm>
            <a:off x="6387215" y="2232847"/>
            <a:ext cx="7697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0.05</a:t>
            </a:r>
          </a:p>
        </p:txBody>
      </p:sp>
      <p:cxnSp>
        <p:nvCxnSpPr>
          <p:cNvPr id="37" name="AutoShape 9">
            <a:extLst>
              <a:ext uri="{FF2B5EF4-FFF2-40B4-BE49-F238E27FC236}">
                <a16:creationId xmlns:a16="http://schemas.microsoft.com/office/drawing/2014/main" id="{572E3F45-4B05-CE4A-B116-113EAF68567C}"/>
              </a:ext>
            </a:extLst>
          </p:cNvPr>
          <p:cNvCxnSpPr>
            <a:cxnSpLocks noChangeShapeType="1"/>
          </p:cNvCxnSpPr>
          <p:nvPr/>
        </p:nvCxnSpPr>
        <p:spPr bwMode="auto">
          <a:xfrm rot="16200000" flipV="1">
            <a:off x="6990233" y="3514967"/>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8" name="Oval 5">
            <a:extLst>
              <a:ext uri="{FF2B5EF4-FFF2-40B4-BE49-F238E27FC236}">
                <a16:creationId xmlns:a16="http://schemas.microsoft.com/office/drawing/2014/main" id="{B2C4EA2F-FC24-2748-8943-2CCBDB21890F}"/>
              </a:ext>
            </a:extLst>
          </p:cNvPr>
          <p:cNvSpPr>
            <a:spLocks noChangeArrowheads="1"/>
          </p:cNvSpPr>
          <p:nvPr/>
        </p:nvSpPr>
        <p:spPr bwMode="auto">
          <a:xfrm>
            <a:off x="9970687" y="3173059"/>
            <a:ext cx="609600" cy="609600"/>
          </a:xfrm>
          <a:prstGeom prst="ellipse">
            <a:avLst/>
          </a:prstGeom>
          <a:solidFill>
            <a:schemeClr val="accent6">
              <a:lumMod val="40000"/>
              <a:lumOff val="60000"/>
            </a:schemeClr>
          </a:solidFill>
          <a:ln w="28575">
            <a:solidFill>
              <a:schemeClr val="tx1"/>
            </a:solidFill>
            <a:round/>
            <a:headEnd/>
            <a:tailEnd/>
          </a:ln>
        </p:spPr>
        <p:txBody>
          <a:bodyPr wrap="none" anchor="ctr"/>
          <a:lstStyle/>
          <a:p>
            <a:pPr algn="ctr"/>
            <a:r>
              <a:rPr lang="en-US" sz="2800" b="1" dirty="0"/>
              <a:t>a</a:t>
            </a:r>
          </a:p>
        </p:txBody>
      </p:sp>
      <p:cxnSp>
        <p:nvCxnSpPr>
          <p:cNvPr id="39" name="AutoShape 6">
            <a:extLst>
              <a:ext uri="{FF2B5EF4-FFF2-40B4-BE49-F238E27FC236}">
                <a16:creationId xmlns:a16="http://schemas.microsoft.com/office/drawing/2014/main" id="{51DF382A-B276-2044-BA6F-2CE3EB92A3E4}"/>
              </a:ext>
            </a:extLst>
          </p:cNvPr>
          <p:cNvCxnSpPr>
            <a:cxnSpLocks noChangeShapeType="1"/>
            <a:endCxn id="38" idx="0"/>
          </p:cNvCxnSpPr>
          <p:nvPr/>
        </p:nvCxnSpPr>
        <p:spPr bwMode="auto">
          <a:xfrm rot="5400000" flipV="1">
            <a:off x="9550793" y="2435665"/>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0" name="Text Box 12">
            <a:extLst>
              <a:ext uri="{FF2B5EF4-FFF2-40B4-BE49-F238E27FC236}">
                <a16:creationId xmlns:a16="http://schemas.microsoft.com/office/drawing/2014/main" id="{25BDBD1D-7DD6-AE4D-9E43-C90362DBEFA2}"/>
              </a:ext>
            </a:extLst>
          </p:cNvPr>
          <p:cNvSpPr txBox="1">
            <a:spLocks noChangeArrowheads="1"/>
          </p:cNvSpPr>
          <p:nvPr/>
        </p:nvSpPr>
        <p:spPr bwMode="auto">
          <a:xfrm>
            <a:off x="9299173" y="2244372"/>
            <a:ext cx="7697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0.1</a:t>
            </a:r>
          </a:p>
        </p:txBody>
      </p:sp>
      <p:cxnSp>
        <p:nvCxnSpPr>
          <p:cNvPr id="41" name="AutoShape 9">
            <a:extLst>
              <a:ext uri="{FF2B5EF4-FFF2-40B4-BE49-F238E27FC236}">
                <a16:creationId xmlns:a16="http://schemas.microsoft.com/office/drawing/2014/main" id="{64F50E93-CBFC-8B44-AB34-7520C63934F0}"/>
              </a:ext>
            </a:extLst>
          </p:cNvPr>
          <p:cNvCxnSpPr>
            <a:cxnSpLocks noChangeShapeType="1"/>
          </p:cNvCxnSpPr>
          <p:nvPr/>
        </p:nvCxnSpPr>
        <p:spPr bwMode="auto">
          <a:xfrm rot="16200000" flipV="1">
            <a:off x="9902191" y="3526492"/>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2" name="Text Box 11">
            <a:extLst>
              <a:ext uri="{FF2B5EF4-FFF2-40B4-BE49-F238E27FC236}">
                <a16:creationId xmlns:a16="http://schemas.microsoft.com/office/drawing/2014/main" id="{6ED3E7B6-3E67-5E48-8A5E-28465B3DD563}"/>
              </a:ext>
            </a:extLst>
          </p:cNvPr>
          <p:cNvSpPr txBox="1">
            <a:spLocks noChangeArrowheads="1"/>
          </p:cNvSpPr>
          <p:nvPr/>
        </p:nvSpPr>
        <p:spPr bwMode="auto">
          <a:xfrm>
            <a:off x="6771934" y="4297684"/>
            <a:ext cx="5915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0.5</a:t>
            </a:r>
          </a:p>
        </p:txBody>
      </p:sp>
      <p:sp>
        <p:nvSpPr>
          <p:cNvPr id="43" name="Oval 4">
            <a:extLst>
              <a:ext uri="{FF2B5EF4-FFF2-40B4-BE49-F238E27FC236}">
                <a16:creationId xmlns:a16="http://schemas.microsoft.com/office/drawing/2014/main" id="{76B86DDC-07C2-5E46-A9CF-8CFBCACD0BA6}"/>
              </a:ext>
            </a:extLst>
          </p:cNvPr>
          <p:cNvSpPr>
            <a:spLocks noChangeArrowheads="1"/>
          </p:cNvSpPr>
          <p:nvPr/>
        </p:nvSpPr>
        <p:spPr bwMode="auto">
          <a:xfrm>
            <a:off x="11447849" y="3176774"/>
            <a:ext cx="609600" cy="609600"/>
          </a:xfrm>
          <a:prstGeom prst="ellipse">
            <a:avLst/>
          </a:prstGeom>
          <a:solidFill>
            <a:schemeClr val="accent1"/>
          </a:solidFill>
          <a:ln w="28575">
            <a:solidFill>
              <a:schemeClr val="tx1"/>
            </a:solidFill>
            <a:round/>
            <a:headEnd/>
            <a:tailEnd/>
          </a:ln>
        </p:spPr>
        <p:txBody>
          <a:bodyPr wrap="none" anchor="ctr"/>
          <a:lstStyle/>
          <a:p>
            <a:pPr algn="ctr"/>
            <a:r>
              <a:rPr lang="en-US" b="1" dirty="0">
                <a:solidFill>
                  <a:schemeClr val="bg1"/>
                </a:solidFill>
              </a:rPr>
              <a:t>p</a:t>
            </a:r>
          </a:p>
        </p:txBody>
      </p:sp>
      <p:cxnSp>
        <p:nvCxnSpPr>
          <p:cNvPr id="44" name="AutoShape 9">
            <a:extLst>
              <a:ext uri="{FF2B5EF4-FFF2-40B4-BE49-F238E27FC236}">
                <a16:creationId xmlns:a16="http://schemas.microsoft.com/office/drawing/2014/main" id="{83879C5E-2B61-0F49-A103-8F6E72FCA786}"/>
              </a:ext>
            </a:extLst>
          </p:cNvPr>
          <p:cNvCxnSpPr>
            <a:cxnSpLocks noChangeShapeType="1"/>
            <a:stCxn id="43" idx="3"/>
            <a:endCxn id="43" idx="2"/>
          </p:cNvCxnSpPr>
          <p:nvPr/>
        </p:nvCxnSpPr>
        <p:spPr bwMode="auto">
          <a:xfrm rot="16200000" flipV="1">
            <a:off x="11370062" y="3545074"/>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5" name="Text Box 11">
            <a:extLst>
              <a:ext uri="{FF2B5EF4-FFF2-40B4-BE49-F238E27FC236}">
                <a16:creationId xmlns:a16="http://schemas.microsoft.com/office/drawing/2014/main" id="{0B80C670-034F-6241-8F0B-28D6AB94B2DA}"/>
              </a:ext>
            </a:extLst>
          </p:cNvPr>
          <p:cNvSpPr txBox="1">
            <a:spLocks noChangeArrowheads="1"/>
          </p:cNvSpPr>
          <p:nvPr/>
        </p:nvSpPr>
        <p:spPr bwMode="auto">
          <a:xfrm>
            <a:off x="10928735" y="4305487"/>
            <a:ext cx="8239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1.0</a:t>
            </a:r>
          </a:p>
        </p:txBody>
      </p:sp>
      <p:cxnSp>
        <p:nvCxnSpPr>
          <p:cNvPr id="46" name="AutoShape 6">
            <a:extLst>
              <a:ext uri="{FF2B5EF4-FFF2-40B4-BE49-F238E27FC236}">
                <a16:creationId xmlns:a16="http://schemas.microsoft.com/office/drawing/2014/main" id="{A6803A89-20B1-2B4C-873C-A4454A1A75A5}"/>
              </a:ext>
            </a:extLst>
          </p:cNvPr>
          <p:cNvCxnSpPr>
            <a:cxnSpLocks noChangeShapeType="1"/>
          </p:cNvCxnSpPr>
          <p:nvPr/>
        </p:nvCxnSpPr>
        <p:spPr bwMode="auto">
          <a:xfrm rot="5400000" flipV="1">
            <a:off x="11029073" y="2435665"/>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7" name="Text Box 12">
            <a:extLst>
              <a:ext uri="{FF2B5EF4-FFF2-40B4-BE49-F238E27FC236}">
                <a16:creationId xmlns:a16="http://schemas.microsoft.com/office/drawing/2014/main" id="{73F421F1-FEA8-944E-8E76-A8E517F9B1A6}"/>
              </a:ext>
            </a:extLst>
          </p:cNvPr>
          <p:cNvSpPr txBox="1">
            <a:spLocks noChangeArrowheads="1"/>
          </p:cNvSpPr>
          <p:nvPr/>
        </p:nvSpPr>
        <p:spPr bwMode="auto">
          <a:xfrm>
            <a:off x="10746973" y="2259612"/>
            <a:ext cx="7697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0.2</a:t>
            </a:r>
          </a:p>
        </p:txBody>
      </p:sp>
      <p:sp>
        <p:nvSpPr>
          <p:cNvPr id="48" name="Text Box 11">
            <a:extLst>
              <a:ext uri="{FF2B5EF4-FFF2-40B4-BE49-F238E27FC236}">
                <a16:creationId xmlns:a16="http://schemas.microsoft.com/office/drawing/2014/main" id="{83A0C468-4810-5D45-9F6F-955E0F6BB342}"/>
              </a:ext>
            </a:extLst>
          </p:cNvPr>
          <p:cNvSpPr txBox="1">
            <a:spLocks noChangeArrowheads="1"/>
          </p:cNvSpPr>
          <p:nvPr/>
        </p:nvSpPr>
        <p:spPr bwMode="auto">
          <a:xfrm>
            <a:off x="9728494" y="4328164"/>
            <a:ext cx="5915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0.8</a:t>
            </a:r>
          </a:p>
        </p:txBody>
      </p:sp>
      <p:sp>
        <p:nvSpPr>
          <p:cNvPr id="49" name="Oval 5">
            <a:extLst>
              <a:ext uri="{FF2B5EF4-FFF2-40B4-BE49-F238E27FC236}">
                <a16:creationId xmlns:a16="http://schemas.microsoft.com/office/drawing/2014/main" id="{98B56C8A-CADD-FF43-9F10-01873183232B}"/>
              </a:ext>
            </a:extLst>
          </p:cNvPr>
          <p:cNvSpPr>
            <a:spLocks noChangeArrowheads="1"/>
          </p:cNvSpPr>
          <p:nvPr/>
        </p:nvSpPr>
        <p:spPr bwMode="auto">
          <a:xfrm>
            <a:off x="8506529" y="3176774"/>
            <a:ext cx="609600" cy="609600"/>
          </a:xfrm>
          <a:prstGeom prst="ellipse">
            <a:avLst/>
          </a:prstGeom>
          <a:solidFill>
            <a:srgbClr val="FF8AD8"/>
          </a:solidFill>
          <a:ln w="28575">
            <a:solidFill>
              <a:schemeClr val="tx1"/>
            </a:solidFill>
            <a:round/>
            <a:headEnd/>
            <a:tailEnd/>
          </a:ln>
        </p:spPr>
        <p:txBody>
          <a:bodyPr wrap="none" anchor="ctr"/>
          <a:lstStyle/>
          <a:p>
            <a:pPr algn="ctr"/>
            <a:r>
              <a:rPr lang="en-US" sz="2800" b="1" dirty="0"/>
              <a:t>h</a:t>
            </a:r>
          </a:p>
        </p:txBody>
      </p:sp>
      <p:cxnSp>
        <p:nvCxnSpPr>
          <p:cNvPr id="50" name="AutoShape 6">
            <a:extLst>
              <a:ext uri="{FF2B5EF4-FFF2-40B4-BE49-F238E27FC236}">
                <a16:creationId xmlns:a16="http://schemas.microsoft.com/office/drawing/2014/main" id="{F25227D5-AE41-A244-B3E8-A0499CAF676F}"/>
              </a:ext>
            </a:extLst>
          </p:cNvPr>
          <p:cNvCxnSpPr>
            <a:cxnSpLocks noChangeShapeType="1"/>
            <a:endCxn id="49" idx="0"/>
          </p:cNvCxnSpPr>
          <p:nvPr/>
        </p:nvCxnSpPr>
        <p:spPr bwMode="auto">
          <a:xfrm rot="5400000" flipV="1">
            <a:off x="8086635" y="2439380"/>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1" name="Text Box 12">
            <a:extLst>
              <a:ext uri="{FF2B5EF4-FFF2-40B4-BE49-F238E27FC236}">
                <a16:creationId xmlns:a16="http://schemas.microsoft.com/office/drawing/2014/main" id="{BE3495CC-D100-AE49-9A9A-AA69177B038D}"/>
              </a:ext>
            </a:extLst>
          </p:cNvPr>
          <p:cNvSpPr txBox="1">
            <a:spLocks noChangeArrowheads="1"/>
          </p:cNvSpPr>
          <p:nvPr/>
        </p:nvSpPr>
        <p:spPr bwMode="auto">
          <a:xfrm>
            <a:off x="7835015" y="2248087"/>
            <a:ext cx="7697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0.5</a:t>
            </a:r>
            <a:endParaRPr lang="en-US" dirty="0"/>
          </a:p>
        </p:txBody>
      </p:sp>
      <p:cxnSp>
        <p:nvCxnSpPr>
          <p:cNvPr id="52" name="AutoShape 9">
            <a:extLst>
              <a:ext uri="{FF2B5EF4-FFF2-40B4-BE49-F238E27FC236}">
                <a16:creationId xmlns:a16="http://schemas.microsoft.com/office/drawing/2014/main" id="{C45FAD89-A3D1-924E-99BF-9742F1858FCD}"/>
              </a:ext>
            </a:extLst>
          </p:cNvPr>
          <p:cNvCxnSpPr>
            <a:cxnSpLocks noChangeShapeType="1"/>
          </p:cNvCxnSpPr>
          <p:nvPr/>
        </p:nvCxnSpPr>
        <p:spPr bwMode="auto">
          <a:xfrm rot="16200000" flipV="1">
            <a:off x="8438033" y="3530207"/>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3" name="Text Box 11">
            <a:extLst>
              <a:ext uri="{FF2B5EF4-FFF2-40B4-BE49-F238E27FC236}">
                <a16:creationId xmlns:a16="http://schemas.microsoft.com/office/drawing/2014/main" id="{6223DE63-8A22-B641-BB1F-6C7879DD233D}"/>
              </a:ext>
            </a:extLst>
          </p:cNvPr>
          <p:cNvSpPr txBox="1">
            <a:spLocks noChangeArrowheads="1"/>
          </p:cNvSpPr>
          <p:nvPr/>
        </p:nvSpPr>
        <p:spPr bwMode="auto">
          <a:xfrm>
            <a:off x="8219734" y="4312924"/>
            <a:ext cx="5915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0.9</a:t>
            </a:r>
          </a:p>
        </p:txBody>
      </p:sp>
      <p:sp>
        <p:nvSpPr>
          <p:cNvPr id="54" name="TextBox 53">
            <a:extLst>
              <a:ext uri="{FF2B5EF4-FFF2-40B4-BE49-F238E27FC236}">
                <a16:creationId xmlns:a16="http://schemas.microsoft.com/office/drawing/2014/main" id="{4D439D2E-6248-B541-A943-A9917E48A697}"/>
              </a:ext>
            </a:extLst>
          </p:cNvPr>
          <p:cNvSpPr txBox="1"/>
          <p:nvPr/>
        </p:nvSpPr>
        <p:spPr>
          <a:xfrm>
            <a:off x="6016451" y="1596684"/>
            <a:ext cx="4876800" cy="646331"/>
          </a:xfrm>
          <a:prstGeom prst="rect">
            <a:avLst/>
          </a:prstGeom>
          <a:noFill/>
        </p:spPr>
        <p:txBody>
          <a:bodyPr wrap="square" rtlCol="0">
            <a:spAutoFit/>
          </a:bodyPr>
          <a:lstStyle/>
          <a:p>
            <a:pPr algn="ctr"/>
            <a:r>
              <a:rPr lang="en-US" dirty="0"/>
              <a:t>Finite State Machine model of the first part of the word “chapter”</a:t>
            </a:r>
          </a:p>
        </p:txBody>
      </p:sp>
    </p:spTree>
    <p:extLst>
      <p:ext uri="{BB962C8B-B14F-4D97-AF65-F5344CB8AC3E}">
        <p14:creationId xmlns:p14="http://schemas.microsoft.com/office/powerpoint/2010/main" val="351687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4B7D-0195-1D41-AE01-3FD604DBE3B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6E595A0-DB7A-5B46-9D99-5D0BF7E803EA}"/>
              </a:ext>
            </a:extLst>
          </p:cNvPr>
          <p:cNvSpPr>
            <a:spLocks noGrp="1"/>
          </p:cNvSpPr>
          <p:nvPr>
            <p:ph idx="1"/>
          </p:nvPr>
        </p:nvSpPr>
        <p:spPr/>
        <p:txBody>
          <a:bodyPr/>
          <a:lstStyle/>
          <a:p>
            <a:r>
              <a:rPr lang="en-US" dirty="0">
                <a:solidFill>
                  <a:schemeClr val="bg1">
                    <a:lumMod val="75000"/>
                  </a:schemeClr>
                </a:solidFill>
              </a:rPr>
              <a:t>HMM: Probabilistic reasoning over time</a:t>
            </a:r>
          </a:p>
          <a:p>
            <a:r>
              <a:rPr lang="en-US" dirty="0">
                <a:solidFill>
                  <a:schemeClr val="bg1">
                    <a:lumMod val="75000"/>
                  </a:schemeClr>
                </a:solidFill>
              </a:rPr>
              <a:t>Two views of an HMM: as a Bayes Net, as an FSM</a:t>
            </a:r>
          </a:p>
          <a:p>
            <a:r>
              <a:rPr lang="en-US" dirty="0"/>
              <a:t>Inference: Belief propagation in an HMM</a:t>
            </a:r>
          </a:p>
          <a:p>
            <a:r>
              <a:rPr lang="en-US" dirty="0"/>
              <a:t>Parameter learning: Maximum likelihood</a:t>
            </a:r>
          </a:p>
          <a:p>
            <a:r>
              <a:rPr lang="en-US" dirty="0"/>
              <a:t>Parameter learning: EM and Hard EM</a:t>
            </a:r>
          </a:p>
        </p:txBody>
      </p:sp>
    </p:spTree>
    <p:extLst>
      <p:ext uri="{BB962C8B-B14F-4D97-AF65-F5344CB8AC3E}">
        <p14:creationId xmlns:p14="http://schemas.microsoft.com/office/powerpoint/2010/main" val="2938864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57C-1C9F-1D4C-9E7F-127D69959523}"/>
              </a:ext>
            </a:extLst>
          </p:cNvPr>
          <p:cNvSpPr>
            <a:spLocks noGrp="1"/>
          </p:cNvSpPr>
          <p:nvPr>
            <p:ph type="title"/>
          </p:nvPr>
        </p:nvSpPr>
        <p:spPr/>
        <p:txBody>
          <a:bodyPr/>
          <a:lstStyle/>
          <a:p>
            <a:r>
              <a:rPr lang="en-US" dirty="0"/>
              <a:t>Belief propagation in an HMM: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3D39C7-F23B-2647-9BBE-B94D4BFA2482}"/>
                  </a:ext>
                </a:extLst>
              </p:cNvPr>
              <p:cNvSpPr>
                <a:spLocks noGrp="1"/>
              </p:cNvSpPr>
              <p:nvPr>
                <p:ph sz="half" idx="1"/>
              </p:nvPr>
            </p:nvSpPr>
            <p:spPr>
              <a:xfrm>
                <a:off x="436098" y="2321572"/>
                <a:ext cx="5583702" cy="3846754"/>
              </a:xfrm>
            </p:spPr>
            <p:txBody>
              <a:bodyPr/>
              <a:lstStyle/>
              <a:p>
                <a:r>
                  <a:rPr lang="en-US" dirty="0"/>
                  <a:t>Elspeth has no umbrella on day 1.</a:t>
                </a:r>
              </a:p>
              <a:p>
                <a:r>
                  <a:rPr lang="en-US" dirty="0"/>
                  <a:t>Elspeth has an umbrella on days 2 and 3.</a:t>
                </a:r>
              </a:p>
              <a:p>
                <a:r>
                  <a:rPr lang="en-US" dirty="0"/>
                  <a:t>What is the probability that it’s raining on day 3?</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𝑇</m:t>
                          </m:r>
                        </m:e>
                      </m:d>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C3D39C7-F23B-2647-9BBE-B94D4BFA2482}"/>
                  </a:ext>
                </a:extLst>
              </p:cNvPr>
              <p:cNvSpPr>
                <a:spLocks noGrp="1" noRot="1" noChangeAspect="1" noMove="1" noResize="1" noEditPoints="1" noAdjustHandles="1" noChangeArrowheads="1" noChangeShapeType="1" noTextEdit="1"/>
              </p:cNvSpPr>
              <p:nvPr>
                <p:ph sz="half" idx="1"/>
              </p:nvPr>
            </p:nvSpPr>
            <p:spPr>
              <a:xfrm>
                <a:off x="436098" y="2321572"/>
                <a:ext cx="5583702" cy="3846754"/>
              </a:xfrm>
              <a:blipFill>
                <a:blip r:embed="rId2"/>
                <a:stretch>
                  <a:fillRect l="-2041" t="-2632"/>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2B1C192E-6F52-7740-A1B2-0B2799ED2275}"/>
              </a:ext>
            </a:extLst>
          </p:cNvPr>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6" name="TextBox 5">
            <a:extLst>
              <a:ext uri="{FF2B5EF4-FFF2-40B4-BE49-F238E27FC236}">
                <a16:creationId xmlns:a16="http://schemas.microsoft.com/office/drawing/2014/main" id="{D77A605F-1C99-BC41-8A9A-F77E3CBE06BD}"/>
              </a:ext>
            </a:extLst>
          </p:cNvPr>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7" name="TextBox 6">
            <a:extLst>
              <a:ext uri="{FF2B5EF4-FFF2-40B4-BE49-F238E27FC236}">
                <a16:creationId xmlns:a16="http://schemas.microsoft.com/office/drawing/2014/main" id="{0CBEC8DF-BA79-3F46-A158-D7338E15F66F}"/>
              </a:ext>
            </a:extLst>
          </p:cNvPr>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8" name="TextBox 7">
            <a:extLst>
              <a:ext uri="{FF2B5EF4-FFF2-40B4-BE49-F238E27FC236}">
                <a16:creationId xmlns:a16="http://schemas.microsoft.com/office/drawing/2014/main" id="{8D1AE148-A74E-1D40-9C76-B7800A70A77F}"/>
              </a:ext>
            </a:extLst>
          </p:cNvPr>
          <p:cNvSpPr txBox="1"/>
          <p:nvPr/>
        </p:nvSpPr>
        <p:spPr>
          <a:xfrm>
            <a:off x="7217099" y="1547527"/>
            <a:ext cx="1483355" cy="830997"/>
          </a:xfrm>
          <a:prstGeom prst="rect">
            <a:avLst/>
          </a:prstGeom>
          <a:noFill/>
        </p:spPr>
        <p:txBody>
          <a:bodyPr wrap="none" rtlCol="0">
            <a:spAutoFit/>
          </a:bodyPr>
          <a:lstStyle/>
          <a:p>
            <a:pPr algn="ctr"/>
            <a:r>
              <a:rPr lang="en-US" sz="2400" dirty="0">
                <a:solidFill>
                  <a:srgbClr val="0000FF"/>
                </a:solidFill>
              </a:rPr>
              <a:t>Transition </a:t>
            </a:r>
          </a:p>
          <a:p>
            <a:pPr algn="ctr"/>
            <a:r>
              <a:rPr lang="en-US" sz="2400" dirty="0">
                <a:solidFill>
                  <a:srgbClr val="0000FF"/>
                </a:solidFill>
              </a:rPr>
              <a:t>model</a:t>
            </a:r>
          </a:p>
        </p:txBody>
      </p:sp>
      <p:sp>
        <p:nvSpPr>
          <p:cNvPr id="9" name="TextBox 8">
            <a:extLst>
              <a:ext uri="{FF2B5EF4-FFF2-40B4-BE49-F238E27FC236}">
                <a16:creationId xmlns:a16="http://schemas.microsoft.com/office/drawing/2014/main" id="{AA0CBBB2-7AFA-064F-B032-F9F8D0F7D623}"/>
              </a:ext>
            </a:extLst>
          </p:cNvPr>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10" name="Straight Arrow Connector 9">
            <a:extLst>
              <a:ext uri="{FF2B5EF4-FFF2-40B4-BE49-F238E27FC236}">
                <a16:creationId xmlns:a16="http://schemas.microsoft.com/office/drawing/2014/main" id="{3C5007F0-18F4-5A43-86A3-CE9637DB98C0}"/>
              </a:ext>
            </a:extLst>
          </p:cNvPr>
          <p:cNvCxnSpPr>
            <a:stCxn id="9"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0403DFF-2D84-8449-977B-23DB6EA05B7B}"/>
                  </a:ext>
                </a:extLst>
              </p:cNvPr>
              <p:cNvSpPr/>
              <p:nvPr/>
            </p:nvSpPr>
            <p:spPr>
              <a:xfrm>
                <a:off x="6169332" y="2484676"/>
                <a:ext cx="821379" cy="646331"/>
              </a:xfrm>
              <a:prstGeom prst="rect">
                <a:avLst/>
              </a:prstGeom>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i="1" u="sng" smtClean="0">
                          <a:latin typeface="Cambria Math" panose="02040503050406030204" pitchFamily="18" charset="0"/>
                        </a:rPr>
                        <m:t>𝑃</m:t>
                      </m:r>
                      <m:d>
                        <m:dPr>
                          <m:ctrlPr>
                            <a:rPr lang="en-US" i="1" u="sng">
                              <a:latin typeface="Cambria Math" panose="02040503050406030204" pitchFamily="18" charset="0"/>
                            </a:rPr>
                          </m:ctrlPr>
                        </m:dPr>
                        <m:e>
                          <m:sSub>
                            <m:sSubPr>
                              <m:ctrlPr>
                                <a:rPr lang="en-US" i="1" u="sng">
                                  <a:latin typeface="Cambria Math" panose="02040503050406030204" pitchFamily="18" charset="0"/>
                                </a:rPr>
                              </m:ctrlPr>
                            </m:sSubPr>
                            <m:e>
                              <m:r>
                                <a:rPr lang="en-US" i="1" u="sng">
                                  <a:latin typeface="Cambria Math" panose="02040503050406030204" pitchFamily="18" charset="0"/>
                                </a:rPr>
                                <m:t>𝑅</m:t>
                              </m:r>
                            </m:e>
                            <m:sub>
                              <m:r>
                                <a:rPr lang="en-US" i="1" u="sng">
                                  <a:latin typeface="Cambria Math" panose="02040503050406030204" pitchFamily="18" charset="0"/>
                                </a:rPr>
                                <m:t>1</m:t>
                              </m:r>
                            </m:sub>
                          </m:sSub>
                        </m:e>
                      </m:d>
                    </m:oMath>
                  </m:oMathPara>
                </a14:m>
                <a:endParaRPr lang="en-US" i="1" u="sng"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0.5</m:t>
                      </m:r>
                    </m:oMath>
                  </m:oMathPara>
                </a14:m>
                <a:endParaRPr lang="en-US" dirty="0"/>
              </a:p>
            </p:txBody>
          </p:sp>
        </mc:Choice>
        <mc:Fallback xmlns="">
          <p:sp>
            <p:nvSpPr>
              <p:cNvPr id="11" name="Rectangle 10">
                <a:extLst>
                  <a:ext uri="{FF2B5EF4-FFF2-40B4-BE49-F238E27FC236}">
                    <a16:creationId xmlns:a16="http://schemas.microsoft.com/office/drawing/2014/main" id="{30403DFF-2D84-8449-977B-23DB6EA05B7B}"/>
                  </a:ext>
                </a:extLst>
              </p:cNvPr>
              <p:cNvSpPr>
                <a:spLocks noRot="1" noChangeAspect="1" noMove="1" noResize="1" noEditPoints="1" noAdjustHandles="1" noChangeArrowheads="1" noChangeShapeType="1" noTextEdit="1"/>
              </p:cNvSpPr>
              <p:nvPr/>
            </p:nvSpPr>
            <p:spPr>
              <a:xfrm>
                <a:off x="6169332" y="2484676"/>
                <a:ext cx="821379" cy="646331"/>
              </a:xfrm>
              <a:prstGeom prst="rect">
                <a:avLst/>
              </a:prstGeom>
              <a:blipFill>
                <a:blip r:embed="rId4"/>
                <a:stretch>
                  <a:fillRect/>
                </a:stretch>
              </a:blipFill>
              <a:ln w="12700">
                <a:solidFill>
                  <a:schemeClr val="tx1"/>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8111EF2A-09B5-914E-822C-EE10BD2F4B2D}"/>
              </a:ext>
            </a:extLst>
          </p:cNvPr>
          <p:cNvSpPr txBox="1"/>
          <p:nvPr/>
        </p:nvSpPr>
        <p:spPr>
          <a:xfrm>
            <a:off x="6088721" y="1390439"/>
            <a:ext cx="978153" cy="1200329"/>
          </a:xfrm>
          <a:prstGeom prst="rect">
            <a:avLst/>
          </a:prstGeom>
          <a:noFill/>
        </p:spPr>
        <p:txBody>
          <a:bodyPr wrap="none" rtlCol="0">
            <a:spAutoFit/>
          </a:bodyPr>
          <a:lstStyle/>
          <a:p>
            <a:pPr algn="ctr"/>
            <a:r>
              <a:rPr lang="en-US" sz="2400" dirty="0">
                <a:solidFill>
                  <a:srgbClr val="0000FF"/>
                </a:solidFill>
              </a:rPr>
              <a:t>Initial</a:t>
            </a:r>
          </a:p>
          <a:p>
            <a:pPr algn="ctr"/>
            <a:r>
              <a:rPr lang="en-US" sz="2400" dirty="0">
                <a:solidFill>
                  <a:srgbClr val="0000FF"/>
                </a:solidFill>
              </a:rPr>
              <a:t>state </a:t>
            </a:r>
          </a:p>
          <a:p>
            <a:pPr algn="ctr"/>
            <a:r>
              <a:rPr lang="en-US" sz="2400" dirty="0">
                <a:solidFill>
                  <a:srgbClr val="0000FF"/>
                </a:solidFill>
              </a:rPr>
              <a:t>model</a:t>
            </a:r>
          </a:p>
        </p:txBody>
      </p:sp>
    </p:spTree>
    <p:extLst>
      <p:ext uri="{BB962C8B-B14F-4D97-AF65-F5344CB8AC3E}">
        <p14:creationId xmlns:p14="http://schemas.microsoft.com/office/powerpoint/2010/main" val="3516647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B6A1-8852-D04A-AB6C-13DD7D7C1FF1}"/>
              </a:ext>
            </a:extLst>
          </p:cNvPr>
          <p:cNvSpPr>
            <a:spLocks noGrp="1"/>
          </p:cNvSpPr>
          <p:nvPr>
            <p:ph type="title"/>
          </p:nvPr>
        </p:nvSpPr>
        <p:spPr/>
        <p:txBody>
          <a:bodyPr/>
          <a:lstStyle/>
          <a:p>
            <a:r>
              <a:rPr lang="en-US" dirty="0"/>
              <a:t>Belief propagation, step by step</a:t>
            </a:r>
          </a:p>
        </p:txBody>
      </p:sp>
      <p:sp>
        <p:nvSpPr>
          <p:cNvPr id="3" name="Content Placeholder 2">
            <a:extLst>
              <a:ext uri="{FF2B5EF4-FFF2-40B4-BE49-F238E27FC236}">
                <a16:creationId xmlns:a16="http://schemas.microsoft.com/office/drawing/2014/main" id="{D7BC123D-C92B-4548-9BF5-CAA9BCE1391C}"/>
              </a:ext>
            </a:extLst>
          </p:cNvPr>
          <p:cNvSpPr>
            <a:spLocks noGrp="1"/>
          </p:cNvSpPr>
          <p:nvPr>
            <p:ph idx="1"/>
          </p:nvPr>
        </p:nvSpPr>
        <p:spPr/>
        <p:txBody>
          <a:bodyPr/>
          <a:lstStyle/>
          <a:p>
            <a:pPr marL="514350" indent="-514350">
              <a:buFont typeface="+mj-lt"/>
              <a:buAutoNum type="arabicPeriod"/>
            </a:pPr>
            <a:r>
              <a:rPr lang="en-US" dirty="0"/>
              <a:t>Identify a path through the Bayesian network that includes all variables, including the query variable and all observed variables, starting at their common ancestor</a:t>
            </a:r>
          </a:p>
          <a:p>
            <a:pPr marL="514350" indent="-514350">
              <a:buFont typeface="+mj-lt"/>
              <a:buAutoNum type="arabicPeriod"/>
            </a:pPr>
            <a:r>
              <a:rPr lang="en-US" dirty="0"/>
              <a:t>Calculate the joint probability of the query variable and all observed variables, iteratively marginalizing out all intermediate variables step-by-step along the path.</a:t>
            </a:r>
          </a:p>
          <a:p>
            <a:pPr marL="514350" indent="-514350">
              <a:buFont typeface="+mj-lt"/>
              <a:buAutoNum type="arabicPeriod"/>
            </a:pPr>
            <a:r>
              <a:rPr lang="en-US" dirty="0"/>
              <a:t>Apply Bayes’ rule to get the desired conditional probability</a:t>
            </a:r>
          </a:p>
        </p:txBody>
      </p:sp>
    </p:spTree>
    <p:extLst>
      <p:ext uri="{BB962C8B-B14F-4D97-AF65-F5344CB8AC3E}">
        <p14:creationId xmlns:p14="http://schemas.microsoft.com/office/powerpoint/2010/main" val="2828120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4B7D-0195-1D41-AE01-3FD604DBE3B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6E595A0-DB7A-5B46-9D99-5D0BF7E803EA}"/>
              </a:ext>
            </a:extLst>
          </p:cNvPr>
          <p:cNvSpPr>
            <a:spLocks noGrp="1"/>
          </p:cNvSpPr>
          <p:nvPr>
            <p:ph idx="1"/>
          </p:nvPr>
        </p:nvSpPr>
        <p:spPr/>
        <p:txBody>
          <a:bodyPr/>
          <a:lstStyle/>
          <a:p>
            <a:r>
              <a:rPr lang="en-US" dirty="0"/>
              <a:t>HMM: Probabilistic reasoning over time</a:t>
            </a:r>
          </a:p>
          <a:p>
            <a:r>
              <a:rPr lang="en-US" dirty="0"/>
              <a:t>Two views of an HMM: as a Bayes Net, as an FSM</a:t>
            </a:r>
          </a:p>
          <a:p>
            <a:r>
              <a:rPr lang="en-US" dirty="0"/>
              <a:t>Inference: Belief propagation in an HMM</a:t>
            </a:r>
          </a:p>
          <a:p>
            <a:r>
              <a:rPr lang="en-US" dirty="0"/>
              <a:t>Parameter learning: Maximum likelihood</a:t>
            </a:r>
          </a:p>
          <a:p>
            <a:r>
              <a:rPr lang="en-US" dirty="0"/>
              <a:t>Parameter learning: EM</a:t>
            </a:r>
          </a:p>
        </p:txBody>
      </p:sp>
    </p:spTree>
    <p:extLst>
      <p:ext uri="{BB962C8B-B14F-4D97-AF65-F5344CB8AC3E}">
        <p14:creationId xmlns:p14="http://schemas.microsoft.com/office/powerpoint/2010/main" val="1179129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57C-1C9F-1D4C-9E7F-127D69959523}"/>
              </a:ext>
            </a:extLst>
          </p:cNvPr>
          <p:cNvSpPr>
            <a:spLocks noGrp="1"/>
          </p:cNvSpPr>
          <p:nvPr>
            <p:ph type="title"/>
          </p:nvPr>
        </p:nvSpPr>
        <p:spPr>
          <a:xfrm>
            <a:off x="140775" y="70657"/>
            <a:ext cx="10515600" cy="1325563"/>
          </a:xfrm>
        </p:spPr>
        <p:txBody>
          <a:bodyPr/>
          <a:lstStyle/>
          <a:p>
            <a:r>
              <a:rPr lang="en-US" dirty="0"/>
              <a:t>Step 1: Identify a path starting at their common ancestor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3D39C7-F23B-2647-9BBE-B94D4BFA2482}"/>
                  </a:ext>
                </a:extLst>
              </p:cNvPr>
              <p:cNvSpPr>
                <a:spLocks noGrp="1"/>
              </p:cNvSpPr>
              <p:nvPr>
                <p:ph sz="half" idx="1"/>
              </p:nvPr>
            </p:nvSpPr>
            <p:spPr>
              <a:xfrm>
                <a:off x="157128" y="1515659"/>
                <a:ext cx="5583702" cy="3846754"/>
              </a:xfrm>
            </p:spPr>
            <p:txBody>
              <a:bodyPr/>
              <a:lstStyle/>
              <a:p>
                <a:pPr marL="0" indent="0">
                  <a:buNone/>
                </a:pP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𝑇</m:t>
                        </m:r>
                      </m:e>
                    </m:d>
                  </m:oMath>
                </a14:m>
                <a:r>
                  <a:rPr lang="en-US" dirty="0"/>
                  <a:t>?</a:t>
                </a:r>
              </a:p>
              <a:p>
                <a:pPr marL="0" indent="0">
                  <a:buNone/>
                </a:pPr>
                <a:endParaRPr lang="en-US" dirty="0"/>
              </a:p>
              <a:p>
                <a:r>
                  <a:rPr lang="en-US" dirty="0"/>
                  <a:t>Query variable: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oMath>
                </a14:m>
                <a:endParaRPr lang="en-US" dirty="0"/>
              </a:p>
              <a:p>
                <a:r>
                  <a:rPr lang="en-US" dirty="0"/>
                  <a:t>Observed variables: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𝐹</m:t>
                    </m:r>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𝑇</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C3D39C7-F23B-2647-9BBE-B94D4BFA2482}"/>
                  </a:ext>
                </a:extLst>
              </p:cNvPr>
              <p:cNvSpPr>
                <a:spLocks noGrp="1" noRot="1" noChangeAspect="1" noMove="1" noResize="1" noEditPoints="1" noAdjustHandles="1" noChangeArrowheads="1" noChangeShapeType="1" noTextEdit="1"/>
              </p:cNvSpPr>
              <p:nvPr>
                <p:ph sz="half" idx="1"/>
              </p:nvPr>
            </p:nvSpPr>
            <p:spPr>
              <a:xfrm>
                <a:off x="157128" y="1515659"/>
                <a:ext cx="5583702" cy="3846754"/>
              </a:xfrm>
              <a:blipFill>
                <a:blip r:embed="rId2"/>
                <a:stretch>
                  <a:fillRect l="-2041" t="-2632" r="-1134"/>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2B1C192E-6F52-7740-A1B2-0B2799ED2275}"/>
              </a:ext>
            </a:extLst>
          </p:cNvPr>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6" name="TextBox 5">
            <a:extLst>
              <a:ext uri="{FF2B5EF4-FFF2-40B4-BE49-F238E27FC236}">
                <a16:creationId xmlns:a16="http://schemas.microsoft.com/office/drawing/2014/main" id="{D77A605F-1C99-BC41-8A9A-F77E3CBE06BD}"/>
              </a:ext>
            </a:extLst>
          </p:cNvPr>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7" name="TextBox 6">
            <a:extLst>
              <a:ext uri="{FF2B5EF4-FFF2-40B4-BE49-F238E27FC236}">
                <a16:creationId xmlns:a16="http://schemas.microsoft.com/office/drawing/2014/main" id="{0CBEC8DF-BA79-3F46-A158-D7338E15F66F}"/>
              </a:ext>
            </a:extLst>
          </p:cNvPr>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8" name="TextBox 7">
            <a:extLst>
              <a:ext uri="{FF2B5EF4-FFF2-40B4-BE49-F238E27FC236}">
                <a16:creationId xmlns:a16="http://schemas.microsoft.com/office/drawing/2014/main" id="{8D1AE148-A74E-1D40-9C76-B7800A70A77F}"/>
              </a:ext>
            </a:extLst>
          </p:cNvPr>
          <p:cNvSpPr txBox="1"/>
          <p:nvPr/>
        </p:nvSpPr>
        <p:spPr>
          <a:xfrm>
            <a:off x="7217099" y="1547527"/>
            <a:ext cx="1483355" cy="830997"/>
          </a:xfrm>
          <a:prstGeom prst="rect">
            <a:avLst/>
          </a:prstGeom>
          <a:noFill/>
        </p:spPr>
        <p:txBody>
          <a:bodyPr wrap="none" rtlCol="0">
            <a:spAutoFit/>
          </a:bodyPr>
          <a:lstStyle/>
          <a:p>
            <a:pPr algn="ctr"/>
            <a:r>
              <a:rPr lang="en-US" sz="2400" dirty="0">
                <a:solidFill>
                  <a:srgbClr val="0000FF"/>
                </a:solidFill>
              </a:rPr>
              <a:t>Transition </a:t>
            </a:r>
          </a:p>
          <a:p>
            <a:pPr algn="ctr"/>
            <a:r>
              <a:rPr lang="en-US" sz="2400" dirty="0">
                <a:solidFill>
                  <a:srgbClr val="0000FF"/>
                </a:solidFill>
              </a:rPr>
              <a:t>model</a:t>
            </a:r>
          </a:p>
        </p:txBody>
      </p:sp>
      <p:sp>
        <p:nvSpPr>
          <p:cNvPr id="9" name="TextBox 8">
            <a:extLst>
              <a:ext uri="{FF2B5EF4-FFF2-40B4-BE49-F238E27FC236}">
                <a16:creationId xmlns:a16="http://schemas.microsoft.com/office/drawing/2014/main" id="{AA0CBBB2-7AFA-064F-B032-F9F8D0F7D623}"/>
              </a:ext>
            </a:extLst>
          </p:cNvPr>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10" name="Straight Arrow Connector 9">
            <a:extLst>
              <a:ext uri="{FF2B5EF4-FFF2-40B4-BE49-F238E27FC236}">
                <a16:creationId xmlns:a16="http://schemas.microsoft.com/office/drawing/2014/main" id="{3C5007F0-18F4-5A43-86A3-CE9637DB98C0}"/>
              </a:ext>
            </a:extLst>
          </p:cNvPr>
          <p:cNvCxnSpPr>
            <a:stCxn id="9"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0403DFF-2D84-8449-977B-23DB6EA05B7B}"/>
                  </a:ext>
                </a:extLst>
              </p:cNvPr>
              <p:cNvSpPr/>
              <p:nvPr/>
            </p:nvSpPr>
            <p:spPr>
              <a:xfrm>
                <a:off x="6169332" y="2484676"/>
                <a:ext cx="821379" cy="646331"/>
              </a:xfrm>
              <a:prstGeom prst="rect">
                <a:avLst/>
              </a:prstGeom>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i="1" u="sng" smtClean="0">
                          <a:latin typeface="Cambria Math" panose="02040503050406030204" pitchFamily="18" charset="0"/>
                        </a:rPr>
                        <m:t>𝑃</m:t>
                      </m:r>
                      <m:d>
                        <m:dPr>
                          <m:ctrlPr>
                            <a:rPr lang="en-US" i="1" u="sng">
                              <a:latin typeface="Cambria Math" panose="02040503050406030204" pitchFamily="18" charset="0"/>
                            </a:rPr>
                          </m:ctrlPr>
                        </m:dPr>
                        <m:e>
                          <m:sSub>
                            <m:sSubPr>
                              <m:ctrlPr>
                                <a:rPr lang="en-US" i="1" u="sng">
                                  <a:latin typeface="Cambria Math" panose="02040503050406030204" pitchFamily="18" charset="0"/>
                                </a:rPr>
                              </m:ctrlPr>
                            </m:sSubPr>
                            <m:e>
                              <m:r>
                                <a:rPr lang="en-US" i="1" u="sng">
                                  <a:latin typeface="Cambria Math" panose="02040503050406030204" pitchFamily="18" charset="0"/>
                                </a:rPr>
                                <m:t>𝑅</m:t>
                              </m:r>
                            </m:e>
                            <m:sub>
                              <m:r>
                                <a:rPr lang="en-US" i="1" u="sng">
                                  <a:latin typeface="Cambria Math" panose="02040503050406030204" pitchFamily="18" charset="0"/>
                                </a:rPr>
                                <m:t>1</m:t>
                              </m:r>
                            </m:sub>
                          </m:sSub>
                        </m:e>
                      </m:d>
                    </m:oMath>
                  </m:oMathPara>
                </a14:m>
                <a:endParaRPr lang="en-US" i="1" u="sng"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0.5</m:t>
                      </m:r>
                    </m:oMath>
                  </m:oMathPara>
                </a14:m>
                <a:endParaRPr lang="en-US" dirty="0"/>
              </a:p>
            </p:txBody>
          </p:sp>
        </mc:Choice>
        <mc:Fallback xmlns="">
          <p:sp>
            <p:nvSpPr>
              <p:cNvPr id="11" name="Rectangle 10">
                <a:extLst>
                  <a:ext uri="{FF2B5EF4-FFF2-40B4-BE49-F238E27FC236}">
                    <a16:creationId xmlns:a16="http://schemas.microsoft.com/office/drawing/2014/main" id="{30403DFF-2D84-8449-977B-23DB6EA05B7B}"/>
                  </a:ext>
                </a:extLst>
              </p:cNvPr>
              <p:cNvSpPr>
                <a:spLocks noRot="1" noChangeAspect="1" noMove="1" noResize="1" noEditPoints="1" noAdjustHandles="1" noChangeArrowheads="1" noChangeShapeType="1" noTextEdit="1"/>
              </p:cNvSpPr>
              <p:nvPr/>
            </p:nvSpPr>
            <p:spPr>
              <a:xfrm>
                <a:off x="6169332" y="2484676"/>
                <a:ext cx="821379" cy="646331"/>
              </a:xfrm>
              <a:prstGeom prst="rect">
                <a:avLst/>
              </a:prstGeom>
              <a:blipFill>
                <a:blip r:embed="rId4"/>
                <a:stretch>
                  <a:fillRect/>
                </a:stretch>
              </a:blipFill>
              <a:ln w="12700">
                <a:solidFill>
                  <a:schemeClr val="tx1"/>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8111EF2A-09B5-914E-822C-EE10BD2F4B2D}"/>
              </a:ext>
            </a:extLst>
          </p:cNvPr>
          <p:cNvSpPr txBox="1"/>
          <p:nvPr/>
        </p:nvSpPr>
        <p:spPr>
          <a:xfrm>
            <a:off x="6088721" y="1390439"/>
            <a:ext cx="978153" cy="1200329"/>
          </a:xfrm>
          <a:prstGeom prst="rect">
            <a:avLst/>
          </a:prstGeom>
          <a:noFill/>
        </p:spPr>
        <p:txBody>
          <a:bodyPr wrap="none" rtlCol="0">
            <a:spAutoFit/>
          </a:bodyPr>
          <a:lstStyle/>
          <a:p>
            <a:pPr algn="ctr"/>
            <a:r>
              <a:rPr lang="en-US" sz="2400" dirty="0">
                <a:solidFill>
                  <a:srgbClr val="0000FF"/>
                </a:solidFill>
              </a:rPr>
              <a:t>Initial</a:t>
            </a:r>
          </a:p>
          <a:p>
            <a:pPr algn="ctr"/>
            <a:r>
              <a:rPr lang="en-US" sz="2400" dirty="0">
                <a:solidFill>
                  <a:srgbClr val="0000FF"/>
                </a:solidFill>
              </a:rPr>
              <a:t>state </a:t>
            </a:r>
          </a:p>
          <a:p>
            <a:pPr algn="ctr"/>
            <a:r>
              <a:rPr lang="en-US" sz="2400" dirty="0">
                <a:solidFill>
                  <a:srgbClr val="0000FF"/>
                </a:solidFill>
              </a:rPr>
              <a:t>model</a:t>
            </a:r>
          </a:p>
        </p:txBody>
      </p:sp>
      <p:sp>
        <p:nvSpPr>
          <p:cNvPr id="15" name="Freeform 14">
            <a:extLst>
              <a:ext uri="{FF2B5EF4-FFF2-40B4-BE49-F238E27FC236}">
                <a16:creationId xmlns:a16="http://schemas.microsoft.com/office/drawing/2014/main" id="{FA05D583-6877-0D4E-93D6-C48B25A59764}"/>
              </a:ext>
            </a:extLst>
          </p:cNvPr>
          <p:cNvSpPr/>
          <p:nvPr/>
        </p:nvSpPr>
        <p:spPr>
          <a:xfrm>
            <a:off x="6723826" y="3467951"/>
            <a:ext cx="4314840" cy="1717776"/>
          </a:xfrm>
          <a:custGeom>
            <a:avLst/>
            <a:gdLst>
              <a:gd name="connsiteX0" fmla="*/ 32574 w 4314840"/>
              <a:gd name="connsiteY0" fmla="*/ 215049 h 1717776"/>
              <a:gd name="connsiteX1" fmla="*/ 57974 w 4314840"/>
              <a:gd name="connsiteY1" fmla="*/ 1510449 h 1717776"/>
              <a:gd name="connsiteX2" fmla="*/ 565974 w 4314840"/>
              <a:gd name="connsiteY2" fmla="*/ 1383449 h 1717776"/>
              <a:gd name="connsiteX3" fmla="*/ 515174 w 4314840"/>
              <a:gd name="connsiteY3" fmla="*/ 215049 h 1717776"/>
              <a:gd name="connsiteX4" fmla="*/ 667574 w 4314840"/>
              <a:gd name="connsiteY4" fmla="*/ 62649 h 1717776"/>
              <a:gd name="connsiteX5" fmla="*/ 1988374 w 4314840"/>
              <a:gd name="connsiteY5" fmla="*/ 138849 h 1717776"/>
              <a:gd name="connsiteX6" fmla="*/ 2115374 w 4314840"/>
              <a:gd name="connsiteY6" fmla="*/ 1561249 h 1717776"/>
              <a:gd name="connsiteX7" fmla="*/ 2521774 w 4314840"/>
              <a:gd name="connsiteY7" fmla="*/ 1535849 h 1717776"/>
              <a:gd name="connsiteX8" fmla="*/ 2420174 w 4314840"/>
              <a:gd name="connsiteY8" fmla="*/ 265849 h 1717776"/>
              <a:gd name="connsiteX9" fmla="*/ 4071174 w 4314840"/>
              <a:gd name="connsiteY9" fmla="*/ 138849 h 1717776"/>
              <a:gd name="connsiteX10" fmla="*/ 4274374 w 4314840"/>
              <a:gd name="connsiteY10" fmla="*/ 1459649 h 171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4840" h="1717776">
                <a:moveTo>
                  <a:pt x="32574" y="215049"/>
                </a:moveTo>
                <a:cubicBezTo>
                  <a:pt x="824" y="765382"/>
                  <a:pt x="-30926" y="1315716"/>
                  <a:pt x="57974" y="1510449"/>
                </a:cubicBezTo>
                <a:cubicBezTo>
                  <a:pt x="146874" y="1705182"/>
                  <a:pt x="489774" y="1599349"/>
                  <a:pt x="565974" y="1383449"/>
                </a:cubicBezTo>
                <a:cubicBezTo>
                  <a:pt x="642174" y="1167549"/>
                  <a:pt x="515174" y="215049"/>
                  <a:pt x="515174" y="215049"/>
                </a:cubicBezTo>
                <a:cubicBezTo>
                  <a:pt x="532107" y="-5084"/>
                  <a:pt x="422041" y="75349"/>
                  <a:pt x="667574" y="62649"/>
                </a:cubicBezTo>
                <a:cubicBezTo>
                  <a:pt x="913107" y="49949"/>
                  <a:pt x="1747074" y="-110918"/>
                  <a:pt x="1988374" y="138849"/>
                </a:cubicBezTo>
                <a:cubicBezTo>
                  <a:pt x="2229674" y="388616"/>
                  <a:pt x="2026474" y="1328416"/>
                  <a:pt x="2115374" y="1561249"/>
                </a:cubicBezTo>
                <a:cubicBezTo>
                  <a:pt x="2204274" y="1794082"/>
                  <a:pt x="2470974" y="1751749"/>
                  <a:pt x="2521774" y="1535849"/>
                </a:cubicBezTo>
                <a:cubicBezTo>
                  <a:pt x="2572574" y="1319949"/>
                  <a:pt x="2161941" y="498682"/>
                  <a:pt x="2420174" y="265849"/>
                </a:cubicBezTo>
                <a:cubicBezTo>
                  <a:pt x="2678407" y="33016"/>
                  <a:pt x="3762141" y="-60118"/>
                  <a:pt x="4071174" y="138849"/>
                </a:cubicBezTo>
                <a:cubicBezTo>
                  <a:pt x="4380207" y="337816"/>
                  <a:pt x="4327290" y="898732"/>
                  <a:pt x="4274374" y="1459649"/>
                </a:cubicBezTo>
              </a:path>
            </a:pathLst>
          </a:custGeom>
          <a:noFill/>
          <a:ln w="190500">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522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57C-1C9F-1D4C-9E7F-127D69959523}"/>
              </a:ext>
            </a:extLst>
          </p:cNvPr>
          <p:cNvSpPr>
            <a:spLocks noGrp="1"/>
          </p:cNvSpPr>
          <p:nvPr>
            <p:ph type="title"/>
          </p:nvPr>
        </p:nvSpPr>
        <p:spPr>
          <a:xfrm>
            <a:off x="140774" y="70658"/>
            <a:ext cx="11709355" cy="982838"/>
          </a:xfrm>
        </p:spPr>
        <p:txBody>
          <a:bodyPr>
            <a:normAutofit fontScale="90000"/>
          </a:bodyPr>
          <a:lstStyle/>
          <a:p>
            <a:r>
              <a:rPr lang="en-US" dirty="0"/>
              <a:t>Step 2: Calculate the joint probability, step-by-step…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3D39C7-F23B-2647-9BBE-B94D4BFA2482}"/>
                  </a:ext>
                </a:extLst>
              </p:cNvPr>
              <p:cNvSpPr>
                <a:spLocks noGrp="1"/>
              </p:cNvSpPr>
              <p:nvPr>
                <p:ph sz="half" idx="1"/>
              </p:nvPr>
            </p:nvSpPr>
            <p:spPr>
              <a:xfrm>
                <a:off x="157128" y="1515659"/>
                <a:ext cx="5583702" cy="3846754"/>
              </a:xfrm>
            </p:spPr>
            <p:txBody>
              <a:bodyPr/>
              <a:lstStyle/>
              <a:p>
                <a14:m>
                  <m:oMath xmlns:m="http://schemas.openxmlformats.org/officeDocument/2006/math">
                    <m:r>
                      <m:rPr>
                        <m:brk m:alnAt="7"/>
                      </m:rPr>
                      <a:rPr lang="en-US" i="1" smtClean="0">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rPr>
                      <m:t>=0.5</m:t>
                    </m:r>
                  </m:oMath>
                </a14:m>
                <a:endParaRPr lang="en-US" i="1" dirty="0">
                  <a:latin typeface="Cambria Math" panose="02040503050406030204" pitchFamily="18" charset="0"/>
                </a:endParaRPr>
              </a:p>
              <a:p>
                <a14:m>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e>
                    </m:d>
                    <m:r>
                      <a:rPr lang="en-US" i="1">
                        <a:latin typeface="Cambria Math" panose="02040503050406030204" pitchFamily="18" charset="0"/>
                      </a:rPr>
                      <m:t>=0.5</m:t>
                    </m:r>
                  </m:oMath>
                </a14:m>
                <a:endParaRPr lang="en-US" i="1" dirty="0">
                  <a:latin typeface="Cambria Math" panose="020405030504060302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BC3D39C7-F23B-2647-9BBE-B94D4BFA2482}"/>
                  </a:ext>
                </a:extLst>
              </p:cNvPr>
              <p:cNvSpPr>
                <a:spLocks noGrp="1" noRot="1" noChangeAspect="1" noMove="1" noResize="1" noEditPoints="1" noAdjustHandles="1" noChangeArrowheads="1" noChangeShapeType="1" noTextEdit="1"/>
              </p:cNvSpPr>
              <p:nvPr>
                <p:ph sz="half" idx="1"/>
              </p:nvPr>
            </p:nvSpPr>
            <p:spPr>
              <a:xfrm>
                <a:off x="157128" y="1515659"/>
                <a:ext cx="5583702" cy="3846754"/>
              </a:xfrm>
              <a:blipFill>
                <a:blip r:embed="rId2"/>
                <a:stretch>
                  <a:fillRect l="-2041" t="-2303"/>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2B1C192E-6F52-7740-A1B2-0B2799ED2275}"/>
              </a:ext>
            </a:extLst>
          </p:cNvPr>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6" name="TextBox 5">
            <a:extLst>
              <a:ext uri="{FF2B5EF4-FFF2-40B4-BE49-F238E27FC236}">
                <a16:creationId xmlns:a16="http://schemas.microsoft.com/office/drawing/2014/main" id="{D77A605F-1C99-BC41-8A9A-F77E3CBE06BD}"/>
              </a:ext>
            </a:extLst>
          </p:cNvPr>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7" name="TextBox 6">
            <a:extLst>
              <a:ext uri="{FF2B5EF4-FFF2-40B4-BE49-F238E27FC236}">
                <a16:creationId xmlns:a16="http://schemas.microsoft.com/office/drawing/2014/main" id="{0CBEC8DF-BA79-3F46-A158-D7338E15F66F}"/>
              </a:ext>
            </a:extLst>
          </p:cNvPr>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8" name="TextBox 7">
            <a:extLst>
              <a:ext uri="{FF2B5EF4-FFF2-40B4-BE49-F238E27FC236}">
                <a16:creationId xmlns:a16="http://schemas.microsoft.com/office/drawing/2014/main" id="{8D1AE148-A74E-1D40-9C76-B7800A70A77F}"/>
              </a:ext>
            </a:extLst>
          </p:cNvPr>
          <p:cNvSpPr txBox="1"/>
          <p:nvPr/>
        </p:nvSpPr>
        <p:spPr>
          <a:xfrm>
            <a:off x="7217099" y="1547527"/>
            <a:ext cx="1483355" cy="830997"/>
          </a:xfrm>
          <a:prstGeom prst="rect">
            <a:avLst/>
          </a:prstGeom>
          <a:noFill/>
        </p:spPr>
        <p:txBody>
          <a:bodyPr wrap="none" rtlCol="0">
            <a:spAutoFit/>
          </a:bodyPr>
          <a:lstStyle/>
          <a:p>
            <a:pPr algn="ctr"/>
            <a:r>
              <a:rPr lang="en-US" sz="2400" dirty="0">
                <a:solidFill>
                  <a:srgbClr val="0000FF"/>
                </a:solidFill>
              </a:rPr>
              <a:t>Transition </a:t>
            </a:r>
          </a:p>
          <a:p>
            <a:pPr algn="ctr"/>
            <a:r>
              <a:rPr lang="en-US" sz="2400" dirty="0">
                <a:solidFill>
                  <a:srgbClr val="0000FF"/>
                </a:solidFill>
              </a:rPr>
              <a:t>model</a:t>
            </a:r>
          </a:p>
        </p:txBody>
      </p:sp>
      <p:sp>
        <p:nvSpPr>
          <p:cNvPr id="9" name="TextBox 8">
            <a:extLst>
              <a:ext uri="{FF2B5EF4-FFF2-40B4-BE49-F238E27FC236}">
                <a16:creationId xmlns:a16="http://schemas.microsoft.com/office/drawing/2014/main" id="{AA0CBBB2-7AFA-064F-B032-F9F8D0F7D623}"/>
              </a:ext>
            </a:extLst>
          </p:cNvPr>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10" name="Straight Arrow Connector 9">
            <a:extLst>
              <a:ext uri="{FF2B5EF4-FFF2-40B4-BE49-F238E27FC236}">
                <a16:creationId xmlns:a16="http://schemas.microsoft.com/office/drawing/2014/main" id="{3C5007F0-18F4-5A43-86A3-CE9637DB98C0}"/>
              </a:ext>
            </a:extLst>
          </p:cNvPr>
          <p:cNvCxnSpPr>
            <a:stCxn id="9"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0403DFF-2D84-8449-977B-23DB6EA05B7B}"/>
                  </a:ext>
                </a:extLst>
              </p:cNvPr>
              <p:cNvSpPr/>
              <p:nvPr/>
            </p:nvSpPr>
            <p:spPr>
              <a:xfrm>
                <a:off x="6169332" y="2484676"/>
                <a:ext cx="821379" cy="646331"/>
              </a:xfrm>
              <a:prstGeom prst="rect">
                <a:avLst/>
              </a:prstGeom>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i="1" u="sng" smtClean="0">
                          <a:latin typeface="Cambria Math" panose="02040503050406030204" pitchFamily="18" charset="0"/>
                        </a:rPr>
                        <m:t>𝑃</m:t>
                      </m:r>
                      <m:d>
                        <m:dPr>
                          <m:ctrlPr>
                            <a:rPr lang="en-US" i="1" u="sng">
                              <a:latin typeface="Cambria Math" panose="02040503050406030204" pitchFamily="18" charset="0"/>
                            </a:rPr>
                          </m:ctrlPr>
                        </m:dPr>
                        <m:e>
                          <m:sSub>
                            <m:sSubPr>
                              <m:ctrlPr>
                                <a:rPr lang="en-US" i="1" u="sng">
                                  <a:latin typeface="Cambria Math" panose="02040503050406030204" pitchFamily="18" charset="0"/>
                                </a:rPr>
                              </m:ctrlPr>
                            </m:sSubPr>
                            <m:e>
                              <m:r>
                                <a:rPr lang="en-US" i="1" u="sng">
                                  <a:latin typeface="Cambria Math" panose="02040503050406030204" pitchFamily="18" charset="0"/>
                                </a:rPr>
                                <m:t>𝑅</m:t>
                              </m:r>
                            </m:e>
                            <m:sub>
                              <m:r>
                                <a:rPr lang="en-US" i="1" u="sng">
                                  <a:latin typeface="Cambria Math" panose="02040503050406030204" pitchFamily="18" charset="0"/>
                                </a:rPr>
                                <m:t>1</m:t>
                              </m:r>
                            </m:sub>
                          </m:sSub>
                        </m:e>
                      </m:d>
                    </m:oMath>
                  </m:oMathPara>
                </a14:m>
                <a:endParaRPr lang="en-US" i="1" u="sng"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0.5</m:t>
                      </m:r>
                    </m:oMath>
                  </m:oMathPara>
                </a14:m>
                <a:endParaRPr lang="en-US" dirty="0"/>
              </a:p>
            </p:txBody>
          </p:sp>
        </mc:Choice>
        <mc:Fallback xmlns="">
          <p:sp>
            <p:nvSpPr>
              <p:cNvPr id="11" name="Rectangle 10">
                <a:extLst>
                  <a:ext uri="{FF2B5EF4-FFF2-40B4-BE49-F238E27FC236}">
                    <a16:creationId xmlns:a16="http://schemas.microsoft.com/office/drawing/2014/main" id="{30403DFF-2D84-8449-977B-23DB6EA05B7B}"/>
                  </a:ext>
                </a:extLst>
              </p:cNvPr>
              <p:cNvSpPr>
                <a:spLocks noRot="1" noChangeAspect="1" noMove="1" noResize="1" noEditPoints="1" noAdjustHandles="1" noChangeArrowheads="1" noChangeShapeType="1" noTextEdit="1"/>
              </p:cNvSpPr>
              <p:nvPr/>
            </p:nvSpPr>
            <p:spPr>
              <a:xfrm>
                <a:off x="6169332" y="2484676"/>
                <a:ext cx="821379" cy="646331"/>
              </a:xfrm>
              <a:prstGeom prst="rect">
                <a:avLst/>
              </a:prstGeom>
              <a:blipFill>
                <a:blip r:embed="rId4"/>
                <a:stretch>
                  <a:fillRect/>
                </a:stretch>
              </a:blipFill>
              <a:ln w="12700">
                <a:solidFill>
                  <a:schemeClr val="tx1"/>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8111EF2A-09B5-914E-822C-EE10BD2F4B2D}"/>
              </a:ext>
            </a:extLst>
          </p:cNvPr>
          <p:cNvSpPr txBox="1"/>
          <p:nvPr/>
        </p:nvSpPr>
        <p:spPr>
          <a:xfrm>
            <a:off x="6088721" y="1390439"/>
            <a:ext cx="978153" cy="1200329"/>
          </a:xfrm>
          <a:prstGeom prst="rect">
            <a:avLst/>
          </a:prstGeom>
          <a:noFill/>
        </p:spPr>
        <p:txBody>
          <a:bodyPr wrap="none" rtlCol="0">
            <a:spAutoFit/>
          </a:bodyPr>
          <a:lstStyle/>
          <a:p>
            <a:pPr algn="ctr"/>
            <a:r>
              <a:rPr lang="en-US" sz="2400" dirty="0">
                <a:solidFill>
                  <a:srgbClr val="0000FF"/>
                </a:solidFill>
              </a:rPr>
              <a:t>Initial</a:t>
            </a:r>
          </a:p>
          <a:p>
            <a:pPr algn="ctr"/>
            <a:r>
              <a:rPr lang="en-US" sz="2400" dirty="0">
                <a:solidFill>
                  <a:srgbClr val="0000FF"/>
                </a:solidFill>
              </a:rPr>
              <a:t>state </a:t>
            </a:r>
          </a:p>
          <a:p>
            <a:pPr algn="ctr"/>
            <a:r>
              <a:rPr lang="en-US" sz="2400" dirty="0">
                <a:solidFill>
                  <a:srgbClr val="0000FF"/>
                </a:solidFill>
              </a:rPr>
              <a:t>model</a:t>
            </a:r>
          </a:p>
        </p:txBody>
      </p:sp>
      <p:sp>
        <p:nvSpPr>
          <p:cNvPr id="15" name="Freeform 14">
            <a:extLst>
              <a:ext uri="{FF2B5EF4-FFF2-40B4-BE49-F238E27FC236}">
                <a16:creationId xmlns:a16="http://schemas.microsoft.com/office/drawing/2014/main" id="{FA05D583-6877-0D4E-93D6-C48B25A59764}"/>
              </a:ext>
            </a:extLst>
          </p:cNvPr>
          <p:cNvSpPr/>
          <p:nvPr/>
        </p:nvSpPr>
        <p:spPr>
          <a:xfrm>
            <a:off x="6723826" y="3467951"/>
            <a:ext cx="4314840" cy="1717776"/>
          </a:xfrm>
          <a:custGeom>
            <a:avLst/>
            <a:gdLst>
              <a:gd name="connsiteX0" fmla="*/ 32574 w 4314840"/>
              <a:gd name="connsiteY0" fmla="*/ 215049 h 1717776"/>
              <a:gd name="connsiteX1" fmla="*/ 57974 w 4314840"/>
              <a:gd name="connsiteY1" fmla="*/ 1510449 h 1717776"/>
              <a:gd name="connsiteX2" fmla="*/ 565974 w 4314840"/>
              <a:gd name="connsiteY2" fmla="*/ 1383449 h 1717776"/>
              <a:gd name="connsiteX3" fmla="*/ 515174 w 4314840"/>
              <a:gd name="connsiteY3" fmla="*/ 215049 h 1717776"/>
              <a:gd name="connsiteX4" fmla="*/ 667574 w 4314840"/>
              <a:gd name="connsiteY4" fmla="*/ 62649 h 1717776"/>
              <a:gd name="connsiteX5" fmla="*/ 1988374 w 4314840"/>
              <a:gd name="connsiteY5" fmla="*/ 138849 h 1717776"/>
              <a:gd name="connsiteX6" fmla="*/ 2115374 w 4314840"/>
              <a:gd name="connsiteY6" fmla="*/ 1561249 h 1717776"/>
              <a:gd name="connsiteX7" fmla="*/ 2521774 w 4314840"/>
              <a:gd name="connsiteY7" fmla="*/ 1535849 h 1717776"/>
              <a:gd name="connsiteX8" fmla="*/ 2420174 w 4314840"/>
              <a:gd name="connsiteY8" fmla="*/ 265849 h 1717776"/>
              <a:gd name="connsiteX9" fmla="*/ 4071174 w 4314840"/>
              <a:gd name="connsiteY9" fmla="*/ 138849 h 1717776"/>
              <a:gd name="connsiteX10" fmla="*/ 4274374 w 4314840"/>
              <a:gd name="connsiteY10" fmla="*/ 1459649 h 171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4840" h="1717776">
                <a:moveTo>
                  <a:pt x="32574" y="215049"/>
                </a:moveTo>
                <a:cubicBezTo>
                  <a:pt x="824" y="765382"/>
                  <a:pt x="-30926" y="1315716"/>
                  <a:pt x="57974" y="1510449"/>
                </a:cubicBezTo>
                <a:cubicBezTo>
                  <a:pt x="146874" y="1705182"/>
                  <a:pt x="489774" y="1599349"/>
                  <a:pt x="565974" y="1383449"/>
                </a:cubicBezTo>
                <a:cubicBezTo>
                  <a:pt x="642174" y="1167549"/>
                  <a:pt x="515174" y="215049"/>
                  <a:pt x="515174" y="215049"/>
                </a:cubicBezTo>
                <a:cubicBezTo>
                  <a:pt x="532107" y="-5084"/>
                  <a:pt x="422041" y="75349"/>
                  <a:pt x="667574" y="62649"/>
                </a:cubicBezTo>
                <a:cubicBezTo>
                  <a:pt x="913107" y="49949"/>
                  <a:pt x="1747074" y="-110918"/>
                  <a:pt x="1988374" y="138849"/>
                </a:cubicBezTo>
                <a:cubicBezTo>
                  <a:pt x="2229674" y="388616"/>
                  <a:pt x="2026474" y="1328416"/>
                  <a:pt x="2115374" y="1561249"/>
                </a:cubicBezTo>
                <a:cubicBezTo>
                  <a:pt x="2204274" y="1794082"/>
                  <a:pt x="2470974" y="1751749"/>
                  <a:pt x="2521774" y="1535849"/>
                </a:cubicBezTo>
                <a:cubicBezTo>
                  <a:pt x="2572574" y="1319949"/>
                  <a:pt x="2161941" y="498682"/>
                  <a:pt x="2420174" y="265849"/>
                </a:cubicBezTo>
                <a:cubicBezTo>
                  <a:pt x="2678407" y="33016"/>
                  <a:pt x="3762141" y="-60118"/>
                  <a:pt x="4071174" y="138849"/>
                </a:cubicBezTo>
                <a:cubicBezTo>
                  <a:pt x="4380207" y="337816"/>
                  <a:pt x="4327290" y="898732"/>
                  <a:pt x="4274374" y="1459649"/>
                </a:cubicBezTo>
              </a:path>
            </a:pathLst>
          </a:custGeom>
          <a:noFill/>
          <a:ln w="190500">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193FCD2-F9D0-D748-AECA-EB9A079056C3}"/>
              </a:ext>
            </a:extLst>
          </p:cNvPr>
          <p:cNvSpPr/>
          <p:nvPr/>
        </p:nvSpPr>
        <p:spPr>
          <a:xfrm>
            <a:off x="6660302" y="3233171"/>
            <a:ext cx="617838" cy="622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37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57C-1C9F-1D4C-9E7F-127D69959523}"/>
              </a:ext>
            </a:extLst>
          </p:cNvPr>
          <p:cNvSpPr>
            <a:spLocks noGrp="1"/>
          </p:cNvSpPr>
          <p:nvPr>
            <p:ph type="title"/>
          </p:nvPr>
        </p:nvSpPr>
        <p:spPr>
          <a:xfrm>
            <a:off x="140774" y="70658"/>
            <a:ext cx="11709355" cy="982838"/>
          </a:xfrm>
        </p:spPr>
        <p:txBody>
          <a:bodyPr>
            <a:normAutofit fontScale="90000"/>
          </a:bodyPr>
          <a:lstStyle/>
          <a:p>
            <a:r>
              <a:rPr lang="en-US" dirty="0"/>
              <a:t>Step 2: Calculate the joint probability, step-by-step…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C3D39C7-F23B-2647-9BBE-B94D4BFA2482}"/>
                  </a:ext>
                </a:extLst>
              </p:cNvPr>
              <p:cNvSpPr>
                <a:spLocks noGrp="1"/>
              </p:cNvSpPr>
              <p:nvPr>
                <p:ph sz="half" idx="1"/>
              </p:nvPr>
            </p:nvSpPr>
            <p:spPr>
              <a:xfrm>
                <a:off x="157128" y="1515659"/>
                <a:ext cx="5583702" cy="3846754"/>
              </a:xfrm>
            </p:spPr>
            <p:txBody>
              <a:bodyPr/>
              <a:lstStyle/>
              <a:p>
                <a14:m>
                  <m:oMath xmlns:m="http://schemas.openxmlformats.org/officeDocument/2006/math">
                    <m:r>
                      <m:rPr>
                        <m:brk m:alnAt="7"/>
                      </m:rPr>
                      <a:rPr lang="en-US" i="1" smtClean="0">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e>
                    </m:d>
                    <m:r>
                      <a:rPr lang="en-US" b="0" i="1" smtClean="0">
                        <a:latin typeface="Cambria Math" panose="02040503050406030204" pitchFamily="18" charset="0"/>
                      </a:rPr>
                      <m:t>=(0.5)(0.</m:t>
                    </m:r>
                    <m:r>
                      <a:rPr lang="en-US" b="0" i="1" smtClean="0">
                        <a:latin typeface="Cambria Math" panose="02040503050406030204" pitchFamily="18" charset="0"/>
                      </a:rPr>
                      <m:t>1</m:t>
                    </m:r>
                    <m:r>
                      <a:rPr lang="en-US" b="0" i="1" smtClean="0">
                        <a:latin typeface="Cambria Math" panose="02040503050406030204" pitchFamily="18" charset="0"/>
                      </a:rPr>
                      <m:t>)</m:t>
                    </m:r>
                  </m:oMath>
                </a14:m>
                <a:endParaRPr lang="en-US" i="1" dirty="0">
                  <a:latin typeface="Cambria Math" panose="02040503050406030204" pitchFamily="18" charset="0"/>
                </a:endParaRPr>
              </a:p>
              <a:p>
                <a14:m>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e>
                    </m:d>
                    <m:r>
                      <a:rPr lang="en-US" i="1">
                        <a:latin typeface="Cambria Math" panose="02040503050406030204" pitchFamily="18" charset="0"/>
                      </a:rPr>
                      <m:t>=(0.5)(0.</m:t>
                    </m:r>
                    <m:r>
                      <a:rPr lang="en-US" b="0" i="1" smtClean="0">
                        <a:latin typeface="Cambria Math" panose="02040503050406030204" pitchFamily="18" charset="0"/>
                      </a:rPr>
                      <m:t>8</m:t>
                    </m:r>
                    <m:r>
                      <a:rPr lang="en-US" i="1">
                        <a:latin typeface="Cambria Math" panose="02040503050406030204" pitchFamily="18" charset="0"/>
                      </a:rPr>
                      <m:t>)</m:t>
                    </m:r>
                  </m:oMath>
                </a14:m>
                <a:endParaRPr lang="en-US" i="1" dirty="0">
                  <a:latin typeface="Cambria Math" panose="02040503050406030204" pitchFamily="18" charset="0"/>
                </a:endParaRPr>
              </a:p>
              <a:p>
                <a:endParaRPr lang="en-US" dirty="0"/>
              </a:p>
            </p:txBody>
          </p:sp>
        </mc:Choice>
        <mc:Fallback>
          <p:sp>
            <p:nvSpPr>
              <p:cNvPr id="3" name="Content Placeholder 2">
                <a:extLst>
                  <a:ext uri="{FF2B5EF4-FFF2-40B4-BE49-F238E27FC236}">
                    <a16:creationId xmlns:a16="http://schemas.microsoft.com/office/drawing/2014/main" id="{BC3D39C7-F23B-2647-9BBE-B94D4BFA2482}"/>
                  </a:ext>
                </a:extLst>
              </p:cNvPr>
              <p:cNvSpPr>
                <a:spLocks noGrp="1" noRot="1" noChangeAspect="1" noMove="1" noResize="1" noEditPoints="1" noAdjustHandles="1" noChangeArrowheads="1" noChangeShapeType="1" noTextEdit="1"/>
              </p:cNvSpPr>
              <p:nvPr>
                <p:ph sz="half" idx="1"/>
              </p:nvPr>
            </p:nvSpPr>
            <p:spPr>
              <a:xfrm>
                <a:off x="157128" y="1515659"/>
                <a:ext cx="5583702" cy="3846754"/>
              </a:xfrm>
              <a:blipFill>
                <a:blip r:embed="rId2"/>
                <a:stretch>
                  <a:fillRect l="-2041" t="-2303"/>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2B1C192E-6F52-7740-A1B2-0B2799ED2275}"/>
              </a:ext>
            </a:extLst>
          </p:cNvPr>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6" name="TextBox 5">
            <a:extLst>
              <a:ext uri="{FF2B5EF4-FFF2-40B4-BE49-F238E27FC236}">
                <a16:creationId xmlns:a16="http://schemas.microsoft.com/office/drawing/2014/main" id="{D77A605F-1C99-BC41-8A9A-F77E3CBE06BD}"/>
              </a:ext>
            </a:extLst>
          </p:cNvPr>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7" name="TextBox 6">
            <a:extLst>
              <a:ext uri="{FF2B5EF4-FFF2-40B4-BE49-F238E27FC236}">
                <a16:creationId xmlns:a16="http://schemas.microsoft.com/office/drawing/2014/main" id="{0CBEC8DF-BA79-3F46-A158-D7338E15F66F}"/>
              </a:ext>
            </a:extLst>
          </p:cNvPr>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8" name="TextBox 7">
            <a:extLst>
              <a:ext uri="{FF2B5EF4-FFF2-40B4-BE49-F238E27FC236}">
                <a16:creationId xmlns:a16="http://schemas.microsoft.com/office/drawing/2014/main" id="{8D1AE148-A74E-1D40-9C76-B7800A70A77F}"/>
              </a:ext>
            </a:extLst>
          </p:cNvPr>
          <p:cNvSpPr txBox="1"/>
          <p:nvPr/>
        </p:nvSpPr>
        <p:spPr>
          <a:xfrm>
            <a:off x="7217099" y="1547527"/>
            <a:ext cx="1483355" cy="830997"/>
          </a:xfrm>
          <a:prstGeom prst="rect">
            <a:avLst/>
          </a:prstGeom>
          <a:noFill/>
        </p:spPr>
        <p:txBody>
          <a:bodyPr wrap="none" rtlCol="0">
            <a:spAutoFit/>
          </a:bodyPr>
          <a:lstStyle/>
          <a:p>
            <a:pPr algn="ctr"/>
            <a:r>
              <a:rPr lang="en-US" sz="2400" dirty="0">
                <a:solidFill>
                  <a:srgbClr val="0000FF"/>
                </a:solidFill>
              </a:rPr>
              <a:t>Transition </a:t>
            </a:r>
          </a:p>
          <a:p>
            <a:pPr algn="ctr"/>
            <a:r>
              <a:rPr lang="en-US" sz="2400" dirty="0">
                <a:solidFill>
                  <a:srgbClr val="0000FF"/>
                </a:solidFill>
              </a:rPr>
              <a:t>model</a:t>
            </a:r>
          </a:p>
        </p:txBody>
      </p:sp>
      <p:sp>
        <p:nvSpPr>
          <p:cNvPr id="9" name="TextBox 8">
            <a:extLst>
              <a:ext uri="{FF2B5EF4-FFF2-40B4-BE49-F238E27FC236}">
                <a16:creationId xmlns:a16="http://schemas.microsoft.com/office/drawing/2014/main" id="{AA0CBBB2-7AFA-064F-B032-F9F8D0F7D623}"/>
              </a:ext>
            </a:extLst>
          </p:cNvPr>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10" name="Straight Arrow Connector 9">
            <a:extLst>
              <a:ext uri="{FF2B5EF4-FFF2-40B4-BE49-F238E27FC236}">
                <a16:creationId xmlns:a16="http://schemas.microsoft.com/office/drawing/2014/main" id="{3C5007F0-18F4-5A43-86A3-CE9637DB98C0}"/>
              </a:ext>
            </a:extLst>
          </p:cNvPr>
          <p:cNvCxnSpPr>
            <a:stCxn id="9"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0403DFF-2D84-8449-977B-23DB6EA05B7B}"/>
                  </a:ext>
                </a:extLst>
              </p:cNvPr>
              <p:cNvSpPr/>
              <p:nvPr/>
            </p:nvSpPr>
            <p:spPr>
              <a:xfrm>
                <a:off x="6169332" y="2484676"/>
                <a:ext cx="821379" cy="646331"/>
              </a:xfrm>
              <a:prstGeom prst="rect">
                <a:avLst/>
              </a:prstGeom>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i="1" u="sng" smtClean="0">
                          <a:latin typeface="Cambria Math" panose="02040503050406030204" pitchFamily="18" charset="0"/>
                        </a:rPr>
                        <m:t>𝑃</m:t>
                      </m:r>
                      <m:d>
                        <m:dPr>
                          <m:ctrlPr>
                            <a:rPr lang="en-US" i="1" u="sng">
                              <a:latin typeface="Cambria Math" panose="02040503050406030204" pitchFamily="18" charset="0"/>
                            </a:rPr>
                          </m:ctrlPr>
                        </m:dPr>
                        <m:e>
                          <m:sSub>
                            <m:sSubPr>
                              <m:ctrlPr>
                                <a:rPr lang="en-US" i="1" u="sng">
                                  <a:latin typeface="Cambria Math" panose="02040503050406030204" pitchFamily="18" charset="0"/>
                                </a:rPr>
                              </m:ctrlPr>
                            </m:sSubPr>
                            <m:e>
                              <m:r>
                                <a:rPr lang="en-US" i="1" u="sng">
                                  <a:latin typeface="Cambria Math" panose="02040503050406030204" pitchFamily="18" charset="0"/>
                                </a:rPr>
                                <m:t>𝑅</m:t>
                              </m:r>
                            </m:e>
                            <m:sub>
                              <m:r>
                                <a:rPr lang="en-US" i="1" u="sng">
                                  <a:latin typeface="Cambria Math" panose="02040503050406030204" pitchFamily="18" charset="0"/>
                                </a:rPr>
                                <m:t>1</m:t>
                              </m:r>
                            </m:sub>
                          </m:sSub>
                        </m:e>
                      </m:d>
                    </m:oMath>
                  </m:oMathPara>
                </a14:m>
                <a:endParaRPr lang="en-US" i="1" u="sng"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0.5</m:t>
                      </m:r>
                    </m:oMath>
                  </m:oMathPara>
                </a14:m>
                <a:endParaRPr lang="en-US" dirty="0"/>
              </a:p>
            </p:txBody>
          </p:sp>
        </mc:Choice>
        <mc:Fallback xmlns="">
          <p:sp>
            <p:nvSpPr>
              <p:cNvPr id="11" name="Rectangle 10">
                <a:extLst>
                  <a:ext uri="{FF2B5EF4-FFF2-40B4-BE49-F238E27FC236}">
                    <a16:creationId xmlns:a16="http://schemas.microsoft.com/office/drawing/2014/main" id="{30403DFF-2D84-8449-977B-23DB6EA05B7B}"/>
                  </a:ext>
                </a:extLst>
              </p:cNvPr>
              <p:cNvSpPr>
                <a:spLocks noRot="1" noChangeAspect="1" noMove="1" noResize="1" noEditPoints="1" noAdjustHandles="1" noChangeArrowheads="1" noChangeShapeType="1" noTextEdit="1"/>
              </p:cNvSpPr>
              <p:nvPr/>
            </p:nvSpPr>
            <p:spPr>
              <a:xfrm>
                <a:off x="6169332" y="2484676"/>
                <a:ext cx="821379" cy="646331"/>
              </a:xfrm>
              <a:prstGeom prst="rect">
                <a:avLst/>
              </a:prstGeom>
              <a:blipFill>
                <a:blip r:embed="rId4"/>
                <a:stretch>
                  <a:fillRect/>
                </a:stretch>
              </a:blipFill>
              <a:ln w="12700">
                <a:solidFill>
                  <a:schemeClr val="tx1"/>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8111EF2A-09B5-914E-822C-EE10BD2F4B2D}"/>
              </a:ext>
            </a:extLst>
          </p:cNvPr>
          <p:cNvSpPr txBox="1"/>
          <p:nvPr/>
        </p:nvSpPr>
        <p:spPr>
          <a:xfrm>
            <a:off x="6088721" y="1390439"/>
            <a:ext cx="978153" cy="1200329"/>
          </a:xfrm>
          <a:prstGeom prst="rect">
            <a:avLst/>
          </a:prstGeom>
          <a:noFill/>
        </p:spPr>
        <p:txBody>
          <a:bodyPr wrap="none" rtlCol="0">
            <a:spAutoFit/>
          </a:bodyPr>
          <a:lstStyle/>
          <a:p>
            <a:pPr algn="ctr"/>
            <a:r>
              <a:rPr lang="en-US" sz="2400" dirty="0">
                <a:solidFill>
                  <a:srgbClr val="0000FF"/>
                </a:solidFill>
              </a:rPr>
              <a:t>Initial</a:t>
            </a:r>
          </a:p>
          <a:p>
            <a:pPr algn="ctr"/>
            <a:r>
              <a:rPr lang="en-US" sz="2400" dirty="0">
                <a:solidFill>
                  <a:srgbClr val="0000FF"/>
                </a:solidFill>
              </a:rPr>
              <a:t>state </a:t>
            </a:r>
          </a:p>
          <a:p>
            <a:pPr algn="ctr"/>
            <a:r>
              <a:rPr lang="en-US" sz="2400" dirty="0">
                <a:solidFill>
                  <a:srgbClr val="0000FF"/>
                </a:solidFill>
              </a:rPr>
              <a:t>model</a:t>
            </a:r>
          </a:p>
        </p:txBody>
      </p:sp>
      <p:sp>
        <p:nvSpPr>
          <p:cNvPr id="15" name="Freeform 14">
            <a:extLst>
              <a:ext uri="{FF2B5EF4-FFF2-40B4-BE49-F238E27FC236}">
                <a16:creationId xmlns:a16="http://schemas.microsoft.com/office/drawing/2014/main" id="{FA05D583-6877-0D4E-93D6-C48B25A59764}"/>
              </a:ext>
            </a:extLst>
          </p:cNvPr>
          <p:cNvSpPr/>
          <p:nvPr/>
        </p:nvSpPr>
        <p:spPr>
          <a:xfrm>
            <a:off x="6723826" y="3467951"/>
            <a:ext cx="4314840" cy="1717776"/>
          </a:xfrm>
          <a:custGeom>
            <a:avLst/>
            <a:gdLst>
              <a:gd name="connsiteX0" fmla="*/ 32574 w 4314840"/>
              <a:gd name="connsiteY0" fmla="*/ 215049 h 1717776"/>
              <a:gd name="connsiteX1" fmla="*/ 57974 w 4314840"/>
              <a:gd name="connsiteY1" fmla="*/ 1510449 h 1717776"/>
              <a:gd name="connsiteX2" fmla="*/ 565974 w 4314840"/>
              <a:gd name="connsiteY2" fmla="*/ 1383449 h 1717776"/>
              <a:gd name="connsiteX3" fmla="*/ 515174 w 4314840"/>
              <a:gd name="connsiteY3" fmla="*/ 215049 h 1717776"/>
              <a:gd name="connsiteX4" fmla="*/ 667574 w 4314840"/>
              <a:gd name="connsiteY4" fmla="*/ 62649 h 1717776"/>
              <a:gd name="connsiteX5" fmla="*/ 1988374 w 4314840"/>
              <a:gd name="connsiteY5" fmla="*/ 138849 h 1717776"/>
              <a:gd name="connsiteX6" fmla="*/ 2115374 w 4314840"/>
              <a:gd name="connsiteY6" fmla="*/ 1561249 h 1717776"/>
              <a:gd name="connsiteX7" fmla="*/ 2521774 w 4314840"/>
              <a:gd name="connsiteY7" fmla="*/ 1535849 h 1717776"/>
              <a:gd name="connsiteX8" fmla="*/ 2420174 w 4314840"/>
              <a:gd name="connsiteY8" fmla="*/ 265849 h 1717776"/>
              <a:gd name="connsiteX9" fmla="*/ 4071174 w 4314840"/>
              <a:gd name="connsiteY9" fmla="*/ 138849 h 1717776"/>
              <a:gd name="connsiteX10" fmla="*/ 4274374 w 4314840"/>
              <a:gd name="connsiteY10" fmla="*/ 1459649 h 171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4840" h="1717776">
                <a:moveTo>
                  <a:pt x="32574" y="215049"/>
                </a:moveTo>
                <a:cubicBezTo>
                  <a:pt x="824" y="765382"/>
                  <a:pt x="-30926" y="1315716"/>
                  <a:pt x="57974" y="1510449"/>
                </a:cubicBezTo>
                <a:cubicBezTo>
                  <a:pt x="146874" y="1705182"/>
                  <a:pt x="489774" y="1599349"/>
                  <a:pt x="565974" y="1383449"/>
                </a:cubicBezTo>
                <a:cubicBezTo>
                  <a:pt x="642174" y="1167549"/>
                  <a:pt x="515174" y="215049"/>
                  <a:pt x="515174" y="215049"/>
                </a:cubicBezTo>
                <a:cubicBezTo>
                  <a:pt x="532107" y="-5084"/>
                  <a:pt x="422041" y="75349"/>
                  <a:pt x="667574" y="62649"/>
                </a:cubicBezTo>
                <a:cubicBezTo>
                  <a:pt x="913107" y="49949"/>
                  <a:pt x="1747074" y="-110918"/>
                  <a:pt x="1988374" y="138849"/>
                </a:cubicBezTo>
                <a:cubicBezTo>
                  <a:pt x="2229674" y="388616"/>
                  <a:pt x="2026474" y="1328416"/>
                  <a:pt x="2115374" y="1561249"/>
                </a:cubicBezTo>
                <a:cubicBezTo>
                  <a:pt x="2204274" y="1794082"/>
                  <a:pt x="2470974" y="1751749"/>
                  <a:pt x="2521774" y="1535849"/>
                </a:cubicBezTo>
                <a:cubicBezTo>
                  <a:pt x="2572574" y="1319949"/>
                  <a:pt x="2161941" y="498682"/>
                  <a:pt x="2420174" y="265849"/>
                </a:cubicBezTo>
                <a:cubicBezTo>
                  <a:pt x="2678407" y="33016"/>
                  <a:pt x="3762141" y="-60118"/>
                  <a:pt x="4071174" y="138849"/>
                </a:cubicBezTo>
                <a:cubicBezTo>
                  <a:pt x="4380207" y="337816"/>
                  <a:pt x="4327290" y="898732"/>
                  <a:pt x="4274374" y="1459649"/>
                </a:cubicBezTo>
              </a:path>
            </a:pathLst>
          </a:custGeom>
          <a:noFill/>
          <a:ln w="190500">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EA78A7D-054C-FF49-A831-A173D5ABB285}"/>
              </a:ext>
            </a:extLst>
          </p:cNvPr>
          <p:cNvSpPr/>
          <p:nvPr/>
        </p:nvSpPr>
        <p:spPr>
          <a:xfrm>
            <a:off x="6660302" y="4678912"/>
            <a:ext cx="617838" cy="622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53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57C-1C9F-1D4C-9E7F-127D69959523}"/>
              </a:ext>
            </a:extLst>
          </p:cNvPr>
          <p:cNvSpPr>
            <a:spLocks noGrp="1"/>
          </p:cNvSpPr>
          <p:nvPr>
            <p:ph type="title"/>
          </p:nvPr>
        </p:nvSpPr>
        <p:spPr>
          <a:xfrm>
            <a:off x="140774" y="70658"/>
            <a:ext cx="11709355" cy="982838"/>
          </a:xfrm>
        </p:spPr>
        <p:txBody>
          <a:bodyPr>
            <a:normAutofit fontScale="90000"/>
          </a:bodyPr>
          <a:lstStyle/>
          <a:p>
            <a:r>
              <a:rPr lang="en-US" dirty="0"/>
              <a:t>Step 2: Calculate the joint probability, step-by-step…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C3D39C7-F23B-2647-9BBE-B94D4BFA2482}"/>
                  </a:ext>
                </a:extLst>
              </p:cNvPr>
              <p:cNvSpPr>
                <a:spLocks noGrp="1"/>
              </p:cNvSpPr>
              <p:nvPr>
                <p:ph sz="half" idx="1"/>
              </p:nvPr>
            </p:nvSpPr>
            <p:spPr>
              <a:xfrm>
                <a:off x="157128" y="1515659"/>
                <a:ext cx="5583702" cy="4057238"/>
              </a:xfrm>
            </p:spPr>
            <p:txBody>
              <a:bodyPr>
                <a:normAutofit/>
              </a:bodyPr>
              <a:lstStyle/>
              <a:p>
                <a14:m>
                  <m:oMath xmlns:m="http://schemas.openxmlformats.org/officeDocument/2006/math">
                    <m:r>
                      <m:rPr>
                        <m:brk m:alnAt="7"/>
                      </m:rPr>
                      <a:rPr lang="en-US" i="1" smtClean="0">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e>
                    </m:d>
                    <m:r>
                      <a:rPr lang="en-US" b="0" i="1" smtClean="0">
                        <a:latin typeface="Cambria Math" panose="02040503050406030204" pitchFamily="18" charset="0"/>
                      </a:rPr>
                      <m:t>=(0.5)(0.</m:t>
                    </m:r>
                    <m:r>
                      <a:rPr lang="en-US" b="0" i="1" smtClean="0">
                        <a:latin typeface="Cambria Math" panose="02040503050406030204" pitchFamily="18" charset="0"/>
                      </a:rPr>
                      <m:t>1</m:t>
                    </m:r>
                    <m:r>
                      <a:rPr lang="en-US" b="0" i="1" smtClean="0">
                        <a:latin typeface="Cambria Math" panose="02040503050406030204" pitchFamily="18" charset="0"/>
                      </a:rPr>
                      <m:t>)(0.7)</m:t>
                    </m:r>
                  </m:oMath>
                </a14:m>
                <a:endParaRPr lang="en-US" i="1" dirty="0">
                  <a:latin typeface="Cambria Math" panose="02040503050406030204" pitchFamily="18" charset="0"/>
                </a:endParaRPr>
              </a:p>
              <a:p>
                <a14:m>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𝐹</m:t>
                        </m:r>
                      </m:e>
                    </m:d>
                    <m:r>
                      <a:rPr lang="en-US" i="1">
                        <a:latin typeface="Cambria Math" panose="02040503050406030204" pitchFamily="18" charset="0"/>
                      </a:rPr>
                      <m:t>=(0.5)(0.</m:t>
                    </m:r>
                    <m:r>
                      <a:rPr lang="en-US" b="0" i="1" smtClean="0">
                        <a:latin typeface="Cambria Math" panose="02040503050406030204" pitchFamily="18" charset="0"/>
                      </a:rPr>
                      <m:t>1</m:t>
                    </m:r>
                    <m:r>
                      <a:rPr lang="en-US" i="1">
                        <a:latin typeface="Cambria Math" panose="02040503050406030204" pitchFamily="18" charset="0"/>
                      </a:rPr>
                      <m:t>)(0.</m:t>
                    </m:r>
                    <m:r>
                      <a:rPr lang="en-US" b="0" i="1" smtClean="0">
                        <a:latin typeface="Cambria Math" panose="02040503050406030204" pitchFamily="18" charset="0"/>
                      </a:rPr>
                      <m:t>3</m:t>
                    </m:r>
                    <m:r>
                      <a:rPr lang="en-US" i="1">
                        <a:latin typeface="Cambria Math" panose="02040503050406030204" pitchFamily="18" charset="0"/>
                      </a:rPr>
                      <m:t>)</m:t>
                    </m:r>
                  </m:oMath>
                </a14:m>
                <a:endParaRPr lang="en-US" i="1" dirty="0">
                  <a:latin typeface="Cambria Math" panose="02040503050406030204" pitchFamily="18" charset="0"/>
                </a:endParaRPr>
              </a:p>
              <a:p>
                <a:endParaRPr lang="en-US" i="1" dirty="0">
                  <a:latin typeface="Cambria Math" panose="02040503050406030204" pitchFamily="18" charset="0"/>
                </a:endParaRPr>
              </a:p>
              <a:p>
                <a14:m>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e>
                    </m:d>
                    <m:r>
                      <a:rPr lang="en-US" i="1">
                        <a:latin typeface="Cambria Math" panose="02040503050406030204" pitchFamily="18" charset="0"/>
                      </a:rPr>
                      <m:t>=(0.5)(0.</m:t>
                    </m:r>
                    <m:r>
                      <a:rPr lang="en-US" b="0" i="1" smtClean="0">
                        <a:latin typeface="Cambria Math" panose="02040503050406030204" pitchFamily="18" charset="0"/>
                      </a:rPr>
                      <m:t>8</m:t>
                    </m:r>
                    <m:r>
                      <a:rPr lang="en-US" i="1">
                        <a:latin typeface="Cambria Math" panose="02040503050406030204" pitchFamily="18" charset="0"/>
                      </a:rPr>
                      <m:t>)</m:t>
                    </m:r>
                    <m:r>
                      <a:rPr lang="en-US" b="0" i="1" smtClean="0">
                        <a:latin typeface="Cambria Math" panose="02040503050406030204" pitchFamily="18" charset="0"/>
                      </a:rPr>
                      <m:t>(0.3)</m:t>
                    </m:r>
                  </m:oMath>
                </a14:m>
                <a:endParaRPr lang="en-US" i="1" dirty="0">
                  <a:latin typeface="Cambria Math" panose="02040503050406030204" pitchFamily="18" charset="0"/>
                </a:endParaRPr>
              </a:p>
              <a:p>
                <a14:m>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𝐹</m:t>
                        </m:r>
                      </m:e>
                    </m:d>
                    <m:r>
                      <a:rPr lang="en-US" i="1">
                        <a:latin typeface="Cambria Math" panose="02040503050406030204" pitchFamily="18" charset="0"/>
                      </a:rPr>
                      <m:t>=(0.5)(0.</m:t>
                    </m:r>
                    <m:r>
                      <a:rPr lang="en-US" b="0" i="1" smtClean="0">
                        <a:latin typeface="Cambria Math" panose="02040503050406030204" pitchFamily="18" charset="0"/>
                      </a:rPr>
                      <m:t>8</m:t>
                    </m:r>
                    <m:r>
                      <a:rPr lang="en-US" i="1">
                        <a:latin typeface="Cambria Math" panose="02040503050406030204" pitchFamily="18" charset="0"/>
                      </a:rPr>
                      <m:t>)(0.</m:t>
                    </m:r>
                    <m:r>
                      <a:rPr lang="en-US" b="0" i="1" smtClean="0">
                        <a:latin typeface="Cambria Math" panose="02040503050406030204" pitchFamily="18" charset="0"/>
                      </a:rPr>
                      <m:t>7</m:t>
                    </m:r>
                    <m:r>
                      <a:rPr lang="en-US" i="1">
                        <a:latin typeface="Cambria Math" panose="02040503050406030204" pitchFamily="18" charset="0"/>
                      </a:rPr>
                      <m:t>)</m:t>
                    </m:r>
                  </m:oMath>
                </a14:m>
                <a:endParaRPr lang="en-US" i="1" dirty="0">
                  <a:latin typeface="Cambria Math" panose="02040503050406030204" pitchFamily="18" charset="0"/>
                </a:endParaRPr>
              </a:p>
              <a:p>
                <a:endParaRPr lang="en-US" i="1" dirty="0">
                  <a:latin typeface="Cambria Math" panose="02040503050406030204" pitchFamily="18" charset="0"/>
                </a:endParaRPr>
              </a:p>
              <a:p>
                <a:endParaRPr lang="en-US" dirty="0"/>
              </a:p>
            </p:txBody>
          </p:sp>
        </mc:Choice>
        <mc:Fallback>
          <p:sp>
            <p:nvSpPr>
              <p:cNvPr id="3" name="Content Placeholder 2">
                <a:extLst>
                  <a:ext uri="{FF2B5EF4-FFF2-40B4-BE49-F238E27FC236}">
                    <a16:creationId xmlns:a16="http://schemas.microsoft.com/office/drawing/2014/main" id="{BC3D39C7-F23B-2647-9BBE-B94D4BFA2482}"/>
                  </a:ext>
                </a:extLst>
              </p:cNvPr>
              <p:cNvSpPr>
                <a:spLocks noGrp="1" noRot="1" noChangeAspect="1" noMove="1" noResize="1" noEditPoints="1" noAdjustHandles="1" noChangeArrowheads="1" noChangeShapeType="1" noTextEdit="1"/>
              </p:cNvSpPr>
              <p:nvPr>
                <p:ph sz="half" idx="1"/>
              </p:nvPr>
            </p:nvSpPr>
            <p:spPr>
              <a:xfrm>
                <a:off x="157128" y="1515659"/>
                <a:ext cx="5583702" cy="4057238"/>
              </a:xfrm>
              <a:blipFill>
                <a:blip r:embed="rId2"/>
                <a:stretch>
                  <a:fillRect l="-2041" t="-2188" b="-1875"/>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2B1C192E-6F52-7740-A1B2-0B2799ED2275}"/>
              </a:ext>
            </a:extLst>
          </p:cNvPr>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6" name="TextBox 5">
            <a:extLst>
              <a:ext uri="{FF2B5EF4-FFF2-40B4-BE49-F238E27FC236}">
                <a16:creationId xmlns:a16="http://schemas.microsoft.com/office/drawing/2014/main" id="{D77A605F-1C99-BC41-8A9A-F77E3CBE06BD}"/>
              </a:ext>
            </a:extLst>
          </p:cNvPr>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7" name="TextBox 6">
            <a:extLst>
              <a:ext uri="{FF2B5EF4-FFF2-40B4-BE49-F238E27FC236}">
                <a16:creationId xmlns:a16="http://schemas.microsoft.com/office/drawing/2014/main" id="{0CBEC8DF-BA79-3F46-A158-D7338E15F66F}"/>
              </a:ext>
            </a:extLst>
          </p:cNvPr>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8" name="TextBox 7">
            <a:extLst>
              <a:ext uri="{FF2B5EF4-FFF2-40B4-BE49-F238E27FC236}">
                <a16:creationId xmlns:a16="http://schemas.microsoft.com/office/drawing/2014/main" id="{8D1AE148-A74E-1D40-9C76-B7800A70A77F}"/>
              </a:ext>
            </a:extLst>
          </p:cNvPr>
          <p:cNvSpPr txBox="1"/>
          <p:nvPr/>
        </p:nvSpPr>
        <p:spPr>
          <a:xfrm>
            <a:off x="7217099" y="1547527"/>
            <a:ext cx="1483355" cy="830997"/>
          </a:xfrm>
          <a:prstGeom prst="rect">
            <a:avLst/>
          </a:prstGeom>
          <a:noFill/>
        </p:spPr>
        <p:txBody>
          <a:bodyPr wrap="none" rtlCol="0">
            <a:spAutoFit/>
          </a:bodyPr>
          <a:lstStyle/>
          <a:p>
            <a:pPr algn="ctr"/>
            <a:r>
              <a:rPr lang="en-US" sz="2400" dirty="0">
                <a:solidFill>
                  <a:srgbClr val="0000FF"/>
                </a:solidFill>
              </a:rPr>
              <a:t>Transition </a:t>
            </a:r>
          </a:p>
          <a:p>
            <a:pPr algn="ctr"/>
            <a:r>
              <a:rPr lang="en-US" sz="2400" dirty="0">
                <a:solidFill>
                  <a:srgbClr val="0000FF"/>
                </a:solidFill>
              </a:rPr>
              <a:t>model</a:t>
            </a:r>
          </a:p>
        </p:txBody>
      </p:sp>
      <p:sp>
        <p:nvSpPr>
          <p:cNvPr id="9" name="TextBox 8">
            <a:extLst>
              <a:ext uri="{FF2B5EF4-FFF2-40B4-BE49-F238E27FC236}">
                <a16:creationId xmlns:a16="http://schemas.microsoft.com/office/drawing/2014/main" id="{AA0CBBB2-7AFA-064F-B032-F9F8D0F7D623}"/>
              </a:ext>
            </a:extLst>
          </p:cNvPr>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10" name="Straight Arrow Connector 9">
            <a:extLst>
              <a:ext uri="{FF2B5EF4-FFF2-40B4-BE49-F238E27FC236}">
                <a16:creationId xmlns:a16="http://schemas.microsoft.com/office/drawing/2014/main" id="{3C5007F0-18F4-5A43-86A3-CE9637DB98C0}"/>
              </a:ext>
            </a:extLst>
          </p:cNvPr>
          <p:cNvCxnSpPr>
            <a:stCxn id="9"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0403DFF-2D84-8449-977B-23DB6EA05B7B}"/>
                  </a:ext>
                </a:extLst>
              </p:cNvPr>
              <p:cNvSpPr/>
              <p:nvPr/>
            </p:nvSpPr>
            <p:spPr>
              <a:xfrm>
                <a:off x="6169332" y="2484676"/>
                <a:ext cx="821379" cy="646331"/>
              </a:xfrm>
              <a:prstGeom prst="rect">
                <a:avLst/>
              </a:prstGeom>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i="1" u="sng" smtClean="0">
                          <a:latin typeface="Cambria Math" panose="02040503050406030204" pitchFamily="18" charset="0"/>
                        </a:rPr>
                        <m:t>𝑃</m:t>
                      </m:r>
                      <m:d>
                        <m:dPr>
                          <m:ctrlPr>
                            <a:rPr lang="en-US" i="1" u="sng">
                              <a:latin typeface="Cambria Math" panose="02040503050406030204" pitchFamily="18" charset="0"/>
                            </a:rPr>
                          </m:ctrlPr>
                        </m:dPr>
                        <m:e>
                          <m:sSub>
                            <m:sSubPr>
                              <m:ctrlPr>
                                <a:rPr lang="en-US" i="1" u="sng">
                                  <a:latin typeface="Cambria Math" panose="02040503050406030204" pitchFamily="18" charset="0"/>
                                </a:rPr>
                              </m:ctrlPr>
                            </m:sSubPr>
                            <m:e>
                              <m:r>
                                <a:rPr lang="en-US" i="1" u="sng">
                                  <a:latin typeface="Cambria Math" panose="02040503050406030204" pitchFamily="18" charset="0"/>
                                </a:rPr>
                                <m:t>𝑅</m:t>
                              </m:r>
                            </m:e>
                            <m:sub>
                              <m:r>
                                <a:rPr lang="en-US" i="1" u="sng">
                                  <a:latin typeface="Cambria Math" panose="02040503050406030204" pitchFamily="18" charset="0"/>
                                </a:rPr>
                                <m:t>1</m:t>
                              </m:r>
                            </m:sub>
                          </m:sSub>
                        </m:e>
                      </m:d>
                    </m:oMath>
                  </m:oMathPara>
                </a14:m>
                <a:endParaRPr lang="en-US" i="1" u="sng"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0.5</m:t>
                      </m:r>
                    </m:oMath>
                  </m:oMathPara>
                </a14:m>
                <a:endParaRPr lang="en-US" dirty="0"/>
              </a:p>
            </p:txBody>
          </p:sp>
        </mc:Choice>
        <mc:Fallback xmlns="">
          <p:sp>
            <p:nvSpPr>
              <p:cNvPr id="11" name="Rectangle 10">
                <a:extLst>
                  <a:ext uri="{FF2B5EF4-FFF2-40B4-BE49-F238E27FC236}">
                    <a16:creationId xmlns:a16="http://schemas.microsoft.com/office/drawing/2014/main" id="{30403DFF-2D84-8449-977B-23DB6EA05B7B}"/>
                  </a:ext>
                </a:extLst>
              </p:cNvPr>
              <p:cNvSpPr>
                <a:spLocks noRot="1" noChangeAspect="1" noMove="1" noResize="1" noEditPoints="1" noAdjustHandles="1" noChangeArrowheads="1" noChangeShapeType="1" noTextEdit="1"/>
              </p:cNvSpPr>
              <p:nvPr/>
            </p:nvSpPr>
            <p:spPr>
              <a:xfrm>
                <a:off x="6169332" y="2484676"/>
                <a:ext cx="821379" cy="646331"/>
              </a:xfrm>
              <a:prstGeom prst="rect">
                <a:avLst/>
              </a:prstGeom>
              <a:blipFill>
                <a:blip r:embed="rId4"/>
                <a:stretch>
                  <a:fillRect/>
                </a:stretch>
              </a:blipFill>
              <a:ln w="12700">
                <a:solidFill>
                  <a:schemeClr val="tx1"/>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8111EF2A-09B5-914E-822C-EE10BD2F4B2D}"/>
              </a:ext>
            </a:extLst>
          </p:cNvPr>
          <p:cNvSpPr txBox="1"/>
          <p:nvPr/>
        </p:nvSpPr>
        <p:spPr>
          <a:xfrm>
            <a:off x="6088721" y="1390439"/>
            <a:ext cx="978153" cy="1200329"/>
          </a:xfrm>
          <a:prstGeom prst="rect">
            <a:avLst/>
          </a:prstGeom>
          <a:noFill/>
        </p:spPr>
        <p:txBody>
          <a:bodyPr wrap="none" rtlCol="0">
            <a:spAutoFit/>
          </a:bodyPr>
          <a:lstStyle/>
          <a:p>
            <a:pPr algn="ctr"/>
            <a:r>
              <a:rPr lang="en-US" sz="2400" dirty="0">
                <a:solidFill>
                  <a:srgbClr val="0000FF"/>
                </a:solidFill>
              </a:rPr>
              <a:t>Initial</a:t>
            </a:r>
          </a:p>
          <a:p>
            <a:pPr algn="ctr"/>
            <a:r>
              <a:rPr lang="en-US" sz="2400" dirty="0">
                <a:solidFill>
                  <a:srgbClr val="0000FF"/>
                </a:solidFill>
              </a:rPr>
              <a:t>state </a:t>
            </a:r>
          </a:p>
          <a:p>
            <a:pPr algn="ctr"/>
            <a:r>
              <a:rPr lang="en-US" sz="2400" dirty="0">
                <a:solidFill>
                  <a:srgbClr val="0000FF"/>
                </a:solidFill>
              </a:rPr>
              <a:t>model</a:t>
            </a:r>
          </a:p>
        </p:txBody>
      </p:sp>
      <p:sp>
        <p:nvSpPr>
          <p:cNvPr id="15" name="Freeform 14">
            <a:extLst>
              <a:ext uri="{FF2B5EF4-FFF2-40B4-BE49-F238E27FC236}">
                <a16:creationId xmlns:a16="http://schemas.microsoft.com/office/drawing/2014/main" id="{FA05D583-6877-0D4E-93D6-C48B25A59764}"/>
              </a:ext>
            </a:extLst>
          </p:cNvPr>
          <p:cNvSpPr/>
          <p:nvPr/>
        </p:nvSpPr>
        <p:spPr>
          <a:xfrm>
            <a:off x="6723826" y="3467951"/>
            <a:ext cx="4314840" cy="1717776"/>
          </a:xfrm>
          <a:custGeom>
            <a:avLst/>
            <a:gdLst>
              <a:gd name="connsiteX0" fmla="*/ 32574 w 4314840"/>
              <a:gd name="connsiteY0" fmla="*/ 215049 h 1717776"/>
              <a:gd name="connsiteX1" fmla="*/ 57974 w 4314840"/>
              <a:gd name="connsiteY1" fmla="*/ 1510449 h 1717776"/>
              <a:gd name="connsiteX2" fmla="*/ 565974 w 4314840"/>
              <a:gd name="connsiteY2" fmla="*/ 1383449 h 1717776"/>
              <a:gd name="connsiteX3" fmla="*/ 515174 w 4314840"/>
              <a:gd name="connsiteY3" fmla="*/ 215049 h 1717776"/>
              <a:gd name="connsiteX4" fmla="*/ 667574 w 4314840"/>
              <a:gd name="connsiteY4" fmla="*/ 62649 h 1717776"/>
              <a:gd name="connsiteX5" fmla="*/ 1988374 w 4314840"/>
              <a:gd name="connsiteY5" fmla="*/ 138849 h 1717776"/>
              <a:gd name="connsiteX6" fmla="*/ 2115374 w 4314840"/>
              <a:gd name="connsiteY6" fmla="*/ 1561249 h 1717776"/>
              <a:gd name="connsiteX7" fmla="*/ 2521774 w 4314840"/>
              <a:gd name="connsiteY7" fmla="*/ 1535849 h 1717776"/>
              <a:gd name="connsiteX8" fmla="*/ 2420174 w 4314840"/>
              <a:gd name="connsiteY8" fmla="*/ 265849 h 1717776"/>
              <a:gd name="connsiteX9" fmla="*/ 4071174 w 4314840"/>
              <a:gd name="connsiteY9" fmla="*/ 138849 h 1717776"/>
              <a:gd name="connsiteX10" fmla="*/ 4274374 w 4314840"/>
              <a:gd name="connsiteY10" fmla="*/ 1459649 h 171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4840" h="1717776">
                <a:moveTo>
                  <a:pt x="32574" y="215049"/>
                </a:moveTo>
                <a:cubicBezTo>
                  <a:pt x="824" y="765382"/>
                  <a:pt x="-30926" y="1315716"/>
                  <a:pt x="57974" y="1510449"/>
                </a:cubicBezTo>
                <a:cubicBezTo>
                  <a:pt x="146874" y="1705182"/>
                  <a:pt x="489774" y="1599349"/>
                  <a:pt x="565974" y="1383449"/>
                </a:cubicBezTo>
                <a:cubicBezTo>
                  <a:pt x="642174" y="1167549"/>
                  <a:pt x="515174" y="215049"/>
                  <a:pt x="515174" y="215049"/>
                </a:cubicBezTo>
                <a:cubicBezTo>
                  <a:pt x="532107" y="-5084"/>
                  <a:pt x="422041" y="75349"/>
                  <a:pt x="667574" y="62649"/>
                </a:cubicBezTo>
                <a:cubicBezTo>
                  <a:pt x="913107" y="49949"/>
                  <a:pt x="1747074" y="-110918"/>
                  <a:pt x="1988374" y="138849"/>
                </a:cubicBezTo>
                <a:cubicBezTo>
                  <a:pt x="2229674" y="388616"/>
                  <a:pt x="2026474" y="1328416"/>
                  <a:pt x="2115374" y="1561249"/>
                </a:cubicBezTo>
                <a:cubicBezTo>
                  <a:pt x="2204274" y="1794082"/>
                  <a:pt x="2470974" y="1751749"/>
                  <a:pt x="2521774" y="1535849"/>
                </a:cubicBezTo>
                <a:cubicBezTo>
                  <a:pt x="2572574" y="1319949"/>
                  <a:pt x="2161941" y="498682"/>
                  <a:pt x="2420174" y="265849"/>
                </a:cubicBezTo>
                <a:cubicBezTo>
                  <a:pt x="2678407" y="33016"/>
                  <a:pt x="3762141" y="-60118"/>
                  <a:pt x="4071174" y="138849"/>
                </a:cubicBezTo>
                <a:cubicBezTo>
                  <a:pt x="4380207" y="337816"/>
                  <a:pt x="4327290" y="898732"/>
                  <a:pt x="4274374" y="1459649"/>
                </a:cubicBezTo>
              </a:path>
            </a:pathLst>
          </a:custGeom>
          <a:noFill/>
          <a:ln w="190500">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00509BF-9977-AE44-BDE5-D0AFF933710C}"/>
              </a:ext>
            </a:extLst>
          </p:cNvPr>
          <p:cNvSpPr/>
          <p:nvPr/>
        </p:nvSpPr>
        <p:spPr>
          <a:xfrm>
            <a:off x="8662100" y="3233171"/>
            <a:ext cx="617838" cy="622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219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57C-1C9F-1D4C-9E7F-127D69959523}"/>
              </a:ext>
            </a:extLst>
          </p:cNvPr>
          <p:cNvSpPr>
            <a:spLocks noGrp="1"/>
          </p:cNvSpPr>
          <p:nvPr>
            <p:ph type="title"/>
          </p:nvPr>
        </p:nvSpPr>
        <p:spPr>
          <a:xfrm>
            <a:off x="140774" y="70658"/>
            <a:ext cx="11709355" cy="982838"/>
          </a:xfrm>
        </p:spPr>
        <p:txBody>
          <a:bodyPr>
            <a:normAutofit fontScale="90000"/>
          </a:bodyPr>
          <a:lstStyle/>
          <a:p>
            <a:r>
              <a:rPr lang="en-US" dirty="0"/>
              <a:t>…iteratively marginalizing out intermediate variables as you go…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C3D39C7-F23B-2647-9BBE-B94D4BFA2482}"/>
                  </a:ext>
                </a:extLst>
              </p:cNvPr>
              <p:cNvSpPr>
                <a:spLocks noGrp="1"/>
              </p:cNvSpPr>
              <p:nvPr>
                <p:ph sz="half" idx="1"/>
              </p:nvPr>
            </p:nvSpPr>
            <p:spPr>
              <a:xfrm>
                <a:off x="157128" y="1515659"/>
                <a:ext cx="5583702" cy="4057238"/>
              </a:xfrm>
            </p:spPr>
            <p:txBody>
              <a:bodyPr>
                <a:normAutofit fontScale="70000" lnSpcReduction="20000"/>
              </a:bodyPr>
              <a:lstStyle/>
              <a:p>
                <a:pPr marL="0" indent="0">
                  <a:lnSpc>
                    <a:spcPct val="140000"/>
                  </a:lnSpc>
                  <a:buNone/>
                </a:pPr>
                <a14:m>
                  <m:oMathPara xmlns:m="http://schemas.openxmlformats.org/officeDocument/2006/math">
                    <m:oMathParaPr>
                      <m:jc m:val="centerGroup"/>
                    </m:oMathParaPr>
                    <m:oMath xmlns:m="http://schemas.openxmlformats.org/officeDocument/2006/math">
                      <m:r>
                        <m:rPr>
                          <m:brk m:alnAt="7"/>
                        </m:rPr>
                        <a:rPr lang="en-US" i="1" smtClean="0">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e>
                      </m:d>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marL="0" indent="0">
                  <a:lnSpc>
                    <a:spcPct val="140000"/>
                  </a:lnSpc>
                  <a:buNone/>
                </a:pPr>
                <a14:m>
                  <m:oMathPara xmlns:m="http://schemas.openxmlformats.org/officeDocument/2006/math">
                    <m:oMathParaPr>
                      <m:jc m:val="centerGroup"/>
                    </m:oMathParaPr>
                    <m:oMath xmlns:m="http://schemas.openxmlformats.org/officeDocument/2006/math">
                      <m:r>
                        <m:rPr>
                          <m:brk m:alnAt="7"/>
                        </m:rPr>
                        <a:rPr lang="en-US" i="1" smtClean="0">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e>
                      </m:d>
                      <m:r>
                        <a:rPr lang="en-US" b="0" i="1" smtClean="0">
                          <a:latin typeface="Cambria Math" panose="02040503050406030204" pitchFamily="18" charset="0"/>
                        </a:rPr>
                        <m:t>+</m:t>
                      </m:r>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e>
                      </m:d>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marL="0" indent="0">
                  <a:lnSpc>
                    <a:spcPct val="140000"/>
                  </a:lnSpc>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0.5</m:t>
                          </m:r>
                        </m:e>
                      </m:d>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0.7</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0.5</m:t>
                          </m:r>
                        </m:e>
                      </m:d>
                      <m:d>
                        <m:dPr>
                          <m:ctrlPr>
                            <a:rPr lang="en-US" i="1">
                              <a:latin typeface="Cambria Math" panose="02040503050406030204" pitchFamily="18" charset="0"/>
                            </a:rPr>
                          </m:ctrlPr>
                        </m:dPr>
                        <m:e>
                          <m:r>
                            <a:rPr lang="en-US" i="1">
                              <a:latin typeface="Cambria Math" panose="02040503050406030204" pitchFamily="18" charset="0"/>
                            </a:rPr>
                            <m:t>0.</m:t>
                          </m:r>
                          <m:r>
                            <a:rPr lang="en-US" b="0" i="1" smtClean="0">
                              <a:latin typeface="Cambria Math" panose="02040503050406030204" pitchFamily="18" charset="0"/>
                            </a:rPr>
                            <m:t>8</m:t>
                          </m:r>
                        </m:e>
                      </m:d>
                      <m:d>
                        <m:dPr>
                          <m:ctrlPr>
                            <a:rPr lang="en-US" i="1">
                              <a:latin typeface="Cambria Math" panose="02040503050406030204" pitchFamily="18" charset="0"/>
                            </a:rPr>
                          </m:ctrlPr>
                        </m:dPr>
                        <m:e>
                          <m:r>
                            <a:rPr lang="en-US" i="1">
                              <a:latin typeface="Cambria Math" panose="02040503050406030204" pitchFamily="18" charset="0"/>
                            </a:rPr>
                            <m:t>0.3</m:t>
                          </m:r>
                        </m:e>
                      </m:d>
                      <m:r>
                        <a:rPr lang="en-US" b="0" i="1" smtClean="0">
                          <a:latin typeface="Cambria Math" panose="02040503050406030204" pitchFamily="18" charset="0"/>
                        </a:rPr>
                        <m:t>=0.</m:t>
                      </m:r>
                      <m:r>
                        <a:rPr lang="en-US" b="0" i="1" smtClean="0">
                          <a:latin typeface="Cambria Math" panose="02040503050406030204" pitchFamily="18" charset="0"/>
                        </a:rPr>
                        <m:t>15</m:t>
                      </m:r>
                      <m:r>
                        <a:rPr lang="en-US" b="0" i="1" smtClean="0">
                          <a:latin typeface="Cambria Math" panose="02040503050406030204" pitchFamily="18" charset="0"/>
                        </a:rPr>
                        <m:t>5</m:t>
                      </m:r>
                    </m:oMath>
                  </m:oMathPara>
                </a14:m>
                <a:endParaRPr lang="en-US" i="1" dirty="0">
                  <a:latin typeface="Cambria Math" panose="02040503050406030204" pitchFamily="18" charset="0"/>
                </a:endParaRPr>
              </a:p>
              <a:p>
                <a:pPr>
                  <a:lnSpc>
                    <a:spcPct val="140000"/>
                  </a:lnSpc>
                </a:pPr>
                <a:endParaRPr lang="en-US" i="1" dirty="0">
                  <a:latin typeface="Cambria Math" panose="02040503050406030204" pitchFamily="18" charset="0"/>
                </a:endParaRPr>
              </a:p>
              <a:p>
                <a:pPr marL="0" indent="0">
                  <a:lnSpc>
                    <a:spcPct val="140000"/>
                  </a:lnSpc>
                  <a:buNone/>
                </a:pPr>
                <a14:m>
                  <m:oMathPara xmlns:m="http://schemas.openxmlformats.org/officeDocument/2006/math">
                    <m:oMathParaPr>
                      <m:jc m:val="centerGroup"/>
                    </m:oMathParaPr>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𝐹</m:t>
                          </m:r>
                        </m:e>
                      </m:d>
                      <m:r>
                        <a:rPr lang="en-US" i="1">
                          <a:latin typeface="Cambria Math" panose="02040503050406030204" pitchFamily="18" charset="0"/>
                        </a:rPr>
                        <m:t>=</m:t>
                      </m:r>
                    </m:oMath>
                  </m:oMathPara>
                </a14:m>
                <a:endParaRPr lang="en-US" i="1" dirty="0">
                  <a:latin typeface="Cambria Math" panose="02040503050406030204" pitchFamily="18" charset="0"/>
                </a:endParaRPr>
              </a:p>
              <a:p>
                <a:pPr marL="0" indent="0">
                  <a:lnSpc>
                    <a:spcPct val="140000"/>
                  </a:lnSpc>
                  <a:buNone/>
                </a:pPr>
                <a14:m>
                  <m:oMathPara xmlns:m="http://schemas.openxmlformats.org/officeDocument/2006/math">
                    <m:oMathParaPr>
                      <m:jc m:val="centerGroup"/>
                    </m:oMathParaPr>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𝐹</m:t>
                          </m:r>
                        </m:e>
                      </m:d>
                      <m:r>
                        <a:rPr lang="en-US" i="1">
                          <a:latin typeface="Cambria Math" panose="02040503050406030204" pitchFamily="18" charset="0"/>
                        </a:rPr>
                        <m:t>+</m:t>
                      </m:r>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𝐹</m:t>
                          </m:r>
                        </m:e>
                      </m:d>
                      <m:r>
                        <a:rPr lang="en-US" i="1">
                          <a:latin typeface="Cambria Math" panose="02040503050406030204" pitchFamily="18" charset="0"/>
                        </a:rPr>
                        <m:t>=</m:t>
                      </m:r>
                    </m:oMath>
                  </m:oMathPara>
                </a14:m>
                <a:endParaRPr lang="en-US" i="1" dirty="0">
                  <a:latin typeface="Cambria Math" panose="02040503050406030204" pitchFamily="18" charset="0"/>
                </a:endParaRPr>
              </a:p>
              <a:p>
                <a:pPr marL="0" indent="0">
                  <a:lnSpc>
                    <a:spcPct val="140000"/>
                  </a:lnSpc>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0.5</m:t>
                          </m:r>
                        </m:e>
                      </m:d>
                      <m:d>
                        <m:dPr>
                          <m:ctrlPr>
                            <a:rPr lang="en-US" i="1">
                              <a:latin typeface="Cambria Math" panose="02040503050406030204" pitchFamily="18" charset="0"/>
                            </a:rPr>
                          </m:ctrlPr>
                        </m:dPr>
                        <m:e>
                          <m:r>
                            <a:rPr lang="en-US" i="1">
                              <a:latin typeface="Cambria Math" panose="02040503050406030204" pitchFamily="18" charset="0"/>
                            </a:rPr>
                            <m:t>0.</m:t>
                          </m:r>
                          <m:r>
                            <a:rPr lang="en-US" b="0" i="1" smtClean="0">
                              <a:latin typeface="Cambria Math" panose="02040503050406030204" pitchFamily="18" charset="0"/>
                            </a:rPr>
                            <m:t>1</m:t>
                          </m:r>
                        </m:e>
                      </m:d>
                      <m:d>
                        <m:dPr>
                          <m:ctrlPr>
                            <a:rPr lang="en-US" i="1">
                              <a:latin typeface="Cambria Math" panose="02040503050406030204" pitchFamily="18" charset="0"/>
                            </a:rPr>
                          </m:ctrlPr>
                        </m:dPr>
                        <m:e>
                          <m:r>
                            <a:rPr lang="en-US" i="1">
                              <a:latin typeface="Cambria Math" panose="02040503050406030204" pitchFamily="18" charset="0"/>
                            </a:rPr>
                            <m:t>0.</m:t>
                          </m:r>
                          <m:r>
                            <a:rPr lang="en-US" b="0" i="1" smtClean="0">
                              <a:latin typeface="Cambria Math" panose="02040503050406030204" pitchFamily="18" charset="0"/>
                            </a:rPr>
                            <m:t>3</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0.5</m:t>
                          </m:r>
                        </m:e>
                      </m:d>
                      <m:d>
                        <m:dPr>
                          <m:ctrlPr>
                            <a:rPr lang="en-US" i="1">
                              <a:latin typeface="Cambria Math" panose="02040503050406030204" pitchFamily="18" charset="0"/>
                            </a:rPr>
                          </m:ctrlPr>
                        </m:dPr>
                        <m:e>
                          <m:r>
                            <a:rPr lang="en-US" i="1">
                              <a:latin typeface="Cambria Math" panose="02040503050406030204" pitchFamily="18" charset="0"/>
                            </a:rPr>
                            <m:t>0.</m:t>
                          </m:r>
                          <m:r>
                            <a:rPr lang="en-US" b="0" i="1" smtClean="0">
                              <a:latin typeface="Cambria Math" panose="02040503050406030204" pitchFamily="18" charset="0"/>
                            </a:rPr>
                            <m:t>8</m:t>
                          </m:r>
                        </m:e>
                      </m:d>
                      <m:d>
                        <m:dPr>
                          <m:ctrlPr>
                            <a:rPr lang="en-US" i="1">
                              <a:latin typeface="Cambria Math" panose="02040503050406030204" pitchFamily="18" charset="0"/>
                            </a:rPr>
                          </m:ctrlPr>
                        </m:dPr>
                        <m:e>
                          <m:r>
                            <a:rPr lang="en-US" i="1">
                              <a:latin typeface="Cambria Math" panose="02040503050406030204" pitchFamily="18" charset="0"/>
                            </a:rPr>
                            <m:t>0.</m:t>
                          </m:r>
                          <m:r>
                            <a:rPr lang="en-US" b="0" i="1" smtClean="0">
                              <a:latin typeface="Cambria Math" panose="02040503050406030204" pitchFamily="18" charset="0"/>
                            </a:rPr>
                            <m:t>7</m:t>
                          </m:r>
                        </m:e>
                      </m:d>
                      <m:r>
                        <a:rPr lang="en-US" i="1">
                          <a:latin typeface="Cambria Math" panose="02040503050406030204" pitchFamily="18" charset="0"/>
                        </a:rPr>
                        <m:t>=0.</m:t>
                      </m:r>
                      <m:r>
                        <a:rPr lang="en-US" b="0" i="1" smtClean="0">
                          <a:latin typeface="Cambria Math" panose="02040503050406030204" pitchFamily="18" charset="0"/>
                        </a:rPr>
                        <m:t>295</m:t>
                      </m:r>
                    </m:oMath>
                  </m:oMathPara>
                </a14:m>
                <a:endParaRPr lang="en-US" i="1" dirty="0">
                  <a:latin typeface="Cambria Math" panose="02040503050406030204" pitchFamily="18" charset="0"/>
                </a:endParaRPr>
              </a:p>
              <a:p>
                <a:pPr>
                  <a:lnSpc>
                    <a:spcPct val="140000"/>
                  </a:lnSpc>
                </a:pPr>
                <a:endParaRPr lang="en-US" dirty="0"/>
              </a:p>
            </p:txBody>
          </p:sp>
        </mc:Choice>
        <mc:Fallback>
          <p:sp>
            <p:nvSpPr>
              <p:cNvPr id="3" name="Content Placeholder 2">
                <a:extLst>
                  <a:ext uri="{FF2B5EF4-FFF2-40B4-BE49-F238E27FC236}">
                    <a16:creationId xmlns:a16="http://schemas.microsoft.com/office/drawing/2014/main" id="{BC3D39C7-F23B-2647-9BBE-B94D4BFA2482}"/>
                  </a:ext>
                </a:extLst>
              </p:cNvPr>
              <p:cNvSpPr>
                <a:spLocks noGrp="1" noRot="1" noChangeAspect="1" noMove="1" noResize="1" noEditPoints="1" noAdjustHandles="1" noChangeArrowheads="1" noChangeShapeType="1" noTextEdit="1"/>
              </p:cNvSpPr>
              <p:nvPr>
                <p:ph sz="half" idx="1"/>
              </p:nvPr>
            </p:nvSpPr>
            <p:spPr>
              <a:xfrm>
                <a:off x="157128" y="1515659"/>
                <a:ext cx="5583702" cy="4057238"/>
              </a:xfrm>
              <a:blipFill>
                <a:blip r:embed="rId2"/>
                <a:stretch>
                  <a:fillRect/>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2B1C192E-6F52-7740-A1B2-0B2799ED2275}"/>
              </a:ext>
            </a:extLst>
          </p:cNvPr>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6" name="TextBox 5">
            <a:extLst>
              <a:ext uri="{FF2B5EF4-FFF2-40B4-BE49-F238E27FC236}">
                <a16:creationId xmlns:a16="http://schemas.microsoft.com/office/drawing/2014/main" id="{D77A605F-1C99-BC41-8A9A-F77E3CBE06BD}"/>
              </a:ext>
            </a:extLst>
          </p:cNvPr>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7" name="TextBox 6">
            <a:extLst>
              <a:ext uri="{FF2B5EF4-FFF2-40B4-BE49-F238E27FC236}">
                <a16:creationId xmlns:a16="http://schemas.microsoft.com/office/drawing/2014/main" id="{0CBEC8DF-BA79-3F46-A158-D7338E15F66F}"/>
              </a:ext>
            </a:extLst>
          </p:cNvPr>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8" name="TextBox 7">
            <a:extLst>
              <a:ext uri="{FF2B5EF4-FFF2-40B4-BE49-F238E27FC236}">
                <a16:creationId xmlns:a16="http://schemas.microsoft.com/office/drawing/2014/main" id="{8D1AE148-A74E-1D40-9C76-B7800A70A77F}"/>
              </a:ext>
            </a:extLst>
          </p:cNvPr>
          <p:cNvSpPr txBox="1"/>
          <p:nvPr/>
        </p:nvSpPr>
        <p:spPr>
          <a:xfrm>
            <a:off x="7217099" y="1547527"/>
            <a:ext cx="1483355" cy="830997"/>
          </a:xfrm>
          <a:prstGeom prst="rect">
            <a:avLst/>
          </a:prstGeom>
          <a:noFill/>
        </p:spPr>
        <p:txBody>
          <a:bodyPr wrap="none" rtlCol="0">
            <a:spAutoFit/>
          </a:bodyPr>
          <a:lstStyle/>
          <a:p>
            <a:pPr algn="ctr"/>
            <a:r>
              <a:rPr lang="en-US" sz="2400" dirty="0">
                <a:solidFill>
                  <a:srgbClr val="0000FF"/>
                </a:solidFill>
              </a:rPr>
              <a:t>Transition </a:t>
            </a:r>
          </a:p>
          <a:p>
            <a:pPr algn="ctr"/>
            <a:r>
              <a:rPr lang="en-US" sz="2400" dirty="0">
                <a:solidFill>
                  <a:srgbClr val="0000FF"/>
                </a:solidFill>
              </a:rPr>
              <a:t>model</a:t>
            </a:r>
          </a:p>
        </p:txBody>
      </p:sp>
      <p:sp>
        <p:nvSpPr>
          <p:cNvPr id="9" name="TextBox 8">
            <a:extLst>
              <a:ext uri="{FF2B5EF4-FFF2-40B4-BE49-F238E27FC236}">
                <a16:creationId xmlns:a16="http://schemas.microsoft.com/office/drawing/2014/main" id="{AA0CBBB2-7AFA-064F-B032-F9F8D0F7D623}"/>
              </a:ext>
            </a:extLst>
          </p:cNvPr>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10" name="Straight Arrow Connector 9">
            <a:extLst>
              <a:ext uri="{FF2B5EF4-FFF2-40B4-BE49-F238E27FC236}">
                <a16:creationId xmlns:a16="http://schemas.microsoft.com/office/drawing/2014/main" id="{3C5007F0-18F4-5A43-86A3-CE9637DB98C0}"/>
              </a:ext>
            </a:extLst>
          </p:cNvPr>
          <p:cNvCxnSpPr>
            <a:stCxn id="9"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0403DFF-2D84-8449-977B-23DB6EA05B7B}"/>
                  </a:ext>
                </a:extLst>
              </p:cNvPr>
              <p:cNvSpPr/>
              <p:nvPr/>
            </p:nvSpPr>
            <p:spPr>
              <a:xfrm>
                <a:off x="6169332" y="2484676"/>
                <a:ext cx="821379" cy="646331"/>
              </a:xfrm>
              <a:prstGeom prst="rect">
                <a:avLst/>
              </a:prstGeom>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i="1" u="sng" smtClean="0">
                          <a:latin typeface="Cambria Math" panose="02040503050406030204" pitchFamily="18" charset="0"/>
                        </a:rPr>
                        <m:t>𝑃</m:t>
                      </m:r>
                      <m:d>
                        <m:dPr>
                          <m:ctrlPr>
                            <a:rPr lang="en-US" i="1" u="sng">
                              <a:latin typeface="Cambria Math" panose="02040503050406030204" pitchFamily="18" charset="0"/>
                            </a:rPr>
                          </m:ctrlPr>
                        </m:dPr>
                        <m:e>
                          <m:sSub>
                            <m:sSubPr>
                              <m:ctrlPr>
                                <a:rPr lang="en-US" i="1" u="sng">
                                  <a:latin typeface="Cambria Math" panose="02040503050406030204" pitchFamily="18" charset="0"/>
                                </a:rPr>
                              </m:ctrlPr>
                            </m:sSubPr>
                            <m:e>
                              <m:r>
                                <a:rPr lang="en-US" i="1" u="sng">
                                  <a:latin typeface="Cambria Math" panose="02040503050406030204" pitchFamily="18" charset="0"/>
                                </a:rPr>
                                <m:t>𝑅</m:t>
                              </m:r>
                            </m:e>
                            <m:sub>
                              <m:r>
                                <a:rPr lang="en-US" i="1" u="sng">
                                  <a:latin typeface="Cambria Math" panose="02040503050406030204" pitchFamily="18" charset="0"/>
                                </a:rPr>
                                <m:t>1</m:t>
                              </m:r>
                            </m:sub>
                          </m:sSub>
                        </m:e>
                      </m:d>
                    </m:oMath>
                  </m:oMathPara>
                </a14:m>
                <a:endParaRPr lang="en-US" i="1" u="sng"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0.5</m:t>
                      </m:r>
                    </m:oMath>
                  </m:oMathPara>
                </a14:m>
                <a:endParaRPr lang="en-US" dirty="0"/>
              </a:p>
            </p:txBody>
          </p:sp>
        </mc:Choice>
        <mc:Fallback xmlns="">
          <p:sp>
            <p:nvSpPr>
              <p:cNvPr id="11" name="Rectangle 10">
                <a:extLst>
                  <a:ext uri="{FF2B5EF4-FFF2-40B4-BE49-F238E27FC236}">
                    <a16:creationId xmlns:a16="http://schemas.microsoft.com/office/drawing/2014/main" id="{30403DFF-2D84-8449-977B-23DB6EA05B7B}"/>
                  </a:ext>
                </a:extLst>
              </p:cNvPr>
              <p:cNvSpPr>
                <a:spLocks noRot="1" noChangeAspect="1" noMove="1" noResize="1" noEditPoints="1" noAdjustHandles="1" noChangeArrowheads="1" noChangeShapeType="1" noTextEdit="1"/>
              </p:cNvSpPr>
              <p:nvPr/>
            </p:nvSpPr>
            <p:spPr>
              <a:xfrm>
                <a:off x="6169332" y="2484676"/>
                <a:ext cx="821379" cy="646331"/>
              </a:xfrm>
              <a:prstGeom prst="rect">
                <a:avLst/>
              </a:prstGeom>
              <a:blipFill>
                <a:blip r:embed="rId4"/>
                <a:stretch>
                  <a:fillRect/>
                </a:stretch>
              </a:blipFill>
              <a:ln w="12700">
                <a:solidFill>
                  <a:schemeClr val="tx1"/>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8111EF2A-09B5-914E-822C-EE10BD2F4B2D}"/>
              </a:ext>
            </a:extLst>
          </p:cNvPr>
          <p:cNvSpPr txBox="1"/>
          <p:nvPr/>
        </p:nvSpPr>
        <p:spPr>
          <a:xfrm>
            <a:off x="6088721" y="1390439"/>
            <a:ext cx="978153" cy="1200329"/>
          </a:xfrm>
          <a:prstGeom prst="rect">
            <a:avLst/>
          </a:prstGeom>
          <a:noFill/>
        </p:spPr>
        <p:txBody>
          <a:bodyPr wrap="none" rtlCol="0">
            <a:spAutoFit/>
          </a:bodyPr>
          <a:lstStyle/>
          <a:p>
            <a:pPr algn="ctr"/>
            <a:r>
              <a:rPr lang="en-US" sz="2400" dirty="0">
                <a:solidFill>
                  <a:srgbClr val="0000FF"/>
                </a:solidFill>
              </a:rPr>
              <a:t>Initial</a:t>
            </a:r>
          </a:p>
          <a:p>
            <a:pPr algn="ctr"/>
            <a:r>
              <a:rPr lang="en-US" sz="2400" dirty="0">
                <a:solidFill>
                  <a:srgbClr val="0000FF"/>
                </a:solidFill>
              </a:rPr>
              <a:t>state </a:t>
            </a:r>
          </a:p>
          <a:p>
            <a:pPr algn="ctr"/>
            <a:r>
              <a:rPr lang="en-US" sz="2400" dirty="0">
                <a:solidFill>
                  <a:srgbClr val="0000FF"/>
                </a:solidFill>
              </a:rPr>
              <a:t>model</a:t>
            </a:r>
          </a:p>
        </p:txBody>
      </p:sp>
      <p:sp>
        <p:nvSpPr>
          <p:cNvPr id="15" name="Freeform 14">
            <a:extLst>
              <a:ext uri="{FF2B5EF4-FFF2-40B4-BE49-F238E27FC236}">
                <a16:creationId xmlns:a16="http://schemas.microsoft.com/office/drawing/2014/main" id="{FA05D583-6877-0D4E-93D6-C48B25A59764}"/>
              </a:ext>
            </a:extLst>
          </p:cNvPr>
          <p:cNvSpPr/>
          <p:nvPr/>
        </p:nvSpPr>
        <p:spPr>
          <a:xfrm>
            <a:off x="6723826" y="3467951"/>
            <a:ext cx="4314840" cy="1717776"/>
          </a:xfrm>
          <a:custGeom>
            <a:avLst/>
            <a:gdLst>
              <a:gd name="connsiteX0" fmla="*/ 32574 w 4314840"/>
              <a:gd name="connsiteY0" fmla="*/ 215049 h 1717776"/>
              <a:gd name="connsiteX1" fmla="*/ 57974 w 4314840"/>
              <a:gd name="connsiteY1" fmla="*/ 1510449 h 1717776"/>
              <a:gd name="connsiteX2" fmla="*/ 565974 w 4314840"/>
              <a:gd name="connsiteY2" fmla="*/ 1383449 h 1717776"/>
              <a:gd name="connsiteX3" fmla="*/ 515174 w 4314840"/>
              <a:gd name="connsiteY3" fmla="*/ 215049 h 1717776"/>
              <a:gd name="connsiteX4" fmla="*/ 667574 w 4314840"/>
              <a:gd name="connsiteY4" fmla="*/ 62649 h 1717776"/>
              <a:gd name="connsiteX5" fmla="*/ 1988374 w 4314840"/>
              <a:gd name="connsiteY5" fmla="*/ 138849 h 1717776"/>
              <a:gd name="connsiteX6" fmla="*/ 2115374 w 4314840"/>
              <a:gd name="connsiteY6" fmla="*/ 1561249 h 1717776"/>
              <a:gd name="connsiteX7" fmla="*/ 2521774 w 4314840"/>
              <a:gd name="connsiteY7" fmla="*/ 1535849 h 1717776"/>
              <a:gd name="connsiteX8" fmla="*/ 2420174 w 4314840"/>
              <a:gd name="connsiteY8" fmla="*/ 265849 h 1717776"/>
              <a:gd name="connsiteX9" fmla="*/ 4071174 w 4314840"/>
              <a:gd name="connsiteY9" fmla="*/ 138849 h 1717776"/>
              <a:gd name="connsiteX10" fmla="*/ 4274374 w 4314840"/>
              <a:gd name="connsiteY10" fmla="*/ 1459649 h 171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4840" h="1717776">
                <a:moveTo>
                  <a:pt x="32574" y="215049"/>
                </a:moveTo>
                <a:cubicBezTo>
                  <a:pt x="824" y="765382"/>
                  <a:pt x="-30926" y="1315716"/>
                  <a:pt x="57974" y="1510449"/>
                </a:cubicBezTo>
                <a:cubicBezTo>
                  <a:pt x="146874" y="1705182"/>
                  <a:pt x="489774" y="1599349"/>
                  <a:pt x="565974" y="1383449"/>
                </a:cubicBezTo>
                <a:cubicBezTo>
                  <a:pt x="642174" y="1167549"/>
                  <a:pt x="515174" y="215049"/>
                  <a:pt x="515174" y="215049"/>
                </a:cubicBezTo>
                <a:cubicBezTo>
                  <a:pt x="532107" y="-5084"/>
                  <a:pt x="422041" y="75349"/>
                  <a:pt x="667574" y="62649"/>
                </a:cubicBezTo>
                <a:cubicBezTo>
                  <a:pt x="913107" y="49949"/>
                  <a:pt x="1747074" y="-110918"/>
                  <a:pt x="1988374" y="138849"/>
                </a:cubicBezTo>
                <a:cubicBezTo>
                  <a:pt x="2229674" y="388616"/>
                  <a:pt x="2026474" y="1328416"/>
                  <a:pt x="2115374" y="1561249"/>
                </a:cubicBezTo>
                <a:cubicBezTo>
                  <a:pt x="2204274" y="1794082"/>
                  <a:pt x="2470974" y="1751749"/>
                  <a:pt x="2521774" y="1535849"/>
                </a:cubicBezTo>
                <a:cubicBezTo>
                  <a:pt x="2572574" y="1319949"/>
                  <a:pt x="2161941" y="498682"/>
                  <a:pt x="2420174" y="265849"/>
                </a:cubicBezTo>
                <a:cubicBezTo>
                  <a:pt x="2678407" y="33016"/>
                  <a:pt x="3762141" y="-60118"/>
                  <a:pt x="4071174" y="138849"/>
                </a:cubicBezTo>
                <a:cubicBezTo>
                  <a:pt x="4380207" y="337816"/>
                  <a:pt x="4327290" y="898732"/>
                  <a:pt x="4274374" y="1459649"/>
                </a:cubicBezTo>
              </a:path>
            </a:pathLst>
          </a:custGeom>
          <a:noFill/>
          <a:ln w="190500">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2DFCB9C-07F3-884B-A53B-D5EA36B727F4}"/>
              </a:ext>
            </a:extLst>
          </p:cNvPr>
          <p:cNvSpPr/>
          <p:nvPr/>
        </p:nvSpPr>
        <p:spPr>
          <a:xfrm>
            <a:off x="8649744" y="3233171"/>
            <a:ext cx="617838" cy="622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894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57C-1C9F-1D4C-9E7F-127D69959523}"/>
              </a:ext>
            </a:extLst>
          </p:cNvPr>
          <p:cNvSpPr>
            <a:spLocks noGrp="1"/>
          </p:cNvSpPr>
          <p:nvPr>
            <p:ph type="title"/>
          </p:nvPr>
        </p:nvSpPr>
        <p:spPr>
          <a:xfrm>
            <a:off x="140774" y="70658"/>
            <a:ext cx="11709355" cy="982838"/>
          </a:xfrm>
        </p:spPr>
        <p:txBody>
          <a:bodyPr>
            <a:normAutofit fontScale="90000"/>
          </a:bodyPr>
          <a:lstStyle/>
          <a:p>
            <a:r>
              <a:rPr lang="en-US" dirty="0"/>
              <a:t>Step 2: Calculate the joint probability, step-by-step…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C3D39C7-F23B-2647-9BBE-B94D4BFA2482}"/>
                  </a:ext>
                </a:extLst>
              </p:cNvPr>
              <p:cNvSpPr>
                <a:spLocks noGrp="1"/>
              </p:cNvSpPr>
              <p:nvPr>
                <p:ph sz="half" idx="1"/>
              </p:nvPr>
            </p:nvSpPr>
            <p:spPr>
              <a:xfrm>
                <a:off x="157128" y="1515659"/>
                <a:ext cx="5583702" cy="4600936"/>
              </a:xfrm>
            </p:spPr>
            <p:txBody>
              <a:bodyPr>
                <a:normAutofit fontScale="92500" lnSpcReduction="10000"/>
              </a:bodyPr>
              <a:lstStyle/>
              <a:p>
                <a:pPr>
                  <a:lnSpc>
                    <a:spcPct val="120000"/>
                  </a:lnSpc>
                </a:pPr>
                <a14:m>
                  <m:oMath xmlns:m="http://schemas.openxmlformats.org/officeDocument/2006/math">
                    <m:r>
                      <m:rPr>
                        <m:brk m:alnAt="7"/>
                      </m:rPr>
                      <a:rPr lang="en-US" i="1" smtClean="0">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e>
                    </m:d>
                    <m:r>
                      <a:rPr lang="en-US" b="0" i="1" smtClean="0">
                        <a:latin typeface="Cambria Math" panose="02040503050406030204" pitchFamily="18" charset="0"/>
                      </a:rPr>
                      <m:t>=</m:t>
                    </m:r>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e>
                    </m:d>
                    <m:r>
                      <a:rPr lang="en-US" i="1" smtClean="0">
                        <a:latin typeface="Cambria Math" panose="02040503050406030204" pitchFamily="18" charset="0"/>
                        <a:ea typeface="Cambria Math" panose="02040503050406030204" pitchFamily="18" charset="0"/>
                      </a:rPr>
                      <m:t>×</m:t>
                    </m:r>
                  </m:oMath>
                </a14:m>
                <a:endParaRPr lang="en-US" i="1" dirty="0">
                  <a:latin typeface="Cambria Math" panose="02040503050406030204" pitchFamily="18" charset="0"/>
                  <a:ea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e>
                      </m:d>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15</m:t>
                      </m:r>
                      <m:r>
                        <a:rPr lang="en-US" b="0" i="1" smtClean="0">
                          <a:latin typeface="Cambria Math" panose="02040503050406030204" pitchFamily="18" charset="0"/>
                        </a:rPr>
                        <m:t>5)(0.9)</m:t>
                      </m:r>
                    </m:oMath>
                  </m:oMathPara>
                </a14:m>
                <a:endParaRPr lang="en-US" i="1" dirty="0">
                  <a:latin typeface="Cambria Math" panose="02040503050406030204" pitchFamily="18" charset="0"/>
                </a:endParaRPr>
              </a:p>
              <a:p>
                <a:pPr marL="0" indent="0">
                  <a:lnSpc>
                    <a:spcPct val="120000"/>
                  </a:lnSpc>
                  <a:buNone/>
                </a:pPr>
                <a:endParaRPr lang="en-US" i="1" dirty="0">
                  <a:latin typeface="Cambria Math" panose="02040503050406030204" pitchFamily="18" charset="0"/>
                </a:endParaRPr>
              </a:p>
              <a:p>
                <a:pPr>
                  <a:lnSpc>
                    <a:spcPct val="120000"/>
                  </a:lnSpc>
                </a:pPr>
                <a14:m>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𝑇</m:t>
                        </m:r>
                      </m:e>
                    </m:d>
                    <m:r>
                      <a:rPr lang="en-US" i="1">
                        <a:latin typeface="Cambria Math" panose="02040503050406030204" pitchFamily="18" charset="0"/>
                      </a:rPr>
                      <m:t>=</m:t>
                    </m:r>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𝐹</m:t>
                        </m:r>
                      </m:e>
                    </m:d>
                    <m:r>
                      <a:rPr lang="en-US" i="1">
                        <a:latin typeface="Cambria Math" panose="02040503050406030204" pitchFamily="18" charset="0"/>
                        <a:ea typeface="Cambria Math" panose="02040503050406030204" pitchFamily="18" charset="0"/>
                      </a:rPr>
                      <m:t>×</m:t>
                    </m:r>
                  </m:oMath>
                </a14:m>
                <a:endParaRPr lang="en-US" i="1" dirty="0">
                  <a:latin typeface="Cambria Math" panose="02040503050406030204" pitchFamily="18" charset="0"/>
                  <a:ea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𝐹</m:t>
                          </m:r>
                        </m:e>
                      </m:d>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29</m:t>
                      </m:r>
                      <m:r>
                        <a:rPr lang="en-US" b="0" i="1" smtClean="0">
                          <a:latin typeface="Cambria Math" panose="02040503050406030204" pitchFamily="18" charset="0"/>
                        </a:rPr>
                        <m:t>5)(0.2)</m:t>
                      </m:r>
                    </m:oMath>
                  </m:oMathPara>
                </a14:m>
                <a:endParaRPr lang="en-US" i="1" dirty="0">
                  <a:latin typeface="Cambria Math" panose="02040503050406030204" pitchFamily="18" charset="0"/>
                </a:endParaRPr>
              </a:p>
              <a:p>
                <a:pPr>
                  <a:lnSpc>
                    <a:spcPct val="120000"/>
                  </a:lnSpc>
                </a:pPr>
                <a:endParaRPr lang="en-US" dirty="0"/>
              </a:p>
            </p:txBody>
          </p:sp>
        </mc:Choice>
        <mc:Fallback>
          <p:sp>
            <p:nvSpPr>
              <p:cNvPr id="3" name="Content Placeholder 2">
                <a:extLst>
                  <a:ext uri="{FF2B5EF4-FFF2-40B4-BE49-F238E27FC236}">
                    <a16:creationId xmlns:a16="http://schemas.microsoft.com/office/drawing/2014/main" id="{BC3D39C7-F23B-2647-9BBE-B94D4BFA2482}"/>
                  </a:ext>
                </a:extLst>
              </p:cNvPr>
              <p:cNvSpPr>
                <a:spLocks noGrp="1" noRot="1" noChangeAspect="1" noMove="1" noResize="1" noEditPoints="1" noAdjustHandles="1" noChangeArrowheads="1" noChangeShapeType="1" noTextEdit="1"/>
              </p:cNvSpPr>
              <p:nvPr>
                <p:ph sz="half" idx="1"/>
              </p:nvPr>
            </p:nvSpPr>
            <p:spPr>
              <a:xfrm>
                <a:off x="157128" y="1515659"/>
                <a:ext cx="5583702" cy="4600936"/>
              </a:xfrm>
              <a:blipFill>
                <a:blip r:embed="rId2"/>
                <a:stretch>
                  <a:fillRect l="-1814" t="-275" b="-826"/>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2B1C192E-6F52-7740-A1B2-0B2799ED2275}"/>
              </a:ext>
            </a:extLst>
          </p:cNvPr>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6" name="TextBox 5">
            <a:extLst>
              <a:ext uri="{FF2B5EF4-FFF2-40B4-BE49-F238E27FC236}">
                <a16:creationId xmlns:a16="http://schemas.microsoft.com/office/drawing/2014/main" id="{D77A605F-1C99-BC41-8A9A-F77E3CBE06BD}"/>
              </a:ext>
            </a:extLst>
          </p:cNvPr>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7" name="TextBox 6">
            <a:extLst>
              <a:ext uri="{FF2B5EF4-FFF2-40B4-BE49-F238E27FC236}">
                <a16:creationId xmlns:a16="http://schemas.microsoft.com/office/drawing/2014/main" id="{0CBEC8DF-BA79-3F46-A158-D7338E15F66F}"/>
              </a:ext>
            </a:extLst>
          </p:cNvPr>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8" name="TextBox 7">
            <a:extLst>
              <a:ext uri="{FF2B5EF4-FFF2-40B4-BE49-F238E27FC236}">
                <a16:creationId xmlns:a16="http://schemas.microsoft.com/office/drawing/2014/main" id="{8D1AE148-A74E-1D40-9C76-B7800A70A77F}"/>
              </a:ext>
            </a:extLst>
          </p:cNvPr>
          <p:cNvSpPr txBox="1"/>
          <p:nvPr/>
        </p:nvSpPr>
        <p:spPr>
          <a:xfrm>
            <a:off x="7217099" y="1547527"/>
            <a:ext cx="1483355" cy="830997"/>
          </a:xfrm>
          <a:prstGeom prst="rect">
            <a:avLst/>
          </a:prstGeom>
          <a:noFill/>
        </p:spPr>
        <p:txBody>
          <a:bodyPr wrap="none" rtlCol="0">
            <a:spAutoFit/>
          </a:bodyPr>
          <a:lstStyle/>
          <a:p>
            <a:pPr algn="ctr"/>
            <a:r>
              <a:rPr lang="en-US" sz="2400" dirty="0">
                <a:solidFill>
                  <a:srgbClr val="0000FF"/>
                </a:solidFill>
              </a:rPr>
              <a:t>Transition </a:t>
            </a:r>
          </a:p>
          <a:p>
            <a:pPr algn="ctr"/>
            <a:r>
              <a:rPr lang="en-US" sz="2400" dirty="0">
                <a:solidFill>
                  <a:srgbClr val="0000FF"/>
                </a:solidFill>
              </a:rPr>
              <a:t>model</a:t>
            </a:r>
          </a:p>
        </p:txBody>
      </p:sp>
      <p:sp>
        <p:nvSpPr>
          <p:cNvPr id="9" name="TextBox 8">
            <a:extLst>
              <a:ext uri="{FF2B5EF4-FFF2-40B4-BE49-F238E27FC236}">
                <a16:creationId xmlns:a16="http://schemas.microsoft.com/office/drawing/2014/main" id="{AA0CBBB2-7AFA-064F-B032-F9F8D0F7D623}"/>
              </a:ext>
            </a:extLst>
          </p:cNvPr>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10" name="Straight Arrow Connector 9">
            <a:extLst>
              <a:ext uri="{FF2B5EF4-FFF2-40B4-BE49-F238E27FC236}">
                <a16:creationId xmlns:a16="http://schemas.microsoft.com/office/drawing/2014/main" id="{3C5007F0-18F4-5A43-86A3-CE9637DB98C0}"/>
              </a:ext>
            </a:extLst>
          </p:cNvPr>
          <p:cNvCxnSpPr>
            <a:stCxn id="9"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0403DFF-2D84-8449-977B-23DB6EA05B7B}"/>
                  </a:ext>
                </a:extLst>
              </p:cNvPr>
              <p:cNvSpPr/>
              <p:nvPr/>
            </p:nvSpPr>
            <p:spPr>
              <a:xfrm>
                <a:off x="6169332" y="2484676"/>
                <a:ext cx="821379" cy="646331"/>
              </a:xfrm>
              <a:prstGeom prst="rect">
                <a:avLst/>
              </a:prstGeom>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i="1" u="sng" smtClean="0">
                          <a:latin typeface="Cambria Math" panose="02040503050406030204" pitchFamily="18" charset="0"/>
                        </a:rPr>
                        <m:t>𝑃</m:t>
                      </m:r>
                      <m:d>
                        <m:dPr>
                          <m:ctrlPr>
                            <a:rPr lang="en-US" i="1" u="sng">
                              <a:latin typeface="Cambria Math" panose="02040503050406030204" pitchFamily="18" charset="0"/>
                            </a:rPr>
                          </m:ctrlPr>
                        </m:dPr>
                        <m:e>
                          <m:sSub>
                            <m:sSubPr>
                              <m:ctrlPr>
                                <a:rPr lang="en-US" i="1" u="sng">
                                  <a:latin typeface="Cambria Math" panose="02040503050406030204" pitchFamily="18" charset="0"/>
                                </a:rPr>
                              </m:ctrlPr>
                            </m:sSubPr>
                            <m:e>
                              <m:r>
                                <a:rPr lang="en-US" i="1" u="sng">
                                  <a:latin typeface="Cambria Math" panose="02040503050406030204" pitchFamily="18" charset="0"/>
                                </a:rPr>
                                <m:t>𝑅</m:t>
                              </m:r>
                            </m:e>
                            <m:sub>
                              <m:r>
                                <a:rPr lang="en-US" i="1" u="sng">
                                  <a:latin typeface="Cambria Math" panose="02040503050406030204" pitchFamily="18" charset="0"/>
                                </a:rPr>
                                <m:t>1</m:t>
                              </m:r>
                            </m:sub>
                          </m:sSub>
                        </m:e>
                      </m:d>
                    </m:oMath>
                  </m:oMathPara>
                </a14:m>
                <a:endParaRPr lang="en-US" i="1" u="sng"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0.5</m:t>
                      </m:r>
                    </m:oMath>
                  </m:oMathPara>
                </a14:m>
                <a:endParaRPr lang="en-US" dirty="0"/>
              </a:p>
            </p:txBody>
          </p:sp>
        </mc:Choice>
        <mc:Fallback xmlns="">
          <p:sp>
            <p:nvSpPr>
              <p:cNvPr id="11" name="Rectangle 10">
                <a:extLst>
                  <a:ext uri="{FF2B5EF4-FFF2-40B4-BE49-F238E27FC236}">
                    <a16:creationId xmlns:a16="http://schemas.microsoft.com/office/drawing/2014/main" id="{30403DFF-2D84-8449-977B-23DB6EA05B7B}"/>
                  </a:ext>
                </a:extLst>
              </p:cNvPr>
              <p:cNvSpPr>
                <a:spLocks noRot="1" noChangeAspect="1" noMove="1" noResize="1" noEditPoints="1" noAdjustHandles="1" noChangeArrowheads="1" noChangeShapeType="1" noTextEdit="1"/>
              </p:cNvSpPr>
              <p:nvPr/>
            </p:nvSpPr>
            <p:spPr>
              <a:xfrm>
                <a:off x="6169332" y="2484676"/>
                <a:ext cx="821379" cy="646331"/>
              </a:xfrm>
              <a:prstGeom prst="rect">
                <a:avLst/>
              </a:prstGeom>
              <a:blipFill>
                <a:blip r:embed="rId4"/>
                <a:stretch>
                  <a:fillRect/>
                </a:stretch>
              </a:blipFill>
              <a:ln w="12700">
                <a:solidFill>
                  <a:schemeClr val="tx1"/>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8111EF2A-09B5-914E-822C-EE10BD2F4B2D}"/>
              </a:ext>
            </a:extLst>
          </p:cNvPr>
          <p:cNvSpPr txBox="1"/>
          <p:nvPr/>
        </p:nvSpPr>
        <p:spPr>
          <a:xfrm>
            <a:off x="6088721" y="1390439"/>
            <a:ext cx="978153" cy="1200329"/>
          </a:xfrm>
          <a:prstGeom prst="rect">
            <a:avLst/>
          </a:prstGeom>
          <a:noFill/>
        </p:spPr>
        <p:txBody>
          <a:bodyPr wrap="none" rtlCol="0">
            <a:spAutoFit/>
          </a:bodyPr>
          <a:lstStyle/>
          <a:p>
            <a:pPr algn="ctr"/>
            <a:r>
              <a:rPr lang="en-US" sz="2400" dirty="0">
                <a:solidFill>
                  <a:srgbClr val="0000FF"/>
                </a:solidFill>
              </a:rPr>
              <a:t>Initial</a:t>
            </a:r>
          </a:p>
          <a:p>
            <a:pPr algn="ctr"/>
            <a:r>
              <a:rPr lang="en-US" sz="2400" dirty="0">
                <a:solidFill>
                  <a:srgbClr val="0000FF"/>
                </a:solidFill>
              </a:rPr>
              <a:t>state </a:t>
            </a:r>
          </a:p>
          <a:p>
            <a:pPr algn="ctr"/>
            <a:r>
              <a:rPr lang="en-US" sz="2400" dirty="0">
                <a:solidFill>
                  <a:srgbClr val="0000FF"/>
                </a:solidFill>
              </a:rPr>
              <a:t>model</a:t>
            </a:r>
          </a:p>
        </p:txBody>
      </p:sp>
      <p:sp>
        <p:nvSpPr>
          <p:cNvPr id="15" name="Freeform 14">
            <a:extLst>
              <a:ext uri="{FF2B5EF4-FFF2-40B4-BE49-F238E27FC236}">
                <a16:creationId xmlns:a16="http://schemas.microsoft.com/office/drawing/2014/main" id="{FA05D583-6877-0D4E-93D6-C48B25A59764}"/>
              </a:ext>
            </a:extLst>
          </p:cNvPr>
          <p:cNvSpPr/>
          <p:nvPr/>
        </p:nvSpPr>
        <p:spPr>
          <a:xfrm>
            <a:off x="6723826" y="3467951"/>
            <a:ext cx="4314840" cy="1717776"/>
          </a:xfrm>
          <a:custGeom>
            <a:avLst/>
            <a:gdLst>
              <a:gd name="connsiteX0" fmla="*/ 32574 w 4314840"/>
              <a:gd name="connsiteY0" fmla="*/ 215049 h 1717776"/>
              <a:gd name="connsiteX1" fmla="*/ 57974 w 4314840"/>
              <a:gd name="connsiteY1" fmla="*/ 1510449 h 1717776"/>
              <a:gd name="connsiteX2" fmla="*/ 565974 w 4314840"/>
              <a:gd name="connsiteY2" fmla="*/ 1383449 h 1717776"/>
              <a:gd name="connsiteX3" fmla="*/ 515174 w 4314840"/>
              <a:gd name="connsiteY3" fmla="*/ 215049 h 1717776"/>
              <a:gd name="connsiteX4" fmla="*/ 667574 w 4314840"/>
              <a:gd name="connsiteY4" fmla="*/ 62649 h 1717776"/>
              <a:gd name="connsiteX5" fmla="*/ 1988374 w 4314840"/>
              <a:gd name="connsiteY5" fmla="*/ 138849 h 1717776"/>
              <a:gd name="connsiteX6" fmla="*/ 2115374 w 4314840"/>
              <a:gd name="connsiteY6" fmla="*/ 1561249 h 1717776"/>
              <a:gd name="connsiteX7" fmla="*/ 2521774 w 4314840"/>
              <a:gd name="connsiteY7" fmla="*/ 1535849 h 1717776"/>
              <a:gd name="connsiteX8" fmla="*/ 2420174 w 4314840"/>
              <a:gd name="connsiteY8" fmla="*/ 265849 h 1717776"/>
              <a:gd name="connsiteX9" fmla="*/ 4071174 w 4314840"/>
              <a:gd name="connsiteY9" fmla="*/ 138849 h 1717776"/>
              <a:gd name="connsiteX10" fmla="*/ 4274374 w 4314840"/>
              <a:gd name="connsiteY10" fmla="*/ 1459649 h 171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4840" h="1717776">
                <a:moveTo>
                  <a:pt x="32574" y="215049"/>
                </a:moveTo>
                <a:cubicBezTo>
                  <a:pt x="824" y="765382"/>
                  <a:pt x="-30926" y="1315716"/>
                  <a:pt x="57974" y="1510449"/>
                </a:cubicBezTo>
                <a:cubicBezTo>
                  <a:pt x="146874" y="1705182"/>
                  <a:pt x="489774" y="1599349"/>
                  <a:pt x="565974" y="1383449"/>
                </a:cubicBezTo>
                <a:cubicBezTo>
                  <a:pt x="642174" y="1167549"/>
                  <a:pt x="515174" y="215049"/>
                  <a:pt x="515174" y="215049"/>
                </a:cubicBezTo>
                <a:cubicBezTo>
                  <a:pt x="532107" y="-5084"/>
                  <a:pt x="422041" y="75349"/>
                  <a:pt x="667574" y="62649"/>
                </a:cubicBezTo>
                <a:cubicBezTo>
                  <a:pt x="913107" y="49949"/>
                  <a:pt x="1747074" y="-110918"/>
                  <a:pt x="1988374" y="138849"/>
                </a:cubicBezTo>
                <a:cubicBezTo>
                  <a:pt x="2229674" y="388616"/>
                  <a:pt x="2026474" y="1328416"/>
                  <a:pt x="2115374" y="1561249"/>
                </a:cubicBezTo>
                <a:cubicBezTo>
                  <a:pt x="2204274" y="1794082"/>
                  <a:pt x="2470974" y="1751749"/>
                  <a:pt x="2521774" y="1535849"/>
                </a:cubicBezTo>
                <a:cubicBezTo>
                  <a:pt x="2572574" y="1319949"/>
                  <a:pt x="2161941" y="498682"/>
                  <a:pt x="2420174" y="265849"/>
                </a:cubicBezTo>
                <a:cubicBezTo>
                  <a:pt x="2678407" y="33016"/>
                  <a:pt x="3762141" y="-60118"/>
                  <a:pt x="4071174" y="138849"/>
                </a:cubicBezTo>
                <a:cubicBezTo>
                  <a:pt x="4380207" y="337816"/>
                  <a:pt x="4327290" y="898732"/>
                  <a:pt x="4274374" y="1459649"/>
                </a:cubicBezTo>
              </a:path>
            </a:pathLst>
          </a:custGeom>
          <a:noFill/>
          <a:ln w="190500">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BF7565D-4DB4-4741-BC65-7314C4456349}"/>
              </a:ext>
            </a:extLst>
          </p:cNvPr>
          <p:cNvSpPr/>
          <p:nvPr/>
        </p:nvSpPr>
        <p:spPr>
          <a:xfrm>
            <a:off x="8662097" y="4666559"/>
            <a:ext cx="617838" cy="622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123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57C-1C9F-1D4C-9E7F-127D69959523}"/>
              </a:ext>
            </a:extLst>
          </p:cNvPr>
          <p:cNvSpPr>
            <a:spLocks noGrp="1"/>
          </p:cNvSpPr>
          <p:nvPr>
            <p:ph type="title"/>
          </p:nvPr>
        </p:nvSpPr>
        <p:spPr>
          <a:xfrm>
            <a:off x="140774" y="70658"/>
            <a:ext cx="11709355" cy="982838"/>
          </a:xfrm>
        </p:spPr>
        <p:txBody>
          <a:bodyPr>
            <a:normAutofit fontScale="90000"/>
          </a:bodyPr>
          <a:lstStyle/>
          <a:p>
            <a:r>
              <a:rPr lang="en-US" dirty="0"/>
              <a:t>Step 2: Calculate the joint probability, step-by-step…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C3D39C7-F23B-2647-9BBE-B94D4BFA2482}"/>
                  </a:ext>
                </a:extLst>
              </p:cNvPr>
              <p:cNvSpPr>
                <a:spLocks noGrp="1"/>
              </p:cNvSpPr>
              <p:nvPr>
                <p:ph sz="half" idx="1"/>
              </p:nvPr>
            </p:nvSpPr>
            <p:spPr>
              <a:xfrm>
                <a:off x="157128" y="1515659"/>
                <a:ext cx="5583702" cy="4854294"/>
              </a:xfrm>
            </p:spPr>
            <p:txBody>
              <a:bodyPr>
                <a:normAutofit fontScale="92500"/>
              </a:bodyPr>
              <a:lstStyle/>
              <a:p>
                <a:pPr>
                  <a:lnSpc>
                    <a:spcPct val="120000"/>
                  </a:lnSpc>
                </a:pPr>
                <a14:m>
                  <m:oMath xmlns:m="http://schemas.openxmlformats.org/officeDocument/2006/math">
                    <m:r>
                      <m:rPr>
                        <m:brk m:alnAt="7"/>
                      </m:rPr>
                      <a:rPr lang="en-US" i="1" smtClean="0">
                        <a:latin typeface="Cambria Math" panose="02040503050406030204" pitchFamily="18" charset="0"/>
                      </a:rPr>
                      <m:t>𝑃</m:t>
                    </m:r>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3</m:t>
                            </m:r>
                          </m:sub>
                        </m:sSub>
                      </m:e>
                    </m:d>
                    <m:r>
                      <a:rPr lang="en-US" b="0" i="1" smtClean="0">
                        <a:latin typeface="Cambria Math" panose="02040503050406030204" pitchFamily="18" charset="0"/>
                      </a:rPr>
                      <m:t>=</m:t>
                    </m:r>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e>
                    </m:d>
                    <m:r>
                      <a:rPr lang="en-US" i="1" smtClean="0">
                        <a:latin typeface="Cambria Math" panose="02040503050406030204" pitchFamily="18" charset="0"/>
                        <a:ea typeface="Cambria Math" panose="02040503050406030204" pitchFamily="18" charset="0"/>
                      </a:rPr>
                      <m:t>×</m:t>
                    </m:r>
                  </m:oMath>
                </a14:m>
                <a:endParaRPr lang="en-US" i="1" dirty="0">
                  <a:latin typeface="Cambria Math" panose="02040503050406030204" pitchFamily="18" charset="0"/>
                  <a:ea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e>
                      </m:d>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15</m:t>
                      </m:r>
                      <m:r>
                        <a:rPr lang="en-US" b="0" i="1" smtClean="0">
                          <a:latin typeface="Cambria Math" panose="02040503050406030204" pitchFamily="18" charset="0"/>
                        </a:rPr>
                        <m:t>5)(0.9)(0.7 </m:t>
                      </m:r>
                      <m:r>
                        <m:rPr>
                          <m:sty m:val="p"/>
                        </m:rPr>
                        <a:rPr lang="en-US" b="0" i="0" smtClean="0">
                          <a:latin typeface="Cambria Math" panose="02040503050406030204" pitchFamily="18" charset="0"/>
                        </a:rPr>
                        <m:t>or</m:t>
                      </m:r>
                      <m:r>
                        <a:rPr lang="en-US" b="0" i="1" smtClean="0">
                          <a:latin typeface="Cambria Math" panose="02040503050406030204" pitchFamily="18" charset="0"/>
                        </a:rPr>
                        <m:t> 0.3)</m:t>
                      </m:r>
                    </m:oMath>
                  </m:oMathPara>
                </a14:m>
                <a:endParaRPr lang="en-US" i="1" dirty="0">
                  <a:latin typeface="Cambria Math" panose="02040503050406030204" pitchFamily="18" charset="0"/>
                </a:endParaRPr>
              </a:p>
              <a:p>
                <a:pPr marL="0" indent="0">
                  <a:lnSpc>
                    <a:spcPct val="120000"/>
                  </a:lnSpc>
                  <a:buNone/>
                </a:pPr>
                <a:endParaRPr lang="en-US" i="1" dirty="0">
                  <a:latin typeface="Cambria Math" panose="02040503050406030204" pitchFamily="18" charset="0"/>
                </a:endParaRPr>
              </a:p>
              <a:p>
                <a:pPr>
                  <a:lnSpc>
                    <a:spcPct val="120000"/>
                  </a:lnSpc>
                </a:pPr>
                <a14:m>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e>
                    </m:d>
                    <m:r>
                      <a:rPr lang="en-US" i="1">
                        <a:latin typeface="Cambria Math" panose="02040503050406030204" pitchFamily="18" charset="0"/>
                      </a:rPr>
                      <m:t>=</m:t>
                    </m:r>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e>
                    </m:d>
                    <m:r>
                      <a:rPr lang="en-US" i="1">
                        <a:latin typeface="Cambria Math" panose="02040503050406030204" pitchFamily="18" charset="0"/>
                        <a:ea typeface="Cambria Math" panose="02040503050406030204" pitchFamily="18" charset="0"/>
                      </a:rPr>
                      <m:t>×</m:t>
                    </m:r>
                  </m:oMath>
                </a14:m>
                <a:endParaRPr lang="en-US" i="1" dirty="0">
                  <a:latin typeface="Cambria Math" panose="02040503050406030204" pitchFamily="18" charset="0"/>
                  <a:ea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𝐹</m:t>
                          </m:r>
                        </m:e>
                      </m:d>
                      <m:r>
                        <a:rPr lang="en-US" i="1">
                          <a:latin typeface="Cambria Math" panose="02040503050406030204" pitchFamily="18" charset="0"/>
                        </a:rPr>
                        <m:t>=</m:t>
                      </m:r>
                    </m:oMath>
                  </m:oMathPara>
                </a14:m>
                <a:endParaRPr lang="en-US"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r>
                        <a:rPr lang="en-US" b="0" i="1" smtClean="0">
                          <a:latin typeface="Cambria Math" panose="02040503050406030204" pitchFamily="18" charset="0"/>
                        </a:rPr>
                        <m:t>29</m:t>
                      </m:r>
                      <m:r>
                        <a:rPr lang="en-US" b="0" i="1" smtClean="0">
                          <a:latin typeface="Cambria Math" panose="02040503050406030204" pitchFamily="18" charset="0"/>
                        </a:rPr>
                        <m:t>5</m:t>
                      </m:r>
                      <m:r>
                        <a:rPr lang="en-US" i="1">
                          <a:latin typeface="Cambria Math" panose="02040503050406030204" pitchFamily="18" charset="0"/>
                        </a:rPr>
                        <m:t>)(0.</m:t>
                      </m:r>
                      <m:r>
                        <a:rPr lang="en-US" b="0" i="1" smtClean="0">
                          <a:latin typeface="Cambria Math" panose="02040503050406030204" pitchFamily="18" charset="0"/>
                        </a:rPr>
                        <m:t>2</m:t>
                      </m:r>
                      <m:r>
                        <a:rPr lang="en-US" i="1">
                          <a:latin typeface="Cambria Math" panose="02040503050406030204" pitchFamily="18" charset="0"/>
                        </a:rPr>
                        <m:t>)(0.</m:t>
                      </m:r>
                      <m:r>
                        <a:rPr lang="en-US" b="0" i="1" smtClean="0">
                          <a:latin typeface="Cambria Math" panose="02040503050406030204" pitchFamily="18" charset="0"/>
                        </a:rPr>
                        <m:t>3</m:t>
                      </m:r>
                      <m:r>
                        <a:rPr lang="en-US" i="1">
                          <a:latin typeface="Cambria Math" panose="02040503050406030204" pitchFamily="18" charset="0"/>
                        </a:rPr>
                        <m:t> </m:t>
                      </m:r>
                      <m:r>
                        <m:rPr>
                          <m:sty m:val="p"/>
                        </m:rPr>
                        <a:rPr lang="en-US">
                          <a:latin typeface="Cambria Math" panose="02040503050406030204" pitchFamily="18" charset="0"/>
                        </a:rPr>
                        <m:t>or</m:t>
                      </m:r>
                      <m:r>
                        <a:rPr lang="en-US" i="1">
                          <a:latin typeface="Cambria Math" panose="02040503050406030204" pitchFamily="18" charset="0"/>
                        </a:rPr>
                        <m:t> 0.</m:t>
                      </m:r>
                      <m:r>
                        <a:rPr lang="en-US" b="0" i="1" smtClean="0">
                          <a:latin typeface="Cambria Math" panose="02040503050406030204" pitchFamily="18" charset="0"/>
                        </a:rPr>
                        <m:t>7</m:t>
                      </m:r>
                      <m:r>
                        <a:rPr lang="en-US" i="1">
                          <a:latin typeface="Cambria Math" panose="02040503050406030204" pitchFamily="18" charset="0"/>
                        </a:rPr>
                        <m:t>)</m:t>
                      </m:r>
                    </m:oMath>
                  </m:oMathPara>
                </a14:m>
                <a:endParaRPr lang="en-US" i="1" dirty="0">
                  <a:latin typeface="Cambria Math" panose="02040503050406030204" pitchFamily="18" charset="0"/>
                </a:endParaRPr>
              </a:p>
              <a:p>
                <a:pPr marL="0" indent="0">
                  <a:lnSpc>
                    <a:spcPct val="120000"/>
                  </a:lnSpc>
                  <a:buNone/>
                </a:pPr>
                <a:endParaRPr lang="en-US" i="1" dirty="0">
                  <a:latin typeface="Cambria Math" panose="02040503050406030204" pitchFamily="18" charset="0"/>
                </a:endParaRPr>
              </a:p>
              <a:p>
                <a:pPr>
                  <a:lnSpc>
                    <a:spcPct val="120000"/>
                  </a:lnSpc>
                </a:pPr>
                <a:endParaRPr lang="en-US" dirty="0"/>
              </a:p>
            </p:txBody>
          </p:sp>
        </mc:Choice>
        <mc:Fallback>
          <p:sp>
            <p:nvSpPr>
              <p:cNvPr id="3" name="Content Placeholder 2">
                <a:extLst>
                  <a:ext uri="{FF2B5EF4-FFF2-40B4-BE49-F238E27FC236}">
                    <a16:creationId xmlns:a16="http://schemas.microsoft.com/office/drawing/2014/main" id="{BC3D39C7-F23B-2647-9BBE-B94D4BFA2482}"/>
                  </a:ext>
                </a:extLst>
              </p:cNvPr>
              <p:cNvSpPr>
                <a:spLocks noGrp="1" noRot="1" noChangeAspect="1" noMove="1" noResize="1" noEditPoints="1" noAdjustHandles="1" noChangeArrowheads="1" noChangeShapeType="1" noTextEdit="1"/>
              </p:cNvSpPr>
              <p:nvPr>
                <p:ph sz="half" idx="1"/>
              </p:nvPr>
            </p:nvSpPr>
            <p:spPr>
              <a:xfrm>
                <a:off x="157128" y="1515659"/>
                <a:ext cx="5583702" cy="4854294"/>
              </a:xfrm>
              <a:blipFill>
                <a:blip r:embed="rId2"/>
                <a:stretch>
                  <a:fillRect l="-1814" t="-261"/>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2B1C192E-6F52-7740-A1B2-0B2799ED2275}"/>
              </a:ext>
            </a:extLst>
          </p:cNvPr>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6" name="TextBox 5">
            <a:extLst>
              <a:ext uri="{FF2B5EF4-FFF2-40B4-BE49-F238E27FC236}">
                <a16:creationId xmlns:a16="http://schemas.microsoft.com/office/drawing/2014/main" id="{D77A605F-1C99-BC41-8A9A-F77E3CBE06BD}"/>
              </a:ext>
            </a:extLst>
          </p:cNvPr>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7" name="TextBox 6">
            <a:extLst>
              <a:ext uri="{FF2B5EF4-FFF2-40B4-BE49-F238E27FC236}">
                <a16:creationId xmlns:a16="http://schemas.microsoft.com/office/drawing/2014/main" id="{0CBEC8DF-BA79-3F46-A158-D7338E15F66F}"/>
              </a:ext>
            </a:extLst>
          </p:cNvPr>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8" name="TextBox 7">
            <a:extLst>
              <a:ext uri="{FF2B5EF4-FFF2-40B4-BE49-F238E27FC236}">
                <a16:creationId xmlns:a16="http://schemas.microsoft.com/office/drawing/2014/main" id="{8D1AE148-A74E-1D40-9C76-B7800A70A77F}"/>
              </a:ext>
            </a:extLst>
          </p:cNvPr>
          <p:cNvSpPr txBox="1"/>
          <p:nvPr/>
        </p:nvSpPr>
        <p:spPr>
          <a:xfrm>
            <a:off x="7217099" y="1547527"/>
            <a:ext cx="1483355" cy="830997"/>
          </a:xfrm>
          <a:prstGeom prst="rect">
            <a:avLst/>
          </a:prstGeom>
          <a:noFill/>
        </p:spPr>
        <p:txBody>
          <a:bodyPr wrap="none" rtlCol="0">
            <a:spAutoFit/>
          </a:bodyPr>
          <a:lstStyle/>
          <a:p>
            <a:pPr algn="ctr"/>
            <a:r>
              <a:rPr lang="en-US" sz="2400" dirty="0">
                <a:solidFill>
                  <a:srgbClr val="0000FF"/>
                </a:solidFill>
              </a:rPr>
              <a:t>Transition </a:t>
            </a:r>
          </a:p>
          <a:p>
            <a:pPr algn="ctr"/>
            <a:r>
              <a:rPr lang="en-US" sz="2400" dirty="0">
                <a:solidFill>
                  <a:srgbClr val="0000FF"/>
                </a:solidFill>
              </a:rPr>
              <a:t>model</a:t>
            </a:r>
          </a:p>
        </p:txBody>
      </p:sp>
      <p:sp>
        <p:nvSpPr>
          <p:cNvPr id="9" name="TextBox 8">
            <a:extLst>
              <a:ext uri="{FF2B5EF4-FFF2-40B4-BE49-F238E27FC236}">
                <a16:creationId xmlns:a16="http://schemas.microsoft.com/office/drawing/2014/main" id="{AA0CBBB2-7AFA-064F-B032-F9F8D0F7D623}"/>
              </a:ext>
            </a:extLst>
          </p:cNvPr>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10" name="Straight Arrow Connector 9">
            <a:extLst>
              <a:ext uri="{FF2B5EF4-FFF2-40B4-BE49-F238E27FC236}">
                <a16:creationId xmlns:a16="http://schemas.microsoft.com/office/drawing/2014/main" id="{3C5007F0-18F4-5A43-86A3-CE9637DB98C0}"/>
              </a:ext>
            </a:extLst>
          </p:cNvPr>
          <p:cNvCxnSpPr>
            <a:stCxn id="9"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0403DFF-2D84-8449-977B-23DB6EA05B7B}"/>
                  </a:ext>
                </a:extLst>
              </p:cNvPr>
              <p:cNvSpPr/>
              <p:nvPr/>
            </p:nvSpPr>
            <p:spPr>
              <a:xfrm>
                <a:off x="6169332" y="2484676"/>
                <a:ext cx="821379" cy="646331"/>
              </a:xfrm>
              <a:prstGeom prst="rect">
                <a:avLst/>
              </a:prstGeom>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i="1" u="sng" smtClean="0">
                          <a:latin typeface="Cambria Math" panose="02040503050406030204" pitchFamily="18" charset="0"/>
                        </a:rPr>
                        <m:t>𝑃</m:t>
                      </m:r>
                      <m:d>
                        <m:dPr>
                          <m:ctrlPr>
                            <a:rPr lang="en-US" i="1" u="sng">
                              <a:latin typeface="Cambria Math" panose="02040503050406030204" pitchFamily="18" charset="0"/>
                            </a:rPr>
                          </m:ctrlPr>
                        </m:dPr>
                        <m:e>
                          <m:sSub>
                            <m:sSubPr>
                              <m:ctrlPr>
                                <a:rPr lang="en-US" i="1" u="sng">
                                  <a:latin typeface="Cambria Math" panose="02040503050406030204" pitchFamily="18" charset="0"/>
                                </a:rPr>
                              </m:ctrlPr>
                            </m:sSubPr>
                            <m:e>
                              <m:r>
                                <a:rPr lang="en-US" i="1" u="sng">
                                  <a:latin typeface="Cambria Math" panose="02040503050406030204" pitchFamily="18" charset="0"/>
                                </a:rPr>
                                <m:t>𝑅</m:t>
                              </m:r>
                            </m:e>
                            <m:sub>
                              <m:r>
                                <a:rPr lang="en-US" i="1" u="sng">
                                  <a:latin typeface="Cambria Math" panose="02040503050406030204" pitchFamily="18" charset="0"/>
                                </a:rPr>
                                <m:t>1</m:t>
                              </m:r>
                            </m:sub>
                          </m:sSub>
                        </m:e>
                      </m:d>
                    </m:oMath>
                  </m:oMathPara>
                </a14:m>
                <a:endParaRPr lang="en-US" i="1" u="sng"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0.5</m:t>
                      </m:r>
                    </m:oMath>
                  </m:oMathPara>
                </a14:m>
                <a:endParaRPr lang="en-US" dirty="0"/>
              </a:p>
            </p:txBody>
          </p:sp>
        </mc:Choice>
        <mc:Fallback xmlns="">
          <p:sp>
            <p:nvSpPr>
              <p:cNvPr id="11" name="Rectangle 10">
                <a:extLst>
                  <a:ext uri="{FF2B5EF4-FFF2-40B4-BE49-F238E27FC236}">
                    <a16:creationId xmlns:a16="http://schemas.microsoft.com/office/drawing/2014/main" id="{30403DFF-2D84-8449-977B-23DB6EA05B7B}"/>
                  </a:ext>
                </a:extLst>
              </p:cNvPr>
              <p:cNvSpPr>
                <a:spLocks noRot="1" noChangeAspect="1" noMove="1" noResize="1" noEditPoints="1" noAdjustHandles="1" noChangeArrowheads="1" noChangeShapeType="1" noTextEdit="1"/>
              </p:cNvSpPr>
              <p:nvPr/>
            </p:nvSpPr>
            <p:spPr>
              <a:xfrm>
                <a:off x="6169332" y="2484676"/>
                <a:ext cx="821379" cy="646331"/>
              </a:xfrm>
              <a:prstGeom prst="rect">
                <a:avLst/>
              </a:prstGeom>
              <a:blipFill>
                <a:blip r:embed="rId4"/>
                <a:stretch>
                  <a:fillRect/>
                </a:stretch>
              </a:blipFill>
              <a:ln w="12700">
                <a:solidFill>
                  <a:schemeClr val="tx1"/>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8111EF2A-09B5-914E-822C-EE10BD2F4B2D}"/>
              </a:ext>
            </a:extLst>
          </p:cNvPr>
          <p:cNvSpPr txBox="1"/>
          <p:nvPr/>
        </p:nvSpPr>
        <p:spPr>
          <a:xfrm>
            <a:off x="6088721" y="1390439"/>
            <a:ext cx="978153" cy="1200329"/>
          </a:xfrm>
          <a:prstGeom prst="rect">
            <a:avLst/>
          </a:prstGeom>
          <a:noFill/>
        </p:spPr>
        <p:txBody>
          <a:bodyPr wrap="none" rtlCol="0">
            <a:spAutoFit/>
          </a:bodyPr>
          <a:lstStyle/>
          <a:p>
            <a:pPr algn="ctr"/>
            <a:r>
              <a:rPr lang="en-US" sz="2400" dirty="0">
                <a:solidFill>
                  <a:srgbClr val="0000FF"/>
                </a:solidFill>
              </a:rPr>
              <a:t>Initial</a:t>
            </a:r>
          </a:p>
          <a:p>
            <a:pPr algn="ctr"/>
            <a:r>
              <a:rPr lang="en-US" sz="2400" dirty="0">
                <a:solidFill>
                  <a:srgbClr val="0000FF"/>
                </a:solidFill>
              </a:rPr>
              <a:t>state </a:t>
            </a:r>
          </a:p>
          <a:p>
            <a:pPr algn="ctr"/>
            <a:r>
              <a:rPr lang="en-US" sz="2400" dirty="0">
                <a:solidFill>
                  <a:srgbClr val="0000FF"/>
                </a:solidFill>
              </a:rPr>
              <a:t>model</a:t>
            </a:r>
          </a:p>
        </p:txBody>
      </p:sp>
      <p:sp>
        <p:nvSpPr>
          <p:cNvPr id="15" name="Freeform 14">
            <a:extLst>
              <a:ext uri="{FF2B5EF4-FFF2-40B4-BE49-F238E27FC236}">
                <a16:creationId xmlns:a16="http://schemas.microsoft.com/office/drawing/2014/main" id="{FA05D583-6877-0D4E-93D6-C48B25A59764}"/>
              </a:ext>
            </a:extLst>
          </p:cNvPr>
          <p:cNvSpPr/>
          <p:nvPr/>
        </p:nvSpPr>
        <p:spPr>
          <a:xfrm>
            <a:off x="6723826" y="3467951"/>
            <a:ext cx="4314840" cy="1717776"/>
          </a:xfrm>
          <a:custGeom>
            <a:avLst/>
            <a:gdLst>
              <a:gd name="connsiteX0" fmla="*/ 32574 w 4314840"/>
              <a:gd name="connsiteY0" fmla="*/ 215049 h 1717776"/>
              <a:gd name="connsiteX1" fmla="*/ 57974 w 4314840"/>
              <a:gd name="connsiteY1" fmla="*/ 1510449 h 1717776"/>
              <a:gd name="connsiteX2" fmla="*/ 565974 w 4314840"/>
              <a:gd name="connsiteY2" fmla="*/ 1383449 h 1717776"/>
              <a:gd name="connsiteX3" fmla="*/ 515174 w 4314840"/>
              <a:gd name="connsiteY3" fmla="*/ 215049 h 1717776"/>
              <a:gd name="connsiteX4" fmla="*/ 667574 w 4314840"/>
              <a:gd name="connsiteY4" fmla="*/ 62649 h 1717776"/>
              <a:gd name="connsiteX5" fmla="*/ 1988374 w 4314840"/>
              <a:gd name="connsiteY5" fmla="*/ 138849 h 1717776"/>
              <a:gd name="connsiteX6" fmla="*/ 2115374 w 4314840"/>
              <a:gd name="connsiteY6" fmla="*/ 1561249 h 1717776"/>
              <a:gd name="connsiteX7" fmla="*/ 2521774 w 4314840"/>
              <a:gd name="connsiteY7" fmla="*/ 1535849 h 1717776"/>
              <a:gd name="connsiteX8" fmla="*/ 2420174 w 4314840"/>
              <a:gd name="connsiteY8" fmla="*/ 265849 h 1717776"/>
              <a:gd name="connsiteX9" fmla="*/ 4071174 w 4314840"/>
              <a:gd name="connsiteY9" fmla="*/ 138849 h 1717776"/>
              <a:gd name="connsiteX10" fmla="*/ 4274374 w 4314840"/>
              <a:gd name="connsiteY10" fmla="*/ 1459649 h 171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4840" h="1717776">
                <a:moveTo>
                  <a:pt x="32574" y="215049"/>
                </a:moveTo>
                <a:cubicBezTo>
                  <a:pt x="824" y="765382"/>
                  <a:pt x="-30926" y="1315716"/>
                  <a:pt x="57974" y="1510449"/>
                </a:cubicBezTo>
                <a:cubicBezTo>
                  <a:pt x="146874" y="1705182"/>
                  <a:pt x="489774" y="1599349"/>
                  <a:pt x="565974" y="1383449"/>
                </a:cubicBezTo>
                <a:cubicBezTo>
                  <a:pt x="642174" y="1167549"/>
                  <a:pt x="515174" y="215049"/>
                  <a:pt x="515174" y="215049"/>
                </a:cubicBezTo>
                <a:cubicBezTo>
                  <a:pt x="532107" y="-5084"/>
                  <a:pt x="422041" y="75349"/>
                  <a:pt x="667574" y="62649"/>
                </a:cubicBezTo>
                <a:cubicBezTo>
                  <a:pt x="913107" y="49949"/>
                  <a:pt x="1747074" y="-110918"/>
                  <a:pt x="1988374" y="138849"/>
                </a:cubicBezTo>
                <a:cubicBezTo>
                  <a:pt x="2229674" y="388616"/>
                  <a:pt x="2026474" y="1328416"/>
                  <a:pt x="2115374" y="1561249"/>
                </a:cubicBezTo>
                <a:cubicBezTo>
                  <a:pt x="2204274" y="1794082"/>
                  <a:pt x="2470974" y="1751749"/>
                  <a:pt x="2521774" y="1535849"/>
                </a:cubicBezTo>
                <a:cubicBezTo>
                  <a:pt x="2572574" y="1319949"/>
                  <a:pt x="2161941" y="498682"/>
                  <a:pt x="2420174" y="265849"/>
                </a:cubicBezTo>
                <a:cubicBezTo>
                  <a:pt x="2678407" y="33016"/>
                  <a:pt x="3762141" y="-60118"/>
                  <a:pt x="4071174" y="138849"/>
                </a:cubicBezTo>
                <a:cubicBezTo>
                  <a:pt x="4380207" y="337816"/>
                  <a:pt x="4327290" y="898732"/>
                  <a:pt x="4274374" y="1459649"/>
                </a:cubicBezTo>
              </a:path>
            </a:pathLst>
          </a:custGeom>
          <a:noFill/>
          <a:ln w="190500">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BF7565D-4DB4-4741-BC65-7314C4456349}"/>
              </a:ext>
            </a:extLst>
          </p:cNvPr>
          <p:cNvSpPr/>
          <p:nvPr/>
        </p:nvSpPr>
        <p:spPr>
          <a:xfrm>
            <a:off x="10688609" y="3233171"/>
            <a:ext cx="617838" cy="622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578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57C-1C9F-1D4C-9E7F-127D69959523}"/>
              </a:ext>
            </a:extLst>
          </p:cNvPr>
          <p:cNvSpPr>
            <a:spLocks noGrp="1"/>
          </p:cNvSpPr>
          <p:nvPr>
            <p:ph type="title"/>
          </p:nvPr>
        </p:nvSpPr>
        <p:spPr>
          <a:xfrm>
            <a:off x="140774" y="70658"/>
            <a:ext cx="11709355" cy="982838"/>
          </a:xfrm>
        </p:spPr>
        <p:txBody>
          <a:bodyPr>
            <a:normAutofit fontScale="90000"/>
          </a:bodyPr>
          <a:lstStyle/>
          <a:p>
            <a:r>
              <a:rPr lang="en-US" dirty="0"/>
              <a:t>…iteratively marginalizing out intermediate variables as you go…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C3D39C7-F23B-2647-9BBE-B94D4BFA2482}"/>
                  </a:ext>
                </a:extLst>
              </p:cNvPr>
              <p:cNvSpPr>
                <a:spLocks noGrp="1"/>
              </p:cNvSpPr>
              <p:nvPr>
                <p:ph sz="half" idx="1"/>
              </p:nvPr>
            </p:nvSpPr>
            <p:spPr>
              <a:xfrm>
                <a:off x="157128" y="1515659"/>
                <a:ext cx="5583702" cy="4057238"/>
              </a:xfrm>
            </p:spPr>
            <p:txBody>
              <a:bodyPr>
                <a:normAutofit/>
              </a:bodyPr>
              <a:lstStyle/>
              <a:p>
                <a:pPr marL="0" indent="0">
                  <a:lnSpc>
                    <a:spcPct val="140000"/>
                  </a:lnSpc>
                  <a:buNone/>
                </a:pPr>
                <a14:m>
                  <m:oMathPara xmlns:m="http://schemas.openxmlformats.org/officeDocument/2006/math">
                    <m:oMathParaPr>
                      <m:jc m:val="centerGroup"/>
                    </m:oMathParaPr>
                    <m:oMath xmlns:m="http://schemas.openxmlformats.org/officeDocument/2006/math">
                      <m:r>
                        <m:rPr>
                          <m:brk m:alnAt="7"/>
                        </m:rPr>
                        <a:rPr lang="en-US" i="1" smtClean="0">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e>
                      </m:d>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marL="0" indent="0">
                  <a:lnSpc>
                    <a:spcPct val="140000"/>
                  </a:lnSpc>
                  <a:buNone/>
                </a:pPr>
                <a14:m>
                  <m:oMathPara xmlns:m="http://schemas.openxmlformats.org/officeDocument/2006/math">
                    <m:oMathParaPr>
                      <m:jc m:val="centerGroup"/>
                    </m:oMathParaPr>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e>
                      </m:d>
                      <m:r>
                        <a:rPr lang="en-US" b="0" i="1" smtClean="0">
                          <a:latin typeface="Cambria Math" panose="02040503050406030204" pitchFamily="18" charset="0"/>
                        </a:rPr>
                        <m:t>+</m:t>
                      </m:r>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e>
                      </m:d>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marL="0" indent="0">
                  <a:lnSpc>
                    <a:spcPct val="140000"/>
                  </a:lnSpc>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r>
                                  <a:rPr lang="en-US" b="0" i="1" smtClean="0">
                                    <a:latin typeface="Cambria Math" panose="02040503050406030204" pitchFamily="18" charset="0"/>
                                  </a:rPr>
                                  <m:t>.1</m:t>
                                </m:r>
                                <m:r>
                                  <a:rPr lang="en-US" b="0" i="1" smtClean="0">
                                    <a:latin typeface="Cambria Math" panose="02040503050406030204" pitchFamily="18" charset="0"/>
                                  </a:rPr>
                                  <m:t>153</m:t>
                                </m:r>
                                <m:r>
                                  <a:rPr lang="en-US" b="0" i="1" smtClean="0">
                                    <a:latin typeface="Cambria Math" panose="02040503050406030204" pitchFamily="18" charset="0"/>
                                  </a:rPr>
                                  <m:t>5</m:t>
                                </m:r>
                              </m:e>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𝑇</m:t>
                                </m:r>
                              </m:e>
                            </m:mr>
                            <m:mr>
                              <m:e>
                                <m:r>
                                  <a:rPr lang="en-US" b="0" i="1" smtClean="0">
                                    <a:latin typeface="Cambria Math" panose="02040503050406030204" pitchFamily="18" charset="0"/>
                                  </a:rPr>
                                  <m:t>0.</m:t>
                                </m:r>
                                <m:r>
                                  <a:rPr lang="en-US" b="0" i="1" smtClean="0">
                                    <a:latin typeface="Cambria Math" panose="02040503050406030204" pitchFamily="18" charset="0"/>
                                  </a:rPr>
                                  <m:t>0831</m:t>
                                </m:r>
                                <m:r>
                                  <a:rPr lang="en-US" b="0" i="1" smtClean="0">
                                    <a:latin typeface="Cambria Math" panose="02040503050406030204" pitchFamily="18" charset="0"/>
                                  </a:rPr>
                                  <m:t>5</m:t>
                                </m:r>
                              </m:e>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r>
                                  <a:rPr lang="en-US" i="1">
                                    <a:latin typeface="Cambria Math" panose="02040503050406030204" pitchFamily="18" charset="0"/>
                                  </a:rPr>
                                  <m:t>=</m:t>
                                </m:r>
                                <m:r>
                                  <a:rPr lang="en-US" b="0" i="1" smtClean="0">
                                    <a:latin typeface="Cambria Math" panose="02040503050406030204" pitchFamily="18" charset="0"/>
                                  </a:rPr>
                                  <m:t>𝐹</m:t>
                                </m:r>
                              </m:e>
                            </m:mr>
                          </m:m>
                        </m:e>
                      </m:d>
                    </m:oMath>
                  </m:oMathPara>
                </a14:m>
                <a:endParaRPr lang="en-US" b="0" i="1" dirty="0">
                  <a:latin typeface="Cambria Math" panose="02040503050406030204" pitchFamily="18" charset="0"/>
                </a:endParaRPr>
              </a:p>
            </p:txBody>
          </p:sp>
        </mc:Choice>
        <mc:Fallback>
          <p:sp>
            <p:nvSpPr>
              <p:cNvPr id="3" name="Content Placeholder 2">
                <a:extLst>
                  <a:ext uri="{FF2B5EF4-FFF2-40B4-BE49-F238E27FC236}">
                    <a16:creationId xmlns:a16="http://schemas.microsoft.com/office/drawing/2014/main" id="{BC3D39C7-F23B-2647-9BBE-B94D4BFA2482}"/>
                  </a:ext>
                </a:extLst>
              </p:cNvPr>
              <p:cNvSpPr>
                <a:spLocks noGrp="1" noRot="1" noChangeAspect="1" noMove="1" noResize="1" noEditPoints="1" noAdjustHandles="1" noChangeArrowheads="1" noChangeShapeType="1" noTextEdit="1"/>
              </p:cNvSpPr>
              <p:nvPr>
                <p:ph sz="half" idx="1"/>
              </p:nvPr>
            </p:nvSpPr>
            <p:spPr>
              <a:xfrm>
                <a:off x="157128" y="1515659"/>
                <a:ext cx="5583702" cy="4057238"/>
              </a:xfrm>
              <a:blipFill>
                <a:blip r:embed="rId2"/>
                <a:stretch>
                  <a:fillRect l="-8163" b="-56250"/>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2B1C192E-6F52-7740-A1B2-0B2799ED2275}"/>
              </a:ext>
            </a:extLst>
          </p:cNvPr>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6" name="TextBox 5">
            <a:extLst>
              <a:ext uri="{FF2B5EF4-FFF2-40B4-BE49-F238E27FC236}">
                <a16:creationId xmlns:a16="http://schemas.microsoft.com/office/drawing/2014/main" id="{D77A605F-1C99-BC41-8A9A-F77E3CBE06BD}"/>
              </a:ext>
            </a:extLst>
          </p:cNvPr>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7" name="TextBox 6">
            <a:extLst>
              <a:ext uri="{FF2B5EF4-FFF2-40B4-BE49-F238E27FC236}">
                <a16:creationId xmlns:a16="http://schemas.microsoft.com/office/drawing/2014/main" id="{0CBEC8DF-BA79-3F46-A158-D7338E15F66F}"/>
              </a:ext>
            </a:extLst>
          </p:cNvPr>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8" name="TextBox 7">
            <a:extLst>
              <a:ext uri="{FF2B5EF4-FFF2-40B4-BE49-F238E27FC236}">
                <a16:creationId xmlns:a16="http://schemas.microsoft.com/office/drawing/2014/main" id="{8D1AE148-A74E-1D40-9C76-B7800A70A77F}"/>
              </a:ext>
            </a:extLst>
          </p:cNvPr>
          <p:cNvSpPr txBox="1"/>
          <p:nvPr/>
        </p:nvSpPr>
        <p:spPr>
          <a:xfrm>
            <a:off x="7217099" y="1547527"/>
            <a:ext cx="1483355" cy="830997"/>
          </a:xfrm>
          <a:prstGeom prst="rect">
            <a:avLst/>
          </a:prstGeom>
          <a:noFill/>
        </p:spPr>
        <p:txBody>
          <a:bodyPr wrap="none" rtlCol="0">
            <a:spAutoFit/>
          </a:bodyPr>
          <a:lstStyle/>
          <a:p>
            <a:pPr algn="ctr"/>
            <a:r>
              <a:rPr lang="en-US" sz="2400" dirty="0">
                <a:solidFill>
                  <a:srgbClr val="0000FF"/>
                </a:solidFill>
              </a:rPr>
              <a:t>Transition </a:t>
            </a:r>
          </a:p>
          <a:p>
            <a:pPr algn="ctr"/>
            <a:r>
              <a:rPr lang="en-US" sz="2400" dirty="0">
                <a:solidFill>
                  <a:srgbClr val="0000FF"/>
                </a:solidFill>
              </a:rPr>
              <a:t>model</a:t>
            </a:r>
          </a:p>
        </p:txBody>
      </p:sp>
      <p:sp>
        <p:nvSpPr>
          <p:cNvPr id="9" name="TextBox 8">
            <a:extLst>
              <a:ext uri="{FF2B5EF4-FFF2-40B4-BE49-F238E27FC236}">
                <a16:creationId xmlns:a16="http://schemas.microsoft.com/office/drawing/2014/main" id="{AA0CBBB2-7AFA-064F-B032-F9F8D0F7D623}"/>
              </a:ext>
            </a:extLst>
          </p:cNvPr>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10" name="Straight Arrow Connector 9">
            <a:extLst>
              <a:ext uri="{FF2B5EF4-FFF2-40B4-BE49-F238E27FC236}">
                <a16:creationId xmlns:a16="http://schemas.microsoft.com/office/drawing/2014/main" id="{3C5007F0-18F4-5A43-86A3-CE9637DB98C0}"/>
              </a:ext>
            </a:extLst>
          </p:cNvPr>
          <p:cNvCxnSpPr>
            <a:stCxn id="9"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0403DFF-2D84-8449-977B-23DB6EA05B7B}"/>
                  </a:ext>
                </a:extLst>
              </p:cNvPr>
              <p:cNvSpPr/>
              <p:nvPr/>
            </p:nvSpPr>
            <p:spPr>
              <a:xfrm>
                <a:off x="6169332" y="2484676"/>
                <a:ext cx="821379" cy="646331"/>
              </a:xfrm>
              <a:prstGeom prst="rect">
                <a:avLst/>
              </a:prstGeom>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i="1" u="sng" smtClean="0">
                          <a:latin typeface="Cambria Math" panose="02040503050406030204" pitchFamily="18" charset="0"/>
                        </a:rPr>
                        <m:t>𝑃</m:t>
                      </m:r>
                      <m:d>
                        <m:dPr>
                          <m:ctrlPr>
                            <a:rPr lang="en-US" i="1" u="sng">
                              <a:latin typeface="Cambria Math" panose="02040503050406030204" pitchFamily="18" charset="0"/>
                            </a:rPr>
                          </m:ctrlPr>
                        </m:dPr>
                        <m:e>
                          <m:sSub>
                            <m:sSubPr>
                              <m:ctrlPr>
                                <a:rPr lang="en-US" i="1" u="sng">
                                  <a:latin typeface="Cambria Math" panose="02040503050406030204" pitchFamily="18" charset="0"/>
                                </a:rPr>
                              </m:ctrlPr>
                            </m:sSubPr>
                            <m:e>
                              <m:r>
                                <a:rPr lang="en-US" i="1" u="sng">
                                  <a:latin typeface="Cambria Math" panose="02040503050406030204" pitchFamily="18" charset="0"/>
                                </a:rPr>
                                <m:t>𝑅</m:t>
                              </m:r>
                            </m:e>
                            <m:sub>
                              <m:r>
                                <a:rPr lang="en-US" i="1" u="sng">
                                  <a:latin typeface="Cambria Math" panose="02040503050406030204" pitchFamily="18" charset="0"/>
                                </a:rPr>
                                <m:t>1</m:t>
                              </m:r>
                            </m:sub>
                          </m:sSub>
                        </m:e>
                      </m:d>
                    </m:oMath>
                  </m:oMathPara>
                </a14:m>
                <a:endParaRPr lang="en-US" i="1" u="sng"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0.5</m:t>
                      </m:r>
                    </m:oMath>
                  </m:oMathPara>
                </a14:m>
                <a:endParaRPr lang="en-US" dirty="0"/>
              </a:p>
            </p:txBody>
          </p:sp>
        </mc:Choice>
        <mc:Fallback xmlns="">
          <p:sp>
            <p:nvSpPr>
              <p:cNvPr id="11" name="Rectangle 10">
                <a:extLst>
                  <a:ext uri="{FF2B5EF4-FFF2-40B4-BE49-F238E27FC236}">
                    <a16:creationId xmlns:a16="http://schemas.microsoft.com/office/drawing/2014/main" id="{30403DFF-2D84-8449-977B-23DB6EA05B7B}"/>
                  </a:ext>
                </a:extLst>
              </p:cNvPr>
              <p:cNvSpPr>
                <a:spLocks noRot="1" noChangeAspect="1" noMove="1" noResize="1" noEditPoints="1" noAdjustHandles="1" noChangeArrowheads="1" noChangeShapeType="1" noTextEdit="1"/>
              </p:cNvSpPr>
              <p:nvPr/>
            </p:nvSpPr>
            <p:spPr>
              <a:xfrm>
                <a:off x="6169332" y="2484676"/>
                <a:ext cx="821379" cy="646331"/>
              </a:xfrm>
              <a:prstGeom prst="rect">
                <a:avLst/>
              </a:prstGeom>
              <a:blipFill>
                <a:blip r:embed="rId4"/>
                <a:stretch>
                  <a:fillRect/>
                </a:stretch>
              </a:blipFill>
              <a:ln w="12700">
                <a:solidFill>
                  <a:schemeClr val="tx1"/>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8111EF2A-09B5-914E-822C-EE10BD2F4B2D}"/>
              </a:ext>
            </a:extLst>
          </p:cNvPr>
          <p:cNvSpPr txBox="1"/>
          <p:nvPr/>
        </p:nvSpPr>
        <p:spPr>
          <a:xfrm>
            <a:off x="6088721" y="1390439"/>
            <a:ext cx="978153" cy="1200329"/>
          </a:xfrm>
          <a:prstGeom prst="rect">
            <a:avLst/>
          </a:prstGeom>
          <a:noFill/>
        </p:spPr>
        <p:txBody>
          <a:bodyPr wrap="none" rtlCol="0">
            <a:spAutoFit/>
          </a:bodyPr>
          <a:lstStyle/>
          <a:p>
            <a:pPr algn="ctr"/>
            <a:r>
              <a:rPr lang="en-US" sz="2400" dirty="0">
                <a:solidFill>
                  <a:srgbClr val="0000FF"/>
                </a:solidFill>
              </a:rPr>
              <a:t>Initial</a:t>
            </a:r>
          </a:p>
          <a:p>
            <a:pPr algn="ctr"/>
            <a:r>
              <a:rPr lang="en-US" sz="2400" dirty="0">
                <a:solidFill>
                  <a:srgbClr val="0000FF"/>
                </a:solidFill>
              </a:rPr>
              <a:t>state </a:t>
            </a:r>
          </a:p>
          <a:p>
            <a:pPr algn="ctr"/>
            <a:r>
              <a:rPr lang="en-US" sz="2400" dirty="0">
                <a:solidFill>
                  <a:srgbClr val="0000FF"/>
                </a:solidFill>
              </a:rPr>
              <a:t>model</a:t>
            </a:r>
          </a:p>
        </p:txBody>
      </p:sp>
      <p:sp>
        <p:nvSpPr>
          <p:cNvPr id="15" name="Freeform 14">
            <a:extLst>
              <a:ext uri="{FF2B5EF4-FFF2-40B4-BE49-F238E27FC236}">
                <a16:creationId xmlns:a16="http://schemas.microsoft.com/office/drawing/2014/main" id="{FA05D583-6877-0D4E-93D6-C48B25A59764}"/>
              </a:ext>
            </a:extLst>
          </p:cNvPr>
          <p:cNvSpPr/>
          <p:nvPr/>
        </p:nvSpPr>
        <p:spPr>
          <a:xfrm>
            <a:off x="6723826" y="3467951"/>
            <a:ext cx="4314840" cy="1717776"/>
          </a:xfrm>
          <a:custGeom>
            <a:avLst/>
            <a:gdLst>
              <a:gd name="connsiteX0" fmla="*/ 32574 w 4314840"/>
              <a:gd name="connsiteY0" fmla="*/ 215049 h 1717776"/>
              <a:gd name="connsiteX1" fmla="*/ 57974 w 4314840"/>
              <a:gd name="connsiteY1" fmla="*/ 1510449 h 1717776"/>
              <a:gd name="connsiteX2" fmla="*/ 565974 w 4314840"/>
              <a:gd name="connsiteY2" fmla="*/ 1383449 h 1717776"/>
              <a:gd name="connsiteX3" fmla="*/ 515174 w 4314840"/>
              <a:gd name="connsiteY3" fmla="*/ 215049 h 1717776"/>
              <a:gd name="connsiteX4" fmla="*/ 667574 w 4314840"/>
              <a:gd name="connsiteY4" fmla="*/ 62649 h 1717776"/>
              <a:gd name="connsiteX5" fmla="*/ 1988374 w 4314840"/>
              <a:gd name="connsiteY5" fmla="*/ 138849 h 1717776"/>
              <a:gd name="connsiteX6" fmla="*/ 2115374 w 4314840"/>
              <a:gd name="connsiteY6" fmla="*/ 1561249 h 1717776"/>
              <a:gd name="connsiteX7" fmla="*/ 2521774 w 4314840"/>
              <a:gd name="connsiteY7" fmla="*/ 1535849 h 1717776"/>
              <a:gd name="connsiteX8" fmla="*/ 2420174 w 4314840"/>
              <a:gd name="connsiteY8" fmla="*/ 265849 h 1717776"/>
              <a:gd name="connsiteX9" fmla="*/ 4071174 w 4314840"/>
              <a:gd name="connsiteY9" fmla="*/ 138849 h 1717776"/>
              <a:gd name="connsiteX10" fmla="*/ 4274374 w 4314840"/>
              <a:gd name="connsiteY10" fmla="*/ 1459649 h 171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4840" h="1717776">
                <a:moveTo>
                  <a:pt x="32574" y="215049"/>
                </a:moveTo>
                <a:cubicBezTo>
                  <a:pt x="824" y="765382"/>
                  <a:pt x="-30926" y="1315716"/>
                  <a:pt x="57974" y="1510449"/>
                </a:cubicBezTo>
                <a:cubicBezTo>
                  <a:pt x="146874" y="1705182"/>
                  <a:pt x="489774" y="1599349"/>
                  <a:pt x="565974" y="1383449"/>
                </a:cubicBezTo>
                <a:cubicBezTo>
                  <a:pt x="642174" y="1167549"/>
                  <a:pt x="515174" y="215049"/>
                  <a:pt x="515174" y="215049"/>
                </a:cubicBezTo>
                <a:cubicBezTo>
                  <a:pt x="532107" y="-5084"/>
                  <a:pt x="422041" y="75349"/>
                  <a:pt x="667574" y="62649"/>
                </a:cubicBezTo>
                <a:cubicBezTo>
                  <a:pt x="913107" y="49949"/>
                  <a:pt x="1747074" y="-110918"/>
                  <a:pt x="1988374" y="138849"/>
                </a:cubicBezTo>
                <a:cubicBezTo>
                  <a:pt x="2229674" y="388616"/>
                  <a:pt x="2026474" y="1328416"/>
                  <a:pt x="2115374" y="1561249"/>
                </a:cubicBezTo>
                <a:cubicBezTo>
                  <a:pt x="2204274" y="1794082"/>
                  <a:pt x="2470974" y="1751749"/>
                  <a:pt x="2521774" y="1535849"/>
                </a:cubicBezTo>
                <a:cubicBezTo>
                  <a:pt x="2572574" y="1319949"/>
                  <a:pt x="2161941" y="498682"/>
                  <a:pt x="2420174" y="265849"/>
                </a:cubicBezTo>
                <a:cubicBezTo>
                  <a:pt x="2678407" y="33016"/>
                  <a:pt x="3762141" y="-60118"/>
                  <a:pt x="4071174" y="138849"/>
                </a:cubicBezTo>
                <a:cubicBezTo>
                  <a:pt x="4380207" y="337816"/>
                  <a:pt x="4327290" y="898732"/>
                  <a:pt x="4274374" y="1459649"/>
                </a:cubicBezTo>
              </a:path>
            </a:pathLst>
          </a:custGeom>
          <a:noFill/>
          <a:ln w="190500">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2DFCB9C-07F3-884B-A53B-D5EA36B727F4}"/>
              </a:ext>
            </a:extLst>
          </p:cNvPr>
          <p:cNvSpPr/>
          <p:nvPr/>
        </p:nvSpPr>
        <p:spPr>
          <a:xfrm>
            <a:off x="10676258" y="3233171"/>
            <a:ext cx="617838" cy="622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2582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57C-1C9F-1D4C-9E7F-127D69959523}"/>
              </a:ext>
            </a:extLst>
          </p:cNvPr>
          <p:cNvSpPr>
            <a:spLocks noGrp="1"/>
          </p:cNvSpPr>
          <p:nvPr>
            <p:ph type="title"/>
          </p:nvPr>
        </p:nvSpPr>
        <p:spPr>
          <a:xfrm>
            <a:off x="140774" y="70658"/>
            <a:ext cx="11709355" cy="982838"/>
          </a:xfrm>
        </p:spPr>
        <p:txBody>
          <a:bodyPr>
            <a:normAutofit fontScale="90000"/>
          </a:bodyPr>
          <a:lstStyle/>
          <a:p>
            <a:r>
              <a:rPr lang="en-US" dirty="0"/>
              <a:t>Step 2: Calculate the joint probability, step-by-step…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C3D39C7-F23B-2647-9BBE-B94D4BFA2482}"/>
                  </a:ext>
                </a:extLst>
              </p:cNvPr>
              <p:cNvSpPr>
                <a:spLocks noGrp="1"/>
              </p:cNvSpPr>
              <p:nvPr>
                <p:ph sz="half" idx="1"/>
              </p:nvPr>
            </p:nvSpPr>
            <p:spPr>
              <a:xfrm>
                <a:off x="157128" y="1515659"/>
                <a:ext cx="5583702" cy="3846754"/>
              </a:xfrm>
            </p:spPr>
            <p:txBody>
              <a:bodyPr/>
              <a:lstStyle/>
              <a:p>
                <a:pPr marL="0" indent="0">
                  <a:lnSpc>
                    <a:spcPct val="120000"/>
                  </a:lnSpc>
                  <a:buNone/>
                </a:pPr>
                <a14:m>
                  <m:oMathPara xmlns:m="http://schemas.openxmlformats.org/officeDocument/2006/math">
                    <m:oMathParaPr>
                      <m:jc m:val="centerGroup"/>
                    </m:oMathParaPr>
                    <m:oMath xmlns:m="http://schemas.openxmlformats.org/officeDocument/2006/math">
                      <m:r>
                        <m:rPr>
                          <m:brk m:alnAt="7"/>
                        </m:rPr>
                        <a:rPr lang="en-US" i="1" smtClean="0">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e>
                      </m:d>
                      <m:r>
                        <a:rPr lang="en-US" b="0" i="1" smtClean="0">
                          <a:latin typeface="Cambria Math" panose="02040503050406030204" pitchFamily="18" charset="0"/>
                        </a:rPr>
                        <m:t>=</m:t>
                      </m:r>
                    </m:oMath>
                  </m:oMathPara>
                </a14:m>
                <a:endParaRPr lang="en-US" b="0" dirty="0"/>
              </a:p>
              <a:p>
                <a:pPr marL="0" indent="0">
                  <a:lnSpc>
                    <a:spcPct val="120000"/>
                  </a:lnSpc>
                  <a:buNone/>
                </a:pPr>
                <a14:m>
                  <m:oMathPara xmlns:m="http://schemas.openxmlformats.org/officeDocument/2006/math">
                    <m:oMathParaPr>
                      <m:jc m:val="centerGroup"/>
                    </m:oMathParaPr>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e>
                      </m:d>
                      <m:r>
                        <a:rPr lang="en-US" i="1" smtClean="0">
                          <a:latin typeface="Cambria Math" panose="02040503050406030204" pitchFamily="18" charset="0"/>
                          <a:ea typeface="Cambria Math" panose="02040503050406030204" pitchFamily="18" charset="0"/>
                        </a:rPr>
                        <m:t>×</m:t>
                      </m:r>
                    </m:oMath>
                  </m:oMathPara>
                </a14:m>
                <a:endParaRPr lang="en-US" i="1" dirty="0">
                  <a:latin typeface="Cambria Math" panose="02040503050406030204" pitchFamily="18" charset="0"/>
                  <a:ea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𝑇</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e>
                      </m:d>
                      <m:r>
                        <a:rPr lang="en-US" b="0" i="1" smtClean="0">
                          <a:latin typeface="Cambria Math" panose="02040503050406030204" pitchFamily="18" charset="0"/>
                        </a:rPr>
                        <m:t>=</m:t>
                      </m:r>
                    </m:oMath>
                  </m:oMathPara>
                </a14:m>
                <a:endParaRPr lang="en-US" b="0" dirty="0"/>
              </a:p>
              <a:p>
                <a:pPr marL="0" indent="0">
                  <a:lnSpc>
                    <a:spcPct val="120000"/>
                  </a:lnSpc>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r>
                                  <a:rPr lang="en-US" i="1">
                                    <a:latin typeface="Cambria Math" panose="02040503050406030204" pitchFamily="18" charset="0"/>
                                  </a:rPr>
                                  <m:t>0.1</m:t>
                                </m:r>
                                <m:r>
                                  <a:rPr lang="en-US" b="0" i="1" smtClean="0">
                                    <a:latin typeface="Cambria Math" panose="02040503050406030204" pitchFamily="18" charset="0"/>
                                  </a:rPr>
                                  <m:t>153</m:t>
                                </m:r>
                                <m:r>
                                  <a:rPr lang="en-US" i="1">
                                    <a:latin typeface="Cambria Math" panose="02040503050406030204" pitchFamily="18" charset="0"/>
                                  </a:rPr>
                                  <m:t>5</m:t>
                                </m:r>
                                <m:r>
                                  <a:rPr lang="en-US" b="0" i="1" smtClean="0">
                                    <a:latin typeface="Cambria Math" panose="02040503050406030204" pitchFamily="18" charset="0"/>
                                  </a:rPr>
                                  <m:t>)(0.9)</m:t>
                                </m:r>
                              </m:e>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𝑇</m:t>
                                </m:r>
                              </m:e>
                            </m:mr>
                            <m:mr>
                              <m:e>
                                <m: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0831</m:t>
                                </m:r>
                                <m:r>
                                  <a:rPr lang="en-US" i="1">
                                    <a:latin typeface="Cambria Math" panose="02040503050406030204" pitchFamily="18" charset="0"/>
                                  </a:rPr>
                                  <m:t>5</m:t>
                                </m:r>
                                <m:r>
                                  <a:rPr lang="en-US" b="0" i="1" smtClean="0">
                                    <a:latin typeface="Cambria Math" panose="02040503050406030204" pitchFamily="18" charset="0"/>
                                  </a:rPr>
                                  <m:t>)(0.2)</m:t>
                                </m:r>
                              </m:e>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𝐹</m:t>
                                </m:r>
                              </m:e>
                            </m:mr>
                          </m:m>
                        </m:e>
                      </m:d>
                    </m:oMath>
                  </m:oMathPara>
                </a14:m>
                <a:endParaRPr lang="en-US" dirty="0"/>
              </a:p>
              <a:p>
                <a:pPr marL="0" indent="0">
                  <a:lnSpc>
                    <a:spcPct val="120000"/>
                  </a:lnSpc>
                  <a:buNone/>
                </a:pPr>
                <a:endParaRPr lang="en-US" dirty="0"/>
              </a:p>
            </p:txBody>
          </p:sp>
        </mc:Choice>
        <mc:Fallback>
          <p:sp>
            <p:nvSpPr>
              <p:cNvPr id="3" name="Content Placeholder 2">
                <a:extLst>
                  <a:ext uri="{FF2B5EF4-FFF2-40B4-BE49-F238E27FC236}">
                    <a16:creationId xmlns:a16="http://schemas.microsoft.com/office/drawing/2014/main" id="{BC3D39C7-F23B-2647-9BBE-B94D4BFA2482}"/>
                  </a:ext>
                </a:extLst>
              </p:cNvPr>
              <p:cNvSpPr>
                <a:spLocks noGrp="1" noRot="1" noChangeAspect="1" noMove="1" noResize="1" noEditPoints="1" noAdjustHandles="1" noChangeArrowheads="1" noChangeShapeType="1" noTextEdit="1"/>
              </p:cNvSpPr>
              <p:nvPr>
                <p:ph sz="half" idx="1"/>
              </p:nvPr>
            </p:nvSpPr>
            <p:spPr>
              <a:xfrm>
                <a:off x="157128" y="1515659"/>
                <a:ext cx="5583702" cy="3846754"/>
              </a:xfrm>
              <a:blipFill>
                <a:blip r:embed="rId2"/>
                <a:stretch>
                  <a:fillRect l="-17460" t="-11184" b="-52961"/>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2B1C192E-6F52-7740-A1B2-0B2799ED2275}"/>
              </a:ext>
            </a:extLst>
          </p:cNvPr>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6" name="TextBox 5">
            <a:extLst>
              <a:ext uri="{FF2B5EF4-FFF2-40B4-BE49-F238E27FC236}">
                <a16:creationId xmlns:a16="http://schemas.microsoft.com/office/drawing/2014/main" id="{D77A605F-1C99-BC41-8A9A-F77E3CBE06BD}"/>
              </a:ext>
            </a:extLst>
          </p:cNvPr>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7" name="TextBox 6">
            <a:extLst>
              <a:ext uri="{FF2B5EF4-FFF2-40B4-BE49-F238E27FC236}">
                <a16:creationId xmlns:a16="http://schemas.microsoft.com/office/drawing/2014/main" id="{0CBEC8DF-BA79-3F46-A158-D7338E15F66F}"/>
              </a:ext>
            </a:extLst>
          </p:cNvPr>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8" name="TextBox 7">
            <a:extLst>
              <a:ext uri="{FF2B5EF4-FFF2-40B4-BE49-F238E27FC236}">
                <a16:creationId xmlns:a16="http://schemas.microsoft.com/office/drawing/2014/main" id="{8D1AE148-A74E-1D40-9C76-B7800A70A77F}"/>
              </a:ext>
            </a:extLst>
          </p:cNvPr>
          <p:cNvSpPr txBox="1"/>
          <p:nvPr/>
        </p:nvSpPr>
        <p:spPr>
          <a:xfrm>
            <a:off x="7217099" y="1547527"/>
            <a:ext cx="1483355" cy="830997"/>
          </a:xfrm>
          <a:prstGeom prst="rect">
            <a:avLst/>
          </a:prstGeom>
          <a:noFill/>
        </p:spPr>
        <p:txBody>
          <a:bodyPr wrap="none" rtlCol="0">
            <a:spAutoFit/>
          </a:bodyPr>
          <a:lstStyle/>
          <a:p>
            <a:pPr algn="ctr"/>
            <a:r>
              <a:rPr lang="en-US" sz="2400" dirty="0">
                <a:solidFill>
                  <a:srgbClr val="0000FF"/>
                </a:solidFill>
              </a:rPr>
              <a:t>Transition </a:t>
            </a:r>
          </a:p>
          <a:p>
            <a:pPr algn="ctr"/>
            <a:r>
              <a:rPr lang="en-US" sz="2400" dirty="0">
                <a:solidFill>
                  <a:srgbClr val="0000FF"/>
                </a:solidFill>
              </a:rPr>
              <a:t>model</a:t>
            </a:r>
          </a:p>
        </p:txBody>
      </p:sp>
      <p:sp>
        <p:nvSpPr>
          <p:cNvPr id="9" name="TextBox 8">
            <a:extLst>
              <a:ext uri="{FF2B5EF4-FFF2-40B4-BE49-F238E27FC236}">
                <a16:creationId xmlns:a16="http://schemas.microsoft.com/office/drawing/2014/main" id="{AA0CBBB2-7AFA-064F-B032-F9F8D0F7D623}"/>
              </a:ext>
            </a:extLst>
          </p:cNvPr>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10" name="Straight Arrow Connector 9">
            <a:extLst>
              <a:ext uri="{FF2B5EF4-FFF2-40B4-BE49-F238E27FC236}">
                <a16:creationId xmlns:a16="http://schemas.microsoft.com/office/drawing/2014/main" id="{3C5007F0-18F4-5A43-86A3-CE9637DB98C0}"/>
              </a:ext>
            </a:extLst>
          </p:cNvPr>
          <p:cNvCxnSpPr>
            <a:stCxn id="9"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0403DFF-2D84-8449-977B-23DB6EA05B7B}"/>
                  </a:ext>
                </a:extLst>
              </p:cNvPr>
              <p:cNvSpPr/>
              <p:nvPr/>
            </p:nvSpPr>
            <p:spPr>
              <a:xfrm>
                <a:off x="6169332" y="2484676"/>
                <a:ext cx="821379" cy="646331"/>
              </a:xfrm>
              <a:prstGeom prst="rect">
                <a:avLst/>
              </a:prstGeom>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i="1" u="sng" smtClean="0">
                          <a:latin typeface="Cambria Math" panose="02040503050406030204" pitchFamily="18" charset="0"/>
                        </a:rPr>
                        <m:t>𝑃</m:t>
                      </m:r>
                      <m:d>
                        <m:dPr>
                          <m:ctrlPr>
                            <a:rPr lang="en-US" i="1" u="sng">
                              <a:latin typeface="Cambria Math" panose="02040503050406030204" pitchFamily="18" charset="0"/>
                            </a:rPr>
                          </m:ctrlPr>
                        </m:dPr>
                        <m:e>
                          <m:sSub>
                            <m:sSubPr>
                              <m:ctrlPr>
                                <a:rPr lang="en-US" i="1" u="sng">
                                  <a:latin typeface="Cambria Math" panose="02040503050406030204" pitchFamily="18" charset="0"/>
                                </a:rPr>
                              </m:ctrlPr>
                            </m:sSubPr>
                            <m:e>
                              <m:r>
                                <a:rPr lang="en-US" i="1" u="sng">
                                  <a:latin typeface="Cambria Math" panose="02040503050406030204" pitchFamily="18" charset="0"/>
                                </a:rPr>
                                <m:t>𝑅</m:t>
                              </m:r>
                            </m:e>
                            <m:sub>
                              <m:r>
                                <a:rPr lang="en-US" i="1" u="sng">
                                  <a:latin typeface="Cambria Math" panose="02040503050406030204" pitchFamily="18" charset="0"/>
                                </a:rPr>
                                <m:t>1</m:t>
                              </m:r>
                            </m:sub>
                          </m:sSub>
                        </m:e>
                      </m:d>
                    </m:oMath>
                  </m:oMathPara>
                </a14:m>
                <a:endParaRPr lang="en-US" i="1" u="sng"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0.5</m:t>
                      </m:r>
                    </m:oMath>
                  </m:oMathPara>
                </a14:m>
                <a:endParaRPr lang="en-US" dirty="0"/>
              </a:p>
            </p:txBody>
          </p:sp>
        </mc:Choice>
        <mc:Fallback xmlns="">
          <p:sp>
            <p:nvSpPr>
              <p:cNvPr id="11" name="Rectangle 10">
                <a:extLst>
                  <a:ext uri="{FF2B5EF4-FFF2-40B4-BE49-F238E27FC236}">
                    <a16:creationId xmlns:a16="http://schemas.microsoft.com/office/drawing/2014/main" id="{30403DFF-2D84-8449-977B-23DB6EA05B7B}"/>
                  </a:ext>
                </a:extLst>
              </p:cNvPr>
              <p:cNvSpPr>
                <a:spLocks noRot="1" noChangeAspect="1" noMove="1" noResize="1" noEditPoints="1" noAdjustHandles="1" noChangeArrowheads="1" noChangeShapeType="1" noTextEdit="1"/>
              </p:cNvSpPr>
              <p:nvPr/>
            </p:nvSpPr>
            <p:spPr>
              <a:xfrm>
                <a:off x="6169332" y="2484676"/>
                <a:ext cx="821379" cy="646331"/>
              </a:xfrm>
              <a:prstGeom prst="rect">
                <a:avLst/>
              </a:prstGeom>
              <a:blipFill>
                <a:blip r:embed="rId4"/>
                <a:stretch>
                  <a:fillRect/>
                </a:stretch>
              </a:blipFill>
              <a:ln w="12700">
                <a:solidFill>
                  <a:schemeClr val="tx1"/>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8111EF2A-09B5-914E-822C-EE10BD2F4B2D}"/>
              </a:ext>
            </a:extLst>
          </p:cNvPr>
          <p:cNvSpPr txBox="1"/>
          <p:nvPr/>
        </p:nvSpPr>
        <p:spPr>
          <a:xfrm>
            <a:off x="6088721" y="1390439"/>
            <a:ext cx="978153" cy="1200329"/>
          </a:xfrm>
          <a:prstGeom prst="rect">
            <a:avLst/>
          </a:prstGeom>
          <a:noFill/>
        </p:spPr>
        <p:txBody>
          <a:bodyPr wrap="none" rtlCol="0">
            <a:spAutoFit/>
          </a:bodyPr>
          <a:lstStyle/>
          <a:p>
            <a:pPr algn="ctr"/>
            <a:r>
              <a:rPr lang="en-US" sz="2400" dirty="0">
                <a:solidFill>
                  <a:srgbClr val="0000FF"/>
                </a:solidFill>
              </a:rPr>
              <a:t>Initial</a:t>
            </a:r>
          </a:p>
          <a:p>
            <a:pPr algn="ctr"/>
            <a:r>
              <a:rPr lang="en-US" sz="2400" dirty="0">
                <a:solidFill>
                  <a:srgbClr val="0000FF"/>
                </a:solidFill>
              </a:rPr>
              <a:t>state </a:t>
            </a:r>
          </a:p>
          <a:p>
            <a:pPr algn="ctr"/>
            <a:r>
              <a:rPr lang="en-US" sz="2400" dirty="0">
                <a:solidFill>
                  <a:srgbClr val="0000FF"/>
                </a:solidFill>
              </a:rPr>
              <a:t>model</a:t>
            </a:r>
          </a:p>
        </p:txBody>
      </p:sp>
      <p:sp>
        <p:nvSpPr>
          <p:cNvPr id="15" name="Freeform 14">
            <a:extLst>
              <a:ext uri="{FF2B5EF4-FFF2-40B4-BE49-F238E27FC236}">
                <a16:creationId xmlns:a16="http://schemas.microsoft.com/office/drawing/2014/main" id="{FA05D583-6877-0D4E-93D6-C48B25A59764}"/>
              </a:ext>
            </a:extLst>
          </p:cNvPr>
          <p:cNvSpPr/>
          <p:nvPr/>
        </p:nvSpPr>
        <p:spPr>
          <a:xfrm>
            <a:off x="6723826" y="3467951"/>
            <a:ext cx="4314840" cy="1717776"/>
          </a:xfrm>
          <a:custGeom>
            <a:avLst/>
            <a:gdLst>
              <a:gd name="connsiteX0" fmla="*/ 32574 w 4314840"/>
              <a:gd name="connsiteY0" fmla="*/ 215049 h 1717776"/>
              <a:gd name="connsiteX1" fmla="*/ 57974 w 4314840"/>
              <a:gd name="connsiteY1" fmla="*/ 1510449 h 1717776"/>
              <a:gd name="connsiteX2" fmla="*/ 565974 w 4314840"/>
              <a:gd name="connsiteY2" fmla="*/ 1383449 h 1717776"/>
              <a:gd name="connsiteX3" fmla="*/ 515174 w 4314840"/>
              <a:gd name="connsiteY3" fmla="*/ 215049 h 1717776"/>
              <a:gd name="connsiteX4" fmla="*/ 667574 w 4314840"/>
              <a:gd name="connsiteY4" fmla="*/ 62649 h 1717776"/>
              <a:gd name="connsiteX5" fmla="*/ 1988374 w 4314840"/>
              <a:gd name="connsiteY5" fmla="*/ 138849 h 1717776"/>
              <a:gd name="connsiteX6" fmla="*/ 2115374 w 4314840"/>
              <a:gd name="connsiteY6" fmla="*/ 1561249 h 1717776"/>
              <a:gd name="connsiteX7" fmla="*/ 2521774 w 4314840"/>
              <a:gd name="connsiteY7" fmla="*/ 1535849 h 1717776"/>
              <a:gd name="connsiteX8" fmla="*/ 2420174 w 4314840"/>
              <a:gd name="connsiteY8" fmla="*/ 265849 h 1717776"/>
              <a:gd name="connsiteX9" fmla="*/ 4071174 w 4314840"/>
              <a:gd name="connsiteY9" fmla="*/ 138849 h 1717776"/>
              <a:gd name="connsiteX10" fmla="*/ 4274374 w 4314840"/>
              <a:gd name="connsiteY10" fmla="*/ 1459649 h 171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4840" h="1717776">
                <a:moveTo>
                  <a:pt x="32574" y="215049"/>
                </a:moveTo>
                <a:cubicBezTo>
                  <a:pt x="824" y="765382"/>
                  <a:pt x="-30926" y="1315716"/>
                  <a:pt x="57974" y="1510449"/>
                </a:cubicBezTo>
                <a:cubicBezTo>
                  <a:pt x="146874" y="1705182"/>
                  <a:pt x="489774" y="1599349"/>
                  <a:pt x="565974" y="1383449"/>
                </a:cubicBezTo>
                <a:cubicBezTo>
                  <a:pt x="642174" y="1167549"/>
                  <a:pt x="515174" y="215049"/>
                  <a:pt x="515174" y="215049"/>
                </a:cubicBezTo>
                <a:cubicBezTo>
                  <a:pt x="532107" y="-5084"/>
                  <a:pt x="422041" y="75349"/>
                  <a:pt x="667574" y="62649"/>
                </a:cubicBezTo>
                <a:cubicBezTo>
                  <a:pt x="913107" y="49949"/>
                  <a:pt x="1747074" y="-110918"/>
                  <a:pt x="1988374" y="138849"/>
                </a:cubicBezTo>
                <a:cubicBezTo>
                  <a:pt x="2229674" y="388616"/>
                  <a:pt x="2026474" y="1328416"/>
                  <a:pt x="2115374" y="1561249"/>
                </a:cubicBezTo>
                <a:cubicBezTo>
                  <a:pt x="2204274" y="1794082"/>
                  <a:pt x="2470974" y="1751749"/>
                  <a:pt x="2521774" y="1535849"/>
                </a:cubicBezTo>
                <a:cubicBezTo>
                  <a:pt x="2572574" y="1319949"/>
                  <a:pt x="2161941" y="498682"/>
                  <a:pt x="2420174" y="265849"/>
                </a:cubicBezTo>
                <a:cubicBezTo>
                  <a:pt x="2678407" y="33016"/>
                  <a:pt x="3762141" y="-60118"/>
                  <a:pt x="4071174" y="138849"/>
                </a:cubicBezTo>
                <a:cubicBezTo>
                  <a:pt x="4380207" y="337816"/>
                  <a:pt x="4327290" y="898732"/>
                  <a:pt x="4274374" y="1459649"/>
                </a:cubicBezTo>
              </a:path>
            </a:pathLst>
          </a:custGeom>
          <a:noFill/>
          <a:ln w="190500">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BF7565D-4DB4-4741-BC65-7314C4456349}"/>
              </a:ext>
            </a:extLst>
          </p:cNvPr>
          <p:cNvSpPr/>
          <p:nvPr/>
        </p:nvSpPr>
        <p:spPr>
          <a:xfrm>
            <a:off x="10688609" y="4715988"/>
            <a:ext cx="617838" cy="622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155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57C-1C9F-1D4C-9E7F-127D69959523}"/>
              </a:ext>
            </a:extLst>
          </p:cNvPr>
          <p:cNvSpPr>
            <a:spLocks noGrp="1"/>
          </p:cNvSpPr>
          <p:nvPr>
            <p:ph type="title"/>
          </p:nvPr>
        </p:nvSpPr>
        <p:spPr>
          <a:xfrm>
            <a:off x="140774" y="70658"/>
            <a:ext cx="11709355" cy="982838"/>
          </a:xfrm>
        </p:spPr>
        <p:txBody>
          <a:bodyPr>
            <a:normAutofit fontScale="90000"/>
          </a:bodyPr>
          <a:lstStyle/>
          <a:p>
            <a:r>
              <a:rPr lang="en-US" dirty="0"/>
              <a:t>Step 3: Apply Bayes’ rule to get conditional probability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C3D39C7-F23B-2647-9BBE-B94D4BFA2482}"/>
                  </a:ext>
                </a:extLst>
              </p:cNvPr>
              <p:cNvSpPr>
                <a:spLocks noGrp="1"/>
              </p:cNvSpPr>
              <p:nvPr>
                <p:ph sz="half" idx="1"/>
              </p:nvPr>
            </p:nvSpPr>
            <p:spPr>
              <a:xfrm>
                <a:off x="157128" y="1515659"/>
                <a:ext cx="5583702" cy="3846754"/>
              </a:xfrm>
            </p:spPr>
            <p:txBody>
              <a:bodyPr>
                <a:normAutofit fontScale="92500"/>
              </a:bodyPr>
              <a:lstStyle/>
              <a:p>
                <a:pPr marL="0" indent="0">
                  <a:lnSpc>
                    <a:spcPct val="120000"/>
                  </a:lnSpc>
                  <a:buNone/>
                </a:pPr>
                <a14:m>
                  <m:oMathPara xmlns:m="http://schemas.openxmlformats.org/officeDocument/2006/math">
                    <m:oMathParaPr>
                      <m:jc m:val="centerGroup"/>
                    </m:oMathParaPr>
                    <m:oMath xmlns:m="http://schemas.openxmlformats.org/officeDocument/2006/math">
                      <m:r>
                        <m:rPr>
                          <m:brk m:alnAt="7"/>
                        </m:rPr>
                        <a:rPr lang="en-US" i="1" smtClean="0">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𝑇</m:t>
                          </m:r>
                        </m:e>
                      </m:d>
                      <m:r>
                        <a:rPr lang="en-US" b="0" i="1" smtClean="0">
                          <a:latin typeface="Cambria Math" panose="02040503050406030204" pitchFamily="18" charset="0"/>
                        </a:rPr>
                        <m:t>=</m:t>
                      </m:r>
                    </m:oMath>
                  </m:oMathPara>
                </a14:m>
                <a:endParaRPr lang="en-US" b="0" dirty="0"/>
              </a:p>
              <a:p>
                <a:pPr marL="0" indent="0">
                  <a:lnSpc>
                    <a:spcPct val="120000"/>
                  </a:lnSpc>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𝑇</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𝑇</m:t>
                              </m:r>
                            </m:e>
                          </m:d>
                        </m:num>
                        <m:den>
                          <m:eqArr>
                            <m:eqArrPr>
                              <m:ctrlPr>
                                <a:rPr lang="en-US" i="1">
                                  <a:latin typeface="Cambria Math" panose="02040503050406030204" pitchFamily="18" charset="0"/>
                                </a:rPr>
                              </m:ctrlPr>
                            </m:eqArrPr>
                            <m:e>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𝑇</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𝑇</m:t>
                                  </m:r>
                                </m:e>
                              </m:d>
                              <m:r>
                                <a:rPr lang="en-US" b="0" i="1" smtClean="0">
                                  <a:latin typeface="Cambria Math" panose="02040503050406030204" pitchFamily="18" charset="0"/>
                                </a:rPr>
                                <m:t>+</m:t>
                              </m:r>
                            </m:e>
                            <m:e>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r>
                                    <a:rPr lang="en-US" i="1">
                                      <a:latin typeface="Cambria Math" panose="02040503050406030204" pitchFamily="18" charset="0"/>
                                    </a:rPr>
                                    <m:t>=</m:t>
                                  </m:r>
                                  <m:r>
                                    <a:rPr lang="en-US" b="0" i="1" smtClean="0">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𝐹</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𝑇</m:t>
                                  </m:r>
                                </m:e>
                              </m:d>
                            </m:e>
                          </m:eqArr>
                        </m:den>
                      </m:f>
                    </m:oMath>
                  </m:oMathPara>
                </a14:m>
                <a:endParaRPr lang="en-US" b="0" dirty="0"/>
              </a:p>
              <a:p>
                <a:pPr marL="0" indent="0">
                  <a:lnSpc>
                    <a:spcPct val="120000"/>
                  </a:lnSpc>
                  <a:buNone/>
                </a:pPr>
                <a:endParaRPr lang="en-US" b="0" dirty="0"/>
              </a:p>
              <a:p>
                <a:pPr marL="0" indent="0">
                  <a:lnSpc>
                    <a:spcPct val="12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(0.1</m:t>
                          </m:r>
                          <m:r>
                            <a:rPr lang="en-US" b="0" i="1" smtClean="0">
                              <a:latin typeface="Cambria Math" panose="02040503050406030204" pitchFamily="18" charset="0"/>
                            </a:rPr>
                            <m:t>153</m:t>
                          </m:r>
                          <m:r>
                            <a:rPr lang="en-US" b="0" i="1" smtClean="0">
                              <a:latin typeface="Cambria Math" panose="02040503050406030204" pitchFamily="18" charset="0"/>
                            </a:rPr>
                            <m:t>5)(0.9)</m:t>
                          </m:r>
                        </m:num>
                        <m:den>
                          <m:d>
                            <m:dPr>
                              <m:ctrlPr>
                                <a:rPr lang="en-US" b="0" i="1" smtClean="0">
                                  <a:latin typeface="Cambria Math" panose="02040503050406030204" pitchFamily="18" charset="0"/>
                                </a:rPr>
                              </m:ctrlPr>
                            </m:dPr>
                            <m:e>
                              <m:r>
                                <a:rPr lang="en-US" b="0" i="1" smtClean="0">
                                  <a:latin typeface="Cambria Math" panose="02040503050406030204" pitchFamily="18" charset="0"/>
                                </a:rPr>
                                <m:t>0.1</m:t>
                              </m:r>
                              <m:r>
                                <a:rPr lang="en-US" b="0" i="1" smtClean="0">
                                  <a:latin typeface="Cambria Math" panose="02040503050406030204" pitchFamily="18" charset="0"/>
                                </a:rPr>
                                <m:t>153</m:t>
                              </m:r>
                              <m:r>
                                <a:rPr lang="en-US" b="0" i="1" smtClean="0">
                                  <a:latin typeface="Cambria Math" panose="02040503050406030204" pitchFamily="18" charset="0"/>
                                </a:rPr>
                                <m:t>5</m:t>
                              </m:r>
                            </m:e>
                          </m:d>
                          <m:d>
                            <m:dPr>
                              <m:ctrlPr>
                                <a:rPr lang="en-US" b="0" i="1" smtClean="0">
                                  <a:latin typeface="Cambria Math" panose="02040503050406030204" pitchFamily="18" charset="0"/>
                                </a:rPr>
                              </m:ctrlPr>
                            </m:dPr>
                            <m:e>
                              <m:r>
                                <a:rPr lang="en-US" b="0" i="1" smtClean="0">
                                  <a:latin typeface="Cambria Math" panose="02040503050406030204" pitchFamily="18" charset="0"/>
                                </a:rPr>
                                <m:t>0.9</m:t>
                              </m:r>
                            </m:e>
                          </m:d>
                          <m:r>
                            <a:rPr lang="en-US" b="0" i="1" smtClean="0">
                              <a:latin typeface="Cambria Math" panose="02040503050406030204" pitchFamily="18" charset="0"/>
                            </a:rPr>
                            <m:t>+(0.</m:t>
                          </m:r>
                          <m:r>
                            <a:rPr lang="en-US" b="0" i="1" smtClean="0">
                              <a:latin typeface="Cambria Math" panose="02040503050406030204" pitchFamily="18" charset="0"/>
                            </a:rPr>
                            <m:t>0831</m:t>
                          </m:r>
                          <m:r>
                            <a:rPr lang="en-US" b="0" i="1" smtClean="0">
                              <a:latin typeface="Cambria Math" panose="02040503050406030204" pitchFamily="18" charset="0"/>
                            </a:rPr>
                            <m:t>5)(0.2)</m:t>
                          </m:r>
                        </m:den>
                      </m:f>
                    </m:oMath>
                  </m:oMathPara>
                </a14:m>
                <a:endParaRPr lang="en-US" dirty="0"/>
              </a:p>
            </p:txBody>
          </p:sp>
        </mc:Choice>
        <mc:Fallback>
          <p:sp>
            <p:nvSpPr>
              <p:cNvPr id="3" name="Content Placeholder 2">
                <a:extLst>
                  <a:ext uri="{FF2B5EF4-FFF2-40B4-BE49-F238E27FC236}">
                    <a16:creationId xmlns:a16="http://schemas.microsoft.com/office/drawing/2014/main" id="{BC3D39C7-F23B-2647-9BBE-B94D4BFA2482}"/>
                  </a:ext>
                </a:extLst>
              </p:cNvPr>
              <p:cNvSpPr>
                <a:spLocks noGrp="1" noRot="1" noChangeAspect="1" noMove="1" noResize="1" noEditPoints="1" noAdjustHandles="1" noChangeArrowheads="1" noChangeShapeType="1" noTextEdit="1"/>
              </p:cNvSpPr>
              <p:nvPr>
                <p:ph sz="half" idx="1"/>
              </p:nvPr>
            </p:nvSpPr>
            <p:spPr>
              <a:xfrm>
                <a:off x="157128" y="1515659"/>
                <a:ext cx="5583702" cy="3846754"/>
              </a:xfrm>
              <a:blipFill>
                <a:blip r:embed="rId2"/>
                <a:stretch>
                  <a:fillRect/>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2B1C192E-6F52-7740-A1B2-0B2799ED2275}"/>
              </a:ext>
            </a:extLst>
          </p:cNvPr>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6" name="TextBox 5">
            <a:extLst>
              <a:ext uri="{FF2B5EF4-FFF2-40B4-BE49-F238E27FC236}">
                <a16:creationId xmlns:a16="http://schemas.microsoft.com/office/drawing/2014/main" id="{D77A605F-1C99-BC41-8A9A-F77E3CBE06BD}"/>
              </a:ext>
            </a:extLst>
          </p:cNvPr>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7" name="TextBox 6">
            <a:extLst>
              <a:ext uri="{FF2B5EF4-FFF2-40B4-BE49-F238E27FC236}">
                <a16:creationId xmlns:a16="http://schemas.microsoft.com/office/drawing/2014/main" id="{0CBEC8DF-BA79-3F46-A158-D7338E15F66F}"/>
              </a:ext>
            </a:extLst>
          </p:cNvPr>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8" name="TextBox 7">
            <a:extLst>
              <a:ext uri="{FF2B5EF4-FFF2-40B4-BE49-F238E27FC236}">
                <a16:creationId xmlns:a16="http://schemas.microsoft.com/office/drawing/2014/main" id="{8D1AE148-A74E-1D40-9C76-B7800A70A77F}"/>
              </a:ext>
            </a:extLst>
          </p:cNvPr>
          <p:cNvSpPr txBox="1"/>
          <p:nvPr/>
        </p:nvSpPr>
        <p:spPr>
          <a:xfrm>
            <a:off x="7217099" y="1547527"/>
            <a:ext cx="1483355" cy="830997"/>
          </a:xfrm>
          <a:prstGeom prst="rect">
            <a:avLst/>
          </a:prstGeom>
          <a:noFill/>
        </p:spPr>
        <p:txBody>
          <a:bodyPr wrap="none" rtlCol="0">
            <a:spAutoFit/>
          </a:bodyPr>
          <a:lstStyle/>
          <a:p>
            <a:pPr algn="ctr"/>
            <a:r>
              <a:rPr lang="en-US" sz="2400" dirty="0">
                <a:solidFill>
                  <a:srgbClr val="0000FF"/>
                </a:solidFill>
              </a:rPr>
              <a:t>Transition </a:t>
            </a:r>
          </a:p>
          <a:p>
            <a:pPr algn="ctr"/>
            <a:r>
              <a:rPr lang="en-US" sz="2400" dirty="0">
                <a:solidFill>
                  <a:srgbClr val="0000FF"/>
                </a:solidFill>
              </a:rPr>
              <a:t>model</a:t>
            </a:r>
          </a:p>
        </p:txBody>
      </p:sp>
      <p:sp>
        <p:nvSpPr>
          <p:cNvPr id="9" name="TextBox 8">
            <a:extLst>
              <a:ext uri="{FF2B5EF4-FFF2-40B4-BE49-F238E27FC236}">
                <a16:creationId xmlns:a16="http://schemas.microsoft.com/office/drawing/2014/main" id="{AA0CBBB2-7AFA-064F-B032-F9F8D0F7D623}"/>
              </a:ext>
            </a:extLst>
          </p:cNvPr>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10" name="Straight Arrow Connector 9">
            <a:extLst>
              <a:ext uri="{FF2B5EF4-FFF2-40B4-BE49-F238E27FC236}">
                <a16:creationId xmlns:a16="http://schemas.microsoft.com/office/drawing/2014/main" id="{3C5007F0-18F4-5A43-86A3-CE9637DB98C0}"/>
              </a:ext>
            </a:extLst>
          </p:cNvPr>
          <p:cNvCxnSpPr>
            <a:stCxn id="9"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0403DFF-2D84-8449-977B-23DB6EA05B7B}"/>
                  </a:ext>
                </a:extLst>
              </p:cNvPr>
              <p:cNvSpPr/>
              <p:nvPr/>
            </p:nvSpPr>
            <p:spPr>
              <a:xfrm>
                <a:off x="6169332" y="2484676"/>
                <a:ext cx="821379" cy="646331"/>
              </a:xfrm>
              <a:prstGeom prst="rect">
                <a:avLst/>
              </a:prstGeom>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i="1" u="sng" smtClean="0">
                          <a:latin typeface="Cambria Math" panose="02040503050406030204" pitchFamily="18" charset="0"/>
                        </a:rPr>
                        <m:t>𝑃</m:t>
                      </m:r>
                      <m:d>
                        <m:dPr>
                          <m:ctrlPr>
                            <a:rPr lang="en-US" i="1" u="sng">
                              <a:latin typeface="Cambria Math" panose="02040503050406030204" pitchFamily="18" charset="0"/>
                            </a:rPr>
                          </m:ctrlPr>
                        </m:dPr>
                        <m:e>
                          <m:sSub>
                            <m:sSubPr>
                              <m:ctrlPr>
                                <a:rPr lang="en-US" i="1" u="sng">
                                  <a:latin typeface="Cambria Math" panose="02040503050406030204" pitchFamily="18" charset="0"/>
                                </a:rPr>
                              </m:ctrlPr>
                            </m:sSubPr>
                            <m:e>
                              <m:r>
                                <a:rPr lang="en-US" i="1" u="sng">
                                  <a:latin typeface="Cambria Math" panose="02040503050406030204" pitchFamily="18" charset="0"/>
                                </a:rPr>
                                <m:t>𝑅</m:t>
                              </m:r>
                            </m:e>
                            <m:sub>
                              <m:r>
                                <a:rPr lang="en-US" i="1" u="sng">
                                  <a:latin typeface="Cambria Math" panose="02040503050406030204" pitchFamily="18" charset="0"/>
                                </a:rPr>
                                <m:t>1</m:t>
                              </m:r>
                            </m:sub>
                          </m:sSub>
                        </m:e>
                      </m:d>
                    </m:oMath>
                  </m:oMathPara>
                </a14:m>
                <a:endParaRPr lang="en-US" i="1" u="sng"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0.5</m:t>
                      </m:r>
                    </m:oMath>
                  </m:oMathPara>
                </a14:m>
                <a:endParaRPr lang="en-US" dirty="0"/>
              </a:p>
            </p:txBody>
          </p:sp>
        </mc:Choice>
        <mc:Fallback xmlns="">
          <p:sp>
            <p:nvSpPr>
              <p:cNvPr id="11" name="Rectangle 10">
                <a:extLst>
                  <a:ext uri="{FF2B5EF4-FFF2-40B4-BE49-F238E27FC236}">
                    <a16:creationId xmlns:a16="http://schemas.microsoft.com/office/drawing/2014/main" id="{30403DFF-2D84-8449-977B-23DB6EA05B7B}"/>
                  </a:ext>
                </a:extLst>
              </p:cNvPr>
              <p:cNvSpPr>
                <a:spLocks noRot="1" noChangeAspect="1" noMove="1" noResize="1" noEditPoints="1" noAdjustHandles="1" noChangeArrowheads="1" noChangeShapeType="1" noTextEdit="1"/>
              </p:cNvSpPr>
              <p:nvPr/>
            </p:nvSpPr>
            <p:spPr>
              <a:xfrm>
                <a:off x="6169332" y="2484676"/>
                <a:ext cx="821379" cy="646331"/>
              </a:xfrm>
              <a:prstGeom prst="rect">
                <a:avLst/>
              </a:prstGeom>
              <a:blipFill>
                <a:blip r:embed="rId4"/>
                <a:stretch>
                  <a:fillRect/>
                </a:stretch>
              </a:blipFill>
              <a:ln w="12700">
                <a:solidFill>
                  <a:schemeClr val="tx1"/>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8111EF2A-09B5-914E-822C-EE10BD2F4B2D}"/>
              </a:ext>
            </a:extLst>
          </p:cNvPr>
          <p:cNvSpPr txBox="1"/>
          <p:nvPr/>
        </p:nvSpPr>
        <p:spPr>
          <a:xfrm>
            <a:off x="6088721" y="1390439"/>
            <a:ext cx="978153" cy="1200329"/>
          </a:xfrm>
          <a:prstGeom prst="rect">
            <a:avLst/>
          </a:prstGeom>
          <a:noFill/>
        </p:spPr>
        <p:txBody>
          <a:bodyPr wrap="none" rtlCol="0">
            <a:spAutoFit/>
          </a:bodyPr>
          <a:lstStyle/>
          <a:p>
            <a:pPr algn="ctr"/>
            <a:r>
              <a:rPr lang="en-US" sz="2400" dirty="0">
                <a:solidFill>
                  <a:srgbClr val="0000FF"/>
                </a:solidFill>
              </a:rPr>
              <a:t>Initial</a:t>
            </a:r>
          </a:p>
          <a:p>
            <a:pPr algn="ctr"/>
            <a:r>
              <a:rPr lang="en-US" sz="2400" dirty="0">
                <a:solidFill>
                  <a:srgbClr val="0000FF"/>
                </a:solidFill>
              </a:rPr>
              <a:t>state </a:t>
            </a:r>
          </a:p>
          <a:p>
            <a:pPr algn="ctr"/>
            <a:r>
              <a:rPr lang="en-US" sz="2400" dirty="0">
                <a:solidFill>
                  <a:srgbClr val="0000FF"/>
                </a:solidFill>
              </a:rPr>
              <a:t>model</a:t>
            </a:r>
          </a:p>
        </p:txBody>
      </p:sp>
      <p:sp>
        <p:nvSpPr>
          <p:cNvPr id="15" name="Freeform 14">
            <a:extLst>
              <a:ext uri="{FF2B5EF4-FFF2-40B4-BE49-F238E27FC236}">
                <a16:creationId xmlns:a16="http://schemas.microsoft.com/office/drawing/2014/main" id="{FA05D583-6877-0D4E-93D6-C48B25A59764}"/>
              </a:ext>
            </a:extLst>
          </p:cNvPr>
          <p:cNvSpPr/>
          <p:nvPr/>
        </p:nvSpPr>
        <p:spPr>
          <a:xfrm>
            <a:off x="6723826" y="3467951"/>
            <a:ext cx="4314840" cy="1717776"/>
          </a:xfrm>
          <a:custGeom>
            <a:avLst/>
            <a:gdLst>
              <a:gd name="connsiteX0" fmla="*/ 32574 w 4314840"/>
              <a:gd name="connsiteY0" fmla="*/ 215049 h 1717776"/>
              <a:gd name="connsiteX1" fmla="*/ 57974 w 4314840"/>
              <a:gd name="connsiteY1" fmla="*/ 1510449 h 1717776"/>
              <a:gd name="connsiteX2" fmla="*/ 565974 w 4314840"/>
              <a:gd name="connsiteY2" fmla="*/ 1383449 h 1717776"/>
              <a:gd name="connsiteX3" fmla="*/ 515174 w 4314840"/>
              <a:gd name="connsiteY3" fmla="*/ 215049 h 1717776"/>
              <a:gd name="connsiteX4" fmla="*/ 667574 w 4314840"/>
              <a:gd name="connsiteY4" fmla="*/ 62649 h 1717776"/>
              <a:gd name="connsiteX5" fmla="*/ 1988374 w 4314840"/>
              <a:gd name="connsiteY5" fmla="*/ 138849 h 1717776"/>
              <a:gd name="connsiteX6" fmla="*/ 2115374 w 4314840"/>
              <a:gd name="connsiteY6" fmla="*/ 1561249 h 1717776"/>
              <a:gd name="connsiteX7" fmla="*/ 2521774 w 4314840"/>
              <a:gd name="connsiteY7" fmla="*/ 1535849 h 1717776"/>
              <a:gd name="connsiteX8" fmla="*/ 2420174 w 4314840"/>
              <a:gd name="connsiteY8" fmla="*/ 265849 h 1717776"/>
              <a:gd name="connsiteX9" fmla="*/ 4071174 w 4314840"/>
              <a:gd name="connsiteY9" fmla="*/ 138849 h 1717776"/>
              <a:gd name="connsiteX10" fmla="*/ 4274374 w 4314840"/>
              <a:gd name="connsiteY10" fmla="*/ 1459649 h 171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4840" h="1717776">
                <a:moveTo>
                  <a:pt x="32574" y="215049"/>
                </a:moveTo>
                <a:cubicBezTo>
                  <a:pt x="824" y="765382"/>
                  <a:pt x="-30926" y="1315716"/>
                  <a:pt x="57974" y="1510449"/>
                </a:cubicBezTo>
                <a:cubicBezTo>
                  <a:pt x="146874" y="1705182"/>
                  <a:pt x="489774" y="1599349"/>
                  <a:pt x="565974" y="1383449"/>
                </a:cubicBezTo>
                <a:cubicBezTo>
                  <a:pt x="642174" y="1167549"/>
                  <a:pt x="515174" y="215049"/>
                  <a:pt x="515174" y="215049"/>
                </a:cubicBezTo>
                <a:cubicBezTo>
                  <a:pt x="532107" y="-5084"/>
                  <a:pt x="422041" y="75349"/>
                  <a:pt x="667574" y="62649"/>
                </a:cubicBezTo>
                <a:cubicBezTo>
                  <a:pt x="913107" y="49949"/>
                  <a:pt x="1747074" y="-110918"/>
                  <a:pt x="1988374" y="138849"/>
                </a:cubicBezTo>
                <a:cubicBezTo>
                  <a:pt x="2229674" y="388616"/>
                  <a:pt x="2026474" y="1328416"/>
                  <a:pt x="2115374" y="1561249"/>
                </a:cubicBezTo>
                <a:cubicBezTo>
                  <a:pt x="2204274" y="1794082"/>
                  <a:pt x="2470974" y="1751749"/>
                  <a:pt x="2521774" y="1535849"/>
                </a:cubicBezTo>
                <a:cubicBezTo>
                  <a:pt x="2572574" y="1319949"/>
                  <a:pt x="2161941" y="498682"/>
                  <a:pt x="2420174" y="265849"/>
                </a:cubicBezTo>
                <a:cubicBezTo>
                  <a:pt x="2678407" y="33016"/>
                  <a:pt x="3762141" y="-60118"/>
                  <a:pt x="4071174" y="138849"/>
                </a:cubicBezTo>
                <a:cubicBezTo>
                  <a:pt x="4380207" y="337816"/>
                  <a:pt x="4327290" y="898732"/>
                  <a:pt x="4274374" y="1459649"/>
                </a:cubicBezTo>
              </a:path>
            </a:pathLst>
          </a:custGeom>
          <a:noFill/>
          <a:ln w="190500">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BF7565D-4DB4-4741-BC65-7314C4456349}"/>
              </a:ext>
            </a:extLst>
          </p:cNvPr>
          <p:cNvSpPr/>
          <p:nvPr/>
        </p:nvSpPr>
        <p:spPr>
          <a:xfrm>
            <a:off x="10688609" y="4715988"/>
            <a:ext cx="617838" cy="622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59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458200" cy="1143000"/>
          </a:xfrm>
        </p:spPr>
        <p:txBody>
          <a:bodyPr/>
          <a:lstStyle/>
          <a:p>
            <a:r>
              <a:rPr lang="en-US" dirty="0"/>
              <a:t>Probabilistic reasoning over time</a:t>
            </a:r>
          </a:p>
        </p:txBody>
      </p:sp>
      <p:sp>
        <p:nvSpPr>
          <p:cNvPr id="3" name="Content Placeholder 2"/>
          <p:cNvSpPr>
            <a:spLocks noGrp="1"/>
          </p:cNvSpPr>
          <p:nvPr>
            <p:ph idx="1"/>
          </p:nvPr>
        </p:nvSpPr>
        <p:spPr>
          <a:xfrm>
            <a:off x="1981200" y="1600200"/>
            <a:ext cx="8229600" cy="4800600"/>
          </a:xfrm>
        </p:spPr>
        <p:txBody>
          <a:bodyPr/>
          <a:lstStyle/>
          <a:p>
            <a:r>
              <a:rPr lang="en-US" dirty="0"/>
              <a:t>So far, we’ve mostly dealt with </a:t>
            </a:r>
            <a:r>
              <a:rPr lang="en-US" i="1" dirty="0"/>
              <a:t>episodic</a:t>
            </a:r>
            <a:r>
              <a:rPr lang="en-US" dirty="0"/>
              <a:t> environments</a:t>
            </a:r>
          </a:p>
          <a:p>
            <a:pPr lvl="1"/>
            <a:r>
              <a:rPr lang="en-US" dirty="0"/>
              <a:t>Exceptions: games with multiple moves, planning</a:t>
            </a:r>
          </a:p>
          <a:p>
            <a:r>
              <a:rPr lang="en-US" dirty="0"/>
              <a:t>In particular, the Bayesian networks we’ve seen so far describe static situations</a:t>
            </a:r>
          </a:p>
          <a:p>
            <a:pPr lvl="1"/>
            <a:r>
              <a:rPr lang="en-US" dirty="0"/>
              <a:t>Each random variable gets a single fixed value in a single problem instance</a:t>
            </a:r>
          </a:p>
          <a:p>
            <a:r>
              <a:rPr lang="en-US" dirty="0"/>
              <a:t>Now we consider the problem of describing probabilistic environments that evolve over time</a:t>
            </a:r>
          </a:p>
          <a:p>
            <a:pPr lvl="1"/>
            <a:r>
              <a:rPr lang="en-US" dirty="0"/>
              <a:t>Examples: robot localization, human activity detection, tracking, speech recognition, machine translation, </a:t>
            </a:r>
          </a:p>
        </p:txBody>
      </p:sp>
    </p:spTree>
    <p:extLst>
      <p:ext uri="{BB962C8B-B14F-4D97-AF65-F5344CB8AC3E}">
        <p14:creationId xmlns:p14="http://schemas.microsoft.com/office/powerpoint/2010/main" val="368479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B6A1-8852-D04A-AB6C-13DD7D7C1FF1}"/>
              </a:ext>
            </a:extLst>
          </p:cNvPr>
          <p:cNvSpPr>
            <a:spLocks noGrp="1"/>
          </p:cNvSpPr>
          <p:nvPr>
            <p:ph type="title"/>
          </p:nvPr>
        </p:nvSpPr>
        <p:spPr/>
        <p:txBody>
          <a:bodyPr/>
          <a:lstStyle/>
          <a:p>
            <a:r>
              <a:rPr lang="en-US" dirty="0"/>
              <a:t>Belief propagation, step by step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BC123D-C92B-4548-9BF5-CAA9BCE1391C}"/>
                  </a:ext>
                </a:extLst>
              </p:cNvPr>
              <p:cNvSpPr>
                <a:spLocks noGrp="1"/>
              </p:cNvSpPr>
              <p:nvPr>
                <p:ph idx="1"/>
              </p:nvPr>
            </p:nvSpPr>
            <p:spPr/>
            <p:txBody>
              <a:bodyPr/>
              <a:lstStyle/>
              <a:p>
                <a:pPr marL="514350" indent="-514350">
                  <a:buFont typeface="+mj-lt"/>
                  <a:buAutoNum type="arabicPeriod"/>
                </a:pPr>
                <a:r>
                  <a:rPr lang="en-US" dirty="0"/>
                  <a:t>Identify a path through the Bayesian network that includes all variables, including the query variable and all observed variables, starting at their common ancestor</a:t>
                </a:r>
              </a:p>
              <a:p>
                <a:pPr marL="514350" indent="-514350">
                  <a:buFont typeface="+mj-lt"/>
                  <a:buAutoNum type="arabicPeriod"/>
                </a:pPr>
                <a:r>
                  <a:rPr lang="en-US" dirty="0"/>
                  <a:t>Calculate the joint probability of the query variable and all observed variables, iteratively marginalizing out all intermediate variables step-by-step along the path.</a:t>
                </a:r>
              </a:p>
              <a:p>
                <a:pPr marL="971550" lvl="1" indent="-514350">
                  <a:buFont typeface="+mj-lt"/>
                  <a:buAutoNum type="arabicPeriod"/>
                </a:pPr>
                <a:r>
                  <a:rPr lang="en-US" dirty="0"/>
                  <a:t>Product Step: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oMath>
                </a14:m>
                <a:endParaRPr lang="en-US" dirty="0"/>
              </a:p>
              <a:p>
                <a:pPr marL="971550" lvl="1" indent="-514350">
                  <a:buFont typeface="+mj-lt"/>
                  <a:buAutoNum type="arabicPeriod"/>
                </a:pPr>
                <a:r>
                  <a:rPr lang="en-US" dirty="0"/>
                  <a:t>Sum Step: </a:t>
                </a:r>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𝐶</m:t>
                        </m:r>
                      </m:e>
                    </m:d>
                    <m:r>
                      <a:rPr lang="en-US" b="0" i="1" dirty="0" smtClean="0">
                        <a:latin typeface="Cambria Math" panose="02040503050406030204" pitchFamily="18" charset="0"/>
                      </a:rPr>
                      <m:t>=</m:t>
                    </m:r>
                    <m:nary>
                      <m:naryPr>
                        <m:chr m:val="∑"/>
                        <m:supHide m:val="on"/>
                        <m:ctrlPr>
                          <a:rPr lang="en-US" b="0" i="1" dirty="0" smtClean="0">
                            <a:latin typeface="Cambria Math" panose="02040503050406030204" pitchFamily="18" charset="0"/>
                          </a:rPr>
                        </m:ctrlPr>
                      </m:naryPr>
                      <m:sub>
                        <m:r>
                          <m:rPr>
                            <m:brk m:alnAt="7"/>
                          </m:rPr>
                          <a:rPr lang="en-US" b="0" i="1" dirty="0" smtClean="0">
                            <a:latin typeface="Cambria Math" panose="02040503050406030204" pitchFamily="18" charset="0"/>
                          </a:rPr>
                          <m:t>𝑏</m:t>
                        </m:r>
                      </m:sub>
                      <m:sup/>
                      <m:e>
                        <m:r>
                          <a:rPr lang="en-US" b="0" i="1" dirty="0" smtClean="0">
                            <a:latin typeface="Cambria Math" panose="02040503050406030204" pitchFamily="18" charset="0"/>
                          </a:rPr>
                          <m:t>𝑃</m:t>
                        </m:r>
                        <m:r>
                          <a:rPr lang="en-US" b="0" i="1" dirty="0" smtClean="0">
                            <a:latin typeface="Cambria Math" panose="02040503050406030204" pitchFamily="18" charset="0"/>
                          </a:rPr>
                          <m:t>(</m:t>
                        </m:r>
                        <m:r>
                          <a:rPr lang="en-US" b="0" i="1" dirty="0" smtClean="0">
                            <a:latin typeface="Cambria Math" panose="02040503050406030204" pitchFamily="18" charset="0"/>
                          </a:rPr>
                          <m:t>𝐴</m:t>
                        </m:r>
                        <m:r>
                          <a:rPr lang="en-US" b="0" i="1" dirty="0" smtClean="0">
                            <a:latin typeface="Cambria Math" panose="02040503050406030204" pitchFamily="18" charset="0"/>
                          </a:rPr>
                          <m:t>,</m:t>
                        </m:r>
                        <m:r>
                          <a:rPr lang="en-US" b="0" i="1" dirty="0" smtClean="0">
                            <a:latin typeface="Cambria Math" panose="02040503050406030204" pitchFamily="18" charset="0"/>
                          </a:rPr>
                          <m:t>𝐵</m:t>
                        </m:r>
                        <m:r>
                          <a:rPr lang="en-US" b="0" i="1" dirty="0" smtClean="0">
                            <a:latin typeface="Cambria Math" panose="02040503050406030204" pitchFamily="18" charset="0"/>
                          </a:rPr>
                          <m:t>=</m:t>
                        </m:r>
                        <m:r>
                          <a:rPr lang="en-US" b="0" i="1" dirty="0" smtClean="0">
                            <a:latin typeface="Cambria Math" panose="02040503050406030204" pitchFamily="18" charset="0"/>
                          </a:rPr>
                          <m:t>𝑏</m:t>
                        </m:r>
                        <m:r>
                          <a:rPr lang="en-US" b="0" i="1" dirty="0" smtClean="0">
                            <a:latin typeface="Cambria Math" panose="02040503050406030204" pitchFamily="18" charset="0"/>
                          </a:rPr>
                          <m:t>,</m:t>
                        </m:r>
                        <m:r>
                          <a:rPr lang="en-US" b="0" i="1" dirty="0" smtClean="0">
                            <a:latin typeface="Cambria Math" panose="02040503050406030204" pitchFamily="18" charset="0"/>
                          </a:rPr>
                          <m:t>𝐶</m:t>
                        </m:r>
                        <m:r>
                          <a:rPr lang="en-US" b="0" i="1" dirty="0" smtClean="0">
                            <a:latin typeface="Cambria Math" panose="02040503050406030204" pitchFamily="18" charset="0"/>
                          </a:rPr>
                          <m:t>)</m:t>
                        </m:r>
                      </m:e>
                    </m:nary>
                  </m:oMath>
                </a14:m>
                <a:r>
                  <a:rPr lang="en-US" dirty="0"/>
                  <a:t> </a:t>
                </a:r>
              </a:p>
              <a:p>
                <a:pPr marL="514350" indent="-514350">
                  <a:buFont typeface="+mj-lt"/>
                  <a:buAutoNum type="arabicPeriod"/>
                </a:pPr>
                <a:r>
                  <a:rPr lang="en-US" dirty="0"/>
                  <a:t>Apply Bayes’ rule to get the desired conditional probability</a:t>
                </a:r>
              </a:p>
            </p:txBody>
          </p:sp>
        </mc:Choice>
        <mc:Fallback xmlns="">
          <p:sp>
            <p:nvSpPr>
              <p:cNvPr id="3" name="Content Placeholder 2">
                <a:extLst>
                  <a:ext uri="{FF2B5EF4-FFF2-40B4-BE49-F238E27FC236}">
                    <a16:creationId xmlns:a16="http://schemas.microsoft.com/office/drawing/2014/main" id="{D7BC123D-C92B-4548-9BF5-CAA9BCE1391C}"/>
                  </a:ext>
                </a:extLst>
              </p:cNvPr>
              <p:cNvSpPr>
                <a:spLocks noGrp="1" noRot="1" noChangeAspect="1" noMove="1" noResize="1" noEditPoints="1" noAdjustHandles="1" noChangeArrowheads="1" noChangeShapeType="1" noTextEdit="1"/>
              </p:cNvSpPr>
              <p:nvPr>
                <p:ph idx="1"/>
              </p:nvPr>
            </p:nvSpPr>
            <p:spPr>
              <a:blipFill>
                <a:blip r:embed="rId2"/>
                <a:stretch>
                  <a:fillRect l="-1206" t="-2616" r="-1689"/>
                </a:stretch>
              </a:blipFill>
            </p:spPr>
            <p:txBody>
              <a:bodyPr/>
              <a:lstStyle/>
              <a:p>
                <a:r>
                  <a:rPr lang="en-US">
                    <a:noFill/>
                  </a:rPr>
                  <a:t> </a:t>
                </a:r>
              </a:p>
            </p:txBody>
          </p:sp>
        </mc:Fallback>
      </mc:AlternateContent>
    </p:spTree>
    <p:extLst>
      <p:ext uri="{BB962C8B-B14F-4D97-AF65-F5344CB8AC3E}">
        <p14:creationId xmlns:p14="http://schemas.microsoft.com/office/powerpoint/2010/main" val="3980651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4B7D-0195-1D41-AE01-3FD604DBE3B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6E595A0-DB7A-5B46-9D99-5D0BF7E803EA}"/>
              </a:ext>
            </a:extLst>
          </p:cNvPr>
          <p:cNvSpPr>
            <a:spLocks noGrp="1"/>
          </p:cNvSpPr>
          <p:nvPr>
            <p:ph idx="1"/>
          </p:nvPr>
        </p:nvSpPr>
        <p:spPr/>
        <p:txBody>
          <a:bodyPr/>
          <a:lstStyle/>
          <a:p>
            <a:r>
              <a:rPr lang="en-US" dirty="0">
                <a:solidFill>
                  <a:schemeClr val="bg1">
                    <a:lumMod val="75000"/>
                  </a:schemeClr>
                </a:solidFill>
              </a:rPr>
              <a:t>HMM: Probabilistic reasoning over time</a:t>
            </a:r>
          </a:p>
          <a:p>
            <a:r>
              <a:rPr lang="en-US" dirty="0">
                <a:solidFill>
                  <a:schemeClr val="bg1">
                    <a:lumMod val="75000"/>
                  </a:schemeClr>
                </a:solidFill>
              </a:rPr>
              <a:t>Two views of an HMM: as a Bayes Net, as an FSM</a:t>
            </a:r>
          </a:p>
          <a:p>
            <a:r>
              <a:rPr lang="en-US" dirty="0">
                <a:solidFill>
                  <a:schemeClr val="bg1">
                    <a:lumMod val="75000"/>
                  </a:schemeClr>
                </a:solidFill>
              </a:rPr>
              <a:t>Inference: Belief propagation in an HMM</a:t>
            </a:r>
          </a:p>
          <a:p>
            <a:r>
              <a:rPr lang="en-US" dirty="0"/>
              <a:t>Parameter learning: Maximum likelihood</a:t>
            </a:r>
          </a:p>
          <a:p>
            <a:r>
              <a:rPr lang="en-US" dirty="0"/>
              <a:t>Parameter learning: EM and Hard EM</a:t>
            </a:r>
          </a:p>
        </p:txBody>
      </p:sp>
    </p:spTree>
    <p:extLst>
      <p:ext uri="{BB962C8B-B14F-4D97-AF65-F5344CB8AC3E}">
        <p14:creationId xmlns:p14="http://schemas.microsoft.com/office/powerpoint/2010/main" val="2369821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203F-DDE2-2248-92C9-3B442B85615C}"/>
              </a:ext>
            </a:extLst>
          </p:cNvPr>
          <p:cNvSpPr>
            <a:spLocks noGrp="1"/>
          </p:cNvSpPr>
          <p:nvPr>
            <p:ph type="title"/>
          </p:nvPr>
        </p:nvSpPr>
        <p:spPr/>
        <p:txBody>
          <a:bodyPr/>
          <a:lstStyle/>
          <a:p>
            <a:r>
              <a:rPr lang="en-US" dirty="0"/>
              <a:t>Flying Cows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37FFD2-A535-6B45-A692-64F98920890A}"/>
                  </a:ext>
                </a:extLst>
              </p:cNvPr>
              <p:cNvSpPr>
                <a:spLocks noGrp="1"/>
              </p:cNvSpPr>
              <p:nvPr>
                <p:ph idx="1"/>
              </p:nvPr>
            </p:nvSpPr>
            <p:spPr>
              <a:xfrm>
                <a:off x="838200" y="1825625"/>
                <a:ext cx="10515600" cy="2833674"/>
              </a:xfrm>
            </p:spPr>
            <p:txBody>
              <a:bodyPr/>
              <a:lstStyle/>
              <a:p>
                <a:pPr marL="0" indent="0">
                  <a:buNone/>
                </a:pPr>
                <a:r>
                  <a:rPr lang="en-US" dirty="0"/>
                  <a:t>The University of Illinois </a:t>
                </a:r>
                <a:r>
                  <a:rPr lang="en-US" dirty="0" err="1"/>
                  <a:t>Vaccavolatology</a:t>
                </a:r>
                <a:r>
                  <a:rPr lang="en-US" dirty="0"/>
                  <a:t> Department has a new model of the way in which cows learn to fly.</a:t>
                </a:r>
              </a:p>
              <a:p>
                <a:r>
                  <a:rPr lang="en-US" dirty="0"/>
                  <a:t>If a smart cow arrives in the pasture, it tends to remain for more than one day.  There is a transition probability,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𝑡</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Sub>
                    <m:r>
                      <a:rPr lang="en-US" i="1" dirty="0" smtClean="0">
                        <a:latin typeface="Cambria Math" panose="02040503050406030204" pitchFamily="18" charset="0"/>
                      </a:rPr>
                      <m:t>)</m:t>
                    </m:r>
                  </m:oMath>
                </a14:m>
                <a:r>
                  <a:rPr lang="en-US" dirty="0"/>
                  <a:t>.</a:t>
                </a:r>
              </a:p>
              <a:p>
                <a:r>
                  <a:rPr lang="en-US" dirty="0"/>
                  <a:t>If there is smart cow present, then on that day, it is likely that one or more cows will fly away: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𝐹</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i="1" dirty="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2137FFD2-A535-6B45-A692-64F98920890A}"/>
                  </a:ext>
                </a:extLst>
              </p:cNvPr>
              <p:cNvSpPr>
                <a:spLocks noGrp="1" noRot="1" noChangeAspect="1" noMove="1" noResize="1" noEditPoints="1" noAdjustHandles="1" noChangeArrowheads="1" noChangeShapeType="1" noTextEdit="1"/>
              </p:cNvSpPr>
              <p:nvPr>
                <p:ph idx="1"/>
              </p:nvPr>
            </p:nvSpPr>
            <p:spPr>
              <a:xfrm>
                <a:off x="838200" y="1825625"/>
                <a:ext cx="10515600" cy="2833674"/>
              </a:xfrm>
              <a:blipFill>
                <a:blip r:embed="rId2"/>
                <a:stretch>
                  <a:fillRect l="-1206" t="-3571" r="-844"/>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E3B9B303-5B46-5645-B8F4-B8081EB6A8FB}"/>
              </a:ext>
            </a:extLst>
          </p:cNvPr>
          <p:cNvSpPr/>
          <p:nvPr/>
        </p:nvSpPr>
        <p:spPr>
          <a:xfrm>
            <a:off x="3657600" y="6008411"/>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1</a:t>
            </a:r>
            <a:endParaRPr lang="en-US" sz="2400" dirty="0"/>
          </a:p>
        </p:txBody>
      </p:sp>
      <p:sp>
        <p:nvSpPr>
          <p:cNvPr id="6" name="Oval 5">
            <a:extLst>
              <a:ext uri="{FF2B5EF4-FFF2-40B4-BE49-F238E27FC236}">
                <a16:creationId xmlns:a16="http://schemas.microsoft.com/office/drawing/2014/main" id="{1AC53279-8847-3B44-8BC3-ECCF2E38B3BC}"/>
              </a:ext>
            </a:extLst>
          </p:cNvPr>
          <p:cNvSpPr/>
          <p:nvPr/>
        </p:nvSpPr>
        <p:spPr>
          <a:xfrm>
            <a:off x="3657600" y="5094011"/>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1</a:t>
            </a:r>
            <a:endParaRPr lang="en-US" sz="2400" dirty="0"/>
          </a:p>
        </p:txBody>
      </p:sp>
      <p:sp>
        <p:nvSpPr>
          <p:cNvPr id="7" name="Oval 6">
            <a:extLst>
              <a:ext uri="{FF2B5EF4-FFF2-40B4-BE49-F238E27FC236}">
                <a16:creationId xmlns:a16="http://schemas.microsoft.com/office/drawing/2014/main" id="{C5303A45-15D7-7543-B39D-4CEFEDFEE14D}"/>
              </a:ext>
            </a:extLst>
          </p:cNvPr>
          <p:cNvSpPr/>
          <p:nvPr/>
        </p:nvSpPr>
        <p:spPr>
          <a:xfrm>
            <a:off x="73152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8" name="Oval 7">
            <a:extLst>
              <a:ext uri="{FF2B5EF4-FFF2-40B4-BE49-F238E27FC236}">
                <a16:creationId xmlns:a16="http://schemas.microsoft.com/office/drawing/2014/main" id="{909611F4-E179-0A47-940D-645940ECB260}"/>
              </a:ext>
            </a:extLst>
          </p:cNvPr>
          <p:cNvSpPr/>
          <p:nvPr/>
        </p:nvSpPr>
        <p:spPr>
          <a:xfrm>
            <a:off x="73152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9" name="Oval 8">
            <a:extLst>
              <a:ext uri="{FF2B5EF4-FFF2-40B4-BE49-F238E27FC236}">
                <a16:creationId xmlns:a16="http://schemas.microsoft.com/office/drawing/2014/main" id="{EE1A5514-32D6-D343-9BE7-82021E6C792B}"/>
              </a:ext>
            </a:extLst>
          </p:cNvPr>
          <p:cNvSpPr/>
          <p:nvPr/>
        </p:nvSpPr>
        <p:spPr>
          <a:xfrm>
            <a:off x="86106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i="1" baseline="-25000" dirty="0">
                <a:solidFill>
                  <a:srgbClr val="0000FF"/>
                </a:solidFill>
              </a:rPr>
              <a:t>T</a:t>
            </a:r>
            <a:endParaRPr lang="en-US" sz="2400" i="1" dirty="0"/>
          </a:p>
        </p:txBody>
      </p:sp>
      <p:sp>
        <p:nvSpPr>
          <p:cNvPr id="10" name="Oval 9">
            <a:extLst>
              <a:ext uri="{FF2B5EF4-FFF2-40B4-BE49-F238E27FC236}">
                <a16:creationId xmlns:a16="http://schemas.microsoft.com/office/drawing/2014/main" id="{FB7B8C7D-9DD1-5249-8FF2-E90BA1DF330B}"/>
              </a:ext>
            </a:extLst>
          </p:cNvPr>
          <p:cNvSpPr/>
          <p:nvPr/>
        </p:nvSpPr>
        <p:spPr>
          <a:xfrm>
            <a:off x="86106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i="1" baseline="-25000" dirty="0">
                <a:solidFill>
                  <a:srgbClr val="0000FF"/>
                </a:solidFill>
              </a:rPr>
              <a:t>T</a:t>
            </a:r>
            <a:endParaRPr lang="en-US" sz="2400" i="1" dirty="0"/>
          </a:p>
        </p:txBody>
      </p:sp>
      <p:cxnSp>
        <p:nvCxnSpPr>
          <p:cNvPr id="12" name="Straight Arrow Connector 11">
            <a:extLst>
              <a:ext uri="{FF2B5EF4-FFF2-40B4-BE49-F238E27FC236}">
                <a16:creationId xmlns:a16="http://schemas.microsoft.com/office/drawing/2014/main" id="{416C6420-F922-8F4D-A58D-CB81105E2946}"/>
              </a:ext>
            </a:extLst>
          </p:cNvPr>
          <p:cNvCxnSpPr/>
          <p:nvPr/>
        </p:nvCxnSpPr>
        <p:spPr>
          <a:xfrm>
            <a:off x="8229600" y="5311725"/>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CD65A5E-3F15-8340-88F8-4554C84134E2}"/>
              </a:ext>
            </a:extLst>
          </p:cNvPr>
          <p:cNvCxnSpPr>
            <a:cxnSpLocks/>
            <a:stCxn id="6" idx="4"/>
            <a:endCxn id="5" idx="0"/>
          </p:cNvCxnSpPr>
          <p:nvPr/>
        </p:nvCxnSpPr>
        <p:spPr>
          <a:xfrm rot="5400000">
            <a:off x="3918857" y="5812468"/>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6A84878-7DE6-0E46-AAA8-E58A1C654901}"/>
              </a:ext>
            </a:extLst>
          </p:cNvPr>
          <p:cNvCxnSpPr/>
          <p:nvPr/>
        </p:nvCxnSpPr>
        <p:spPr>
          <a:xfrm rot="5400000">
            <a:off x="7577251" y="5811674"/>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B4744E9-1DFA-1141-87FB-D8503EA39B97}"/>
              </a:ext>
            </a:extLst>
          </p:cNvPr>
          <p:cNvCxnSpPr/>
          <p:nvPr/>
        </p:nvCxnSpPr>
        <p:spPr>
          <a:xfrm rot="5400000">
            <a:off x="8872651" y="5811674"/>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07721D0-47E3-134F-BF2C-B378B7AC5F81}"/>
              </a:ext>
            </a:extLst>
          </p:cNvPr>
          <p:cNvCxnSpPr/>
          <p:nvPr/>
        </p:nvCxnSpPr>
        <p:spPr>
          <a:xfrm>
            <a:off x="4572000" y="5354397"/>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458BDE0-1DA3-9747-9BCC-C8A66847F8D5}"/>
              </a:ext>
            </a:extLst>
          </p:cNvPr>
          <p:cNvCxnSpPr/>
          <p:nvPr/>
        </p:nvCxnSpPr>
        <p:spPr>
          <a:xfrm>
            <a:off x="6934200" y="5354397"/>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8BFFDAA-511F-3847-89FC-FC3672CD0227}"/>
              </a:ext>
            </a:extLst>
          </p:cNvPr>
          <p:cNvSpPr txBox="1"/>
          <p:nvPr/>
        </p:nvSpPr>
        <p:spPr>
          <a:xfrm>
            <a:off x="6210181" y="4930726"/>
            <a:ext cx="609462" cy="830997"/>
          </a:xfrm>
          <a:prstGeom prst="rect">
            <a:avLst/>
          </a:prstGeom>
          <a:noFill/>
        </p:spPr>
        <p:txBody>
          <a:bodyPr wrap="none" rtlCol="0">
            <a:spAutoFit/>
          </a:bodyPr>
          <a:lstStyle/>
          <a:p>
            <a:r>
              <a:rPr lang="en-US" sz="4800" dirty="0"/>
              <a:t>…</a:t>
            </a:r>
          </a:p>
        </p:txBody>
      </p:sp>
      <p:sp>
        <p:nvSpPr>
          <p:cNvPr id="19" name="Oval 18">
            <a:extLst>
              <a:ext uri="{FF2B5EF4-FFF2-40B4-BE49-F238E27FC236}">
                <a16:creationId xmlns:a16="http://schemas.microsoft.com/office/drawing/2014/main" id="{789D35A7-5D59-4247-A3EE-F8890CA222CE}"/>
              </a:ext>
            </a:extLst>
          </p:cNvPr>
          <p:cNvSpPr/>
          <p:nvPr/>
        </p:nvSpPr>
        <p:spPr>
          <a:xfrm>
            <a:off x="49530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2</a:t>
            </a:r>
            <a:endParaRPr lang="en-US" sz="2400" dirty="0"/>
          </a:p>
        </p:txBody>
      </p:sp>
      <p:sp>
        <p:nvSpPr>
          <p:cNvPr id="20" name="Oval 19">
            <a:extLst>
              <a:ext uri="{FF2B5EF4-FFF2-40B4-BE49-F238E27FC236}">
                <a16:creationId xmlns:a16="http://schemas.microsoft.com/office/drawing/2014/main" id="{36E5742F-89A7-454B-977B-039C07039893}"/>
              </a:ext>
            </a:extLst>
          </p:cNvPr>
          <p:cNvSpPr/>
          <p:nvPr/>
        </p:nvSpPr>
        <p:spPr>
          <a:xfrm>
            <a:off x="49530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2</a:t>
            </a:r>
            <a:endParaRPr lang="en-US" sz="2400" dirty="0"/>
          </a:p>
        </p:txBody>
      </p:sp>
      <p:cxnSp>
        <p:nvCxnSpPr>
          <p:cNvPr id="21" name="Straight Arrow Connector 20">
            <a:extLst>
              <a:ext uri="{FF2B5EF4-FFF2-40B4-BE49-F238E27FC236}">
                <a16:creationId xmlns:a16="http://schemas.microsoft.com/office/drawing/2014/main" id="{2F8C358A-AE71-7D44-B119-93708DE2A6A0}"/>
              </a:ext>
            </a:extLst>
          </p:cNvPr>
          <p:cNvCxnSpPr>
            <a:cxnSpLocks/>
            <a:stCxn id="20" idx="4"/>
            <a:endCxn id="19" idx="0"/>
          </p:cNvCxnSpPr>
          <p:nvPr/>
        </p:nvCxnSpPr>
        <p:spPr>
          <a:xfrm rot="5400000">
            <a:off x="5214257" y="5801582"/>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AF78C7E-F760-634E-9B4C-FA9ECBD3B468}"/>
              </a:ext>
            </a:extLst>
          </p:cNvPr>
          <p:cNvCxnSpPr/>
          <p:nvPr/>
        </p:nvCxnSpPr>
        <p:spPr>
          <a:xfrm>
            <a:off x="5867400" y="5343511"/>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987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B47A-19AB-2044-834E-0035AF0B0E5D}"/>
              </a:ext>
            </a:extLst>
          </p:cNvPr>
          <p:cNvSpPr>
            <a:spLocks noGrp="1"/>
          </p:cNvSpPr>
          <p:nvPr>
            <p:ph type="title"/>
          </p:nvPr>
        </p:nvSpPr>
        <p:spPr>
          <a:xfrm>
            <a:off x="404247" y="365125"/>
            <a:ext cx="3516824" cy="1325563"/>
          </a:xfrm>
        </p:spPr>
        <p:txBody>
          <a:bodyPr/>
          <a:lstStyle/>
          <a:p>
            <a:r>
              <a:rPr lang="en-US" dirty="0"/>
              <a:t>Flying cows</a:t>
            </a:r>
          </a:p>
        </p:txBody>
      </p:sp>
      <p:sp>
        <p:nvSpPr>
          <p:cNvPr id="3" name="Content Placeholder 2">
            <a:extLst>
              <a:ext uri="{FF2B5EF4-FFF2-40B4-BE49-F238E27FC236}">
                <a16:creationId xmlns:a16="http://schemas.microsoft.com/office/drawing/2014/main" id="{2A300A60-84A1-9E46-9F2F-5EC2FBCC9790}"/>
              </a:ext>
            </a:extLst>
          </p:cNvPr>
          <p:cNvSpPr>
            <a:spLocks noGrp="1"/>
          </p:cNvSpPr>
          <p:nvPr>
            <p:ph sz="half" idx="1"/>
          </p:nvPr>
        </p:nvSpPr>
        <p:spPr>
          <a:xfrm>
            <a:off x="387458" y="1577974"/>
            <a:ext cx="5708542" cy="4803773"/>
          </a:xfrm>
        </p:spPr>
        <p:txBody>
          <a:bodyPr>
            <a:normAutofit/>
          </a:bodyPr>
          <a:lstStyle/>
          <a:p>
            <a:pPr marL="0" indent="0">
              <a:buNone/>
            </a:pPr>
            <a:r>
              <a:rPr lang="en-US" dirty="0"/>
              <a:t>The </a:t>
            </a:r>
            <a:r>
              <a:rPr lang="en-US" dirty="0" err="1"/>
              <a:t>Vaccavolatologists</a:t>
            </a:r>
            <a:r>
              <a:rPr lang="en-US" dirty="0"/>
              <a:t> went out to watch a nearby pasture for ten days.  </a:t>
            </a:r>
          </a:p>
          <a:p>
            <a:r>
              <a:rPr lang="en-US" dirty="0"/>
              <a:t>Their results are shown in the table at left (True is marked as “T”; False is shown with a blank).</a:t>
            </a:r>
          </a:p>
        </p:txBody>
      </p:sp>
      <p:pic>
        <p:nvPicPr>
          <p:cNvPr id="10" name="Graphic 9" descr="Cow">
            <a:extLst>
              <a:ext uri="{FF2B5EF4-FFF2-40B4-BE49-F238E27FC236}">
                <a16:creationId xmlns:a16="http://schemas.microsoft.com/office/drawing/2014/main" id="{F0B6B94C-3997-D645-8EC4-B627B0ABCD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0501" y="76199"/>
            <a:ext cx="637198" cy="637198"/>
          </a:xfrm>
          <a:prstGeom prst="rect">
            <a:avLst/>
          </a:prstGeom>
        </p:spPr>
      </p:pic>
      <p:pic>
        <p:nvPicPr>
          <p:cNvPr id="13" name="Graphic 12" descr="Suburban scene">
            <a:extLst>
              <a:ext uri="{FF2B5EF4-FFF2-40B4-BE49-F238E27FC236}">
                <a16:creationId xmlns:a16="http://schemas.microsoft.com/office/drawing/2014/main" id="{75584FB3-C6E4-F848-8E7E-6A5A027863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54621" y="95249"/>
            <a:ext cx="861079" cy="861079"/>
          </a:xfrm>
          <a:prstGeom prst="rect">
            <a:avLst/>
          </a:prstGeom>
        </p:spPr>
      </p:pic>
      <p:cxnSp>
        <p:nvCxnSpPr>
          <p:cNvPr id="14" name="Straight Connector 13">
            <a:extLst>
              <a:ext uri="{FF2B5EF4-FFF2-40B4-BE49-F238E27FC236}">
                <a16:creationId xmlns:a16="http://schemas.microsoft.com/office/drawing/2014/main" id="{26CB79B9-B13B-B043-A84F-20781C3AC477}"/>
              </a:ext>
            </a:extLst>
          </p:cNvPr>
          <p:cNvCxnSpPr>
            <a:cxnSpLocks/>
          </p:cNvCxnSpPr>
          <p:nvPr/>
        </p:nvCxnSpPr>
        <p:spPr>
          <a:xfrm>
            <a:off x="10397471" y="781049"/>
            <a:ext cx="168022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BB7A5B5D-D809-2C4F-864A-CBDD5EE97E37}"/>
              </a:ext>
            </a:extLst>
          </p:cNvPr>
          <p:cNvGraphicFramePr>
            <a:graphicFrameLocks noGrp="1"/>
          </p:cNvGraphicFramePr>
          <p:nvPr>
            <p:extLst>
              <p:ext uri="{D42A27DB-BD31-4B8C-83A1-F6EECF244321}">
                <p14:modId xmlns:p14="http://schemas.microsoft.com/office/powerpoint/2010/main" val="3619729418"/>
              </p:ext>
            </p:extLst>
          </p:nvPr>
        </p:nvGraphicFramePr>
        <p:xfrm>
          <a:off x="6680200" y="986366"/>
          <a:ext cx="3943350" cy="5506512"/>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2737959343"/>
                    </a:ext>
                  </a:extLst>
                </a:gridCol>
                <a:gridCol w="1314450">
                  <a:extLst>
                    <a:ext uri="{9D8B030D-6E8A-4147-A177-3AD203B41FA5}">
                      <a16:colId xmlns:a16="http://schemas.microsoft.com/office/drawing/2014/main" val="2798979987"/>
                    </a:ext>
                  </a:extLst>
                </a:gridCol>
                <a:gridCol w="1314450">
                  <a:extLst>
                    <a:ext uri="{9D8B030D-6E8A-4147-A177-3AD203B41FA5}">
                      <a16:colId xmlns:a16="http://schemas.microsoft.com/office/drawing/2014/main" val="546273949"/>
                    </a:ext>
                  </a:extLst>
                </a:gridCol>
              </a:tblGrid>
              <a:tr h="500592">
                <a:tc>
                  <a:txBody>
                    <a:bodyPr/>
                    <a:lstStyle/>
                    <a:p>
                      <a:pPr algn="ctr"/>
                      <a:r>
                        <a:rPr lang="en-US" sz="2400" dirty="0"/>
                        <a:t>Day</a:t>
                      </a:r>
                    </a:p>
                  </a:txBody>
                  <a:tcPr/>
                </a:tc>
                <a:tc>
                  <a:txBody>
                    <a:bodyPr/>
                    <a:lstStyle/>
                    <a:p>
                      <a:pPr algn="ctr"/>
                      <a:r>
                        <a:rPr lang="en-US" sz="2400" dirty="0"/>
                        <a:t>S</a:t>
                      </a:r>
                    </a:p>
                  </a:txBody>
                  <a:tcPr/>
                </a:tc>
                <a:tc>
                  <a:txBody>
                    <a:bodyPr/>
                    <a:lstStyle/>
                    <a:p>
                      <a:pPr algn="ctr"/>
                      <a:r>
                        <a:rPr lang="en-US" sz="2400" dirty="0"/>
                        <a:t>F</a:t>
                      </a:r>
                    </a:p>
                  </a:txBody>
                  <a:tcPr/>
                </a:tc>
                <a:extLst>
                  <a:ext uri="{0D108BD9-81ED-4DB2-BD59-A6C34878D82A}">
                    <a16:rowId xmlns:a16="http://schemas.microsoft.com/office/drawing/2014/main" val="385266592"/>
                  </a:ext>
                </a:extLst>
              </a:tr>
              <a:tr h="500592">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061557432"/>
                  </a:ext>
                </a:extLst>
              </a:tr>
              <a:tr h="500592">
                <a:tc>
                  <a:txBody>
                    <a:bodyPr/>
                    <a:lstStyle/>
                    <a:p>
                      <a:pPr algn="ctr"/>
                      <a:r>
                        <a:rPr lang="en-US" sz="2400" dirty="0"/>
                        <a:t>2</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437787500"/>
                  </a:ext>
                </a:extLst>
              </a:tr>
              <a:tr h="500592">
                <a:tc>
                  <a:txBody>
                    <a:bodyPr/>
                    <a:lstStyle/>
                    <a:p>
                      <a:pPr algn="ctr"/>
                      <a:r>
                        <a:rPr lang="en-US" sz="2400" dirty="0"/>
                        <a:t>3</a:t>
                      </a:r>
                    </a:p>
                  </a:txBody>
                  <a:tcPr/>
                </a:tc>
                <a:tc>
                  <a:txBody>
                    <a:bodyPr/>
                    <a:lstStyle/>
                    <a:p>
                      <a:pPr algn="ctr"/>
                      <a:r>
                        <a:rPr lang="en-US" sz="2400" dirty="0"/>
                        <a:t>T</a:t>
                      </a:r>
                    </a:p>
                  </a:txBody>
                  <a:tcPr/>
                </a:tc>
                <a:tc>
                  <a:txBody>
                    <a:bodyPr/>
                    <a:lstStyle/>
                    <a:p>
                      <a:pPr algn="ctr"/>
                      <a:endParaRPr lang="en-US" sz="2400" dirty="0"/>
                    </a:p>
                  </a:txBody>
                  <a:tcPr/>
                </a:tc>
                <a:extLst>
                  <a:ext uri="{0D108BD9-81ED-4DB2-BD59-A6C34878D82A}">
                    <a16:rowId xmlns:a16="http://schemas.microsoft.com/office/drawing/2014/main" val="2605725933"/>
                  </a:ext>
                </a:extLst>
              </a:tr>
              <a:tr h="500592">
                <a:tc>
                  <a:txBody>
                    <a:bodyPr/>
                    <a:lstStyle/>
                    <a:p>
                      <a:pPr algn="ctr"/>
                      <a:r>
                        <a:rPr lang="en-US" sz="2400" dirty="0"/>
                        <a:t>4</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2171005855"/>
                  </a:ext>
                </a:extLst>
              </a:tr>
              <a:tr h="500592">
                <a:tc>
                  <a:txBody>
                    <a:bodyPr/>
                    <a:lstStyle/>
                    <a:p>
                      <a:pPr algn="ctr"/>
                      <a:r>
                        <a:rPr lang="en-US" sz="2400" dirty="0"/>
                        <a:t>5</a:t>
                      </a:r>
                    </a:p>
                  </a:txBody>
                  <a:tcPr/>
                </a:tc>
                <a:tc>
                  <a:txBody>
                    <a:bodyPr/>
                    <a:lstStyle/>
                    <a:p>
                      <a:pPr algn="ctr"/>
                      <a:r>
                        <a:rPr lang="en-US" sz="2400" dirty="0"/>
                        <a:t>T</a:t>
                      </a:r>
                    </a:p>
                  </a:txBody>
                  <a:tcPr/>
                </a:tc>
                <a:tc>
                  <a:txBody>
                    <a:bodyPr/>
                    <a:lstStyle/>
                    <a:p>
                      <a:pPr algn="ctr"/>
                      <a:endParaRPr lang="en-US" sz="2400" dirty="0"/>
                    </a:p>
                  </a:txBody>
                  <a:tcPr/>
                </a:tc>
                <a:extLst>
                  <a:ext uri="{0D108BD9-81ED-4DB2-BD59-A6C34878D82A}">
                    <a16:rowId xmlns:a16="http://schemas.microsoft.com/office/drawing/2014/main" val="1089249239"/>
                  </a:ext>
                </a:extLst>
              </a:tr>
              <a:tr h="500592">
                <a:tc>
                  <a:txBody>
                    <a:bodyPr/>
                    <a:lstStyle/>
                    <a:p>
                      <a:pPr algn="ctr"/>
                      <a:r>
                        <a:rPr lang="en-US" sz="2400" dirty="0"/>
                        <a:t>6</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1362708098"/>
                  </a:ext>
                </a:extLst>
              </a:tr>
              <a:tr h="500592">
                <a:tc>
                  <a:txBody>
                    <a:bodyPr/>
                    <a:lstStyle/>
                    <a:p>
                      <a:pPr algn="ctr"/>
                      <a:r>
                        <a:rPr lang="en-US" sz="2400" dirty="0"/>
                        <a:t>7</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3840412200"/>
                  </a:ext>
                </a:extLst>
              </a:tr>
              <a:tr h="500592">
                <a:tc>
                  <a:txBody>
                    <a:bodyPr/>
                    <a:lstStyle/>
                    <a:p>
                      <a:pPr algn="ctr"/>
                      <a:r>
                        <a:rPr lang="en-US" sz="2400" dirty="0"/>
                        <a:t>8</a:t>
                      </a:r>
                    </a:p>
                  </a:txBody>
                  <a:tcPr/>
                </a:tc>
                <a:tc>
                  <a:txBody>
                    <a:bodyPr/>
                    <a:lstStyle/>
                    <a:p>
                      <a:pPr algn="ctr"/>
                      <a:endParaRPr lang="en-US" sz="2400"/>
                    </a:p>
                  </a:txBody>
                  <a:tcPr/>
                </a:tc>
                <a:tc>
                  <a:txBody>
                    <a:bodyPr/>
                    <a:lstStyle/>
                    <a:p>
                      <a:pPr algn="ctr"/>
                      <a:endParaRPr lang="en-US" sz="2400" dirty="0"/>
                    </a:p>
                  </a:txBody>
                  <a:tcPr/>
                </a:tc>
                <a:extLst>
                  <a:ext uri="{0D108BD9-81ED-4DB2-BD59-A6C34878D82A}">
                    <a16:rowId xmlns:a16="http://schemas.microsoft.com/office/drawing/2014/main" val="780074589"/>
                  </a:ext>
                </a:extLst>
              </a:tr>
              <a:tr h="500592">
                <a:tc>
                  <a:txBody>
                    <a:bodyPr/>
                    <a:lstStyle/>
                    <a:p>
                      <a:pPr algn="ctr"/>
                      <a:r>
                        <a:rPr lang="en-US" sz="2400" dirty="0"/>
                        <a:t>9</a:t>
                      </a:r>
                    </a:p>
                  </a:txBody>
                  <a:tcPr/>
                </a:tc>
                <a:tc>
                  <a:txBody>
                    <a:bodyPr/>
                    <a:lstStyle/>
                    <a:p>
                      <a:pPr algn="ctr"/>
                      <a:endParaRPr lang="en-US" sz="2400"/>
                    </a:p>
                  </a:txBody>
                  <a:tcPr/>
                </a:tc>
                <a:tc>
                  <a:txBody>
                    <a:bodyPr/>
                    <a:lstStyle/>
                    <a:p>
                      <a:pPr algn="ctr"/>
                      <a:r>
                        <a:rPr lang="en-US" sz="2400" dirty="0"/>
                        <a:t>T</a:t>
                      </a:r>
                    </a:p>
                  </a:txBody>
                  <a:tcPr/>
                </a:tc>
                <a:extLst>
                  <a:ext uri="{0D108BD9-81ED-4DB2-BD59-A6C34878D82A}">
                    <a16:rowId xmlns:a16="http://schemas.microsoft.com/office/drawing/2014/main" val="3126170770"/>
                  </a:ext>
                </a:extLst>
              </a:tr>
              <a:tr h="500592">
                <a:tc>
                  <a:txBody>
                    <a:bodyPr/>
                    <a:lstStyle/>
                    <a:p>
                      <a:pPr algn="ctr"/>
                      <a:r>
                        <a:rPr lang="en-US" sz="2400" dirty="0"/>
                        <a:t>10</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387522905"/>
                  </a:ext>
                </a:extLst>
              </a:tr>
            </a:tbl>
          </a:graphicData>
        </a:graphic>
      </p:graphicFrame>
      <p:sp>
        <p:nvSpPr>
          <p:cNvPr id="15" name="Oval 14">
            <a:extLst>
              <a:ext uri="{FF2B5EF4-FFF2-40B4-BE49-F238E27FC236}">
                <a16:creationId xmlns:a16="http://schemas.microsoft.com/office/drawing/2014/main" id="{09581B93-4425-C743-ABC8-6A1450CE5172}"/>
              </a:ext>
            </a:extLst>
          </p:cNvPr>
          <p:cNvSpPr/>
          <p:nvPr/>
        </p:nvSpPr>
        <p:spPr>
          <a:xfrm>
            <a:off x="4107053" y="1002458"/>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1</a:t>
            </a:r>
            <a:endParaRPr lang="en-US" sz="2400" dirty="0"/>
          </a:p>
        </p:txBody>
      </p:sp>
      <p:sp>
        <p:nvSpPr>
          <p:cNvPr id="16" name="Oval 15">
            <a:extLst>
              <a:ext uri="{FF2B5EF4-FFF2-40B4-BE49-F238E27FC236}">
                <a16:creationId xmlns:a16="http://schemas.microsoft.com/office/drawing/2014/main" id="{017F8CA0-431C-BC40-BCDC-62A92A77B8D2}"/>
              </a:ext>
            </a:extLst>
          </p:cNvPr>
          <p:cNvSpPr/>
          <p:nvPr/>
        </p:nvSpPr>
        <p:spPr>
          <a:xfrm>
            <a:off x="4107053" y="88058"/>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1</a:t>
            </a:r>
            <a:endParaRPr lang="en-US" sz="2400" dirty="0"/>
          </a:p>
        </p:txBody>
      </p:sp>
      <p:cxnSp>
        <p:nvCxnSpPr>
          <p:cNvPr id="17" name="Straight Arrow Connector 16">
            <a:extLst>
              <a:ext uri="{FF2B5EF4-FFF2-40B4-BE49-F238E27FC236}">
                <a16:creationId xmlns:a16="http://schemas.microsoft.com/office/drawing/2014/main" id="{6F080792-170E-164B-9081-0DD0A737A30B}"/>
              </a:ext>
            </a:extLst>
          </p:cNvPr>
          <p:cNvCxnSpPr>
            <a:cxnSpLocks/>
            <a:stCxn id="16" idx="4"/>
            <a:endCxn id="15" idx="0"/>
          </p:cNvCxnSpPr>
          <p:nvPr/>
        </p:nvCxnSpPr>
        <p:spPr>
          <a:xfrm rot="5400000">
            <a:off x="4368310" y="806515"/>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2695C00-6948-A741-BF83-7567515110A8}"/>
              </a:ext>
            </a:extLst>
          </p:cNvPr>
          <p:cNvCxnSpPr/>
          <p:nvPr/>
        </p:nvCxnSpPr>
        <p:spPr>
          <a:xfrm>
            <a:off x="5021453" y="348444"/>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2FEB068-D836-2D4C-A3CC-44FBA0BD4A50}"/>
              </a:ext>
            </a:extLst>
          </p:cNvPr>
          <p:cNvSpPr/>
          <p:nvPr/>
        </p:nvSpPr>
        <p:spPr>
          <a:xfrm>
            <a:off x="5402453" y="991572"/>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2</a:t>
            </a:r>
            <a:endParaRPr lang="en-US" sz="2400" dirty="0"/>
          </a:p>
        </p:txBody>
      </p:sp>
      <p:sp>
        <p:nvSpPr>
          <p:cNvPr id="20" name="Oval 19">
            <a:extLst>
              <a:ext uri="{FF2B5EF4-FFF2-40B4-BE49-F238E27FC236}">
                <a16:creationId xmlns:a16="http://schemas.microsoft.com/office/drawing/2014/main" id="{E22F9DC0-1777-BE45-81FB-94E56286752C}"/>
              </a:ext>
            </a:extLst>
          </p:cNvPr>
          <p:cNvSpPr/>
          <p:nvPr/>
        </p:nvSpPr>
        <p:spPr>
          <a:xfrm>
            <a:off x="5402453" y="77172"/>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2</a:t>
            </a:r>
            <a:endParaRPr lang="en-US" sz="2400" dirty="0"/>
          </a:p>
        </p:txBody>
      </p:sp>
      <p:cxnSp>
        <p:nvCxnSpPr>
          <p:cNvPr id="21" name="Straight Arrow Connector 20">
            <a:extLst>
              <a:ext uri="{FF2B5EF4-FFF2-40B4-BE49-F238E27FC236}">
                <a16:creationId xmlns:a16="http://schemas.microsoft.com/office/drawing/2014/main" id="{0E1B1603-B847-E540-9D62-B235C545264F}"/>
              </a:ext>
            </a:extLst>
          </p:cNvPr>
          <p:cNvCxnSpPr>
            <a:cxnSpLocks/>
            <a:stCxn id="20" idx="4"/>
            <a:endCxn id="19" idx="0"/>
          </p:cNvCxnSpPr>
          <p:nvPr/>
        </p:nvCxnSpPr>
        <p:spPr>
          <a:xfrm rot="5400000">
            <a:off x="5663710" y="79562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F68035F-8104-D347-A1C4-A3CB7C8EF760}"/>
              </a:ext>
            </a:extLst>
          </p:cNvPr>
          <p:cNvCxnSpPr/>
          <p:nvPr/>
        </p:nvCxnSpPr>
        <p:spPr>
          <a:xfrm>
            <a:off x="6316853" y="33755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CB85741-6F51-8A43-8CBA-E52ECDFDEA19}"/>
              </a:ext>
            </a:extLst>
          </p:cNvPr>
          <p:cNvSpPr txBox="1"/>
          <p:nvPr/>
        </p:nvSpPr>
        <p:spPr>
          <a:xfrm>
            <a:off x="6675131" y="-245708"/>
            <a:ext cx="609462" cy="830997"/>
          </a:xfrm>
          <a:prstGeom prst="rect">
            <a:avLst/>
          </a:prstGeom>
          <a:noFill/>
        </p:spPr>
        <p:txBody>
          <a:bodyPr wrap="none" rtlCol="0">
            <a:spAutoFit/>
          </a:bodyPr>
          <a:lstStyle/>
          <a:p>
            <a:r>
              <a:rPr lang="en-US" sz="4800" dirty="0"/>
              <a:t>…</a:t>
            </a:r>
          </a:p>
        </p:txBody>
      </p:sp>
    </p:spTree>
    <p:extLst>
      <p:ext uri="{BB962C8B-B14F-4D97-AF65-F5344CB8AC3E}">
        <p14:creationId xmlns:p14="http://schemas.microsoft.com/office/powerpoint/2010/main" val="3275675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B47A-19AB-2044-834E-0035AF0B0E5D}"/>
              </a:ext>
            </a:extLst>
          </p:cNvPr>
          <p:cNvSpPr>
            <a:spLocks noGrp="1"/>
          </p:cNvSpPr>
          <p:nvPr>
            <p:ph type="title"/>
          </p:nvPr>
        </p:nvSpPr>
        <p:spPr>
          <a:xfrm>
            <a:off x="404247" y="365125"/>
            <a:ext cx="5107554" cy="1325563"/>
          </a:xfrm>
        </p:spPr>
        <p:txBody>
          <a:bodyPr/>
          <a:lstStyle/>
          <a:p>
            <a:r>
              <a:rPr lang="en-US" dirty="0"/>
              <a:t>Maximum </a:t>
            </a:r>
            <a:br>
              <a:rPr lang="en-US" dirty="0"/>
            </a:br>
            <a:r>
              <a:rPr lang="en-US" dirty="0"/>
              <a:t>Likelihood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300A60-84A1-9E46-9F2F-5EC2FBCC9790}"/>
                  </a:ext>
                </a:extLst>
              </p:cNvPr>
              <p:cNvSpPr>
                <a:spLocks noGrp="1"/>
              </p:cNvSpPr>
              <p:nvPr>
                <p:ph sz="half" idx="1"/>
              </p:nvPr>
            </p:nvSpPr>
            <p:spPr>
              <a:xfrm>
                <a:off x="170480" y="1856945"/>
                <a:ext cx="6287673" cy="4803773"/>
              </a:xfrm>
            </p:spPr>
            <p:txBody>
              <a:bodyPr>
                <a:normAutofit fontScale="85000" lnSpcReduction="10000"/>
              </a:bodyPr>
              <a:lstStyle/>
              <a:p>
                <a:pPr marL="0" indent="0">
                  <a:lnSpc>
                    <a:spcPct val="120000"/>
                  </a:lnSpc>
                  <a:buNone/>
                </a:pPr>
                <a:r>
                  <a:rPr lang="en-US" dirty="0"/>
                  <a:t>The transition probabilities can be estimated as:</a:t>
                </a:r>
              </a:p>
              <a:p>
                <a:pPr marL="0" indent="0">
                  <a:lnSpc>
                    <a:spcPct val="120000"/>
                  </a:lnSpc>
                  <a:buNone/>
                </a:pPr>
                <a:endParaRPr lang="en-US" dirty="0"/>
              </a:p>
              <a:p>
                <a:pPr marL="0" indent="0">
                  <a:lnSpc>
                    <a:spcPct val="120000"/>
                  </a:lnSpc>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e>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e>
                      </m:d>
                      <m:r>
                        <a:rPr lang="en-US" i="1">
                          <a:latin typeface="Cambria Math" panose="02040503050406030204" pitchFamily="18" charset="0"/>
                        </a:rPr>
                        <m:t>=</m:t>
                      </m:r>
                    </m:oMath>
                  </m:oMathPara>
                </a14:m>
                <a:endParaRPr lang="en-US"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m:rPr>
                              <m:nor/>
                            </m:rPr>
                            <a:rPr lang="en-US" b="0" i="0" dirty="0" smtClean="0">
                              <a:latin typeface="Cambria Math" panose="02040503050406030204" pitchFamily="18" charset="0"/>
                            </a:rPr>
                            <m:t>=</m:t>
                          </m:r>
                          <m:r>
                            <m:rPr>
                              <m:nor/>
                            </m:rPr>
                            <a:rPr lang="en-US" b="0" i="0" dirty="0" smtClean="0">
                              <a:latin typeface="Cambria Math" panose="02040503050406030204" pitchFamily="18" charset="0"/>
                            </a:rPr>
                            <m:t>T</m:t>
                          </m:r>
                          <m:r>
                            <m:rPr>
                              <m:nor/>
                            </m:rPr>
                            <a:rPr lang="en-US">
                              <a:latin typeface="Cambria Math" panose="02040503050406030204" pitchFamily="18" charset="0"/>
                            </a:rPr>
                            <m:t>) </m:t>
                          </m:r>
                        </m:num>
                        <m:den>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r>
                            <m:rPr>
                              <m:nor/>
                            </m:rPr>
                            <a:rPr lang="en-US">
                              <a:latin typeface="Cambria Math" panose="02040503050406030204" pitchFamily="18" charset="0"/>
                            </a:rPr>
                            <m:t>)</m:t>
                          </m:r>
                          <m:r>
                            <a:rPr lang="en-US" i="1">
                              <a:latin typeface="Cambria Math" panose="02040503050406030204" pitchFamily="18" charset="0"/>
                            </a:rPr>
                            <m:t> </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oMath>
                  </m:oMathPara>
                </a14:m>
                <a:endParaRPr lang="en-US" dirty="0"/>
              </a:p>
              <a:p>
                <a:pPr marL="0" indent="0">
                  <a:lnSpc>
                    <a:spcPct val="120000"/>
                  </a:lnSpc>
                  <a:buNone/>
                </a:pPr>
                <a:endParaRPr lang="en-US" dirty="0"/>
              </a:p>
              <a:p>
                <a:pPr marL="0" indent="0">
                  <a:lnSpc>
                    <a:spcPct val="120000"/>
                  </a:lnSpc>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e>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𝐹</m:t>
                          </m:r>
                        </m:e>
                      </m:d>
                    </m:oMath>
                  </m:oMathPara>
                </a14:m>
                <a:endParaRPr lang="en-US"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𝐹</m:t>
                          </m:r>
                          <m:r>
                            <m:rPr>
                              <m:nor/>
                            </m:rPr>
                            <a:rPr lang="en-US">
                              <a:latin typeface="Cambria Math" panose="02040503050406030204" pitchFamily="18" charset="0"/>
                            </a:rPr>
                            <m:t>) </m:t>
                          </m:r>
                        </m:num>
                        <m:den>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𝐹</m:t>
                          </m:r>
                          <m:r>
                            <m:rPr>
                              <m:nor/>
                            </m:rPr>
                            <a:rPr lang="en-US">
                              <a:latin typeface="Cambria Math" panose="02040503050406030204" pitchFamily="18" charset="0"/>
                            </a:rPr>
                            <m:t>)</m:t>
                          </m:r>
                          <m:r>
                            <a:rPr lang="en-US" i="1">
                              <a:latin typeface="Cambria Math" panose="02040503050406030204" pitchFamily="18" charset="0"/>
                            </a:rPr>
                            <m:t> </m:t>
                          </m:r>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m:oMathPara>
                </a14:m>
                <a:endParaRPr lang="en-US" dirty="0"/>
              </a:p>
            </p:txBody>
          </p:sp>
        </mc:Choice>
        <mc:Fallback xmlns="">
          <p:sp>
            <p:nvSpPr>
              <p:cNvPr id="3" name="Content Placeholder 2">
                <a:extLst>
                  <a:ext uri="{FF2B5EF4-FFF2-40B4-BE49-F238E27FC236}">
                    <a16:creationId xmlns:a16="http://schemas.microsoft.com/office/drawing/2014/main" id="{2A300A60-84A1-9E46-9F2F-5EC2FBCC9790}"/>
                  </a:ext>
                </a:extLst>
              </p:cNvPr>
              <p:cNvSpPr>
                <a:spLocks noGrp="1" noRot="1" noChangeAspect="1" noMove="1" noResize="1" noEditPoints="1" noAdjustHandles="1" noChangeArrowheads="1" noChangeShapeType="1" noTextEdit="1"/>
              </p:cNvSpPr>
              <p:nvPr>
                <p:ph sz="half" idx="1"/>
              </p:nvPr>
            </p:nvSpPr>
            <p:spPr>
              <a:xfrm>
                <a:off x="170480" y="1856945"/>
                <a:ext cx="6287673" cy="4803773"/>
              </a:xfrm>
              <a:blipFill>
                <a:blip r:embed="rId2"/>
                <a:stretch>
                  <a:fillRect l="-1613" t="-528"/>
                </a:stretch>
              </a:blipFill>
            </p:spPr>
            <p:txBody>
              <a:bodyPr/>
              <a:lstStyle/>
              <a:p>
                <a:r>
                  <a:rPr lang="en-US">
                    <a:noFill/>
                  </a:rPr>
                  <a:t> </a:t>
                </a:r>
              </a:p>
            </p:txBody>
          </p:sp>
        </mc:Fallback>
      </mc:AlternateContent>
      <p:pic>
        <p:nvPicPr>
          <p:cNvPr id="10" name="Graphic 9" descr="Cow">
            <a:extLst>
              <a:ext uri="{FF2B5EF4-FFF2-40B4-BE49-F238E27FC236}">
                <a16:creationId xmlns:a16="http://schemas.microsoft.com/office/drawing/2014/main" id="{F0B6B94C-3997-D645-8EC4-B627B0ABCD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40501" y="76199"/>
            <a:ext cx="637198" cy="637198"/>
          </a:xfrm>
          <a:prstGeom prst="rect">
            <a:avLst/>
          </a:prstGeom>
        </p:spPr>
      </p:pic>
      <p:pic>
        <p:nvPicPr>
          <p:cNvPr id="13" name="Graphic 12" descr="Suburban scene">
            <a:extLst>
              <a:ext uri="{FF2B5EF4-FFF2-40B4-BE49-F238E27FC236}">
                <a16:creationId xmlns:a16="http://schemas.microsoft.com/office/drawing/2014/main" id="{75584FB3-C6E4-F848-8E7E-6A5A027863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54621" y="95249"/>
            <a:ext cx="861079" cy="861079"/>
          </a:xfrm>
          <a:prstGeom prst="rect">
            <a:avLst/>
          </a:prstGeom>
        </p:spPr>
      </p:pic>
      <p:cxnSp>
        <p:nvCxnSpPr>
          <p:cNvPr id="14" name="Straight Connector 13">
            <a:extLst>
              <a:ext uri="{FF2B5EF4-FFF2-40B4-BE49-F238E27FC236}">
                <a16:creationId xmlns:a16="http://schemas.microsoft.com/office/drawing/2014/main" id="{26CB79B9-B13B-B043-A84F-20781C3AC477}"/>
              </a:ext>
            </a:extLst>
          </p:cNvPr>
          <p:cNvCxnSpPr>
            <a:cxnSpLocks/>
          </p:cNvCxnSpPr>
          <p:nvPr/>
        </p:nvCxnSpPr>
        <p:spPr>
          <a:xfrm>
            <a:off x="10397471" y="781049"/>
            <a:ext cx="168022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BB7A5B5D-D809-2C4F-864A-CBDD5EE97E37}"/>
              </a:ext>
            </a:extLst>
          </p:cNvPr>
          <p:cNvGraphicFramePr>
            <a:graphicFrameLocks noGrp="1"/>
          </p:cNvGraphicFramePr>
          <p:nvPr>
            <p:extLst>
              <p:ext uri="{D42A27DB-BD31-4B8C-83A1-F6EECF244321}">
                <p14:modId xmlns:p14="http://schemas.microsoft.com/office/powerpoint/2010/main" val="3213636617"/>
              </p:ext>
            </p:extLst>
          </p:nvPr>
        </p:nvGraphicFramePr>
        <p:xfrm>
          <a:off x="6680200" y="986366"/>
          <a:ext cx="3943350" cy="5506512"/>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2737959343"/>
                    </a:ext>
                  </a:extLst>
                </a:gridCol>
                <a:gridCol w="1314450">
                  <a:extLst>
                    <a:ext uri="{9D8B030D-6E8A-4147-A177-3AD203B41FA5}">
                      <a16:colId xmlns:a16="http://schemas.microsoft.com/office/drawing/2014/main" val="2798979987"/>
                    </a:ext>
                  </a:extLst>
                </a:gridCol>
                <a:gridCol w="1314450">
                  <a:extLst>
                    <a:ext uri="{9D8B030D-6E8A-4147-A177-3AD203B41FA5}">
                      <a16:colId xmlns:a16="http://schemas.microsoft.com/office/drawing/2014/main" val="546273949"/>
                    </a:ext>
                  </a:extLst>
                </a:gridCol>
              </a:tblGrid>
              <a:tr h="500592">
                <a:tc>
                  <a:txBody>
                    <a:bodyPr/>
                    <a:lstStyle/>
                    <a:p>
                      <a:pPr algn="ctr"/>
                      <a:r>
                        <a:rPr lang="en-US" sz="2400" dirty="0"/>
                        <a:t>Day</a:t>
                      </a:r>
                    </a:p>
                  </a:txBody>
                  <a:tcPr/>
                </a:tc>
                <a:tc>
                  <a:txBody>
                    <a:bodyPr/>
                    <a:lstStyle/>
                    <a:p>
                      <a:pPr algn="ctr"/>
                      <a:r>
                        <a:rPr lang="en-US" sz="2400" dirty="0"/>
                        <a:t>S</a:t>
                      </a:r>
                    </a:p>
                  </a:txBody>
                  <a:tcPr/>
                </a:tc>
                <a:tc>
                  <a:txBody>
                    <a:bodyPr/>
                    <a:lstStyle/>
                    <a:p>
                      <a:pPr algn="ctr"/>
                      <a:r>
                        <a:rPr lang="en-US" sz="2400" dirty="0"/>
                        <a:t>F</a:t>
                      </a:r>
                    </a:p>
                  </a:txBody>
                  <a:tcPr/>
                </a:tc>
                <a:extLst>
                  <a:ext uri="{0D108BD9-81ED-4DB2-BD59-A6C34878D82A}">
                    <a16:rowId xmlns:a16="http://schemas.microsoft.com/office/drawing/2014/main" val="385266592"/>
                  </a:ext>
                </a:extLst>
              </a:tr>
              <a:tr h="500592">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061557432"/>
                  </a:ext>
                </a:extLst>
              </a:tr>
              <a:tr h="500592">
                <a:tc>
                  <a:txBody>
                    <a:bodyPr/>
                    <a:lstStyle/>
                    <a:p>
                      <a:pPr algn="ctr"/>
                      <a:r>
                        <a:rPr lang="en-US" sz="2400" dirty="0"/>
                        <a:t>2</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437787500"/>
                  </a:ext>
                </a:extLst>
              </a:tr>
              <a:tr h="500592">
                <a:tc>
                  <a:txBody>
                    <a:bodyPr/>
                    <a:lstStyle/>
                    <a:p>
                      <a:pPr algn="ctr"/>
                      <a:r>
                        <a:rPr lang="en-US" sz="2400" dirty="0"/>
                        <a:t>3</a:t>
                      </a:r>
                    </a:p>
                  </a:txBody>
                  <a:tcPr/>
                </a:tc>
                <a:tc>
                  <a:txBody>
                    <a:bodyPr/>
                    <a:lstStyle/>
                    <a:p>
                      <a:pPr algn="ctr"/>
                      <a:r>
                        <a:rPr lang="en-US" sz="2400" dirty="0"/>
                        <a:t>T</a:t>
                      </a:r>
                    </a:p>
                  </a:txBody>
                  <a:tcPr/>
                </a:tc>
                <a:tc>
                  <a:txBody>
                    <a:bodyPr/>
                    <a:lstStyle/>
                    <a:p>
                      <a:pPr algn="ctr"/>
                      <a:endParaRPr lang="en-US" sz="2400" dirty="0"/>
                    </a:p>
                  </a:txBody>
                  <a:tcPr/>
                </a:tc>
                <a:extLst>
                  <a:ext uri="{0D108BD9-81ED-4DB2-BD59-A6C34878D82A}">
                    <a16:rowId xmlns:a16="http://schemas.microsoft.com/office/drawing/2014/main" val="2605725933"/>
                  </a:ext>
                </a:extLst>
              </a:tr>
              <a:tr h="500592">
                <a:tc>
                  <a:txBody>
                    <a:bodyPr/>
                    <a:lstStyle/>
                    <a:p>
                      <a:pPr algn="ctr"/>
                      <a:r>
                        <a:rPr lang="en-US" sz="2400" dirty="0"/>
                        <a:t>4</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2171005855"/>
                  </a:ext>
                </a:extLst>
              </a:tr>
              <a:tr h="500592">
                <a:tc>
                  <a:txBody>
                    <a:bodyPr/>
                    <a:lstStyle/>
                    <a:p>
                      <a:pPr algn="ctr"/>
                      <a:r>
                        <a:rPr lang="en-US" sz="2400" dirty="0"/>
                        <a:t>5</a:t>
                      </a:r>
                    </a:p>
                  </a:txBody>
                  <a:tcPr/>
                </a:tc>
                <a:tc>
                  <a:txBody>
                    <a:bodyPr/>
                    <a:lstStyle/>
                    <a:p>
                      <a:pPr algn="ctr"/>
                      <a:r>
                        <a:rPr lang="en-US" sz="2400" dirty="0"/>
                        <a:t>T</a:t>
                      </a:r>
                    </a:p>
                  </a:txBody>
                  <a:tcPr/>
                </a:tc>
                <a:tc>
                  <a:txBody>
                    <a:bodyPr/>
                    <a:lstStyle/>
                    <a:p>
                      <a:pPr algn="ctr"/>
                      <a:endParaRPr lang="en-US" sz="2400" dirty="0"/>
                    </a:p>
                  </a:txBody>
                  <a:tcPr/>
                </a:tc>
                <a:extLst>
                  <a:ext uri="{0D108BD9-81ED-4DB2-BD59-A6C34878D82A}">
                    <a16:rowId xmlns:a16="http://schemas.microsoft.com/office/drawing/2014/main" val="1089249239"/>
                  </a:ext>
                </a:extLst>
              </a:tr>
              <a:tr h="500592">
                <a:tc>
                  <a:txBody>
                    <a:bodyPr/>
                    <a:lstStyle/>
                    <a:p>
                      <a:pPr algn="ctr"/>
                      <a:r>
                        <a:rPr lang="en-US" sz="2400" dirty="0"/>
                        <a:t>6</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1362708098"/>
                  </a:ext>
                </a:extLst>
              </a:tr>
              <a:tr h="500592">
                <a:tc>
                  <a:txBody>
                    <a:bodyPr/>
                    <a:lstStyle/>
                    <a:p>
                      <a:pPr algn="ctr"/>
                      <a:r>
                        <a:rPr lang="en-US" sz="2400" dirty="0"/>
                        <a:t>7</a:t>
                      </a:r>
                    </a:p>
                  </a:txBody>
                  <a:tcPr/>
                </a:tc>
                <a:tc>
                  <a:txBody>
                    <a:bodyPr/>
                    <a:lstStyle/>
                    <a:p>
                      <a:pPr algn="ctr"/>
                      <a:r>
                        <a:rPr lang="en-US" sz="2400"/>
                        <a:t>T</a:t>
                      </a:r>
                    </a:p>
                  </a:txBody>
                  <a:tcPr/>
                </a:tc>
                <a:tc>
                  <a:txBody>
                    <a:bodyPr/>
                    <a:lstStyle/>
                    <a:p>
                      <a:pPr algn="ctr"/>
                      <a:r>
                        <a:rPr lang="en-US" sz="2400" dirty="0"/>
                        <a:t>T</a:t>
                      </a:r>
                    </a:p>
                  </a:txBody>
                  <a:tcPr/>
                </a:tc>
                <a:extLst>
                  <a:ext uri="{0D108BD9-81ED-4DB2-BD59-A6C34878D82A}">
                    <a16:rowId xmlns:a16="http://schemas.microsoft.com/office/drawing/2014/main" val="3840412200"/>
                  </a:ext>
                </a:extLst>
              </a:tr>
              <a:tr h="500592">
                <a:tc>
                  <a:txBody>
                    <a:bodyPr/>
                    <a:lstStyle/>
                    <a:p>
                      <a:pPr algn="ctr"/>
                      <a:r>
                        <a:rPr lang="en-US" sz="2400" dirty="0"/>
                        <a:t>8</a:t>
                      </a:r>
                    </a:p>
                  </a:txBody>
                  <a:tcPr/>
                </a:tc>
                <a:tc>
                  <a:txBody>
                    <a:bodyPr/>
                    <a:lstStyle/>
                    <a:p>
                      <a:pPr algn="ctr"/>
                      <a:endParaRPr lang="en-US" sz="2400"/>
                    </a:p>
                  </a:txBody>
                  <a:tcPr/>
                </a:tc>
                <a:tc>
                  <a:txBody>
                    <a:bodyPr/>
                    <a:lstStyle/>
                    <a:p>
                      <a:pPr algn="ctr"/>
                      <a:endParaRPr lang="en-US" sz="2400" dirty="0"/>
                    </a:p>
                  </a:txBody>
                  <a:tcPr/>
                </a:tc>
                <a:extLst>
                  <a:ext uri="{0D108BD9-81ED-4DB2-BD59-A6C34878D82A}">
                    <a16:rowId xmlns:a16="http://schemas.microsoft.com/office/drawing/2014/main" val="780074589"/>
                  </a:ext>
                </a:extLst>
              </a:tr>
              <a:tr h="500592">
                <a:tc>
                  <a:txBody>
                    <a:bodyPr/>
                    <a:lstStyle/>
                    <a:p>
                      <a:pPr algn="ctr"/>
                      <a:r>
                        <a:rPr lang="en-US" sz="2400" dirty="0"/>
                        <a:t>9</a:t>
                      </a:r>
                    </a:p>
                  </a:txBody>
                  <a:tcPr/>
                </a:tc>
                <a:tc>
                  <a:txBody>
                    <a:bodyPr/>
                    <a:lstStyle/>
                    <a:p>
                      <a:pPr algn="ctr"/>
                      <a:endParaRPr lang="en-US" sz="2400"/>
                    </a:p>
                  </a:txBody>
                  <a:tcPr/>
                </a:tc>
                <a:tc>
                  <a:txBody>
                    <a:bodyPr/>
                    <a:lstStyle/>
                    <a:p>
                      <a:pPr algn="ctr"/>
                      <a:r>
                        <a:rPr lang="en-US" sz="2400" dirty="0"/>
                        <a:t>T</a:t>
                      </a:r>
                    </a:p>
                  </a:txBody>
                  <a:tcPr/>
                </a:tc>
                <a:extLst>
                  <a:ext uri="{0D108BD9-81ED-4DB2-BD59-A6C34878D82A}">
                    <a16:rowId xmlns:a16="http://schemas.microsoft.com/office/drawing/2014/main" val="3126170770"/>
                  </a:ext>
                </a:extLst>
              </a:tr>
              <a:tr h="500592">
                <a:tc>
                  <a:txBody>
                    <a:bodyPr/>
                    <a:lstStyle/>
                    <a:p>
                      <a:pPr algn="ctr"/>
                      <a:r>
                        <a:rPr lang="en-US" sz="2400" dirty="0"/>
                        <a:t>10</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387522905"/>
                  </a:ext>
                </a:extLst>
              </a:tr>
            </a:tbl>
          </a:graphicData>
        </a:graphic>
      </p:graphicFrame>
      <p:sp>
        <p:nvSpPr>
          <p:cNvPr id="15" name="Oval 14">
            <a:extLst>
              <a:ext uri="{FF2B5EF4-FFF2-40B4-BE49-F238E27FC236}">
                <a16:creationId xmlns:a16="http://schemas.microsoft.com/office/drawing/2014/main" id="{0637FD42-FBF0-3C48-888E-37E2B65A5528}"/>
              </a:ext>
            </a:extLst>
          </p:cNvPr>
          <p:cNvSpPr/>
          <p:nvPr/>
        </p:nvSpPr>
        <p:spPr>
          <a:xfrm>
            <a:off x="4107053" y="1002458"/>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1</a:t>
            </a:r>
            <a:endParaRPr lang="en-US" sz="2400" dirty="0"/>
          </a:p>
        </p:txBody>
      </p:sp>
      <p:sp>
        <p:nvSpPr>
          <p:cNvPr id="16" name="Oval 15">
            <a:extLst>
              <a:ext uri="{FF2B5EF4-FFF2-40B4-BE49-F238E27FC236}">
                <a16:creationId xmlns:a16="http://schemas.microsoft.com/office/drawing/2014/main" id="{2E20E581-32BE-6945-9917-DF5B49B833BE}"/>
              </a:ext>
            </a:extLst>
          </p:cNvPr>
          <p:cNvSpPr/>
          <p:nvPr/>
        </p:nvSpPr>
        <p:spPr>
          <a:xfrm>
            <a:off x="4107053" y="88058"/>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1</a:t>
            </a:r>
            <a:endParaRPr lang="en-US" sz="2400" dirty="0"/>
          </a:p>
        </p:txBody>
      </p:sp>
      <p:cxnSp>
        <p:nvCxnSpPr>
          <p:cNvPr id="17" name="Straight Arrow Connector 16">
            <a:extLst>
              <a:ext uri="{FF2B5EF4-FFF2-40B4-BE49-F238E27FC236}">
                <a16:creationId xmlns:a16="http://schemas.microsoft.com/office/drawing/2014/main" id="{4E2BC074-6F5A-8D47-B5C7-F444CA6EB1B5}"/>
              </a:ext>
            </a:extLst>
          </p:cNvPr>
          <p:cNvCxnSpPr>
            <a:cxnSpLocks/>
            <a:stCxn id="16" idx="4"/>
            <a:endCxn id="15" idx="0"/>
          </p:cNvCxnSpPr>
          <p:nvPr/>
        </p:nvCxnSpPr>
        <p:spPr>
          <a:xfrm rot="5400000">
            <a:off x="4368310" y="806515"/>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55D9CC7-49BD-5644-8CC5-28B60BBA1218}"/>
              </a:ext>
            </a:extLst>
          </p:cNvPr>
          <p:cNvCxnSpPr/>
          <p:nvPr/>
        </p:nvCxnSpPr>
        <p:spPr>
          <a:xfrm>
            <a:off x="5021453" y="348444"/>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4CF56B3-F072-614D-A04A-26A1F4C0BD81}"/>
              </a:ext>
            </a:extLst>
          </p:cNvPr>
          <p:cNvSpPr/>
          <p:nvPr/>
        </p:nvSpPr>
        <p:spPr>
          <a:xfrm>
            <a:off x="5402453" y="991572"/>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2</a:t>
            </a:r>
            <a:endParaRPr lang="en-US" sz="2400" dirty="0"/>
          </a:p>
        </p:txBody>
      </p:sp>
      <p:sp>
        <p:nvSpPr>
          <p:cNvPr id="20" name="Oval 19">
            <a:extLst>
              <a:ext uri="{FF2B5EF4-FFF2-40B4-BE49-F238E27FC236}">
                <a16:creationId xmlns:a16="http://schemas.microsoft.com/office/drawing/2014/main" id="{3BAD8B09-5940-2440-8E0F-29ADC1BB8B60}"/>
              </a:ext>
            </a:extLst>
          </p:cNvPr>
          <p:cNvSpPr/>
          <p:nvPr/>
        </p:nvSpPr>
        <p:spPr>
          <a:xfrm>
            <a:off x="5402453" y="77172"/>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2</a:t>
            </a:r>
            <a:endParaRPr lang="en-US" sz="2400" dirty="0"/>
          </a:p>
        </p:txBody>
      </p:sp>
      <p:cxnSp>
        <p:nvCxnSpPr>
          <p:cNvPr id="21" name="Straight Arrow Connector 20">
            <a:extLst>
              <a:ext uri="{FF2B5EF4-FFF2-40B4-BE49-F238E27FC236}">
                <a16:creationId xmlns:a16="http://schemas.microsoft.com/office/drawing/2014/main" id="{C9DE1F2C-B35D-1145-8966-C8E61CFF1690}"/>
              </a:ext>
            </a:extLst>
          </p:cNvPr>
          <p:cNvCxnSpPr>
            <a:cxnSpLocks/>
            <a:stCxn id="20" idx="4"/>
            <a:endCxn id="19" idx="0"/>
          </p:cNvCxnSpPr>
          <p:nvPr/>
        </p:nvCxnSpPr>
        <p:spPr>
          <a:xfrm rot="5400000">
            <a:off x="5663710" y="79562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A48842F-2AA4-BB44-8420-7E06DA751E3B}"/>
              </a:ext>
            </a:extLst>
          </p:cNvPr>
          <p:cNvCxnSpPr/>
          <p:nvPr/>
        </p:nvCxnSpPr>
        <p:spPr>
          <a:xfrm>
            <a:off x="6316853" y="33755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46907AB-12FB-5B4B-A929-8B1F67D927D5}"/>
              </a:ext>
            </a:extLst>
          </p:cNvPr>
          <p:cNvSpPr txBox="1"/>
          <p:nvPr/>
        </p:nvSpPr>
        <p:spPr>
          <a:xfrm>
            <a:off x="6675131" y="-245708"/>
            <a:ext cx="609462" cy="830997"/>
          </a:xfrm>
          <a:prstGeom prst="rect">
            <a:avLst/>
          </a:prstGeom>
          <a:noFill/>
        </p:spPr>
        <p:txBody>
          <a:bodyPr wrap="none" rtlCol="0">
            <a:spAutoFit/>
          </a:bodyPr>
          <a:lstStyle/>
          <a:p>
            <a:r>
              <a:rPr lang="en-US" sz="4800" dirty="0"/>
              <a:t>…</a:t>
            </a:r>
          </a:p>
        </p:txBody>
      </p:sp>
    </p:spTree>
    <p:extLst>
      <p:ext uri="{BB962C8B-B14F-4D97-AF65-F5344CB8AC3E}">
        <p14:creationId xmlns:p14="http://schemas.microsoft.com/office/powerpoint/2010/main" val="3700605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B47A-19AB-2044-834E-0035AF0B0E5D}"/>
              </a:ext>
            </a:extLst>
          </p:cNvPr>
          <p:cNvSpPr>
            <a:spLocks noGrp="1"/>
          </p:cNvSpPr>
          <p:nvPr>
            <p:ph type="title"/>
          </p:nvPr>
        </p:nvSpPr>
        <p:spPr>
          <a:xfrm>
            <a:off x="404247" y="365125"/>
            <a:ext cx="5107554" cy="1325563"/>
          </a:xfrm>
        </p:spPr>
        <p:txBody>
          <a:bodyPr/>
          <a:lstStyle/>
          <a:p>
            <a:r>
              <a:rPr lang="en-US" dirty="0"/>
              <a:t>Maximum </a:t>
            </a:r>
            <a:br>
              <a:rPr lang="en-US" dirty="0"/>
            </a:br>
            <a:r>
              <a:rPr lang="en-US" dirty="0"/>
              <a:t>Likelihood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300A60-84A1-9E46-9F2F-5EC2FBCC9790}"/>
                  </a:ext>
                </a:extLst>
              </p:cNvPr>
              <p:cNvSpPr>
                <a:spLocks noGrp="1"/>
              </p:cNvSpPr>
              <p:nvPr>
                <p:ph sz="half" idx="1"/>
              </p:nvPr>
            </p:nvSpPr>
            <p:spPr>
              <a:xfrm>
                <a:off x="170480" y="1856945"/>
                <a:ext cx="6287673" cy="4803773"/>
              </a:xfrm>
            </p:spPr>
            <p:txBody>
              <a:bodyPr>
                <a:normAutofit fontScale="85000" lnSpcReduction="10000"/>
              </a:bodyPr>
              <a:lstStyle/>
              <a:p>
                <a:pPr marL="0" indent="0">
                  <a:lnSpc>
                    <a:spcPct val="120000"/>
                  </a:lnSpc>
                  <a:buNone/>
                </a:pPr>
                <a:r>
                  <a:rPr lang="en-US" dirty="0"/>
                  <a:t>The observation probabilities can be estimated as:</a:t>
                </a:r>
              </a:p>
              <a:p>
                <a:pPr marL="0" indent="0">
                  <a:lnSpc>
                    <a:spcPct val="120000"/>
                  </a:lnSpc>
                  <a:buNone/>
                </a:pPr>
                <a:endParaRPr lang="en-US" dirty="0"/>
              </a:p>
              <a:p>
                <a:pPr marL="0" indent="0">
                  <a:lnSpc>
                    <a:spcPct val="120000"/>
                  </a:lnSpc>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𝐹</m:t>
                              </m:r>
                            </m:e>
                            <m:sub>
                              <m:r>
                                <a:rPr lang="en-US" i="1" dirty="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e>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e>
                      </m:d>
                      <m:r>
                        <a:rPr lang="en-US" i="1">
                          <a:latin typeface="Cambria Math" panose="02040503050406030204" pitchFamily="18" charset="0"/>
                        </a:rPr>
                        <m:t>=</m:t>
                      </m:r>
                    </m:oMath>
                  </m:oMathPara>
                </a14:m>
                <a:endParaRPr lang="en-US"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𝐹</m:t>
                              </m:r>
                            </m:e>
                            <m:sub>
                              <m:r>
                                <a:rPr lang="en-US" i="1" dirty="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r>
                            <m:rPr>
                              <m:nor/>
                            </m:rPr>
                            <a:rPr lang="en-US">
                              <a:latin typeface="Cambria Math" panose="02040503050406030204" pitchFamily="18" charset="0"/>
                            </a:rPr>
                            <m:t>) </m:t>
                          </m:r>
                        </m:num>
                        <m:den>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r>
                            <m:rPr>
                              <m:nor/>
                            </m:rPr>
                            <a:rPr lang="en-US">
                              <a:latin typeface="Cambria Math" panose="02040503050406030204" pitchFamily="18" charset="0"/>
                            </a:rPr>
                            <m:t>)</m:t>
                          </m:r>
                          <m:r>
                            <a:rPr lang="en-US" i="1">
                              <a:latin typeface="Cambria Math" panose="02040503050406030204" pitchFamily="18" charset="0"/>
                            </a:rPr>
                            <m:t> </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m:oMathPara>
                </a14:m>
                <a:endParaRPr lang="en-US" dirty="0"/>
              </a:p>
              <a:p>
                <a:pPr marL="0" indent="0">
                  <a:lnSpc>
                    <a:spcPct val="120000"/>
                  </a:lnSpc>
                  <a:buNone/>
                </a:pPr>
                <a:endParaRPr lang="en-US" dirty="0"/>
              </a:p>
              <a:p>
                <a:pPr marL="0" indent="0">
                  <a:lnSpc>
                    <a:spcPct val="120000"/>
                  </a:lnSpc>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𝐹</m:t>
                              </m:r>
                            </m:e>
                            <m:sub>
                              <m:r>
                                <a:rPr lang="en-US" i="1" dirty="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e>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𝐹</m:t>
                          </m:r>
                        </m:e>
                      </m:d>
                      <m:r>
                        <a:rPr lang="en-US" i="1">
                          <a:latin typeface="Cambria Math" panose="02040503050406030204" pitchFamily="18" charset="0"/>
                        </a:rPr>
                        <m:t>=</m:t>
                      </m:r>
                    </m:oMath>
                  </m:oMathPara>
                </a14:m>
                <a:endParaRPr lang="en-US"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𝐹</m:t>
                              </m:r>
                            </m:e>
                            <m:sub>
                              <m:r>
                                <a:rPr lang="en-US" i="1" dirty="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𝐹</m:t>
                          </m:r>
                          <m:r>
                            <m:rPr>
                              <m:nor/>
                            </m:rPr>
                            <a:rPr lang="en-US">
                              <a:latin typeface="Cambria Math" panose="02040503050406030204" pitchFamily="18" charset="0"/>
                            </a:rPr>
                            <m:t>) </m:t>
                          </m:r>
                        </m:num>
                        <m:den>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𝐹</m:t>
                          </m:r>
                          <m:r>
                            <m:rPr>
                              <m:nor/>
                            </m:rPr>
                            <a:rPr lang="en-US">
                              <a:latin typeface="Cambria Math" panose="02040503050406030204" pitchFamily="18" charset="0"/>
                            </a:rPr>
                            <m:t>)</m:t>
                          </m:r>
                          <m:r>
                            <a:rPr lang="en-US" i="1">
                              <a:latin typeface="Cambria Math" panose="02040503050406030204" pitchFamily="18" charset="0"/>
                            </a:rPr>
                            <m:t> </m:t>
                          </m:r>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oMath>
                  </m:oMathPara>
                </a14:m>
                <a:endParaRPr lang="en-US" dirty="0"/>
              </a:p>
            </p:txBody>
          </p:sp>
        </mc:Choice>
        <mc:Fallback xmlns="">
          <p:sp>
            <p:nvSpPr>
              <p:cNvPr id="3" name="Content Placeholder 2">
                <a:extLst>
                  <a:ext uri="{FF2B5EF4-FFF2-40B4-BE49-F238E27FC236}">
                    <a16:creationId xmlns:a16="http://schemas.microsoft.com/office/drawing/2014/main" id="{2A300A60-84A1-9E46-9F2F-5EC2FBCC9790}"/>
                  </a:ext>
                </a:extLst>
              </p:cNvPr>
              <p:cNvSpPr>
                <a:spLocks noGrp="1" noRot="1" noChangeAspect="1" noMove="1" noResize="1" noEditPoints="1" noAdjustHandles="1" noChangeArrowheads="1" noChangeShapeType="1" noTextEdit="1"/>
              </p:cNvSpPr>
              <p:nvPr>
                <p:ph sz="half" idx="1"/>
              </p:nvPr>
            </p:nvSpPr>
            <p:spPr>
              <a:xfrm>
                <a:off x="170480" y="1856945"/>
                <a:ext cx="6287673" cy="4803773"/>
              </a:xfrm>
              <a:blipFill>
                <a:blip r:embed="rId2"/>
                <a:stretch>
                  <a:fillRect l="-1613" t="-528"/>
                </a:stretch>
              </a:blipFill>
            </p:spPr>
            <p:txBody>
              <a:bodyPr/>
              <a:lstStyle/>
              <a:p>
                <a:r>
                  <a:rPr lang="en-US">
                    <a:noFill/>
                  </a:rPr>
                  <a:t> </a:t>
                </a:r>
              </a:p>
            </p:txBody>
          </p:sp>
        </mc:Fallback>
      </mc:AlternateContent>
      <p:pic>
        <p:nvPicPr>
          <p:cNvPr id="10" name="Graphic 9" descr="Cow">
            <a:extLst>
              <a:ext uri="{FF2B5EF4-FFF2-40B4-BE49-F238E27FC236}">
                <a16:creationId xmlns:a16="http://schemas.microsoft.com/office/drawing/2014/main" id="{F0B6B94C-3997-D645-8EC4-B627B0ABCD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40501" y="76199"/>
            <a:ext cx="637198" cy="637198"/>
          </a:xfrm>
          <a:prstGeom prst="rect">
            <a:avLst/>
          </a:prstGeom>
        </p:spPr>
      </p:pic>
      <p:pic>
        <p:nvPicPr>
          <p:cNvPr id="13" name="Graphic 12" descr="Suburban scene">
            <a:extLst>
              <a:ext uri="{FF2B5EF4-FFF2-40B4-BE49-F238E27FC236}">
                <a16:creationId xmlns:a16="http://schemas.microsoft.com/office/drawing/2014/main" id="{75584FB3-C6E4-F848-8E7E-6A5A027863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54621" y="95249"/>
            <a:ext cx="861079" cy="861079"/>
          </a:xfrm>
          <a:prstGeom prst="rect">
            <a:avLst/>
          </a:prstGeom>
        </p:spPr>
      </p:pic>
      <p:cxnSp>
        <p:nvCxnSpPr>
          <p:cNvPr id="14" name="Straight Connector 13">
            <a:extLst>
              <a:ext uri="{FF2B5EF4-FFF2-40B4-BE49-F238E27FC236}">
                <a16:creationId xmlns:a16="http://schemas.microsoft.com/office/drawing/2014/main" id="{26CB79B9-B13B-B043-A84F-20781C3AC477}"/>
              </a:ext>
            </a:extLst>
          </p:cNvPr>
          <p:cNvCxnSpPr>
            <a:cxnSpLocks/>
          </p:cNvCxnSpPr>
          <p:nvPr/>
        </p:nvCxnSpPr>
        <p:spPr>
          <a:xfrm>
            <a:off x="10397471" y="781049"/>
            <a:ext cx="168022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BB7A5B5D-D809-2C4F-864A-CBDD5EE97E37}"/>
              </a:ext>
            </a:extLst>
          </p:cNvPr>
          <p:cNvGraphicFramePr>
            <a:graphicFrameLocks noGrp="1"/>
          </p:cNvGraphicFramePr>
          <p:nvPr>
            <p:extLst>
              <p:ext uri="{D42A27DB-BD31-4B8C-83A1-F6EECF244321}">
                <p14:modId xmlns:p14="http://schemas.microsoft.com/office/powerpoint/2010/main" val="1715958517"/>
              </p:ext>
            </p:extLst>
          </p:nvPr>
        </p:nvGraphicFramePr>
        <p:xfrm>
          <a:off x="6680200" y="986366"/>
          <a:ext cx="3943350" cy="5506512"/>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2737959343"/>
                    </a:ext>
                  </a:extLst>
                </a:gridCol>
                <a:gridCol w="1314450">
                  <a:extLst>
                    <a:ext uri="{9D8B030D-6E8A-4147-A177-3AD203B41FA5}">
                      <a16:colId xmlns:a16="http://schemas.microsoft.com/office/drawing/2014/main" val="2798979987"/>
                    </a:ext>
                  </a:extLst>
                </a:gridCol>
                <a:gridCol w="1314450">
                  <a:extLst>
                    <a:ext uri="{9D8B030D-6E8A-4147-A177-3AD203B41FA5}">
                      <a16:colId xmlns:a16="http://schemas.microsoft.com/office/drawing/2014/main" val="546273949"/>
                    </a:ext>
                  </a:extLst>
                </a:gridCol>
              </a:tblGrid>
              <a:tr h="500592">
                <a:tc>
                  <a:txBody>
                    <a:bodyPr/>
                    <a:lstStyle/>
                    <a:p>
                      <a:pPr algn="ctr"/>
                      <a:r>
                        <a:rPr lang="en-US" sz="2400" dirty="0"/>
                        <a:t>Day</a:t>
                      </a:r>
                    </a:p>
                  </a:txBody>
                  <a:tcPr/>
                </a:tc>
                <a:tc>
                  <a:txBody>
                    <a:bodyPr/>
                    <a:lstStyle/>
                    <a:p>
                      <a:pPr algn="ctr"/>
                      <a:r>
                        <a:rPr lang="en-US" sz="2400" dirty="0"/>
                        <a:t>S</a:t>
                      </a:r>
                    </a:p>
                  </a:txBody>
                  <a:tcPr/>
                </a:tc>
                <a:tc>
                  <a:txBody>
                    <a:bodyPr/>
                    <a:lstStyle/>
                    <a:p>
                      <a:pPr algn="ctr"/>
                      <a:r>
                        <a:rPr lang="en-US" sz="2400" dirty="0"/>
                        <a:t>F</a:t>
                      </a:r>
                    </a:p>
                  </a:txBody>
                  <a:tcPr/>
                </a:tc>
                <a:extLst>
                  <a:ext uri="{0D108BD9-81ED-4DB2-BD59-A6C34878D82A}">
                    <a16:rowId xmlns:a16="http://schemas.microsoft.com/office/drawing/2014/main" val="385266592"/>
                  </a:ext>
                </a:extLst>
              </a:tr>
              <a:tr h="500592">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061557432"/>
                  </a:ext>
                </a:extLst>
              </a:tr>
              <a:tr h="500592">
                <a:tc>
                  <a:txBody>
                    <a:bodyPr/>
                    <a:lstStyle/>
                    <a:p>
                      <a:pPr algn="ctr"/>
                      <a:r>
                        <a:rPr lang="en-US" sz="2400" dirty="0"/>
                        <a:t>2</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437787500"/>
                  </a:ext>
                </a:extLst>
              </a:tr>
              <a:tr h="500592">
                <a:tc>
                  <a:txBody>
                    <a:bodyPr/>
                    <a:lstStyle/>
                    <a:p>
                      <a:pPr algn="ctr"/>
                      <a:r>
                        <a:rPr lang="en-US" sz="2400" dirty="0"/>
                        <a:t>3</a:t>
                      </a:r>
                    </a:p>
                  </a:txBody>
                  <a:tcPr/>
                </a:tc>
                <a:tc>
                  <a:txBody>
                    <a:bodyPr/>
                    <a:lstStyle/>
                    <a:p>
                      <a:pPr algn="ctr"/>
                      <a:r>
                        <a:rPr lang="en-US" sz="2400" dirty="0"/>
                        <a:t>T</a:t>
                      </a:r>
                    </a:p>
                  </a:txBody>
                  <a:tcPr/>
                </a:tc>
                <a:tc>
                  <a:txBody>
                    <a:bodyPr/>
                    <a:lstStyle/>
                    <a:p>
                      <a:pPr algn="ctr"/>
                      <a:endParaRPr lang="en-US" sz="2400" dirty="0"/>
                    </a:p>
                  </a:txBody>
                  <a:tcPr/>
                </a:tc>
                <a:extLst>
                  <a:ext uri="{0D108BD9-81ED-4DB2-BD59-A6C34878D82A}">
                    <a16:rowId xmlns:a16="http://schemas.microsoft.com/office/drawing/2014/main" val="2605725933"/>
                  </a:ext>
                </a:extLst>
              </a:tr>
              <a:tr h="500592">
                <a:tc>
                  <a:txBody>
                    <a:bodyPr/>
                    <a:lstStyle/>
                    <a:p>
                      <a:pPr algn="ctr"/>
                      <a:r>
                        <a:rPr lang="en-US" sz="2400" dirty="0"/>
                        <a:t>4</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2171005855"/>
                  </a:ext>
                </a:extLst>
              </a:tr>
              <a:tr h="500592">
                <a:tc>
                  <a:txBody>
                    <a:bodyPr/>
                    <a:lstStyle/>
                    <a:p>
                      <a:pPr algn="ctr"/>
                      <a:r>
                        <a:rPr lang="en-US" sz="2400" dirty="0"/>
                        <a:t>5</a:t>
                      </a:r>
                    </a:p>
                  </a:txBody>
                  <a:tcPr/>
                </a:tc>
                <a:tc>
                  <a:txBody>
                    <a:bodyPr/>
                    <a:lstStyle/>
                    <a:p>
                      <a:pPr algn="ctr"/>
                      <a:r>
                        <a:rPr lang="en-US" sz="2400" dirty="0"/>
                        <a:t>T</a:t>
                      </a:r>
                    </a:p>
                  </a:txBody>
                  <a:tcPr/>
                </a:tc>
                <a:tc>
                  <a:txBody>
                    <a:bodyPr/>
                    <a:lstStyle/>
                    <a:p>
                      <a:pPr algn="ctr"/>
                      <a:endParaRPr lang="en-US" sz="2400" dirty="0"/>
                    </a:p>
                  </a:txBody>
                  <a:tcPr/>
                </a:tc>
                <a:extLst>
                  <a:ext uri="{0D108BD9-81ED-4DB2-BD59-A6C34878D82A}">
                    <a16:rowId xmlns:a16="http://schemas.microsoft.com/office/drawing/2014/main" val="1089249239"/>
                  </a:ext>
                </a:extLst>
              </a:tr>
              <a:tr h="500592">
                <a:tc>
                  <a:txBody>
                    <a:bodyPr/>
                    <a:lstStyle/>
                    <a:p>
                      <a:pPr algn="ctr"/>
                      <a:r>
                        <a:rPr lang="en-US" sz="2400" dirty="0"/>
                        <a:t>6</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1362708098"/>
                  </a:ext>
                </a:extLst>
              </a:tr>
              <a:tr h="500592">
                <a:tc>
                  <a:txBody>
                    <a:bodyPr/>
                    <a:lstStyle/>
                    <a:p>
                      <a:pPr algn="ctr"/>
                      <a:r>
                        <a:rPr lang="en-US" sz="2400" dirty="0"/>
                        <a:t>7</a:t>
                      </a:r>
                    </a:p>
                  </a:txBody>
                  <a:tcPr/>
                </a:tc>
                <a:tc>
                  <a:txBody>
                    <a:bodyPr/>
                    <a:lstStyle/>
                    <a:p>
                      <a:pPr algn="ctr"/>
                      <a:r>
                        <a:rPr lang="en-US" sz="2400"/>
                        <a:t>T</a:t>
                      </a:r>
                    </a:p>
                  </a:txBody>
                  <a:tcPr/>
                </a:tc>
                <a:tc>
                  <a:txBody>
                    <a:bodyPr/>
                    <a:lstStyle/>
                    <a:p>
                      <a:pPr algn="ctr"/>
                      <a:r>
                        <a:rPr lang="en-US" sz="2400" dirty="0"/>
                        <a:t>T</a:t>
                      </a:r>
                    </a:p>
                  </a:txBody>
                  <a:tcPr/>
                </a:tc>
                <a:extLst>
                  <a:ext uri="{0D108BD9-81ED-4DB2-BD59-A6C34878D82A}">
                    <a16:rowId xmlns:a16="http://schemas.microsoft.com/office/drawing/2014/main" val="3840412200"/>
                  </a:ext>
                </a:extLst>
              </a:tr>
              <a:tr h="500592">
                <a:tc>
                  <a:txBody>
                    <a:bodyPr/>
                    <a:lstStyle/>
                    <a:p>
                      <a:pPr algn="ctr"/>
                      <a:r>
                        <a:rPr lang="en-US" sz="2400" dirty="0"/>
                        <a:t>8</a:t>
                      </a:r>
                    </a:p>
                  </a:txBody>
                  <a:tcPr/>
                </a:tc>
                <a:tc>
                  <a:txBody>
                    <a:bodyPr/>
                    <a:lstStyle/>
                    <a:p>
                      <a:pPr algn="ctr"/>
                      <a:endParaRPr lang="en-US" sz="2400"/>
                    </a:p>
                  </a:txBody>
                  <a:tcPr/>
                </a:tc>
                <a:tc>
                  <a:txBody>
                    <a:bodyPr/>
                    <a:lstStyle/>
                    <a:p>
                      <a:pPr algn="ctr"/>
                      <a:endParaRPr lang="en-US" sz="2400" dirty="0"/>
                    </a:p>
                  </a:txBody>
                  <a:tcPr/>
                </a:tc>
                <a:extLst>
                  <a:ext uri="{0D108BD9-81ED-4DB2-BD59-A6C34878D82A}">
                    <a16:rowId xmlns:a16="http://schemas.microsoft.com/office/drawing/2014/main" val="780074589"/>
                  </a:ext>
                </a:extLst>
              </a:tr>
              <a:tr h="500592">
                <a:tc>
                  <a:txBody>
                    <a:bodyPr/>
                    <a:lstStyle/>
                    <a:p>
                      <a:pPr algn="ctr"/>
                      <a:r>
                        <a:rPr lang="en-US" sz="2400" dirty="0"/>
                        <a:t>9</a:t>
                      </a:r>
                    </a:p>
                  </a:txBody>
                  <a:tcPr/>
                </a:tc>
                <a:tc>
                  <a:txBody>
                    <a:bodyPr/>
                    <a:lstStyle/>
                    <a:p>
                      <a:pPr algn="ctr"/>
                      <a:endParaRPr lang="en-US" sz="2400"/>
                    </a:p>
                  </a:txBody>
                  <a:tcPr/>
                </a:tc>
                <a:tc>
                  <a:txBody>
                    <a:bodyPr/>
                    <a:lstStyle/>
                    <a:p>
                      <a:pPr algn="ctr"/>
                      <a:r>
                        <a:rPr lang="en-US" sz="2400" dirty="0"/>
                        <a:t>T</a:t>
                      </a:r>
                    </a:p>
                  </a:txBody>
                  <a:tcPr/>
                </a:tc>
                <a:extLst>
                  <a:ext uri="{0D108BD9-81ED-4DB2-BD59-A6C34878D82A}">
                    <a16:rowId xmlns:a16="http://schemas.microsoft.com/office/drawing/2014/main" val="3126170770"/>
                  </a:ext>
                </a:extLst>
              </a:tr>
              <a:tr h="500592">
                <a:tc>
                  <a:txBody>
                    <a:bodyPr/>
                    <a:lstStyle/>
                    <a:p>
                      <a:pPr algn="ctr"/>
                      <a:r>
                        <a:rPr lang="en-US" sz="2400" dirty="0"/>
                        <a:t>10</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387522905"/>
                  </a:ext>
                </a:extLst>
              </a:tr>
            </a:tbl>
          </a:graphicData>
        </a:graphic>
      </p:graphicFrame>
      <p:sp>
        <p:nvSpPr>
          <p:cNvPr id="15" name="Oval 14">
            <a:extLst>
              <a:ext uri="{FF2B5EF4-FFF2-40B4-BE49-F238E27FC236}">
                <a16:creationId xmlns:a16="http://schemas.microsoft.com/office/drawing/2014/main" id="{0637FD42-FBF0-3C48-888E-37E2B65A5528}"/>
              </a:ext>
            </a:extLst>
          </p:cNvPr>
          <p:cNvSpPr/>
          <p:nvPr/>
        </p:nvSpPr>
        <p:spPr>
          <a:xfrm>
            <a:off x="4107053" y="1002458"/>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1</a:t>
            </a:r>
            <a:endParaRPr lang="en-US" sz="2400" dirty="0"/>
          </a:p>
        </p:txBody>
      </p:sp>
      <p:sp>
        <p:nvSpPr>
          <p:cNvPr id="16" name="Oval 15">
            <a:extLst>
              <a:ext uri="{FF2B5EF4-FFF2-40B4-BE49-F238E27FC236}">
                <a16:creationId xmlns:a16="http://schemas.microsoft.com/office/drawing/2014/main" id="{2E20E581-32BE-6945-9917-DF5B49B833BE}"/>
              </a:ext>
            </a:extLst>
          </p:cNvPr>
          <p:cNvSpPr/>
          <p:nvPr/>
        </p:nvSpPr>
        <p:spPr>
          <a:xfrm>
            <a:off x="4107053" y="88058"/>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1</a:t>
            </a:r>
            <a:endParaRPr lang="en-US" sz="2400" dirty="0"/>
          </a:p>
        </p:txBody>
      </p:sp>
      <p:cxnSp>
        <p:nvCxnSpPr>
          <p:cNvPr id="17" name="Straight Arrow Connector 16">
            <a:extLst>
              <a:ext uri="{FF2B5EF4-FFF2-40B4-BE49-F238E27FC236}">
                <a16:creationId xmlns:a16="http://schemas.microsoft.com/office/drawing/2014/main" id="{4E2BC074-6F5A-8D47-B5C7-F444CA6EB1B5}"/>
              </a:ext>
            </a:extLst>
          </p:cNvPr>
          <p:cNvCxnSpPr>
            <a:cxnSpLocks/>
            <a:stCxn id="16" idx="4"/>
            <a:endCxn id="15" idx="0"/>
          </p:cNvCxnSpPr>
          <p:nvPr/>
        </p:nvCxnSpPr>
        <p:spPr>
          <a:xfrm rot="5400000">
            <a:off x="4368310" y="806515"/>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55D9CC7-49BD-5644-8CC5-28B60BBA1218}"/>
              </a:ext>
            </a:extLst>
          </p:cNvPr>
          <p:cNvCxnSpPr/>
          <p:nvPr/>
        </p:nvCxnSpPr>
        <p:spPr>
          <a:xfrm>
            <a:off x="5021453" y="348444"/>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4CF56B3-F072-614D-A04A-26A1F4C0BD81}"/>
              </a:ext>
            </a:extLst>
          </p:cNvPr>
          <p:cNvSpPr/>
          <p:nvPr/>
        </p:nvSpPr>
        <p:spPr>
          <a:xfrm>
            <a:off x="5402453" y="991572"/>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2</a:t>
            </a:r>
            <a:endParaRPr lang="en-US" sz="2400" dirty="0"/>
          </a:p>
        </p:txBody>
      </p:sp>
      <p:sp>
        <p:nvSpPr>
          <p:cNvPr id="20" name="Oval 19">
            <a:extLst>
              <a:ext uri="{FF2B5EF4-FFF2-40B4-BE49-F238E27FC236}">
                <a16:creationId xmlns:a16="http://schemas.microsoft.com/office/drawing/2014/main" id="{3BAD8B09-5940-2440-8E0F-29ADC1BB8B60}"/>
              </a:ext>
            </a:extLst>
          </p:cNvPr>
          <p:cNvSpPr/>
          <p:nvPr/>
        </p:nvSpPr>
        <p:spPr>
          <a:xfrm>
            <a:off x="5402453" y="77172"/>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2</a:t>
            </a:r>
            <a:endParaRPr lang="en-US" sz="2400" dirty="0"/>
          </a:p>
        </p:txBody>
      </p:sp>
      <p:cxnSp>
        <p:nvCxnSpPr>
          <p:cNvPr id="21" name="Straight Arrow Connector 20">
            <a:extLst>
              <a:ext uri="{FF2B5EF4-FFF2-40B4-BE49-F238E27FC236}">
                <a16:creationId xmlns:a16="http://schemas.microsoft.com/office/drawing/2014/main" id="{C9DE1F2C-B35D-1145-8966-C8E61CFF1690}"/>
              </a:ext>
            </a:extLst>
          </p:cNvPr>
          <p:cNvCxnSpPr>
            <a:cxnSpLocks/>
            <a:stCxn id="20" idx="4"/>
            <a:endCxn id="19" idx="0"/>
          </p:cNvCxnSpPr>
          <p:nvPr/>
        </p:nvCxnSpPr>
        <p:spPr>
          <a:xfrm rot="5400000">
            <a:off x="5663710" y="79562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A48842F-2AA4-BB44-8420-7E06DA751E3B}"/>
              </a:ext>
            </a:extLst>
          </p:cNvPr>
          <p:cNvCxnSpPr/>
          <p:nvPr/>
        </p:nvCxnSpPr>
        <p:spPr>
          <a:xfrm>
            <a:off x="6316853" y="33755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46907AB-12FB-5B4B-A929-8B1F67D927D5}"/>
              </a:ext>
            </a:extLst>
          </p:cNvPr>
          <p:cNvSpPr txBox="1"/>
          <p:nvPr/>
        </p:nvSpPr>
        <p:spPr>
          <a:xfrm>
            <a:off x="6675131" y="-245708"/>
            <a:ext cx="609462" cy="830997"/>
          </a:xfrm>
          <a:prstGeom prst="rect">
            <a:avLst/>
          </a:prstGeom>
          <a:noFill/>
        </p:spPr>
        <p:txBody>
          <a:bodyPr wrap="none" rtlCol="0">
            <a:spAutoFit/>
          </a:bodyPr>
          <a:lstStyle/>
          <a:p>
            <a:r>
              <a:rPr lang="en-US" sz="4800" dirty="0"/>
              <a:t>…</a:t>
            </a:r>
          </a:p>
        </p:txBody>
      </p:sp>
    </p:spTree>
    <p:extLst>
      <p:ext uri="{BB962C8B-B14F-4D97-AF65-F5344CB8AC3E}">
        <p14:creationId xmlns:p14="http://schemas.microsoft.com/office/powerpoint/2010/main" val="2345985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4B7D-0195-1D41-AE01-3FD604DBE3B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6E595A0-DB7A-5B46-9D99-5D0BF7E803EA}"/>
              </a:ext>
            </a:extLst>
          </p:cNvPr>
          <p:cNvSpPr>
            <a:spLocks noGrp="1"/>
          </p:cNvSpPr>
          <p:nvPr>
            <p:ph idx="1"/>
          </p:nvPr>
        </p:nvSpPr>
        <p:spPr/>
        <p:txBody>
          <a:bodyPr/>
          <a:lstStyle/>
          <a:p>
            <a:r>
              <a:rPr lang="en-US" dirty="0">
                <a:solidFill>
                  <a:schemeClr val="bg1">
                    <a:lumMod val="75000"/>
                  </a:schemeClr>
                </a:solidFill>
              </a:rPr>
              <a:t>HMM: Probabilistic reasoning over time</a:t>
            </a:r>
          </a:p>
          <a:p>
            <a:r>
              <a:rPr lang="en-US" dirty="0">
                <a:solidFill>
                  <a:schemeClr val="bg1">
                    <a:lumMod val="75000"/>
                  </a:schemeClr>
                </a:solidFill>
              </a:rPr>
              <a:t>Two views of an HMM: as a Bayes Net, as an FSM</a:t>
            </a:r>
          </a:p>
          <a:p>
            <a:r>
              <a:rPr lang="en-US" dirty="0">
                <a:solidFill>
                  <a:schemeClr val="bg1">
                    <a:lumMod val="75000"/>
                  </a:schemeClr>
                </a:solidFill>
              </a:rPr>
              <a:t>Inference: Belief propagation in an HMM</a:t>
            </a:r>
          </a:p>
          <a:p>
            <a:r>
              <a:rPr lang="en-US" dirty="0">
                <a:solidFill>
                  <a:schemeClr val="bg1">
                    <a:lumMod val="85000"/>
                  </a:schemeClr>
                </a:solidFill>
              </a:rPr>
              <a:t>Parameter learning: Maximum likelihood</a:t>
            </a:r>
          </a:p>
          <a:p>
            <a:r>
              <a:rPr lang="en-US" dirty="0"/>
              <a:t>Parameter learning: EM</a:t>
            </a:r>
          </a:p>
        </p:txBody>
      </p:sp>
    </p:spTree>
    <p:extLst>
      <p:ext uri="{BB962C8B-B14F-4D97-AF65-F5344CB8AC3E}">
        <p14:creationId xmlns:p14="http://schemas.microsoft.com/office/powerpoint/2010/main" val="4229497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B47A-19AB-2044-834E-0035AF0B0E5D}"/>
              </a:ext>
            </a:extLst>
          </p:cNvPr>
          <p:cNvSpPr>
            <a:spLocks noGrp="1"/>
          </p:cNvSpPr>
          <p:nvPr>
            <p:ph type="title"/>
          </p:nvPr>
        </p:nvSpPr>
        <p:spPr>
          <a:xfrm>
            <a:off x="404247" y="365125"/>
            <a:ext cx="3516824" cy="1325563"/>
          </a:xfrm>
        </p:spPr>
        <p:txBody>
          <a:bodyPr/>
          <a:lstStyle/>
          <a:p>
            <a:r>
              <a:rPr lang="en-US" dirty="0"/>
              <a:t>Missing data</a:t>
            </a:r>
          </a:p>
        </p:txBody>
      </p:sp>
      <p:sp>
        <p:nvSpPr>
          <p:cNvPr id="3" name="Content Placeholder 2">
            <a:extLst>
              <a:ext uri="{FF2B5EF4-FFF2-40B4-BE49-F238E27FC236}">
                <a16:creationId xmlns:a16="http://schemas.microsoft.com/office/drawing/2014/main" id="{2A300A60-84A1-9E46-9F2F-5EC2FBCC9790}"/>
              </a:ext>
            </a:extLst>
          </p:cNvPr>
          <p:cNvSpPr>
            <a:spLocks noGrp="1"/>
          </p:cNvSpPr>
          <p:nvPr>
            <p:ph sz="half" idx="1"/>
          </p:nvPr>
        </p:nvSpPr>
        <p:spPr>
          <a:xfrm>
            <a:off x="387458" y="1980929"/>
            <a:ext cx="5708542" cy="4803773"/>
          </a:xfrm>
        </p:spPr>
        <p:txBody>
          <a:bodyPr>
            <a:normAutofit/>
          </a:bodyPr>
          <a:lstStyle/>
          <a:p>
            <a:pPr marL="0" indent="0">
              <a:buNone/>
            </a:pPr>
            <a:r>
              <a:rPr lang="en-US" dirty="0"/>
              <a:t>What can we do if some of the observations are missing?</a:t>
            </a:r>
          </a:p>
        </p:txBody>
      </p:sp>
      <p:pic>
        <p:nvPicPr>
          <p:cNvPr id="10" name="Graphic 9" descr="Cow">
            <a:extLst>
              <a:ext uri="{FF2B5EF4-FFF2-40B4-BE49-F238E27FC236}">
                <a16:creationId xmlns:a16="http://schemas.microsoft.com/office/drawing/2014/main" id="{F0B6B94C-3997-D645-8EC4-B627B0ABCD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0501" y="76199"/>
            <a:ext cx="637198" cy="637198"/>
          </a:xfrm>
          <a:prstGeom prst="rect">
            <a:avLst/>
          </a:prstGeom>
        </p:spPr>
      </p:pic>
      <p:pic>
        <p:nvPicPr>
          <p:cNvPr id="13" name="Graphic 12" descr="Suburban scene">
            <a:extLst>
              <a:ext uri="{FF2B5EF4-FFF2-40B4-BE49-F238E27FC236}">
                <a16:creationId xmlns:a16="http://schemas.microsoft.com/office/drawing/2014/main" id="{75584FB3-C6E4-F848-8E7E-6A5A027863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54621" y="95249"/>
            <a:ext cx="861079" cy="861079"/>
          </a:xfrm>
          <a:prstGeom prst="rect">
            <a:avLst/>
          </a:prstGeom>
        </p:spPr>
      </p:pic>
      <p:cxnSp>
        <p:nvCxnSpPr>
          <p:cNvPr id="14" name="Straight Connector 13">
            <a:extLst>
              <a:ext uri="{FF2B5EF4-FFF2-40B4-BE49-F238E27FC236}">
                <a16:creationId xmlns:a16="http://schemas.microsoft.com/office/drawing/2014/main" id="{26CB79B9-B13B-B043-A84F-20781C3AC477}"/>
              </a:ext>
            </a:extLst>
          </p:cNvPr>
          <p:cNvCxnSpPr>
            <a:cxnSpLocks/>
          </p:cNvCxnSpPr>
          <p:nvPr/>
        </p:nvCxnSpPr>
        <p:spPr>
          <a:xfrm>
            <a:off x="10397471" y="781049"/>
            <a:ext cx="168022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BB7A5B5D-D809-2C4F-864A-CBDD5EE97E37}"/>
              </a:ext>
            </a:extLst>
          </p:cNvPr>
          <p:cNvGraphicFramePr>
            <a:graphicFrameLocks noGrp="1"/>
          </p:cNvGraphicFramePr>
          <p:nvPr>
            <p:extLst>
              <p:ext uri="{D42A27DB-BD31-4B8C-83A1-F6EECF244321}">
                <p14:modId xmlns:p14="http://schemas.microsoft.com/office/powerpoint/2010/main" val="1776025922"/>
              </p:ext>
            </p:extLst>
          </p:nvPr>
        </p:nvGraphicFramePr>
        <p:xfrm>
          <a:off x="6680200" y="986366"/>
          <a:ext cx="3943350" cy="5506512"/>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2737959343"/>
                    </a:ext>
                  </a:extLst>
                </a:gridCol>
                <a:gridCol w="1314450">
                  <a:extLst>
                    <a:ext uri="{9D8B030D-6E8A-4147-A177-3AD203B41FA5}">
                      <a16:colId xmlns:a16="http://schemas.microsoft.com/office/drawing/2014/main" val="2798979987"/>
                    </a:ext>
                  </a:extLst>
                </a:gridCol>
                <a:gridCol w="1314450">
                  <a:extLst>
                    <a:ext uri="{9D8B030D-6E8A-4147-A177-3AD203B41FA5}">
                      <a16:colId xmlns:a16="http://schemas.microsoft.com/office/drawing/2014/main" val="546273949"/>
                    </a:ext>
                  </a:extLst>
                </a:gridCol>
              </a:tblGrid>
              <a:tr h="500592">
                <a:tc>
                  <a:txBody>
                    <a:bodyPr/>
                    <a:lstStyle/>
                    <a:p>
                      <a:pPr algn="ctr"/>
                      <a:r>
                        <a:rPr lang="en-US" sz="2400" dirty="0"/>
                        <a:t>Day</a:t>
                      </a:r>
                    </a:p>
                  </a:txBody>
                  <a:tcPr/>
                </a:tc>
                <a:tc>
                  <a:txBody>
                    <a:bodyPr/>
                    <a:lstStyle/>
                    <a:p>
                      <a:pPr algn="ctr"/>
                      <a:r>
                        <a:rPr lang="en-US" sz="2400" dirty="0"/>
                        <a:t>S</a:t>
                      </a:r>
                    </a:p>
                  </a:txBody>
                  <a:tcPr/>
                </a:tc>
                <a:tc>
                  <a:txBody>
                    <a:bodyPr/>
                    <a:lstStyle/>
                    <a:p>
                      <a:pPr algn="ctr"/>
                      <a:r>
                        <a:rPr lang="en-US" sz="2400" dirty="0"/>
                        <a:t>F</a:t>
                      </a:r>
                    </a:p>
                  </a:txBody>
                  <a:tcPr/>
                </a:tc>
                <a:extLst>
                  <a:ext uri="{0D108BD9-81ED-4DB2-BD59-A6C34878D82A}">
                    <a16:rowId xmlns:a16="http://schemas.microsoft.com/office/drawing/2014/main" val="385266592"/>
                  </a:ext>
                </a:extLst>
              </a:tr>
              <a:tr h="500592">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061557432"/>
                  </a:ext>
                </a:extLst>
              </a:tr>
              <a:tr h="500592">
                <a:tc>
                  <a:txBody>
                    <a:bodyPr/>
                    <a:lstStyle/>
                    <a:p>
                      <a:pPr algn="ctr"/>
                      <a:r>
                        <a:rPr lang="en-US" sz="2400" dirty="0"/>
                        <a:t>2</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437787500"/>
                  </a:ext>
                </a:extLst>
              </a:tr>
              <a:tr h="500592">
                <a:tc>
                  <a:txBody>
                    <a:bodyPr/>
                    <a:lstStyle/>
                    <a:p>
                      <a:pPr algn="ctr"/>
                      <a:r>
                        <a:rPr lang="en-US" sz="2400" dirty="0"/>
                        <a:t>3</a:t>
                      </a:r>
                    </a:p>
                  </a:txBody>
                  <a:tcPr/>
                </a:tc>
                <a:tc>
                  <a:txBody>
                    <a:bodyPr/>
                    <a:lstStyle/>
                    <a:p>
                      <a:pPr algn="ctr"/>
                      <a:r>
                        <a:rPr lang="en-US" sz="2400" dirty="0"/>
                        <a:t>T</a:t>
                      </a:r>
                    </a:p>
                  </a:txBody>
                  <a:tcPr/>
                </a:tc>
                <a:tc>
                  <a:txBody>
                    <a:bodyPr/>
                    <a:lstStyle/>
                    <a:p>
                      <a:pPr algn="ctr"/>
                      <a:endParaRPr lang="en-US" sz="2400" dirty="0"/>
                    </a:p>
                  </a:txBody>
                  <a:tcPr/>
                </a:tc>
                <a:extLst>
                  <a:ext uri="{0D108BD9-81ED-4DB2-BD59-A6C34878D82A}">
                    <a16:rowId xmlns:a16="http://schemas.microsoft.com/office/drawing/2014/main" val="2605725933"/>
                  </a:ext>
                </a:extLst>
              </a:tr>
              <a:tr h="500592">
                <a:tc>
                  <a:txBody>
                    <a:bodyPr/>
                    <a:lstStyle/>
                    <a:p>
                      <a:pPr algn="ctr"/>
                      <a:r>
                        <a:rPr lang="en-US" sz="2400" dirty="0"/>
                        <a:t>4</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2171005855"/>
                  </a:ext>
                </a:extLst>
              </a:tr>
              <a:tr h="500592">
                <a:tc>
                  <a:txBody>
                    <a:bodyPr/>
                    <a:lstStyle/>
                    <a:p>
                      <a:pPr algn="ctr"/>
                      <a:r>
                        <a:rPr lang="en-US" sz="2400" dirty="0"/>
                        <a:t>5</a:t>
                      </a:r>
                    </a:p>
                  </a:txBody>
                  <a:tcPr/>
                </a:tc>
                <a:tc>
                  <a:txBody>
                    <a:bodyPr/>
                    <a:lstStyle/>
                    <a:p>
                      <a:pPr algn="ctr"/>
                      <a:r>
                        <a:rPr lang="en-US" sz="2400" dirty="0"/>
                        <a:t>T</a:t>
                      </a:r>
                    </a:p>
                  </a:txBody>
                  <a:tcPr/>
                </a:tc>
                <a:tc>
                  <a:txBody>
                    <a:bodyPr/>
                    <a:lstStyle/>
                    <a:p>
                      <a:pPr algn="ctr"/>
                      <a:endParaRPr lang="en-US" sz="2400" dirty="0"/>
                    </a:p>
                  </a:txBody>
                  <a:tcPr/>
                </a:tc>
                <a:extLst>
                  <a:ext uri="{0D108BD9-81ED-4DB2-BD59-A6C34878D82A}">
                    <a16:rowId xmlns:a16="http://schemas.microsoft.com/office/drawing/2014/main" val="1089249239"/>
                  </a:ext>
                </a:extLst>
              </a:tr>
              <a:tr h="500592">
                <a:tc>
                  <a:txBody>
                    <a:bodyPr/>
                    <a:lstStyle/>
                    <a:p>
                      <a:pPr algn="ctr"/>
                      <a:r>
                        <a:rPr lang="en-US" sz="2400" dirty="0"/>
                        <a:t>6</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1362708098"/>
                  </a:ext>
                </a:extLst>
              </a:tr>
              <a:tr h="500592">
                <a:tc>
                  <a:txBody>
                    <a:bodyPr/>
                    <a:lstStyle/>
                    <a:p>
                      <a:pPr algn="ctr"/>
                      <a:r>
                        <a:rPr lang="en-US" sz="2400" dirty="0"/>
                        <a:t>7</a:t>
                      </a:r>
                    </a:p>
                  </a:txBody>
                  <a:tcPr/>
                </a:tc>
                <a:tc>
                  <a:txBody>
                    <a:bodyPr/>
                    <a:lstStyle/>
                    <a:p>
                      <a:pPr algn="ctr"/>
                      <a:r>
                        <a:rPr lang="en-US" sz="2400" dirty="0"/>
                        <a:t>?</a:t>
                      </a:r>
                    </a:p>
                  </a:txBody>
                  <a:tcPr/>
                </a:tc>
                <a:tc>
                  <a:txBody>
                    <a:bodyPr/>
                    <a:lstStyle/>
                    <a:p>
                      <a:pPr algn="ctr"/>
                      <a:r>
                        <a:rPr lang="en-US" sz="2400" dirty="0"/>
                        <a:t>T</a:t>
                      </a:r>
                    </a:p>
                  </a:txBody>
                  <a:tcPr/>
                </a:tc>
                <a:extLst>
                  <a:ext uri="{0D108BD9-81ED-4DB2-BD59-A6C34878D82A}">
                    <a16:rowId xmlns:a16="http://schemas.microsoft.com/office/drawing/2014/main" val="3840412200"/>
                  </a:ext>
                </a:extLst>
              </a:tr>
              <a:tr h="500592">
                <a:tc>
                  <a:txBody>
                    <a:bodyPr/>
                    <a:lstStyle/>
                    <a:p>
                      <a:pPr algn="ctr"/>
                      <a:r>
                        <a:rPr lang="en-US" sz="2400" dirty="0"/>
                        <a:t>8</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780074589"/>
                  </a:ext>
                </a:extLst>
              </a:tr>
              <a:tr h="500592">
                <a:tc>
                  <a:txBody>
                    <a:bodyPr/>
                    <a:lstStyle/>
                    <a:p>
                      <a:pPr algn="ctr"/>
                      <a:r>
                        <a:rPr lang="en-US" sz="2400" dirty="0"/>
                        <a:t>9</a:t>
                      </a:r>
                    </a:p>
                  </a:txBody>
                  <a:tcPr/>
                </a:tc>
                <a:tc>
                  <a:txBody>
                    <a:bodyPr/>
                    <a:lstStyle/>
                    <a:p>
                      <a:pPr algn="ctr"/>
                      <a:r>
                        <a:rPr lang="en-US" sz="2400" dirty="0"/>
                        <a:t>?</a:t>
                      </a:r>
                    </a:p>
                  </a:txBody>
                  <a:tcPr/>
                </a:tc>
                <a:tc>
                  <a:txBody>
                    <a:bodyPr/>
                    <a:lstStyle/>
                    <a:p>
                      <a:pPr algn="ctr"/>
                      <a:r>
                        <a:rPr lang="en-US" sz="2400" dirty="0"/>
                        <a:t>T</a:t>
                      </a:r>
                    </a:p>
                  </a:txBody>
                  <a:tcPr/>
                </a:tc>
                <a:extLst>
                  <a:ext uri="{0D108BD9-81ED-4DB2-BD59-A6C34878D82A}">
                    <a16:rowId xmlns:a16="http://schemas.microsoft.com/office/drawing/2014/main" val="3126170770"/>
                  </a:ext>
                </a:extLst>
              </a:tr>
              <a:tr h="500592">
                <a:tc>
                  <a:txBody>
                    <a:bodyPr/>
                    <a:lstStyle/>
                    <a:p>
                      <a:pPr algn="ctr"/>
                      <a:r>
                        <a:rPr lang="en-US" sz="2400" dirty="0"/>
                        <a:t>10</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2387522905"/>
                  </a:ext>
                </a:extLst>
              </a:tr>
            </a:tbl>
          </a:graphicData>
        </a:graphic>
      </p:graphicFrame>
      <p:sp>
        <p:nvSpPr>
          <p:cNvPr id="15" name="Oval 14">
            <a:extLst>
              <a:ext uri="{FF2B5EF4-FFF2-40B4-BE49-F238E27FC236}">
                <a16:creationId xmlns:a16="http://schemas.microsoft.com/office/drawing/2014/main" id="{09581B93-4425-C743-ABC8-6A1450CE5172}"/>
              </a:ext>
            </a:extLst>
          </p:cNvPr>
          <p:cNvSpPr/>
          <p:nvPr/>
        </p:nvSpPr>
        <p:spPr>
          <a:xfrm>
            <a:off x="4107053" y="1002458"/>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1</a:t>
            </a:r>
            <a:endParaRPr lang="en-US" sz="2400" dirty="0"/>
          </a:p>
        </p:txBody>
      </p:sp>
      <p:sp>
        <p:nvSpPr>
          <p:cNvPr id="16" name="Oval 15">
            <a:extLst>
              <a:ext uri="{FF2B5EF4-FFF2-40B4-BE49-F238E27FC236}">
                <a16:creationId xmlns:a16="http://schemas.microsoft.com/office/drawing/2014/main" id="{017F8CA0-431C-BC40-BCDC-62A92A77B8D2}"/>
              </a:ext>
            </a:extLst>
          </p:cNvPr>
          <p:cNvSpPr/>
          <p:nvPr/>
        </p:nvSpPr>
        <p:spPr>
          <a:xfrm>
            <a:off x="4107053" y="88058"/>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1</a:t>
            </a:r>
            <a:endParaRPr lang="en-US" sz="2400" dirty="0"/>
          </a:p>
        </p:txBody>
      </p:sp>
      <p:cxnSp>
        <p:nvCxnSpPr>
          <p:cNvPr id="17" name="Straight Arrow Connector 16">
            <a:extLst>
              <a:ext uri="{FF2B5EF4-FFF2-40B4-BE49-F238E27FC236}">
                <a16:creationId xmlns:a16="http://schemas.microsoft.com/office/drawing/2014/main" id="{6F080792-170E-164B-9081-0DD0A737A30B}"/>
              </a:ext>
            </a:extLst>
          </p:cNvPr>
          <p:cNvCxnSpPr>
            <a:cxnSpLocks/>
            <a:stCxn id="16" idx="4"/>
            <a:endCxn id="15" idx="0"/>
          </p:cNvCxnSpPr>
          <p:nvPr/>
        </p:nvCxnSpPr>
        <p:spPr>
          <a:xfrm rot="5400000">
            <a:off x="4368310" y="806515"/>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2695C00-6948-A741-BF83-7567515110A8}"/>
              </a:ext>
            </a:extLst>
          </p:cNvPr>
          <p:cNvCxnSpPr/>
          <p:nvPr/>
        </p:nvCxnSpPr>
        <p:spPr>
          <a:xfrm>
            <a:off x="5021453" y="348444"/>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2FEB068-D836-2D4C-A3CC-44FBA0BD4A50}"/>
              </a:ext>
            </a:extLst>
          </p:cNvPr>
          <p:cNvSpPr/>
          <p:nvPr/>
        </p:nvSpPr>
        <p:spPr>
          <a:xfrm>
            <a:off x="5402453" y="991572"/>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2</a:t>
            </a:r>
            <a:endParaRPr lang="en-US" sz="2400" dirty="0"/>
          </a:p>
        </p:txBody>
      </p:sp>
      <p:sp>
        <p:nvSpPr>
          <p:cNvPr id="20" name="Oval 19">
            <a:extLst>
              <a:ext uri="{FF2B5EF4-FFF2-40B4-BE49-F238E27FC236}">
                <a16:creationId xmlns:a16="http://schemas.microsoft.com/office/drawing/2014/main" id="{E22F9DC0-1777-BE45-81FB-94E56286752C}"/>
              </a:ext>
            </a:extLst>
          </p:cNvPr>
          <p:cNvSpPr/>
          <p:nvPr/>
        </p:nvSpPr>
        <p:spPr>
          <a:xfrm>
            <a:off x="5402453" y="77172"/>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2</a:t>
            </a:r>
            <a:endParaRPr lang="en-US" sz="2400" dirty="0"/>
          </a:p>
        </p:txBody>
      </p:sp>
      <p:cxnSp>
        <p:nvCxnSpPr>
          <p:cNvPr id="21" name="Straight Arrow Connector 20">
            <a:extLst>
              <a:ext uri="{FF2B5EF4-FFF2-40B4-BE49-F238E27FC236}">
                <a16:creationId xmlns:a16="http://schemas.microsoft.com/office/drawing/2014/main" id="{0E1B1603-B847-E540-9D62-B235C545264F}"/>
              </a:ext>
            </a:extLst>
          </p:cNvPr>
          <p:cNvCxnSpPr>
            <a:cxnSpLocks/>
            <a:stCxn id="20" idx="4"/>
            <a:endCxn id="19" idx="0"/>
          </p:cNvCxnSpPr>
          <p:nvPr/>
        </p:nvCxnSpPr>
        <p:spPr>
          <a:xfrm rot="5400000">
            <a:off x="5663710" y="79562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F68035F-8104-D347-A1C4-A3CB7C8EF760}"/>
              </a:ext>
            </a:extLst>
          </p:cNvPr>
          <p:cNvCxnSpPr/>
          <p:nvPr/>
        </p:nvCxnSpPr>
        <p:spPr>
          <a:xfrm>
            <a:off x="6316853" y="33755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CB85741-6F51-8A43-8CBA-E52ECDFDEA19}"/>
              </a:ext>
            </a:extLst>
          </p:cNvPr>
          <p:cNvSpPr txBox="1"/>
          <p:nvPr/>
        </p:nvSpPr>
        <p:spPr>
          <a:xfrm>
            <a:off x="6675131" y="-245708"/>
            <a:ext cx="609462" cy="830997"/>
          </a:xfrm>
          <a:prstGeom prst="rect">
            <a:avLst/>
          </a:prstGeom>
          <a:noFill/>
        </p:spPr>
        <p:txBody>
          <a:bodyPr wrap="none" rtlCol="0">
            <a:spAutoFit/>
          </a:bodyPr>
          <a:lstStyle/>
          <a:p>
            <a:r>
              <a:rPr lang="en-US" sz="4800" dirty="0"/>
              <a:t>…</a:t>
            </a:r>
          </a:p>
        </p:txBody>
      </p:sp>
    </p:spTree>
    <p:extLst>
      <p:ext uri="{BB962C8B-B14F-4D97-AF65-F5344CB8AC3E}">
        <p14:creationId xmlns:p14="http://schemas.microsoft.com/office/powerpoint/2010/main" val="2744550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A98E0-B8EA-CF46-A5B8-D8075CC7BB64}"/>
              </a:ext>
            </a:extLst>
          </p:cNvPr>
          <p:cNvSpPr>
            <a:spLocks noGrp="1"/>
          </p:cNvSpPr>
          <p:nvPr>
            <p:ph type="title"/>
          </p:nvPr>
        </p:nvSpPr>
        <p:spPr/>
        <p:txBody>
          <a:bodyPr/>
          <a:lstStyle/>
          <a:p>
            <a:r>
              <a:rPr lang="en-US" dirty="0"/>
              <a:t>Missing data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794E41-6595-6741-A806-C0959194FCC5}"/>
                  </a:ext>
                </a:extLst>
              </p:cNvPr>
              <p:cNvSpPr>
                <a:spLocks noGrp="1"/>
              </p:cNvSpPr>
              <p:nvPr>
                <p:ph idx="1"/>
              </p:nvPr>
            </p:nvSpPr>
            <p:spPr>
              <a:xfrm>
                <a:off x="838200" y="1825625"/>
                <a:ext cx="10515600" cy="4667250"/>
              </a:xfrm>
            </p:spPr>
            <p:txBody>
              <a:bodyPr>
                <a:normAutofit/>
              </a:bodyPr>
              <a:lstStyle/>
              <a:p>
                <a:pPr marL="0" indent="0">
                  <a:lnSpc>
                    <a:spcPct val="120000"/>
                  </a:lnSpc>
                  <a:buNone/>
                </a:pPr>
                <a:r>
                  <a:rPr lang="en-US" dirty="0"/>
                  <a:t>What can we do if some of the observations are missing?</a:t>
                </a:r>
              </a:p>
              <a:p>
                <a:pPr>
                  <a:lnSpc>
                    <a:spcPct val="120000"/>
                  </a:lnSpc>
                </a:pPr>
                <a:r>
                  <a:rPr lang="en-US" dirty="0"/>
                  <a:t>Answer: we can use EM, just like any other Bayes Net.</a:t>
                </a:r>
              </a:p>
              <a:p>
                <a:pPr>
                  <a:lnSpc>
                    <a:spcPct val="120000"/>
                  </a:lnSpc>
                </a:pPr>
                <a:endParaRPr lang="en-US" dirty="0"/>
              </a:p>
              <a:p>
                <a:pPr marL="0" indent="0">
                  <a:lnSpc>
                    <a:spcPct val="120000"/>
                  </a:lnSpc>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e>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e>
                      </m:d>
                      <m:r>
                        <a:rPr lang="en-US" i="1">
                          <a:latin typeface="Cambria Math" panose="02040503050406030204" pitchFamily="18" charset="0"/>
                        </a:rPr>
                        <m:t>=</m:t>
                      </m:r>
                    </m:oMath>
                  </m:oMathPara>
                </a14:m>
                <a:endParaRPr lang="en-US"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𝐸</m:t>
                          </m:r>
                          <m:r>
                            <a:rPr lang="en-US" b="0" i="1" smtClean="0">
                              <a:latin typeface="Cambria Math" panose="02040503050406030204" pitchFamily="18" charset="0"/>
                            </a:rPr>
                            <m:t>[</m:t>
                          </m:r>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m:rPr>
                              <m:nor/>
                            </m:rPr>
                            <a:rPr lang="en-US" b="0" i="0" dirty="0" smtClean="0">
                              <a:latin typeface="Cambria Math" panose="02040503050406030204" pitchFamily="18" charset="0"/>
                            </a:rPr>
                            <m:t>=</m:t>
                          </m:r>
                          <m:r>
                            <m:rPr>
                              <m:nor/>
                            </m:rPr>
                            <a:rPr lang="en-US" b="0" i="0" dirty="0" smtClean="0">
                              <a:latin typeface="Cambria Math" panose="02040503050406030204" pitchFamily="18" charset="0"/>
                            </a:rPr>
                            <m:t>T</m:t>
                          </m:r>
                          <m:r>
                            <m:rPr>
                              <m:nor/>
                            </m:rPr>
                            <a:rPr lang="en-US">
                              <a:latin typeface="Cambria Math" panose="02040503050406030204" pitchFamily="18" charset="0"/>
                            </a:rPr>
                            <m:t>)</m:t>
                          </m:r>
                          <m:r>
                            <m:rPr>
                              <m:nor/>
                            </m:rPr>
                            <a:rPr lang="en-US" b="0" i="0" smtClean="0">
                              <a:latin typeface="Cambria Math" panose="02040503050406030204" pitchFamily="18" charset="0"/>
                            </a:rPr>
                            <m:t>]</m:t>
                          </m:r>
                          <m:r>
                            <m:rPr>
                              <m:nor/>
                            </m:rPr>
                            <a:rPr lang="en-US">
                              <a:latin typeface="Cambria Math" panose="02040503050406030204" pitchFamily="18" charset="0"/>
                            </a:rPr>
                            <m:t> </m:t>
                          </m:r>
                        </m:num>
                        <m:den>
                          <m:r>
                            <m:rPr>
                              <m:nor/>
                            </m:rPr>
                            <a:rPr lang="en-US" b="0" i="0" smtClean="0">
                              <a:latin typeface="Cambria Math" panose="02040503050406030204" pitchFamily="18" charset="0"/>
                            </a:rPr>
                            <m:t>E</m:t>
                          </m:r>
                          <m:r>
                            <m:rPr>
                              <m:nor/>
                            </m:rPr>
                            <a:rPr lang="en-US" b="0" i="0" smtClean="0">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r>
                            <m:rPr>
                              <m:nor/>
                            </m:rPr>
                            <a:rPr lang="en-US">
                              <a:latin typeface="Cambria Math" panose="02040503050406030204" pitchFamily="18" charset="0"/>
                            </a:rPr>
                            <m:t>)</m:t>
                          </m:r>
                          <m:r>
                            <m:rPr>
                              <m:nor/>
                            </m:rPr>
                            <a:rPr lang="en-US" b="0" i="0" smtClean="0">
                              <a:latin typeface="Cambria Math" panose="02040503050406030204" pitchFamily="18" charset="0"/>
                            </a:rPr>
                            <m:t>]</m:t>
                          </m:r>
                          <m:r>
                            <a:rPr lang="en-US" i="1">
                              <a:latin typeface="Cambria Math" panose="02040503050406030204" pitchFamily="18" charset="0"/>
                            </a:rPr>
                            <m:t> </m:t>
                          </m:r>
                        </m:den>
                      </m:f>
                      <m:r>
                        <a:rPr lang="en-US" i="1">
                          <a:latin typeface="Cambria Math" panose="02040503050406030204" pitchFamily="18" charset="0"/>
                        </a:rPr>
                        <m:t>=</m:t>
                      </m:r>
                    </m:oMath>
                  </m:oMathPara>
                </a14:m>
                <a:endParaRPr lang="en-US"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𝑇</m:t>
                              </m:r>
                            </m:sup>
                            <m:e>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b="0" i="1" dirty="0" smtClean="0">
                                  <a:latin typeface="Cambria Math" panose="02040503050406030204" pitchFamily="18" charset="0"/>
                                </a:rPr>
                                <m:t>|</m:t>
                              </m:r>
                            </m:e>
                          </m:nary>
                          <m:r>
                            <m:rPr>
                              <m:sty m:val="p"/>
                            </m:rPr>
                            <a:rPr lang="en-US" b="0" i="0" smtClean="0">
                              <a:latin typeface="Cambria Math" panose="02040503050406030204" pitchFamily="18" charset="0"/>
                            </a:rPr>
                            <m:t>observations</m:t>
                          </m:r>
                          <m:r>
                            <a:rPr lang="en-US" b="0" i="1" smtClean="0">
                              <a:latin typeface="Cambria Math" panose="02040503050406030204" pitchFamily="18" charset="0"/>
                            </a:rPr>
                            <m:t>)</m:t>
                          </m:r>
                        </m:num>
                        <m:den>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e>
                              <m:r>
                                <a:rPr lang="en-US" i="1">
                                  <a:latin typeface="Cambria Math" panose="02040503050406030204" pitchFamily="18" charset="0"/>
                                </a:rPr>
                                <m:t>𝑃</m:t>
                              </m:r>
                              <m:r>
                                <a:rPr lang="en-US" i="1">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i="1" dirty="0">
                                  <a:latin typeface="Cambria Math" panose="02040503050406030204" pitchFamily="18" charset="0"/>
                                </a:rPr>
                                <m:t>|</m:t>
                              </m:r>
                            </m:e>
                          </m:nary>
                          <m:r>
                            <m:rPr>
                              <m:sty m:val="p"/>
                            </m:rPr>
                            <a:rPr lang="en-US">
                              <a:latin typeface="Cambria Math" panose="02040503050406030204" pitchFamily="18" charset="0"/>
                            </a:rPr>
                            <m:t>observations</m:t>
                          </m:r>
                          <m:r>
                            <a:rPr lang="en-US" i="1">
                              <a:latin typeface="Cambria Math" panose="02040503050406030204" pitchFamily="18" charset="0"/>
                            </a:rPr>
                            <m:t>)</m:t>
                          </m:r>
                        </m:den>
                      </m:f>
                    </m:oMath>
                  </m:oMathPara>
                </a14:m>
                <a:endParaRPr lang="en-US" dirty="0"/>
              </a:p>
              <a:p>
                <a:pPr marL="0" indent="0">
                  <a:lnSpc>
                    <a:spcPct val="120000"/>
                  </a:lnSpc>
                  <a:buNone/>
                </a:pPr>
                <a:endParaRPr lang="en-US" dirty="0"/>
              </a:p>
            </p:txBody>
          </p:sp>
        </mc:Choice>
        <mc:Fallback xmlns="">
          <p:sp>
            <p:nvSpPr>
              <p:cNvPr id="3" name="Content Placeholder 2">
                <a:extLst>
                  <a:ext uri="{FF2B5EF4-FFF2-40B4-BE49-F238E27FC236}">
                    <a16:creationId xmlns:a16="http://schemas.microsoft.com/office/drawing/2014/main" id="{1B794E41-6595-6741-A806-C0959194FCC5}"/>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206" t="-271" b="-21138"/>
                </a:stretch>
              </a:blipFill>
            </p:spPr>
            <p:txBody>
              <a:bodyPr/>
              <a:lstStyle/>
              <a:p>
                <a:r>
                  <a:rPr lang="en-US">
                    <a:noFill/>
                  </a:rPr>
                  <a:t> </a:t>
                </a:r>
              </a:p>
            </p:txBody>
          </p:sp>
        </mc:Fallback>
      </mc:AlternateContent>
    </p:spTree>
    <p:extLst>
      <p:ext uri="{BB962C8B-B14F-4D97-AF65-F5344CB8AC3E}">
        <p14:creationId xmlns:p14="http://schemas.microsoft.com/office/powerpoint/2010/main" val="2491728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4B7D-0195-1D41-AE01-3FD604DBE3B5}"/>
              </a:ext>
            </a:extLst>
          </p:cNvPr>
          <p:cNvSpPr>
            <a:spLocks noGrp="1"/>
          </p:cNvSpPr>
          <p:nvPr>
            <p:ph type="title"/>
          </p:nvPr>
        </p:nvSpPr>
        <p:spPr/>
        <p:txBody>
          <a:bodyPr/>
          <a:lstStyle/>
          <a:p>
            <a:r>
              <a:rPr lang="en-US" dirty="0"/>
              <a:t>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E595A0-DB7A-5B46-9D99-5D0BF7E803EA}"/>
                  </a:ext>
                </a:extLst>
              </p:cNvPr>
              <p:cNvSpPr>
                <a:spLocks noGrp="1"/>
              </p:cNvSpPr>
              <p:nvPr>
                <p:ph idx="1"/>
              </p:nvPr>
            </p:nvSpPr>
            <p:spPr/>
            <p:txBody>
              <a:bodyPr>
                <a:normAutofit fontScale="92500" lnSpcReduction="20000"/>
              </a:bodyPr>
              <a:lstStyle/>
              <a:p>
                <a:r>
                  <a:rPr lang="en-US" dirty="0"/>
                  <a:t>HMM: Probabilistic reasoning over time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0:</m:t>
                              </m:r>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r>
                                <a:rPr lang="en-US" i="1">
                                  <a:latin typeface="Cambria Math" panose="02040503050406030204" pitchFamily="18" charset="0"/>
                                </a:rPr>
                                <m:t>𝑇</m:t>
                              </m:r>
                            </m:sub>
                          </m:sSub>
                        </m:e>
                      </m:d>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0</m:t>
                          </m:r>
                        </m:sub>
                      </m:sSub>
                      <m:r>
                        <a:rPr lang="en-US" i="1">
                          <a:latin typeface="Cambria Math" panose="02040503050406030204" pitchFamily="18" charset="0"/>
                        </a:rPr>
                        <m:t>)</m:t>
                      </m:r>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e>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r>
                                    <a:rPr lang="en-US" i="1">
                                      <a:latin typeface="Cambria Math" panose="02040503050406030204" pitchFamily="18" charset="0"/>
                                    </a:rPr>
                                    <m:t>−1</m:t>
                                  </m:r>
                                </m:sub>
                              </m:sSub>
                            </m:e>
                          </m:d>
                        </m:e>
                      </m:nary>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e>
                      </m:d>
                    </m:oMath>
                  </m:oMathPara>
                </a14:m>
                <a:endParaRPr lang="en-US" dirty="0"/>
              </a:p>
              <a:p>
                <a:r>
                  <a:rPr lang="en-US" dirty="0"/>
                  <a:t>Two views of an HMM: as a Bayes Net, as an FSM</a:t>
                </a:r>
              </a:p>
              <a:p>
                <a:r>
                  <a:rPr lang="en-US" dirty="0"/>
                  <a:t>Inference: Belief propagation in an HMM</a:t>
                </a:r>
              </a:p>
              <a:p>
                <a:r>
                  <a:rPr lang="en-US" dirty="0"/>
                  <a:t>Parameter learning: Maximum likelihood</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e>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e>
                      </m:d>
                      <m:r>
                        <a:rPr lang="en-US" i="1">
                          <a:latin typeface="Cambria Math" panose="02040503050406030204" pitchFamily="18" charset="0"/>
                        </a:rPr>
                        <m:t>=</m:t>
                      </m:r>
                      <m:f>
                        <m:fPr>
                          <m:ctrlPr>
                            <a:rPr lang="en-US" i="1">
                              <a:latin typeface="Cambria Math" panose="02040503050406030204" pitchFamily="18" charset="0"/>
                            </a:rPr>
                          </m:ctrlPr>
                        </m:fPr>
                        <m:num>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m:rPr>
                              <m:nor/>
                            </m:rPr>
                            <a:rPr lang="en-US">
                              <a:latin typeface="Cambria Math" panose="02040503050406030204" pitchFamily="18" charset="0"/>
                            </a:rPr>
                            <m:t>) </m:t>
                          </m:r>
                        </m:num>
                        <m:den>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m:rPr>
                              <m:nor/>
                            </m:rPr>
                            <a:rPr lang="en-US">
                              <a:latin typeface="Cambria Math" panose="02040503050406030204" pitchFamily="18" charset="0"/>
                            </a:rPr>
                            <m:t>)</m:t>
                          </m:r>
                          <m:r>
                            <a:rPr lang="en-US" i="1">
                              <a:latin typeface="Cambria Math" panose="02040503050406030204" pitchFamily="18" charset="0"/>
                            </a:rPr>
                            <m:t> </m:t>
                          </m:r>
                        </m:den>
                      </m:f>
                    </m:oMath>
                  </m:oMathPara>
                </a14:m>
                <a:endParaRPr lang="en-US" dirty="0"/>
              </a:p>
              <a:p>
                <a:r>
                  <a:rPr lang="en-US" dirty="0"/>
                  <a:t>Parameter learning: EM</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e>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𝐸</m:t>
                          </m:r>
                          <m:r>
                            <a:rPr lang="en-US" i="1">
                              <a:latin typeface="Cambria Math" panose="02040503050406030204" pitchFamily="18" charset="0"/>
                            </a:rPr>
                            <m:t>[</m:t>
                          </m:r>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m:rPr>
                              <m:nor/>
                            </m:rPr>
                            <a:rPr lang="en-US">
                              <a:latin typeface="Cambria Math" panose="02040503050406030204" pitchFamily="18" charset="0"/>
                            </a:rPr>
                            <m:t>)] </m:t>
                          </m:r>
                        </m:num>
                        <m:den>
                          <m:r>
                            <m:rPr>
                              <m:nor/>
                            </m:rPr>
                            <a:rPr lang="en-US">
                              <a:latin typeface="Cambria Math" panose="02040503050406030204" pitchFamily="18" charset="0"/>
                            </a:rPr>
                            <m:t>E</m:t>
                          </m:r>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m:rPr>
                              <m:nor/>
                            </m:rPr>
                            <a:rPr lang="en-US">
                              <a:latin typeface="Cambria Math" panose="02040503050406030204" pitchFamily="18" charset="0"/>
                            </a:rPr>
                            <m:t>)]</m:t>
                          </m:r>
                          <m:r>
                            <a:rPr lang="en-US" i="1">
                              <a:latin typeface="Cambria Math" panose="02040503050406030204" pitchFamily="18" charset="0"/>
                            </a:rPr>
                            <m:t> </m:t>
                          </m:r>
                        </m:den>
                      </m:f>
                    </m:oMath>
                  </m:oMathPara>
                </a14:m>
                <a:endParaRPr lang="en-US" dirty="0"/>
              </a:p>
            </p:txBody>
          </p:sp>
        </mc:Choice>
        <mc:Fallback xmlns="">
          <p:sp>
            <p:nvSpPr>
              <p:cNvPr id="3" name="Content Placeholder 2">
                <a:extLst>
                  <a:ext uri="{FF2B5EF4-FFF2-40B4-BE49-F238E27FC236}">
                    <a16:creationId xmlns:a16="http://schemas.microsoft.com/office/drawing/2014/main" id="{56E595A0-DB7A-5B46-9D99-5D0BF7E803EA}"/>
                  </a:ext>
                </a:extLst>
              </p:cNvPr>
              <p:cNvSpPr>
                <a:spLocks noGrp="1" noRot="1" noChangeAspect="1" noMove="1" noResize="1" noEditPoints="1" noAdjustHandles="1" noChangeArrowheads="1" noChangeShapeType="1" noTextEdit="1"/>
              </p:cNvSpPr>
              <p:nvPr>
                <p:ph idx="1"/>
              </p:nvPr>
            </p:nvSpPr>
            <p:spPr>
              <a:blipFill>
                <a:blip r:embed="rId2"/>
                <a:stretch>
                  <a:fillRect l="-965" t="-27616"/>
                </a:stretch>
              </a:blipFill>
            </p:spPr>
            <p:txBody>
              <a:bodyPr/>
              <a:lstStyle/>
              <a:p>
                <a:r>
                  <a:rPr lang="en-US">
                    <a:noFill/>
                  </a:rPr>
                  <a:t> </a:t>
                </a:r>
              </a:p>
            </p:txBody>
          </p:sp>
        </mc:Fallback>
      </mc:AlternateContent>
    </p:spTree>
    <p:extLst>
      <p:ext uri="{BB962C8B-B14F-4D97-AF65-F5344CB8AC3E}">
        <p14:creationId xmlns:p14="http://schemas.microsoft.com/office/powerpoint/2010/main" val="41602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5" y="0"/>
            <a:ext cx="8229600" cy="1066800"/>
          </a:xfrm>
        </p:spPr>
        <p:txBody>
          <a:bodyPr/>
          <a:lstStyle/>
          <a:p>
            <a:r>
              <a:rPr lang="en-US" dirty="0"/>
              <a:t>Probabilistic reasoning over time</a:t>
            </a:r>
          </a:p>
        </p:txBody>
      </p:sp>
      <p:sp>
        <p:nvSpPr>
          <p:cNvPr id="3" name="Content Placeholder 2"/>
          <p:cNvSpPr>
            <a:spLocks noGrp="1"/>
          </p:cNvSpPr>
          <p:nvPr>
            <p:ph idx="1"/>
          </p:nvPr>
        </p:nvSpPr>
        <p:spPr>
          <a:xfrm>
            <a:off x="450166" y="1371600"/>
            <a:ext cx="10438228" cy="3621975"/>
          </a:xfrm>
        </p:spPr>
        <p:txBody>
          <a:bodyPr>
            <a:normAutofit fontScale="92500"/>
          </a:bodyPr>
          <a:lstStyle/>
          <a:p>
            <a:r>
              <a:rPr lang="en-US" dirty="0"/>
              <a:t>At each time slice </a:t>
            </a:r>
            <a:r>
              <a:rPr lang="en-US" i="1" dirty="0"/>
              <a:t>t</a:t>
            </a:r>
            <a:r>
              <a:rPr lang="en-US" dirty="0"/>
              <a:t>, the state of the world is described by an unobservable </a:t>
            </a:r>
            <a:r>
              <a:rPr lang="en-US" b="1" u="sng" dirty="0"/>
              <a:t>state variable</a:t>
            </a:r>
            <a:r>
              <a:rPr lang="en-US" dirty="0"/>
              <a:t> </a:t>
            </a:r>
            <a:r>
              <a:rPr lang="en-US" dirty="0" err="1">
                <a:solidFill>
                  <a:srgbClr val="0000FF"/>
                </a:solidFill>
              </a:rPr>
              <a:t>Y</a:t>
            </a:r>
            <a:r>
              <a:rPr lang="en-US" i="1" baseline="-25000" dirty="0" err="1">
                <a:solidFill>
                  <a:srgbClr val="0000FF"/>
                </a:solidFill>
              </a:rPr>
              <a:t>t</a:t>
            </a:r>
            <a:r>
              <a:rPr lang="en-US" dirty="0"/>
              <a:t> and an observable </a:t>
            </a:r>
            <a:r>
              <a:rPr lang="en-US" b="1" u="sng" dirty="0"/>
              <a:t>observation variable</a:t>
            </a:r>
            <a:r>
              <a:rPr lang="en-US" dirty="0"/>
              <a:t> </a:t>
            </a:r>
            <a:r>
              <a:rPr lang="en-US" dirty="0" err="1">
                <a:solidFill>
                  <a:srgbClr val="0000FF"/>
                </a:solidFill>
              </a:rPr>
              <a:t>X</a:t>
            </a:r>
            <a:r>
              <a:rPr lang="en-US" i="1" baseline="-25000" dirty="0" err="1">
                <a:solidFill>
                  <a:srgbClr val="0000FF"/>
                </a:solidFill>
              </a:rPr>
              <a:t>t</a:t>
            </a:r>
            <a:endParaRPr lang="en-US" dirty="0"/>
          </a:p>
          <a:p>
            <a:r>
              <a:rPr lang="en-US" b="1" u="sng" dirty="0"/>
              <a:t>State Transitions</a:t>
            </a:r>
            <a:r>
              <a:rPr lang="en-US" b="1" dirty="0"/>
              <a:t>:</a:t>
            </a:r>
            <a:r>
              <a:rPr lang="en-US" dirty="0"/>
              <a:t> in general, the value of </a:t>
            </a:r>
            <a:r>
              <a:rPr lang="en-US" dirty="0" err="1">
                <a:solidFill>
                  <a:srgbClr val="0000FF"/>
                </a:solidFill>
              </a:rPr>
              <a:t>Y</a:t>
            </a:r>
            <a:r>
              <a:rPr lang="en-US" i="1" baseline="-25000" dirty="0" err="1">
                <a:solidFill>
                  <a:srgbClr val="0000FF"/>
                </a:solidFill>
              </a:rPr>
              <a:t>t</a:t>
            </a:r>
            <a:r>
              <a:rPr lang="en-US" dirty="0"/>
              <a:t> depends on the whole past history:</a:t>
            </a:r>
          </a:p>
          <a:p>
            <a:pPr marL="0" indent="0" algn="ctr">
              <a:buNone/>
            </a:pPr>
            <a:r>
              <a:rPr lang="en-US" dirty="0">
                <a:solidFill>
                  <a:srgbClr val="0000FF"/>
                </a:solidFill>
              </a:rPr>
              <a:t>P(</a:t>
            </a:r>
            <a:r>
              <a:rPr lang="en-US" dirty="0" err="1">
                <a:solidFill>
                  <a:srgbClr val="0000FF"/>
                </a:solidFill>
              </a:rPr>
              <a:t>Y</a:t>
            </a:r>
            <a:r>
              <a:rPr lang="en-US" i="1" baseline="-25000" dirty="0" err="1">
                <a:solidFill>
                  <a:srgbClr val="0000FF"/>
                </a:solidFill>
              </a:rPr>
              <a:t>t</a:t>
            </a:r>
            <a:r>
              <a:rPr lang="en-US" dirty="0">
                <a:solidFill>
                  <a:srgbClr val="0000FF"/>
                </a:solidFill>
              </a:rPr>
              <a:t> | Y</a:t>
            </a:r>
            <a:r>
              <a:rPr lang="en-US" baseline="-25000" dirty="0">
                <a:solidFill>
                  <a:srgbClr val="0000FF"/>
                </a:solidFill>
              </a:rPr>
              <a:t>0</a:t>
            </a:r>
            <a:r>
              <a:rPr lang="en-US" dirty="0">
                <a:solidFill>
                  <a:srgbClr val="0000FF"/>
                </a:solidFill>
              </a:rPr>
              <a:t>, …, Y</a:t>
            </a:r>
            <a:r>
              <a:rPr lang="en-US" i="1" baseline="-25000" dirty="0">
                <a:solidFill>
                  <a:srgbClr val="0000FF"/>
                </a:solidFill>
              </a:rPr>
              <a:t>t</a:t>
            </a:r>
            <a:r>
              <a:rPr lang="en-US" baseline="-25000" dirty="0">
                <a:solidFill>
                  <a:srgbClr val="0000FF"/>
                </a:solidFill>
              </a:rPr>
              <a:t>-1</a:t>
            </a:r>
            <a:r>
              <a:rPr lang="en-US" dirty="0">
                <a:solidFill>
                  <a:srgbClr val="0000FF"/>
                </a:solidFill>
              </a:rPr>
              <a:t>) = P(</a:t>
            </a:r>
            <a:r>
              <a:rPr lang="en-US" dirty="0" err="1">
                <a:solidFill>
                  <a:srgbClr val="0000FF"/>
                </a:solidFill>
              </a:rPr>
              <a:t>Y</a:t>
            </a:r>
            <a:r>
              <a:rPr lang="en-US" i="1" baseline="-25000" dirty="0" err="1">
                <a:solidFill>
                  <a:srgbClr val="0000FF"/>
                </a:solidFill>
              </a:rPr>
              <a:t>t</a:t>
            </a:r>
            <a:r>
              <a:rPr lang="en-US" dirty="0">
                <a:solidFill>
                  <a:srgbClr val="0000FF"/>
                </a:solidFill>
              </a:rPr>
              <a:t> | </a:t>
            </a:r>
            <a:r>
              <a:rPr lang="en-US" b="1" dirty="0">
                <a:solidFill>
                  <a:srgbClr val="0000FF"/>
                </a:solidFill>
              </a:rPr>
              <a:t>Y</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a:t>
            </a:r>
            <a:endParaRPr lang="en-US" dirty="0"/>
          </a:p>
          <a:p>
            <a:r>
              <a:rPr lang="en-US" b="1" u="sng" dirty="0"/>
              <a:t>Observation model</a:t>
            </a:r>
            <a:r>
              <a:rPr lang="en-US" b="1" dirty="0"/>
              <a:t>: </a:t>
            </a:r>
            <a:r>
              <a:rPr lang="en-US" dirty="0"/>
              <a:t>in general, the value of </a:t>
            </a:r>
            <a:r>
              <a:rPr lang="en-US" dirty="0" err="1">
                <a:solidFill>
                  <a:srgbClr val="0000FF"/>
                </a:solidFill>
              </a:rPr>
              <a:t>X</a:t>
            </a:r>
            <a:r>
              <a:rPr lang="en-US" i="1" baseline="-25000" dirty="0" err="1">
                <a:solidFill>
                  <a:srgbClr val="0000FF"/>
                </a:solidFill>
              </a:rPr>
              <a:t>t</a:t>
            </a:r>
            <a:r>
              <a:rPr lang="en-US" i="1" baseline="-25000" dirty="0">
                <a:solidFill>
                  <a:srgbClr val="0000FF"/>
                </a:solidFill>
              </a:rPr>
              <a:t> </a:t>
            </a:r>
            <a:r>
              <a:rPr lang="en-US" dirty="0"/>
              <a:t>depends on all current and past states and observations:</a:t>
            </a:r>
          </a:p>
          <a:p>
            <a:pPr marL="0" indent="0" algn="ctr">
              <a:buNone/>
            </a:pPr>
            <a:r>
              <a:rPr lang="en-US" dirty="0">
                <a:solidFill>
                  <a:srgbClr val="0000FF"/>
                </a:solidFill>
              </a:rPr>
              <a:t>P(</a:t>
            </a:r>
            <a:r>
              <a:rPr lang="en-US" dirty="0" err="1">
                <a:solidFill>
                  <a:srgbClr val="0000FF"/>
                </a:solidFill>
              </a:rPr>
              <a:t>X</a:t>
            </a:r>
            <a:r>
              <a:rPr lang="en-US" i="1" baseline="-25000" dirty="0" err="1">
                <a:solidFill>
                  <a:srgbClr val="0000FF"/>
                </a:solidFill>
              </a:rPr>
              <a:t>t</a:t>
            </a:r>
            <a:r>
              <a:rPr lang="en-US" dirty="0">
                <a:solidFill>
                  <a:srgbClr val="0000FF"/>
                </a:solidFill>
              </a:rPr>
              <a:t> | Y</a:t>
            </a:r>
            <a:r>
              <a:rPr lang="en-US" baseline="-25000" dirty="0">
                <a:solidFill>
                  <a:srgbClr val="0000FF"/>
                </a:solidFill>
              </a:rPr>
              <a:t>0</a:t>
            </a:r>
            <a:r>
              <a:rPr lang="en-US" dirty="0">
                <a:solidFill>
                  <a:srgbClr val="0000FF"/>
                </a:solidFill>
              </a:rPr>
              <a:t>, …, </a:t>
            </a:r>
            <a:r>
              <a:rPr lang="en-US" dirty="0" err="1">
                <a:solidFill>
                  <a:srgbClr val="0000FF"/>
                </a:solidFill>
              </a:rPr>
              <a:t>Y</a:t>
            </a:r>
            <a:r>
              <a:rPr lang="en-US" i="1" baseline="-25000" dirty="0" err="1">
                <a:solidFill>
                  <a:srgbClr val="0000FF"/>
                </a:solidFill>
              </a:rPr>
              <a:t>t</a:t>
            </a:r>
            <a:r>
              <a:rPr lang="en-US" dirty="0">
                <a:solidFill>
                  <a:srgbClr val="0000FF"/>
                </a:solidFill>
              </a:rPr>
              <a:t>, X</a:t>
            </a:r>
            <a:r>
              <a:rPr lang="en-US" baseline="-25000" dirty="0">
                <a:solidFill>
                  <a:srgbClr val="0000FF"/>
                </a:solidFill>
              </a:rPr>
              <a:t>1</a:t>
            </a:r>
            <a:r>
              <a:rPr lang="en-US" dirty="0">
                <a:solidFill>
                  <a:srgbClr val="0000FF"/>
                </a:solidFill>
              </a:rPr>
              <a:t>, …, X</a:t>
            </a:r>
            <a:r>
              <a:rPr lang="en-US" i="1" baseline="-25000" dirty="0">
                <a:solidFill>
                  <a:srgbClr val="0000FF"/>
                </a:solidFill>
              </a:rPr>
              <a:t>t-1</a:t>
            </a:r>
            <a:r>
              <a:rPr lang="en-US" dirty="0">
                <a:solidFill>
                  <a:srgbClr val="0000FF"/>
                </a:solidFill>
              </a:rPr>
              <a:t>) = P(</a:t>
            </a:r>
            <a:r>
              <a:rPr lang="en-US" dirty="0" err="1">
                <a:solidFill>
                  <a:srgbClr val="0000FF"/>
                </a:solidFill>
              </a:rPr>
              <a:t>X</a:t>
            </a:r>
            <a:r>
              <a:rPr lang="en-US" i="1" baseline="-25000" dirty="0" err="1">
                <a:solidFill>
                  <a:srgbClr val="0000FF"/>
                </a:solidFill>
              </a:rPr>
              <a:t>t</a:t>
            </a:r>
            <a:r>
              <a:rPr lang="en-US" dirty="0">
                <a:solidFill>
                  <a:srgbClr val="0000FF"/>
                </a:solidFill>
              </a:rPr>
              <a:t> | </a:t>
            </a:r>
            <a:r>
              <a:rPr lang="en-US" b="1" dirty="0">
                <a:solidFill>
                  <a:srgbClr val="0000FF"/>
                </a:solidFill>
              </a:rPr>
              <a:t>Y</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X</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a:t>
            </a:r>
          </a:p>
        </p:txBody>
      </p:sp>
    </p:spTree>
    <p:extLst>
      <p:ext uri="{BB962C8B-B14F-4D97-AF65-F5344CB8AC3E}">
        <p14:creationId xmlns:p14="http://schemas.microsoft.com/office/powerpoint/2010/main" val="66336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5" y="0"/>
            <a:ext cx="8229600" cy="1066800"/>
          </a:xfrm>
        </p:spPr>
        <p:txBody>
          <a:bodyPr/>
          <a:lstStyle/>
          <a:p>
            <a:r>
              <a:rPr lang="en-US" dirty="0"/>
              <a:t>Hidden Markov Model</a:t>
            </a:r>
          </a:p>
        </p:txBody>
      </p:sp>
      <p:sp>
        <p:nvSpPr>
          <p:cNvPr id="3" name="Content Placeholder 2"/>
          <p:cNvSpPr>
            <a:spLocks noGrp="1"/>
          </p:cNvSpPr>
          <p:nvPr>
            <p:ph idx="1"/>
          </p:nvPr>
        </p:nvSpPr>
        <p:spPr>
          <a:xfrm>
            <a:off x="450166" y="1371600"/>
            <a:ext cx="10438228" cy="3621975"/>
          </a:xfrm>
        </p:spPr>
        <p:txBody>
          <a:bodyPr>
            <a:normAutofit lnSpcReduction="10000"/>
          </a:bodyPr>
          <a:lstStyle/>
          <a:p>
            <a:r>
              <a:rPr lang="en-US" dirty="0"/>
              <a:t>A hidden Markov model assumes that both the state and the observation are Markov.</a:t>
            </a:r>
          </a:p>
          <a:p>
            <a:r>
              <a:rPr lang="en-US" b="1" u="sng" dirty="0"/>
              <a:t>State Transitions</a:t>
            </a:r>
            <a:r>
              <a:rPr lang="en-US" b="1" dirty="0"/>
              <a:t>:</a:t>
            </a:r>
            <a:r>
              <a:rPr lang="en-US" dirty="0"/>
              <a:t> the Markov assumption means that each state variable depends only on the preceding time step:</a:t>
            </a:r>
          </a:p>
          <a:p>
            <a:pPr marL="0" indent="0" algn="ctr">
              <a:buNone/>
            </a:pPr>
            <a:r>
              <a:rPr lang="en-US" dirty="0">
                <a:solidFill>
                  <a:srgbClr val="0000FF"/>
                </a:solidFill>
              </a:rPr>
              <a:t>P(</a:t>
            </a:r>
            <a:r>
              <a:rPr lang="en-US" dirty="0" err="1">
                <a:solidFill>
                  <a:srgbClr val="0000FF"/>
                </a:solidFill>
              </a:rPr>
              <a:t>Y</a:t>
            </a:r>
            <a:r>
              <a:rPr lang="en-US" i="1" baseline="-25000" dirty="0" err="1">
                <a:solidFill>
                  <a:srgbClr val="0000FF"/>
                </a:solidFill>
              </a:rPr>
              <a:t>t</a:t>
            </a:r>
            <a:r>
              <a:rPr lang="en-US" dirty="0">
                <a:solidFill>
                  <a:srgbClr val="0000FF"/>
                </a:solidFill>
              </a:rPr>
              <a:t> | Y</a:t>
            </a:r>
            <a:r>
              <a:rPr lang="en-US" baseline="-25000" dirty="0">
                <a:solidFill>
                  <a:srgbClr val="0000FF"/>
                </a:solidFill>
              </a:rPr>
              <a:t>0</a:t>
            </a:r>
            <a:r>
              <a:rPr lang="en-US" dirty="0">
                <a:solidFill>
                  <a:srgbClr val="0000FF"/>
                </a:solidFill>
              </a:rPr>
              <a:t>, …, Y</a:t>
            </a:r>
            <a:r>
              <a:rPr lang="en-US" i="1" baseline="-25000" dirty="0">
                <a:solidFill>
                  <a:srgbClr val="0000FF"/>
                </a:solidFill>
              </a:rPr>
              <a:t>t</a:t>
            </a:r>
            <a:r>
              <a:rPr lang="en-US" baseline="-25000" dirty="0">
                <a:solidFill>
                  <a:srgbClr val="0000FF"/>
                </a:solidFill>
              </a:rPr>
              <a:t>-1</a:t>
            </a:r>
            <a:r>
              <a:rPr lang="en-US" dirty="0">
                <a:solidFill>
                  <a:srgbClr val="0000FF"/>
                </a:solidFill>
              </a:rPr>
              <a:t>) = P(</a:t>
            </a:r>
            <a:r>
              <a:rPr lang="en-US" dirty="0" err="1">
                <a:solidFill>
                  <a:srgbClr val="0000FF"/>
                </a:solidFill>
              </a:rPr>
              <a:t>Y</a:t>
            </a:r>
            <a:r>
              <a:rPr lang="en-US" i="1" baseline="-25000" dirty="0" err="1">
                <a:solidFill>
                  <a:srgbClr val="0000FF"/>
                </a:solidFill>
              </a:rPr>
              <a:t>t</a:t>
            </a:r>
            <a:r>
              <a:rPr lang="en-US" dirty="0">
                <a:solidFill>
                  <a:srgbClr val="0000FF"/>
                </a:solidFill>
              </a:rPr>
              <a:t> | Y</a:t>
            </a:r>
            <a:r>
              <a:rPr lang="en-US" i="1" baseline="-25000" dirty="0">
                <a:solidFill>
                  <a:srgbClr val="0000FF"/>
                </a:solidFill>
              </a:rPr>
              <a:t>t-1</a:t>
            </a:r>
            <a:r>
              <a:rPr lang="en-US" dirty="0">
                <a:solidFill>
                  <a:srgbClr val="0000FF"/>
                </a:solidFill>
              </a:rPr>
              <a:t>) </a:t>
            </a:r>
            <a:endParaRPr lang="en-US" dirty="0"/>
          </a:p>
          <a:p>
            <a:r>
              <a:rPr lang="en-US" b="1" u="sng" dirty="0"/>
              <a:t>Observation model</a:t>
            </a:r>
            <a:r>
              <a:rPr lang="en-US" b="1" dirty="0"/>
              <a:t>: </a:t>
            </a:r>
            <a:r>
              <a:rPr lang="en-US" dirty="0"/>
              <a:t>the Markov assumption means that each state variable depends only on the current state:</a:t>
            </a:r>
          </a:p>
          <a:p>
            <a:pPr marL="0" indent="0" algn="ctr">
              <a:buNone/>
            </a:pPr>
            <a:r>
              <a:rPr lang="en-US" dirty="0">
                <a:solidFill>
                  <a:srgbClr val="0000FF"/>
                </a:solidFill>
              </a:rPr>
              <a:t>P(</a:t>
            </a:r>
            <a:r>
              <a:rPr lang="en-US" dirty="0" err="1">
                <a:solidFill>
                  <a:srgbClr val="0000FF"/>
                </a:solidFill>
              </a:rPr>
              <a:t>X</a:t>
            </a:r>
            <a:r>
              <a:rPr lang="en-US" i="1" baseline="-25000" dirty="0" err="1">
                <a:solidFill>
                  <a:srgbClr val="0000FF"/>
                </a:solidFill>
              </a:rPr>
              <a:t>t</a:t>
            </a:r>
            <a:r>
              <a:rPr lang="en-US" dirty="0">
                <a:solidFill>
                  <a:srgbClr val="0000FF"/>
                </a:solidFill>
              </a:rPr>
              <a:t> | Y</a:t>
            </a:r>
            <a:r>
              <a:rPr lang="en-US" baseline="-25000" dirty="0">
                <a:solidFill>
                  <a:srgbClr val="0000FF"/>
                </a:solidFill>
              </a:rPr>
              <a:t>0</a:t>
            </a:r>
            <a:r>
              <a:rPr lang="en-US" dirty="0">
                <a:solidFill>
                  <a:srgbClr val="0000FF"/>
                </a:solidFill>
              </a:rPr>
              <a:t>, …, </a:t>
            </a:r>
            <a:r>
              <a:rPr lang="en-US" dirty="0" err="1">
                <a:solidFill>
                  <a:srgbClr val="0000FF"/>
                </a:solidFill>
              </a:rPr>
              <a:t>Y</a:t>
            </a:r>
            <a:r>
              <a:rPr lang="en-US" i="1" baseline="-25000" dirty="0" err="1">
                <a:solidFill>
                  <a:srgbClr val="0000FF"/>
                </a:solidFill>
              </a:rPr>
              <a:t>t</a:t>
            </a:r>
            <a:r>
              <a:rPr lang="en-US" dirty="0">
                <a:solidFill>
                  <a:srgbClr val="0000FF"/>
                </a:solidFill>
              </a:rPr>
              <a:t>, X</a:t>
            </a:r>
            <a:r>
              <a:rPr lang="en-US" baseline="-25000" dirty="0">
                <a:solidFill>
                  <a:srgbClr val="0000FF"/>
                </a:solidFill>
              </a:rPr>
              <a:t>1</a:t>
            </a:r>
            <a:r>
              <a:rPr lang="en-US" dirty="0">
                <a:solidFill>
                  <a:srgbClr val="0000FF"/>
                </a:solidFill>
              </a:rPr>
              <a:t>, …, X</a:t>
            </a:r>
            <a:r>
              <a:rPr lang="en-US" i="1" baseline="-25000" dirty="0">
                <a:solidFill>
                  <a:srgbClr val="0000FF"/>
                </a:solidFill>
              </a:rPr>
              <a:t>t-1</a:t>
            </a:r>
            <a:r>
              <a:rPr lang="en-US" dirty="0">
                <a:solidFill>
                  <a:srgbClr val="0000FF"/>
                </a:solidFill>
              </a:rPr>
              <a:t>) = P(</a:t>
            </a:r>
            <a:r>
              <a:rPr lang="en-US" dirty="0" err="1">
                <a:solidFill>
                  <a:srgbClr val="0000FF"/>
                </a:solidFill>
              </a:rPr>
              <a:t>X</a:t>
            </a:r>
            <a:r>
              <a:rPr lang="en-US" i="1" baseline="-25000" dirty="0" err="1">
                <a:solidFill>
                  <a:srgbClr val="0000FF"/>
                </a:solidFill>
              </a:rPr>
              <a:t>t</a:t>
            </a:r>
            <a:r>
              <a:rPr lang="en-US" dirty="0">
                <a:solidFill>
                  <a:srgbClr val="0000FF"/>
                </a:solidFill>
              </a:rPr>
              <a:t> | </a:t>
            </a:r>
            <a:r>
              <a:rPr lang="en-US" dirty="0" err="1">
                <a:solidFill>
                  <a:srgbClr val="0000FF"/>
                </a:solidFill>
              </a:rPr>
              <a:t>Y</a:t>
            </a:r>
            <a:r>
              <a:rPr lang="en-US" i="1" baseline="-25000" dirty="0" err="1">
                <a:solidFill>
                  <a:srgbClr val="0000FF"/>
                </a:solidFill>
              </a:rPr>
              <a:t>t</a:t>
            </a:r>
            <a:r>
              <a:rPr lang="en-US" dirty="0">
                <a:solidFill>
                  <a:srgbClr val="0000FF"/>
                </a:solidFill>
              </a:rPr>
              <a:t>) </a:t>
            </a:r>
          </a:p>
        </p:txBody>
      </p:sp>
      <p:sp>
        <p:nvSpPr>
          <p:cNvPr id="4" name="Oval 3">
            <a:extLst>
              <a:ext uri="{FF2B5EF4-FFF2-40B4-BE49-F238E27FC236}">
                <a16:creationId xmlns:a16="http://schemas.microsoft.com/office/drawing/2014/main" id="{D4A91DEE-DB50-E341-9A5E-6143C1D9FB21}"/>
              </a:ext>
            </a:extLst>
          </p:cNvPr>
          <p:cNvSpPr/>
          <p:nvPr/>
        </p:nvSpPr>
        <p:spPr>
          <a:xfrm>
            <a:off x="2362200" y="5094011"/>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Y</a:t>
            </a:r>
            <a:r>
              <a:rPr lang="en-US" sz="2400" baseline="-25000" dirty="0">
                <a:solidFill>
                  <a:srgbClr val="0000FF"/>
                </a:solidFill>
              </a:rPr>
              <a:t>0</a:t>
            </a:r>
            <a:endParaRPr lang="en-US" sz="2400" dirty="0"/>
          </a:p>
        </p:txBody>
      </p:sp>
      <p:sp>
        <p:nvSpPr>
          <p:cNvPr id="5" name="Oval 4">
            <a:extLst>
              <a:ext uri="{FF2B5EF4-FFF2-40B4-BE49-F238E27FC236}">
                <a16:creationId xmlns:a16="http://schemas.microsoft.com/office/drawing/2014/main" id="{25154535-36F5-0F4D-A55C-4813C62EB75D}"/>
              </a:ext>
            </a:extLst>
          </p:cNvPr>
          <p:cNvSpPr/>
          <p:nvPr/>
        </p:nvSpPr>
        <p:spPr>
          <a:xfrm>
            <a:off x="3657600" y="6008411"/>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6" name="Oval 5">
            <a:extLst>
              <a:ext uri="{FF2B5EF4-FFF2-40B4-BE49-F238E27FC236}">
                <a16:creationId xmlns:a16="http://schemas.microsoft.com/office/drawing/2014/main" id="{4E022590-4650-B146-B279-6F08F0C92E83}"/>
              </a:ext>
            </a:extLst>
          </p:cNvPr>
          <p:cNvSpPr/>
          <p:nvPr/>
        </p:nvSpPr>
        <p:spPr>
          <a:xfrm>
            <a:off x="3657600" y="5094011"/>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Y</a:t>
            </a:r>
            <a:r>
              <a:rPr lang="en-US" sz="2400" baseline="-25000" dirty="0">
                <a:solidFill>
                  <a:srgbClr val="0000FF"/>
                </a:solidFill>
              </a:rPr>
              <a:t>1</a:t>
            </a:r>
            <a:endParaRPr lang="en-US" sz="2400" dirty="0"/>
          </a:p>
        </p:txBody>
      </p:sp>
      <p:sp>
        <p:nvSpPr>
          <p:cNvPr id="7" name="Oval 6">
            <a:extLst>
              <a:ext uri="{FF2B5EF4-FFF2-40B4-BE49-F238E27FC236}">
                <a16:creationId xmlns:a16="http://schemas.microsoft.com/office/drawing/2014/main" id="{917B57BD-CEC1-A649-A555-E9FB56A4321C}"/>
              </a:ext>
            </a:extLst>
          </p:cNvPr>
          <p:cNvSpPr/>
          <p:nvPr/>
        </p:nvSpPr>
        <p:spPr>
          <a:xfrm>
            <a:off x="73152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8" name="Oval 7">
            <a:extLst>
              <a:ext uri="{FF2B5EF4-FFF2-40B4-BE49-F238E27FC236}">
                <a16:creationId xmlns:a16="http://schemas.microsoft.com/office/drawing/2014/main" id="{4D374FC6-8F65-CD4E-AE8C-7C82F8FEBF7A}"/>
              </a:ext>
            </a:extLst>
          </p:cNvPr>
          <p:cNvSpPr/>
          <p:nvPr/>
        </p:nvSpPr>
        <p:spPr>
          <a:xfrm>
            <a:off x="73152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Y</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9" name="Oval 8">
            <a:extLst>
              <a:ext uri="{FF2B5EF4-FFF2-40B4-BE49-F238E27FC236}">
                <a16:creationId xmlns:a16="http://schemas.microsoft.com/office/drawing/2014/main" id="{64889A31-5E3A-D541-8D06-B046141146FD}"/>
              </a:ext>
            </a:extLst>
          </p:cNvPr>
          <p:cNvSpPr/>
          <p:nvPr/>
        </p:nvSpPr>
        <p:spPr>
          <a:xfrm>
            <a:off x="86106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t</a:t>
            </a:r>
            <a:endParaRPr lang="en-US" sz="2400" i="1" dirty="0"/>
          </a:p>
        </p:txBody>
      </p:sp>
      <p:sp>
        <p:nvSpPr>
          <p:cNvPr id="10" name="Oval 9">
            <a:extLst>
              <a:ext uri="{FF2B5EF4-FFF2-40B4-BE49-F238E27FC236}">
                <a16:creationId xmlns:a16="http://schemas.microsoft.com/office/drawing/2014/main" id="{5780DDBE-681A-A84D-82F0-97A94600B50E}"/>
              </a:ext>
            </a:extLst>
          </p:cNvPr>
          <p:cNvSpPr/>
          <p:nvPr/>
        </p:nvSpPr>
        <p:spPr>
          <a:xfrm>
            <a:off x="86106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Y</a:t>
            </a:r>
            <a:r>
              <a:rPr lang="en-US" sz="2400" i="1" baseline="-25000" dirty="0" err="1">
                <a:solidFill>
                  <a:srgbClr val="0000FF"/>
                </a:solidFill>
              </a:rPr>
              <a:t>t</a:t>
            </a:r>
            <a:endParaRPr lang="en-US" sz="2400" i="1" dirty="0"/>
          </a:p>
        </p:txBody>
      </p:sp>
      <p:cxnSp>
        <p:nvCxnSpPr>
          <p:cNvPr id="11" name="Straight Arrow Connector 10">
            <a:extLst>
              <a:ext uri="{FF2B5EF4-FFF2-40B4-BE49-F238E27FC236}">
                <a16:creationId xmlns:a16="http://schemas.microsoft.com/office/drawing/2014/main" id="{1B8B405C-7A3A-784C-A122-4C51C56D4438}"/>
              </a:ext>
            </a:extLst>
          </p:cNvPr>
          <p:cNvCxnSpPr>
            <a:cxnSpLocks/>
            <a:stCxn id="4" idx="6"/>
            <a:endCxn id="6" idx="2"/>
          </p:cNvCxnSpPr>
          <p:nvPr/>
        </p:nvCxnSpPr>
        <p:spPr>
          <a:xfrm>
            <a:off x="3276600" y="535526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5D2B768-668C-2F47-9D8E-078625E19B73}"/>
              </a:ext>
            </a:extLst>
          </p:cNvPr>
          <p:cNvCxnSpPr/>
          <p:nvPr/>
        </p:nvCxnSpPr>
        <p:spPr>
          <a:xfrm>
            <a:off x="8229600" y="5311725"/>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5B5102-FABE-A74F-A0F9-067A8991E22A}"/>
              </a:ext>
            </a:extLst>
          </p:cNvPr>
          <p:cNvCxnSpPr>
            <a:cxnSpLocks/>
            <a:stCxn id="6" idx="4"/>
            <a:endCxn id="5" idx="0"/>
          </p:cNvCxnSpPr>
          <p:nvPr/>
        </p:nvCxnSpPr>
        <p:spPr>
          <a:xfrm rot="5400000">
            <a:off x="3918857" y="5812468"/>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0AD58A1-4180-3C4A-81B8-8113F17CD517}"/>
              </a:ext>
            </a:extLst>
          </p:cNvPr>
          <p:cNvCxnSpPr/>
          <p:nvPr/>
        </p:nvCxnSpPr>
        <p:spPr>
          <a:xfrm rot="5400000">
            <a:off x="7577251" y="5811674"/>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FF8E58E-3CE6-BE44-839D-A743BF51B9C3}"/>
              </a:ext>
            </a:extLst>
          </p:cNvPr>
          <p:cNvCxnSpPr/>
          <p:nvPr/>
        </p:nvCxnSpPr>
        <p:spPr>
          <a:xfrm rot="5400000">
            <a:off x="8872651" y="5811674"/>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3EF002-0FF1-7D4E-BB46-A84C792B52BD}"/>
              </a:ext>
            </a:extLst>
          </p:cNvPr>
          <p:cNvCxnSpPr/>
          <p:nvPr/>
        </p:nvCxnSpPr>
        <p:spPr>
          <a:xfrm>
            <a:off x="4572000" y="5354397"/>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F806B6C-B21D-4742-B6E0-D39B3AC43BBE}"/>
              </a:ext>
            </a:extLst>
          </p:cNvPr>
          <p:cNvCxnSpPr/>
          <p:nvPr/>
        </p:nvCxnSpPr>
        <p:spPr>
          <a:xfrm>
            <a:off x="6934200" y="5354397"/>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CFAB929-9D44-D14A-8535-BD8275B3E5EE}"/>
              </a:ext>
            </a:extLst>
          </p:cNvPr>
          <p:cNvSpPr txBox="1"/>
          <p:nvPr/>
        </p:nvSpPr>
        <p:spPr>
          <a:xfrm>
            <a:off x="6210181" y="4930726"/>
            <a:ext cx="609462" cy="830997"/>
          </a:xfrm>
          <a:prstGeom prst="rect">
            <a:avLst/>
          </a:prstGeom>
          <a:noFill/>
        </p:spPr>
        <p:txBody>
          <a:bodyPr wrap="none" rtlCol="0">
            <a:spAutoFit/>
          </a:bodyPr>
          <a:lstStyle/>
          <a:p>
            <a:r>
              <a:rPr lang="en-US" sz="4800" dirty="0"/>
              <a:t>…</a:t>
            </a:r>
          </a:p>
        </p:txBody>
      </p:sp>
      <p:sp>
        <p:nvSpPr>
          <p:cNvPr id="19" name="Oval 18">
            <a:extLst>
              <a:ext uri="{FF2B5EF4-FFF2-40B4-BE49-F238E27FC236}">
                <a16:creationId xmlns:a16="http://schemas.microsoft.com/office/drawing/2014/main" id="{B270FC29-DA00-4241-8DEB-E01ECE278551}"/>
              </a:ext>
            </a:extLst>
          </p:cNvPr>
          <p:cNvSpPr/>
          <p:nvPr/>
        </p:nvSpPr>
        <p:spPr>
          <a:xfrm>
            <a:off x="49530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sp>
        <p:nvSpPr>
          <p:cNvPr id="20" name="Oval 19">
            <a:extLst>
              <a:ext uri="{FF2B5EF4-FFF2-40B4-BE49-F238E27FC236}">
                <a16:creationId xmlns:a16="http://schemas.microsoft.com/office/drawing/2014/main" id="{EA3CB757-87F2-E047-95A5-84DDE262C5D6}"/>
              </a:ext>
            </a:extLst>
          </p:cNvPr>
          <p:cNvSpPr/>
          <p:nvPr/>
        </p:nvSpPr>
        <p:spPr>
          <a:xfrm>
            <a:off x="49530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Y</a:t>
            </a:r>
            <a:r>
              <a:rPr lang="en-US" sz="2400" baseline="-25000" dirty="0">
                <a:solidFill>
                  <a:srgbClr val="0000FF"/>
                </a:solidFill>
              </a:rPr>
              <a:t>2</a:t>
            </a:r>
            <a:endParaRPr lang="en-US" sz="2400" dirty="0"/>
          </a:p>
        </p:txBody>
      </p:sp>
      <p:cxnSp>
        <p:nvCxnSpPr>
          <p:cNvPr id="21" name="Straight Arrow Connector 20">
            <a:extLst>
              <a:ext uri="{FF2B5EF4-FFF2-40B4-BE49-F238E27FC236}">
                <a16:creationId xmlns:a16="http://schemas.microsoft.com/office/drawing/2014/main" id="{5905D6C0-4DE8-9F40-BFDA-08A620F05F0B}"/>
              </a:ext>
            </a:extLst>
          </p:cNvPr>
          <p:cNvCxnSpPr>
            <a:cxnSpLocks/>
            <a:stCxn id="20" idx="4"/>
            <a:endCxn id="19" idx="0"/>
          </p:cNvCxnSpPr>
          <p:nvPr/>
        </p:nvCxnSpPr>
        <p:spPr>
          <a:xfrm rot="5400000">
            <a:off x="5214257" y="5801582"/>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EEED166-1C52-294F-88DD-B9052D167AA3}"/>
              </a:ext>
            </a:extLst>
          </p:cNvPr>
          <p:cNvCxnSpPr/>
          <p:nvPr/>
        </p:nvCxnSpPr>
        <p:spPr>
          <a:xfrm>
            <a:off x="5867400" y="5343511"/>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35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0664-548F-2346-B563-E1A8C8680661}"/>
              </a:ext>
            </a:extLst>
          </p:cNvPr>
          <p:cNvSpPr>
            <a:spLocks noGrp="1"/>
          </p:cNvSpPr>
          <p:nvPr>
            <p:ph type="title"/>
          </p:nvPr>
        </p:nvSpPr>
        <p:spPr/>
        <p:txBody>
          <a:bodyPr>
            <a:normAutofit/>
          </a:bodyPr>
          <a:lstStyle/>
          <a:p>
            <a:r>
              <a:rPr lang="en-US" dirty="0"/>
              <a:t>Example Scenario: </a:t>
            </a:r>
            <a:r>
              <a:rPr lang="en-US" dirty="0" err="1"/>
              <a:t>UmbrellaWorld</a:t>
            </a:r>
            <a:br>
              <a:rPr lang="en-US" dirty="0"/>
            </a:br>
            <a:r>
              <a:rPr lang="en-US" sz="2000" dirty="0"/>
              <a:t>Characters from the novel </a:t>
            </a:r>
            <a:r>
              <a:rPr lang="en-US" sz="2000" i="1" dirty="0"/>
              <a:t>Hammered</a:t>
            </a:r>
            <a:r>
              <a:rPr lang="en-US" sz="2000" dirty="0"/>
              <a:t> by Elizabeth Bear,</a:t>
            </a:r>
            <a:br>
              <a:rPr lang="en-US" sz="2000" dirty="0"/>
            </a:br>
            <a:r>
              <a:rPr lang="en-US" sz="2000" dirty="0"/>
              <a:t>Scenario from chapter 15 of Russell &amp; </a:t>
            </a:r>
            <a:r>
              <a:rPr lang="en-US" sz="2000" dirty="0" err="1"/>
              <a:t>Norvig</a:t>
            </a:r>
            <a:endParaRPr lang="en-US" dirty="0"/>
          </a:p>
        </p:txBody>
      </p:sp>
      <p:sp>
        <p:nvSpPr>
          <p:cNvPr id="3" name="Content Placeholder 2">
            <a:extLst>
              <a:ext uri="{FF2B5EF4-FFF2-40B4-BE49-F238E27FC236}">
                <a16:creationId xmlns:a16="http://schemas.microsoft.com/office/drawing/2014/main" id="{C9170641-69D9-A042-9577-613F8510B778}"/>
              </a:ext>
            </a:extLst>
          </p:cNvPr>
          <p:cNvSpPr>
            <a:spLocks noGrp="1"/>
          </p:cNvSpPr>
          <p:nvPr>
            <p:ph idx="1"/>
          </p:nvPr>
        </p:nvSpPr>
        <p:spPr/>
        <p:txBody>
          <a:bodyPr/>
          <a:lstStyle/>
          <a:p>
            <a:r>
              <a:rPr lang="en-US" dirty="0"/>
              <a:t>Elspeth Dunsany is an AI researcher at the Canadian company </a:t>
            </a:r>
            <a:r>
              <a:rPr lang="en-US" dirty="0" err="1"/>
              <a:t>Unitek</a:t>
            </a:r>
            <a:r>
              <a:rPr lang="en-US" dirty="0"/>
              <a:t>.</a:t>
            </a:r>
          </a:p>
          <a:p>
            <a:r>
              <a:rPr lang="en-US" dirty="0"/>
              <a:t>Richard Feynman is an AI, named after the famous physicist, whose personality he resembles.</a:t>
            </a:r>
          </a:p>
          <a:p>
            <a:r>
              <a:rPr lang="en-US" dirty="0"/>
              <a:t>To keep him from escaping, Richard’s workstation is not connected to the internet.  He knows about rain but has never seen it.</a:t>
            </a:r>
          </a:p>
          <a:p>
            <a:r>
              <a:rPr lang="en-US" dirty="0"/>
              <a:t>He has noticed, however, that Elspeth sometimes brings an umbrella to work.  He correctly infers that she is more likely to carry an umbrella on days when it rains.</a:t>
            </a:r>
          </a:p>
        </p:txBody>
      </p:sp>
    </p:spTree>
    <p:extLst>
      <p:ext uri="{BB962C8B-B14F-4D97-AF65-F5344CB8AC3E}">
        <p14:creationId xmlns:p14="http://schemas.microsoft.com/office/powerpoint/2010/main" val="4209604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5" name="TextBox 4"/>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Example Scenario: </a:t>
            </a:r>
            <a:r>
              <a:rPr lang="en-US" dirty="0" err="1"/>
              <a:t>UmbrellaWorld</a:t>
            </a:r>
            <a:br>
              <a:rPr lang="en-US" dirty="0"/>
            </a:br>
            <a:r>
              <a:rPr lang="en-US" sz="2000" dirty="0"/>
              <a:t>Characters from the novel </a:t>
            </a:r>
            <a:r>
              <a:rPr lang="en-US" sz="2000" i="1" dirty="0"/>
              <a:t>Hammered</a:t>
            </a:r>
            <a:r>
              <a:rPr lang="en-US" sz="2000" dirty="0"/>
              <a:t> by Elizabeth Bear,</a:t>
            </a:r>
            <a:br>
              <a:rPr lang="en-US" sz="2000" dirty="0"/>
            </a:br>
            <a:r>
              <a:rPr lang="en-US" sz="2000" dirty="0"/>
              <a:t>Scenario from chapter 15 of Russell &amp; </a:t>
            </a:r>
            <a:r>
              <a:rPr lang="en-US" sz="2000" dirty="0" err="1"/>
              <a:t>Norvig</a:t>
            </a:r>
            <a:endParaRPr lang="en-US" dirty="0"/>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970589"/>
                <a:ext cx="5297202" cy="4351338"/>
              </a:xfrm>
            </p:spPr>
            <p:txBody>
              <a:bodyPr>
                <a:normAutofit/>
              </a:bodyPr>
              <a:lstStyle/>
              <a:p>
                <a:pPr marL="0" indent="0">
                  <a:buNone/>
                </a:pPr>
                <a:r>
                  <a:rPr lang="en-US" dirty="0"/>
                  <a:t>Since he has read a lot about rain, Richard proposes a hidden Markov model:</a:t>
                </a:r>
              </a:p>
              <a:p>
                <a:r>
                  <a:rPr lang="en-US" dirty="0"/>
                  <a:t>Rain on day t-1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oMath>
                </a14:m>
                <a:r>
                  <a:rPr lang="en-US" dirty="0"/>
                  <a:t>=T) makes rain on day 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more likely.</a:t>
                </a:r>
              </a:p>
              <a:p>
                <a:r>
                  <a:rPr lang="en-US" dirty="0"/>
                  <a:t>Elspeth usually brings her umbrella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on days when it rains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but not always.</a:t>
                </a:r>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127868" y="1970589"/>
                <a:ext cx="5297202" cy="4351338"/>
              </a:xfrm>
              <a:blipFill>
                <a:blip r:embed="rId4"/>
                <a:stretch>
                  <a:fillRect l="-2392" t="-2624" r="-1914"/>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FA820EA6-1D92-044E-94E1-587C0015CEC9}"/>
              </a:ext>
            </a:extLst>
          </p:cNvPr>
          <p:cNvSpPr/>
          <p:nvPr/>
        </p:nvSpPr>
        <p:spPr>
          <a:xfrm>
            <a:off x="7233426" y="2298073"/>
            <a:ext cx="1362306" cy="100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8563FE-2E12-BF4F-8135-DB37542DE6E4}"/>
              </a:ext>
            </a:extLst>
          </p:cNvPr>
          <p:cNvSpPr/>
          <p:nvPr/>
        </p:nvSpPr>
        <p:spPr>
          <a:xfrm>
            <a:off x="9058508" y="3810926"/>
            <a:ext cx="1300975" cy="88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81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5" name="TextBox 4"/>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12" name="TextBox 11"/>
          <p:cNvSpPr txBox="1"/>
          <p:nvPr/>
        </p:nvSpPr>
        <p:spPr>
          <a:xfrm>
            <a:off x="6766932" y="1941423"/>
            <a:ext cx="2276842" cy="461665"/>
          </a:xfrm>
          <a:prstGeom prst="rect">
            <a:avLst/>
          </a:prstGeom>
          <a:noFill/>
        </p:spPr>
        <p:txBody>
          <a:bodyPr wrap="none" rtlCol="0">
            <a:spAutoFit/>
          </a:bodyPr>
          <a:lstStyle/>
          <a:p>
            <a:r>
              <a:rPr lang="en-US" sz="2400" dirty="0">
                <a:solidFill>
                  <a:srgbClr val="0000FF"/>
                </a:solidFill>
              </a:rPr>
              <a:t>Transition model</a:t>
            </a:r>
          </a:p>
        </p:txBody>
      </p:sp>
      <p:sp>
        <p:nvSpPr>
          <p:cNvPr id="13" name="TextBox 12"/>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22" name="Straight Arrow Connector 21"/>
          <p:cNvCxnSpPr>
            <a:stCxn id="13"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Example Scenario: </a:t>
            </a:r>
            <a:r>
              <a:rPr lang="en-US" dirty="0" err="1"/>
              <a:t>UmbrellaWorld</a:t>
            </a:r>
            <a:br>
              <a:rPr lang="en-US" dirty="0"/>
            </a:br>
            <a:r>
              <a:rPr lang="en-US" sz="2000" dirty="0"/>
              <a:t>Characters from the novel </a:t>
            </a:r>
            <a:r>
              <a:rPr lang="en-US" sz="2000" i="1" dirty="0"/>
              <a:t>Hammered</a:t>
            </a:r>
            <a:r>
              <a:rPr lang="en-US" sz="2000" dirty="0"/>
              <a:t> by Elizabeth Bear,</a:t>
            </a:r>
            <a:br>
              <a:rPr lang="en-US" sz="2000" dirty="0"/>
            </a:br>
            <a:r>
              <a:rPr lang="en-US" sz="2000" dirty="0"/>
              <a:t>Scenario from chapter 15 of Russell &amp; </a:t>
            </a:r>
            <a:r>
              <a:rPr lang="en-US" sz="2000" dirty="0" err="1"/>
              <a:t>Norvig</a:t>
            </a:r>
            <a:endParaRPr lang="en-US" dirty="0"/>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970589"/>
                <a:ext cx="5297202" cy="4351338"/>
              </a:xfrm>
            </p:spPr>
            <p:txBody>
              <a:bodyPr>
                <a:normAutofit lnSpcReduction="10000"/>
              </a:bodyPr>
              <a:lstStyle/>
              <a:p>
                <a:r>
                  <a:rPr lang="en-US" dirty="0"/>
                  <a:t>Richard learns that the weather changes on 3 out of 10 days, thus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rPr>
                        <m:t>=0.7</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𝑇</m:t>
                          </m:r>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𝐹</m:t>
                          </m:r>
                        </m:e>
                      </m:d>
                      <m:r>
                        <a:rPr lang="en-US" i="1">
                          <a:latin typeface="Cambria Math" panose="02040503050406030204" pitchFamily="18" charset="0"/>
                        </a:rPr>
                        <m:t>=0.</m:t>
                      </m:r>
                      <m:r>
                        <a:rPr lang="en-US" b="0" i="1" smtClean="0">
                          <a:latin typeface="Cambria Math" panose="02040503050406030204" pitchFamily="18" charset="0"/>
                        </a:rPr>
                        <m:t>3</m:t>
                      </m:r>
                    </m:oMath>
                  </m:oMathPara>
                </a14:m>
                <a:endParaRPr lang="en-US" dirty="0"/>
              </a:p>
              <a:p>
                <a:r>
                  <a:rPr lang="en-US" dirty="0"/>
                  <a:t>He also learns that Elspeth sometimes forgets her umbrella when it’s raining, and that she sometimes brings an umbrella when it’s not raining. Specifically,</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𝑇</m:t>
                          </m:r>
                        </m:e>
                      </m:d>
                      <m:r>
                        <a:rPr lang="en-US" i="1">
                          <a:latin typeface="Cambria Math" panose="02040503050406030204" pitchFamily="18" charset="0"/>
                        </a:rPr>
                        <m:t>=0.</m:t>
                      </m:r>
                      <m:r>
                        <a:rPr lang="en-US" b="0" i="1" smtClean="0">
                          <a:latin typeface="Cambria Math" panose="02040503050406030204" pitchFamily="18" charset="0"/>
                        </a:rPr>
                        <m:t>9</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𝑇</m:t>
                          </m:r>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𝐹</m:t>
                          </m:r>
                        </m:e>
                      </m:d>
                      <m:r>
                        <a:rPr lang="en-US" i="1">
                          <a:latin typeface="Cambria Math" panose="02040503050406030204" pitchFamily="18" charset="0"/>
                        </a:rPr>
                        <m:t>=0.</m:t>
                      </m:r>
                      <m:r>
                        <a:rPr lang="en-US" b="0" i="1" smtClean="0">
                          <a:latin typeface="Cambria Math" panose="02040503050406030204" pitchFamily="18" charset="0"/>
                        </a:rPr>
                        <m:t>2</m:t>
                      </m:r>
                    </m:oMath>
                  </m:oMathPara>
                </a14:m>
                <a:endParaRPr lang="en-US"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127868" y="1970589"/>
                <a:ext cx="5297202" cy="4351338"/>
              </a:xfrm>
              <a:blipFill>
                <a:blip r:embed="rId4"/>
                <a:stretch>
                  <a:fillRect l="-2153" t="-3207" r="-1196"/>
                </a:stretch>
              </a:blipFill>
            </p:spPr>
            <p:txBody>
              <a:bodyPr/>
              <a:lstStyle/>
              <a:p>
                <a:r>
                  <a:rPr lang="en-US">
                    <a:noFill/>
                  </a:rPr>
                  <a:t> </a:t>
                </a:r>
              </a:p>
            </p:txBody>
          </p:sp>
        </mc:Fallback>
      </mc:AlternateContent>
    </p:spTree>
    <p:extLst>
      <p:ext uri="{BB962C8B-B14F-4D97-AF65-F5344CB8AC3E}">
        <p14:creationId xmlns:p14="http://schemas.microsoft.com/office/powerpoint/2010/main" val="360642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162800" y="3657600"/>
            <a:ext cx="3200400" cy="858644"/>
          </a:xfrm>
          <a:prstGeom prst="rect">
            <a:avLst/>
          </a:prstGeom>
        </p:spPr>
      </p:pic>
      <p:sp>
        <p:nvSpPr>
          <p:cNvPr id="21506" name="Rectangle 2"/>
          <p:cNvSpPr>
            <a:spLocks noGrp="1" noChangeArrowheads="1"/>
          </p:cNvSpPr>
          <p:nvPr>
            <p:ph type="title"/>
          </p:nvPr>
        </p:nvSpPr>
        <p:spPr/>
        <p:txBody>
          <a:bodyPr/>
          <a:lstStyle/>
          <a:p>
            <a:r>
              <a:rPr lang="en-US" dirty="0">
                <a:latin typeface="Arial" charset="0"/>
              </a:rPr>
              <a:t>Applications of HMMs</a:t>
            </a:r>
          </a:p>
        </p:txBody>
      </p:sp>
      <p:sp>
        <p:nvSpPr>
          <p:cNvPr id="21507" name="Rectangle 3"/>
          <p:cNvSpPr>
            <a:spLocks noGrp="1" noChangeArrowheads="1"/>
          </p:cNvSpPr>
          <p:nvPr>
            <p:ph type="body" idx="1"/>
          </p:nvPr>
        </p:nvSpPr>
        <p:spPr>
          <a:xfrm>
            <a:off x="1600200" y="1600201"/>
            <a:ext cx="5715000" cy="4525963"/>
          </a:xfrm>
        </p:spPr>
        <p:txBody>
          <a:bodyPr>
            <a:normAutofit fontScale="92500" lnSpcReduction="10000"/>
          </a:bodyPr>
          <a:lstStyle/>
          <a:p>
            <a:pPr>
              <a:lnSpc>
                <a:spcPct val="90000"/>
              </a:lnSpc>
            </a:pPr>
            <a:r>
              <a:rPr lang="en-US" sz="2400" dirty="0">
                <a:latin typeface="Arial" charset="0"/>
              </a:rPr>
              <a:t>Speech recognition HMMs:</a:t>
            </a:r>
          </a:p>
          <a:p>
            <a:pPr lvl="1">
              <a:lnSpc>
                <a:spcPct val="90000"/>
              </a:lnSpc>
            </a:pPr>
            <a:r>
              <a:rPr lang="en-US" sz="2000" dirty="0">
                <a:latin typeface="Arial" charset="0"/>
              </a:rPr>
              <a:t>Observations are acoustic signals (continuous valued)</a:t>
            </a:r>
          </a:p>
          <a:p>
            <a:pPr lvl="1">
              <a:lnSpc>
                <a:spcPct val="90000"/>
              </a:lnSpc>
            </a:pPr>
            <a:r>
              <a:rPr lang="en-US" sz="2000" dirty="0">
                <a:latin typeface="Arial" charset="0"/>
              </a:rPr>
              <a:t>States are specific positions in specific words (so, tens of thousands)</a:t>
            </a:r>
          </a:p>
          <a:p>
            <a:pPr lvl="1">
              <a:lnSpc>
                <a:spcPct val="90000"/>
              </a:lnSpc>
            </a:pPr>
            <a:endParaRPr lang="en-US" sz="2000" dirty="0">
              <a:latin typeface="Arial" charset="0"/>
            </a:endParaRPr>
          </a:p>
          <a:p>
            <a:pPr>
              <a:lnSpc>
                <a:spcPct val="90000"/>
              </a:lnSpc>
            </a:pPr>
            <a:r>
              <a:rPr lang="en-US" sz="2400" dirty="0">
                <a:latin typeface="Arial" charset="0"/>
              </a:rPr>
              <a:t>Machine translation HMMs:</a:t>
            </a:r>
          </a:p>
          <a:p>
            <a:pPr lvl="1">
              <a:lnSpc>
                <a:spcPct val="90000"/>
              </a:lnSpc>
            </a:pPr>
            <a:r>
              <a:rPr lang="en-US" sz="2000" dirty="0">
                <a:latin typeface="Arial" charset="0"/>
              </a:rPr>
              <a:t>Observations are words (tens of thousands)</a:t>
            </a:r>
          </a:p>
          <a:p>
            <a:pPr lvl="1">
              <a:lnSpc>
                <a:spcPct val="90000"/>
              </a:lnSpc>
            </a:pPr>
            <a:r>
              <a:rPr lang="en-US" sz="2000" dirty="0">
                <a:latin typeface="Arial" charset="0"/>
              </a:rPr>
              <a:t>States are cross-lingual alignments</a:t>
            </a:r>
          </a:p>
          <a:p>
            <a:pPr lvl="1">
              <a:lnSpc>
                <a:spcPct val="90000"/>
              </a:lnSpc>
            </a:pPr>
            <a:endParaRPr lang="en-US" sz="2000" dirty="0">
              <a:latin typeface="Arial" charset="0"/>
            </a:endParaRPr>
          </a:p>
          <a:p>
            <a:pPr>
              <a:lnSpc>
                <a:spcPct val="90000"/>
              </a:lnSpc>
            </a:pPr>
            <a:r>
              <a:rPr lang="en-US" sz="2400" dirty="0">
                <a:latin typeface="Arial" charset="0"/>
              </a:rPr>
              <a:t>Robot tracking:</a:t>
            </a:r>
          </a:p>
          <a:p>
            <a:pPr lvl="1">
              <a:lnSpc>
                <a:spcPct val="90000"/>
              </a:lnSpc>
            </a:pPr>
            <a:r>
              <a:rPr lang="en-US" sz="2000" dirty="0">
                <a:latin typeface="Arial" charset="0"/>
              </a:rPr>
              <a:t>Observations are range readings (continuous)</a:t>
            </a:r>
          </a:p>
          <a:p>
            <a:pPr lvl="1">
              <a:lnSpc>
                <a:spcPct val="90000"/>
              </a:lnSpc>
            </a:pPr>
            <a:r>
              <a:rPr lang="en-US" sz="2000" dirty="0">
                <a:latin typeface="Arial" charset="0"/>
              </a:rPr>
              <a:t>States are positions on a map</a:t>
            </a:r>
          </a:p>
          <a:p>
            <a:pPr lvl="1">
              <a:lnSpc>
                <a:spcPct val="90000"/>
              </a:lnSpc>
            </a:pPr>
            <a:endParaRPr lang="en-US" sz="2000" dirty="0">
              <a:latin typeface="Arial" charset="0"/>
            </a:endParaRPr>
          </a:p>
        </p:txBody>
      </p:sp>
      <p:pic>
        <p:nvPicPr>
          <p:cNvPr id="2" name="Picture 1"/>
          <p:cNvPicPr>
            <a:picLocks noChangeAspect="1"/>
          </p:cNvPicPr>
          <p:nvPr/>
        </p:nvPicPr>
        <p:blipFill>
          <a:blip r:embed="rId4"/>
          <a:stretch>
            <a:fillRect/>
          </a:stretch>
        </p:blipFill>
        <p:spPr>
          <a:xfrm>
            <a:off x="8153400" y="1447801"/>
            <a:ext cx="1905000" cy="1857375"/>
          </a:xfrm>
          <a:prstGeom prst="rect">
            <a:avLst/>
          </a:prstGeom>
        </p:spPr>
      </p:pic>
      <p:pic>
        <p:nvPicPr>
          <p:cNvPr id="4" name="Picture 3"/>
          <p:cNvPicPr>
            <a:picLocks noChangeAspect="1"/>
          </p:cNvPicPr>
          <p:nvPr/>
        </p:nvPicPr>
        <p:blipFill>
          <a:blip r:embed="rId5"/>
          <a:stretch>
            <a:fillRect/>
          </a:stretch>
        </p:blipFill>
        <p:spPr>
          <a:xfrm>
            <a:off x="7772401" y="4800600"/>
            <a:ext cx="2538211" cy="1905000"/>
          </a:xfrm>
          <a:prstGeom prst="rect">
            <a:avLst/>
          </a:prstGeom>
        </p:spPr>
      </p:pic>
      <p:sp>
        <p:nvSpPr>
          <p:cNvPr id="5" name="TextBox 4"/>
          <p:cNvSpPr txBox="1"/>
          <p:nvPr/>
        </p:nvSpPr>
        <p:spPr>
          <a:xfrm>
            <a:off x="1676401" y="6474024"/>
            <a:ext cx="1676741" cy="307777"/>
          </a:xfrm>
          <a:prstGeom prst="rect">
            <a:avLst/>
          </a:prstGeom>
          <a:noFill/>
        </p:spPr>
        <p:txBody>
          <a:bodyPr wrap="none" rtlCol="0">
            <a:spAutoFit/>
          </a:bodyPr>
          <a:lstStyle/>
          <a:p>
            <a:r>
              <a:rPr lang="en-US" sz="1400" dirty="0"/>
              <a:t>Source: Tamara Berg</a:t>
            </a:r>
          </a:p>
        </p:txBody>
      </p:sp>
    </p:spTree>
    <p:extLst>
      <p:ext uri="{BB962C8B-B14F-4D97-AF65-F5344CB8AC3E}">
        <p14:creationId xmlns:p14="http://schemas.microsoft.com/office/powerpoint/2010/main" val="3508553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2427</Words>
  <Application>Microsoft Macintosh PowerPoint</Application>
  <PresentationFormat>Widescreen</PresentationFormat>
  <Paragraphs>559</Paragraphs>
  <Slides>39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Cambria Math</vt:lpstr>
      <vt:lpstr>Office Theme</vt:lpstr>
      <vt:lpstr>CS440/ECE448 Lecture 22: Hidden Markov Models</vt:lpstr>
      <vt:lpstr>Outline</vt:lpstr>
      <vt:lpstr>Probabilistic reasoning over time</vt:lpstr>
      <vt:lpstr>Probabilistic reasoning over time</vt:lpstr>
      <vt:lpstr>Hidden Markov Model</vt:lpstr>
      <vt:lpstr>Example Scenario: UmbrellaWorld Characters from the novel Hammered by Elizabeth Bear, Scenario from chapter 15 of Russell &amp; Norvig</vt:lpstr>
      <vt:lpstr>Example Scenario: UmbrellaWorld Characters from the novel Hammered by Elizabeth Bear, Scenario from chapter 15 of Russell &amp; Norvig</vt:lpstr>
      <vt:lpstr>Example Scenario: UmbrellaWorld Characters from the novel Hammered by Elizabeth Bear, Scenario from chapter 15 of Russell &amp; Norvig</vt:lpstr>
      <vt:lpstr>Applications of HMMs</vt:lpstr>
      <vt:lpstr>Example: Speech Recognition </vt:lpstr>
      <vt:lpstr>Outline</vt:lpstr>
      <vt:lpstr>HMM as a Bayes Net</vt:lpstr>
      <vt:lpstr>HMM as a Finite State Machine</vt:lpstr>
      <vt:lpstr>Bayes Net vs. Finite State Machine</vt:lpstr>
      <vt:lpstr>Speech Recognition as a Bayes Net</vt:lpstr>
      <vt:lpstr>Speech Recognition as a Finite State Machine</vt:lpstr>
      <vt:lpstr>Outline</vt:lpstr>
      <vt:lpstr>Belief propagation in an HMM: Example</vt:lpstr>
      <vt:lpstr>Belief propagation, step by step</vt:lpstr>
      <vt:lpstr>Step 1: Identify a path starting at their common ancestor</vt:lpstr>
      <vt:lpstr>Step 2: Calculate the joint probability, step-by-step…</vt:lpstr>
      <vt:lpstr>Step 2: Calculate the joint probability, step-by-step…</vt:lpstr>
      <vt:lpstr>Step 2: Calculate the joint probability, step-by-step…</vt:lpstr>
      <vt:lpstr>…iteratively marginalizing out intermediate variables as you go…</vt:lpstr>
      <vt:lpstr>Step 2: Calculate the joint probability, step-by-step…</vt:lpstr>
      <vt:lpstr>Step 2: Calculate the joint probability, step-by-step…</vt:lpstr>
      <vt:lpstr>…iteratively marginalizing out intermediate variables as you go…</vt:lpstr>
      <vt:lpstr>Step 2: Calculate the joint probability, step-by-step…</vt:lpstr>
      <vt:lpstr>Step 3: Apply Bayes’ rule to get conditional probability</vt:lpstr>
      <vt:lpstr>Belief propagation, step by step</vt:lpstr>
      <vt:lpstr>Outline</vt:lpstr>
      <vt:lpstr>Flying Cows</vt:lpstr>
      <vt:lpstr>Flying cows</vt:lpstr>
      <vt:lpstr>Maximum  Likelihood</vt:lpstr>
      <vt:lpstr>Maximum  Likelihood</vt:lpstr>
      <vt:lpstr>Outline</vt:lpstr>
      <vt:lpstr>Missing data</vt:lpstr>
      <vt:lpstr>Missing data</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CS440/ECE448 Lecture 24: Hidden Markov Models</dc:title>
  <dc:creator>Hasegawa-Johnson, Mark Allan</dc:creator>
  <cp:lastModifiedBy>Hasegawa-Johnson, Mark Allan</cp:lastModifiedBy>
  <cp:revision>56</cp:revision>
  <dcterms:created xsi:type="dcterms:W3CDTF">2017-11-16T01:33:32Z</dcterms:created>
  <dcterms:modified xsi:type="dcterms:W3CDTF">2022-03-11T21:52:00Z</dcterms:modified>
</cp:coreProperties>
</file>