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39" r:id="rId3"/>
    <p:sldId id="341" r:id="rId4"/>
    <p:sldId id="342" r:id="rId5"/>
    <p:sldId id="343" r:id="rId6"/>
    <p:sldId id="344" r:id="rId7"/>
    <p:sldId id="345" r:id="rId8"/>
    <p:sldId id="348" r:id="rId9"/>
    <p:sldId id="350" r:id="rId10"/>
    <p:sldId id="351" r:id="rId11"/>
    <p:sldId id="357" r:id="rId12"/>
    <p:sldId id="358" r:id="rId13"/>
    <p:sldId id="431" r:id="rId14"/>
    <p:sldId id="433" r:id="rId15"/>
    <p:sldId id="434" r:id="rId16"/>
    <p:sldId id="435" r:id="rId17"/>
    <p:sldId id="436" r:id="rId18"/>
    <p:sldId id="432" r:id="rId19"/>
    <p:sldId id="437" r:id="rId20"/>
    <p:sldId id="362" r:id="rId21"/>
    <p:sldId id="361" r:id="rId22"/>
    <p:sldId id="426" r:id="rId23"/>
    <p:sldId id="427" r:id="rId24"/>
    <p:sldId id="428" r:id="rId25"/>
    <p:sldId id="429" r:id="rId26"/>
    <p:sldId id="430" r:id="rId27"/>
    <p:sldId id="415" r:id="rId28"/>
    <p:sldId id="366" r:id="rId29"/>
    <p:sldId id="416" r:id="rId30"/>
    <p:sldId id="368" r:id="rId31"/>
    <p:sldId id="377" r:id="rId32"/>
    <p:sldId id="378" r:id="rId33"/>
    <p:sldId id="369" r:id="rId34"/>
    <p:sldId id="374" r:id="rId35"/>
    <p:sldId id="373" r:id="rId36"/>
    <p:sldId id="375" r:id="rId3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49EC1E-127F-478D-AEDE-AD2B65D050B6}" type="datetimeFigureOut">
              <a:rPr lang="en-US" smtClean="0"/>
              <a:t>3/20/22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248168E-2424-441E-8DC9-679C964C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488-FC5D-4DF9-B359-E430F1F9F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6C7E8-16DC-4EA1-B032-A9B45FAEF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CDE0-E52E-4DC9-A5BB-A2DD02A4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C53C8-3593-40C7-BAEE-DDE59BCD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8CDF-882B-4A5F-B1A2-5DB2BA17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D2AF-98B1-4EDC-A916-79F7B1E5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618C6-BFDD-4124-B702-FE814110B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92EC-B791-4932-8058-8A5F6CAA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3ED69-F06F-43B1-986C-FB2FED7B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EC34-0B2A-4EAC-83B0-E14E2A7E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232FD-64C3-4D48-8A6D-F476D7E1D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CD3BC-68F3-4B7D-B90C-E20CFF07E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78F-C695-42A2-B949-7EE79B42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B87E-38A9-45A2-BB44-B553590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684E-AA3C-4D09-B57B-75C995AF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620B-647E-43B7-B4B4-56F79FF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5BF9-1481-4E6A-8349-A589FA5B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1C81B-7F6D-40B3-9A42-304305EC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F6F0-10B5-4036-95FF-0685745C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0D0E3-3B4E-44CD-A533-6802AD26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176D-A217-4688-8A3F-F4DAFDD8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6A9-7FCF-45E8-ADE2-956DF40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4CCB6-3CA7-483B-AE7B-766171B9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7C5-6F71-4716-BDD7-2B81A44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8E41-6D12-4199-8EBC-328A5F1B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EC72-15DA-4F62-BBF1-2E8671D8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AE52-2EC1-4EB8-8D8C-40F87F2A9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E1C4E-B1D2-4309-9251-E704E529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6DFE-62FE-4902-B2B3-FEEC762D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5FD0B-7CFC-4666-9942-8A40B6A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8FBB-C344-499E-BD6C-39955881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081-53F9-4B7F-AC62-D11DA0AF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0EF4E-9B63-4263-A939-BD61AC3B1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364BC-CCED-4C93-A059-05FBBAC0F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0FD0C-A0A9-45F4-BC83-70AD283E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E0AAB-35AF-4B7E-AC7A-512CD4A8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97AD0-78AB-42E8-B895-752683E7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1B77C-50EA-438B-B9EC-B69C5A9B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6F6ED-B910-4BD2-8319-80F8628E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6DE6-A854-4DF9-9B47-38B52AC5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97C2E-67AD-4F6C-ABC3-34CDD7BD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60DDD-C927-4626-9374-FFDCE6FD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DD1F3-4168-4FE6-90DF-A36393C2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8FC6F-A662-4F04-A281-F5588BBE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DF8BF-D9E5-4B93-B5D6-88186139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C486-6307-4571-BF0A-4CD4DE3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9149-BBD3-45FF-B1E2-E0E4FC5F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3A02-22A9-4883-AE2E-8530C99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308CC-8BA2-4019-84E4-ED1B761D5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A3B8C-C99F-45BD-9670-6CF8F08B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2FCF5-A36D-49D7-A766-BAD45482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5675C-0E91-4420-ADD2-234706CB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A40F-AE1B-4CC8-AC03-667DA9F4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C2B4E-D78A-48C9-9067-52F537036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6FBA-ABAD-428E-A5B0-D23602DD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8B2E-1280-4342-9C6F-C6F31FE5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192B9-62A9-4C42-B926-F2DD90F9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307C-5DC7-4D28-891C-9472BDD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474EB-24D6-499A-BF38-B3E034B8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B61A-EEA6-4755-B884-0CA225A0E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DCCD-216C-4EE5-9AF1-E2F97B931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6A3-07A5-41A9-A017-9428DA893F44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A72D-C160-487C-9C54-CA46A01C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2B23-4B69-45BC-927E-261F20AA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69F29-6570-4371-9D77-BDDB7A42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7" y="21148"/>
            <a:ext cx="11893343" cy="1905002"/>
          </a:xfrm>
        </p:spPr>
        <p:txBody>
          <a:bodyPr>
            <a:normAutofit fontScale="90000"/>
          </a:bodyPr>
          <a:lstStyle/>
          <a:p>
            <a:r>
              <a:rPr lang="en-US" dirty="0"/>
              <a:t>CS440/ECE448 Lecture 21:</a:t>
            </a:r>
            <a:br>
              <a:rPr lang="en-US" dirty="0"/>
            </a:br>
            <a:r>
              <a:rPr lang="en-US" dirty="0"/>
              <a:t>Parameter Learning for Bayesian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637FF-3A15-4FF2-8080-4473607A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57" y="2560430"/>
            <a:ext cx="4720322" cy="1763919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By Mark Hasegawa-Johnson, 3/2022</a:t>
            </a:r>
          </a:p>
          <a:p>
            <a:pPr algn="l"/>
            <a:r>
              <a:rPr lang="en-US" sz="2000" dirty="0"/>
              <a:t>License: CC-BY 4.0</a:t>
            </a:r>
          </a:p>
          <a:p>
            <a:pPr algn="l"/>
            <a:r>
              <a:rPr lang="en-US" sz="2000" dirty="0"/>
              <a:t>You may redistribute or remix if you cite the source.</a:t>
            </a:r>
          </a:p>
        </p:txBody>
      </p:sp>
      <p:pic>
        <p:nvPicPr>
          <p:cNvPr id="6" name="Graphic 5" descr="Cow">
            <a:extLst>
              <a:ext uri="{FF2B5EF4-FFF2-40B4-BE49-F238E27FC236}">
                <a16:creationId xmlns:a16="http://schemas.microsoft.com/office/drawing/2014/main" id="{D35D7F9E-95E7-6844-A328-558152047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199" y="2895599"/>
            <a:ext cx="1409700" cy="1409700"/>
          </a:xfrm>
          <a:prstGeom prst="rect">
            <a:avLst/>
          </a:prstGeom>
        </p:spPr>
      </p:pic>
      <p:pic>
        <p:nvPicPr>
          <p:cNvPr id="8" name="Graphic 7" descr="Suburban scene">
            <a:extLst>
              <a:ext uri="{FF2B5EF4-FFF2-40B4-BE49-F238E27FC236}">
                <a16:creationId xmlns:a16="http://schemas.microsoft.com/office/drawing/2014/main" id="{4853E0A7-C6EF-9340-9521-1636C113B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799" y="2971799"/>
            <a:ext cx="1905001" cy="1905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C55DAA-7BF8-C74D-A409-BC689582DFE0}"/>
              </a:ext>
            </a:extLst>
          </p:cNvPr>
          <p:cNvCxnSpPr/>
          <p:nvPr/>
        </p:nvCxnSpPr>
        <p:spPr>
          <a:xfrm>
            <a:off x="5486400" y="4514849"/>
            <a:ext cx="5181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09414" y="1639966"/>
                <a:ext cx="5981701" cy="491490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The maximum likelihood parameters are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which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which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09414" y="1639966"/>
                <a:ext cx="5981701" cy="4914901"/>
              </a:xfrm>
              <a:blipFill>
                <a:blip r:embed="rId2"/>
                <a:stretch>
                  <a:fillRect l="-1907" t="-2067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988BFCF-82F1-B543-9CE4-A3A04C5392C0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91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77975"/>
                <a:ext cx="5562600" cy="185102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The maximum likelihood parameters are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77975"/>
                <a:ext cx="5562600" cy="1851026"/>
              </a:xfrm>
              <a:blipFill>
                <a:blip r:embed="rId2"/>
                <a:stretch>
                  <a:fillRect l="-2050" t="-5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89A91E-FA51-1047-A941-09BD6267B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6555585"/>
                  </p:ext>
                </p:extLst>
              </p:nvPr>
            </p:nvGraphicFramePr>
            <p:xfrm>
              <a:off x="504171" y="357822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117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379349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2933677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89A91E-FA51-1047-A941-09BD6267B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6555585"/>
                  </p:ext>
                </p:extLst>
              </p:nvPr>
            </p:nvGraphicFramePr>
            <p:xfrm>
              <a:off x="504171" y="357822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117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379349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2933677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6121" t="-11111" r="-862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57EFCD2-0117-BF46-B0FF-09DD13D7981D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88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43C4-ECB8-BF49-92DC-C9460FCD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maximum likelihood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CAD75-7E51-4A4B-8E7B-707235611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cows are far more dangerous than aliens.</a:t>
            </a:r>
          </a:p>
          <a:p>
            <a:r>
              <a:rPr lang="en-US" dirty="0"/>
              <a:t>Maximum likelihood estimation is very easy to use, IF you have training data in which the values of ALL variables are observed.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9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Learning for Bayesian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observed data: Maximum likelihood</a:t>
            </a:r>
          </a:p>
          <a:p>
            <a:r>
              <a:rPr lang="en-US" dirty="0"/>
              <a:t>From observed data: Laplace smoothing</a:t>
            </a:r>
          </a:p>
          <a:p>
            <a:r>
              <a:rPr lang="en-US" dirty="0"/>
              <a:t>From partially observed data: Expectation 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7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Laplace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09414" y="1639966"/>
                <a:ext cx="10906286" cy="491490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Laplace smoothing adds an extra count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both categories.</a:t>
                </a:r>
              </a:p>
              <a:p>
                <a:pPr marL="0" indent="0">
                  <a:buNone/>
                </a:pPr>
                <a:r>
                  <a:rPr lang="en-US" dirty="0"/>
                  <a:t>Unlike naïve Bayes, we assume that we know the cardinality of each RV in advance, so the denominator uses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the known cardinality (no OOVs).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days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on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which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)+2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days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on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which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days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(#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))+</m:t>
                          </m:r>
                          <m:r>
                            <m:rPr>
                              <m:nor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days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09414" y="1639966"/>
                <a:ext cx="10906286" cy="4914901"/>
              </a:xfrm>
              <a:blipFill>
                <a:blip r:embed="rId2"/>
                <a:stretch>
                  <a:fillRect l="-1048" t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2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Laplace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04171" y="1381046"/>
                <a:ext cx="5591829" cy="250908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Laplace-smoothed parameters: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4171" y="1381046"/>
                <a:ext cx="5591829" cy="2509081"/>
              </a:xfrm>
              <a:blipFill>
                <a:blip r:embed="rId2"/>
                <a:stretch>
                  <a:fillRect l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89A91E-FA51-1047-A941-09BD6267B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122286"/>
                  </p:ext>
                </p:extLst>
              </p:nvPr>
            </p:nvGraphicFramePr>
            <p:xfrm>
              <a:off x="504171" y="413616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117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379349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2933677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(1+k)/(6+2k)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(1+k)/(1+2k)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(1+k)/(2+2k)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(1+k)/(1+2k)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89A91E-FA51-1047-A941-09BD6267B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122286"/>
                  </p:ext>
                </p:extLst>
              </p:nvPr>
            </p:nvGraphicFramePr>
            <p:xfrm>
              <a:off x="504171" y="413616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117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379349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2933677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6121" t="-11111" r="-862" b="-4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(1+k)/(6+2k)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(1+k)/(1+2k)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(1+k)/(2+2k)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(1+k)/(1+2k)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57EFCD2-0117-BF46-B0FF-09DD13D7981D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43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902E-7283-4548-B910-944FC67A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Laplace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87E77-0A6C-FD46-B466-D16C0E289FA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95946" y="1825625"/>
                <a:ext cx="1148424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Just like in naïve Bayes:</a:t>
                </a:r>
              </a:p>
              <a:p>
                <a:r>
                  <a:rPr lang="en-US" dirty="0"/>
                  <a:t>Laplace smoothing makes it possible for things to happen in the test data that never happened in the training data.  For example, maximum likelihood resulted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but with Laplace smoothing, we smooth that parameter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This smoothing improves generalization from training data to test data.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87E77-0A6C-FD46-B466-D16C0E289F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95946" y="1825625"/>
                <a:ext cx="11484244" cy="4351338"/>
              </a:xfrm>
              <a:blipFill>
                <a:blip r:embed="rId2"/>
                <a:stretch>
                  <a:fillRect l="-1104" t="-2326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61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902E-7283-4548-B910-944FC67A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Laplace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87E77-0A6C-FD46-B466-D16C0E289FA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4983" y="1825625"/>
                <a:ext cx="1182520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Unlike naïve Bayes:</a:t>
                </a:r>
              </a:p>
              <a:p>
                <a:r>
                  <a:rPr lang="en-US" dirty="0"/>
                  <a:t>In Bayesian networks, we assume that we know the cardinality of each random variable in advance, so no extra probability mass is kept aside for OOV events.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observations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))+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observations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distinct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values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87E77-0A6C-FD46-B466-D16C0E289F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4983" y="1825625"/>
                <a:ext cx="11825207" cy="4351338"/>
              </a:xfrm>
              <a:blipFill>
                <a:blip r:embed="rId2"/>
                <a:stretch>
                  <a:fillRect l="-1073" t="-2326" r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47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Learning for Bayesian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observed data: Maximum likelihood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observed data: Laplace smoothing</a:t>
            </a:r>
          </a:p>
          <a:p>
            <a:r>
              <a:rPr lang="en-US" dirty="0"/>
              <a:t>From partially observed data: Expectation 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6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43C4-ECB8-BF49-92DC-C9460FCD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CAD75-7E51-4A4B-8E7B-707235611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Maximum likelihood estimation is very easy to use, IF you have training data in which the values of ALL variables are observed.</a:t>
                </a:r>
              </a:p>
              <a:p>
                <a:endParaRPr lang="en-US" dirty="0"/>
              </a:p>
              <a:p>
                <a:r>
                  <a:rPr lang="en-US" dirty="0"/>
                  <a:t>…but what if some of the variables can’t be observed?</a:t>
                </a:r>
              </a:p>
              <a:p>
                <a:r>
                  <a:rPr lang="en-US" dirty="0"/>
                  <a:t>For example: after the 6</a:t>
                </a:r>
                <a:r>
                  <a:rPr lang="en-US" baseline="30000" dirty="0"/>
                  <a:t>th</a:t>
                </a:r>
                <a:r>
                  <a:rPr lang="en-US" dirty="0"/>
                  <a:t> day, the cows decide to stop responding to written surveys.  Therefore, it’s impossible to </a:t>
                </a:r>
                <a:r>
                  <a:rPr lang="en-US" b="1" u="sng" dirty="0"/>
                  <a:t>observe</a:t>
                </a:r>
                <a:r>
                  <a:rPr lang="en-US" dirty="0"/>
                  <a:t>, on any given day, how smart the cows are.  We don’t know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CAD75-7E51-4A4B-8E7B-707235611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12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Learning for Bayesian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observed data: Maximum likelihood</a:t>
            </a:r>
          </a:p>
          <a:p>
            <a:r>
              <a:rPr lang="en-US" dirty="0"/>
              <a:t>From observed data: Laplace smoothing</a:t>
            </a:r>
          </a:p>
          <a:p>
            <a:r>
              <a:rPr lang="en-US" dirty="0"/>
              <a:t>From partially observed data: Expectation maximization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2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914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that we have the following observations:</a:t>
            </a:r>
          </a:p>
          <a:p>
            <a:r>
              <a:rPr lang="en-US" dirty="0"/>
              <a:t>We know whether A=True or False.</a:t>
            </a:r>
          </a:p>
          <a:p>
            <a:r>
              <a:rPr lang="en-US" dirty="0"/>
              <a:t>We know whether F=True or False.</a:t>
            </a:r>
          </a:p>
          <a:p>
            <a:r>
              <a:rPr lang="en-US" dirty="0"/>
              <a:t>After the 6</a:t>
            </a:r>
            <a:r>
              <a:rPr lang="en-US" baseline="30000" dirty="0"/>
              <a:t>th</a:t>
            </a:r>
            <a:r>
              <a:rPr lang="en-US" dirty="0"/>
              <a:t> day, we don’t know whether S is True or False (shown as ”?”). </a:t>
            </a:r>
          </a:p>
        </p:txBody>
      </p: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82723"/>
              </p:ext>
            </p:extLst>
          </p:nvPr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63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Main idea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Remember that maximum likelihood estimation counts examples: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Expectation maximization is similar, but using “expected counts” instead of actual counts: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E[X] means “expected value of X”.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  <a:blipFill>
                <a:blip r:embed="rId2"/>
                <a:stretch>
                  <a:fillRect l="-1086" t="-2344" b="-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24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2B8B-5129-3C46-A45B-EEDFB66B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C9984-D717-DD4C-903C-3952108AA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expected value of a random variable is its weighted average value, with weights equal to the probabilities.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ays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C9984-D717-DD4C-903C-3952108AA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6686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52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  <a:blipFill>
                <a:blip r:embed="rId2"/>
                <a:stretch>
                  <a:fillRect l="-13012" t="-10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61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eqAr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is either 0 or 1, depending on whether the event certainly occurred (days 2 and 9) or certainly did not occur (every other day).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  <a:blipFill>
                <a:blip r:embed="rId2"/>
                <a:stretch>
                  <a:fillRect l="-13012" t="-10825" r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168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eqAr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on day 2, because the event certainly occurred.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is unknown on day 9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  <a:blipFill>
                <a:blip r:embed="rId2"/>
                <a:stretch>
                  <a:fillRect l="-13012" t="-10825"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03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can we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In order to compute it, we need the model parameters</a:t>
                </a:r>
              </a:p>
              <a:p>
                <a:r>
                  <a:rPr lang="en-US" dirty="0"/>
                  <a:t>The model parameters are the thing we’re trying to estimate!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  <a:blipFill>
                <a:blip r:embed="rId2"/>
                <a:stretch>
                  <a:fillRect l="-2169" t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33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 is iterative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INITIALIZE</a:t>
                </a:r>
                <a:r>
                  <a:rPr lang="en-US" dirty="0"/>
                  <a:t>: </a:t>
                </a:r>
                <a:r>
                  <a:rPr lang="en-US" b="1" u="sng" dirty="0"/>
                  <a:t>guess</a:t>
                </a:r>
                <a:r>
                  <a:rPr lang="en-US" dirty="0"/>
                  <a:t> the model parameters.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ITERATE</a:t>
                </a:r>
                <a:r>
                  <a:rPr lang="en-US" dirty="0"/>
                  <a:t> until convergence: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E-Step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[#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days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M-Step: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[#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[#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Continue the iteration, shown above, until the model parameters stop changing.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  <a:blipFill>
                <a:blip r:embed="rId2"/>
                <a:stretch>
                  <a:fillRect l="-1206" t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125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Initialize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Marilyn Modigliani is a professional </a:t>
                </a:r>
                <a:r>
                  <a:rPr lang="en-US" dirty="0" err="1"/>
                  <a:t>vaccavolatologist</a:t>
                </a:r>
                <a:r>
                  <a:rPr lang="en-US" dirty="0"/>
                  <a:t>.  She gives us these initial guesses about the possible model parameters (her guesses are probably not quite right, but they are as good a guess as anybody else’s):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  <a:blipFill>
                <a:blip r:embed="rId2"/>
                <a:stretch>
                  <a:fillRect l="-1206" t="-2195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EC1F43-3EB9-564D-BA1B-60AF840D3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849223"/>
                  </p:ext>
                </p:extLst>
              </p:nvPr>
            </p:nvGraphicFramePr>
            <p:xfrm>
              <a:off x="3266421" y="413067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6576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301857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3107710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EC1F43-3EB9-564D-BA1B-60AF840D3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849223"/>
                  </p:ext>
                </p:extLst>
              </p:nvPr>
            </p:nvGraphicFramePr>
            <p:xfrm>
              <a:off x="3266421" y="413067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6576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301857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3107710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306" t="-11111" r="-816" b="-4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Graphic 4" descr="Cow">
            <a:extLst>
              <a:ext uri="{FF2B5EF4-FFF2-40B4-BE49-F238E27FC236}">
                <a16:creationId xmlns:a16="http://schemas.microsoft.com/office/drawing/2014/main" id="{23F8D595-5888-B64B-ADE1-889CFDCF1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8EEBDA6E-51CB-E74D-9886-AA0AB045A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2D0821-B48C-E846-8E59-248DFA48D9B3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223FDC6-A8A8-9D41-A8D9-AD375EEE12B7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78C178-895C-6747-96A8-9E56731BBFC3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A81914-7835-874D-A871-4FEEDBE56506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C506A-C653-004D-926A-94AA252154FA}"/>
              </a:ext>
            </a:extLst>
          </p:cNvPr>
          <p:cNvCxnSpPr>
            <a:stCxn id="8" idx="4"/>
            <a:endCxn id="10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A3355-D50A-3B44-8579-34F45DA3A4A6}"/>
              </a:ext>
            </a:extLst>
          </p:cNvPr>
          <p:cNvCxnSpPr>
            <a:cxnSpLocks/>
            <a:stCxn id="9" idx="4"/>
            <a:endCxn id="10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Based on Marilyn’s model, we 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each of the missing days, as shown in the table at right.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  <a:blipFill>
                <a:blip r:embed="rId2"/>
                <a:stretch>
                  <a:fillRect l="-2410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33110"/>
              </p:ext>
            </p:extLst>
          </p:nvPr>
        </p:nvGraphicFramePr>
        <p:xfrm>
          <a:off x="6616403" y="102889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5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scenario: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Central Illinois has recently had a problem with flying cows.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Farmers have called the university to complain that their cows flew away.</a:t>
            </a:r>
          </a:p>
        </p:txBody>
      </p:sp>
      <p:pic>
        <p:nvPicPr>
          <p:cNvPr id="5" name="Graphic 4" descr="Cow">
            <a:extLst>
              <a:ext uri="{FF2B5EF4-FFF2-40B4-BE49-F238E27FC236}">
                <a16:creationId xmlns:a16="http://schemas.microsoft.com/office/drawing/2014/main" id="{13FBD74C-42A5-1C4B-9829-636CBA6E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7899" y="2895599"/>
            <a:ext cx="1409700" cy="1409700"/>
          </a:xfrm>
          <a:prstGeom prst="rect">
            <a:avLst/>
          </a:prstGeom>
        </p:spPr>
      </p:pic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FF6DD9E4-5488-0C40-BA14-5DEF4E9B9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499" y="2971799"/>
            <a:ext cx="1905001" cy="19050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54179-74A6-024F-AA95-FE1A9BA12216}"/>
              </a:ext>
            </a:extLst>
          </p:cNvPr>
          <p:cNvCxnSpPr/>
          <p:nvPr/>
        </p:nvCxnSpPr>
        <p:spPr>
          <a:xfrm>
            <a:off x="6515100" y="4514849"/>
            <a:ext cx="5181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06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3175"/>
            <a:ext cx="10515600" cy="1325563"/>
          </a:xfrm>
        </p:spPr>
        <p:txBody>
          <a:bodyPr/>
          <a:lstStyle/>
          <a:p>
            <a:r>
              <a:rPr lang="en-US" dirty="0"/>
              <a:t>E-Step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4498" y="1139825"/>
                <a:ext cx="11061702" cy="22017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expected counts are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[#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days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4498" y="1139825"/>
                <a:ext cx="11061702" cy="2201738"/>
              </a:xfrm>
              <a:blipFill>
                <a:blip r:embed="rId2"/>
                <a:stretch>
                  <a:fillRect l="-1147" t="-30460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8252669"/>
                  </p:ext>
                </p:extLst>
              </p:nvPr>
            </p:nvGraphicFramePr>
            <p:xfrm>
              <a:off x="180320" y="3559175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[#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𝒅𝒂𝒚𝒔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[# 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𝒅𝒂𝒚𝒔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]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+1=2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8252669"/>
                  </p:ext>
                </p:extLst>
              </p:nvPr>
            </p:nvGraphicFramePr>
            <p:xfrm>
              <a:off x="180320" y="3559175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11111" r="-88832" b="-5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6667" t="-11111" r="-575" b="-5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777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65574" r="-88832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6667" t="-65574" r="-575" b="-2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280556" r="-88832" b="-28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285246" r="-88832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6667" t="-285246" r="-575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7968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EF5C4E-5F3F-5F49-B159-AC5C5FA7871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4498" y="3840812"/>
                <a:ext cx="11061702" cy="293490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Now let’s re-estimate the model parameters.  For example,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f>
                            <m:fPr>
                              <m:ctrlPr>
                                <a:rPr lang="en-US" i="1" dirty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dirty="0" smtClean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 dirty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EF5C4E-5F3F-5F49-B159-AC5C5FA78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4498" y="3840812"/>
                <a:ext cx="11061702" cy="2934907"/>
              </a:xfrm>
              <a:blipFill>
                <a:blip r:embed="rId2"/>
                <a:stretch>
                  <a:fillRect l="-1032" t="-5603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38D44F6A-B9BA-144B-8788-BDDF1910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2831436"/>
            <a:ext cx="10515600" cy="1325563"/>
          </a:xfrm>
        </p:spPr>
        <p:txBody>
          <a:bodyPr/>
          <a:lstStyle/>
          <a:p>
            <a:r>
              <a:rPr lang="en-US" dirty="0"/>
              <a:t>M-Step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13D9AC5-8C04-F74C-86E4-119D5B3E4B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9021883"/>
                  </p:ext>
                </p:extLst>
              </p:nvPr>
            </p:nvGraphicFramePr>
            <p:xfrm>
              <a:off x="180320" y="114226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[#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𝒅𝒂𝒚𝒔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[# 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𝒅𝒂𝒚𝒔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]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+1=2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13D9AC5-8C04-F74C-86E4-119D5B3E4B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9021883"/>
                  </p:ext>
                </p:extLst>
              </p:nvPr>
            </p:nvGraphicFramePr>
            <p:xfrm>
              <a:off x="180320" y="114226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8333" r="-88832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8333" r="-575" b="-55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777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62903" r="-88832" b="-2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62903" r="-575" b="-2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280556" r="-88832" b="-28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279032" r="-88832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279032" r="-575" b="-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5257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EF5C4E-5F3F-5F49-B159-AC5C5FA7871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4498" y="3766336"/>
                <a:ext cx="11061702" cy="309166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Now let’s re-estimate the model parameters.  For example,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en-US" i="1" dirty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 dirty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EF5C4E-5F3F-5F49-B159-AC5C5FA78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4498" y="3766336"/>
                <a:ext cx="11061702" cy="3091664"/>
              </a:xfrm>
              <a:blipFill>
                <a:blip r:embed="rId2"/>
                <a:stretch>
                  <a:fillRect l="-1032" t="-3689" b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38DB654-EBC0-8A46-8A7A-3E49DB8B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2831436"/>
            <a:ext cx="10515600" cy="1325563"/>
          </a:xfrm>
        </p:spPr>
        <p:txBody>
          <a:bodyPr/>
          <a:lstStyle/>
          <a:p>
            <a:r>
              <a:rPr lang="en-US" dirty="0"/>
              <a:t>M-Step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0A1C202-EB1C-C246-8FCC-4EE4BD49B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662295"/>
                  </p:ext>
                </p:extLst>
              </p:nvPr>
            </p:nvGraphicFramePr>
            <p:xfrm>
              <a:off x="180320" y="156756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[#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𝒅𝒂𝒚𝒔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[# 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𝒅𝒂𝒚𝒔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]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+1=2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0A1C202-EB1C-C246-8FCC-4EE4BD49B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662295"/>
                  </p:ext>
                </p:extLst>
              </p:nvPr>
            </p:nvGraphicFramePr>
            <p:xfrm>
              <a:off x="180320" y="156756"/>
              <a:ext cx="11757681" cy="292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11111" r="-88832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11111" r="-575" b="-55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777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65574" r="-88832" b="-2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65574" r="-575" b="-2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280556" r="-8883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208" t="-285246" r="-88832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667" t="-285246" r="-575" b="-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17576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79375"/>
            <a:ext cx="10515600" cy="1325563"/>
          </a:xfrm>
        </p:spPr>
        <p:txBody>
          <a:bodyPr/>
          <a:lstStyle/>
          <a:p>
            <a:r>
              <a:rPr lang="en-US" dirty="0"/>
              <a:t>M-Step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9549" y="1196974"/>
                <a:ext cx="7633669" cy="50895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re-estimated probabilities are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days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+2+0+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9549" y="1196974"/>
                <a:ext cx="7633669" cy="5089526"/>
              </a:xfrm>
              <a:blipFill>
                <a:blip r:embed="rId2"/>
                <a:stretch>
                  <a:fillRect l="-1661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2759339"/>
                  </p:ext>
                </p:extLst>
              </p:nvPr>
            </p:nvGraphicFramePr>
            <p:xfrm>
              <a:off x="8134349" y="1482724"/>
              <a:ext cx="3790951" cy="4602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0779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560907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2749265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3/5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917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7/5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0+7/5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2759339"/>
                  </p:ext>
                </p:extLst>
              </p:nvPr>
            </p:nvGraphicFramePr>
            <p:xfrm>
              <a:off x="8134349" y="1482724"/>
              <a:ext cx="3790951" cy="4602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0779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560907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2749265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11111" r="-1382" b="-9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1072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47059" r="-1382" b="-28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1072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147059" r="-1382" b="-18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10834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247059" r="-1382" b="-8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917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404110" r="-1382" b="-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3322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INITIALIZE</a:t>
                </a:r>
                <a:r>
                  <a:rPr lang="en-US" dirty="0"/>
                  <a:t>: </a:t>
                </a:r>
                <a:r>
                  <a:rPr lang="en-US" b="1" u="sng" dirty="0"/>
                  <a:t>guess</a:t>
                </a:r>
                <a:r>
                  <a:rPr lang="en-US" dirty="0"/>
                  <a:t> the model parameters.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ITERATE</a:t>
                </a:r>
                <a:r>
                  <a:rPr lang="en-US" dirty="0"/>
                  <a:t> until convergence: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E-Step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[#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days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M-Step: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[#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[#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Continue the iteration, shown above, until the model parameters stop changing.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  <a:blipFill>
                <a:blip r:embed="rId2"/>
                <a:stretch>
                  <a:fillRect l="-1206" t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160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7B22-DDD7-C044-86FF-03ABE79D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EM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F6DF5-0A75-6E45-8B80-E7F212AD2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/>
                  <a:t>It always converges.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The parameters it converges to (P(A), P(S), and P(F|A,S)):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are guaranteed to be </a:t>
                </a:r>
                <a:r>
                  <a:rPr lang="en-US" sz="2800" b="1" u="sng" dirty="0"/>
                  <a:t>at least as good as</a:t>
                </a:r>
                <a:r>
                  <a:rPr lang="en-US" sz="2800" dirty="0"/>
                  <a:t> your initial guess, but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They depend on your initial guess.  Different initial guesses may result in different results, after the algorithm converges.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For example, Marilyn’s initial guess was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dirty="0"/>
                  <a:t>.  Notice that we ended up with the same value!   According to the fully observed data we saw earlier, that might not be the best possible parameter for these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F6DF5-0A75-6E45-8B80-E7F212AD2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t="-1744" b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229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2225"/>
            <a:ext cx="10515600" cy="1325563"/>
          </a:xfrm>
        </p:spPr>
        <p:txBody>
          <a:bodyPr/>
          <a:lstStyle/>
          <a:p>
            <a:r>
              <a:rPr lang="en-US" dirty="0"/>
              <a:t>Parameter Learning for Bayesian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E7671-82E3-AA4D-A250-9D64B12BE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7800"/>
                <a:ext cx="11010900" cy="5410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/>
                  <a:t>Maximum Likelihood (ML):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Laplace Smoothing: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Expectation Maximization (EM):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E7671-82E3-AA4D-A250-9D64B12BE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7800"/>
                <a:ext cx="11010900" cy="5410200"/>
              </a:xfrm>
              <a:blipFill>
                <a:blip r:embed="rId2"/>
                <a:stretch>
                  <a:fillRect l="-1267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96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57800" cy="480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university dispatched a team of expert </a:t>
            </a:r>
            <a:r>
              <a:rPr lang="en-US" dirty="0" err="1"/>
              <a:t>vaccavolatologists</a:t>
            </a:r>
            <a:r>
              <a:rPr lang="en-US" dirty="0"/>
              <a:t>.  They determined that almost all flying cows were explained by one or both of the following causes:</a:t>
            </a:r>
          </a:p>
          <a:p>
            <a:r>
              <a:rPr lang="en-US" b="1" u="sng" dirty="0"/>
              <a:t>Smart cows</a:t>
            </a:r>
            <a:r>
              <a:rPr lang="en-US" dirty="0"/>
              <a:t>.  The cows learned how to fly, on their own, without help.</a:t>
            </a:r>
          </a:p>
          <a:p>
            <a:r>
              <a:rPr lang="en-US" b="1" u="sng" dirty="0"/>
              <a:t>Alien intervention</a:t>
            </a:r>
            <a:r>
              <a:rPr lang="en-US" dirty="0"/>
              <a:t>.  UFOs taught the cows how to fly.</a:t>
            </a:r>
          </a:p>
        </p:txBody>
      </p:sp>
      <p:pic>
        <p:nvPicPr>
          <p:cNvPr id="5" name="Graphic 4" descr="Cow">
            <a:extLst>
              <a:ext uri="{FF2B5EF4-FFF2-40B4-BE49-F238E27FC236}">
                <a16:creationId xmlns:a16="http://schemas.microsoft.com/office/drawing/2014/main" id="{13FBD74C-42A5-1C4B-9829-636CBA6E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7899" y="2895599"/>
            <a:ext cx="1409700" cy="1409700"/>
          </a:xfrm>
          <a:prstGeom prst="rect">
            <a:avLst/>
          </a:prstGeom>
        </p:spPr>
      </p:pic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FF6DD9E4-5488-0C40-BA14-5DEF4E9B9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499" y="2971799"/>
            <a:ext cx="1905001" cy="19050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54179-74A6-024F-AA95-FE1A9BA12216}"/>
              </a:ext>
            </a:extLst>
          </p:cNvPr>
          <p:cNvCxnSpPr/>
          <p:nvPr/>
        </p:nvCxnSpPr>
        <p:spPr>
          <a:xfrm>
            <a:off x="6515100" y="4514849"/>
            <a:ext cx="5181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4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80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vaccavolatologists</a:t>
            </a:r>
            <a:r>
              <a:rPr lang="en-US" dirty="0"/>
              <a:t> created a Bayes net, to help them predict any future instances of cow flying:</a:t>
            </a:r>
          </a:p>
          <a:p>
            <a:r>
              <a:rPr lang="en-US" dirty="0"/>
              <a:t>P(A) = Probability that aliens teach the cow.</a:t>
            </a:r>
          </a:p>
          <a:p>
            <a:r>
              <a:rPr lang="en-US" dirty="0"/>
              <a:t>P(S) = Probability that a cow is smart enough to figure out how to fly on its own.</a:t>
            </a:r>
          </a:p>
          <a:p>
            <a:r>
              <a:rPr lang="en-US" dirty="0"/>
              <a:t>P(F|S,A) = Probability that a cow learns to fly.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8077200" y="2038350"/>
            <a:ext cx="10287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9544050" y="2057400"/>
            <a:ext cx="10287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8820150" y="3810000"/>
            <a:ext cx="10287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8591550" y="3105150"/>
            <a:ext cx="379250" cy="8610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9698200" y="3124200"/>
            <a:ext cx="360200" cy="84202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ow">
            <a:extLst>
              <a:ext uri="{FF2B5EF4-FFF2-40B4-BE49-F238E27FC236}">
                <a16:creationId xmlns:a16="http://schemas.microsoft.com/office/drawing/2014/main" id="{EC35F88C-21EF-9C42-9D87-21F787A4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6" name="Graphic 15" descr="Suburban scene">
            <a:extLst>
              <a:ext uri="{FF2B5EF4-FFF2-40B4-BE49-F238E27FC236}">
                <a16:creationId xmlns:a16="http://schemas.microsoft.com/office/drawing/2014/main" id="{99685C4A-5052-5E4B-ADC6-FA7070487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4EFD2-A3EF-DF4C-911C-D1D5AA1F3170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1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80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They went out to watch a nearby pasture for ten days.  </a:t>
            </a:r>
          </a:p>
          <a:p>
            <a:r>
              <a:rPr lang="en-US" dirty="0"/>
              <a:t>They reported the number of days on which A, S, and/or F occurred.</a:t>
            </a:r>
          </a:p>
          <a:p>
            <a:r>
              <a:rPr lang="en-US" dirty="0"/>
              <a:t>Their results are shown in the table at left (True is marked as “T”; False is shown with a blank).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486433"/>
              </p:ext>
            </p:extLst>
          </p:nvPr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3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914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vaccavolatologists</a:t>
            </a:r>
            <a:r>
              <a:rPr lang="en-US" dirty="0"/>
              <a:t> now wish to estimate the parameters of their Bayes net</a:t>
            </a:r>
          </a:p>
          <a:p>
            <a:r>
              <a:rPr lang="en-US" dirty="0"/>
              <a:t>P(A) </a:t>
            </a:r>
          </a:p>
          <a:p>
            <a:r>
              <a:rPr lang="en-US" dirty="0"/>
              <a:t>P(S) </a:t>
            </a:r>
          </a:p>
          <a:p>
            <a:r>
              <a:rPr lang="en-US" dirty="0"/>
              <a:t>P(F|S,A)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…so that they will be better able to testify before Congress about the relative dangers of aliens versus smart cows.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53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have n training examples,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known values for each of the random variables: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  <a:blipFill>
                <a:blip r:embed="rId2"/>
                <a:stretch>
                  <a:fillRect l="-2410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D65300E-DB45-8349-87ED-A4FF729A5AA0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99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can estimate model parameters to be the values that maximize the likelihood of the observations, subject to the constraints that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  <a:blipFill>
                <a:blip r:embed="rId2"/>
                <a:stretch>
                  <a:fillRect l="-2278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0118A94-59DF-594E-9D9D-C270CD8455A2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03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2088</Words>
  <Application>Microsoft Macintosh PowerPoint</Application>
  <PresentationFormat>Widescreen</PresentationFormat>
  <Paragraphs>696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CS440/ECE448 Lecture 21: Parameter Learning for Bayesian Networks</vt:lpstr>
      <vt:lpstr>Parameter Learning for Bayesian Networks</vt:lpstr>
      <vt:lpstr>Flying cows</vt:lpstr>
      <vt:lpstr>Flying cows</vt:lpstr>
      <vt:lpstr>Flying cows</vt:lpstr>
      <vt:lpstr>Flying cows</vt:lpstr>
      <vt:lpstr>Flying cows</vt:lpstr>
      <vt:lpstr>Maximum Likelihood Estimation</vt:lpstr>
      <vt:lpstr>Maximum Likelihood Estimation</vt:lpstr>
      <vt:lpstr>Maximum Likelihood Estimation</vt:lpstr>
      <vt:lpstr>Maximum Likelihood Estimation</vt:lpstr>
      <vt:lpstr>Conclusions: maximum likelihood estimation</vt:lpstr>
      <vt:lpstr>Parameter Learning for Bayesian Networks</vt:lpstr>
      <vt:lpstr>Laplace smoothing</vt:lpstr>
      <vt:lpstr>Laplace smoothing</vt:lpstr>
      <vt:lpstr>Conclusions: Laplace smoothing</vt:lpstr>
      <vt:lpstr>Conclusions: Laplace smoothing</vt:lpstr>
      <vt:lpstr>Parameter Learning for Bayesian Networks</vt:lpstr>
      <vt:lpstr>Partially observed data</vt:lpstr>
      <vt:lpstr>Partially observed data</vt:lpstr>
      <vt:lpstr>Expectation Maximization (EM): Main idea </vt:lpstr>
      <vt:lpstr>Definition of Expectation</vt:lpstr>
      <vt:lpstr>Expectation</vt:lpstr>
      <vt:lpstr>Expectation</vt:lpstr>
      <vt:lpstr>Expectation</vt:lpstr>
      <vt:lpstr>Expectation</vt:lpstr>
      <vt:lpstr>Expectation Maximization (EM) is iterative</vt:lpstr>
      <vt:lpstr>Example: Initialize</vt:lpstr>
      <vt:lpstr>E-Step</vt:lpstr>
      <vt:lpstr>E-Step</vt:lpstr>
      <vt:lpstr>M-Step</vt:lpstr>
      <vt:lpstr>M-Step</vt:lpstr>
      <vt:lpstr>M-Step</vt:lpstr>
      <vt:lpstr>Expectation Maximization (EM): review</vt:lpstr>
      <vt:lpstr>Properties of the EM algorithm</vt:lpstr>
      <vt:lpstr>Parameter Learning for Bayesian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18: Bayesian Networks</dc:title>
  <dc:creator>Hasegawa-Johnson, Mark Allan</dc:creator>
  <cp:lastModifiedBy>Hasegawa-Johnson, Mark Allan</cp:lastModifiedBy>
  <cp:revision>88</cp:revision>
  <cp:lastPrinted>2022-03-20T15:56:42Z</cp:lastPrinted>
  <dcterms:created xsi:type="dcterms:W3CDTF">2017-10-25T23:47:02Z</dcterms:created>
  <dcterms:modified xsi:type="dcterms:W3CDTF">2022-03-20T15:57:19Z</dcterms:modified>
</cp:coreProperties>
</file>