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57" r:id="rId4"/>
    <p:sldId id="33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6" r:id="rId13"/>
    <p:sldId id="385" r:id="rId14"/>
    <p:sldId id="387" r:id="rId15"/>
    <p:sldId id="388" r:id="rId16"/>
    <p:sldId id="390" r:id="rId17"/>
    <p:sldId id="391" r:id="rId18"/>
    <p:sldId id="392" r:id="rId19"/>
    <p:sldId id="393" r:id="rId20"/>
    <p:sldId id="394" r:id="rId21"/>
    <p:sldId id="396" r:id="rId22"/>
    <p:sldId id="259" r:id="rId23"/>
    <p:sldId id="260" r:id="rId24"/>
    <p:sldId id="261" r:id="rId25"/>
    <p:sldId id="262" r:id="rId26"/>
    <p:sldId id="263" r:id="rId27"/>
    <p:sldId id="397" r:id="rId28"/>
    <p:sldId id="398" r:id="rId29"/>
    <p:sldId id="266" r:id="rId30"/>
    <p:sldId id="267" r:id="rId31"/>
    <p:sldId id="268" r:id="rId32"/>
    <p:sldId id="331" r:id="rId33"/>
    <p:sldId id="332" r:id="rId34"/>
    <p:sldId id="333" r:id="rId35"/>
    <p:sldId id="399" r:id="rId36"/>
    <p:sldId id="334" r:id="rId37"/>
    <p:sldId id="335" r:id="rId38"/>
    <p:sldId id="377" r:id="rId39"/>
    <p:sldId id="411" r:id="rId40"/>
    <p:sldId id="412" r:id="rId41"/>
    <p:sldId id="413" r:id="rId42"/>
    <p:sldId id="348" r:id="rId43"/>
    <p:sldId id="401" r:id="rId44"/>
    <p:sldId id="403" r:id="rId45"/>
    <p:sldId id="410" r:id="rId46"/>
    <p:sldId id="300" r:id="rId47"/>
    <p:sldId id="40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1"/>
    <p:restoredTop sz="94673"/>
  </p:normalViewPr>
  <p:slideViewPr>
    <p:cSldViewPr snapToGrid="0" snapToObjects="1" showGuides="1">
      <p:cViewPr varScale="1">
        <p:scale>
          <a:sx n="85" d="100"/>
          <a:sy n="85" d="100"/>
        </p:scale>
        <p:origin x="176" y="65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769DC-402E-8042-819A-79F8374531C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DF9F9-C290-B948-809A-77E9400D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0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3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0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3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78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8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89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75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28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3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1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2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58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46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2D8A-A264-B448-93D7-32454BDF1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2AD41-EAA3-3444-BFA4-7EDF278B3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78DE8-3DE6-CB4E-976D-BE3A91EC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8BC13-0892-FB4C-B3D1-5B765FA5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54EC-6E7A-C74E-B71B-A788C15D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E0DA-36EC-8445-A0F3-536D3B5E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657AB-7E07-D34A-9602-8D14CB45B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0B45-D09A-544E-A9B1-2C08B4EF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2E5DC-6E51-DB4D-A46A-CB4B223E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36884-205F-EA41-9035-490E5264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DD701-7BEA-B949-8490-014D18B02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3250B-CD91-574C-85BD-EED7F36AC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55D76-FAB2-A54F-BD4D-7BDE67E4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D71BE-DD84-F44D-96FF-FA503FF3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40496-0666-ED4E-9FF8-4E30B088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4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8FF4-5677-8C48-AE9C-4EBECC98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10BB-91D9-9347-8D27-492B7D8C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9AD98-DD83-0F4F-850B-36A966A3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97D5-5016-F54B-A2D1-9A4FCE8D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E07A2-CCE6-5E4B-80FC-46311A35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FA64-9081-5E49-9FCD-63F5E18F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3D56-FC9F-F44F-A7AC-7DC5F29B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06D21-0387-A348-A787-4D103422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BAD1B-8024-A84E-B5E1-D86448A2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F5716-C8F0-4146-8EC5-6439DE98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8B12-4A2F-FE4E-A8C2-D89CE10A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430D-E131-E24D-9136-E30129CA5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496CE-06CA-EF47-942E-CEBDD2D95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46178-1D6A-A641-BF87-0AE481C5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53D11-27A1-7343-85B2-CD923806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3918C-B28C-2349-899B-07A78A0F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8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DA63-61E1-804A-AA34-7B20363D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69D54-9A2B-644A-ADE2-75E8151CF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B4CCF-9FB1-E745-814F-6488E7580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0C42E-04BF-AE4F-938E-D367354E4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C2781-74C4-584D-86C9-4C15EF6F0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FD3F-FA37-BF4E-A3CE-469D786C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9AF2D-D35F-3E4F-9155-9B563F80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1EA11-C3AD-C847-8076-27D1FCCE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FF6B-E3EE-B542-ADF8-3E6AC20F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A60F0-7E67-E342-942E-AE638ECF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CD1D1-F136-B843-9760-1073FE6B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A1949-7B8D-E347-934F-3A137E58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682D1-0271-6745-A21F-A9E5812F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CE417-EF2B-B147-A71F-CE7F5D11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D3698-FB30-FA4A-BC2D-F800AEAE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8413-AEAD-A84B-85AA-11723E93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B040-91EF-034E-8B54-5AC222E4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74246-C786-614D-B14D-945A6AF23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96273-6DE8-794E-B055-EDD39DFB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D39E3-30A7-CC4D-95D9-CF971079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789A-35B0-4942-BE56-0B483A43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1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454D-8C89-3D4D-8CAA-75CC2BE4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39A74-F056-604F-8427-9EE3E6C60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AA0BA-09FD-E846-8BCF-84657D1E9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0B2B2-A737-9C47-9AAB-1AFCA5D8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862B5-D20D-EF4F-8B54-A9811B19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6B65A-7619-6248-9D89-690EF6E1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1B258-0EFA-9345-BC10-D4CA13C7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B819A-AF68-FE4E-A84D-A80D88AB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A82C4-A606-7040-9A4E-7F7C1173A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4B5B-0441-4043-A76D-89BFF26F2A63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DBE4-5C76-6944-AFBA-88A61138A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64953-24DC-5842-AA39-2D42357D4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0A88-7DD4-F84D-B2BE-0F7F566AB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2"/>
            <a:ext cx="4806184" cy="2578132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200" dirty="0"/>
              <a:t>Lecture 16: Uniform Cost Search and A*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53BFE-A33C-1E40-844C-26675FF92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en-US" sz="1700" dirty="0"/>
              <a:t>Mark Hasegawa-Johnson, February 2022</a:t>
            </a:r>
          </a:p>
          <a:p>
            <a:pPr algn="l"/>
            <a:r>
              <a:rPr lang="en-US" sz="1700" dirty="0"/>
              <a:t>With some slides by Svetlana </a:t>
            </a:r>
            <a:r>
              <a:rPr lang="en-US" sz="1700" dirty="0" err="1"/>
              <a:t>Lazebnik</a:t>
            </a:r>
            <a:r>
              <a:rPr lang="en-US" sz="1700" dirty="0"/>
              <a:t>, 9/2016</a:t>
            </a:r>
          </a:p>
          <a:p>
            <a:pPr algn="l"/>
            <a:r>
              <a:rPr lang="en-US" sz="1700" dirty="0"/>
              <a:t>Distributed under CC-BY 3.0</a:t>
            </a:r>
          </a:p>
          <a:p>
            <a:pPr algn="l"/>
            <a:r>
              <a:rPr lang="en-US" sz="1700" dirty="0"/>
              <a:t>Title image: By Harrison Weir - From </a:t>
            </a:r>
            <a:r>
              <a:rPr lang="en-US" sz="1700" dirty="0" err="1"/>
              <a:t>reuseableart.com</a:t>
            </a:r>
            <a:r>
              <a:rPr lang="en-US" sz="1700" dirty="0"/>
              <a:t>, Public Domain, https://</a:t>
            </a:r>
            <a:r>
              <a:rPr lang="en-US" sz="1700" dirty="0" err="1"/>
              <a:t>commons.wikimedia.org</a:t>
            </a:r>
            <a:r>
              <a:rPr lang="en-US" sz="1700" dirty="0"/>
              <a:t>/w/</a:t>
            </a:r>
            <a:r>
              <a:rPr lang="en-US" sz="1700" dirty="0" err="1"/>
              <a:t>index.php?curid</a:t>
            </a:r>
            <a:r>
              <a:rPr lang="en-US" sz="1700" dirty="0"/>
              <a:t>=47879234</a:t>
            </a:r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AA60E8CC-BF13-8E49-BE1C-ED4F6BE9D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5652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7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Sibiu:140, Oradea:146, </a:t>
            </a:r>
            <a:r>
              <a:rPr lang="en-US" b="1" u="sng" dirty="0"/>
              <a:t>Lugoj:239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9BE13C-CB8C-EA45-BB72-47E845AE775D}"/>
              </a:ext>
            </a:extLst>
          </p:cNvPr>
          <p:cNvSpPr/>
          <p:nvPr/>
        </p:nvSpPr>
        <p:spPr>
          <a:xfrm>
            <a:off x="1588942" y="4407108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CF4A0F-20B1-AC44-8A3F-055376ED4B7A}"/>
              </a:ext>
            </a:extLst>
          </p:cNvPr>
          <p:cNvSpPr/>
          <p:nvPr/>
        </p:nvSpPr>
        <p:spPr>
          <a:xfrm>
            <a:off x="2176054" y="3225386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FED088-2E43-4140-B7EE-0452B89D95F5}"/>
              </a:ext>
            </a:extLst>
          </p:cNvPr>
          <p:cNvSpPr/>
          <p:nvPr/>
        </p:nvSpPr>
        <p:spPr>
          <a:xfrm>
            <a:off x="1054291" y="1474039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Oradea:146, </a:t>
            </a:r>
            <a:r>
              <a:rPr lang="en-US" b="1" u="sng" dirty="0" err="1"/>
              <a:t>Ramnicu</a:t>
            </a:r>
            <a:r>
              <a:rPr lang="en-US" b="1" u="sng" dirty="0"/>
              <a:t> Valcea:220</a:t>
            </a:r>
            <a:r>
              <a:rPr lang="en-US" dirty="0"/>
              <a:t>, Lugoj:239, </a:t>
            </a:r>
            <a:r>
              <a:rPr lang="en-US" b="1" u="sng" dirty="0"/>
              <a:t>Fagaras:239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1DFEFA-B99E-634C-86EC-3E1F74A5FCEF}"/>
              </a:ext>
            </a:extLst>
          </p:cNvPr>
          <p:cNvSpPr/>
          <p:nvPr/>
        </p:nvSpPr>
        <p:spPr>
          <a:xfrm>
            <a:off x="1588942" y="4407108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636462B-55F9-C44D-ABEF-8048E0518EEE}"/>
              </a:ext>
            </a:extLst>
          </p:cNvPr>
          <p:cNvSpPr/>
          <p:nvPr/>
        </p:nvSpPr>
        <p:spPr>
          <a:xfrm>
            <a:off x="2580786" y="3914929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17B7D4-CAAE-874A-A4C8-B7DD026485C9}"/>
              </a:ext>
            </a:extLst>
          </p:cNvPr>
          <p:cNvSpPr/>
          <p:nvPr/>
        </p:nvSpPr>
        <p:spPr>
          <a:xfrm>
            <a:off x="1054291" y="1474039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30E7BE-EC4B-1840-8ED4-D4CA5D044F7B}"/>
              </a:ext>
            </a:extLst>
          </p:cNvPr>
          <p:cNvSpPr/>
          <p:nvPr/>
        </p:nvSpPr>
        <p:spPr>
          <a:xfrm>
            <a:off x="3662577" y="3332813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4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Ramnicu</a:t>
            </a:r>
            <a:r>
              <a:rPr lang="en-US" dirty="0"/>
              <a:t> Valcea:220, Lugoj:239, Fagaras:239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BE9864-DB76-2A4F-B43E-2815B58BA7D2}"/>
              </a:ext>
            </a:extLst>
          </p:cNvPr>
          <p:cNvSpPr/>
          <p:nvPr/>
        </p:nvSpPr>
        <p:spPr>
          <a:xfrm>
            <a:off x="1588942" y="4407108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B06CE2-0907-094B-A65D-F56D8F925C68}"/>
              </a:ext>
            </a:extLst>
          </p:cNvPr>
          <p:cNvSpPr/>
          <p:nvPr/>
        </p:nvSpPr>
        <p:spPr>
          <a:xfrm>
            <a:off x="2580786" y="3914929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07EFDA-1A8B-6B47-838F-513427D4A0F0}"/>
              </a:ext>
            </a:extLst>
          </p:cNvPr>
          <p:cNvSpPr/>
          <p:nvPr/>
        </p:nvSpPr>
        <p:spPr>
          <a:xfrm>
            <a:off x="3662577" y="3332813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4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CFFA575-F0AF-F94B-BD89-F6F96BCB712A}"/>
              </a:ext>
            </a:extLst>
          </p:cNvPr>
          <p:cNvSpPr txBox="1">
            <a:spLocks/>
          </p:cNvSpPr>
          <p:nvPr/>
        </p:nvSpPr>
        <p:spPr>
          <a:xfrm>
            <a:off x="325244" y="6319456"/>
            <a:ext cx="11613019" cy="548736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Lugoj:239, Fagaras:239, </a:t>
            </a:r>
            <a:r>
              <a:rPr lang="en-US" b="1" u="sng" dirty="0"/>
              <a:t>Pitesti:317, Craiova:366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B1C206B-C191-454A-A0A0-B3B5740CA3E4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4782BE7-3DB4-3048-A56C-A35D269B30B9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3FC5E3-8238-EE4A-AE0F-8E99B1903FFB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8E40184-F856-A948-A49F-75B74CA5FC99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86458171-8233-D743-9755-684274735EB3}"/>
              </a:ext>
            </a:extLst>
          </p:cNvPr>
          <p:cNvSpPr/>
          <p:nvPr/>
        </p:nvSpPr>
        <p:spPr>
          <a:xfrm>
            <a:off x="1588942" y="4407108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14A48F-B838-0B4A-8BB3-48D289C672A0}"/>
              </a:ext>
            </a:extLst>
          </p:cNvPr>
          <p:cNvSpPr/>
          <p:nvPr/>
        </p:nvSpPr>
        <p:spPr>
          <a:xfrm>
            <a:off x="3914907" y="4559504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C810E52-B26D-D746-8C47-D270C5453A38}"/>
              </a:ext>
            </a:extLst>
          </p:cNvPr>
          <p:cNvSpPr/>
          <p:nvPr/>
        </p:nvSpPr>
        <p:spPr>
          <a:xfrm>
            <a:off x="3662577" y="3332813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24C759-22C6-EC40-8535-BE353FA626EB}"/>
              </a:ext>
            </a:extLst>
          </p:cNvPr>
          <p:cNvSpPr/>
          <p:nvPr/>
        </p:nvSpPr>
        <p:spPr>
          <a:xfrm>
            <a:off x="2823128" y="5806184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7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6349439"/>
            <a:ext cx="11613019" cy="461565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Fagaras:239, </a:t>
            </a:r>
            <a:r>
              <a:rPr lang="en-US" b="1" u="sng" dirty="0"/>
              <a:t>Mehadia:309</a:t>
            </a:r>
            <a:r>
              <a:rPr lang="en-US" dirty="0"/>
              <a:t>, Pitesti:317, Craiova:366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6B726A-720D-594A-85A8-DDC96405C8C0}"/>
              </a:ext>
            </a:extLst>
          </p:cNvPr>
          <p:cNvSpPr/>
          <p:nvPr/>
        </p:nvSpPr>
        <p:spPr>
          <a:xfrm>
            <a:off x="1603932" y="4976734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1B1C4E4-A173-5740-9565-4187293008B9}"/>
              </a:ext>
            </a:extLst>
          </p:cNvPr>
          <p:cNvSpPr/>
          <p:nvPr/>
        </p:nvSpPr>
        <p:spPr>
          <a:xfrm>
            <a:off x="3914907" y="4559504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50E029-EA69-3C49-ACB9-C873F319ABD2}"/>
              </a:ext>
            </a:extLst>
          </p:cNvPr>
          <p:cNvSpPr/>
          <p:nvPr/>
        </p:nvSpPr>
        <p:spPr>
          <a:xfrm>
            <a:off x="3662577" y="3332813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4C5188B-A636-1848-9EDA-43ABD0C5D369}"/>
              </a:ext>
            </a:extLst>
          </p:cNvPr>
          <p:cNvSpPr/>
          <p:nvPr/>
        </p:nvSpPr>
        <p:spPr>
          <a:xfrm>
            <a:off x="2823128" y="5806184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6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8468315" y="3327736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>
            <a:off x="9460293" y="3215529"/>
            <a:ext cx="53052" cy="11220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8177C4A-DB9F-7E45-B303-80F60ACB3242}"/>
              </a:ext>
            </a:extLst>
          </p:cNvPr>
          <p:cNvSpPr txBox="1">
            <a:spLocks/>
          </p:cNvSpPr>
          <p:nvPr/>
        </p:nvSpPr>
        <p:spPr>
          <a:xfrm>
            <a:off x="325244" y="6289478"/>
            <a:ext cx="11613019" cy="532249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Mehadia:309, Pitesti:317, Craiova:366, </a:t>
            </a:r>
            <a:r>
              <a:rPr lang="en-US" b="1" u="sng" dirty="0"/>
              <a:t>Bucharest:450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784313A-083E-504D-9336-6A10CD56BE4E}"/>
              </a:ext>
            </a:extLst>
          </p:cNvPr>
          <p:cNvSpPr/>
          <p:nvPr/>
        </p:nvSpPr>
        <p:spPr>
          <a:xfrm>
            <a:off x="1603932" y="4976734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C2AEE03-16FF-E64E-BB97-2F8531E9E1FB}"/>
              </a:ext>
            </a:extLst>
          </p:cNvPr>
          <p:cNvSpPr/>
          <p:nvPr/>
        </p:nvSpPr>
        <p:spPr>
          <a:xfrm>
            <a:off x="5114118" y="5174097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CD80D6F-BA40-D14F-9D3A-D4C985BECA9D}"/>
              </a:ext>
            </a:extLst>
          </p:cNvPr>
          <p:cNvSpPr/>
          <p:nvPr/>
        </p:nvSpPr>
        <p:spPr>
          <a:xfrm>
            <a:off x="3662577" y="3332813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C4F15B4-D015-EF41-8154-380247B52157}"/>
              </a:ext>
            </a:extLst>
          </p:cNvPr>
          <p:cNvSpPr/>
          <p:nvPr/>
        </p:nvSpPr>
        <p:spPr>
          <a:xfrm>
            <a:off x="2823128" y="5806184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8468315" y="3327736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>
            <a:off x="9460293" y="3215529"/>
            <a:ext cx="53052" cy="11220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8177C4A-DB9F-7E45-B303-80F60ACB3242}"/>
              </a:ext>
            </a:extLst>
          </p:cNvPr>
          <p:cNvSpPr txBox="1">
            <a:spLocks/>
          </p:cNvSpPr>
          <p:nvPr/>
        </p:nvSpPr>
        <p:spPr>
          <a:xfrm>
            <a:off x="325244" y="6349439"/>
            <a:ext cx="11613019" cy="48240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Pitesti:317, Craiova:366, </a:t>
            </a:r>
            <a:r>
              <a:rPr lang="en-US" b="1" u="sng" dirty="0"/>
              <a:t>Dobreta:384</a:t>
            </a:r>
            <a:r>
              <a:rPr lang="en-US" dirty="0"/>
              <a:t>, Bucharest:450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5C27A5-EFE4-9140-AD3A-42B59CFB9C3C}"/>
              </a:ext>
            </a:extLst>
          </p:cNvPr>
          <p:cNvSpPr/>
          <p:nvPr/>
        </p:nvSpPr>
        <p:spPr>
          <a:xfrm>
            <a:off x="4910646" y="4019935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Dobreta</a:t>
            </a:r>
            <a:endParaRPr lang="en-US" sz="2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485C1E9-D10D-A748-AB7D-7FA1119E6D18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876209" y="3912298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49AD195F-C62B-0542-945C-98EA284A1643}"/>
              </a:ext>
            </a:extLst>
          </p:cNvPr>
          <p:cNvSpPr/>
          <p:nvPr/>
        </p:nvSpPr>
        <p:spPr>
          <a:xfrm>
            <a:off x="1603932" y="5576343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48EE8D3-166F-EE4D-9C53-492B8652DB05}"/>
              </a:ext>
            </a:extLst>
          </p:cNvPr>
          <p:cNvSpPr/>
          <p:nvPr/>
        </p:nvSpPr>
        <p:spPr>
          <a:xfrm>
            <a:off x="5114118" y="5174097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A800D8C-9175-7F4A-B855-C72F9D5CEDE4}"/>
              </a:ext>
            </a:extLst>
          </p:cNvPr>
          <p:cNvSpPr/>
          <p:nvPr/>
        </p:nvSpPr>
        <p:spPr>
          <a:xfrm>
            <a:off x="3662577" y="3332813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D79855C-7251-E749-A54A-45968F966B44}"/>
              </a:ext>
            </a:extLst>
          </p:cNvPr>
          <p:cNvSpPr/>
          <p:nvPr/>
        </p:nvSpPr>
        <p:spPr>
          <a:xfrm>
            <a:off x="2823128" y="5806184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3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7553918" y="4035656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7" idx="5"/>
            <a:endCxn id="36" idx="0"/>
          </p:cNvCxnSpPr>
          <p:nvPr/>
        </p:nvCxnSpPr>
        <p:spPr>
          <a:xfrm>
            <a:off x="8303311" y="3794187"/>
            <a:ext cx="295637" cy="24146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8177C4A-DB9F-7E45-B303-80F60ACB3242}"/>
              </a:ext>
            </a:extLst>
          </p:cNvPr>
          <p:cNvSpPr txBox="1">
            <a:spLocks/>
          </p:cNvSpPr>
          <p:nvPr/>
        </p:nvSpPr>
        <p:spPr>
          <a:xfrm>
            <a:off x="325244" y="6334446"/>
            <a:ext cx="11613019" cy="48240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Craiova:366, Dobreta:384, </a:t>
            </a:r>
            <a:r>
              <a:rPr lang="en-US" b="1" u="sng" dirty="0"/>
              <a:t>Bucharest:418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5C27A5-EFE4-9140-AD3A-42B59CFB9C3C}"/>
              </a:ext>
            </a:extLst>
          </p:cNvPr>
          <p:cNvSpPr/>
          <p:nvPr/>
        </p:nvSpPr>
        <p:spPr>
          <a:xfrm>
            <a:off x="4910646" y="4019935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Dobreta</a:t>
            </a:r>
            <a:endParaRPr lang="en-US" sz="2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485C1E9-D10D-A748-AB7D-7FA1119E6D18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876209" y="3912298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048CA78-2DBD-494B-B275-40DF7661E7D6}"/>
              </a:ext>
            </a:extLst>
          </p:cNvPr>
          <p:cNvSpPr/>
          <p:nvPr/>
        </p:nvSpPr>
        <p:spPr>
          <a:xfrm>
            <a:off x="1603932" y="5576342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5A5DFDE-E13C-4A47-9B98-93ECC967DC7C}"/>
              </a:ext>
            </a:extLst>
          </p:cNvPr>
          <p:cNvSpPr/>
          <p:nvPr/>
        </p:nvSpPr>
        <p:spPr>
          <a:xfrm>
            <a:off x="5114118" y="5174097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E9B050-39CB-0547-B251-2292C9F14068}"/>
              </a:ext>
            </a:extLst>
          </p:cNvPr>
          <p:cNvSpPr/>
          <p:nvPr/>
        </p:nvSpPr>
        <p:spPr>
          <a:xfrm>
            <a:off x="2823128" y="5806184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7553918" y="4035656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7" idx="5"/>
            <a:endCxn id="36" idx="0"/>
          </p:cNvCxnSpPr>
          <p:nvPr/>
        </p:nvCxnSpPr>
        <p:spPr>
          <a:xfrm>
            <a:off x="8303311" y="3794187"/>
            <a:ext cx="295637" cy="24146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8F5C27A5-EFE4-9140-AD3A-42B59CFB9C3C}"/>
              </a:ext>
            </a:extLst>
          </p:cNvPr>
          <p:cNvSpPr/>
          <p:nvPr/>
        </p:nvSpPr>
        <p:spPr>
          <a:xfrm>
            <a:off x="4910646" y="4019935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Dobreta</a:t>
            </a:r>
            <a:endParaRPr lang="en-US" sz="2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485C1E9-D10D-A748-AB7D-7FA1119E6D18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876209" y="3912298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0B225CB-2CF4-6B41-B8DF-35DD1B4E2047}"/>
              </a:ext>
            </a:extLst>
          </p:cNvPr>
          <p:cNvSpPr txBox="1">
            <a:spLocks/>
          </p:cNvSpPr>
          <p:nvPr/>
        </p:nvSpPr>
        <p:spPr>
          <a:xfrm>
            <a:off x="325244" y="6364429"/>
            <a:ext cx="11613019" cy="46587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Dobreta:384, Bucharest:418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70BFA86-2A92-B94B-93DB-C961D2AFC937}"/>
              </a:ext>
            </a:extLst>
          </p:cNvPr>
          <p:cNvSpPr/>
          <p:nvPr/>
        </p:nvSpPr>
        <p:spPr>
          <a:xfrm>
            <a:off x="1603932" y="5576342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D2CACD3-5F4D-AF4B-A9DF-E8EB2C3CB296}"/>
              </a:ext>
            </a:extLst>
          </p:cNvPr>
          <p:cNvSpPr/>
          <p:nvPr/>
        </p:nvSpPr>
        <p:spPr>
          <a:xfrm>
            <a:off x="5114118" y="5174097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6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7553918" y="4035656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7" idx="5"/>
            <a:endCxn id="36" idx="0"/>
          </p:cNvCxnSpPr>
          <p:nvPr/>
        </p:nvCxnSpPr>
        <p:spPr>
          <a:xfrm>
            <a:off x="8303311" y="3794187"/>
            <a:ext cx="295637" cy="24146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8F5C27A5-EFE4-9140-AD3A-42B59CFB9C3C}"/>
              </a:ext>
            </a:extLst>
          </p:cNvPr>
          <p:cNvSpPr/>
          <p:nvPr/>
        </p:nvSpPr>
        <p:spPr>
          <a:xfrm>
            <a:off x="4910646" y="4019935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Dobreta</a:t>
            </a:r>
            <a:endParaRPr lang="en-US" sz="2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485C1E9-D10D-A748-AB7D-7FA1119E6D18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876209" y="3912298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0B225CB-2CF4-6B41-B8DF-35DD1B4E2047}"/>
              </a:ext>
            </a:extLst>
          </p:cNvPr>
          <p:cNvSpPr txBox="1">
            <a:spLocks/>
          </p:cNvSpPr>
          <p:nvPr/>
        </p:nvSpPr>
        <p:spPr>
          <a:xfrm>
            <a:off x="325244" y="6379420"/>
            <a:ext cx="11613019" cy="46587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Bucharest:418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F5DCF3-E41F-7341-817D-7D6392DCF48D}"/>
              </a:ext>
            </a:extLst>
          </p:cNvPr>
          <p:cNvSpPr/>
          <p:nvPr/>
        </p:nvSpPr>
        <p:spPr>
          <a:xfrm>
            <a:off x="5114118" y="5174097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4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D92D-B122-BE4E-B182-6E338768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DFS and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5AFA1-22C0-B541-B77F-3BE32E875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416"/>
                <a:ext cx="10515600" cy="50084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Breadth-first search</a:t>
                </a:r>
              </a:p>
              <a:p>
                <a:pPr lvl="1"/>
                <a:r>
                  <a:rPr lang="en-US" dirty="0"/>
                  <a:t>Frontier is a queue: expand the shallowest node</a:t>
                </a:r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Complete</a:t>
                </a:r>
                <a:r>
                  <a:rPr lang="en-US" dirty="0"/>
                  <a:t>: always finds a solution, if one exists</a:t>
                </a:r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Optimal</a:t>
                </a:r>
                <a:r>
                  <a:rPr lang="en-US" dirty="0"/>
                  <a:t> (finds the best solution)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if all actions have the same cost</a:t>
                </a:r>
                <a:r>
                  <a:rPr lang="en-US" dirty="0"/>
                  <a:t>.  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Time complexity: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Space complexity: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Depth-first search – utility depends on relationship between </a:t>
                </a:r>
                <a:r>
                  <a:rPr lang="en-US" i="1" dirty="0"/>
                  <a:t>m</a:t>
                </a:r>
                <a:r>
                  <a:rPr lang="en-US" dirty="0"/>
                  <a:t> and </a:t>
                </a:r>
                <a:r>
                  <a:rPr lang="en-US" i="1" dirty="0"/>
                  <a:t>d</a:t>
                </a:r>
              </a:p>
              <a:p>
                <a:pPr lvl="1"/>
                <a:r>
                  <a:rPr lang="en-US" dirty="0"/>
                  <a:t>Frontier is a stack: expand the deepest node</a:t>
                </a:r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Not complete</a:t>
                </a:r>
                <a:r>
                  <a:rPr lang="en-US" dirty="0"/>
                  <a:t> (might never find a solution, if </a:t>
                </a:r>
                <a:r>
                  <a:rPr lang="en-US" i="1" dirty="0"/>
                  <a:t>m</a:t>
                </a:r>
                <a:r>
                  <a:rPr lang="en-US" dirty="0"/>
                  <a:t> is infinite)</a:t>
                </a:r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Not optimal</a:t>
                </a:r>
                <a:r>
                  <a:rPr lang="en-US" dirty="0"/>
                  <a:t> (returned solution is rarely the best one)</a:t>
                </a:r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Time complexity: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Space complexity: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5AFA1-22C0-B541-B77F-3BE32E875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416"/>
                <a:ext cx="10515600" cy="5008459"/>
              </a:xfrm>
              <a:blipFill>
                <a:blip r:embed="rId2"/>
                <a:stretch>
                  <a:fillRect l="-1086" t="-2278" b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4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5C8F-ED1A-0C49-A82C-2C7F29EF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GOAL!!!!   GOL!!!!!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32B3FE-2F38-D14A-8D58-2D8E52F61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59" y="1353135"/>
            <a:ext cx="7316481" cy="497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D287C3-2D58-4245-AD61-36C7A0C0D3EA}"/>
              </a:ext>
            </a:extLst>
          </p:cNvPr>
          <p:cNvSpPr txBox="1">
            <a:spLocks/>
          </p:cNvSpPr>
          <p:nvPr/>
        </p:nvSpPr>
        <p:spPr>
          <a:xfrm>
            <a:off x="2081976" y="6357891"/>
            <a:ext cx="8522110" cy="485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Image by Rick Dikeman, GFDL 1996, 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/wiki/File:Football_iu_1996.jpg</a:t>
            </a:r>
          </a:p>
        </p:txBody>
      </p:sp>
    </p:spTree>
    <p:extLst>
      <p:ext uri="{BB962C8B-B14F-4D97-AF65-F5344CB8AC3E}">
        <p14:creationId xmlns:p14="http://schemas.microsoft.com/office/powerpoint/2010/main" val="158995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Uniform Cost Search (UCS): like BFS, but for actions that have different costs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Complete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always finds a solution, if one exists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Optimal: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finds the best solution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Time complexity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=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# nodes that have cost &lt; goal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Space complexity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=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# nodes that have cost &lt;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Heuristics, e.g., Manhattan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Greedy Best-first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Like UCS but adds an estimate of the remaining path length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</p:txBody>
      </p:sp>
    </p:spTree>
    <p:extLst>
      <p:ext uri="{BB962C8B-B14F-4D97-AF65-F5344CB8AC3E}">
        <p14:creationId xmlns:p14="http://schemas.microsoft.com/office/powerpoint/2010/main" val="515586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D92D-B122-BE4E-B182-6E338768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AFA1-22C0-B541-B77F-3BE32E875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Instead of choosing the node with </a:t>
            </a:r>
            <a:r>
              <a:rPr lang="en-US"/>
              <a:t>the smallest </a:t>
            </a:r>
            <a:r>
              <a:rPr lang="en-US" dirty="0"/>
              <a:t>total cost so far (UCS),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why not choose the node that’s CLOSEST TO GOAL,</a:t>
            </a:r>
          </a:p>
          <a:p>
            <a:pPr marL="0" indent="0" algn="ctr">
              <a:buNone/>
            </a:pPr>
            <a:r>
              <a:rPr lang="en-US" dirty="0"/>
              <a:t>and expand that one first?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choose the node CLOSEST TO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Answer: because we don’t know which node that is!!</a:t>
            </a:r>
          </a:p>
          <a:p>
            <a:endParaRPr lang="en-US" dirty="0"/>
          </a:p>
          <a:p>
            <a:r>
              <a:rPr lang="en-US" dirty="0"/>
              <a:t>Example: which of these two is closest to goal?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6C0A57-83A9-094D-A0A7-C9E23ADF3E24}"/>
              </a:ext>
            </a:extLst>
          </p:cNvPr>
          <p:cNvCxnSpPr>
            <a:stCxn id="14" idx="2"/>
          </p:cNvCxnSpPr>
          <p:nvPr/>
        </p:nvCxnSpPr>
        <p:spPr>
          <a:xfrm flipH="1" flipV="1">
            <a:off x="5637731" y="3429000"/>
            <a:ext cx="889792" cy="13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447E7B-EA99-A644-9B8D-3C6F1A76D20C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637732" y="3188283"/>
            <a:ext cx="1113906" cy="251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71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don’t know which state is closest to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Finding the shortest path is the whole point of the search</a:t>
                </a:r>
              </a:p>
              <a:p>
                <a:r>
                  <a:rPr lang="en-US" dirty="0"/>
                  <a:t>If we already knew which state was closest to goal, there would be no reason to do the search</a:t>
                </a:r>
              </a:p>
              <a:p>
                <a:r>
                  <a:rPr lang="en-US" dirty="0"/>
                  <a:t>Figuring out which one is closest, in general, is a complexity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56" t="-2632" r="-3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80CC957D-0043-E64A-A794-17C0FB517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B9B23397-B6F0-6C45-8B1D-184373E24DCE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1E97D0-8226-3A46-A2A2-C1269A377FBE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DE19D67E-263D-8446-A54C-83DAE779CD4B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563ECB-58A2-9847-9CC5-3C989F7F58A2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CBC33F7A-1F78-3940-903E-C16E5D690663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AFA2A7A9-ECC3-0745-B377-33B96DA5B9B9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3E538B03-4322-3C4B-AC8B-2FD3EFDB4FF0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BA8271-8496-D84A-9D54-F9C566ACDB19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91A877-16D9-A643-B2B9-165BA1548073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6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29151804-A525-3948-9974-1F9FD52E5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5" y="365125"/>
            <a:ext cx="10887635" cy="1325563"/>
          </a:xfrm>
        </p:spPr>
        <p:txBody>
          <a:bodyPr/>
          <a:lstStyle/>
          <a:p>
            <a:r>
              <a:rPr lang="en-US" dirty="0"/>
              <a:t>Search heuristics: estimates of distance-to-goal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452282"/>
                <a:ext cx="5181600" cy="52533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Often, even if we don’t know the distance to the goal, we can estimate it.</a:t>
                </a:r>
              </a:p>
              <a:p>
                <a:r>
                  <a:rPr lang="en-US" dirty="0"/>
                  <a:t>This estimate is called a heuristic.</a:t>
                </a:r>
              </a:p>
              <a:p>
                <a:r>
                  <a:rPr lang="en-US" dirty="0"/>
                  <a:t>A heuristic is useful if: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u="sng" dirty="0"/>
                  <a:t>Accurate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heuristic estimate,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true distance to the goal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u="sng" dirty="0"/>
                  <a:t>Cheap:</a:t>
                </a:r>
                <a:r>
                  <a:rPr lang="en-US" dirty="0"/>
                  <a:t> It can be computed in complexity less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452282"/>
                <a:ext cx="5181600" cy="5253317"/>
              </a:xfrm>
              <a:blipFill>
                <a:blip r:embed="rId3"/>
                <a:stretch>
                  <a:fillRect l="-1956" t="-1687" r="-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73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heuristic: Manhattan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there were no walls in the maze, then the number of steps from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the goal position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would be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|+|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632" r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635216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4B27F-0181-F549-ABAD-7A3865A3BF2D}"/>
              </a:ext>
            </a:extLst>
          </p:cNvPr>
          <p:cNvCxnSpPr/>
          <p:nvPr/>
        </p:nvCxnSpPr>
        <p:spPr>
          <a:xfrm>
            <a:off x="6223688" y="1690688"/>
            <a:ext cx="0" cy="480218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218443-20A2-6848-9297-B403A2716971}"/>
              </a:ext>
            </a:extLst>
          </p:cNvPr>
          <p:cNvCxnSpPr>
            <a:cxnSpLocks/>
          </p:cNvCxnSpPr>
          <p:nvPr/>
        </p:nvCxnSpPr>
        <p:spPr>
          <a:xfrm>
            <a:off x="5772979" y="6176963"/>
            <a:ext cx="4536433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/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/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/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/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/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742A63-5C92-1C41-BFD3-EF48A631598B}"/>
              </a:ext>
            </a:extLst>
          </p:cNvPr>
          <p:cNvCxnSpPr>
            <a:cxnSpLocks/>
          </p:cNvCxnSpPr>
          <p:nvPr/>
        </p:nvCxnSpPr>
        <p:spPr>
          <a:xfrm>
            <a:off x="6880881" y="3284396"/>
            <a:ext cx="0" cy="23960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7B0F99-9CBE-894C-A6D0-B1E2C0E3A195}"/>
              </a:ext>
            </a:extLst>
          </p:cNvPr>
          <p:cNvCxnSpPr>
            <a:cxnSpLocks/>
          </p:cNvCxnSpPr>
          <p:nvPr/>
        </p:nvCxnSpPr>
        <p:spPr>
          <a:xfrm flipH="1">
            <a:off x="6851702" y="5680455"/>
            <a:ext cx="2839483" cy="0"/>
          </a:xfrm>
          <a:prstGeom prst="line">
            <a:avLst/>
          </a:prstGeom>
          <a:ln w="762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CC8AA3B-D07E-2447-832A-9AFE29365332}"/>
              </a:ext>
            </a:extLst>
          </p:cNvPr>
          <p:cNvCxnSpPr>
            <a:cxnSpLocks/>
          </p:cNvCxnSpPr>
          <p:nvPr/>
        </p:nvCxnSpPr>
        <p:spPr>
          <a:xfrm rot="5400000">
            <a:off x="7384940" y="2999051"/>
            <a:ext cx="3231990" cy="2080550"/>
          </a:xfrm>
          <a:prstGeom prst="curvedConnector3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34F6C15-74C3-7C4C-AB87-05B639793D6A}"/>
              </a:ext>
            </a:extLst>
          </p:cNvPr>
          <p:cNvSpPr txBox="1"/>
          <p:nvPr/>
        </p:nvSpPr>
        <p:spPr>
          <a:xfrm>
            <a:off x="7482796" y="1363720"/>
            <a:ext cx="464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there were no walls, this would be the path to goal: straight down, then straight right.</a:t>
            </a:r>
          </a:p>
        </p:txBody>
      </p:sp>
    </p:spTree>
    <p:extLst>
      <p:ext uri="{BB962C8B-B14F-4D97-AF65-F5344CB8AC3E}">
        <p14:creationId xmlns:p14="http://schemas.microsoft.com/office/powerpoint/2010/main" val="706541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Uniform Cost Search (UCS): like BFS, but for actions that have different costs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Complete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always finds a solution, if one exists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Optimal: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finds the best solution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Time complexity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=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# nodes that have cost &lt; goal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Space complexity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=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# nodes that have cost &lt;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Heuristics, e.g., Manhattan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Greedy Best-first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Like UCS but adds an estimate of the remaining path length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</p:txBody>
      </p:sp>
    </p:spTree>
    <p:extLst>
      <p:ext uri="{BB962C8B-B14F-4D97-AF65-F5344CB8AC3E}">
        <p14:creationId xmlns:p14="http://schemas.microsoft.com/office/powerpoint/2010/main" val="2665943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D92D-B122-BE4E-B182-6E338768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Best-First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AFA1-22C0-B541-B77F-3BE32E875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Instead of choosing the node with the smallest total cost so far (UCS),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why not choose the node whose</a:t>
            </a:r>
          </a:p>
          <a:p>
            <a:pPr marL="0" indent="0" algn="ctr">
              <a:buNone/>
            </a:pPr>
            <a:r>
              <a:rPr lang="en-US" dirty="0"/>
              <a:t>HEURISTIC ESTIMATE</a:t>
            </a:r>
          </a:p>
          <a:p>
            <a:pPr marL="0" indent="0" algn="ctr">
              <a:buNone/>
            </a:pPr>
            <a:r>
              <a:rPr lang="en-US" dirty="0"/>
              <a:t>indicates that it might be </a:t>
            </a:r>
          </a:p>
          <a:p>
            <a:pPr marL="0" indent="0" algn="ctr">
              <a:buNone/>
            </a:pPr>
            <a:r>
              <a:rPr lang="en-US" dirty="0"/>
              <a:t>CLOSEST TO GOAL?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92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According to the Manhattan distance heuristic, these two nodes are equally far from the goal, so we have to choose one at random.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Uniform Cost Search (UCS): like BFS, but for actions that have different costs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cost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cost &lt;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Heuristics, e.g., Manhattan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Greedy Best-first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Like UCS but adds an estimate of the remaining path length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</p:txBody>
      </p:sp>
    </p:spTree>
    <p:extLst>
      <p:ext uri="{BB962C8B-B14F-4D97-AF65-F5344CB8AC3E}">
        <p14:creationId xmlns:p14="http://schemas.microsoft.com/office/powerpoint/2010/main" val="2619723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our random choice goes badly, we might end up very far from the goal.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= states in the explored 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= states on the frontier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2BD98A9-307C-114A-B3DD-5CC517976022}"/>
              </a:ext>
            </a:extLst>
          </p:cNvPr>
          <p:cNvSpPr/>
          <p:nvPr/>
        </p:nvSpPr>
        <p:spPr>
          <a:xfrm>
            <a:off x="9512771" y="5132165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6624350-F834-7241-9446-FC3BB279A714}"/>
              </a:ext>
            </a:extLst>
          </p:cNvPr>
          <p:cNvSpPr/>
          <p:nvPr/>
        </p:nvSpPr>
        <p:spPr>
          <a:xfrm>
            <a:off x="825976" y="4728757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0A0ADEF1-4A75-104D-ADC9-1FB7C3C4CDA3}"/>
              </a:ext>
            </a:extLst>
          </p:cNvPr>
          <p:cNvSpPr/>
          <p:nvPr/>
        </p:nvSpPr>
        <p:spPr>
          <a:xfrm>
            <a:off x="817969" y="376280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3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Having gone down a bad path, it’s very hard to recover, because now, the frontier node closest to goal (according to the Manhattan distance heuristic) is this one: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378824" y="3642186"/>
            <a:ext cx="2403760" cy="11328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That’s not a useful path…</a:t>
            </a:r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5A84EDBF-A6C8-2541-AE7A-EC143FE4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59" y="2254591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Down Arrow 96">
            <a:extLst>
              <a:ext uri="{FF2B5EF4-FFF2-40B4-BE49-F238E27FC236}">
                <a16:creationId xmlns:a16="http://schemas.microsoft.com/office/drawing/2014/main" id="{78E3270D-A7E0-F243-A8D1-9101CE70C32B}"/>
              </a:ext>
            </a:extLst>
          </p:cNvPr>
          <p:cNvSpPr/>
          <p:nvPr/>
        </p:nvSpPr>
        <p:spPr>
          <a:xfrm>
            <a:off x="7154446" y="2002929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8C2DFDA-93C4-6E44-8A0F-97F98E718478}"/>
              </a:ext>
            </a:extLst>
          </p:cNvPr>
          <p:cNvSpPr txBox="1"/>
          <p:nvPr/>
        </p:nvSpPr>
        <p:spPr>
          <a:xfrm>
            <a:off x="6777325" y="170923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DAB114B-158A-D447-8D72-DD0D04FC8948}"/>
              </a:ext>
            </a:extLst>
          </p:cNvPr>
          <p:cNvSpPr/>
          <p:nvPr/>
        </p:nvSpPr>
        <p:spPr>
          <a:xfrm rot="5400000">
            <a:off x="10366013" y="5123603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E60CDBB-41AA-4849-9312-137A7D0FB735}"/>
              </a:ext>
            </a:extLst>
          </p:cNvPr>
          <p:cNvSpPr txBox="1"/>
          <p:nvPr/>
        </p:nvSpPr>
        <p:spPr>
          <a:xfrm>
            <a:off x="10594847" y="5102584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F816A0C6-BAB0-804C-B539-FCD3477D7B94}"/>
              </a:ext>
            </a:extLst>
          </p:cNvPr>
          <p:cNvSpPr/>
          <p:nvPr/>
        </p:nvSpPr>
        <p:spPr>
          <a:xfrm>
            <a:off x="7148250" y="22920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0D12783D-C0BB-5E41-92F1-41810817A90C}"/>
              </a:ext>
            </a:extLst>
          </p:cNvPr>
          <p:cNvSpPr/>
          <p:nvPr/>
        </p:nvSpPr>
        <p:spPr>
          <a:xfrm>
            <a:off x="7138090" y="25256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C1F53351-24F3-2543-9ED7-E520F9029F00}"/>
              </a:ext>
            </a:extLst>
          </p:cNvPr>
          <p:cNvSpPr/>
          <p:nvPr/>
        </p:nvSpPr>
        <p:spPr>
          <a:xfrm>
            <a:off x="7138090" y="27492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5CB4B301-5FFE-9B45-9DA1-250FA06F06EB}"/>
              </a:ext>
            </a:extLst>
          </p:cNvPr>
          <p:cNvSpPr/>
          <p:nvPr/>
        </p:nvSpPr>
        <p:spPr>
          <a:xfrm>
            <a:off x="7138090" y="2982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>
            <a:extLst>
              <a:ext uri="{FF2B5EF4-FFF2-40B4-BE49-F238E27FC236}">
                <a16:creationId xmlns:a16="http://schemas.microsoft.com/office/drawing/2014/main" id="{F211CCEE-9430-0D46-ACD2-7292D1790592}"/>
              </a:ext>
            </a:extLst>
          </p:cNvPr>
          <p:cNvSpPr/>
          <p:nvPr/>
        </p:nvSpPr>
        <p:spPr>
          <a:xfrm>
            <a:off x="7127930" y="3236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>
            <a:extLst>
              <a:ext uri="{FF2B5EF4-FFF2-40B4-BE49-F238E27FC236}">
                <a16:creationId xmlns:a16="http://schemas.microsoft.com/office/drawing/2014/main" id="{16222C0A-DF43-4148-A9F1-12E03702699C}"/>
              </a:ext>
            </a:extLst>
          </p:cNvPr>
          <p:cNvSpPr/>
          <p:nvPr/>
        </p:nvSpPr>
        <p:spPr>
          <a:xfrm>
            <a:off x="7138090" y="3440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>
            <a:extLst>
              <a:ext uri="{FF2B5EF4-FFF2-40B4-BE49-F238E27FC236}">
                <a16:creationId xmlns:a16="http://schemas.microsoft.com/office/drawing/2014/main" id="{578588F8-C914-9D43-8DD1-4E36FA620FAC}"/>
              </a:ext>
            </a:extLst>
          </p:cNvPr>
          <p:cNvSpPr/>
          <p:nvPr/>
        </p:nvSpPr>
        <p:spPr>
          <a:xfrm>
            <a:off x="7320970" y="3460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>
            <a:extLst>
              <a:ext uri="{FF2B5EF4-FFF2-40B4-BE49-F238E27FC236}">
                <a16:creationId xmlns:a16="http://schemas.microsoft.com/office/drawing/2014/main" id="{673CAD13-F7D8-6745-AA89-F9450193E0FA}"/>
              </a:ext>
            </a:extLst>
          </p:cNvPr>
          <p:cNvSpPr/>
          <p:nvPr/>
        </p:nvSpPr>
        <p:spPr>
          <a:xfrm>
            <a:off x="7483530" y="347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>
            <a:extLst>
              <a:ext uri="{FF2B5EF4-FFF2-40B4-BE49-F238E27FC236}">
                <a16:creationId xmlns:a16="http://schemas.microsoft.com/office/drawing/2014/main" id="{D46D3754-9412-E843-BD3F-6E64DD457701}"/>
              </a:ext>
            </a:extLst>
          </p:cNvPr>
          <p:cNvSpPr/>
          <p:nvPr/>
        </p:nvSpPr>
        <p:spPr>
          <a:xfrm>
            <a:off x="7493690" y="3694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>
            <a:extLst>
              <a:ext uri="{FF2B5EF4-FFF2-40B4-BE49-F238E27FC236}">
                <a16:creationId xmlns:a16="http://schemas.microsoft.com/office/drawing/2014/main" id="{0B6FC38F-74EA-F443-89D1-3213023AA295}"/>
              </a:ext>
            </a:extLst>
          </p:cNvPr>
          <p:cNvSpPr/>
          <p:nvPr/>
        </p:nvSpPr>
        <p:spPr>
          <a:xfrm>
            <a:off x="7503850" y="39379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>
            <a:extLst>
              <a:ext uri="{FF2B5EF4-FFF2-40B4-BE49-F238E27FC236}">
                <a16:creationId xmlns:a16="http://schemas.microsoft.com/office/drawing/2014/main" id="{D80BF61F-2763-0C48-86DC-9DD28E84ED3C}"/>
              </a:ext>
            </a:extLst>
          </p:cNvPr>
          <p:cNvSpPr/>
          <p:nvPr/>
        </p:nvSpPr>
        <p:spPr>
          <a:xfrm>
            <a:off x="7514010" y="41309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5-Point Star 111">
            <a:extLst>
              <a:ext uri="{FF2B5EF4-FFF2-40B4-BE49-F238E27FC236}">
                <a16:creationId xmlns:a16="http://schemas.microsoft.com/office/drawing/2014/main" id="{7E8AED0A-8F6B-4A46-8DB3-0FDD3D6997FC}"/>
              </a:ext>
            </a:extLst>
          </p:cNvPr>
          <p:cNvSpPr/>
          <p:nvPr/>
        </p:nvSpPr>
        <p:spPr>
          <a:xfrm>
            <a:off x="7331130" y="41411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5-Point Star 112">
            <a:extLst>
              <a:ext uri="{FF2B5EF4-FFF2-40B4-BE49-F238E27FC236}">
                <a16:creationId xmlns:a16="http://schemas.microsoft.com/office/drawing/2014/main" id="{C4C1323E-A132-8641-9030-7A6397C2FA0D}"/>
              </a:ext>
            </a:extLst>
          </p:cNvPr>
          <p:cNvSpPr/>
          <p:nvPr/>
        </p:nvSpPr>
        <p:spPr>
          <a:xfrm>
            <a:off x="7138090" y="41512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>
            <a:extLst>
              <a:ext uri="{FF2B5EF4-FFF2-40B4-BE49-F238E27FC236}">
                <a16:creationId xmlns:a16="http://schemas.microsoft.com/office/drawing/2014/main" id="{AB4112E2-BA7D-7348-A0EA-ABE13EF741D8}"/>
              </a:ext>
            </a:extLst>
          </p:cNvPr>
          <p:cNvSpPr/>
          <p:nvPr/>
        </p:nvSpPr>
        <p:spPr>
          <a:xfrm>
            <a:off x="7138090" y="4476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5-Point Star 114">
            <a:extLst>
              <a:ext uri="{FF2B5EF4-FFF2-40B4-BE49-F238E27FC236}">
                <a16:creationId xmlns:a16="http://schemas.microsoft.com/office/drawing/2014/main" id="{0C976089-54BD-C44D-AC63-7D1C7C55A019}"/>
              </a:ext>
            </a:extLst>
          </p:cNvPr>
          <p:cNvSpPr/>
          <p:nvPr/>
        </p:nvSpPr>
        <p:spPr>
          <a:xfrm>
            <a:off x="7331130" y="4476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5-Point Star 115">
            <a:extLst>
              <a:ext uri="{FF2B5EF4-FFF2-40B4-BE49-F238E27FC236}">
                <a16:creationId xmlns:a16="http://schemas.microsoft.com/office/drawing/2014/main" id="{B55440EE-B8C8-6C46-8AE3-44540A21CFAC}"/>
              </a:ext>
            </a:extLst>
          </p:cNvPr>
          <p:cNvSpPr/>
          <p:nvPr/>
        </p:nvSpPr>
        <p:spPr>
          <a:xfrm>
            <a:off x="7534330" y="4486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116">
            <a:extLst>
              <a:ext uri="{FF2B5EF4-FFF2-40B4-BE49-F238E27FC236}">
                <a16:creationId xmlns:a16="http://schemas.microsoft.com/office/drawing/2014/main" id="{96FFBA86-7179-B145-AE04-0AF465A21E84}"/>
              </a:ext>
            </a:extLst>
          </p:cNvPr>
          <p:cNvSpPr/>
          <p:nvPr/>
        </p:nvSpPr>
        <p:spPr>
          <a:xfrm>
            <a:off x="7808650" y="44967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117">
            <a:extLst>
              <a:ext uri="{FF2B5EF4-FFF2-40B4-BE49-F238E27FC236}">
                <a16:creationId xmlns:a16="http://schemas.microsoft.com/office/drawing/2014/main" id="{17A49983-AA91-6843-AFE4-865DF62559E2}"/>
              </a:ext>
            </a:extLst>
          </p:cNvPr>
          <p:cNvSpPr/>
          <p:nvPr/>
        </p:nvSpPr>
        <p:spPr>
          <a:xfrm>
            <a:off x="7818810" y="474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5-Point Star 118">
            <a:extLst>
              <a:ext uri="{FF2B5EF4-FFF2-40B4-BE49-F238E27FC236}">
                <a16:creationId xmlns:a16="http://schemas.microsoft.com/office/drawing/2014/main" id="{0FAB291E-16D6-7C45-83BA-30F2F5E5AA4E}"/>
              </a:ext>
            </a:extLst>
          </p:cNvPr>
          <p:cNvSpPr/>
          <p:nvPr/>
        </p:nvSpPr>
        <p:spPr>
          <a:xfrm>
            <a:off x="7839130" y="49742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5-Point Star 119">
            <a:extLst>
              <a:ext uri="{FF2B5EF4-FFF2-40B4-BE49-F238E27FC236}">
                <a16:creationId xmlns:a16="http://schemas.microsoft.com/office/drawing/2014/main" id="{38C3DBF1-5DE4-9746-9791-66FEAE6AB55C}"/>
              </a:ext>
            </a:extLst>
          </p:cNvPr>
          <p:cNvSpPr/>
          <p:nvPr/>
        </p:nvSpPr>
        <p:spPr>
          <a:xfrm>
            <a:off x="7849290" y="51774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5-Point Star 120">
            <a:extLst>
              <a:ext uri="{FF2B5EF4-FFF2-40B4-BE49-F238E27FC236}">
                <a16:creationId xmlns:a16="http://schemas.microsoft.com/office/drawing/2014/main" id="{EC24861B-80B2-2F43-B31A-F476CE73841F}"/>
              </a:ext>
            </a:extLst>
          </p:cNvPr>
          <p:cNvSpPr/>
          <p:nvPr/>
        </p:nvSpPr>
        <p:spPr>
          <a:xfrm>
            <a:off x="7635930" y="51672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5-Point Star 121">
            <a:extLst>
              <a:ext uri="{FF2B5EF4-FFF2-40B4-BE49-F238E27FC236}">
                <a16:creationId xmlns:a16="http://schemas.microsoft.com/office/drawing/2014/main" id="{3DB95A88-63CC-DA4F-82CB-95EC8A0B06DB}"/>
              </a:ext>
            </a:extLst>
          </p:cNvPr>
          <p:cNvSpPr/>
          <p:nvPr/>
        </p:nvSpPr>
        <p:spPr>
          <a:xfrm>
            <a:off x="7422570" y="51876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5-Point Star 122">
            <a:extLst>
              <a:ext uri="{FF2B5EF4-FFF2-40B4-BE49-F238E27FC236}">
                <a16:creationId xmlns:a16="http://schemas.microsoft.com/office/drawing/2014/main" id="{D9A00259-E29A-2943-A0BE-2EA3769C9612}"/>
              </a:ext>
            </a:extLst>
          </p:cNvPr>
          <p:cNvSpPr/>
          <p:nvPr/>
        </p:nvSpPr>
        <p:spPr>
          <a:xfrm>
            <a:off x="7209210" y="51774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5-Point Star 123">
            <a:extLst>
              <a:ext uri="{FF2B5EF4-FFF2-40B4-BE49-F238E27FC236}">
                <a16:creationId xmlns:a16="http://schemas.microsoft.com/office/drawing/2014/main" id="{C8058DF9-4214-044F-AD7E-98844427C0C2}"/>
              </a:ext>
            </a:extLst>
          </p:cNvPr>
          <p:cNvSpPr/>
          <p:nvPr/>
        </p:nvSpPr>
        <p:spPr>
          <a:xfrm>
            <a:off x="7117770" y="50250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5-Point Star 124">
            <a:extLst>
              <a:ext uri="{FF2B5EF4-FFF2-40B4-BE49-F238E27FC236}">
                <a16:creationId xmlns:a16="http://schemas.microsoft.com/office/drawing/2014/main" id="{47BF4B61-447C-3741-B9E3-728852385CA9}"/>
              </a:ext>
            </a:extLst>
          </p:cNvPr>
          <p:cNvSpPr/>
          <p:nvPr/>
        </p:nvSpPr>
        <p:spPr>
          <a:xfrm>
            <a:off x="7270170" y="48421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5-Point Star 125">
            <a:extLst>
              <a:ext uri="{FF2B5EF4-FFF2-40B4-BE49-F238E27FC236}">
                <a16:creationId xmlns:a16="http://schemas.microsoft.com/office/drawing/2014/main" id="{0991C936-7D0B-1140-95D8-C579301D12BF}"/>
              </a:ext>
            </a:extLst>
          </p:cNvPr>
          <p:cNvSpPr/>
          <p:nvPr/>
        </p:nvSpPr>
        <p:spPr>
          <a:xfrm>
            <a:off x="7463210" y="48421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CD3EF88-4587-A148-98D1-2F931EE4D34F}"/>
              </a:ext>
            </a:extLst>
          </p:cNvPr>
          <p:cNvSpPr/>
          <p:nvPr/>
        </p:nvSpPr>
        <p:spPr>
          <a:xfrm>
            <a:off x="7280559" y="2702741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23968478-A198-7A43-B2D3-0F556775F1EC}"/>
              </a:ext>
            </a:extLst>
          </p:cNvPr>
          <p:cNvSpPr/>
          <p:nvPr/>
        </p:nvSpPr>
        <p:spPr>
          <a:xfrm>
            <a:off x="7271595" y="3751607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6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Neither is that one…</a:t>
            </a:r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5A84EDBF-A6C8-2541-AE7A-EC143FE4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59" y="2254591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Down Arrow 96">
            <a:extLst>
              <a:ext uri="{FF2B5EF4-FFF2-40B4-BE49-F238E27FC236}">
                <a16:creationId xmlns:a16="http://schemas.microsoft.com/office/drawing/2014/main" id="{78E3270D-A7E0-F243-A8D1-9101CE70C32B}"/>
              </a:ext>
            </a:extLst>
          </p:cNvPr>
          <p:cNvSpPr/>
          <p:nvPr/>
        </p:nvSpPr>
        <p:spPr>
          <a:xfrm>
            <a:off x="7154446" y="2002929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8C2DFDA-93C4-6E44-8A0F-97F98E718478}"/>
              </a:ext>
            </a:extLst>
          </p:cNvPr>
          <p:cNvSpPr txBox="1"/>
          <p:nvPr/>
        </p:nvSpPr>
        <p:spPr>
          <a:xfrm>
            <a:off x="6777325" y="170923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DAB114B-158A-D447-8D72-DD0D04FC8948}"/>
              </a:ext>
            </a:extLst>
          </p:cNvPr>
          <p:cNvSpPr/>
          <p:nvPr/>
        </p:nvSpPr>
        <p:spPr>
          <a:xfrm rot="5400000">
            <a:off x="10366013" y="5123603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E60CDBB-41AA-4849-9312-137A7D0FB735}"/>
              </a:ext>
            </a:extLst>
          </p:cNvPr>
          <p:cNvSpPr txBox="1"/>
          <p:nvPr/>
        </p:nvSpPr>
        <p:spPr>
          <a:xfrm>
            <a:off x="10594847" y="5102584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F816A0C6-BAB0-804C-B539-FCD3477D7B94}"/>
              </a:ext>
            </a:extLst>
          </p:cNvPr>
          <p:cNvSpPr/>
          <p:nvPr/>
        </p:nvSpPr>
        <p:spPr>
          <a:xfrm>
            <a:off x="7148250" y="22920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0D12783D-C0BB-5E41-92F1-41810817A90C}"/>
              </a:ext>
            </a:extLst>
          </p:cNvPr>
          <p:cNvSpPr/>
          <p:nvPr/>
        </p:nvSpPr>
        <p:spPr>
          <a:xfrm>
            <a:off x="7138090" y="25256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C1F53351-24F3-2543-9ED7-E520F9029F00}"/>
              </a:ext>
            </a:extLst>
          </p:cNvPr>
          <p:cNvSpPr/>
          <p:nvPr/>
        </p:nvSpPr>
        <p:spPr>
          <a:xfrm>
            <a:off x="7138090" y="27492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5CB4B301-5FFE-9B45-9DA1-250FA06F06EB}"/>
              </a:ext>
            </a:extLst>
          </p:cNvPr>
          <p:cNvSpPr/>
          <p:nvPr/>
        </p:nvSpPr>
        <p:spPr>
          <a:xfrm>
            <a:off x="7138090" y="2982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>
            <a:extLst>
              <a:ext uri="{FF2B5EF4-FFF2-40B4-BE49-F238E27FC236}">
                <a16:creationId xmlns:a16="http://schemas.microsoft.com/office/drawing/2014/main" id="{F211CCEE-9430-0D46-ACD2-7292D1790592}"/>
              </a:ext>
            </a:extLst>
          </p:cNvPr>
          <p:cNvSpPr/>
          <p:nvPr/>
        </p:nvSpPr>
        <p:spPr>
          <a:xfrm>
            <a:off x="7127930" y="3236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>
            <a:extLst>
              <a:ext uri="{FF2B5EF4-FFF2-40B4-BE49-F238E27FC236}">
                <a16:creationId xmlns:a16="http://schemas.microsoft.com/office/drawing/2014/main" id="{16222C0A-DF43-4148-A9F1-12E03702699C}"/>
              </a:ext>
            </a:extLst>
          </p:cNvPr>
          <p:cNvSpPr/>
          <p:nvPr/>
        </p:nvSpPr>
        <p:spPr>
          <a:xfrm>
            <a:off x="7138090" y="3440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>
            <a:extLst>
              <a:ext uri="{FF2B5EF4-FFF2-40B4-BE49-F238E27FC236}">
                <a16:creationId xmlns:a16="http://schemas.microsoft.com/office/drawing/2014/main" id="{578588F8-C914-9D43-8DD1-4E36FA620FAC}"/>
              </a:ext>
            </a:extLst>
          </p:cNvPr>
          <p:cNvSpPr/>
          <p:nvPr/>
        </p:nvSpPr>
        <p:spPr>
          <a:xfrm>
            <a:off x="7320970" y="3460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>
            <a:extLst>
              <a:ext uri="{FF2B5EF4-FFF2-40B4-BE49-F238E27FC236}">
                <a16:creationId xmlns:a16="http://schemas.microsoft.com/office/drawing/2014/main" id="{673CAD13-F7D8-6745-AA89-F9450193E0FA}"/>
              </a:ext>
            </a:extLst>
          </p:cNvPr>
          <p:cNvSpPr/>
          <p:nvPr/>
        </p:nvSpPr>
        <p:spPr>
          <a:xfrm>
            <a:off x="7483530" y="347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>
            <a:extLst>
              <a:ext uri="{FF2B5EF4-FFF2-40B4-BE49-F238E27FC236}">
                <a16:creationId xmlns:a16="http://schemas.microsoft.com/office/drawing/2014/main" id="{D46D3754-9412-E843-BD3F-6E64DD457701}"/>
              </a:ext>
            </a:extLst>
          </p:cNvPr>
          <p:cNvSpPr/>
          <p:nvPr/>
        </p:nvSpPr>
        <p:spPr>
          <a:xfrm>
            <a:off x="7493690" y="3694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>
            <a:extLst>
              <a:ext uri="{FF2B5EF4-FFF2-40B4-BE49-F238E27FC236}">
                <a16:creationId xmlns:a16="http://schemas.microsoft.com/office/drawing/2014/main" id="{0B6FC38F-74EA-F443-89D1-3213023AA295}"/>
              </a:ext>
            </a:extLst>
          </p:cNvPr>
          <p:cNvSpPr/>
          <p:nvPr/>
        </p:nvSpPr>
        <p:spPr>
          <a:xfrm>
            <a:off x="7342489" y="381242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CD3EF88-4587-A148-98D1-2F931EE4D34F}"/>
              </a:ext>
            </a:extLst>
          </p:cNvPr>
          <p:cNvSpPr/>
          <p:nvPr/>
        </p:nvSpPr>
        <p:spPr>
          <a:xfrm>
            <a:off x="7280559" y="2702741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A6E2CC6C-2085-C744-BEA3-7EF9E975A1BC}"/>
              </a:ext>
            </a:extLst>
          </p:cNvPr>
          <p:cNvSpPr/>
          <p:nvPr/>
        </p:nvSpPr>
        <p:spPr>
          <a:xfrm>
            <a:off x="7154232" y="382139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56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0AA0-DDD1-9C40-8965-328E8C12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went wrong?</a:t>
            </a:r>
          </a:p>
        </p:txBody>
      </p:sp>
    </p:spTree>
    <p:extLst>
      <p:ext uri="{BB962C8B-B14F-4D97-AF65-F5344CB8AC3E}">
        <p14:creationId xmlns:p14="http://schemas.microsoft.com/office/powerpoint/2010/main" val="3337697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Uniform Cost Search (UCS): like BFS, but for actions that have different costs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Complete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always finds a solution, if one exists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Optimal: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finds the best solution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Time complexity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=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# nodes that have cost &lt; goal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Space complexity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=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# nodes that have cost &lt;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Heuristics, e.g., Manhattan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Greedy Best-first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Like UCS but adds an estimate of the remaining path length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</p:txBody>
      </p:sp>
    </p:spTree>
    <p:extLst>
      <p:ext uri="{BB962C8B-B14F-4D97-AF65-F5344CB8AC3E}">
        <p14:creationId xmlns:p14="http://schemas.microsoft.com/office/powerpoint/2010/main" val="4164468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Among nodes on the frontier, this one seems closest to goal (smallest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it’s also farthest from the start.  Let’s 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total path cost so far.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the total distance from start to goal, going through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1956" t="-1707" r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486400" y="2473786"/>
            <a:ext cx="2296184" cy="23012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831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Of these three nodes, this one has the smallest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)=4 + 28=32)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if we want to find the lowest-cost path, then it would be better to try that node, instead of this one, which has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=21+14=35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2445" t="-1951" r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78256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6741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930175" y="4496719"/>
            <a:ext cx="1852409" cy="2783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EBB0E71-647B-9446-B71B-5218E721A4A9}"/>
              </a:ext>
            </a:extLst>
          </p:cNvPr>
          <p:cNvCxnSpPr>
            <a:cxnSpLocks/>
            <a:stCxn id="52" idx="2"/>
          </p:cNvCxnSpPr>
          <p:nvPr/>
        </p:nvCxnSpPr>
        <p:spPr>
          <a:xfrm flipH="1" flipV="1">
            <a:off x="4860882" y="2078551"/>
            <a:ext cx="2437606" cy="7959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F926C2-F785-AC4E-BA62-EC77109DDFF2}"/>
              </a:ext>
            </a:extLst>
          </p:cNvPr>
          <p:cNvCxnSpPr/>
          <p:nvPr/>
        </p:nvCxnSpPr>
        <p:spPr>
          <a:xfrm>
            <a:off x="10530348" y="2874519"/>
            <a:ext cx="0" cy="2652223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24DFA9C-9606-0B48-BB0B-BF2A2322E783}"/>
              </a:ext>
            </a:extLst>
          </p:cNvPr>
          <p:cNvCxnSpPr>
            <a:cxnSpLocks/>
          </p:cNvCxnSpPr>
          <p:nvPr/>
        </p:nvCxnSpPr>
        <p:spPr>
          <a:xfrm>
            <a:off x="7458503" y="2078550"/>
            <a:ext cx="2742065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9FC79A4-5D03-4B44-B710-3C0EB62AF2C3}"/>
              </a:ext>
            </a:extLst>
          </p:cNvPr>
          <p:cNvSpPr txBox="1">
            <a:spLocks/>
          </p:cNvSpPr>
          <p:nvPr/>
        </p:nvSpPr>
        <p:spPr>
          <a:xfrm>
            <a:off x="8453287" y="5729026"/>
            <a:ext cx="779561" cy="54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12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E39499D-045F-0340-A26C-B515BF2263B7}"/>
              </a:ext>
            </a:extLst>
          </p:cNvPr>
          <p:cNvSpPr txBox="1">
            <a:spLocks/>
          </p:cNvSpPr>
          <p:nvPr/>
        </p:nvSpPr>
        <p:spPr>
          <a:xfrm>
            <a:off x="10493479" y="3816650"/>
            <a:ext cx="779561" cy="54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13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4A56CF7-65DF-5D4B-9F67-9711266EBF34}"/>
              </a:ext>
            </a:extLst>
          </p:cNvPr>
          <p:cNvCxnSpPr>
            <a:cxnSpLocks/>
          </p:cNvCxnSpPr>
          <p:nvPr/>
        </p:nvCxnSpPr>
        <p:spPr>
          <a:xfrm>
            <a:off x="7891121" y="5711569"/>
            <a:ext cx="2353691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2988B0B-F425-9942-887F-8F0F1DD1E18D}"/>
              </a:ext>
            </a:extLst>
          </p:cNvPr>
          <p:cNvSpPr txBox="1">
            <a:spLocks/>
          </p:cNvSpPr>
          <p:nvPr/>
        </p:nvSpPr>
        <p:spPr>
          <a:xfrm>
            <a:off x="8472953" y="1648633"/>
            <a:ext cx="779561" cy="54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15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CBE3EDE-1F25-2E4B-9231-2FD472B7F1A8}"/>
              </a:ext>
            </a:extLst>
          </p:cNvPr>
          <p:cNvCxnSpPr>
            <a:cxnSpLocks/>
          </p:cNvCxnSpPr>
          <p:nvPr/>
        </p:nvCxnSpPr>
        <p:spPr>
          <a:xfrm>
            <a:off x="6813753" y="4775029"/>
            <a:ext cx="1" cy="589314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2A69ABEF-4677-E64F-ADC5-32FFB3F36610}"/>
              </a:ext>
            </a:extLst>
          </p:cNvPr>
          <p:cNvSpPr txBox="1">
            <a:spLocks/>
          </p:cNvSpPr>
          <p:nvPr/>
        </p:nvSpPr>
        <p:spPr>
          <a:xfrm>
            <a:off x="6363937" y="4878538"/>
            <a:ext cx="408909" cy="54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</a:t>
            </a:r>
          </a:p>
        </p:txBody>
      </p:sp>
      <p:sp>
        <p:nvSpPr>
          <p:cNvPr id="64" name="5-Point Star 63">
            <a:extLst>
              <a:ext uri="{FF2B5EF4-FFF2-40B4-BE49-F238E27FC236}">
                <a16:creationId xmlns:a16="http://schemas.microsoft.com/office/drawing/2014/main" id="{F64EA2CE-E7F9-5445-B074-74B2BE3DC8B8}"/>
              </a:ext>
            </a:extLst>
          </p:cNvPr>
          <p:cNvSpPr/>
          <p:nvPr/>
        </p:nvSpPr>
        <p:spPr>
          <a:xfrm>
            <a:off x="7523505" y="364787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>
            <a:extLst>
              <a:ext uri="{FF2B5EF4-FFF2-40B4-BE49-F238E27FC236}">
                <a16:creationId xmlns:a16="http://schemas.microsoft.com/office/drawing/2014/main" id="{0F432550-2B37-5849-9456-73D69B55A5E2}"/>
              </a:ext>
            </a:extLst>
          </p:cNvPr>
          <p:cNvSpPr/>
          <p:nvPr/>
        </p:nvSpPr>
        <p:spPr>
          <a:xfrm>
            <a:off x="7128247" y="4303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84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88300" y="2233534"/>
                <a:ext cx="11353800" cy="44570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an A* search, we keep track of TWO things about each path: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cost from START to NODE n.  Let’s call this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cost from NODE n to GOAL.</a:t>
                </a:r>
              </a:p>
              <a:p>
                <a:pPr lvl="1"/>
                <a:r>
                  <a:rPr lang="en-US" sz="2800" dirty="0"/>
                  <a:t>The true cost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 But it’s unknown.</a:t>
                </a:r>
              </a:p>
              <a:p>
                <a:pPr lvl="1"/>
                <a:r>
                  <a:rPr lang="en-US" sz="2800" dirty="0"/>
                  <a:t>The heuristic estimate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u="sng" dirty="0"/>
                  <a:t>total cost</a:t>
                </a:r>
                <a:r>
                  <a:rPr lang="en-US" dirty="0"/>
                  <a:t> of the </a:t>
                </a:r>
                <a:r>
                  <a:rPr lang="en-US" u="sng" dirty="0"/>
                  <a:t>best path</a:t>
                </a:r>
                <a:r>
                  <a:rPr lang="en-US" dirty="0"/>
                  <a:t> that goes </a:t>
                </a:r>
                <a:r>
                  <a:rPr lang="en-US" dirty="0">
                    <a:highlight>
                      <a:srgbClr val="FFFF00"/>
                    </a:highlight>
                  </a:rPr>
                  <a:t>START</a:t>
                </a:r>
                <a14:m>
                  <m:oMath xmlns:m="http://schemas.openxmlformats.org/officeDocument/2006/math">
                    <m:r>
                      <a:rPr lang="en-US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NODE n</a:t>
                </a:r>
                <a14:m>
                  <m:oMath xmlns:m="http://schemas.openxmlformats.org/officeDocument/2006/math">
                    <m:r>
                      <a:rPr lang="en-US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GOAL</a:t>
                </a:r>
                <a:r>
                  <a:rPr lang="en-US" dirty="0"/>
                  <a:t>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 But it’s unknown.</a:t>
                </a:r>
              </a:p>
              <a:p>
                <a:pPr lvl="1"/>
                <a:r>
                  <a:rPr lang="en-US" sz="2800" dirty="0"/>
                  <a:t>Known to be greater than or equal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8300" y="2233534"/>
                <a:ext cx="11353800" cy="4457075"/>
              </a:xfrm>
              <a:blipFill>
                <a:blip r:embed="rId2"/>
                <a:stretch>
                  <a:fillRect l="-1117"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54BE7DBB-7B8B-6244-AB5D-AAB84BCCC429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F218E7-D5C4-1040-83DF-905CA140FFF3}"/>
              </a:ext>
            </a:extLst>
          </p:cNvPr>
          <p:cNvSpPr/>
          <p:nvPr/>
        </p:nvSpPr>
        <p:spPr>
          <a:xfrm>
            <a:off x="8830233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1B8D027-6D44-1442-B631-15A588BB41B9}"/>
              </a:ext>
            </a:extLst>
          </p:cNvPr>
          <p:cNvSpPr/>
          <p:nvPr/>
        </p:nvSpPr>
        <p:spPr>
          <a:xfrm>
            <a:off x="8821270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F602761-AB0B-284A-A2C7-4115C5B268B7}"/>
              </a:ext>
            </a:extLst>
          </p:cNvPr>
          <p:cNvSpPr/>
          <p:nvPr/>
        </p:nvSpPr>
        <p:spPr>
          <a:xfrm>
            <a:off x="10174939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5044B9D-37C0-6247-BA32-643E56EF8CDE}"/>
              </a:ext>
            </a:extLst>
          </p:cNvPr>
          <p:cNvCxnSpPr>
            <a:stCxn id="55" idx="7"/>
            <a:endCxn id="57" idx="2"/>
          </p:cNvCxnSpPr>
          <p:nvPr/>
        </p:nvCxnSpPr>
        <p:spPr>
          <a:xfrm flipV="1">
            <a:off x="8096590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F9E54B-E6E1-8441-BC3C-A92DD85DBE18}"/>
              </a:ext>
            </a:extLst>
          </p:cNvPr>
          <p:cNvCxnSpPr>
            <a:cxnSpLocks/>
            <a:stCxn id="55" idx="5"/>
            <a:endCxn id="56" idx="2"/>
          </p:cNvCxnSpPr>
          <p:nvPr/>
        </p:nvCxnSpPr>
        <p:spPr>
          <a:xfrm>
            <a:off x="8096590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AC557C2-A601-5F4C-8890-2DAD2DC0107B}"/>
              </a:ext>
            </a:extLst>
          </p:cNvPr>
          <p:cNvCxnSpPr>
            <a:cxnSpLocks/>
            <a:stCxn id="57" idx="6"/>
            <a:endCxn id="59" idx="1"/>
          </p:cNvCxnSpPr>
          <p:nvPr/>
        </p:nvCxnSpPr>
        <p:spPr>
          <a:xfrm>
            <a:off x="9484658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C4C6843-83F9-E943-B897-E43E1D5DCA80}"/>
              </a:ext>
            </a:extLst>
          </p:cNvPr>
          <p:cNvCxnSpPr>
            <a:cxnSpLocks/>
            <a:stCxn id="56" idx="6"/>
            <a:endCxn id="59" idx="3"/>
          </p:cNvCxnSpPr>
          <p:nvPr/>
        </p:nvCxnSpPr>
        <p:spPr>
          <a:xfrm flipV="1">
            <a:off x="9493621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A9C6BE0-AA24-AD48-BAC4-0ABEA2E7F462}"/>
                  </a:ext>
                </a:extLst>
              </p:cNvPr>
              <p:cNvSpPr txBox="1"/>
              <p:nvPr/>
            </p:nvSpPr>
            <p:spPr>
              <a:xfrm>
                <a:off x="9439837" y="1431923"/>
                <a:ext cx="21820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A9C6BE0-AA24-AD48-BAC4-0ABEA2E7F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7" y="1431923"/>
                <a:ext cx="2182072" cy="523220"/>
              </a:xfrm>
              <a:prstGeom prst="rect">
                <a:avLst/>
              </a:prstGeom>
              <a:blipFill>
                <a:blip r:embed="rId3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6FC75C4-814A-FC49-98D5-C3F055605978}"/>
                  </a:ext>
                </a:extLst>
              </p:cNvPr>
              <p:cNvSpPr txBox="1"/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6FC75C4-814A-FC49-98D5-C3F055605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blipFill>
                <a:blip r:embed="rId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752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/>
              <a:t>* 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88300" y="2233534"/>
                <a:ext cx="11353800" cy="445707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u="sng" dirty="0"/>
                  <a:t>total cost</a:t>
                </a:r>
                <a:r>
                  <a:rPr lang="en-US" dirty="0"/>
                  <a:t> of the </a:t>
                </a:r>
                <a:r>
                  <a:rPr lang="en-US" u="sng" dirty="0"/>
                  <a:t>best path</a:t>
                </a:r>
                <a:r>
                  <a:rPr lang="en-US" dirty="0"/>
                  <a:t> that goes </a:t>
                </a:r>
                <a:r>
                  <a:rPr lang="en-US" dirty="0">
                    <a:highlight>
                      <a:srgbClr val="FFFF00"/>
                    </a:highlight>
                  </a:rPr>
                  <a:t>START</a:t>
                </a:r>
                <a14:m>
                  <m:oMath xmlns:m="http://schemas.openxmlformats.org/officeDocument/2006/math">
                    <m:r>
                      <a:rPr lang="en-US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NODE n</a:t>
                </a:r>
                <a14:m>
                  <m:oMath xmlns:m="http://schemas.openxmlformats.org/officeDocument/2006/math">
                    <m:r>
                      <a:rPr lang="en-US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GOAL</a:t>
                </a:r>
                <a:r>
                  <a:rPr lang="en-US" dirty="0"/>
                  <a:t>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 But it’s unknown.</a:t>
                </a:r>
              </a:p>
              <a:p>
                <a:pPr lvl="1"/>
                <a:r>
                  <a:rPr lang="en-US" sz="2800" dirty="0"/>
                  <a:t>Known to be greater than or equal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endParaRPr lang="en-US" sz="2800" dirty="0"/>
              </a:p>
              <a:p>
                <a:pPr marL="0" indent="0">
                  <a:buNone/>
                </a:pPr>
                <a:r>
                  <a:rPr lang="en-US" sz="3200" dirty="0"/>
                  <a:t>An A* search is a search in which the frontier is a priority queue, sorted in order of increasing f(n):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…where “priority queue” means that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)≤…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Thus, the next node we expand, n, is always the one that seems to be part of the shortest path between START and GOAL.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8300" y="2233534"/>
                <a:ext cx="11353800" cy="4457075"/>
              </a:xfrm>
              <a:blipFill>
                <a:blip r:embed="rId2"/>
                <a:stretch>
                  <a:fillRect l="-1006" t="-2266" r="-782" b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7E3145A-954F-FF47-B896-1628C08FC497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251AA4-9183-4044-9ED3-60D179F46235}"/>
              </a:ext>
            </a:extLst>
          </p:cNvPr>
          <p:cNvSpPr/>
          <p:nvPr/>
        </p:nvSpPr>
        <p:spPr>
          <a:xfrm>
            <a:off x="8830233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0A91B8-9221-0A40-A732-A40493883953}"/>
              </a:ext>
            </a:extLst>
          </p:cNvPr>
          <p:cNvSpPr/>
          <p:nvPr/>
        </p:nvSpPr>
        <p:spPr>
          <a:xfrm>
            <a:off x="8821270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F77E38-F59D-D047-8930-A00D3B193BCB}"/>
              </a:ext>
            </a:extLst>
          </p:cNvPr>
          <p:cNvSpPr/>
          <p:nvPr/>
        </p:nvSpPr>
        <p:spPr>
          <a:xfrm>
            <a:off x="10174939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93ED51-FB2E-F247-A22A-D0A5040B31D0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8096590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B0324F-02FC-994A-A567-AD448417B61D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8096590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667395-6F8A-2C48-A4E0-57819D2E8A96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9484658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F3D0D6-CA13-5C40-B8C3-C1EF731DFCEC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9493621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6BBFA4-B2CC-D543-B419-708BCD9D4B53}"/>
                  </a:ext>
                </a:extLst>
              </p:cNvPr>
              <p:cNvSpPr txBox="1"/>
              <p:nvPr/>
            </p:nvSpPr>
            <p:spPr>
              <a:xfrm>
                <a:off x="9439837" y="1431923"/>
                <a:ext cx="21820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6BBFA4-B2CC-D543-B419-708BCD9D4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7" y="1431923"/>
                <a:ext cx="2182072" cy="523220"/>
              </a:xfrm>
              <a:prstGeom prst="rect">
                <a:avLst/>
              </a:prstGeom>
              <a:blipFill>
                <a:blip r:embed="rId3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0F6585-1E3A-D24D-B135-5C9E0E81D5C3}"/>
                  </a:ext>
                </a:extLst>
              </p:cNvPr>
              <p:cNvSpPr txBox="1"/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0F6585-1E3A-D24D-B135-5C9E0E81D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blipFill>
                <a:blip r:embed="rId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31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An example for which BFS is not optimal: Romania 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8468315" y="3327736"/>
            <a:ext cx="2090060" cy="5863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>
            <a:off x="9460293" y="3215529"/>
            <a:ext cx="53052" cy="11220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F217671-275B-EA48-A477-2C47D439AEE3}"/>
              </a:ext>
            </a:extLst>
          </p:cNvPr>
          <p:cNvCxnSpPr/>
          <p:nvPr/>
        </p:nvCxnSpPr>
        <p:spPr>
          <a:xfrm>
            <a:off x="736270" y="2945081"/>
            <a:ext cx="1769424" cy="483919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5E5D9EC-1CB4-5245-9EF1-FF21A6947288}"/>
              </a:ext>
            </a:extLst>
          </p:cNvPr>
          <p:cNvCxnSpPr>
            <a:cxnSpLocks/>
          </p:cNvCxnSpPr>
          <p:nvPr/>
        </p:nvCxnSpPr>
        <p:spPr>
          <a:xfrm>
            <a:off x="2505694" y="3478998"/>
            <a:ext cx="1547292" cy="134125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750C14A-C3BE-954B-BFB7-5C36308EDD72}"/>
              </a:ext>
            </a:extLst>
          </p:cNvPr>
          <p:cNvCxnSpPr>
            <a:cxnSpLocks/>
          </p:cNvCxnSpPr>
          <p:nvPr/>
        </p:nvCxnSpPr>
        <p:spPr>
          <a:xfrm>
            <a:off x="4052986" y="3613123"/>
            <a:ext cx="1418666" cy="1843378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119" y="4642565"/>
            <a:ext cx="3475144" cy="1653373"/>
          </a:xfrm>
          <a:ln w="635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BFS returns this path, because it requires only 3 actions.</a:t>
            </a:r>
          </a:p>
          <a:p>
            <a:pPr marL="0" indent="0">
              <a:buNone/>
            </a:pPr>
            <a:r>
              <a:rPr lang="en-US" dirty="0"/>
              <a:t>Cost = 450 km</a:t>
            </a:r>
          </a:p>
        </p:txBody>
      </p:sp>
    </p:spTree>
    <p:extLst>
      <p:ext uri="{BB962C8B-B14F-4D97-AF65-F5344CB8AC3E}">
        <p14:creationId xmlns:p14="http://schemas.microsoft.com/office/powerpoint/2010/main" val="4044407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A*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88300" y="2266000"/>
                <a:ext cx="11353800" cy="442460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that the frontier is a priority queue of tuples: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…where “priority queue” means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)≤…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3200" dirty="0"/>
                  <a:t>Suppose we expand the first node, and discover that it’s the goal: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State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GOAL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Does that mean that the path from START to GOAL specified by back-tracking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Parent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is the SHORTEST path to the goal?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8300" y="2266000"/>
                <a:ext cx="11353800" cy="4424609"/>
              </a:xfrm>
              <a:blipFill>
                <a:blip r:embed="rId2"/>
                <a:stretch>
                  <a:fillRect l="-1229" t="-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CACD14-DA7C-6544-96C7-38ADC411FD8E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1D294E-6E4C-7940-ACFE-48B82F89903D}"/>
              </a:ext>
            </a:extLst>
          </p:cNvPr>
          <p:cNvSpPr/>
          <p:nvPr/>
        </p:nvSpPr>
        <p:spPr>
          <a:xfrm>
            <a:off x="9459820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1276E1-4118-CE44-8838-80CBF4CEB9E5}"/>
              </a:ext>
            </a:extLst>
          </p:cNvPr>
          <p:cNvSpPr/>
          <p:nvPr/>
        </p:nvSpPr>
        <p:spPr>
          <a:xfrm>
            <a:off x="8619414" y="433892"/>
            <a:ext cx="2368375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Parent(m)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6FB627-FB9C-2E47-9864-28A0E18AC0DF}"/>
              </a:ext>
            </a:extLst>
          </p:cNvPr>
          <p:cNvSpPr/>
          <p:nvPr/>
        </p:nvSpPr>
        <p:spPr>
          <a:xfrm>
            <a:off x="11284210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369D00-7690-4643-BF7C-C9714A405461}"/>
              </a:ext>
            </a:extLst>
          </p:cNvPr>
          <p:cNvCxnSpPr>
            <a:cxnSpLocks/>
            <a:stCxn id="4" idx="7"/>
            <a:endCxn id="6" idx="2"/>
          </p:cNvCxnSpPr>
          <p:nvPr/>
        </p:nvCxnSpPr>
        <p:spPr>
          <a:xfrm flipV="1">
            <a:off x="8096590" y="756622"/>
            <a:ext cx="522824" cy="12679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5C6FA2-15D9-5A49-A2C7-1E859B27776E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8096590" y="1339828"/>
            <a:ext cx="1363230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460585-E4BB-9A49-8404-389A7CE3FA11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10987789" y="756622"/>
            <a:ext cx="393572" cy="11783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D6C36D-8B15-A549-B045-D00981509A3C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10123208" y="1330863"/>
            <a:ext cx="1258153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4545E4-7DA2-0541-B658-B7760E9B11DC}"/>
                  </a:ext>
                </a:extLst>
              </p:cNvPr>
              <p:cNvSpPr txBox="1"/>
              <p:nvPr/>
            </p:nvSpPr>
            <p:spPr>
              <a:xfrm>
                <a:off x="9295668" y="-2281"/>
                <a:ext cx="1048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4545E4-7DA2-0541-B658-B7760E9B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668" y="-2281"/>
                <a:ext cx="1048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2E7248-4BD3-7C49-99BE-F61F4C636CD5}"/>
                  </a:ext>
                </a:extLst>
              </p:cNvPr>
              <p:cNvSpPr txBox="1"/>
              <p:nvPr/>
            </p:nvSpPr>
            <p:spPr>
              <a:xfrm>
                <a:off x="8765280" y="1671764"/>
                <a:ext cx="21725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2E7248-4BD3-7C49-99BE-F61F4C636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280" y="1671764"/>
                <a:ext cx="2172582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7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A*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99801" y="2423431"/>
                <a:ext cx="11937169" cy="42671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that the frontier is a priority queue of tuples: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3200" b="0" dirty="0"/>
              </a:p>
              <a:p>
                <a:pPr marL="0" indent="0">
                  <a:buNone/>
                </a:pPr>
                <a:r>
                  <a:rPr lang="en-US" sz="3200" dirty="0"/>
                  <a:t>So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is the cost to reach GOAL along the path through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Parent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So every other node has a higher cost than node 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99801" y="2423431"/>
                <a:ext cx="11937169" cy="4267178"/>
              </a:xfrm>
              <a:blipFill>
                <a:blip r:embed="rId2"/>
                <a:stretch>
                  <a:fillRect l="-1275" t="-2671" b="-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E865F4E-298A-164F-89D0-9C3B00CEB925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FF1CE4-CE75-5F4F-AD29-6E8EF520B7E5}"/>
              </a:ext>
            </a:extLst>
          </p:cNvPr>
          <p:cNvSpPr/>
          <p:nvPr/>
        </p:nvSpPr>
        <p:spPr>
          <a:xfrm>
            <a:off x="9459820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FF517A-A27B-CC43-9FEB-04429C836821}"/>
              </a:ext>
            </a:extLst>
          </p:cNvPr>
          <p:cNvSpPr/>
          <p:nvPr/>
        </p:nvSpPr>
        <p:spPr>
          <a:xfrm>
            <a:off x="8619414" y="433892"/>
            <a:ext cx="2368375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Parent(m)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E8BC28-CF64-0A40-9062-FE4DA3DF1D63}"/>
              </a:ext>
            </a:extLst>
          </p:cNvPr>
          <p:cNvSpPr/>
          <p:nvPr/>
        </p:nvSpPr>
        <p:spPr>
          <a:xfrm>
            <a:off x="11284210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DA1230-86DD-E64D-ABE5-AA2709701840}"/>
              </a:ext>
            </a:extLst>
          </p:cNvPr>
          <p:cNvCxnSpPr>
            <a:cxnSpLocks/>
            <a:stCxn id="4" idx="7"/>
            <a:endCxn id="6" idx="2"/>
          </p:cNvCxnSpPr>
          <p:nvPr/>
        </p:nvCxnSpPr>
        <p:spPr>
          <a:xfrm flipV="1">
            <a:off x="8096590" y="756622"/>
            <a:ext cx="522824" cy="12679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B26A39-9A1C-7548-BFE4-8DF6C8F2CEB6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8096590" y="1339828"/>
            <a:ext cx="1363230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387E10-72D2-1A4B-934A-7040B80DF9AF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10987789" y="756622"/>
            <a:ext cx="393572" cy="11783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710311-8DF7-A54A-829D-F092FBA569C3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10123208" y="1330863"/>
            <a:ext cx="1258153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E59E11-64AF-C54A-91C3-C505ECA53E04}"/>
                  </a:ext>
                </a:extLst>
              </p:cNvPr>
              <p:cNvSpPr txBox="1"/>
              <p:nvPr/>
            </p:nvSpPr>
            <p:spPr>
              <a:xfrm>
                <a:off x="9295668" y="-2281"/>
                <a:ext cx="1048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E59E11-64AF-C54A-91C3-C505ECA53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668" y="-2281"/>
                <a:ext cx="1048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3584C4-27FB-6F4C-A3E3-DB9DDD900506}"/>
                  </a:ext>
                </a:extLst>
              </p:cNvPr>
              <p:cNvSpPr txBox="1"/>
              <p:nvPr/>
            </p:nvSpPr>
            <p:spPr>
              <a:xfrm>
                <a:off x="8735299" y="1671764"/>
                <a:ext cx="3392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3584C4-27FB-6F4C-A3E3-DB9DDD900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299" y="1671764"/>
                <a:ext cx="3392339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836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A*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95053"/>
                <a:ext cx="10515600" cy="2941247"/>
              </a:xfrm>
            </p:spPr>
            <p:txBody>
              <a:bodyPr>
                <a:normAutofit/>
              </a:bodyPr>
              <a:lstStyle/>
              <a:p>
                <a:r>
                  <a:rPr lang="en-US" b="1" u="sng" dirty="0"/>
                  <a:t>Definition: </a:t>
                </a:r>
                <a:r>
                  <a:rPr lang="en-US" dirty="0"/>
                  <a:t>An admissible heuristic is a heuristic that satisfies the condition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admissible, and if the frontier is a priority queue sorted according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r>
                  <a:rPr lang="en-US" dirty="0"/>
                  <a:t>the FIRST path to goal discovered by the tree search, path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is guaranteed to be the SHORTEST path to goal.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95053"/>
                <a:ext cx="10515600" cy="2941247"/>
              </a:xfrm>
              <a:blipFill>
                <a:blip r:embed="rId2"/>
                <a:stretch>
                  <a:fillRect l="-1086" t="-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72D91C7-3B52-F247-AE9C-1E7CEA6A0E15}"/>
              </a:ext>
            </a:extLst>
          </p:cNvPr>
          <p:cNvSpPr/>
          <p:nvPr/>
        </p:nvSpPr>
        <p:spPr>
          <a:xfrm>
            <a:off x="729051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52CFCE-B764-0647-A371-BA2DC591EEB5}"/>
              </a:ext>
            </a:extLst>
          </p:cNvPr>
          <p:cNvSpPr/>
          <p:nvPr/>
        </p:nvSpPr>
        <p:spPr>
          <a:xfrm>
            <a:off x="8830233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A4E9C2-B1F6-E046-B52B-9B862962B9AE}"/>
              </a:ext>
            </a:extLst>
          </p:cNvPr>
          <p:cNvSpPr/>
          <p:nvPr/>
        </p:nvSpPr>
        <p:spPr>
          <a:xfrm>
            <a:off x="8193741" y="394444"/>
            <a:ext cx="2507565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Parent(m)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1700A7-D4FB-6C4A-B6DB-0E1083F27045}"/>
              </a:ext>
            </a:extLst>
          </p:cNvPr>
          <p:cNvSpPr/>
          <p:nvPr/>
        </p:nvSpPr>
        <p:spPr>
          <a:xfrm>
            <a:off x="11194266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BF44AC-8C0D-DE46-AD1C-28F263A59933}"/>
              </a:ext>
            </a:extLst>
          </p:cNvPr>
          <p:cNvCxnSpPr>
            <a:cxnSpLocks/>
            <a:stCxn id="4" idx="7"/>
            <a:endCxn id="6" idx="2"/>
          </p:cNvCxnSpPr>
          <p:nvPr/>
        </p:nvCxnSpPr>
        <p:spPr>
          <a:xfrm flipV="1">
            <a:off x="7856750" y="717174"/>
            <a:ext cx="336991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236D14-700E-3145-A7F3-34D00745584A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7856750" y="1339828"/>
            <a:ext cx="97348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FA78FA-2A27-3945-AAF1-864AA94E83DE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10701306" y="717174"/>
            <a:ext cx="590111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20231C-C5DF-3149-9694-13E299D37737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9493621" y="1330863"/>
            <a:ext cx="1797796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10B04-D4A6-3F4D-8150-F7F6AE29073F}"/>
                  </a:ext>
                </a:extLst>
              </p:cNvPr>
              <p:cNvSpPr txBox="1"/>
              <p:nvPr/>
            </p:nvSpPr>
            <p:spPr>
              <a:xfrm>
                <a:off x="8276334" y="-47251"/>
                <a:ext cx="2328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10B04-D4A6-3F4D-8150-F7F6AE290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334" y="-47251"/>
                <a:ext cx="2328971" cy="523220"/>
              </a:xfrm>
              <a:prstGeom prst="rect">
                <a:avLst/>
              </a:prstGeom>
              <a:blipFill>
                <a:blip r:embed="rId3"/>
                <a:stretch>
                  <a:fillRect l="-108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C63110-E44F-5345-9EF3-61E979C33F6F}"/>
                  </a:ext>
                </a:extLst>
              </p:cNvPr>
              <p:cNvSpPr txBox="1"/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C63110-E44F-5345-9EF3-61E979C33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6121BC-6D77-EA42-8B81-AD7DCBB9D4F7}"/>
                  </a:ext>
                </a:extLst>
              </p:cNvPr>
              <p:cNvSpPr txBox="1"/>
              <p:nvPr/>
            </p:nvSpPr>
            <p:spPr>
              <a:xfrm>
                <a:off x="9439837" y="1431923"/>
                <a:ext cx="21820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6121BC-6D77-EA42-8B81-AD7DCBB9D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7" y="1431923"/>
                <a:ext cx="2182072" cy="523220"/>
              </a:xfrm>
              <a:prstGeom prst="rect">
                <a:avLst/>
              </a:prstGeom>
              <a:blipFill>
                <a:blip r:embed="rId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01201D-204A-5A48-A215-2BCD7CD1B24B}"/>
                  </a:ext>
                </a:extLst>
              </p:cNvPr>
              <p:cNvSpPr txBox="1"/>
              <p:nvPr/>
            </p:nvSpPr>
            <p:spPr>
              <a:xfrm>
                <a:off x="3878487" y="1971566"/>
                <a:ext cx="8103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01201D-204A-5A48-A215-2BCD7CD1B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487" y="1971566"/>
                <a:ext cx="8103179" cy="523220"/>
              </a:xfrm>
              <a:prstGeom prst="rect">
                <a:avLst/>
              </a:prstGeom>
              <a:blipFill>
                <a:blip r:embed="rId7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243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A*: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2E065DE0-2FB9-9E46-9938-F62A96C545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67061" y="431846"/>
                <a:ext cx="5699695" cy="6055820"/>
              </a:xfrm>
              <a:solidFill>
                <a:schemeClr val="bg1"/>
              </a:solidFill>
              <a:ln w="63500"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we don’t know the distance from Sibiu to Bucharest on highways, but we DO know the distance “as the crow flies.”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Euclidean distance (as the crow flies)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Sibiu: h(n) = 260km</a:t>
                </a:r>
              </a:p>
              <a:p>
                <a:r>
                  <a:rPr lang="en-US" dirty="0"/>
                  <a:t>Timisoara: h(n) = 410km</a:t>
                </a:r>
              </a:p>
              <a:p>
                <a:r>
                  <a:rPr lang="en-US" dirty="0" err="1"/>
                  <a:t>Zerind</a:t>
                </a:r>
                <a:r>
                  <a:rPr lang="en-US" dirty="0"/>
                  <a:t>: h(n) = 422km</a:t>
                </a: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2E065DE0-2FB9-9E46-9938-F62A96C54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67061" y="431846"/>
                <a:ext cx="5699695" cy="6055820"/>
              </a:xfrm>
              <a:blipFill>
                <a:blip r:embed="rId4"/>
                <a:stretch>
                  <a:fillRect l="-1762" t="-1242" r="-220"/>
                </a:stretch>
              </a:blipFill>
              <a:ln w="635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158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Romania using UCS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Zerind:75, Timisoara:118, Sibiu:140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17626-0498-2D48-86EE-1057BD63BC65}"/>
              </a:ext>
            </a:extLst>
          </p:cNvPr>
          <p:cNvSpPr txBox="1">
            <a:spLocks/>
          </p:cNvSpPr>
          <p:nvPr/>
        </p:nvSpPr>
        <p:spPr>
          <a:xfrm>
            <a:off x="6167061" y="4059948"/>
            <a:ext cx="4687751" cy="479159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Pick this one first?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BA3A83-C9F7-BC44-99C5-D11EF1AFB89D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209369" y="2556326"/>
            <a:ext cx="4957692" cy="174320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771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Romania using A*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Sibiu:140+260=400, Zerind:75+422=495, Timisoara:118+410=528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49C1E7-1409-5B42-9B03-52B5A833AC1E}"/>
              </a:ext>
            </a:extLst>
          </p:cNvPr>
          <p:cNvSpPr txBox="1">
            <a:spLocks/>
          </p:cNvSpPr>
          <p:nvPr/>
        </p:nvSpPr>
        <p:spPr>
          <a:xfrm>
            <a:off x="6167061" y="4059948"/>
            <a:ext cx="4687751" cy="479159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No, pick this one first!!!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0DA0BC-5E6E-7F41-B1C6-ECFCD97BB6B8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625213" y="3554362"/>
            <a:ext cx="3541848" cy="745166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23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9" y="365125"/>
            <a:ext cx="11421034" cy="1822263"/>
          </a:xfrm>
        </p:spPr>
        <p:txBody>
          <a:bodyPr>
            <a:normAutofit/>
          </a:bodyPr>
          <a:lstStyle/>
          <a:p>
            <a:r>
              <a:rPr lang="en-US" dirty="0"/>
              <a:t>BFS vs. A* Search Example</a:t>
            </a:r>
            <a:br>
              <a:rPr lang="en-US" dirty="0"/>
            </a:br>
            <a:r>
              <a:rPr lang="en-US" sz="2800" dirty="0"/>
              <a:t>The heuristic h(n)=Euclidean distance favors nodes on the main diagonal.  Those nodes all have the same g(n)+h(n), so A* evaluates them first.</a:t>
            </a:r>
            <a:endParaRPr lang="en-US" dirty="0"/>
          </a:p>
        </p:txBody>
      </p:sp>
      <p:pic>
        <p:nvPicPr>
          <p:cNvPr id="4" name="Picture 2" descr="File:Dijkstras progress 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27102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Astar_progress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150902"/>
            <a:ext cx="37338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9583" y="5997054"/>
            <a:ext cx="878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CC-BY 3.0 by Subh83, 2011,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File:Astar_progress_animation.gif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93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Uniform Cost Search (UCS): like BFS, but for actions that have different costs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cost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cost &lt;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Heuristics, e.g., Manhattan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Greedy Best-first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Like UCS but adds a </a:t>
            </a:r>
            <a:r>
              <a:rPr lang="en-US" b="1" u="sng" dirty="0"/>
              <a:t>lower bound</a:t>
            </a:r>
            <a:r>
              <a:rPr lang="en-US" dirty="0"/>
              <a:t> of the remaining path length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</p:txBody>
      </p:sp>
    </p:spTree>
    <p:extLst>
      <p:ext uri="{BB962C8B-B14F-4D97-AF65-F5344CB8AC3E}">
        <p14:creationId xmlns:p14="http://schemas.microsoft.com/office/powerpoint/2010/main" val="259248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An example for which BFS is not optimal: Romania 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8468315" y="3327736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>
            <a:off x="9460293" y="3215529"/>
            <a:ext cx="53052" cy="11220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F217671-275B-EA48-A477-2C47D439AEE3}"/>
              </a:ext>
            </a:extLst>
          </p:cNvPr>
          <p:cNvCxnSpPr/>
          <p:nvPr/>
        </p:nvCxnSpPr>
        <p:spPr>
          <a:xfrm>
            <a:off x="736270" y="2945081"/>
            <a:ext cx="1769424" cy="483919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5E5D9EC-1CB4-5245-9EF1-FF21A6947288}"/>
              </a:ext>
            </a:extLst>
          </p:cNvPr>
          <p:cNvCxnSpPr>
            <a:cxnSpLocks/>
          </p:cNvCxnSpPr>
          <p:nvPr/>
        </p:nvCxnSpPr>
        <p:spPr>
          <a:xfrm>
            <a:off x="2505694" y="3478998"/>
            <a:ext cx="414487" cy="812783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750C14A-C3BE-954B-BFB7-5C36308EDD72}"/>
              </a:ext>
            </a:extLst>
          </p:cNvPr>
          <p:cNvCxnSpPr>
            <a:cxnSpLocks/>
          </p:cNvCxnSpPr>
          <p:nvPr/>
        </p:nvCxnSpPr>
        <p:spPr>
          <a:xfrm>
            <a:off x="4232787" y="4866968"/>
            <a:ext cx="1238865" cy="589533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119" y="4834293"/>
            <a:ext cx="3475144" cy="1653373"/>
          </a:xfrm>
          <a:ln w="635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It would have been better to find this path!</a:t>
            </a:r>
          </a:p>
          <a:p>
            <a:pPr marL="0" indent="0">
              <a:buNone/>
            </a:pPr>
            <a:r>
              <a:rPr lang="en-US" dirty="0"/>
              <a:t>Cost = 418 km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54D473-0415-A04A-89F8-7719956EFE94}"/>
              </a:ext>
            </a:extLst>
          </p:cNvPr>
          <p:cNvSpPr/>
          <p:nvPr/>
        </p:nvSpPr>
        <p:spPr>
          <a:xfrm>
            <a:off x="7072137" y="4129064"/>
            <a:ext cx="2090060" cy="5863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307F20-E9E0-2440-8DE6-A9ED517CC5BB}"/>
              </a:ext>
            </a:extLst>
          </p:cNvPr>
          <p:cNvCxnSpPr>
            <a:cxnSpLocks/>
            <a:stCxn id="37" idx="4"/>
            <a:endCxn id="31" idx="0"/>
          </p:cNvCxnSpPr>
          <p:nvPr/>
        </p:nvCxnSpPr>
        <p:spPr>
          <a:xfrm>
            <a:off x="8110427" y="3876594"/>
            <a:ext cx="6740" cy="25247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D461527-6E77-D944-AA00-0E01E3907B87}"/>
              </a:ext>
            </a:extLst>
          </p:cNvPr>
          <p:cNvCxnSpPr>
            <a:cxnSpLocks/>
          </p:cNvCxnSpPr>
          <p:nvPr/>
        </p:nvCxnSpPr>
        <p:spPr>
          <a:xfrm>
            <a:off x="2920181" y="4291781"/>
            <a:ext cx="1312606" cy="575187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70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B366-61DB-8D40-996F-1B1224A6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solution: Uniform Cost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20730-FCBB-B143-8E29-C2A5CF4FB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85323" cy="4351338"/>
          </a:xfrm>
        </p:spPr>
        <p:txBody>
          <a:bodyPr/>
          <a:lstStyle/>
          <a:p>
            <a:r>
              <a:rPr lang="en-US" dirty="0"/>
              <a:t>Breadth-first search (BFS): Next node expanded is the one with the fewest required actions</a:t>
            </a:r>
          </a:p>
          <a:p>
            <a:pPr lvl="1"/>
            <a:r>
              <a:rPr lang="en-US" dirty="0"/>
              <a:t>Frontier is a queue</a:t>
            </a:r>
          </a:p>
          <a:p>
            <a:pPr lvl="1"/>
            <a:r>
              <a:rPr lang="en-US" dirty="0"/>
              <a:t>First node into the queue is the first one expanded (FIFO)</a:t>
            </a:r>
          </a:p>
          <a:p>
            <a:r>
              <a:rPr lang="en-US" dirty="0"/>
              <a:t>Uniform cost search (UCS): Next node expanded is the one with the lowest accumulated path cost</a:t>
            </a:r>
          </a:p>
          <a:p>
            <a:pPr lvl="1"/>
            <a:r>
              <a:rPr lang="en-US" dirty="0"/>
              <a:t>Frontier is a </a:t>
            </a:r>
            <a:r>
              <a:rPr lang="en-US" b="1" i="1" dirty="0"/>
              <a:t>priority queue</a:t>
            </a:r>
          </a:p>
          <a:p>
            <a:pPr lvl="1"/>
            <a:r>
              <a:rPr lang="en-US" b="1" i="1" dirty="0"/>
              <a:t>Lowest-cost node </a:t>
            </a:r>
            <a:r>
              <a:rPr lang="en-US" dirty="0"/>
              <a:t>is the first one expanded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0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Arad:0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47216BC-883A-9A4C-A87C-1072F824B9D2}"/>
              </a:ext>
            </a:extLst>
          </p:cNvPr>
          <p:cNvSpPr/>
          <p:nvPr/>
        </p:nvSpPr>
        <p:spPr>
          <a:xfrm>
            <a:off x="479670" y="2698232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Zerind:75, Timisoara:118, Sibiu:140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A764C4-66FC-A24B-A917-DF228DDFC101}"/>
              </a:ext>
            </a:extLst>
          </p:cNvPr>
          <p:cNvSpPr/>
          <p:nvPr/>
        </p:nvSpPr>
        <p:spPr>
          <a:xfrm>
            <a:off x="479670" y="3912433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743504-D704-674A-8CF9-A27BFF308ABC}"/>
              </a:ext>
            </a:extLst>
          </p:cNvPr>
          <p:cNvSpPr/>
          <p:nvPr/>
        </p:nvSpPr>
        <p:spPr>
          <a:xfrm>
            <a:off x="2176054" y="3225386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8B9B59-CEB2-7644-AE55-A387762EF221}"/>
              </a:ext>
            </a:extLst>
          </p:cNvPr>
          <p:cNvSpPr/>
          <p:nvPr/>
        </p:nvSpPr>
        <p:spPr>
          <a:xfrm>
            <a:off x="694529" y="2088634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5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Timisoara:118, Sibiu:140, </a:t>
            </a:r>
            <a:r>
              <a:rPr lang="en-US" b="1" u="sng" dirty="0"/>
              <a:t>Oradea:146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A072863-4F87-3D4A-9A0C-32DCD6698866}"/>
              </a:ext>
            </a:extLst>
          </p:cNvPr>
          <p:cNvSpPr/>
          <p:nvPr/>
        </p:nvSpPr>
        <p:spPr>
          <a:xfrm>
            <a:off x="479670" y="3912433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D651E6-1236-174B-A269-153A31B0191F}"/>
              </a:ext>
            </a:extLst>
          </p:cNvPr>
          <p:cNvSpPr/>
          <p:nvPr/>
        </p:nvSpPr>
        <p:spPr>
          <a:xfrm>
            <a:off x="2176054" y="3225386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83C0F5-B5C3-1445-8AB3-F644710E4D1C}"/>
              </a:ext>
            </a:extLst>
          </p:cNvPr>
          <p:cNvSpPr/>
          <p:nvPr/>
        </p:nvSpPr>
        <p:spPr>
          <a:xfrm>
            <a:off x="1054291" y="1474039"/>
            <a:ext cx="614597" cy="535898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7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2732</Words>
  <Application>Microsoft Macintosh PowerPoint</Application>
  <PresentationFormat>Widescreen</PresentationFormat>
  <Paragraphs>472</Paragraphs>
  <Slides>47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Office Theme</vt:lpstr>
      <vt:lpstr>Lecture 16: Uniform Cost Search and A*</vt:lpstr>
      <vt:lpstr>Review: DFS and BFS</vt:lpstr>
      <vt:lpstr>Outline of today’s lecture</vt:lpstr>
      <vt:lpstr>An example for which BFS is not optimal: Romania </vt:lpstr>
      <vt:lpstr>An example for which BFS is not optimal: Romania </vt:lpstr>
      <vt:lpstr>The solution: Uniform Cost Search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GOAL!!!!   GOL!!!!!</vt:lpstr>
      <vt:lpstr>Outline of today’s lecture</vt:lpstr>
      <vt:lpstr>Heuristics main idea</vt:lpstr>
      <vt:lpstr>Why not choose the node CLOSEST TO GOAL?</vt:lpstr>
      <vt:lpstr>We don’t know which state is closest to goal</vt:lpstr>
      <vt:lpstr>Search heuristics: estimates of distance-to-goal</vt:lpstr>
      <vt:lpstr>Example heuristic: Manhattan distance</vt:lpstr>
      <vt:lpstr>Outline of today’s lecture</vt:lpstr>
      <vt:lpstr>Greedy Best-First Search</vt:lpstr>
      <vt:lpstr>Greedy Search Example</vt:lpstr>
      <vt:lpstr>Greedy Search Example</vt:lpstr>
      <vt:lpstr>The problem with Greedy Search</vt:lpstr>
      <vt:lpstr>The problem with Greedy Search</vt:lpstr>
      <vt:lpstr>The problem with Greedy Search</vt:lpstr>
      <vt:lpstr>PowerPoint Presentation</vt:lpstr>
      <vt:lpstr>Outline of today’s lecture</vt:lpstr>
      <vt:lpstr>The problem with Greedy Search</vt:lpstr>
      <vt:lpstr>The problem with Greedy Search</vt:lpstr>
      <vt:lpstr>A* search</vt:lpstr>
      <vt:lpstr>A* search</vt:lpstr>
      <vt:lpstr>Optimality of A*</vt:lpstr>
      <vt:lpstr>Optimality of A*</vt:lpstr>
      <vt:lpstr>Optimality of A* Search</vt:lpstr>
      <vt:lpstr>Example of A*: Romania</vt:lpstr>
      <vt:lpstr>Romania using UCS</vt:lpstr>
      <vt:lpstr>Romania using A*</vt:lpstr>
      <vt:lpstr>BFS vs. A* Search Example The heuristic h(n)=Euclidean distance favors nodes on the main diagonal.  Those nodes all have the same g(n)+h(n), so A* evaluates them first.</vt:lpstr>
      <vt:lpstr>Outline of today’s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Search informed by lookahead heuristics Greedy, Admissible A*, Consistent A*</dc:title>
  <dc:creator>Hasegawa-Johnson, Mark Allan</dc:creator>
  <cp:lastModifiedBy>Hasegawa-Johnson, Mark Allan</cp:lastModifiedBy>
  <cp:revision>77</cp:revision>
  <cp:lastPrinted>2021-02-01T16:47:51Z</cp:lastPrinted>
  <dcterms:created xsi:type="dcterms:W3CDTF">2019-01-23T20:39:27Z</dcterms:created>
  <dcterms:modified xsi:type="dcterms:W3CDTF">2022-02-22T22:57:40Z</dcterms:modified>
</cp:coreProperties>
</file>