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8" r:id="rId2"/>
    <p:sldId id="295" r:id="rId3"/>
    <p:sldId id="258" r:id="rId4"/>
    <p:sldId id="260" r:id="rId5"/>
    <p:sldId id="298" r:id="rId6"/>
    <p:sldId id="371" r:id="rId7"/>
    <p:sldId id="357" r:id="rId8"/>
    <p:sldId id="297" r:id="rId9"/>
    <p:sldId id="358" r:id="rId10"/>
    <p:sldId id="359" r:id="rId11"/>
    <p:sldId id="372" r:id="rId12"/>
    <p:sldId id="300" r:id="rId13"/>
    <p:sldId id="261" r:id="rId14"/>
    <p:sldId id="304" r:id="rId15"/>
    <p:sldId id="306" r:id="rId16"/>
    <p:sldId id="268" r:id="rId17"/>
    <p:sldId id="307" r:id="rId18"/>
    <p:sldId id="308" r:id="rId19"/>
    <p:sldId id="309" r:id="rId20"/>
    <p:sldId id="310" r:id="rId21"/>
    <p:sldId id="312" r:id="rId22"/>
    <p:sldId id="379" r:id="rId23"/>
    <p:sldId id="313" r:id="rId24"/>
    <p:sldId id="314" r:id="rId25"/>
    <p:sldId id="316" r:id="rId26"/>
    <p:sldId id="317" r:id="rId27"/>
    <p:sldId id="318" r:id="rId28"/>
    <p:sldId id="319" r:id="rId29"/>
    <p:sldId id="320" r:id="rId30"/>
    <p:sldId id="322" r:id="rId31"/>
    <p:sldId id="360" r:id="rId32"/>
    <p:sldId id="373" r:id="rId33"/>
    <p:sldId id="366" r:id="rId34"/>
    <p:sldId id="356" r:id="rId35"/>
    <p:sldId id="380" r:id="rId36"/>
    <p:sldId id="381" r:id="rId37"/>
    <p:sldId id="383" r:id="rId38"/>
    <p:sldId id="364" r:id="rId39"/>
    <p:sldId id="370" r:id="rId40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DE9"/>
    <a:srgbClr val="E06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AD09AB-C10E-4E6A-8FA5-73A37DEF1085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63C5F5-DF51-48BC-B2F7-9A8BEE715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7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5637-4BF9-4D65-B307-46A76C7EB2C6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554" y="92596"/>
            <a:ext cx="10096980" cy="1608881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CS440/ECE 448 Lecture 15:</a:t>
            </a:r>
            <a:br>
              <a:rPr kumimoji="1" lang="en-US" altLang="ja-JP" sz="4800" dirty="0"/>
            </a:br>
            <a:r>
              <a:rPr lang="en-US" altLang="ja-JP" sz="4800" dirty="0"/>
              <a:t>Search</a:t>
            </a:r>
            <a:endParaRPr kumimoji="1" lang="ja-JP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648358"/>
            <a:ext cx="656272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6E8540-CC87-5C4A-8B41-9827B05BE60E}"/>
              </a:ext>
            </a:extLst>
          </p:cNvPr>
          <p:cNvSpPr txBox="1">
            <a:spLocks/>
          </p:cNvSpPr>
          <p:nvPr/>
        </p:nvSpPr>
        <p:spPr>
          <a:xfrm>
            <a:off x="3900667" y="1518212"/>
            <a:ext cx="4357871" cy="495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/>
              <a:t>CC-SA 4.0, Mark Hasegawa-Johnson, 2/2022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4833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explored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Fourth data structure: explored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Completeness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Optimality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Time Complexity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Space Complexity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350E-286F-EA47-82DF-43C8E7BA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problem differ from every problem you’ve ever seen before?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AAD9-B5BC-1E4F-AB3C-8FF6B074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differs from most Computer Science problems in that the state space might be infinite.  We don’t assume, in advance, that we can enumerate every possible configuration of the world.</a:t>
            </a:r>
          </a:p>
          <a:p>
            <a:r>
              <a:rPr lang="en-US" dirty="0"/>
              <a:t>Traditional definition of Dijkstra’s algorithm:</a:t>
            </a:r>
          </a:p>
          <a:p>
            <a:pPr lvl="1"/>
            <a:r>
              <a:rPr lang="en-US" dirty="0"/>
              <a:t>First, list all of the possible states in the “not explored” list</a:t>
            </a:r>
          </a:p>
          <a:p>
            <a:pPr lvl="1"/>
            <a:r>
              <a:rPr lang="en-US" dirty="0"/>
              <a:t>Then, move them to the “explored” list after we visit them</a:t>
            </a:r>
          </a:p>
          <a:p>
            <a:r>
              <a:rPr lang="en-US" dirty="0"/>
              <a:t>Modifying Dijkstra’s algorithm for the infinite-world assumption:</a:t>
            </a:r>
          </a:p>
          <a:p>
            <a:pPr lvl="1"/>
            <a:r>
              <a:rPr lang="en-US" dirty="0"/>
              <a:t>Instead of a list of all possible states, we have a method </a:t>
            </a:r>
            <a:r>
              <a:rPr lang="en-US" b="1" dirty="0">
                <a:solidFill>
                  <a:srgbClr val="E06CE8"/>
                </a:solidFill>
              </a:rPr>
              <a:t>(</a:t>
            </a:r>
            <a:r>
              <a:rPr lang="en-US" b="1" dirty="0" err="1">
                <a:solidFill>
                  <a:srgbClr val="E06CE8"/>
                </a:solidFill>
              </a:rPr>
              <a:t>next_state,cost</a:t>
            </a:r>
            <a:r>
              <a:rPr lang="en-US" b="1" dirty="0">
                <a:solidFill>
                  <a:srgbClr val="E06CE8"/>
                </a:solidFill>
              </a:rPr>
              <a:t>)=</a:t>
            </a:r>
            <a:r>
              <a:rPr lang="en-US" b="1" dirty="0" err="1">
                <a:solidFill>
                  <a:srgbClr val="E06CE8"/>
                </a:solidFill>
              </a:rPr>
              <a:t>Transition_Model</a:t>
            </a:r>
            <a:r>
              <a:rPr lang="en-US" b="1" dirty="0">
                <a:solidFill>
                  <a:srgbClr val="E06CE8"/>
                </a:solidFill>
              </a:rPr>
              <a:t>(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b="1" dirty="0">
                <a:solidFill>
                  <a:srgbClr val="E06CE8"/>
                </a:solidFill>
              </a:rPr>
              <a:t>, action)</a:t>
            </a:r>
          </a:p>
          <a:p>
            <a:pPr lvl="1"/>
            <a:r>
              <a:rPr lang="en-US" dirty="0"/>
              <a:t>Instead of an infinite “not explored” list, we have a finite “frontier.”</a:t>
            </a:r>
          </a:p>
        </p:txBody>
      </p:sp>
    </p:spTree>
    <p:extLst>
      <p:ext uri="{BB962C8B-B14F-4D97-AF65-F5344CB8AC3E}">
        <p14:creationId xmlns:p14="http://schemas.microsoft.com/office/powerpoint/2010/main" val="296438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D89E-8931-5847-9DA1-1567675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data structure: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9A6B-BC8B-0441-8486-CA7E351A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831653"/>
          </a:xfrm>
        </p:spPr>
        <p:txBody>
          <a:bodyPr>
            <a:noAutofit/>
          </a:bodyPr>
          <a:lstStyle/>
          <a:p>
            <a:r>
              <a:rPr lang="en-US" sz="2400" dirty="0"/>
              <a:t>Frontier = set of nodes that you know how to reach, but you haven’t yet tested to see what comes next after those states</a:t>
            </a:r>
          </a:p>
          <a:p>
            <a:r>
              <a:rPr lang="en-US" sz="2400" b="1" dirty="0">
                <a:solidFill>
                  <a:srgbClr val="E06CE8"/>
                </a:solidFill>
              </a:rPr>
              <a:t>node = ( state, </a:t>
            </a:r>
            <a:r>
              <a:rPr lang="en-US" sz="2400" b="1" dirty="0" err="1">
                <a:solidFill>
                  <a:srgbClr val="E06CE8"/>
                </a:solidFill>
              </a:rPr>
              <a:t>parent_node</a:t>
            </a:r>
            <a:r>
              <a:rPr lang="en-US" sz="2400" b="1" dirty="0">
                <a:solidFill>
                  <a:srgbClr val="E06CE8"/>
                </a:solidFill>
              </a:rPr>
              <a:t>, </a:t>
            </a:r>
            <a:r>
              <a:rPr lang="en-US" sz="2400" b="1" dirty="0" err="1">
                <a:solidFill>
                  <a:srgbClr val="E06CE8"/>
                </a:solidFill>
              </a:rPr>
              <a:t>path_cost</a:t>
            </a:r>
            <a:r>
              <a:rPr lang="en-US" sz="2400" b="1" dirty="0">
                <a:solidFill>
                  <a:srgbClr val="E06CE8"/>
                </a:solidFill>
              </a:rPr>
              <a:t> )</a:t>
            </a:r>
          </a:p>
          <a:p>
            <a:r>
              <a:rPr lang="en-US" sz="2400" dirty="0"/>
              <a:t>Initialize: </a:t>
            </a:r>
            <a:r>
              <a:rPr lang="en-US" sz="2400" b="1" dirty="0">
                <a:solidFill>
                  <a:srgbClr val="E06CE8"/>
                </a:solidFill>
              </a:rPr>
              <a:t>frontier = { (</a:t>
            </a:r>
            <a:r>
              <a:rPr lang="en-US" sz="2400" b="1" dirty="0" err="1">
                <a:solidFill>
                  <a:srgbClr val="E06CE8"/>
                </a:solidFill>
              </a:rPr>
              <a:t>initial_state</a:t>
            </a:r>
            <a:r>
              <a:rPr lang="en-US" sz="2400" b="1" dirty="0">
                <a:solidFill>
                  <a:srgbClr val="E06CE8"/>
                </a:solidFill>
              </a:rPr>
              <a:t>, None, 0) }</a:t>
            </a:r>
          </a:p>
          <a:p>
            <a:r>
              <a:rPr lang="en-US" sz="2400" dirty="0"/>
              <a:t>Iterate, until goal is reached:</a:t>
            </a:r>
          </a:p>
          <a:p>
            <a:pPr lvl="1"/>
            <a:r>
              <a:rPr lang="en-US" dirty="0"/>
              <a:t>Set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dirty="0"/>
              <a:t> to some node from the frontier, remove it from the frontier.</a:t>
            </a:r>
          </a:p>
          <a:p>
            <a:pPr lvl="1"/>
            <a:r>
              <a:rPr lang="en-US" dirty="0"/>
              <a:t>Expand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b="1" dirty="0"/>
              <a:t>:</a:t>
            </a:r>
            <a:endParaRPr lang="en-US" dirty="0"/>
          </a:p>
          <a:p>
            <a:pPr lvl="2"/>
            <a:r>
              <a:rPr lang="en-US" sz="2400" dirty="0"/>
              <a:t>If it’s the goal, then you’re done!  Return the corresponding path.</a:t>
            </a:r>
          </a:p>
          <a:p>
            <a:pPr lvl="2"/>
            <a:r>
              <a:rPr lang="en-US" sz="2400" dirty="0"/>
              <a:t>If not, then find its children, and transition costs, using </a:t>
            </a:r>
            <a:r>
              <a:rPr lang="en-US" sz="2400" b="1" dirty="0">
                <a:solidFill>
                  <a:srgbClr val="E06CE8"/>
                </a:solidFill>
              </a:rPr>
              <a:t>(</a:t>
            </a:r>
            <a:r>
              <a:rPr lang="en-US" sz="2400" b="1" dirty="0" err="1">
                <a:solidFill>
                  <a:srgbClr val="E06CE8"/>
                </a:solidFill>
              </a:rPr>
              <a:t>next_state,cost</a:t>
            </a:r>
            <a:r>
              <a:rPr lang="en-US" sz="2400" b="1" dirty="0">
                <a:solidFill>
                  <a:srgbClr val="E06CE8"/>
                </a:solidFill>
              </a:rPr>
              <a:t>)=</a:t>
            </a:r>
            <a:r>
              <a:rPr lang="en-US" sz="2400" b="1" dirty="0" err="1">
                <a:solidFill>
                  <a:srgbClr val="E06CE8"/>
                </a:solidFill>
              </a:rPr>
              <a:t>Transition_Model</a:t>
            </a:r>
            <a:r>
              <a:rPr lang="en-US" sz="2400" b="1" dirty="0">
                <a:solidFill>
                  <a:srgbClr val="E06CE8"/>
                </a:solidFill>
              </a:rPr>
              <a:t>( </a:t>
            </a:r>
            <a:r>
              <a:rPr lang="en-US" sz="2400" b="1" dirty="0" err="1">
                <a:solidFill>
                  <a:srgbClr val="E06CE8"/>
                </a:solidFill>
              </a:rPr>
              <a:t>current_state</a:t>
            </a:r>
            <a:r>
              <a:rPr lang="en-US" sz="2400" b="1" dirty="0">
                <a:solidFill>
                  <a:srgbClr val="E06CE8"/>
                </a:solidFill>
              </a:rPr>
              <a:t>, action)</a:t>
            </a:r>
            <a:r>
              <a:rPr lang="en-US" sz="2400" dirty="0"/>
              <a:t>, and add them to the frontier.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46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/>
              <a:t>Arad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Go from one city to another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If you go from city A to </a:t>
            </a:r>
            <a:br>
              <a:rPr lang="en-US" sz="2000" dirty="0"/>
            </a:br>
            <a:r>
              <a:rPr lang="en-US" sz="2000" dirty="0"/>
              <a:t>city B, you end up in city B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/>
              <a:t>Bucharest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  <p:extLst>
      <p:ext uri="{BB962C8B-B14F-4D97-AF65-F5344CB8AC3E}">
        <p14:creationId xmlns:p14="http://schemas.microsoft.com/office/powerpoint/2010/main" val="360564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Arad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</p:spTree>
    <p:extLst>
      <p:ext uri="{BB962C8B-B14F-4D97-AF65-F5344CB8AC3E}">
        <p14:creationId xmlns:p14="http://schemas.microsoft.com/office/powerpoint/2010/main" val="162969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1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3"/>
          </a:xfrm>
        </p:spPr>
        <p:txBody>
          <a:bodyPr/>
          <a:lstStyle/>
          <a:p>
            <a:r>
              <a:rPr lang="en-US" dirty="0"/>
              <a:t>Tree Search: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" y="1375118"/>
            <a:ext cx="11141611" cy="5482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for an optimal solution</a:t>
            </a:r>
          </a:p>
          <a:p>
            <a:pPr lvl="1"/>
            <a:r>
              <a:rPr lang="en-US" dirty="0"/>
              <a:t>Maintain a </a:t>
            </a:r>
            <a:r>
              <a:rPr lang="en-US" b="1" dirty="0"/>
              <a:t>frontier</a:t>
            </a:r>
            <a:r>
              <a:rPr lang="en-US" dirty="0"/>
              <a:t> of unexpanded states</a:t>
            </a:r>
          </a:p>
          <a:p>
            <a:pPr lvl="1"/>
            <a:r>
              <a:rPr lang="en-US" dirty="0"/>
              <a:t>At each step, pick a state from the frontier to </a:t>
            </a:r>
            <a:r>
              <a:rPr lang="en-US" b="1" dirty="0"/>
              <a:t>expand:</a:t>
            </a:r>
          </a:p>
          <a:p>
            <a:pPr lvl="2"/>
            <a:r>
              <a:rPr lang="en-US" dirty="0"/>
              <a:t>Check to see whether or not this state is the goal state.  If so, DONE!</a:t>
            </a:r>
          </a:p>
          <a:p>
            <a:pPr lvl="2"/>
            <a:r>
              <a:rPr lang="en-US" dirty="0"/>
              <a:t>If not, then list all of the states you can reach from this state, add them to the frontier, and add them to the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BACK-TRACE: go back up the tree; list, in reverse order, all of the actions you need to perform in order to reach the goal state.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ACT: the agent reads off the sequence of necessary actions, in order, and does them.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 vs. States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8373" y="1411071"/>
            <a:ext cx="5943603" cy="5446930"/>
          </a:xfrm>
        </p:spPr>
        <p:txBody>
          <a:bodyPr>
            <a:normAutofit/>
          </a:bodyPr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initial state</a:t>
            </a:r>
          </a:p>
          <a:p>
            <a:pPr lvl="1"/>
            <a:r>
              <a:rPr lang="en-US" dirty="0"/>
              <a:t>Must have enough detail to decide whether or not you’ve reached the 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  <a:p>
            <a:r>
              <a:rPr lang="en-US" dirty="0"/>
              <a:t>Node = a point in the search tree</a:t>
            </a:r>
          </a:p>
          <a:p>
            <a:pPr lvl="1"/>
            <a:r>
              <a:rPr lang="en-US" dirty="0"/>
              <a:t>Knows the ID of its STATE</a:t>
            </a:r>
          </a:p>
          <a:p>
            <a:pPr lvl="1"/>
            <a:r>
              <a:rPr lang="en-US" dirty="0"/>
              <a:t>Knows the ID of its PARENT NODE</a:t>
            </a:r>
          </a:p>
          <a:p>
            <a:pPr lvl="1"/>
            <a:r>
              <a:rPr lang="en-US" dirty="0"/>
              <a:t>Knows the COST of the path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2801" y="1411070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Starting state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Successor state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128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68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0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2</a:t>
            </a:r>
            <a:br>
              <a:rPr lang="en-US" dirty="0"/>
            </a:br>
            <a:r>
              <a:rPr lang="en-US" dirty="0"/>
              <a:t>Expand Sibiu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u="sng" dirty="0"/>
              <a:t>Sibiu</a:t>
            </a:r>
            <a:r>
              <a:rPr lang="en-US" dirty="0"/>
              <a:t>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explored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Fourth data structure: explored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Completeness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Optimality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Time Complexity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Space Complexity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2</a:t>
            </a:r>
            <a:br>
              <a:rPr lang="en-US" dirty="0"/>
            </a:br>
            <a:r>
              <a:rPr lang="en-US" dirty="0"/>
              <a:t>Expanded Sibiu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92168D5-2834-7147-A4B7-F246BAC32D03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1B84C6-8FAD-D44C-8101-97958FF316F6}"/>
              </a:ext>
            </a:extLst>
          </p:cNvPr>
          <p:cNvSpPr/>
          <p:nvPr/>
        </p:nvSpPr>
        <p:spPr>
          <a:xfrm>
            <a:off x="290728" y="4581373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37D8E5-91D2-944A-948E-48A5B65DCB91}"/>
              </a:ext>
            </a:extLst>
          </p:cNvPr>
          <p:cNvSpPr/>
          <p:nvPr/>
        </p:nvSpPr>
        <p:spPr>
          <a:xfrm>
            <a:off x="3045654" y="460716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280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DC0F39-EF20-1B4B-8631-083D573E091B}"/>
              </a:ext>
            </a:extLst>
          </p:cNvPr>
          <p:cNvSpPr/>
          <p:nvPr/>
        </p:nvSpPr>
        <p:spPr>
          <a:xfrm>
            <a:off x="5536668" y="4604822"/>
            <a:ext cx="3964745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Ramnicu</a:t>
            </a:r>
            <a:r>
              <a:rPr lang="en-US" sz="2400" dirty="0"/>
              <a:t> </a:t>
            </a:r>
            <a:r>
              <a:rPr lang="en-US" sz="2400" dirty="0" err="1"/>
              <a:t>Valcea</a:t>
            </a:r>
            <a:r>
              <a:rPr lang="en-US" sz="2400" dirty="0"/>
              <a:t>, 220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1E8832-BDC8-4A41-ABC7-DCC31A1626F6}"/>
              </a:ext>
            </a:extLst>
          </p:cNvPr>
          <p:cNvSpPr/>
          <p:nvPr/>
        </p:nvSpPr>
        <p:spPr>
          <a:xfrm>
            <a:off x="9582439" y="460247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56DC5A-17D6-9845-9318-5491EE7C8E3E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1500550" y="3148816"/>
            <a:ext cx="3083169" cy="14325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6C7A9B-3D0B-D040-A118-9217CAA7B3A6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 flipH="1">
            <a:off x="4255476" y="3148816"/>
            <a:ext cx="328243" cy="145835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BE7269-D5B4-3A48-912C-0A8CA04CCED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502694" y="3172263"/>
            <a:ext cx="3016347" cy="14325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2C4C66-0A0F-514C-A77F-C5DA3BC673F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583719" y="3160539"/>
            <a:ext cx="6256609" cy="144193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9192" y="278178"/>
            <a:ext cx="6630888" cy="1710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dirty="0" err="1"/>
              <a:t>Zerind</a:t>
            </a:r>
            <a:r>
              <a:rPr lang="en-US" dirty="0"/>
              <a:t>, Timisoara, Oradea, Arad, </a:t>
            </a:r>
          </a:p>
          <a:p>
            <a:pPr marL="0" indent="0">
              <a:buNone/>
            </a:pP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3"/>
          </a:xfrm>
        </p:spPr>
        <p:txBody>
          <a:bodyPr/>
          <a:lstStyle/>
          <a:p>
            <a:r>
              <a:rPr lang="en-US" dirty="0"/>
              <a:t>Tree Search: 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9317" y="1375118"/>
                <a:ext cx="11141611" cy="54828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 = “branching factor” = max # states you can reach from any given state</a:t>
                </a:r>
              </a:p>
              <a:p>
                <a:r>
                  <a:rPr lang="en-US" dirty="0"/>
                  <a:t>d = “depth” = # layers in the tree (# moves that you have made)</a:t>
                </a:r>
              </a:p>
              <a:p>
                <a:r>
                  <a:rPr lang="en-US" dirty="0"/>
                  <a:t>Complexity of Tree Search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world is infinite (there are an infinite number of possible states),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reasonable cost to pay.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what if (as in the Romania example) the world is finite?  What if there are only N cities,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 … it’s foolish to suffer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complexity for a tree search, when an exhaustive search would be only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317" y="1375118"/>
                <a:ext cx="11141611" cy="5482882"/>
              </a:xfrm>
              <a:blipFill>
                <a:blip r:embed="rId3"/>
                <a:stretch>
                  <a:fillRect l="-1139" t="-1852"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75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3"/>
          </a:xfrm>
        </p:spPr>
        <p:txBody>
          <a:bodyPr/>
          <a:lstStyle/>
          <a:p>
            <a:r>
              <a:rPr lang="en-US" dirty="0"/>
              <a:t>Third data structure: Explored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9317" y="1375118"/>
                <a:ext cx="11141611" cy="54828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limit complexity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: use an explored set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you expand a state, do the following for each child state.</a:t>
                </a:r>
              </a:p>
              <a:p>
                <a:r>
                  <a:rPr lang="en-US" dirty="0"/>
                  <a:t>Check to see whether it’s already been explored.</a:t>
                </a:r>
              </a:p>
              <a:p>
                <a:r>
                  <a:rPr lang="en-US" dirty="0"/>
                  <a:t>If so:</a:t>
                </a:r>
              </a:p>
              <a:p>
                <a:pPr lvl="1"/>
                <a:r>
                  <a:rPr lang="en-US" dirty="0"/>
                  <a:t>Skip it.</a:t>
                </a:r>
              </a:p>
              <a:p>
                <a:r>
                  <a:rPr lang="en-US" dirty="0"/>
                  <a:t>If not:</a:t>
                </a:r>
              </a:p>
              <a:p>
                <a:pPr lvl="1"/>
                <a:r>
                  <a:rPr lang="en-US" dirty="0"/>
                  <a:t>Add it to the frontier</a:t>
                </a:r>
              </a:p>
              <a:p>
                <a:pPr lvl="1"/>
                <a:r>
                  <a:rPr lang="en-US" dirty="0"/>
                  <a:t>Add it to the tree</a:t>
                </a:r>
              </a:p>
              <a:p>
                <a:pPr lvl="1"/>
                <a:r>
                  <a:rPr lang="en-US" dirty="0"/>
                  <a:t>Add it to the explored set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317" y="1375118"/>
                <a:ext cx="11141611" cy="5482882"/>
              </a:xfrm>
              <a:blipFill>
                <a:blip r:embed="rId3"/>
                <a:stretch>
                  <a:fillRect l="-1139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693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771"/>
            <a:ext cx="5897880" cy="1761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Arad }</a:t>
            </a:r>
          </a:p>
          <a:p>
            <a:pPr marL="0" indent="0">
              <a:buNone/>
            </a:pPr>
            <a:r>
              <a:rPr lang="en-US" dirty="0"/>
              <a:t>Explored: { Arad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434905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</p:spTree>
    <p:extLst>
      <p:ext uri="{BB962C8B-B14F-4D97-AF65-F5344CB8AC3E}">
        <p14:creationId xmlns:p14="http://schemas.microsoft.com/office/powerpoint/2010/main" val="342043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4011" cy="1325563"/>
          </a:xfrm>
        </p:spPr>
        <p:txBody>
          <a:bodyPr/>
          <a:lstStyle/>
          <a:p>
            <a:r>
              <a:rPr lang="en-US" dirty="0"/>
              <a:t>Search step 1: expand Arad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7"/>
            <a:ext cx="5897880" cy="11793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r>
              <a:rPr lang="en-US" dirty="0"/>
              <a:t>Explored: { </a:t>
            </a:r>
            <a:r>
              <a:rPr lang="en-US" b="1" dirty="0">
                <a:solidFill>
                  <a:srgbClr val="00B050"/>
                </a:solidFill>
              </a:rPr>
              <a:t>Arad</a:t>
            </a:r>
            <a:r>
              <a:rPr lang="en-US" dirty="0"/>
              <a:t>,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1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5341" cy="1325563"/>
          </a:xfrm>
        </p:spPr>
        <p:txBody>
          <a:bodyPr/>
          <a:lstStyle/>
          <a:p>
            <a:r>
              <a:rPr lang="en-US" dirty="0"/>
              <a:t>Search step 2: expand Sibiu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6"/>
            <a:ext cx="5897880" cy="159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dirty="0" err="1"/>
              <a:t>Zerind</a:t>
            </a:r>
            <a:r>
              <a:rPr lang="en-US" dirty="0"/>
              <a:t>, Timisoara, Oradea, 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</a:t>
            </a:r>
            <a:r>
              <a:rPr lang="en-US" b="1" dirty="0">
                <a:solidFill>
                  <a:srgbClr val="00B050"/>
                </a:solidFill>
              </a:rPr>
              <a:t>Sibiu</a:t>
            </a:r>
            <a:r>
              <a:rPr lang="en-US" dirty="0"/>
              <a:t>, </a:t>
            </a:r>
            <a:r>
              <a:rPr lang="en-US" dirty="0" err="1"/>
              <a:t>Zerind</a:t>
            </a:r>
            <a:r>
              <a:rPr lang="en-US" dirty="0"/>
              <a:t>, Timisoara, Oradea,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90275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Ramnicu</a:t>
            </a:r>
            <a:r>
              <a:rPr lang="en-US" sz="2400" dirty="0"/>
              <a:t> </a:t>
            </a:r>
            <a:r>
              <a:rPr lang="en-US" sz="2400" dirty="0" err="1"/>
              <a:t>Valcea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602403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530447" y="3913164"/>
            <a:ext cx="63337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276573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85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3:</a:t>
            </a:r>
            <a:br>
              <a:rPr lang="en-US" dirty="0"/>
            </a:br>
            <a:r>
              <a:rPr lang="en-US" dirty="0"/>
              <a:t>expand </a:t>
            </a:r>
            <a:r>
              <a:rPr lang="en-US" dirty="0" err="1"/>
              <a:t>Zerind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6"/>
            <a:ext cx="5897880" cy="159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Timisoara, Oradea, 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b="1" dirty="0" err="1">
                <a:solidFill>
                  <a:srgbClr val="00B050"/>
                </a:solidFill>
              </a:rPr>
              <a:t>Zerind</a:t>
            </a:r>
            <a:r>
              <a:rPr lang="en-US" dirty="0"/>
              <a:t>, Timisoara, Oradea,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91432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Ramnicu</a:t>
            </a:r>
            <a:r>
              <a:rPr lang="en-US" sz="2400" dirty="0"/>
              <a:t> </a:t>
            </a:r>
            <a:r>
              <a:rPr lang="en-US" sz="2400" dirty="0" err="1"/>
              <a:t>Valcea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637127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536234" y="3913164"/>
            <a:ext cx="57550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311297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1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4344" y="179706"/>
            <a:ext cx="3685735" cy="2776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Frontier: { Timisoara, Oradea, 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b="1" dirty="0" err="1">
                <a:solidFill>
                  <a:srgbClr val="00B050"/>
                </a:solidFill>
              </a:rPr>
              <a:t>Zerind</a:t>
            </a:r>
            <a:r>
              <a:rPr lang="en-US" dirty="0"/>
              <a:t>, Timisoara, </a:t>
            </a:r>
            <a:r>
              <a:rPr lang="en-US" b="1" dirty="0">
                <a:solidFill>
                  <a:srgbClr val="7030A0"/>
                </a:solidFill>
              </a:rPr>
              <a:t>Oradea</a:t>
            </a:r>
            <a:r>
              <a:rPr lang="en-US" dirty="0"/>
              <a:t>,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344859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4780337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4792061"/>
            <a:ext cx="292133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4011305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4011305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4008131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4768614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5624396"/>
            <a:ext cx="2419644" cy="5627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5619709"/>
            <a:ext cx="387960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Ramnicu</a:t>
            </a:r>
            <a:r>
              <a:rPr lang="en-US" sz="2400" dirty="0"/>
              <a:t> </a:t>
            </a:r>
            <a:r>
              <a:rPr lang="en-US" sz="2400" dirty="0" err="1"/>
              <a:t>Valcea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637127" y="560329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5331322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518872" y="5350082"/>
            <a:ext cx="7491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5331322"/>
            <a:ext cx="3311297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E1C36F-6E0F-504D-A633-18A70277BB66}"/>
              </a:ext>
            </a:extLst>
          </p:cNvPr>
          <p:cNvSpPr txBox="1"/>
          <p:nvPr/>
        </p:nvSpPr>
        <p:spPr>
          <a:xfrm>
            <a:off x="2416632" y="65314"/>
            <a:ext cx="590756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don’t add </a:t>
            </a:r>
            <a:r>
              <a:rPr lang="en-US" sz="2400" b="1" u="sng" dirty="0">
                <a:solidFill>
                  <a:srgbClr val="7030A0"/>
                </a:solidFill>
              </a:rPr>
              <a:t>Oradea</a:t>
            </a:r>
            <a:r>
              <a:rPr lang="en-US" sz="2400" dirty="0"/>
              <a:t> to the frontier again, b/c already in explored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our new path to Oradea is shorter – only </a:t>
            </a:r>
            <a:r>
              <a:rPr lang="en-US" sz="2400" b="1" u="sng" dirty="0">
                <a:solidFill>
                  <a:srgbClr val="7030A0"/>
                </a:solidFill>
              </a:rPr>
              <a:t>146km</a:t>
            </a:r>
            <a:r>
              <a:rPr lang="en-US" sz="2400" dirty="0"/>
              <a:t>, instead of </a:t>
            </a:r>
            <a:r>
              <a:rPr lang="en-US" sz="2400" b="1" u="sng" dirty="0">
                <a:solidFill>
                  <a:srgbClr val="7030A0"/>
                </a:solidFill>
              </a:rPr>
              <a:t>291km</a:t>
            </a:r>
            <a:r>
              <a:rPr lang="en-US" sz="24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we go back and fix our mistake?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F71A63C-557B-EC49-BACC-4835C5EBE7DE}"/>
              </a:ext>
            </a:extLst>
          </p:cNvPr>
          <p:cNvSpPr/>
          <p:nvPr/>
        </p:nvSpPr>
        <p:spPr>
          <a:xfrm>
            <a:off x="1132113" y="1028698"/>
            <a:ext cx="1402162" cy="1081861"/>
          </a:xfrm>
          <a:custGeom>
            <a:avLst/>
            <a:gdLst>
              <a:gd name="connsiteX0" fmla="*/ 1389173 w 1389173"/>
              <a:gd name="connsiteY0" fmla="*/ 295100 h 1323800"/>
              <a:gd name="connsiteX1" fmla="*/ 376802 w 1389173"/>
              <a:gd name="connsiteY1" fmla="*/ 1185 h 1323800"/>
              <a:gd name="connsiteX2" fmla="*/ 1245 w 1389173"/>
              <a:gd name="connsiteY2" fmla="*/ 393071 h 1323800"/>
              <a:gd name="connsiteX3" fmla="*/ 278831 w 1389173"/>
              <a:gd name="connsiteY3" fmla="*/ 1323800 h 132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73" h="1323800">
                <a:moveTo>
                  <a:pt x="1389173" y="295100"/>
                </a:moveTo>
                <a:cubicBezTo>
                  <a:pt x="998648" y="139978"/>
                  <a:pt x="608123" y="-15144"/>
                  <a:pt x="376802" y="1185"/>
                </a:cubicBezTo>
                <a:cubicBezTo>
                  <a:pt x="145481" y="17513"/>
                  <a:pt x="17573" y="172635"/>
                  <a:pt x="1245" y="393071"/>
                </a:cubicBezTo>
                <a:cubicBezTo>
                  <a:pt x="-15084" y="613507"/>
                  <a:pt x="131873" y="968653"/>
                  <a:pt x="278831" y="1323800"/>
                </a:cubicBezTo>
              </a:path>
            </a:pathLst>
          </a:custGeom>
          <a:noFill/>
          <a:ln w="76200">
            <a:solidFill>
              <a:srgbClr val="7030A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7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D89E-8931-5847-9DA1-1567675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data structure: Explored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9A6B-BC8B-0441-8486-CA7E351A9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Explored = dictionary mapping from state ID to path cost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 child state is in the explored </a:t>
            </a:r>
            <a:r>
              <a:rPr lang="en-US" dirty="0" err="1"/>
              <a:t>dict</a:t>
            </a:r>
            <a:r>
              <a:rPr lang="en-US" dirty="0"/>
              <a:t>, and our new path has HIGHER COST, then </a:t>
            </a:r>
          </a:p>
          <a:p>
            <a:pPr lvl="1"/>
            <a:r>
              <a:rPr lang="en-US" dirty="0"/>
              <a:t>Skip it.</a:t>
            </a:r>
          </a:p>
          <a:p>
            <a:r>
              <a:rPr lang="en-US" dirty="0"/>
              <a:t>If a child state is in the explored </a:t>
            </a:r>
            <a:r>
              <a:rPr lang="en-US" dirty="0" err="1"/>
              <a:t>dict</a:t>
            </a:r>
            <a:r>
              <a:rPr lang="en-US" dirty="0"/>
              <a:t>, but our new path has LOWER COST, then:</a:t>
            </a:r>
          </a:p>
          <a:p>
            <a:pPr lvl="1"/>
            <a:r>
              <a:rPr lang="en-US" dirty="0"/>
              <a:t>Update the </a:t>
            </a:r>
            <a:r>
              <a:rPr lang="en-US" dirty="0" err="1"/>
              <a:t>dict</a:t>
            </a:r>
            <a:r>
              <a:rPr lang="en-US" dirty="0"/>
              <a:t>: explored[state] = </a:t>
            </a:r>
            <a:r>
              <a:rPr lang="en-US" dirty="0" err="1"/>
              <a:t>new_cost</a:t>
            </a:r>
            <a:endParaRPr lang="en-US" dirty="0"/>
          </a:p>
          <a:p>
            <a:pPr lvl="1"/>
            <a:r>
              <a:rPr lang="en-US" dirty="0"/>
              <a:t>Put the new (state, parent, cost) tuple into the frontier and the tree</a:t>
            </a:r>
          </a:p>
        </p:txBody>
      </p:sp>
    </p:spTree>
    <p:extLst>
      <p:ext uri="{BB962C8B-B14F-4D97-AF65-F5344CB8AC3E}">
        <p14:creationId xmlns:p14="http://schemas.microsoft.com/office/powerpoint/2010/main" val="133621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988" y="179706"/>
            <a:ext cx="6566092" cy="1911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Timisoara, Oradea, 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Arad:0, Sibiu:140, </a:t>
            </a:r>
            <a:r>
              <a:rPr lang="en-US" b="1" u="sng" dirty="0">
                <a:solidFill>
                  <a:srgbClr val="00B050"/>
                </a:solidFill>
              </a:rPr>
              <a:t>Zerind:75</a:t>
            </a:r>
            <a:r>
              <a:rPr lang="en-US" dirty="0"/>
              <a:t>, Timisoara:118, </a:t>
            </a:r>
            <a:r>
              <a:rPr lang="en-US" b="1" u="sng" dirty="0">
                <a:solidFill>
                  <a:srgbClr val="7030A0"/>
                </a:solidFill>
              </a:rPr>
              <a:t>Oradea:291</a:t>
            </a:r>
            <a:r>
              <a:rPr lang="en-US" dirty="0"/>
              <a:t>,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1D0D204-0C77-1B47-B4B5-2E6D20BA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4" y="196158"/>
            <a:ext cx="4665788" cy="16294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Search step 3:</a:t>
            </a:r>
            <a:br>
              <a:rPr lang="en-US" dirty="0"/>
            </a:br>
            <a:r>
              <a:rPr lang="en-US" dirty="0"/>
              <a:t>expanded </a:t>
            </a:r>
            <a:r>
              <a:rPr lang="en-US" dirty="0" err="1"/>
              <a:t>Zerind</a:t>
            </a:r>
            <a:endParaRPr lang="en-US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57" y="964156"/>
            <a:ext cx="10788806" cy="2025164"/>
          </a:xfrm>
        </p:spPr>
        <p:txBody>
          <a:bodyPr/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static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</a:t>
            </a:r>
          </a:p>
          <a:p>
            <a:r>
              <a:rPr lang="en-US" dirty="0"/>
              <a:t>Environment is </a:t>
            </a:r>
            <a:r>
              <a:rPr lang="en-US" b="1" dirty="0">
                <a:solidFill>
                  <a:srgbClr val="FF0000"/>
                </a:solidFill>
              </a:rPr>
              <a:t>sequential</a:t>
            </a:r>
            <a:r>
              <a:rPr lang="en-US" dirty="0"/>
              <a:t>: agent’s action changes its state</a:t>
            </a:r>
          </a:p>
          <a:p>
            <a:r>
              <a:rPr lang="en-US" dirty="0"/>
              <a:t>Agent must plan the best sequence of actions to achieve a goal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31" y="3624944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4760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5950" y="30069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7665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3549" y="6207329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612575" y="4182791"/>
            <a:ext cx="3886275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Ramnicu</a:t>
            </a:r>
            <a:r>
              <a:rPr lang="en-US" sz="2400" dirty="0"/>
              <a:t> </a:t>
            </a:r>
            <a:r>
              <a:rPr lang="en-US" sz="2400" dirty="0" err="1"/>
              <a:t>Valcea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66213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555713" y="3917851"/>
            <a:ext cx="28006" cy="2649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33630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988" y="179706"/>
            <a:ext cx="6566092" cy="1911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Timisoara, Oradea,  </a:t>
            </a:r>
            <a:r>
              <a:rPr lang="en-US" dirty="0" err="1"/>
              <a:t>Ramnicu</a:t>
            </a:r>
            <a:r>
              <a:rPr lang="en-US" dirty="0"/>
              <a:t> </a:t>
            </a:r>
            <a:r>
              <a:rPr lang="en-US" dirty="0" err="1"/>
              <a:t>Valcea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Arad:0, Sibiu:140, </a:t>
            </a:r>
            <a:r>
              <a:rPr lang="en-US" b="1" u="sng" dirty="0">
                <a:solidFill>
                  <a:srgbClr val="00B050"/>
                </a:solidFill>
              </a:rPr>
              <a:t>Zerind:75</a:t>
            </a:r>
            <a:r>
              <a:rPr lang="en-US" dirty="0"/>
              <a:t>, Timisoara:118, </a:t>
            </a:r>
            <a:r>
              <a:rPr lang="en-US" b="1" u="sng" dirty="0">
                <a:solidFill>
                  <a:srgbClr val="7030A0"/>
                </a:solidFill>
              </a:rPr>
              <a:t>Oradea:146</a:t>
            </a:r>
            <a:r>
              <a:rPr lang="en-US" dirty="0"/>
              <a:t>,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894ED0-BFDB-4245-8173-71DDDCB18D9F}"/>
              </a:ext>
            </a:extLst>
          </p:cNvPr>
          <p:cNvSpPr/>
          <p:nvPr/>
        </p:nvSpPr>
        <p:spPr>
          <a:xfrm>
            <a:off x="9308119" y="4173410"/>
            <a:ext cx="2419644" cy="5627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146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DC7E92-F2A3-7746-92C3-CBCDFE737396}"/>
              </a:ext>
            </a:extLst>
          </p:cNvPr>
          <p:cNvCxnSpPr>
            <a:cxnSpLocks/>
            <a:stCxn id="29" idx="4"/>
            <a:endCxn id="22" idx="0"/>
          </p:cNvCxnSpPr>
          <p:nvPr/>
        </p:nvCxnSpPr>
        <p:spPr>
          <a:xfrm>
            <a:off x="10513225" y="3917851"/>
            <a:ext cx="4716" cy="2555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F365980-19FF-3240-890C-E127E16C8356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2AB3134-3210-D04F-A8BE-43C930CD0AFF}"/>
              </a:ext>
            </a:extLst>
          </p:cNvPr>
          <p:cNvSpPr/>
          <p:nvPr/>
        </p:nvSpPr>
        <p:spPr>
          <a:xfrm rot="5400000">
            <a:off x="8903659" y="1008619"/>
            <a:ext cx="3660278" cy="2851359"/>
          </a:xfrm>
          <a:custGeom>
            <a:avLst/>
            <a:gdLst>
              <a:gd name="connsiteX0" fmla="*/ 1389173 w 1389173"/>
              <a:gd name="connsiteY0" fmla="*/ 295100 h 1323800"/>
              <a:gd name="connsiteX1" fmla="*/ 376802 w 1389173"/>
              <a:gd name="connsiteY1" fmla="*/ 1185 h 1323800"/>
              <a:gd name="connsiteX2" fmla="*/ 1245 w 1389173"/>
              <a:gd name="connsiteY2" fmla="*/ 393071 h 1323800"/>
              <a:gd name="connsiteX3" fmla="*/ 278831 w 1389173"/>
              <a:gd name="connsiteY3" fmla="*/ 1323800 h 132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73" h="1323800">
                <a:moveTo>
                  <a:pt x="1389173" y="295100"/>
                </a:moveTo>
                <a:cubicBezTo>
                  <a:pt x="998648" y="139978"/>
                  <a:pt x="608123" y="-15144"/>
                  <a:pt x="376802" y="1185"/>
                </a:cubicBezTo>
                <a:cubicBezTo>
                  <a:pt x="145481" y="17513"/>
                  <a:pt x="17573" y="172635"/>
                  <a:pt x="1245" y="393071"/>
                </a:cubicBezTo>
                <a:cubicBezTo>
                  <a:pt x="-15084" y="613507"/>
                  <a:pt x="131873" y="968653"/>
                  <a:pt x="278831" y="1323800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D9DDBF-0827-F144-AC93-19CA5DB66DFF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B8A737-41AE-3442-9975-3B69030E739D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65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Third data structure: a “visited states”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Completeness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Optimality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Time Complexity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Space Complexity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11FD-2004-8049-8916-F189B00B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which order should you pick nodes from the frontier?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E54F-B1A5-8843-B8B5-1B529E0B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3" y="2037898"/>
            <a:ext cx="11065329" cy="4351338"/>
          </a:xfrm>
        </p:spPr>
        <p:txBody>
          <a:bodyPr>
            <a:normAutofit/>
          </a:bodyPr>
          <a:lstStyle/>
          <a:p>
            <a:r>
              <a:rPr lang="en-US" sz="4000" dirty="0"/>
              <a:t>LIFO (last-in, first-out) = Depth-First Search (DFS):</a:t>
            </a:r>
          </a:p>
          <a:p>
            <a:pPr lvl="1"/>
            <a:r>
              <a:rPr lang="en-US" sz="4000" dirty="0"/>
              <a:t>the next node you expand will always be the one </a:t>
            </a:r>
            <a:r>
              <a:rPr lang="en-US" sz="4000" b="1" u="sng" dirty="0"/>
              <a:t>most recently</a:t>
            </a:r>
            <a:r>
              <a:rPr lang="en-US" sz="4000" dirty="0"/>
              <a:t> added to the frontier.</a:t>
            </a:r>
          </a:p>
          <a:p>
            <a:r>
              <a:rPr lang="en-US" sz="4000" dirty="0"/>
              <a:t>FIFO (first-in, first-out) = Breadth-First Search (BFS): </a:t>
            </a:r>
          </a:p>
          <a:p>
            <a:pPr lvl="1"/>
            <a:r>
              <a:rPr lang="en-US" sz="4000" dirty="0"/>
              <a:t>the next node you expand will always be the one </a:t>
            </a:r>
            <a:r>
              <a:rPr lang="en-US" sz="4000" b="1" u="sng" dirty="0"/>
              <a:t>least recently</a:t>
            </a:r>
            <a:r>
              <a:rPr lang="en-US" sz="4000" dirty="0"/>
              <a:t> added to the frontier.</a:t>
            </a:r>
          </a:p>
        </p:txBody>
      </p:sp>
    </p:spTree>
    <p:extLst>
      <p:ext uri="{BB962C8B-B14F-4D97-AF65-F5344CB8AC3E}">
        <p14:creationId xmlns:p14="http://schemas.microsoft.com/office/powerpoint/2010/main" val="58002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47410"/>
            <a:ext cx="10515600" cy="1325563"/>
          </a:xfrm>
        </p:spPr>
        <p:txBody>
          <a:bodyPr/>
          <a:lstStyle/>
          <a:p>
            <a:r>
              <a:rPr lang="en-US" dirty="0"/>
              <a:t>Depth-first  search (DFS)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4418-5078-6445-B510-12E6C01C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61171"/>
            <a:ext cx="5620215" cy="5051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Expand frontier in LIFO order (last in, first out).</a:t>
            </a:r>
          </a:p>
          <a:p>
            <a:pPr marL="0" indent="0">
              <a:buNone/>
            </a:pPr>
            <a:r>
              <a:rPr lang="en-US" dirty="0"/>
              <a:t>Result: most recently discovered path is pursued, all the way to the end.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4487ED-2453-864D-92AD-5A212D20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6" y="365125"/>
            <a:ext cx="5421086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FDCE8-D372-EF4D-8836-6F7F66B0EE81}"/>
              </a:ext>
            </a:extLst>
          </p:cNvPr>
          <p:cNvSpPr/>
          <p:nvPr/>
        </p:nvSpPr>
        <p:spPr>
          <a:xfrm>
            <a:off x="6296015" y="5786810"/>
            <a:ext cx="562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Depth-first-search.  CC-BY-SA 3.0, </a:t>
            </a:r>
            <a:r>
              <a:rPr lang="en-US" sz="1600" dirty="0" err="1"/>
              <a:t>Mre</a:t>
            </a:r>
            <a:r>
              <a:rPr lang="en-US" sz="1600" dirty="0"/>
              <a:t>, 2009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File:Depth-First-Search.gif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3089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Strategies are evaluated along the following criteria: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Completeness: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solution if one exists?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Optimality: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least-cost solution?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Time complexity:</a:t>
            </a:r>
            <a:r>
              <a:rPr lang="en-US" sz="2800" b="1" dirty="0"/>
              <a:t> </a:t>
            </a:r>
            <a:r>
              <a:rPr lang="en-US" sz="2800" dirty="0"/>
              <a:t>number of nodes generated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Space complexity: </a:t>
            </a:r>
            <a:r>
              <a:rPr lang="en-US" sz="2800" dirty="0"/>
              <a:t>maximum number of nodes in memory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b</a:t>
            </a:r>
            <a:r>
              <a:rPr lang="en-US" sz="2800" i="1" dirty="0"/>
              <a:t>:</a:t>
            </a:r>
            <a:r>
              <a:rPr lang="en-US" sz="2800" dirty="0"/>
              <a:t> maximum branching factor of the search tree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d</a:t>
            </a:r>
            <a:r>
              <a:rPr lang="en-US" sz="2800" i="1" dirty="0"/>
              <a:t>: </a:t>
            </a:r>
            <a:r>
              <a:rPr lang="en-US" sz="2800" dirty="0"/>
              <a:t>depth of the optimal solution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m</a:t>
            </a:r>
            <a:r>
              <a:rPr lang="en-US" sz="2800" dirty="0"/>
              <a:t>: maximum length of any path in the state space (may be infinite)</a:t>
            </a:r>
          </a:p>
        </p:txBody>
      </p:sp>
    </p:spTree>
    <p:extLst>
      <p:ext uri="{BB962C8B-B14F-4D97-AF65-F5344CB8AC3E}">
        <p14:creationId xmlns:p14="http://schemas.microsoft.com/office/powerpoint/2010/main" val="15070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47410"/>
            <a:ext cx="10515600" cy="1325563"/>
          </a:xfrm>
        </p:spPr>
        <p:txBody>
          <a:bodyPr/>
          <a:lstStyle/>
          <a:p>
            <a:r>
              <a:rPr lang="en-US" dirty="0"/>
              <a:t>Depth-first  search (DFS)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94418-5078-6445-B510-12E6C01CA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141" y="1463197"/>
                <a:ext cx="5620215" cy="52968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Incomplete:  If there are an infinite number of states, DFS might go down a path of infinite length, and might never find a solution.</a:t>
                </a:r>
              </a:p>
              <a:p>
                <a:pPr marL="0" indent="0">
                  <a:buNone/>
                </a:pPr>
                <a:r>
                  <a:rPr lang="en-US" dirty="0"/>
                  <a:t>Suboptimal: DFS returns the first path it finds, which might not be the shortest path.</a:t>
                </a:r>
              </a:p>
              <a:p>
                <a:pPr marL="0" indent="0">
                  <a:buNone/>
                </a:pPr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m is the longest possible path length.</a:t>
                </a:r>
              </a:p>
              <a:p>
                <a:pPr marL="0" indent="0">
                  <a:buNone/>
                </a:pPr>
                <a:r>
                  <a:rPr lang="en-US" dirty="0"/>
                  <a:t>Space Complexity: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! Once you’ve finished a path, you can delete it from the tree!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94418-5078-6445-B510-12E6C01CA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141" y="1463197"/>
                <a:ext cx="5620215" cy="5296829"/>
              </a:xfrm>
              <a:blipFill>
                <a:blip r:embed="rId2"/>
                <a:stretch>
                  <a:fillRect l="-2252" t="-1914" r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6C4487ED-2453-864D-92AD-5A212D20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6" y="365125"/>
            <a:ext cx="5421086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FDCE8-D372-EF4D-8836-6F7F66B0EE81}"/>
              </a:ext>
            </a:extLst>
          </p:cNvPr>
          <p:cNvSpPr/>
          <p:nvPr/>
        </p:nvSpPr>
        <p:spPr>
          <a:xfrm>
            <a:off x="6296015" y="5786810"/>
            <a:ext cx="562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Depth-first-search.  CC-BY-SA 3.0, </a:t>
            </a:r>
            <a:r>
              <a:rPr lang="en-US" sz="1600" dirty="0" err="1"/>
              <a:t>Mre</a:t>
            </a:r>
            <a:r>
              <a:rPr lang="en-US" sz="1600" dirty="0"/>
              <a:t>, 2009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File:Depth-First-Search.gif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5439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4418-5078-6445-B510-12E6C01C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61171"/>
            <a:ext cx="5620215" cy="5051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Expand the frontier in FIFO order (first-in, first-out).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all paths of length d are explored, then all paths of length d+1, and so 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FDCE8-D372-EF4D-8836-6F7F66B0EE81}"/>
              </a:ext>
            </a:extLst>
          </p:cNvPr>
          <p:cNvSpPr/>
          <p:nvPr/>
        </p:nvSpPr>
        <p:spPr>
          <a:xfrm>
            <a:off x="6296015" y="5786810"/>
            <a:ext cx="562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Animated-BFS.  CC-SA 3.0, Blake Matheny, 2007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File:Animated_BFS.gif</a:t>
            </a: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203AA-6BEF-614C-A84A-09C1BA82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79" y="0"/>
            <a:ext cx="6183621" cy="57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47410"/>
            <a:ext cx="6125471" cy="1325563"/>
          </a:xfrm>
        </p:spPr>
        <p:txBody>
          <a:bodyPr/>
          <a:lstStyle/>
          <a:p>
            <a:r>
              <a:rPr lang="en-US" dirty="0"/>
              <a:t>Breadth-first  search (BFS)</a:t>
            </a:r>
          </a:p>
        </p:txBody>
      </p:sp>
    </p:spTree>
    <p:extLst>
      <p:ext uri="{BB962C8B-B14F-4D97-AF65-F5344CB8AC3E}">
        <p14:creationId xmlns:p14="http://schemas.microsoft.com/office/powerpoint/2010/main" val="2928088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94418-5078-6445-B510-12E6C01CA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141" y="1267254"/>
                <a:ext cx="5620215" cy="5443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Complete: if a finite-length path exists, BFS will find it.</a:t>
                </a:r>
              </a:p>
              <a:p>
                <a:pPr marL="0" indent="0">
                  <a:buNone/>
                </a:pPr>
                <a:r>
                  <a:rPr lang="en-US" dirty="0"/>
                  <a:t>Optimal: BFS returns the first solution it finds, which is always the shortest path.</a:t>
                </a:r>
              </a:p>
              <a:p>
                <a:pPr marL="0" indent="0">
                  <a:buNone/>
                </a:pPr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d is the length of the best path.  This is usually much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 No part of the tree can be deleted until you’ve found the solution.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94418-5078-6445-B510-12E6C01CA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141" y="1267254"/>
                <a:ext cx="5620215" cy="5443335"/>
              </a:xfrm>
              <a:blipFill>
                <a:blip r:embed="rId2"/>
                <a:stretch>
                  <a:fillRect l="-2252" t="-1860" r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8DFDCE8-D372-EF4D-8836-6F7F66B0EE81}"/>
              </a:ext>
            </a:extLst>
          </p:cNvPr>
          <p:cNvSpPr/>
          <p:nvPr/>
        </p:nvSpPr>
        <p:spPr>
          <a:xfrm>
            <a:off x="6296015" y="5786810"/>
            <a:ext cx="562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Animated-BFS.  CC-SA 3.0, Blake Matheny, 2007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File:Animated_BFS.gif</a:t>
            </a: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203AA-6BEF-614C-A84A-09C1BA82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79" y="0"/>
            <a:ext cx="6183621" cy="57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47410"/>
            <a:ext cx="6125471" cy="1325563"/>
          </a:xfrm>
        </p:spPr>
        <p:txBody>
          <a:bodyPr/>
          <a:lstStyle/>
          <a:p>
            <a:r>
              <a:rPr lang="en-US" dirty="0"/>
              <a:t>Breadth-first  search (BFS)</a:t>
            </a:r>
          </a:p>
        </p:txBody>
      </p:sp>
    </p:spTree>
    <p:extLst>
      <p:ext uri="{BB962C8B-B14F-4D97-AF65-F5344CB8AC3E}">
        <p14:creationId xmlns:p14="http://schemas.microsoft.com/office/powerpoint/2010/main" val="3552483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How to do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5390212" cy="4340086"/>
          </a:xfrm>
        </p:spPr>
        <p:txBody>
          <a:bodyPr/>
          <a:lstStyle/>
          <a:p>
            <a:r>
              <a:rPr lang="en-US" dirty="0"/>
              <a:t>Notice that BFS searches in exactly the same order as Dijkstra’s algorithm. </a:t>
            </a:r>
          </a:p>
          <a:p>
            <a:endParaRPr lang="en-US" dirty="0"/>
          </a:p>
          <a:p>
            <a:r>
              <a:rPr lang="en-US" dirty="0"/>
              <a:t>BFS is the normal way you would implement Dijkstra’s algorithm for a possibly-infinite search space.</a:t>
            </a:r>
          </a:p>
        </p:txBody>
      </p:sp>
      <p:pic>
        <p:nvPicPr>
          <p:cNvPr id="6" name="Picture 2" descr="File:Dijkstras progress animation.gif">
            <a:extLst>
              <a:ext uri="{FF2B5EF4-FFF2-40B4-BE49-F238E27FC236}">
                <a16:creationId xmlns:a16="http://schemas.microsoft.com/office/drawing/2014/main" id="{EE30D2DF-ED56-4444-9AB1-BC8B795FE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48" y="467762"/>
            <a:ext cx="5722204" cy="572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A3E21E-F3CC-114E-ACCC-C4F7B74994FB}"/>
              </a:ext>
            </a:extLst>
          </p:cNvPr>
          <p:cNvSpPr/>
          <p:nvPr/>
        </p:nvSpPr>
        <p:spPr>
          <a:xfrm>
            <a:off x="5664820" y="6144357"/>
            <a:ext cx="6441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Dijkstra’s progress, CC-BY 3.0, Subh83, 2011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File:Dijkstras_progress_animation.gif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What </a:t>
            </a:r>
            <a:r>
              <a:rPr lang="en-US" sz="2000" b="1" i="1" dirty="0"/>
              <a:t>successor state</a:t>
            </a:r>
            <a:r>
              <a:rPr lang="en-US" sz="2000" dirty="0"/>
              <a:t> results from</a:t>
            </a:r>
            <a:br>
              <a:rPr lang="en-US" sz="2000" dirty="0"/>
            </a:br>
            <a:r>
              <a:rPr lang="en-US" sz="2000" dirty="0"/>
              <a:t>performing a given </a:t>
            </a:r>
            <a:r>
              <a:rPr lang="en-US" sz="2000" b="1" i="1" dirty="0"/>
              <a:t>action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in a given </a:t>
            </a:r>
            <a:r>
              <a:rPr lang="en-US" sz="2000" b="1" i="1" dirty="0"/>
              <a:t>predecessor state</a:t>
            </a:r>
            <a:r>
              <a:rPr lang="en-US" sz="2000" dirty="0"/>
              <a:t>?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Assume that it is a sum of </a:t>
            </a:r>
            <a:br>
              <a:rPr lang="en-US" sz="2000" dirty="0"/>
            </a:br>
            <a:r>
              <a:rPr lang="en-US" sz="2000" dirty="0"/>
              <a:t>nonnegative </a:t>
            </a:r>
            <a:r>
              <a:rPr lang="en-US" sz="2000" i="1" dirty="0"/>
              <a:t>step costs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optimal solution </a:t>
            </a:r>
            <a:r>
              <a:rPr lang="en-US" sz="2400" dirty="0"/>
              <a:t>is the sequence of actions that gives the </a:t>
            </a:r>
            <a:r>
              <a:rPr lang="en-US" sz="2400" i="1" dirty="0"/>
              <a:t>lowest </a:t>
            </a:r>
            <a:r>
              <a:rPr lang="en-US" sz="2400" dirty="0"/>
              <a:t>path cost for reaching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Representation: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</a:t>
            </a:r>
            <a:r>
              <a:rPr lang="en-US" b="1" u="sng" dirty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/>
              <a:t>Must have enough detail to decide whether or not you’ve reached the </a:t>
            </a:r>
            <a:r>
              <a:rPr lang="en-US" b="1" u="sng" dirty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67362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4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state definition: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 </a:t>
            </a:r>
            <a:r>
              <a:rPr lang="en-US" sz="2400" dirty="0"/>
              <a:t>= name of the city</a:t>
            </a:r>
            <a:r>
              <a:rPr lang="en-US" sz="2400" b="1" dirty="0">
                <a:solidFill>
                  <a:srgbClr val="CC0099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  <p:extLst>
      <p:ext uri="{BB962C8B-B14F-4D97-AF65-F5344CB8AC3E}">
        <p14:creationId xmlns:p14="http://schemas.microsoft.com/office/powerpoint/2010/main" val="620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28" y="64044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Maze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42" y="1828799"/>
            <a:ext cx="5462887" cy="384673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</a:t>
            </a:r>
            <a:r>
              <a:rPr lang="en-US" sz="2400" b="1" dirty="0"/>
              <a:t> = (</a:t>
            </a:r>
            <a:r>
              <a:rPr lang="en-US" sz="2400" b="1" dirty="0" err="1"/>
              <a:t>x,y</a:t>
            </a:r>
            <a:r>
              <a:rPr lang="en-US" sz="2400" b="1" dirty="0"/>
              <a:t>)</a:t>
            </a:r>
            <a:r>
              <a:rPr lang="en-US" sz="2400" dirty="0"/>
              <a:t>, current position of the agent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67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51" y="1561674"/>
            <a:ext cx="3790360" cy="46788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visit every city in the United States</a:t>
            </a:r>
          </a:p>
          <a:p>
            <a:r>
              <a:rPr lang="en-US" dirty="0"/>
              <a:t>Path cost: total miles traveled</a:t>
            </a:r>
          </a:p>
          <a:p>
            <a:r>
              <a:rPr lang="en-US" dirty="0"/>
              <a:t>Initial state: Champaign, IL</a:t>
            </a:r>
          </a:p>
          <a:p>
            <a:r>
              <a:rPr lang="en-US" dirty="0"/>
              <a:t>Action: travel from one city to another</a:t>
            </a:r>
          </a:p>
          <a:p>
            <a:r>
              <a:rPr lang="en-US" dirty="0"/>
              <a:t>Transition model: when you visit a city, mark it as “visited.”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5" y="1395168"/>
            <a:ext cx="8593188" cy="53878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48347E-146D-7A4D-99F9-8BFADECB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97857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Traveling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16117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4" y="197857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06" y="2230242"/>
            <a:ext cx="5190889" cy="38467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state</a:t>
            </a:r>
            <a:r>
              <a:rPr lang="en-US" b="1" dirty="0"/>
              <a:t> = (agent, goals)</a:t>
            </a:r>
          </a:p>
          <a:p>
            <a:pPr lvl="1"/>
            <a:r>
              <a:rPr lang="en-US" sz="2800" b="1" dirty="0">
                <a:solidFill>
                  <a:srgbClr val="CC0099"/>
                </a:solidFill>
              </a:rPr>
              <a:t>agent</a:t>
            </a:r>
            <a:r>
              <a:rPr lang="en-US" sz="2800" b="1" dirty="0"/>
              <a:t> = (</a:t>
            </a:r>
            <a:r>
              <a:rPr lang="en-US" sz="2800" b="1" dirty="0" err="1"/>
              <a:t>agent_x,agent_y</a:t>
            </a:r>
            <a:r>
              <a:rPr lang="en-US" sz="2800" b="1" dirty="0"/>
              <a:t>)</a:t>
            </a:r>
            <a:r>
              <a:rPr lang="en-US" sz="2800" dirty="0"/>
              <a:t> is current position of the agent</a:t>
            </a:r>
            <a:endParaRPr lang="en-US" sz="2800" b="1" dirty="0"/>
          </a:p>
          <a:p>
            <a:pPr lvl="1"/>
            <a:r>
              <a:rPr lang="en-US" sz="2800" b="1" dirty="0">
                <a:solidFill>
                  <a:srgbClr val="CC0099"/>
                </a:solidFill>
              </a:rPr>
              <a:t>goals</a:t>
            </a:r>
            <a:r>
              <a:rPr lang="en-US" sz="2800" b="1" dirty="0"/>
              <a:t> = [goal[0], goal[1], …]</a:t>
            </a:r>
            <a:r>
              <a:rPr lang="en-US" sz="2800" dirty="0"/>
              <a:t> lists the  goals that have not yet been reached</a:t>
            </a:r>
            <a:endParaRPr lang="en-US" sz="2800" b="1" dirty="0"/>
          </a:p>
          <a:p>
            <a:pPr lvl="2"/>
            <a:r>
              <a:rPr lang="en-US" sz="2800" b="1" dirty="0">
                <a:solidFill>
                  <a:srgbClr val="CC0099"/>
                </a:solidFill>
              </a:rPr>
              <a:t>goal[</a:t>
            </a:r>
            <a:r>
              <a:rPr lang="en-US" sz="2800" b="1" dirty="0" err="1">
                <a:solidFill>
                  <a:srgbClr val="CC0099"/>
                </a:solidFill>
              </a:rPr>
              <a:t>i</a:t>
            </a:r>
            <a:r>
              <a:rPr lang="en-US" sz="2800" b="1" dirty="0">
                <a:solidFill>
                  <a:srgbClr val="CC0099"/>
                </a:solidFill>
              </a:rPr>
              <a:t>]</a:t>
            </a:r>
            <a:r>
              <a:rPr lang="en-US" sz="2800" b="1" dirty="0"/>
              <a:t> = (</a:t>
            </a:r>
            <a:r>
              <a:rPr lang="en-US" sz="2800" b="1" dirty="0" err="1"/>
              <a:t>goal_x</a:t>
            </a:r>
            <a:r>
              <a:rPr lang="en-US" sz="2800" b="1" dirty="0"/>
              <a:t>, </a:t>
            </a:r>
            <a:r>
              <a:rPr lang="en-US" sz="2800" b="1" dirty="0" err="1"/>
              <a:t>goal_y</a:t>
            </a:r>
            <a:r>
              <a:rPr lang="en-US" sz="2800" b="1" dirty="0"/>
              <a:t>)</a:t>
            </a:r>
            <a:r>
              <a:rPr lang="en-US" sz="2800" dirty="0"/>
              <a:t> tells the location  of the </a:t>
            </a:r>
            <a:r>
              <a:rPr lang="en-US" sz="2800" dirty="0" err="1"/>
              <a:t>i’th</a:t>
            </a:r>
            <a:r>
              <a:rPr lang="en-US" sz="2800" dirty="0"/>
              <a:t> remaining goal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B2D7F-C04D-E94C-A6D7-FFA35DF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33" y="2310979"/>
            <a:ext cx="6606724" cy="30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E5F95-75A3-B74C-A10C-9A7D6B8F0354}"/>
              </a:ext>
            </a:extLst>
          </p:cNvPr>
          <p:cNvSpPr/>
          <p:nvPr/>
        </p:nvSpPr>
        <p:spPr>
          <a:xfrm>
            <a:off x="5528633" y="5346249"/>
            <a:ext cx="660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Solving TSP using a branch-and-bound algorithm.  CC-BY-SA 3.0, Saurabh Harsh, 2012, 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File:Branchbound.gif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06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2617</Words>
  <Application>Microsoft Macintosh PowerPoint</Application>
  <PresentationFormat>Widescreen</PresentationFormat>
  <Paragraphs>336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CS440/ECE 448 Lecture 15: Search</vt:lpstr>
      <vt:lpstr>Outline of today’s lecture</vt:lpstr>
      <vt:lpstr>Search</vt:lpstr>
      <vt:lpstr>Search problem components</vt:lpstr>
      <vt:lpstr>Knowledge Representation: State</vt:lpstr>
      <vt:lpstr>Example of state definition: Romania</vt:lpstr>
      <vt:lpstr>Example of state definition: Maze solving</vt:lpstr>
      <vt:lpstr>Example of state definition: Traveling salesman problem</vt:lpstr>
      <vt:lpstr>Example of state definition: Traveling salesman problem</vt:lpstr>
      <vt:lpstr>Outline of today’s lecture</vt:lpstr>
      <vt:lpstr>How does this problem differ from every problem you’ve ever seen before?</vt:lpstr>
      <vt:lpstr>First data structure: Frontier</vt:lpstr>
      <vt:lpstr>Example: Romania</vt:lpstr>
      <vt:lpstr>Search step 0</vt:lpstr>
      <vt:lpstr>Search step 1</vt:lpstr>
      <vt:lpstr>Tree Search: Basic idea</vt:lpstr>
      <vt:lpstr>Nodes vs. States</vt:lpstr>
      <vt:lpstr>Search step 1</vt:lpstr>
      <vt:lpstr>Search step 2 Expand Sibiu</vt:lpstr>
      <vt:lpstr>Search step 2 Expanded Sibiu</vt:lpstr>
      <vt:lpstr>Tree Search: Computational Complexity</vt:lpstr>
      <vt:lpstr>Third data structure: Explored set</vt:lpstr>
      <vt:lpstr>Search step 0</vt:lpstr>
      <vt:lpstr>Search step 1: expand Arad</vt:lpstr>
      <vt:lpstr>Search step 2: expand Sibiu</vt:lpstr>
      <vt:lpstr>Search step 3: expand Zerind</vt:lpstr>
      <vt:lpstr>PowerPoint Presentation</vt:lpstr>
      <vt:lpstr>Fourth data structure: Explored Dictionary</vt:lpstr>
      <vt:lpstr>Search step 3: expanded Zerind</vt:lpstr>
      <vt:lpstr>PowerPoint Presentation</vt:lpstr>
      <vt:lpstr>Outline of today’s lecture</vt:lpstr>
      <vt:lpstr>In which order should you pick nodes from the frontier?</vt:lpstr>
      <vt:lpstr>Depth-first  search (DFS)</vt:lpstr>
      <vt:lpstr>Analysis of search strategies</vt:lpstr>
      <vt:lpstr>Depth-first  search (DFS)</vt:lpstr>
      <vt:lpstr>Breadth-first  search (BFS)</vt:lpstr>
      <vt:lpstr>Breadth-first  search (BFS)</vt:lpstr>
      <vt:lpstr>BFS: How to do it </vt:lpstr>
      <vt:lpstr>Outline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4: Search Intro</dc:title>
  <dc:creator>Mark Hasegawa-Johnson</dc:creator>
  <cp:lastModifiedBy>Hasegawa-Johnson, Mark Allan</cp:lastModifiedBy>
  <cp:revision>39</cp:revision>
  <cp:lastPrinted>2020-01-21T21:03:15Z</cp:lastPrinted>
  <dcterms:created xsi:type="dcterms:W3CDTF">2017-09-07T01:18:28Z</dcterms:created>
  <dcterms:modified xsi:type="dcterms:W3CDTF">2022-02-22T21:41:40Z</dcterms:modified>
</cp:coreProperties>
</file>