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38"/>
  </p:notesMasterIdLst>
  <p:sldIdLst>
    <p:sldId id="834" r:id="rId2"/>
    <p:sldId id="841" r:id="rId3"/>
    <p:sldId id="916" r:id="rId4"/>
    <p:sldId id="920" r:id="rId5"/>
    <p:sldId id="921" r:id="rId6"/>
    <p:sldId id="919" r:id="rId7"/>
    <p:sldId id="917" r:id="rId8"/>
    <p:sldId id="918" r:id="rId9"/>
    <p:sldId id="922" r:id="rId10"/>
    <p:sldId id="865" r:id="rId11"/>
    <p:sldId id="864" r:id="rId12"/>
    <p:sldId id="892" r:id="rId13"/>
    <p:sldId id="893" r:id="rId14"/>
    <p:sldId id="923" r:id="rId15"/>
    <p:sldId id="924" r:id="rId16"/>
    <p:sldId id="925" r:id="rId17"/>
    <p:sldId id="926" r:id="rId18"/>
    <p:sldId id="869" r:id="rId19"/>
    <p:sldId id="868" r:id="rId20"/>
    <p:sldId id="927" r:id="rId21"/>
    <p:sldId id="930" r:id="rId22"/>
    <p:sldId id="928" r:id="rId23"/>
    <p:sldId id="883" r:id="rId24"/>
    <p:sldId id="931" r:id="rId25"/>
    <p:sldId id="932" r:id="rId26"/>
    <p:sldId id="933" r:id="rId27"/>
    <p:sldId id="929" r:id="rId28"/>
    <p:sldId id="934" r:id="rId29"/>
    <p:sldId id="935" r:id="rId30"/>
    <p:sldId id="936" r:id="rId31"/>
    <p:sldId id="939" r:id="rId32"/>
    <p:sldId id="938" r:id="rId33"/>
    <p:sldId id="940" r:id="rId34"/>
    <p:sldId id="881" r:id="rId35"/>
    <p:sldId id="882" r:id="rId36"/>
    <p:sldId id="941" r:id="rId37"/>
  </p:sldIdLst>
  <p:sldSz cx="12192000" cy="6858000"/>
  <p:notesSz cx="7315200" cy="9601200"/>
  <p:defaultTextStyle>
    <a:defPPr>
      <a:defRPr lang="en-US"/>
    </a:defPPr>
    <a:lvl1pPr algn="ctr" rtl="0" fontAlgn="base">
      <a:spcBef>
        <a:spcPct val="50000"/>
      </a:spcBef>
      <a:spcAft>
        <a:spcPct val="0"/>
      </a:spcAft>
      <a:defRPr sz="1200" b="1" kern="1200">
        <a:solidFill>
          <a:srgbClr val="FFFF00"/>
        </a:solidFill>
        <a:latin typeface="Arial" charset="0"/>
        <a:ea typeface="+mn-ea"/>
        <a:cs typeface="+mn-cs"/>
      </a:defRPr>
    </a:lvl1pPr>
    <a:lvl2pPr marL="457200" algn="ctr" rtl="0" fontAlgn="base">
      <a:spcBef>
        <a:spcPct val="50000"/>
      </a:spcBef>
      <a:spcAft>
        <a:spcPct val="0"/>
      </a:spcAft>
      <a:defRPr sz="1200" b="1" kern="1200">
        <a:solidFill>
          <a:srgbClr val="FFFF00"/>
        </a:solidFill>
        <a:latin typeface="Arial" charset="0"/>
        <a:ea typeface="+mn-ea"/>
        <a:cs typeface="+mn-cs"/>
      </a:defRPr>
    </a:lvl2pPr>
    <a:lvl3pPr marL="914400" algn="ctr" rtl="0" fontAlgn="base">
      <a:spcBef>
        <a:spcPct val="50000"/>
      </a:spcBef>
      <a:spcAft>
        <a:spcPct val="0"/>
      </a:spcAft>
      <a:defRPr sz="1200" b="1" kern="1200">
        <a:solidFill>
          <a:srgbClr val="FFFF00"/>
        </a:solidFill>
        <a:latin typeface="Arial" charset="0"/>
        <a:ea typeface="+mn-ea"/>
        <a:cs typeface="+mn-cs"/>
      </a:defRPr>
    </a:lvl3pPr>
    <a:lvl4pPr marL="1371600" algn="ctr" rtl="0" fontAlgn="base">
      <a:spcBef>
        <a:spcPct val="50000"/>
      </a:spcBef>
      <a:spcAft>
        <a:spcPct val="0"/>
      </a:spcAft>
      <a:defRPr sz="1200" b="1" kern="1200">
        <a:solidFill>
          <a:srgbClr val="FFFF00"/>
        </a:solidFill>
        <a:latin typeface="Arial" charset="0"/>
        <a:ea typeface="+mn-ea"/>
        <a:cs typeface="+mn-cs"/>
      </a:defRPr>
    </a:lvl4pPr>
    <a:lvl5pPr marL="1828800" algn="ctr" rtl="0" fontAlgn="base">
      <a:spcBef>
        <a:spcPct val="50000"/>
      </a:spcBef>
      <a:spcAft>
        <a:spcPct val="0"/>
      </a:spcAft>
      <a:defRPr sz="1200" b="1" kern="1200">
        <a:solidFill>
          <a:srgbClr val="FFFF00"/>
        </a:solidFill>
        <a:latin typeface="Arial" charset="0"/>
        <a:ea typeface="+mn-ea"/>
        <a:cs typeface="+mn-cs"/>
      </a:defRPr>
    </a:lvl5pPr>
    <a:lvl6pPr marL="2286000" algn="l" defTabSz="914400" rtl="0" eaLnBrk="1" latinLnBrk="0" hangingPunct="1">
      <a:defRPr sz="1200" b="1" kern="1200">
        <a:solidFill>
          <a:srgbClr val="FFFF00"/>
        </a:solidFill>
        <a:latin typeface="Arial" charset="0"/>
        <a:ea typeface="+mn-ea"/>
        <a:cs typeface="+mn-cs"/>
      </a:defRPr>
    </a:lvl6pPr>
    <a:lvl7pPr marL="2743200" algn="l" defTabSz="914400" rtl="0" eaLnBrk="1" latinLnBrk="0" hangingPunct="1">
      <a:defRPr sz="1200" b="1" kern="1200">
        <a:solidFill>
          <a:srgbClr val="FFFF00"/>
        </a:solidFill>
        <a:latin typeface="Arial" charset="0"/>
        <a:ea typeface="+mn-ea"/>
        <a:cs typeface="+mn-cs"/>
      </a:defRPr>
    </a:lvl7pPr>
    <a:lvl8pPr marL="3200400" algn="l" defTabSz="914400" rtl="0" eaLnBrk="1" latinLnBrk="0" hangingPunct="1">
      <a:defRPr sz="1200" b="1" kern="1200">
        <a:solidFill>
          <a:srgbClr val="FFFF00"/>
        </a:solidFill>
        <a:latin typeface="Arial" charset="0"/>
        <a:ea typeface="+mn-ea"/>
        <a:cs typeface="+mn-cs"/>
      </a:defRPr>
    </a:lvl8pPr>
    <a:lvl9pPr marL="3657600" algn="l" defTabSz="914400" rtl="0" eaLnBrk="1" latinLnBrk="0" hangingPunct="1">
      <a:defRPr sz="1200" b="1" kern="1200">
        <a:solidFill>
          <a:srgbClr val="FFFF00"/>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1553C1"/>
    <a:srgbClr val="0000FF"/>
    <a:srgbClr val="9900CC"/>
    <a:srgbClr val="009900"/>
    <a:srgbClr val="FF00FF"/>
    <a:srgbClr val="00FFFF"/>
    <a:srgbClr val="FFFF00"/>
    <a:srgbClr val="FF0000"/>
    <a:srgbClr val="111111"/>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86" autoAdjust="0"/>
    <p:restoredTop sz="77415" autoAdjust="0"/>
  </p:normalViewPr>
  <p:slideViewPr>
    <p:cSldViewPr>
      <p:cViewPr varScale="1">
        <p:scale>
          <a:sx n="97" d="100"/>
          <a:sy n="97" d="100"/>
        </p:scale>
        <p:origin x="464" y="200"/>
      </p:cViewPr>
      <p:guideLst>
        <p:guide orient="horz" pos="2160"/>
        <p:guide pos="384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defTabSz="966788">
              <a:spcBef>
                <a:spcPct val="0"/>
              </a:spcBef>
              <a:defRPr sz="1300" b="0" smtClean="0">
                <a:solidFill>
                  <a:schemeClr val="bg1"/>
                </a:solidFill>
              </a:defRPr>
            </a:lvl1pPr>
          </a:lstStyle>
          <a:p>
            <a:pPr>
              <a:defRPr/>
            </a:pPr>
            <a:endParaRPr lang="en-US"/>
          </a:p>
        </p:txBody>
      </p:sp>
      <p:sp>
        <p:nvSpPr>
          <p:cNvPr id="26627"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spcBef>
                <a:spcPct val="0"/>
              </a:spcBef>
              <a:defRPr sz="1300" b="0" smtClean="0">
                <a:solidFill>
                  <a:schemeClr val="bg1"/>
                </a:solidFill>
              </a:defRPr>
            </a:lvl1pPr>
          </a:lstStyle>
          <a:p>
            <a:pPr>
              <a:defRPr/>
            </a:pPr>
            <a:endParaRPr lang="en-US"/>
          </a:p>
        </p:txBody>
      </p:sp>
      <p:sp>
        <p:nvSpPr>
          <p:cNvPr id="66564"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defTabSz="966788">
              <a:spcBef>
                <a:spcPct val="0"/>
              </a:spcBef>
              <a:defRPr sz="1300" b="0" smtClean="0">
                <a:solidFill>
                  <a:schemeClr val="bg1"/>
                </a:solidFill>
              </a:defRPr>
            </a:lvl1pPr>
          </a:lstStyle>
          <a:p>
            <a:pPr>
              <a:defRPr/>
            </a:pPr>
            <a:endParaRPr lang="en-US"/>
          </a:p>
        </p:txBody>
      </p:sp>
      <p:sp>
        <p:nvSpPr>
          <p:cNvPr id="26631"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spcBef>
                <a:spcPct val="0"/>
              </a:spcBef>
              <a:defRPr sz="1300" b="0" smtClean="0">
                <a:solidFill>
                  <a:schemeClr val="bg1"/>
                </a:solidFill>
              </a:defRPr>
            </a:lvl1pPr>
          </a:lstStyle>
          <a:p>
            <a:pPr>
              <a:defRPr/>
            </a:pPr>
            <a:fld id="{FC3052CD-1CA6-4627-843B-5157C53BE131}" type="slidenum">
              <a:rPr lang="en-US"/>
              <a:pPr>
                <a:defRPr/>
              </a:pPr>
              <a:t>‹#›</a:t>
            </a:fld>
            <a:endParaRPr lang="en-US"/>
          </a:p>
        </p:txBody>
      </p:sp>
    </p:spTree>
    <p:extLst>
      <p:ext uri="{BB962C8B-B14F-4D97-AF65-F5344CB8AC3E}">
        <p14:creationId xmlns:p14="http://schemas.microsoft.com/office/powerpoint/2010/main" val="37849900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52134D1-49F0-4546-86A1-AC0501B90F8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7135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00EDD31-9D7F-4A41-8637-222DAC39B97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72185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826893A-60E9-48D9-9D9A-C2567195504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37529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89FDF80-94A4-4D7C-B1A8-7E251E7DBB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38702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2A40F0D-5C06-4731-A34C-109BF192A96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35402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F124B6E-7B2C-4DD0-B100-850733DB18F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1965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BDE235E0-140F-4275-AF4F-B2ED2B4FE74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85743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5F59DEC-22BE-4F83-BAA8-9945FF9699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1341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59325E5-224D-42B9-8A24-02AC07E5BC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82864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C83EDF7-CE87-4276-8B7E-FD4597F8F2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1867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06EB3C9-DDE7-4283-8861-FA4C83D84A9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73892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l">
              <a:spcBef>
                <a:spcPct val="0"/>
              </a:spcBef>
            </a:pPr>
            <a:endParaRPr lang="en-US" b="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spcBef>
                <a:spcPct val="0"/>
              </a:spcBef>
            </a:pPr>
            <a:endParaRPr lang="en-US" b="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spcBef>
                <a:spcPct val="0"/>
              </a:spcBef>
            </a:pPr>
            <a:fld id="{2FD88B6D-6F3B-4364-94DC-2683F02AD070}" type="slidenum">
              <a:rPr lang="en-US" b="0">
                <a:solidFill>
                  <a:srgbClr val="000000"/>
                </a:solidFill>
              </a:rPr>
              <a:pPr>
                <a:spcBef>
                  <a:spcPct val="0"/>
                </a:spcBef>
              </a:pPr>
              <a:t>‹#›</a:t>
            </a:fld>
            <a:endParaRPr lang="en-US" b="0">
              <a:solidFill>
                <a:srgbClr val="000000"/>
              </a:solidFill>
            </a:endParaRPr>
          </a:p>
        </p:txBody>
      </p:sp>
    </p:spTree>
    <p:extLst>
      <p:ext uri="{BB962C8B-B14F-4D97-AF65-F5344CB8AC3E}">
        <p14:creationId xmlns:p14="http://schemas.microsoft.com/office/powerpoint/2010/main" val="95540282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cbsnews.com/news/microsoft-shuts-down-ai-chatbot-after-it-turned-into-racist-nazi/" TargetMode="External"/><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bjs.gov/rawdata.cfm" TargetMode="External"/><Relationship Id="rId2" Type="http://schemas.openxmlformats.org/officeDocument/2006/relationships/hyperlink" Target="https://oraal.uoregon.edu/coraal" TargetMode="External"/><Relationship Id="rId1" Type="http://schemas.openxmlformats.org/officeDocument/2006/relationships/slideLayout" Target="../slideLayouts/slideLayout2.xml"/><Relationship Id="rId5" Type="http://schemas.openxmlformats.org/officeDocument/2006/relationships/hyperlink" Target="https://ai-4-all.org/" TargetMode="External"/><Relationship Id="rId4" Type="http://schemas.openxmlformats.org/officeDocument/2006/relationships/hyperlink" Target="https://grants.nih.gov/policy/inclusion.htm"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7.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9.sv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5.svg"/><Relationship Id="rId9" Type="http://schemas.openxmlformats.org/officeDocument/2006/relationships/image" Target="../media/image21.png"/></Relationships>
</file>

<file path=ppt/slides/_rels/slide3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5.svg"/><Relationship Id="rId9"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0FA22F2-9543-B746-B64D-C23D4E3E07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5075" y="0"/>
            <a:ext cx="718026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9600" y="274638"/>
            <a:ext cx="10972800" cy="1477962"/>
          </a:xfrm>
          <a:solidFill>
            <a:schemeClr val="bg1">
              <a:alpha val="50000"/>
            </a:schemeClr>
          </a:solidFill>
        </p:spPr>
        <p:txBody>
          <a:bodyPr/>
          <a:lstStyle/>
          <a:p>
            <a:r>
              <a:rPr lang="en-US" dirty="0"/>
              <a:t>CS440/ECE448 Lecture 13:</a:t>
            </a:r>
            <a:br>
              <a:rPr lang="en-US" dirty="0"/>
            </a:br>
            <a:r>
              <a:rPr lang="en-US" dirty="0"/>
              <a:t>Security &amp; Privacy</a:t>
            </a:r>
          </a:p>
        </p:txBody>
      </p:sp>
      <p:sp>
        <p:nvSpPr>
          <p:cNvPr id="3" name="TextBox 2">
            <a:extLst>
              <a:ext uri="{FF2B5EF4-FFF2-40B4-BE49-F238E27FC236}">
                <a16:creationId xmlns:a16="http://schemas.microsoft.com/office/drawing/2014/main" id="{8B38556F-E40C-BA4B-969B-E46D4AB7063D}"/>
              </a:ext>
            </a:extLst>
          </p:cNvPr>
          <p:cNvSpPr txBox="1"/>
          <p:nvPr/>
        </p:nvSpPr>
        <p:spPr>
          <a:xfrm>
            <a:off x="76200" y="5943600"/>
            <a:ext cx="4112408" cy="707886"/>
          </a:xfrm>
          <a:prstGeom prst="rect">
            <a:avLst/>
          </a:prstGeom>
          <a:solidFill>
            <a:schemeClr val="bg1">
              <a:alpha val="50000"/>
            </a:schemeClr>
          </a:solidFill>
        </p:spPr>
        <p:txBody>
          <a:bodyPr wrap="none" rtlCol="0">
            <a:spAutoFit/>
          </a:bodyPr>
          <a:lstStyle/>
          <a:p>
            <a:pPr algn="l"/>
            <a:r>
              <a:rPr lang="en-US" sz="1600" b="0" dirty="0">
                <a:solidFill>
                  <a:schemeClr val="tx1"/>
                </a:solidFill>
              </a:rPr>
              <a:t>Mark Hasegawa-Johnson, 2/2022</a:t>
            </a:r>
          </a:p>
          <a:p>
            <a:pPr algn="l"/>
            <a:r>
              <a:rPr lang="en-US" sz="1600" b="0" dirty="0">
                <a:solidFill>
                  <a:schemeClr val="tx1"/>
                </a:solidFill>
              </a:rPr>
              <a:t>CC-BY-4.0: Copy at will, but cite the source</a:t>
            </a:r>
          </a:p>
        </p:txBody>
      </p:sp>
      <p:sp>
        <p:nvSpPr>
          <p:cNvPr id="8" name="TextBox 7">
            <a:extLst>
              <a:ext uri="{FF2B5EF4-FFF2-40B4-BE49-F238E27FC236}">
                <a16:creationId xmlns:a16="http://schemas.microsoft.com/office/drawing/2014/main" id="{93589167-D035-A34A-B962-5362C3D5D3CF}"/>
              </a:ext>
            </a:extLst>
          </p:cNvPr>
          <p:cNvSpPr txBox="1"/>
          <p:nvPr/>
        </p:nvSpPr>
        <p:spPr>
          <a:xfrm>
            <a:off x="4320783" y="5943600"/>
            <a:ext cx="7773345" cy="1077218"/>
          </a:xfrm>
          <a:prstGeom prst="rect">
            <a:avLst/>
          </a:prstGeom>
          <a:solidFill>
            <a:schemeClr val="bg1">
              <a:alpha val="50000"/>
            </a:schemeClr>
          </a:solidFill>
        </p:spPr>
        <p:txBody>
          <a:bodyPr wrap="none" rtlCol="0">
            <a:spAutoFit/>
          </a:bodyPr>
          <a:lstStyle/>
          <a:p>
            <a:pPr algn="r"/>
            <a:r>
              <a:rPr lang="en-US" sz="1600" b="0" dirty="0">
                <a:solidFill>
                  <a:schemeClr val="tx1"/>
                </a:solidFill>
              </a:rPr>
              <a:t>Public domain image, AKA 2013,</a:t>
            </a:r>
          </a:p>
          <a:p>
            <a:pPr algn="r"/>
            <a:r>
              <a:rPr lang="en-US" sz="1600" b="0" dirty="0">
                <a:solidFill>
                  <a:schemeClr val="tx1"/>
                </a:solidFill>
              </a:rPr>
              <a:t>https://</a:t>
            </a:r>
            <a:r>
              <a:rPr lang="en-US" sz="1600" b="0" dirty="0" err="1">
                <a:solidFill>
                  <a:schemeClr val="tx1"/>
                </a:solidFill>
              </a:rPr>
              <a:t>commons.wikimedia.org</a:t>
            </a:r>
            <a:r>
              <a:rPr lang="en-US" sz="1600" b="0" dirty="0">
                <a:solidFill>
                  <a:schemeClr val="tx1"/>
                </a:solidFill>
              </a:rPr>
              <a:t>/wiki/File:The_artist%27s_face_behind_his_hand.jpg</a:t>
            </a:r>
          </a:p>
          <a:p>
            <a:pPr algn="r"/>
            <a:endParaRPr lang="en-US" sz="1600" b="0" dirty="0">
              <a:solidFill>
                <a:schemeClr val="tx1"/>
              </a:solidFill>
            </a:endParaRPr>
          </a:p>
        </p:txBody>
      </p:sp>
    </p:spTree>
    <p:extLst>
      <p:ext uri="{BB962C8B-B14F-4D97-AF65-F5344CB8AC3E}">
        <p14:creationId xmlns:p14="http://schemas.microsoft.com/office/powerpoint/2010/main" val="1057278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2A4EF-2768-514B-B602-ECC7DC96A7ED}"/>
              </a:ext>
            </a:extLst>
          </p:cNvPr>
          <p:cNvSpPr>
            <a:spLocks noGrp="1"/>
          </p:cNvSpPr>
          <p:nvPr>
            <p:ph type="title"/>
          </p:nvPr>
        </p:nvSpPr>
        <p:spPr/>
        <p:txBody>
          <a:bodyPr/>
          <a:lstStyle/>
          <a:p>
            <a:r>
              <a:rPr lang="en-US" dirty="0"/>
              <a:t>Bias caused by Data Sparsity</a:t>
            </a:r>
          </a:p>
        </p:txBody>
      </p:sp>
      <p:sp>
        <p:nvSpPr>
          <p:cNvPr id="3" name="Content Placeholder 2">
            <a:extLst>
              <a:ext uri="{FF2B5EF4-FFF2-40B4-BE49-F238E27FC236}">
                <a16:creationId xmlns:a16="http://schemas.microsoft.com/office/drawing/2014/main" id="{F86846F4-4823-A146-A8EF-5BB1F1DD2FC9}"/>
              </a:ext>
            </a:extLst>
          </p:cNvPr>
          <p:cNvSpPr>
            <a:spLocks noGrp="1"/>
          </p:cNvSpPr>
          <p:nvPr>
            <p:ph idx="1"/>
          </p:nvPr>
        </p:nvSpPr>
        <p:spPr>
          <a:xfrm>
            <a:off x="609600" y="1371601"/>
            <a:ext cx="10972800" cy="5029199"/>
          </a:xfrm>
        </p:spPr>
        <p:txBody>
          <a:bodyPr/>
          <a:lstStyle/>
          <a:p>
            <a:r>
              <a:rPr lang="en-US" sz="2400" dirty="0"/>
              <a:t>Data contain more examples of one type than others, e.g., more Whites than Black Americans</a:t>
            </a:r>
          </a:p>
          <a:p>
            <a:r>
              <a:rPr lang="en-US" sz="2400" dirty="0"/>
              <a:t>Accuracy may be higher for the type that is better represented in the training data (minimize error by minimizing error for the majority case)</a:t>
            </a:r>
          </a:p>
          <a:p>
            <a:r>
              <a:rPr lang="en-US" sz="2400" u="sng" dirty="0"/>
              <a:t>Example</a:t>
            </a:r>
            <a:r>
              <a:rPr lang="en-US" sz="2400" dirty="0"/>
              <a:t>: Blacks more likely to be refused parole even if their prison records are the same (https://</a:t>
            </a:r>
            <a:r>
              <a:rPr lang="en-US" sz="2400" dirty="0" err="1"/>
              <a:t>www.nytimes.com</a:t>
            </a:r>
            <a:r>
              <a:rPr lang="en-US" sz="2400" dirty="0"/>
              <a:t>/2016/12/04/</a:t>
            </a:r>
            <a:r>
              <a:rPr lang="en-US" sz="2400" dirty="0" err="1"/>
              <a:t>nyregion</a:t>
            </a:r>
            <a:r>
              <a:rPr lang="en-US" sz="2400" dirty="0"/>
              <a:t>/new-</a:t>
            </a:r>
            <a:r>
              <a:rPr lang="en-US" sz="2400" dirty="0" err="1"/>
              <a:t>york</a:t>
            </a:r>
            <a:r>
              <a:rPr lang="en-US" sz="2400" dirty="0"/>
              <a:t>-prisons-inmates-parole-</a:t>
            </a:r>
            <a:r>
              <a:rPr lang="en-US" sz="2400" dirty="0" err="1"/>
              <a:t>race.html</a:t>
            </a:r>
            <a:r>
              <a:rPr lang="en-US" sz="2400" dirty="0"/>
              <a:t>)</a:t>
            </a:r>
          </a:p>
          <a:p>
            <a:r>
              <a:rPr lang="en-US" sz="2400" u="sng" dirty="0"/>
              <a:t>Example</a:t>
            </a:r>
            <a:r>
              <a:rPr lang="en-US" sz="2400" dirty="0"/>
              <a:t>: tweets containing African American vernacular classified as “Danish,” and therefore excluded from automatic sentiment analysis  (https://</a:t>
            </a:r>
            <a:r>
              <a:rPr lang="en-US" sz="2400" dirty="0" err="1"/>
              <a:t>www.technologyreview.com</a:t>
            </a:r>
            <a:r>
              <a:rPr lang="en-US" sz="2400" dirty="0"/>
              <a:t>/s/608619/ai-programs-are-learning-to-exclude-some-african-american-voices/)</a:t>
            </a:r>
          </a:p>
          <a:p>
            <a:pPr marL="0" indent="0">
              <a:buNone/>
            </a:pPr>
            <a:endParaRPr lang="en-US" dirty="0"/>
          </a:p>
        </p:txBody>
      </p:sp>
    </p:spTree>
    <p:extLst>
      <p:ext uri="{BB962C8B-B14F-4D97-AF65-F5344CB8AC3E}">
        <p14:creationId xmlns:p14="http://schemas.microsoft.com/office/powerpoint/2010/main" val="2774425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1082E-D6BB-0745-BD58-A9E00BC0A540}"/>
              </a:ext>
            </a:extLst>
          </p:cNvPr>
          <p:cNvSpPr>
            <a:spLocks noGrp="1"/>
          </p:cNvSpPr>
          <p:nvPr>
            <p:ph type="title"/>
          </p:nvPr>
        </p:nvSpPr>
        <p:spPr>
          <a:xfrm>
            <a:off x="152400" y="76200"/>
            <a:ext cx="11430000" cy="609600"/>
          </a:xfrm>
        </p:spPr>
        <p:txBody>
          <a:bodyPr/>
          <a:lstStyle/>
          <a:p>
            <a:r>
              <a:rPr lang="en-US" sz="3200" dirty="0"/>
              <a:t>“Stereotyping and Bias in the Flickr30k Dataset,” </a:t>
            </a:r>
            <a:r>
              <a:rPr lang="en-US" sz="2000" dirty="0" err="1"/>
              <a:t>Emiel</a:t>
            </a:r>
            <a:r>
              <a:rPr lang="en-US" sz="2000" dirty="0"/>
              <a:t> van </a:t>
            </a:r>
            <a:r>
              <a:rPr lang="en-US" sz="2000" dirty="0" err="1"/>
              <a:t>Miltenburg</a:t>
            </a:r>
            <a:endParaRPr lang="en-US" sz="2000" dirty="0"/>
          </a:p>
        </p:txBody>
      </p:sp>
      <p:pic>
        <p:nvPicPr>
          <p:cNvPr id="6" name="Content Placeholder 5">
            <a:extLst>
              <a:ext uri="{FF2B5EF4-FFF2-40B4-BE49-F238E27FC236}">
                <a16:creationId xmlns:a16="http://schemas.microsoft.com/office/drawing/2014/main" id="{1C838570-2762-6B4A-AF0B-BC018C9ADFD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 y="685801"/>
            <a:ext cx="8683835" cy="6237406"/>
          </a:xfrm>
        </p:spPr>
      </p:pic>
      <p:sp>
        <p:nvSpPr>
          <p:cNvPr id="4" name="Content Placeholder 3">
            <a:extLst>
              <a:ext uri="{FF2B5EF4-FFF2-40B4-BE49-F238E27FC236}">
                <a16:creationId xmlns:a16="http://schemas.microsoft.com/office/drawing/2014/main" id="{6BDFC1D2-C412-3747-8DF1-7F14E69F8F3B}"/>
              </a:ext>
            </a:extLst>
          </p:cNvPr>
          <p:cNvSpPr>
            <a:spLocks noGrp="1"/>
          </p:cNvSpPr>
          <p:nvPr>
            <p:ph sz="half" idx="2"/>
          </p:nvPr>
        </p:nvSpPr>
        <p:spPr>
          <a:xfrm>
            <a:off x="8305800" y="1143000"/>
            <a:ext cx="3657600" cy="5562600"/>
          </a:xfrm>
        </p:spPr>
        <p:txBody>
          <a:bodyPr/>
          <a:lstStyle/>
          <a:p>
            <a:r>
              <a:rPr lang="en-US" dirty="0"/>
              <a:t>Disrespect</a:t>
            </a:r>
          </a:p>
          <a:p>
            <a:pPr lvl="1"/>
            <a:r>
              <a:rPr lang="en-US" dirty="0"/>
              <a:t>“girl” vs. “man”</a:t>
            </a:r>
          </a:p>
          <a:p>
            <a:r>
              <a:rPr lang="en-US" dirty="0"/>
              <a:t>Inferring status</a:t>
            </a:r>
          </a:p>
          <a:p>
            <a:pPr lvl="1"/>
            <a:r>
              <a:rPr lang="en-US" dirty="0"/>
              <a:t>“worker” vs. “boss”</a:t>
            </a:r>
          </a:p>
          <a:p>
            <a:r>
              <a:rPr lang="en-US" dirty="0"/>
              <a:t>Inferring intentions</a:t>
            </a:r>
          </a:p>
          <a:p>
            <a:pPr lvl="1"/>
            <a:r>
              <a:rPr lang="en-US" dirty="0"/>
              <a:t>“about job performance”</a:t>
            </a:r>
          </a:p>
          <a:p>
            <a:r>
              <a:rPr lang="en-US" dirty="0"/>
              <a:t>Marking the “less common” attribute</a:t>
            </a:r>
          </a:p>
          <a:p>
            <a:pPr lvl="1"/>
            <a:r>
              <a:rPr lang="en-US" dirty="0"/>
              <a:t>“hot” vs. “boss”</a:t>
            </a:r>
          </a:p>
        </p:txBody>
      </p:sp>
      <p:sp>
        <p:nvSpPr>
          <p:cNvPr id="3" name="Rectangle 2">
            <a:extLst>
              <a:ext uri="{FF2B5EF4-FFF2-40B4-BE49-F238E27FC236}">
                <a16:creationId xmlns:a16="http://schemas.microsoft.com/office/drawing/2014/main" id="{BF5F0E02-96D8-B54E-BC7F-5E09FB927529}"/>
              </a:ext>
            </a:extLst>
          </p:cNvPr>
          <p:cNvSpPr/>
          <p:nvPr/>
        </p:nvSpPr>
        <p:spPr>
          <a:xfrm>
            <a:off x="1600200" y="4343400"/>
            <a:ext cx="457200" cy="304800"/>
          </a:xfrm>
          <a:prstGeom prst="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6919275-6441-1743-90A4-FF94B60FADAF}"/>
              </a:ext>
            </a:extLst>
          </p:cNvPr>
          <p:cNvSpPr/>
          <p:nvPr/>
        </p:nvSpPr>
        <p:spPr>
          <a:xfrm>
            <a:off x="3505200" y="4343400"/>
            <a:ext cx="533400" cy="304800"/>
          </a:xfrm>
          <a:prstGeom prst="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0F23BE1-FD1A-5644-8DBC-4B554226C1FC}"/>
              </a:ext>
            </a:extLst>
          </p:cNvPr>
          <p:cNvSpPr/>
          <p:nvPr/>
        </p:nvSpPr>
        <p:spPr>
          <a:xfrm>
            <a:off x="838200" y="5029200"/>
            <a:ext cx="914400" cy="381000"/>
          </a:xfrm>
          <a:prstGeom prst="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0A7D469-6A28-1143-A2EF-E86E6BFDD7DD}"/>
              </a:ext>
            </a:extLst>
          </p:cNvPr>
          <p:cNvSpPr/>
          <p:nvPr/>
        </p:nvSpPr>
        <p:spPr>
          <a:xfrm>
            <a:off x="4648200" y="5029200"/>
            <a:ext cx="609600" cy="381000"/>
          </a:xfrm>
          <a:prstGeom prst="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42B7524-4C91-904A-8D78-6C809E7B66CA}"/>
              </a:ext>
            </a:extLst>
          </p:cNvPr>
          <p:cNvSpPr/>
          <p:nvPr/>
        </p:nvSpPr>
        <p:spPr>
          <a:xfrm>
            <a:off x="4572000" y="5410200"/>
            <a:ext cx="2895600" cy="381000"/>
          </a:xfrm>
          <a:prstGeom prst="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78517D6-8302-2745-9053-53AB0B586ED2}"/>
              </a:ext>
            </a:extLst>
          </p:cNvPr>
          <p:cNvSpPr/>
          <p:nvPr/>
        </p:nvSpPr>
        <p:spPr>
          <a:xfrm>
            <a:off x="838200" y="5715000"/>
            <a:ext cx="454234" cy="381000"/>
          </a:xfrm>
          <a:prstGeom prst="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EE4D254-858D-D440-81D8-088334899FBD}"/>
              </a:ext>
            </a:extLst>
          </p:cNvPr>
          <p:cNvSpPr/>
          <p:nvPr/>
        </p:nvSpPr>
        <p:spPr>
          <a:xfrm>
            <a:off x="5641766" y="5715000"/>
            <a:ext cx="682834" cy="381000"/>
          </a:xfrm>
          <a:prstGeom prst="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64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5698-E1DA-544C-AA67-39C7AE051438}"/>
              </a:ext>
            </a:extLst>
          </p:cNvPr>
          <p:cNvSpPr>
            <a:spLocks noGrp="1"/>
          </p:cNvSpPr>
          <p:nvPr>
            <p:ph type="title"/>
          </p:nvPr>
        </p:nvSpPr>
        <p:spPr/>
        <p:txBody>
          <a:bodyPr/>
          <a:lstStyle/>
          <a:p>
            <a:r>
              <a:rPr lang="en-US" dirty="0"/>
              <a:t>… Never-ending learning is not the answer</a:t>
            </a:r>
          </a:p>
        </p:txBody>
      </p:sp>
      <p:sp>
        <p:nvSpPr>
          <p:cNvPr id="3" name="Content Placeholder 2">
            <a:extLst>
              <a:ext uri="{FF2B5EF4-FFF2-40B4-BE49-F238E27FC236}">
                <a16:creationId xmlns:a16="http://schemas.microsoft.com/office/drawing/2014/main" id="{8A64E9E1-10CA-3B41-9DBF-BE26DAD49155}"/>
              </a:ext>
            </a:extLst>
          </p:cNvPr>
          <p:cNvSpPr>
            <a:spLocks noGrp="1"/>
          </p:cNvSpPr>
          <p:nvPr>
            <p:ph sz="half" idx="1"/>
          </p:nvPr>
        </p:nvSpPr>
        <p:spPr/>
        <p:txBody>
          <a:bodyPr/>
          <a:lstStyle/>
          <a:p>
            <a:r>
              <a:rPr lang="en-US" dirty="0"/>
              <a:t>On March 23, 2016, Microsoft released a chatbot capable of never-ending learning from its interactions within users.</a:t>
            </a:r>
          </a:p>
          <a:p>
            <a:r>
              <a:rPr lang="en-US" dirty="0"/>
              <a:t>Within 16 hours, users taught Tay to hate feminists and </a:t>
            </a:r>
            <a:r>
              <a:rPr lang="en-US" dirty="0" err="1"/>
              <a:t>jews</a:t>
            </a:r>
            <a:r>
              <a:rPr lang="en-US" dirty="0"/>
              <a:t>.</a:t>
            </a:r>
          </a:p>
          <a:p>
            <a:r>
              <a:rPr lang="en-US" dirty="0"/>
              <a:t>After 16 hours, Microsoft stopped the software.</a:t>
            </a:r>
          </a:p>
        </p:txBody>
      </p:sp>
      <p:pic>
        <p:nvPicPr>
          <p:cNvPr id="1026" name="Picture 2">
            <a:extLst>
              <a:ext uri="{FF2B5EF4-FFF2-40B4-BE49-F238E27FC236}">
                <a16:creationId xmlns:a16="http://schemas.microsoft.com/office/drawing/2014/main" id="{2ECF1FF3-3DD2-434C-BA53-F05CD5A9A8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231686"/>
            <a:ext cx="6042989" cy="524531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8147120-B988-624A-9CE7-94E8FCED56A1}"/>
              </a:ext>
            </a:extLst>
          </p:cNvPr>
          <p:cNvSpPr/>
          <p:nvPr/>
        </p:nvSpPr>
        <p:spPr>
          <a:xfrm>
            <a:off x="304800" y="6400800"/>
            <a:ext cx="11277600" cy="338554"/>
          </a:xfrm>
          <a:prstGeom prst="rect">
            <a:avLst/>
          </a:prstGeom>
        </p:spPr>
        <p:txBody>
          <a:bodyPr wrap="square">
            <a:spAutoFit/>
          </a:bodyPr>
          <a:lstStyle/>
          <a:p>
            <a:r>
              <a:rPr lang="en-US" sz="1600" b="0" dirty="0">
                <a:solidFill>
                  <a:schemeClr val="tx1"/>
                </a:solidFill>
              </a:rPr>
              <a:t>Image credit: CBS.  </a:t>
            </a:r>
            <a:r>
              <a:rPr lang="en-US" sz="1600" b="0" dirty="0">
                <a:solidFill>
                  <a:schemeClr val="tx1"/>
                </a:solidFill>
                <a:hlinkClick r:id="rId3"/>
              </a:rPr>
              <a:t>https://</a:t>
            </a:r>
            <a:r>
              <a:rPr lang="en-US" sz="1600" b="0" dirty="0" err="1">
                <a:solidFill>
                  <a:schemeClr val="tx1"/>
                </a:solidFill>
                <a:hlinkClick r:id="rId3"/>
              </a:rPr>
              <a:t>www.cbsnews.com</a:t>
            </a:r>
            <a:r>
              <a:rPr lang="en-US" sz="1600" b="0" dirty="0">
                <a:solidFill>
                  <a:schemeClr val="tx1"/>
                </a:solidFill>
                <a:hlinkClick r:id="rId3"/>
              </a:rPr>
              <a:t>/news/microsoft-shuts-down-ai-chatbot-after-it-turned-into-racist-nazi/</a:t>
            </a:r>
            <a:endParaRPr lang="en-US" sz="1600" b="0" dirty="0">
              <a:solidFill>
                <a:schemeClr val="tx1"/>
              </a:solidFill>
            </a:endParaRPr>
          </a:p>
        </p:txBody>
      </p:sp>
    </p:spTree>
    <p:extLst>
      <p:ext uri="{BB962C8B-B14F-4D97-AF65-F5344CB8AC3E}">
        <p14:creationId xmlns:p14="http://schemas.microsoft.com/office/powerpoint/2010/main" val="2697368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69A04-0274-7447-8296-C5840D421FB4}"/>
              </a:ext>
            </a:extLst>
          </p:cNvPr>
          <p:cNvSpPr>
            <a:spLocks noGrp="1"/>
          </p:cNvSpPr>
          <p:nvPr>
            <p:ph type="title"/>
          </p:nvPr>
        </p:nvSpPr>
        <p:spPr/>
        <p:txBody>
          <a:bodyPr/>
          <a:lstStyle/>
          <a:p>
            <a:r>
              <a:rPr lang="en-US" dirty="0"/>
              <a:t>Some possible answers</a:t>
            </a:r>
          </a:p>
        </p:txBody>
      </p:sp>
      <p:sp>
        <p:nvSpPr>
          <p:cNvPr id="3" name="Content Placeholder 2">
            <a:extLst>
              <a:ext uri="{FF2B5EF4-FFF2-40B4-BE49-F238E27FC236}">
                <a16:creationId xmlns:a16="http://schemas.microsoft.com/office/drawing/2014/main" id="{5F7D163F-A4BE-1E4F-B9E2-7F8751130FCA}"/>
              </a:ext>
            </a:extLst>
          </p:cNvPr>
          <p:cNvSpPr>
            <a:spLocks noGrp="1"/>
          </p:cNvSpPr>
          <p:nvPr>
            <p:ph idx="1"/>
          </p:nvPr>
        </p:nvSpPr>
        <p:spPr>
          <a:xfrm>
            <a:off x="609600" y="1600201"/>
            <a:ext cx="10972800" cy="4983161"/>
          </a:xfrm>
        </p:spPr>
        <p:txBody>
          <a:bodyPr/>
          <a:lstStyle/>
          <a:p>
            <a:r>
              <a:rPr lang="en-US" dirty="0"/>
              <a:t>Governments and private organizations now have funded efforts to acquire more data from under-represented groups.</a:t>
            </a:r>
          </a:p>
          <a:p>
            <a:pPr lvl="1"/>
            <a:r>
              <a:rPr lang="en-US" dirty="0">
                <a:hlinkClick r:id="rId2"/>
              </a:rPr>
              <a:t>Corpus of Regional African-American Language</a:t>
            </a:r>
            <a:endParaRPr lang="en-US" dirty="0"/>
          </a:p>
          <a:p>
            <a:pPr lvl="1"/>
            <a:r>
              <a:rPr lang="en-US" dirty="0">
                <a:hlinkClick r:id="rId3"/>
              </a:rPr>
              <a:t>Bureau of Justice Statistics</a:t>
            </a:r>
            <a:endParaRPr lang="en-US" dirty="0"/>
          </a:p>
          <a:p>
            <a:pPr lvl="1"/>
            <a:r>
              <a:rPr lang="en-US" dirty="0">
                <a:hlinkClick r:id="rId4"/>
              </a:rPr>
              <a:t>NIH Inclusion Policies for Research Involving Human Subjects</a:t>
            </a:r>
            <a:endParaRPr lang="en-US" dirty="0"/>
          </a:p>
          <a:p>
            <a:r>
              <a:rPr lang="en-US" dirty="0"/>
              <a:t>Academia and industry seek to increase representation in AI data by increasing diversity among AI experts</a:t>
            </a:r>
          </a:p>
          <a:p>
            <a:pPr lvl="1"/>
            <a:r>
              <a:rPr lang="en-US" dirty="0">
                <a:hlinkClick r:id="rId5"/>
              </a:rPr>
              <a:t>AI4ALL</a:t>
            </a:r>
            <a:endParaRPr lang="en-US" dirty="0"/>
          </a:p>
          <a:p>
            <a:pPr marL="457200" lvl="1" indent="0">
              <a:buNone/>
            </a:pPr>
            <a:endParaRPr lang="en-US" dirty="0"/>
          </a:p>
        </p:txBody>
      </p:sp>
    </p:spTree>
    <p:extLst>
      <p:ext uri="{BB962C8B-B14F-4D97-AF65-F5344CB8AC3E}">
        <p14:creationId xmlns:p14="http://schemas.microsoft.com/office/powerpoint/2010/main" val="227900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63048B-02E2-1C4E-9779-706CC30EDB39}"/>
              </a:ext>
            </a:extLst>
          </p:cNvPr>
          <p:cNvPicPr>
            <a:picLocks noChangeAspect="1"/>
          </p:cNvPicPr>
          <p:nvPr/>
        </p:nvPicPr>
        <p:blipFill>
          <a:blip r:embed="rId2"/>
          <a:stretch>
            <a:fillRect/>
          </a:stretch>
        </p:blipFill>
        <p:spPr>
          <a:xfrm>
            <a:off x="2604749" y="0"/>
            <a:ext cx="6982502" cy="6858000"/>
          </a:xfrm>
          <a:prstGeom prst="rect">
            <a:avLst/>
          </a:prstGeom>
        </p:spPr>
      </p:pic>
    </p:spTree>
    <p:extLst>
      <p:ext uri="{BB962C8B-B14F-4D97-AF65-F5344CB8AC3E}">
        <p14:creationId xmlns:p14="http://schemas.microsoft.com/office/powerpoint/2010/main" val="2432512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609600" y="1417638"/>
            <a:ext cx="10972800" cy="5135562"/>
          </a:xfrm>
        </p:spPr>
        <p:txBody>
          <a:bodyPr/>
          <a:lstStyle/>
          <a:p>
            <a:r>
              <a:rPr lang="en-US" sz="2800" dirty="0">
                <a:solidFill>
                  <a:schemeClr val="bg1">
                    <a:lumMod val="75000"/>
                  </a:schemeClr>
                </a:solidFill>
              </a:rPr>
              <a:t>Universality and variations in the concept of privacy</a:t>
            </a:r>
          </a:p>
          <a:p>
            <a:r>
              <a:rPr lang="en-US" sz="2800" dirty="0">
                <a:solidFill>
                  <a:schemeClr val="bg1">
                    <a:lumMod val="65000"/>
                  </a:schemeClr>
                </a:solidFill>
              </a:rPr>
              <a:t>Benefits of shared and open data</a:t>
            </a:r>
          </a:p>
          <a:p>
            <a:r>
              <a:rPr lang="en-US" sz="2800" dirty="0"/>
              <a:t>Harms caused by shared and open data</a:t>
            </a:r>
          </a:p>
          <a:p>
            <a:r>
              <a:rPr lang="en-US" sz="2800" dirty="0"/>
              <a:t>Consent</a:t>
            </a:r>
          </a:p>
          <a:p>
            <a:r>
              <a:rPr lang="en-US" sz="2800" dirty="0"/>
              <a:t>Technological alternatives to data sharing: differential privacy, federated learning</a:t>
            </a:r>
          </a:p>
        </p:txBody>
      </p:sp>
    </p:spTree>
    <p:extLst>
      <p:ext uri="{BB962C8B-B14F-4D97-AF65-F5344CB8AC3E}">
        <p14:creationId xmlns:p14="http://schemas.microsoft.com/office/powerpoint/2010/main" val="1562129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E462B-166E-E949-B0AE-3E66A0D55B21}"/>
              </a:ext>
            </a:extLst>
          </p:cNvPr>
          <p:cNvSpPr>
            <a:spLocks noGrp="1"/>
          </p:cNvSpPr>
          <p:nvPr>
            <p:ph type="title"/>
          </p:nvPr>
        </p:nvSpPr>
        <p:spPr/>
        <p:txBody>
          <a:bodyPr/>
          <a:lstStyle/>
          <a:p>
            <a:r>
              <a:rPr lang="en-US" dirty="0"/>
              <a:t>Possible harms caused by shared and open data</a:t>
            </a:r>
          </a:p>
        </p:txBody>
      </p:sp>
      <p:sp>
        <p:nvSpPr>
          <p:cNvPr id="3" name="Content Placeholder 2">
            <a:extLst>
              <a:ext uri="{FF2B5EF4-FFF2-40B4-BE49-F238E27FC236}">
                <a16:creationId xmlns:a16="http://schemas.microsoft.com/office/drawing/2014/main" id="{17BB22B5-F2C9-A145-9ED6-0A00419473B9}"/>
              </a:ext>
            </a:extLst>
          </p:cNvPr>
          <p:cNvSpPr>
            <a:spLocks noGrp="1"/>
          </p:cNvSpPr>
          <p:nvPr>
            <p:ph idx="1"/>
          </p:nvPr>
        </p:nvSpPr>
        <p:spPr/>
        <p:txBody>
          <a:bodyPr/>
          <a:lstStyle/>
          <a:p>
            <a:pPr marL="0" indent="0">
              <a:buNone/>
            </a:pPr>
            <a:r>
              <a:rPr lang="en-US" dirty="0"/>
              <a:t>The key problem is that, though the data may be free and open, the AI based on the data may not be.</a:t>
            </a:r>
          </a:p>
          <a:p>
            <a:r>
              <a:rPr lang="en-US" b="1" u="sng" dirty="0"/>
              <a:t>Government</a:t>
            </a:r>
            <a:r>
              <a:rPr lang="en-US" dirty="0"/>
              <a:t> may use the data to mistakenly conclude that an individual is a threat, and the individual may have no way to fight back.</a:t>
            </a:r>
          </a:p>
          <a:p>
            <a:r>
              <a:rPr lang="en-US" b="1" u="sng" dirty="0"/>
              <a:t>Private companies</a:t>
            </a:r>
            <a:r>
              <a:rPr lang="en-US" dirty="0"/>
              <a:t> use data to create filter bubbles, polarizing society.</a:t>
            </a:r>
          </a:p>
          <a:p>
            <a:r>
              <a:rPr lang="en-US" b="1" u="sng" dirty="0"/>
              <a:t>Criminals</a:t>
            </a:r>
            <a:r>
              <a:rPr lang="en-US" dirty="0"/>
              <a:t> use data to create clever blackmail schemes.</a:t>
            </a:r>
          </a:p>
          <a:p>
            <a:endParaRPr lang="en-US" dirty="0"/>
          </a:p>
        </p:txBody>
      </p:sp>
    </p:spTree>
    <p:extLst>
      <p:ext uri="{BB962C8B-B14F-4D97-AF65-F5344CB8AC3E}">
        <p14:creationId xmlns:p14="http://schemas.microsoft.com/office/powerpoint/2010/main" val="868693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D6E56-2892-8E4A-9C99-8BE2D774A133}"/>
              </a:ext>
            </a:extLst>
          </p:cNvPr>
          <p:cNvSpPr>
            <a:spLocks noGrp="1"/>
          </p:cNvSpPr>
          <p:nvPr>
            <p:ph type="title"/>
          </p:nvPr>
        </p:nvSpPr>
        <p:spPr>
          <a:xfrm>
            <a:off x="609600" y="152400"/>
            <a:ext cx="10972800" cy="792162"/>
          </a:xfrm>
        </p:spPr>
        <p:txBody>
          <a:bodyPr/>
          <a:lstStyle/>
          <a:p>
            <a:r>
              <a:rPr lang="en-US" dirty="0"/>
              <a:t>Possible harms of government use of data</a:t>
            </a:r>
          </a:p>
        </p:txBody>
      </p:sp>
      <p:sp>
        <p:nvSpPr>
          <p:cNvPr id="3" name="Content Placeholder 2">
            <a:extLst>
              <a:ext uri="{FF2B5EF4-FFF2-40B4-BE49-F238E27FC236}">
                <a16:creationId xmlns:a16="http://schemas.microsoft.com/office/drawing/2014/main" id="{A348DF7F-1659-0F4C-95E8-CB33F796B007}"/>
              </a:ext>
            </a:extLst>
          </p:cNvPr>
          <p:cNvSpPr>
            <a:spLocks noGrp="1"/>
          </p:cNvSpPr>
          <p:nvPr>
            <p:ph sz="half" idx="1"/>
          </p:nvPr>
        </p:nvSpPr>
        <p:spPr>
          <a:xfrm>
            <a:off x="609600" y="1600201"/>
            <a:ext cx="6172200" cy="4525963"/>
          </a:xfrm>
        </p:spPr>
        <p:txBody>
          <a:bodyPr/>
          <a:lstStyle/>
          <a:p>
            <a:r>
              <a:rPr lang="en-US" dirty="0"/>
              <a:t>Orwell predicted that ubiquitous surveillance would be used to identify and capture political dissidents.</a:t>
            </a:r>
          </a:p>
          <a:p>
            <a:endParaRPr lang="en-US" dirty="0"/>
          </a:p>
        </p:txBody>
      </p:sp>
      <p:sp>
        <p:nvSpPr>
          <p:cNvPr id="4" name="Content Placeholder 3">
            <a:extLst>
              <a:ext uri="{FF2B5EF4-FFF2-40B4-BE49-F238E27FC236}">
                <a16:creationId xmlns:a16="http://schemas.microsoft.com/office/drawing/2014/main" id="{E0BC7A3C-8F26-1E43-A5A8-8205DDF63053}"/>
              </a:ext>
            </a:extLst>
          </p:cNvPr>
          <p:cNvSpPr>
            <a:spLocks noGrp="1"/>
          </p:cNvSpPr>
          <p:nvPr>
            <p:ph sz="half" idx="2"/>
          </p:nvPr>
        </p:nvSpPr>
        <p:spPr>
          <a:xfrm>
            <a:off x="6197600" y="5943600"/>
            <a:ext cx="5384800" cy="868364"/>
          </a:xfrm>
        </p:spPr>
        <p:txBody>
          <a:bodyPr/>
          <a:lstStyle/>
          <a:p>
            <a:pPr marL="0" indent="0" algn="ctr">
              <a:buNone/>
            </a:pPr>
            <a:r>
              <a:rPr lang="en-US" sz="1600" dirty="0"/>
              <a:t>Original cover of Nineteen Eighty-Four</a:t>
            </a:r>
          </a:p>
          <a:p>
            <a:pPr marL="0" indent="0" algn="ctr">
              <a:buNone/>
            </a:pPr>
            <a:r>
              <a:rPr lang="en-US" sz="1600" dirty="0"/>
              <a:t>Public domain image</a:t>
            </a:r>
          </a:p>
          <a:p>
            <a:pPr marL="0" indent="0" algn="ctr">
              <a:buNone/>
            </a:pPr>
            <a:r>
              <a:rPr lang="en-US" sz="1600" dirty="0"/>
              <a:t>https://</a:t>
            </a:r>
            <a:r>
              <a:rPr lang="en-US" sz="1600" dirty="0" err="1"/>
              <a:t>commons.wikimedia.org</a:t>
            </a:r>
            <a:r>
              <a:rPr lang="en-US" sz="1600" dirty="0"/>
              <a:t>/wiki/File:1984first.jpg</a:t>
            </a:r>
          </a:p>
        </p:txBody>
      </p:sp>
      <p:pic>
        <p:nvPicPr>
          <p:cNvPr id="7170" name="Picture 2">
            <a:extLst>
              <a:ext uri="{FF2B5EF4-FFF2-40B4-BE49-F238E27FC236}">
                <a16:creationId xmlns:a16="http://schemas.microsoft.com/office/drawing/2014/main" id="{A9E443A9-F4EA-E240-B579-C1752BE149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5622" y="1143000"/>
            <a:ext cx="3269978" cy="486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64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CF6F6-24F7-104C-A507-4DAF5C16A79D}"/>
              </a:ext>
            </a:extLst>
          </p:cNvPr>
          <p:cNvSpPr>
            <a:spLocks noGrp="1"/>
          </p:cNvSpPr>
          <p:nvPr>
            <p:ph type="title"/>
          </p:nvPr>
        </p:nvSpPr>
        <p:spPr/>
        <p:txBody>
          <a:bodyPr/>
          <a:lstStyle/>
          <a:p>
            <a:r>
              <a:rPr lang="en-US" dirty="0"/>
              <a:t>Weapons of Math Destruction</a:t>
            </a:r>
          </a:p>
        </p:txBody>
      </p:sp>
      <p:sp>
        <p:nvSpPr>
          <p:cNvPr id="3" name="Content Placeholder 2">
            <a:extLst>
              <a:ext uri="{FF2B5EF4-FFF2-40B4-BE49-F238E27FC236}">
                <a16:creationId xmlns:a16="http://schemas.microsoft.com/office/drawing/2014/main" id="{AC88D61D-73EA-5A44-85EC-637E2D5EE9A5}"/>
              </a:ext>
            </a:extLst>
          </p:cNvPr>
          <p:cNvSpPr>
            <a:spLocks noGrp="1"/>
          </p:cNvSpPr>
          <p:nvPr>
            <p:ph idx="1"/>
          </p:nvPr>
        </p:nvSpPr>
        <p:spPr>
          <a:xfrm>
            <a:off x="609600" y="1600201"/>
            <a:ext cx="5715000" cy="4525963"/>
          </a:xfrm>
        </p:spPr>
        <p:txBody>
          <a:bodyPr/>
          <a:lstStyle/>
          <a:p>
            <a:pPr marL="0" indent="0">
              <a:buNone/>
            </a:pPr>
            <a:r>
              <a:rPr lang="en-US" sz="2400" dirty="0"/>
              <a:t>Opacity, Scale, and Damage: a WMD is a statistical model afflicted by two of these three.</a:t>
            </a:r>
          </a:p>
          <a:p>
            <a:r>
              <a:rPr lang="en-US" sz="2400" dirty="0"/>
              <a:t>Opacity: the relationship between inputs and outputs is hidden.</a:t>
            </a:r>
          </a:p>
          <a:p>
            <a:r>
              <a:rPr lang="en-US" sz="2400" dirty="0"/>
              <a:t>Scale: the model is used at a scale much larger than it was ever tested for.</a:t>
            </a:r>
          </a:p>
          <a:p>
            <a:r>
              <a:rPr lang="en-US" sz="2400" dirty="0"/>
              <a:t>Damage: negative decisions can damage people’s lives.</a:t>
            </a:r>
          </a:p>
        </p:txBody>
      </p:sp>
      <p:pic>
        <p:nvPicPr>
          <p:cNvPr id="4" name="Picture 3">
            <a:extLst>
              <a:ext uri="{FF2B5EF4-FFF2-40B4-BE49-F238E27FC236}">
                <a16:creationId xmlns:a16="http://schemas.microsoft.com/office/drawing/2014/main" id="{E2589057-30D9-434E-9F68-84A863AD5E09}"/>
              </a:ext>
            </a:extLst>
          </p:cNvPr>
          <p:cNvPicPr>
            <a:picLocks noChangeAspect="1"/>
          </p:cNvPicPr>
          <p:nvPr/>
        </p:nvPicPr>
        <p:blipFill rotWithShape="1">
          <a:blip r:embed="rId2"/>
          <a:srcRect l="27340" r="27394"/>
          <a:stretch/>
        </p:blipFill>
        <p:spPr>
          <a:xfrm>
            <a:off x="7239000" y="1348582"/>
            <a:ext cx="3406075" cy="5029200"/>
          </a:xfrm>
          <a:prstGeom prst="rect">
            <a:avLst/>
          </a:prstGeom>
        </p:spPr>
      </p:pic>
      <p:sp>
        <p:nvSpPr>
          <p:cNvPr id="6" name="TextBox 5">
            <a:extLst>
              <a:ext uri="{FF2B5EF4-FFF2-40B4-BE49-F238E27FC236}">
                <a16:creationId xmlns:a16="http://schemas.microsoft.com/office/drawing/2014/main" id="{9FD15E4C-5925-3A4F-931A-DFCCCD39F06A}"/>
              </a:ext>
            </a:extLst>
          </p:cNvPr>
          <p:cNvSpPr txBox="1"/>
          <p:nvPr/>
        </p:nvSpPr>
        <p:spPr>
          <a:xfrm>
            <a:off x="7620000" y="6400800"/>
            <a:ext cx="2590800" cy="369332"/>
          </a:xfrm>
          <a:prstGeom prst="rect">
            <a:avLst/>
          </a:prstGeom>
          <a:noFill/>
        </p:spPr>
        <p:txBody>
          <a:bodyPr wrap="square">
            <a:spAutoFit/>
          </a:bodyPr>
          <a:lstStyle/>
          <a:p>
            <a:r>
              <a:rPr lang="en-US" sz="1800" b="0" dirty="0">
                <a:solidFill>
                  <a:schemeClr val="tx1"/>
                </a:solidFill>
              </a:rPr>
              <a:t>© Cathy O’Neil, 2016</a:t>
            </a:r>
          </a:p>
        </p:txBody>
      </p:sp>
    </p:spTree>
    <p:extLst>
      <p:ext uri="{BB962C8B-B14F-4D97-AF65-F5344CB8AC3E}">
        <p14:creationId xmlns:p14="http://schemas.microsoft.com/office/powerpoint/2010/main" val="1761907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AB9A6-B9F9-3743-9EF9-20D5157067D3}"/>
              </a:ext>
            </a:extLst>
          </p:cNvPr>
          <p:cNvSpPr>
            <a:spLocks noGrp="1"/>
          </p:cNvSpPr>
          <p:nvPr>
            <p:ph type="title"/>
          </p:nvPr>
        </p:nvSpPr>
        <p:spPr/>
        <p:txBody>
          <a:bodyPr/>
          <a:lstStyle/>
          <a:p>
            <a:r>
              <a:rPr lang="en-US" dirty="0"/>
              <a:t>Opacity, Scale and Damage</a:t>
            </a:r>
          </a:p>
        </p:txBody>
      </p:sp>
      <p:sp>
        <p:nvSpPr>
          <p:cNvPr id="3" name="Content Placeholder 2">
            <a:extLst>
              <a:ext uri="{FF2B5EF4-FFF2-40B4-BE49-F238E27FC236}">
                <a16:creationId xmlns:a16="http://schemas.microsoft.com/office/drawing/2014/main" id="{EA647B39-E700-3F4E-B46B-4167E60AC9B2}"/>
              </a:ext>
            </a:extLst>
          </p:cNvPr>
          <p:cNvSpPr>
            <a:spLocks noGrp="1"/>
          </p:cNvSpPr>
          <p:nvPr>
            <p:ph idx="1"/>
          </p:nvPr>
        </p:nvSpPr>
        <p:spPr>
          <a:xfrm>
            <a:off x="609600" y="1371600"/>
            <a:ext cx="10972800" cy="5105399"/>
          </a:xfrm>
        </p:spPr>
        <p:txBody>
          <a:bodyPr/>
          <a:lstStyle/>
          <a:p>
            <a:r>
              <a:rPr lang="en-US" sz="2400" b="1" u="sng" dirty="0"/>
              <a:t>Opacity</a:t>
            </a:r>
            <a:r>
              <a:rPr lang="en-US" sz="2400" dirty="0"/>
              <a:t>: The “Level of Service Inventory-Revised” (LSI-R) was used to decide who gets parole in at least two states, and many counties/precincts.</a:t>
            </a:r>
          </a:p>
          <a:p>
            <a:pPr lvl="1"/>
            <a:r>
              <a:rPr lang="en-US" sz="2400" dirty="0"/>
              <a:t>It did not ask about race.</a:t>
            </a:r>
          </a:p>
          <a:p>
            <a:pPr lvl="1"/>
            <a:r>
              <a:rPr lang="en-US" sz="2400" dirty="0"/>
              <a:t>It did ask “when was your first encounter with police” and other questions that are highly correlated with race.</a:t>
            </a:r>
          </a:p>
          <a:p>
            <a:r>
              <a:rPr lang="en-US" sz="2400" b="1" u="sng" dirty="0"/>
              <a:t>Scale</a:t>
            </a:r>
            <a:r>
              <a:rPr lang="en-US" sz="2400" dirty="0"/>
              <a:t>: The collapse of Lehman Brothers in 2008 was caused by a statistical model with a bug. Most large banks used the Gaussian copula model to decide who got home loans; it failed to correctly model the risk of multiple simultaneous defaults.</a:t>
            </a:r>
          </a:p>
          <a:p>
            <a:r>
              <a:rPr lang="en-US" sz="2400" b="1" u="sng" dirty="0"/>
              <a:t>Damage</a:t>
            </a:r>
            <a:r>
              <a:rPr lang="en-US" sz="2400" dirty="0"/>
              <a:t>: Companies can’t use medical tests to determine hiring, but they are allowed to use personality tests.  In 2016, a lawsuit found that at least seven companies were using the same personality test, and therefore rejecting the same applicants, for the same frivolous reasons.</a:t>
            </a:r>
            <a:endParaRPr lang="en-US" dirty="0"/>
          </a:p>
          <a:p>
            <a:endParaRPr lang="en-US" dirty="0"/>
          </a:p>
        </p:txBody>
      </p:sp>
    </p:spTree>
    <p:extLst>
      <p:ext uri="{BB962C8B-B14F-4D97-AF65-F5344CB8AC3E}">
        <p14:creationId xmlns:p14="http://schemas.microsoft.com/office/powerpoint/2010/main" val="3136721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609600" y="1417638"/>
            <a:ext cx="10972800" cy="5135562"/>
          </a:xfrm>
        </p:spPr>
        <p:txBody>
          <a:bodyPr/>
          <a:lstStyle/>
          <a:p>
            <a:r>
              <a:rPr lang="en-US" sz="2800" dirty="0"/>
              <a:t>Universality and variations in the concept of privacy</a:t>
            </a:r>
          </a:p>
          <a:p>
            <a:r>
              <a:rPr lang="en-US" sz="2800" dirty="0"/>
              <a:t>Benefits of shared and open data</a:t>
            </a:r>
          </a:p>
          <a:p>
            <a:r>
              <a:rPr lang="en-US" sz="2800" dirty="0"/>
              <a:t>Harms caused by shared and open data</a:t>
            </a:r>
          </a:p>
          <a:p>
            <a:r>
              <a:rPr lang="en-US" sz="2800" dirty="0"/>
              <a:t>Consent</a:t>
            </a:r>
          </a:p>
          <a:p>
            <a:r>
              <a:rPr lang="en-US" sz="2800" dirty="0"/>
              <a:t>Technological alternatives to data sharing: differential privacy, federated learning</a:t>
            </a:r>
          </a:p>
        </p:txBody>
      </p:sp>
    </p:spTree>
    <p:extLst>
      <p:ext uri="{BB962C8B-B14F-4D97-AF65-F5344CB8AC3E}">
        <p14:creationId xmlns:p14="http://schemas.microsoft.com/office/powerpoint/2010/main" val="3037940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D6E56-2892-8E4A-9C99-8BE2D774A133}"/>
              </a:ext>
            </a:extLst>
          </p:cNvPr>
          <p:cNvSpPr>
            <a:spLocks noGrp="1"/>
          </p:cNvSpPr>
          <p:nvPr>
            <p:ph type="title"/>
          </p:nvPr>
        </p:nvSpPr>
        <p:spPr>
          <a:xfrm>
            <a:off x="609600" y="122238"/>
            <a:ext cx="10972800" cy="1020762"/>
          </a:xfrm>
        </p:spPr>
        <p:txBody>
          <a:bodyPr/>
          <a:lstStyle/>
          <a:p>
            <a:r>
              <a:rPr lang="en-US" dirty="0"/>
              <a:t>Possible harms of corporate use of data</a:t>
            </a:r>
          </a:p>
        </p:txBody>
      </p:sp>
      <p:sp>
        <p:nvSpPr>
          <p:cNvPr id="3" name="Content Placeholder 2">
            <a:extLst>
              <a:ext uri="{FF2B5EF4-FFF2-40B4-BE49-F238E27FC236}">
                <a16:creationId xmlns:a16="http://schemas.microsoft.com/office/drawing/2014/main" id="{A348DF7F-1659-0F4C-95E8-CB33F796B007}"/>
              </a:ext>
            </a:extLst>
          </p:cNvPr>
          <p:cNvSpPr>
            <a:spLocks noGrp="1"/>
          </p:cNvSpPr>
          <p:nvPr>
            <p:ph sz="half" idx="1"/>
          </p:nvPr>
        </p:nvSpPr>
        <p:spPr>
          <a:xfrm>
            <a:off x="76200" y="1219200"/>
            <a:ext cx="6172200" cy="5029200"/>
          </a:xfrm>
        </p:spPr>
        <p:txBody>
          <a:bodyPr/>
          <a:lstStyle/>
          <a:p>
            <a:r>
              <a:rPr lang="en-US" dirty="0"/>
              <a:t>Companies use data about a person’s interests to decide what to show them.</a:t>
            </a:r>
          </a:p>
          <a:p>
            <a:r>
              <a:rPr lang="en-US" dirty="0"/>
              <a:t>Left-leaning and right-leaning individuals therefore form opinions based on different sets of facts about the world, chosen for them by their filter bubbles.</a:t>
            </a:r>
          </a:p>
          <a:p>
            <a:r>
              <a:rPr lang="en-US" dirty="0"/>
              <a:t>Filter bubbles have been blamed for polarization and incapacity of democracy since 2015.</a:t>
            </a:r>
          </a:p>
        </p:txBody>
      </p:sp>
      <p:sp>
        <p:nvSpPr>
          <p:cNvPr id="4" name="Content Placeholder 3">
            <a:extLst>
              <a:ext uri="{FF2B5EF4-FFF2-40B4-BE49-F238E27FC236}">
                <a16:creationId xmlns:a16="http://schemas.microsoft.com/office/drawing/2014/main" id="{E0BC7A3C-8F26-1E43-A5A8-8205DDF63053}"/>
              </a:ext>
            </a:extLst>
          </p:cNvPr>
          <p:cNvSpPr>
            <a:spLocks noGrp="1"/>
          </p:cNvSpPr>
          <p:nvPr>
            <p:ph sz="half" idx="2"/>
          </p:nvPr>
        </p:nvSpPr>
        <p:spPr>
          <a:xfrm>
            <a:off x="6197600" y="5943600"/>
            <a:ext cx="5384800" cy="868364"/>
          </a:xfrm>
        </p:spPr>
        <p:txBody>
          <a:bodyPr/>
          <a:lstStyle/>
          <a:p>
            <a:pPr marL="0" indent="0" algn="ctr">
              <a:buNone/>
            </a:pPr>
            <a:r>
              <a:rPr lang="en-US" sz="1600" dirty="0"/>
              <a:t>Eli </a:t>
            </a:r>
            <a:r>
              <a:rPr lang="en-US" sz="1600" dirty="0" err="1"/>
              <a:t>Pariser</a:t>
            </a:r>
            <a:r>
              <a:rPr lang="en-US" sz="1600" dirty="0"/>
              <a:t>, author of The Filter Bubble, 2012</a:t>
            </a:r>
          </a:p>
          <a:p>
            <a:pPr marL="0" indent="0" algn="ctr">
              <a:buNone/>
            </a:pPr>
            <a:r>
              <a:rPr lang="en-US" sz="1600" dirty="0"/>
              <a:t>Creative Commons – Share-Alike 2.0</a:t>
            </a:r>
          </a:p>
          <a:p>
            <a:pPr marL="0" indent="0" algn="ctr">
              <a:buNone/>
            </a:pPr>
            <a:r>
              <a:rPr lang="en-US" sz="1600" dirty="0"/>
              <a:t>https://</a:t>
            </a:r>
            <a:r>
              <a:rPr lang="en-US" sz="1600" dirty="0" err="1"/>
              <a:t>en.wikipedia.org</a:t>
            </a:r>
            <a:r>
              <a:rPr lang="en-US" sz="1600" dirty="0"/>
              <a:t>/wiki/</a:t>
            </a:r>
            <a:r>
              <a:rPr lang="en-US" sz="1600" dirty="0" err="1"/>
              <a:t>Filter_bubble</a:t>
            </a:r>
            <a:endParaRPr lang="en-US" sz="1600" dirty="0"/>
          </a:p>
        </p:txBody>
      </p:sp>
      <p:pic>
        <p:nvPicPr>
          <p:cNvPr id="8194" name="Picture 2">
            <a:extLst>
              <a:ext uri="{FF2B5EF4-FFF2-40B4-BE49-F238E27FC236}">
                <a16:creationId xmlns:a16="http://schemas.microsoft.com/office/drawing/2014/main" id="{00EF3A7C-EA85-E641-B56D-8089AD64B3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447800"/>
            <a:ext cx="59436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481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 An example of a sextortion email">
            <a:extLst>
              <a:ext uri="{FF2B5EF4-FFF2-40B4-BE49-F238E27FC236}">
                <a16:creationId xmlns:a16="http://schemas.microsoft.com/office/drawing/2014/main" id="{BADCC59B-0042-FC42-A68A-EBF1DB6FD1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9038" y="0"/>
            <a:ext cx="595153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84E47FB-8BB6-E14E-83FD-064AC012D1F0}"/>
              </a:ext>
            </a:extLst>
          </p:cNvPr>
          <p:cNvSpPr>
            <a:spLocks noGrp="1"/>
          </p:cNvSpPr>
          <p:nvPr>
            <p:ph type="title"/>
          </p:nvPr>
        </p:nvSpPr>
        <p:spPr>
          <a:xfrm>
            <a:off x="76200" y="0"/>
            <a:ext cx="2759076" cy="792162"/>
          </a:xfrm>
        </p:spPr>
        <p:txBody>
          <a:bodyPr/>
          <a:lstStyle/>
          <a:p>
            <a:r>
              <a:rPr lang="en-US" dirty="0"/>
              <a:t>Criminals</a:t>
            </a:r>
          </a:p>
        </p:txBody>
      </p:sp>
      <p:sp>
        <p:nvSpPr>
          <p:cNvPr id="3" name="Content Placeholder 2">
            <a:extLst>
              <a:ext uri="{FF2B5EF4-FFF2-40B4-BE49-F238E27FC236}">
                <a16:creationId xmlns:a16="http://schemas.microsoft.com/office/drawing/2014/main" id="{6B89A340-F945-E54C-9842-FD80E9BD2BBA}"/>
              </a:ext>
            </a:extLst>
          </p:cNvPr>
          <p:cNvSpPr>
            <a:spLocks noGrp="1"/>
          </p:cNvSpPr>
          <p:nvPr>
            <p:ph sz="half" idx="1"/>
          </p:nvPr>
        </p:nvSpPr>
        <p:spPr>
          <a:xfrm>
            <a:off x="0" y="838200"/>
            <a:ext cx="6269038" cy="5867400"/>
          </a:xfrm>
        </p:spPr>
        <p:txBody>
          <a:bodyPr/>
          <a:lstStyle/>
          <a:p>
            <a:pPr marL="0" indent="0">
              <a:buNone/>
            </a:pPr>
            <a:r>
              <a:rPr lang="en-US" sz="2400" dirty="0"/>
              <a:t>Routine phishing scam, started around 2017:</a:t>
            </a:r>
          </a:p>
          <a:p>
            <a:r>
              <a:rPr lang="en-US" sz="2400" dirty="0"/>
              <a:t>Your name, password, phone number, or some other info is associated to your e-mail address based on a data breach on some cloud server.</a:t>
            </a:r>
          </a:p>
          <a:p>
            <a:r>
              <a:rPr lang="en-US" sz="2400" dirty="0"/>
              <a:t>Criminals use that info to convince you that they have hacked your phone, have videotaped you nude, and have downloaded your list of contacts.</a:t>
            </a:r>
          </a:p>
          <a:p>
            <a:r>
              <a:rPr lang="en-US" sz="2400" dirty="0"/>
              <a:t>They demand you send them thousands of dollars in bitcoin to prevent them mailing the video to your family, friends, and boss.</a:t>
            </a:r>
          </a:p>
          <a:p>
            <a:r>
              <a:rPr lang="en-US" sz="2400" dirty="0"/>
              <a:t>This method turns a relatively minor data breach into a crime revenue stream.</a:t>
            </a:r>
          </a:p>
        </p:txBody>
      </p:sp>
      <p:sp>
        <p:nvSpPr>
          <p:cNvPr id="4" name="Content Placeholder 3">
            <a:extLst>
              <a:ext uri="{FF2B5EF4-FFF2-40B4-BE49-F238E27FC236}">
                <a16:creationId xmlns:a16="http://schemas.microsoft.com/office/drawing/2014/main" id="{D34FAC86-91E5-5C46-9903-39ACEBF83ED2}"/>
              </a:ext>
            </a:extLst>
          </p:cNvPr>
          <p:cNvSpPr>
            <a:spLocks noGrp="1"/>
          </p:cNvSpPr>
          <p:nvPr>
            <p:ph sz="half" idx="2"/>
          </p:nvPr>
        </p:nvSpPr>
        <p:spPr>
          <a:xfrm>
            <a:off x="9702800" y="1295400"/>
            <a:ext cx="2565400" cy="685799"/>
          </a:xfrm>
        </p:spPr>
        <p:txBody>
          <a:bodyPr/>
          <a:lstStyle/>
          <a:p>
            <a:pPr marL="0" indent="0">
              <a:buNone/>
            </a:pPr>
            <a:r>
              <a:rPr lang="en-US" sz="1600" dirty="0"/>
              <a:t>The Sun, 4/21/2020</a:t>
            </a:r>
          </a:p>
          <a:p>
            <a:pPr marL="0" indent="0">
              <a:buNone/>
            </a:pPr>
            <a:r>
              <a:rPr lang="en-US" sz="1600" dirty="0"/>
              <a:t>Image Credit: Proofpoint</a:t>
            </a:r>
          </a:p>
        </p:txBody>
      </p:sp>
    </p:spTree>
    <p:extLst>
      <p:ext uri="{BB962C8B-B14F-4D97-AF65-F5344CB8AC3E}">
        <p14:creationId xmlns:p14="http://schemas.microsoft.com/office/powerpoint/2010/main" val="989673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609600" y="1417638"/>
            <a:ext cx="10972800" cy="5135562"/>
          </a:xfrm>
        </p:spPr>
        <p:txBody>
          <a:bodyPr/>
          <a:lstStyle/>
          <a:p>
            <a:r>
              <a:rPr lang="en-US" sz="2800" dirty="0">
                <a:solidFill>
                  <a:schemeClr val="bg1">
                    <a:lumMod val="75000"/>
                  </a:schemeClr>
                </a:solidFill>
              </a:rPr>
              <a:t>Universality and variations in the concept of privacy</a:t>
            </a:r>
          </a:p>
          <a:p>
            <a:r>
              <a:rPr lang="en-US" sz="2800" dirty="0">
                <a:solidFill>
                  <a:schemeClr val="bg1">
                    <a:lumMod val="65000"/>
                  </a:schemeClr>
                </a:solidFill>
              </a:rPr>
              <a:t>Benefits of shared and open data</a:t>
            </a:r>
          </a:p>
          <a:p>
            <a:r>
              <a:rPr lang="en-US" sz="2800" dirty="0">
                <a:solidFill>
                  <a:schemeClr val="bg1">
                    <a:lumMod val="65000"/>
                  </a:schemeClr>
                </a:solidFill>
              </a:rPr>
              <a:t>Harms caused by shared and open data</a:t>
            </a:r>
          </a:p>
          <a:p>
            <a:r>
              <a:rPr lang="en-US" sz="2800" dirty="0"/>
              <a:t>Consent</a:t>
            </a:r>
          </a:p>
          <a:p>
            <a:r>
              <a:rPr lang="en-US" sz="2800" dirty="0"/>
              <a:t>Technological alternatives to data sharing: differential privacy, federated learning</a:t>
            </a:r>
          </a:p>
        </p:txBody>
      </p:sp>
    </p:spTree>
    <p:extLst>
      <p:ext uri="{BB962C8B-B14F-4D97-AF65-F5344CB8AC3E}">
        <p14:creationId xmlns:p14="http://schemas.microsoft.com/office/powerpoint/2010/main" val="1035613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B67C3-C782-E143-A6DE-DBACF01BE17E}"/>
              </a:ext>
            </a:extLst>
          </p:cNvPr>
          <p:cNvSpPr>
            <a:spLocks noGrp="1"/>
          </p:cNvSpPr>
          <p:nvPr>
            <p:ph type="title"/>
          </p:nvPr>
        </p:nvSpPr>
        <p:spPr/>
        <p:txBody>
          <a:bodyPr/>
          <a:lstStyle/>
          <a:p>
            <a:r>
              <a:rPr lang="en-US" sz="3600" dirty="0"/>
              <a:t>Example of a Legal Solution: General Data Privacy Regulation (GDPR)</a:t>
            </a:r>
          </a:p>
        </p:txBody>
      </p:sp>
      <p:sp>
        <p:nvSpPr>
          <p:cNvPr id="3" name="Content Placeholder 2">
            <a:extLst>
              <a:ext uri="{FF2B5EF4-FFF2-40B4-BE49-F238E27FC236}">
                <a16:creationId xmlns:a16="http://schemas.microsoft.com/office/drawing/2014/main" id="{746C932E-9647-8E40-9AF1-3C64D70DE353}"/>
              </a:ext>
            </a:extLst>
          </p:cNvPr>
          <p:cNvSpPr>
            <a:spLocks noGrp="1"/>
          </p:cNvSpPr>
          <p:nvPr>
            <p:ph idx="1"/>
          </p:nvPr>
        </p:nvSpPr>
        <p:spPr>
          <a:xfrm>
            <a:off x="609600" y="1600201"/>
            <a:ext cx="10972800" cy="5181599"/>
          </a:xfrm>
        </p:spPr>
        <p:txBody>
          <a:bodyPr/>
          <a:lstStyle/>
          <a:p>
            <a:pPr marL="0" indent="0">
              <a:buNone/>
            </a:pPr>
            <a:r>
              <a:rPr lang="en-US" sz="2400" dirty="0"/>
              <a:t>It is illegal for a European entity to:</a:t>
            </a:r>
          </a:p>
          <a:p>
            <a:r>
              <a:rPr lang="en-US" sz="2400" dirty="0"/>
              <a:t>Art.6: Process any person’s data without their permission, without one of the specific legal justifications given in the statute</a:t>
            </a:r>
          </a:p>
          <a:p>
            <a:r>
              <a:rPr lang="en-US" sz="2400" dirty="0"/>
              <a:t>Art.7: Make it harder to remove consent than it was to give consent</a:t>
            </a:r>
          </a:p>
          <a:p>
            <a:r>
              <a:rPr lang="en-US" sz="2400" dirty="0"/>
              <a:t>Art.25: Store a person’s data, even if you have their consent, without adequate safeguards against data theft</a:t>
            </a:r>
          </a:p>
          <a:p>
            <a:r>
              <a:rPr lang="en-US" sz="2400" dirty="0" err="1"/>
              <a:t>Chap.V</a:t>
            </a:r>
            <a:r>
              <a:rPr lang="en-US" sz="2400" dirty="0"/>
              <a:t>: Take data outside the EU, without adequate safeguards</a:t>
            </a:r>
          </a:p>
          <a:p>
            <a:pPr marL="0" indent="0">
              <a:buNone/>
            </a:pPr>
            <a:endParaRPr lang="en-US" sz="2400" dirty="0"/>
          </a:p>
          <a:p>
            <a:pPr marL="0" indent="0">
              <a:buNone/>
            </a:pPr>
            <a:r>
              <a:rPr lang="en-US" sz="2400" dirty="0"/>
              <a:t>Any person has the right to:</a:t>
            </a:r>
          </a:p>
          <a:p>
            <a:r>
              <a:rPr lang="en-US" sz="2400" dirty="0"/>
              <a:t>Art.12: Know how your algorithm works, in terms they understand</a:t>
            </a:r>
          </a:p>
          <a:p>
            <a:r>
              <a:rPr lang="en-US" sz="2400" dirty="0"/>
              <a:t>Art.15: Know what data you hold</a:t>
            </a:r>
          </a:p>
          <a:p>
            <a:r>
              <a:rPr lang="en-US" sz="2400" dirty="0"/>
              <a:t>Art.25: Refuse to allow you to use their data for any other purpose</a:t>
            </a:r>
          </a:p>
        </p:txBody>
      </p:sp>
    </p:spTree>
    <p:extLst>
      <p:ext uri="{BB962C8B-B14F-4D97-AF65-F5344CB8AC3E}">
        <p14:creationId xmlns:p14="http://schemas.microsoft.com/office/powerpoint/2010/main" val="1301413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7C43F-BF2B-3548-9AF7-6ED4D1F1FE45}"/>
              </a:ext>
            </a:extLst>
          </p:cNvPr>
          <p:cNvSpPr>
            <a:spLocks noGrp="1"/>
          </p:cNvSpPr>
          <p:nvPr>
            <p:ph type="title"/>
          </p:nvPr>
        </p:nvSpPr>
        <p:spPr/>
        <p:txBody>
          <a:bodyPr/>
          <a:lstStyle/>
          <a:p>
            <a:r>
              <a:rPr lang="en-US" dirty="0"/>
              <a:t>Consent: Basic principles</a:t>
            </a:r>
          </a:p>
        </p:txBody>
      </p:sp>
      <p:sp>
        <p:nvSpPr>
          <p:cNvPr id="3" name="Content Placeholder 2">
            <a:extLst>
              <a:ext uri="{FF2B5EF4-FFF2-40B4-BE49-F238E27FC236}">
                <a16:creationId xmlns:a16="http://schemas.microsoft.com/office/drawing/2014/main" id="{CA82098D-B055-BF4A-ADDF-F5EEB154CA99}"/>
              </a:ext>
            </a:extLst>
          </p:cNvPr>
          <p:cNvSpPr>
            <a:spLocks noGrp="1"/>
          </p:cNvSpPr>
          <p:nvPr>
            <p:ph idx="1"/>
          </p:nvPr>
        </p:nvSpPr>
        <p:spPr>
          <a:xfrm>
            <a:off x="609600" y="1600201"/>
            <a:ext cx="10972800" cy="4724399"/>
          </a:xfrm>
        </p:spPr>
        <p:txBody>
          <a:bodyPr/>
          <a:lstStyle/>
          <a:p>
            <a:pPr marL="0" indent="0">
              <a:buNone/>
            </a:pPr>
            <a:r>
              <a:rPr lang="en-US" dirty="0"/>
              <a:t>Consent is now the main principle governing data privacy in Europe (GDPR), in U.S. health-care settings (HIPAA), and in the state of Illinois (740 ILCS/14)</a:t>
            </a:r>
          </a:p>
          <a:p>
            <a:r>
              <a:rPr lang="en-US" dirty="0"/>
              <a:t>Individuals must give their consent for every specific use of their data.</a:t>
            </a:r>
          </a:p>
          <a:p>
            <a:r>
              <a:rPr lang="en-US" b="1" i="1" u="sng" dirty="0"/>
              <a:t>Transactional approach</a:t>
            </a:r>
            <a:r>
              <a:rPr lang="en-US" dirty="0"/>
              <a:t>: if the service you receive is worth more to you than the data you are providing, then you are free to give your consent.  Your consent only applies to the specific use named in the consent form.</a:t>
            </a:r>
          </a:p>
        </p:txBody>
      </p:sp>
    </p:spTree>
    <p:extLst>
      <p:ext uri="{BB962C8B-B14F-4D97-AF65-F5344CB8AC3E}">
        <p14:creationId xmlns:p14="http://schemas.microsoft.com/office/powerpoint/2010/main" val="4078259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A176F-E7F2-A14A-AABF-0B8A8A879876}"/>
              </a:ext>
            </a:extLst>
          </p:cNvPr>
          <p:cNvSpPr>
            <a:spLocks noGrp="1"/>
          </p:cNvSpPr>
          <p:nvPr>
            <p:ph type="title"/>
          </p:nvPr>
        </p:nvSpPr>
        <p:spPr/>
        <p:txBody>
          <a:bodyPr/>
          <a:lstStyle/>
          <a:p>
            <a:r>
              <a:rPr lang="en-US" dirty="0"/>
              <a:t>Problems with the consent model</a:t>
            </a:r>
          </a:p>
        </p:txBody>
      </p:sp>
      <p:sp>
        <p:nvSpPr>
          <p:cNvPr id="3" name="Content Placeholder 2">
            <a:extLst>
              <a:ext uri="{FF2B5EF4-FFF2-40B4-BE49-F238E27FC236}">
                <a16:creationId xmlns:a16="http://schemas.microsoft.com/office/drawing/2014/main" id="{091F8B42-F206-1344-87FB-BE1AFE05C54A}"/>
              </a:ext>
            </a:extLst>
          </p:cNvPr>
          <p:cNvSpPr>
            <a:spLocks noGrp="1"/>
          </p:cNvSpPr>
          <p:nvPr>
            <p:ph idx="1"/>
          </p:nvPr>
        </p:nvSpPr>
        <p:spPr>
          <a:xfrm>
            <a:off x="609600" y="1600201"/>
            <a:ext cx="10972800" cy="4983161"/>
          </a:xfrm>
        </p:spPr>
        <p:txBody>
          <a:bodyPr/>
          <a:lstStyle/>
          <a:p>
            <a:r>
              <a:rPr lang="en-US" dirty="0"/>
              <a:t>The value of data is hard to quantify until a company has created the AI that uses it</a:t>
            </a:r>
          </a:p>
          <a:p>
            <a:pPr lvl="1"/>
            <a:r>
              <a:rPr lang="en-US" dirty="0"/>
              <a:t>The value of data is usually unknown to the person providing the data, except in targeted data repositories like Ecosia or Project Euphonia</a:t>
            </a:r>
          </a:p>
          <a:p>
            <a:r>
              <a:rPr lang="en-US" dirty="0"/>
              <a:t>Consent applies to specific data uses, unless your data is stolen by a criminal, in which case anything goes</a:t>
            </a:r>
          </a:p>
          <a:p>
            <a:pPr lvl="1"/>
            <a:r>
              <a:rPr lang="en-US" dirty="0"/>
              <a:t>If there is a data breach (data is stolen by criminals), it is difficult for judges to assess the value of the stolen data, and to assign appropriate monetary penalties</a:t>
            </a:r>
          </a:p>
          <a:p>
            <a:pPr lvl="1"/>
            <a:endParaRPr lang="en-US" dirty="0"/>
          </a:p>
        </p:txBody>
      </p:sp>
    </p:spTree>
    <p:extLst>
      <p:ext uri="{BB962C8B-B14F-4D97-AF65-F5344CB8AC3E}">
        <p14:creationId xmlns:p14="http://schemas.microsoft.com/office/powerpoint/2010/main" val="2139774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E4BA1-853C-9049-92DD-5B52ED141304}"/>
              </a:ext>
            </a:extLst>
          </p:cNvPr>
          <p:cNvSpPr>
            <a:spLocks noGrp="1"/>
          </p:cNvSpPr>
          <p:nvPr>
            <p:ph type="title"/>
          </p:nvPr>
        </p:nvSpPr>
        <p:spPr/>
        <p:txBody>
          <a:bodyPr/>
          <a:lstStyle/>
          <a:p>
            <a:r>
              <a:rPr lang="en-US" dirty="0"/>
              <a:t>Stopgap solutions: Forbid certain activities</a:t>
            </a:r>
          </a:p>
        </p:txBody>
      </p:sp>
      <p:sp>
        <p:nvSpPr>
          <p:cNvPr id="3" name="Content Placeholder 2">
            <a:extLst>
              <a:ext uri="{FF2B5EF4-FFF2-40B4-BE49-F238E27FC236}">
                <a16:creationId xmlns:a16="http://schemas.microsoft.com/office/drawing/2014/main" id="{E27EEE12-461F-2945-ABA2-26E4D77E9D93}"/>
              </a:ext>
            </a:extLst>
          </p:cNvPr>
          <p:cNvSpPr>
            <a:spLocks noGrp="1"/>
          </p:cNvSpPr>
          <p:nvPr>
            <p:ph idx="1"/>
          </p:nvPr>
        </p:nvSpPr>
        <p:spPr/>
        <p:txBody>
          <a:bodyPr/>
          <a:lstStyle/>
          <a:p>
            <a:r>
              <a:rPr lang="en-US" dirty="0"/>
              <a:t>GDPR forbids companies from taking data outside the EU, without certain safeguards</a:t>
            </a:r>
          </a:p>
          <a:p>
            <a:r>
              <a:rPr lang="en-US" dirty="0"/>
              <a:t>740 ILCS/14 forbids companies from storing data about Illinois persons for longer than three years, even if they have the person’s consent</a:t>
            </a:r>
          </a:p>
          <a:p>
            <a:pPr lvl="1"/>
            <a:r>
              <a:rPr lang="en-US" dirty="0"/>
              <a:t>Result: some internet companies have decided that some types of services are not available in Illinois, because data with a limited horizon is not worth the cost of the service</a:t>
            </a:r>
          </a:p>
        </p:txBody>
      </p:sp>
    </p:spTree>
    <p:extLst>
      <p:ext uri="{BB962C8B-B14F-4D97-AF65-F5344CB8AC3E}">
        <p14:creationId xmlns:p14="http://schemas.microsoft.com/office/powerpoint/2010/main" val="2649451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609600" y="1417638"/>
            <a:ext cx="10972800" cy="5135562"/>
          </a:xfrm>
        </p:spPr>
        <p:txBody>
          <a:bodyPr/>
          <a:lstStyle/>
          <a:p>
            <a:r>
              <a:rPr lang="en-US" sz="2800" dirty="0">
                <a:solidFill>
                  <a:schemeClr val="bg1">
                    <a:lumMod val="75000"/>
                  </a:schemeClr>
                </a:solidFill>
              </a:rPr>
              <a:t>Universality and variations in the concept of privacy</a:t>
            </a:r>
          </a:p>
          <a:p>
            <a:r>
              <a:rPr lang="en-US" sz="2800" dirty="0">
                <a:solidFill>
                  <a:schemeClr val="bg1">
                    <a:lumMod val="65000"/>
                  </a:schemeClr>
                </a:solidFill>
              </a:rPr>
              <a:t>Benefits of shared and open data</a:t>
            </a:r>
          </a:p>
          <a:p>
            <a:r>
              <a:rPr lang="en-US" sz="2800" dirty="0">
                <a:solidFill>
                  <a:schemeClr val="bg1">
                    <a:lumMod val="65000"/>
                  </a:schemeClr>
                </a:solidFill>
              </a:rPr>
              <a:t>Harms caused by shared and open data</a:t>
            </a:r>
          </a:p>
          <a:p>
            <a:r>
              <a:rPr lang="en-US" sz="2800" dirty="0">
                <a:solidFill>
                  <a:schemeClr val="bg1">
                    <a:lumMod val="65000"/>
                  </a:schemeClr>
                </a:solidFill>
              </a:rPr>
              <a:t>Consent</a:t>
            </a:r>
          </a:p>
          <a:p>
            <a:r>
              <a:rPr lang="en-US" sz="2800" dirty="0"/>
              <a:t>Technological alternatives to data sharing: differential privacy, federated learning</a:t>
            </a:r>
          </a:p>
        </p:txBody>
      </p:sp>
    </p:spTree>
    <p:extLst>
      <p:ext uri="{BB962C8B-B14F-4D97-AF65-F5344CB8AC3E}">
        <p14:creationId xmlns:p14="http://schemas.microsoft.com/office/powerpoint/2010/main" val="837245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D1D62-462E-704A-93A5-C7DA6BAC534F}"/>
              </a:ext>
            </a:extLst>
          </p:cNvPr>
          <p:cNvSpPr>
            <a:spLocks noGrp="1"/>
          </p:cNvSpPr>
          <p:nvPr>
            <p:ph type="title"/>
          </p:nvPr>
        </p:nvSpPr>
        <p:spPr/>
        <p:txBody>
          <a:bodyPr/>
          <a:lstStyle/>
          <a:p>
            <a:r>
              <a:rPr lang="en-US" dirty="0"/>
              <a:t>Technological Solutions</a:t>
            </a:r>
          </a:p>
        </p:txBody>
      </p:sp>
      <p:sp>
        <p:nvSpPr>
          <p:cNvPr id="3" name="Content Placeholder 2">
            <a:extLst>
              <a:ext uri="{FF2B5EF4-FFF2-40B4-BE49-F238E27FC236}">
                <a16:creationId xmlns:a16="http://schemas.microsoft.com/office/drawing/2014/main" id="{312F4241-5453-D544-9C2C-CEC706EFCC77}"/>
              </a:ext>
            </a:extLst>
          </p:cNvPr>
          <p:cNvSpPr>
            <a:spLocks noGrp="1"/>
          </p:cNvSpPr>
          <p:nvPr>
            <p:ph idx="1"/>
          </p:nvPr>
        </p:nvSpPr>
        <p:spPr/>
        <p:txBody>
          <a:bodyPr/>
          <a:lstStyle/>
          <a:p>
            <a:pPr marL="0" indent="0">
              <a:buNone/>
            </a:pPr>
            <a:r>
              <a:rPr lang="en-US" dirty="0"/>
              <a:t>Can you train a machine learning algorithm based on a person’s data even if they don’t give you their data?</a:t>
            </a:r>
          </a:p>
          <a:p>
            <a:r>
              <a:rPr lang="en-US" dirty="0"/>
              <a:t>Differential privacy</a:t>
            </a:r>
          </a:p>
          <a:p>
            <a:r>
              <a:rPr lang="en-US" dirty="0"/>
              <a:t>Federated learning</a:t>
            </a:r>
          </a:p>
          <a:p>
            <a:r>
              <a:rPr lang="en-US" dirty="0"/>
              <a:t>Homomorphic encryption</a:t>
            </a:r>
          </a:p>
        </p:txBody>
      </p:sp>
    </p:spTree>
    <p:extLst>
      <p:ext uri="{BB962C8B-B14F-4D97-AF65-F5344CB8AC3E}">
        <p14:creationId xmlns:p14="http://schemas.microsoft.com/office/powerpoint/2010/main" val="4136873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35956-85A3-4F48-88A7-609300E70F2C}"/>
              </a:ext>
            </a:extLst>
          </p:cNvPr>
          <p:cNvSpPr>
            <a:spLocks noGrp="1"/>
          </p:cNvSpPr>
          <p:nvPr>
            <p:ph type="title"/>
          </p:nvPr>
        </p:nvSpPr>
        <p:spPr/>
        <p:txBody>
          <a:bodyPr/>
          <a:lstStyle/>
          <a:p>
            <a:r>
              <a:rPr lang="en-US" dirty="0"/>
              <a:t>Differential Privacy</a:t>
            </a:r>
          </a:p>
        </p:txBody>
      </p:sp>
      <p:sp>
        <p:nvSpPr>
          <p:cNvPr id="3" name="Content Placeholder 2">
            <a:extLst>
              <a:ext uri="{FF2B5EF4-FFF2-40B4-BE49-F238E27FC236}">
                <a16:creationId xmlns:a16="http://schemas.microsoft.com/office/drawing/2014/main" id="{2F8A6862-BBAA-BD40-8A90-FE6FBA98DC78}"/>
              </a:ext>
            </a:extLst>
          </p:cNvPr>
          <p:cNvSpPr>
            <a:spLocks noGrp="1"/>
          </p:cNvSpPr>
          <p:nvPr>
            <p:ph idx="1"/>
          </p:nvPr>
        </p:nvSpPr>
        <p:spPr>
          <a:xfrm>
            <a:off x="381000" y="1600201"/>
            <a:ext cx="6629400" cy="4983161"/>
          </a:xfrm>
        </p:spPr>
        <p:txBody>
          <a:bodyPr/>
          <a:lstStyle/>
          <a:p>
            <a:pPr marL="0" indent="0">
              <a:buNone/>
            </a:pPr>
            <a:r>
              <a:rPr lang="en-US" dirty="0"/>
              <a:t>You’re training a bag-of-words spam filter.  Users don’t want to tell you what words appear in their e-mails, because it would give away their startup company ideas.  Can you get these users to agree to give you training data?</a:t>
            </a:r>
          </a:p>
        </p:txBody>
      </p:sp>
      <p:pic>
        <p:nvPicPr>
          <p:cNvPr id="5" name="Graphic 4" descr="Work from home desk with solid fill">
            <a:extLst>
              <a:ext uri="{FF2B5EF4-FFF2-40B4-BE49-F238E27FC236}">
                <a16:creationId xmlns:a16="http://schemas.microsoft.com/office/drawing/2014/main" id="{CA865F6B-9394-1C40-B17C-F6D8C5F500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78275" y="882754"/>
            <a:ext cx="1928191" cy="1928191"/>
          </a:xfrm>
          <a:prstGeom prst="rect">
            <a:avLst/>
          </a:prstGeom>
        </p:spPr>
      </p:pic>
      <p:sp>
        <p:nvSpPr>
          <p:cNvPr id="8" name="Oval 7">
            <a:extLst>
              <a:ext uri="{FF2B5EF4-FFF2-40B4-BE49-F238E27FC236}">
                <a16:creationId xmlns:a16="http://schemas.microsoft.com/office/drawing/2014/main" id="{2B858178-ECCF-9F40-9948-148576DCD92C}"/>
              </a:ext>
            </a:extLst>
          </p:cNvPr>
          <p:cNvSpPr/>
          <p:nvPr/>
        </p:nvSpPr>
        <p:spPr>
          <a:xfrm>
            <a:off x="8763000" y="3200400"/>
            <a:ext cx="10668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rPr>
              <a:t>?</a:t>
            </a:r>
          </a:p>
        </p:txBody>
      </p:sp>
      <p:cxnSp>
        <p:nvCxnSpPr>
          <p:cNvPr id="10" name="Straight Arrow Connector 9">
            <a:extLst>
              <a:ext uri="{FF2B5EF4-FFF2-40B4-BE49-F238E27FC236}">
                <a16:creationId xmlns:a16="http://schemas.microsoft.com/office/drawing/2014/main" id="{3333859D-2B8B-254F-8BDF-4820064C9ABF}"/>
              </a:ext>
            </a:extLst>
          </p:cNvPr>
          <p:cNvCxnSpPr>
            <a:cxnSpLocks/>
            <a:endCxn id="8" idx="7"/>
          </p:cNvCxnSpPr>
          <p:nvPr/>
        </p:nvCxnSpPr>
        <p:spPr>
          <a:xfrm flipH="1">
            <a:off x="9673571" y="2514600"/>
            <a:ext cx="623373" cy="830870"/>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31968E7-AE47-BF4E-8298-6D07BD99F854}"/>
              </a:ext>
            </a:extLst>
          </p:cNvPr>
          <p:cNvCxnSpPr>
            <a:cxnSpLocks/>
            <a:stCxn id="8" idx="4"/>
          </p:cNvCxnSpPr>
          <p:nvPr/>
        </p:nvCxnSpPr>
        <p:spPr>
          <a:xfrm>
            <a:off x="9296400" y="4191000"/>
            <a:ext cx="38100" cy="685800"/>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7" name="Graphic 16" descr="Shopping bag with solid fill">
            <a:extLst>
              <a:ext uri="{FF2B5EF4-FFF2-40B4-BE49-F238E27FC236}">
                <a16:creationId xmlns:a16="http://schemas.microsoft.com/office/drawing/2014/main" id="{A03ED249-D15D-2B4D-88BB-41C34D6B275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62800" y="4876800"/>
            <a:ext cx="4343400" cy="1991144"/>
          </a:xfrm>
          <a:prstGeom prst="rect">
            <a:avLst/>
          </a:prstGeom>
        </p:spPr>
      </p:pic>
    </p:spTree>
    <p:extLst>
      <p:ext uri="{BB962C8B-B14F-4D97-AF65-F5344CB8AC3E}">
        <p14:creationId xmlns:p14="http://schemas.microsoft.com/office/powerpoint/2010/main" val="860172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449EE-F604-1E45-B3FF-81560319520A}"/>
              </a:ext>
            </a:extLst>
          </p:cNvPr>
          <p:cNvSpPr>
            <a:spLocks noGrp="1"/>
          </p:cNvSpPr>
          <p:nvPr>
            <p:ph type="title"/>
          </p:nvPr>
        </p:nvSpPr>
        <p:spPr/>
        <p:txBody>
          <a:bodyPr/>
          <a:lstStyle/>
          <a:p>
            <a:r>
              <a:rPr lang="en-US" dirty="0"/>
              <a:t>Is privacy a modern Western idea?</a:t>
            </a:r>
          </a:p>
        </p:txBody>
      </p:sp>
      <p:sp>
        <p:nvSpPr>
          <p:cNvPr id="3" name="Content Placeholder 2">
            <a:extLst>
              <a:ext uri="{FF2B5EF4-FFF2-40B4-BE49-F238E27FC236}">
                <a16:creationId xmlns:a16="http://schemas.microsoft.com/office/drawing/2014/main" id="{83A21F48-44B8-BA40-89C5-5102319951CF}"/>
              </a:ext>
            </a:extLst>
          </p:cNvPr>
          <p:cNvSpPr>
            <a:spLocks noGrp="1"/>
          </p:cNvSpPr>
          <p:nvPr>
            <p:ph sz="half" idx="1"/>
          </p:nvPr>
        </p:nvSpPr>
        <p:spPr/>
        <p:txBody>
          <a:bodyPr/>
          <a:lstStyle/>
          <a:p>
            <a:pPr marL="0" indent="0">
              <a:buNone/>
            </a:pPr>
            <a:r>
              <a:rPr lang="en-US" sz="2000" dirty="0"/>
              <a:t>”Privacy is the ability of an individual or group to seclude themselves or information about themselves, and thereby express themselves selectively….</a:t>
            </a:r>
          </a:p>
          <a:p>
            <a:pPr marL="0" indent="0">
              <a:buNone/>
            </a:pPr>
            <a:r>
              <a:rPr lang="en-US" sz="2000" dirty="0"/>
              <a:t>The concept of universal individual privacy is </a:t>
            </a:r>
            <a:r>
              <a:rPr lang="en-US" sz="2000" b="1" i="1" u="sng" dirty="0"/>
              <a:t>a modern concept primarily associated with Western culture</a:t>
            </a:r>
            <a:r>
              <a:rPr lang="en-US" sz="2000" dirty="0"/>
              <a:t>, particularly British and North American, and remained virtually unknown in some cultures until recent times.”</a:t>
            </a:r>
          </a:p>
          <a:p>
            <a:pPr marL="0" indent="0">
              <a:buNone/>
            </a:pPr>
            <a:r>
              <a:rPr lang="en-US" sz="2000" dirty="0"/>
              <a:t>	- Wikipedia</a:t>
            </a:r>
          </a:p>
          <a:p>
            <a:pPr marL="0" indent="0">
              <a:buNone/>
            </a:pPr>
            <a:endParaRPr lang="en-US" sz="2000" dirty="0"/>
          </a:p>
        </p:txBody>
      </p:sp>
      <p:sp>
        <p:nvSpPr>
          <p:cNvPr id="4" name="Content Placeholder 3">
            <a:extLst>
              <a:ext uri="{FF2B5EF4-FFF2-40B4-BE49-F238E27FC236}">
                <a16:creationId xmlns:a16="http://schemas.microsoft.com/office/drawing/2014/main" id="{DB4CE2D7-ED03-7C43-B8B1-03C5A2705A41}"/>
              </a:ext>
            </a:extLst>
          </p:cNvPr>
          <p:cNvSpPr>
            <a:spLocks noGrp="1"/>
          </p:cNvSpPr>
          <p:nvPr>
            <p:ph sz="half" idx="2"/>
          </p:nvPr>
        </p:nvSpPr>
        <p:spPr/>
        <p:txBody>
          <a:bodyPr/>
          <a:lstStyle/>
          <a:p>
            <a:pPr marL="0" indent="0">
              <a:buNone/>
            </a:pPr>
            <a:r>
              <a:rPr lang="en-US" sz="2000" dirty="0"/>
              <a:t>“The evidence for peoples seeking to manage the boundaries of private and public </a:t>
            </a:r>
            <a:r>
              <a:rPr lang="en-US" sz="2000" b="1" i="1" u="sng" dirty="0"/>
              <a:t>spans time and space, social class, and degree of technological sophistication</a:t>
            </a:r>
            <a:r>
              <a:rPr lang="en-US" sz="2000" dirty="0"/>
              <a:t>.  Privacy – not merely hiding of data, but the selective opening and closing of the self to others -- appears to be both culturally specific and culturally universal.”</a:t>
            </a:r>
          </a:p>
          <a:p>
            <a:pPr marL="0" indent="0">
              <a:buNone/>
            </a:pPr>
            <a:r>
              <a:rPr lang="en-US" sz="2000" dirty="0"/>
              <a:t>	- </a:t>
            </a:r>
            <a:r>
              <a:rPr lang="en-US" sz="2000" dirty="0" err="1"/>
              <a:t>Acquisti</a:t>
            </a:r>
            <a:r>
              <a:rPr lang="en-US" sz="2000" dirty="0"/>
              <a:t>, </a:t>
            </a:r>
            <a:r>
              <a:rPr lang="en-US" sz="2000" dirty="0" err="1"/>
              <a:t>Brandimarte</a:t>
            </a:r>
            <a:r>
              <a:rPr lang="en-US" sz="2000" dirty="0"/>
              <a:t> &amp; Hancock, </a:t>
            </a:r>
            <a:r>
              <a:rPr lang="en-US" sz="2000" i="1" dirty="0"/>
              <a:t>Science</a:t>
            </a:r>
            <a:r>
              <a:rPr lang="en-US" sz="2000" dirty="0"/>
              <a:t> 6578:270-272, 2022</a:t>
            </a:r>
          </a:p>
        </p:txBody>
      </p:sp>
    </p:spTree>
    <p:extLst>
      <p:ext uri="{BB962C8B-B14F-4D97-AF65-F5344CB8AC3E}">
        <p14:creationId xmlns:p14="http://schemas.microsoft.com/office/powerpoint/2010/main" val="2797811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35956-85A3-4F48-88A7-609300E70F2C}"/>
              </a:ext>
            </a:extLst>
          </p:cNvPr>
          <p:cNvSpPr>
            <a:spLocks noGrp="1"/>
          </p:cNvSpPr>
          <p:nvPr>
            <p:ph type="title"/>
          </p:nvPr>
        </p:nvSpPr>
        <p:spPr/>
        <p:txBody>
          <a:bodyPr/>
          <a:lstStyle/>
          <a:p>
            <a:r>
              <a:rPr lang="en-US" dirty="0"/>
              <a:t>Differential Privacy</a:t>
            </a:r>
          </a:p>
        </p:txBody>
      </p:sp>
      <p:sp>
        <p:nvSpPr>
          <p:cNvPr id="3" name="Content Placeholder 2">
            <a:extLst>
              <a:ext uri="{FF2B5EF4-FFF2-40B4-BE49-F238E27FC236}">
                <a16:creationId xmlns:a16="http://schemas.microsoft.com/office/drawing/2014/main" id="{2F8A6862-BBAA-BD40-8A90-FE6FBA98DC78}"/>
              </a:ext>
            </a:extLst>
          </p:cNvPr>
          <p:cNvSpPr>
            <a:spLocks noGrp="1"/>
          </p:cNvSpPr>
          <p:nvPr>
            <p:ph idx="1"/>
          </p:nvPr>
        </p:nvSpPr>
        <p:spPr>
          <a:xfrm>
            <a:off x="228600" y="1295400"/>
            <a:ext cx="6629400" cy="5440362"/>
          </a:xfrm>
        </p:spPr>
        <p:txBody>
          <a:bodyPr/>
          <a:lstStyle/>
          <a:p>
            <a:pPr marL="0" indent="0">
              <a:buNone/>
            </a:pPr>
            <a:r>
              <a:rPr lang="en-US" sz="2800" dirty="0"/>
              <a:t>The solution (differential privacy):</a:t>
            </a:r>
          </a:p>
          <a:p>
            <a:r>
              <a:rPr lang="en-US" sz="2800" dirty="0"/>
              <a:t>For every word, the user’s computer generates a random bit (B=0 or B=1).</a:t>
            </a:r>
          </a:p>
          <a:p>
            <a:r>
              <a:rPr lang="en-US" sz="2800" dirty="0"/>
              <a:t>If the bit is B=0, the user’s computer doesn’t tell you the word they used.  Instead, it sends you a word chosen at random from the 100,000-word dictionary.</a:t>
            </a:r>
          </a:p>
          <a:p>
            <a:r>
              <a:rPr lang="en-US" sz="2800" dirty="0"/>
              <a:t>If the bit is B=1, and the word in their email can be found in a reference 100,000-word dictionary, then their computer tells you the word they used.</a:t>
            </a:r>
          </a:p>
        </p:txBody>
      </p:sp>
      <p:pic>
        <p:nvPicPr>
          <p:cNvPr id="5" name="Graphic 4" descr="Work from home desk with solid fill">
            <a:extLst>
              <a:ext uri="{FF2B5EF4-FFF2-40B4-BE49-F238E27FC236}">
                <a16:creationId xmlns:a16="http://schemas.microsoft.com/office/drawing/2014/main" id="{CA865F6B-9394-1C40-B17C-F6D8C5F500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78275" y="882754"/>
            <a:ext cx="1928191" cy="1928191"/>
          </a:xfrm>
          <a:prstGeom prst="rect">
            <a:avLst/>
          </a:prstGeom>
        </p:spPr>
      </p:pic>
      <p:sp>
        <p:nvSpPr>
          <p:cNvPr id="8" name="Oval 7">
            <a:extLst>
              <a:ext uri="{FF2B5EF4-FFF2-40B4-BE49-F238E27FC236}">
                <a16:creationId xmlns:a16="http://schemas.microsoft.com/office/drawing/2014/main" id="{2B858178-ECCF-9F40-9948-148576DCD92C}"/>
              </a:ext>
            </a:extLst>
          </p:cNvPr>
          <p:cNvSpPr/>
          <p:nvPr/>
        </p:nvSpPr>
        <p:spPr>
          <a:xfrm>
            <a:off x="8763000" y="3200400"/>
            <a:ext cx="10668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rPr>
              <a:t>?</a:t>
            </a:r>
          </a:p>
        </p:txBody>
      </p:sp>
      <p:cxnSp>
        <p:nvCxnSpPr>
          <p:cNvPr id="10" name="Straight Arrow Connector 9">
            <a:extLst>
              <a:ext uri="{FF2B5EF4-FFF2-40B4-BE49-F238E27FC236}">
                <a16:creationId xmlns:a16="http://schemas.microsoft.com/office/drawing/2014/main" id="{3333859D-2B8B-254F-8BDF-4820064C9ABF}"/>
              </a:ext>
            </a:extLst>
          </p:cNvPr>
          <p:cNvCxnSpPr>
            <a:cxnSpLocks/>
            <a:endCxn id="8" idx="7"/>
          </p:cNvCxnSpPr>
          <p:nvPr/>
        </p:nvCxnSpPr>
        <p:spPr>
          <a:xfrm flipH="1">
            <a:off x="9673571" y="2514600"/>
            <a:ext cx="623373" cy="830870"/>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31968E7-AE47-BF4E-8298-6D07BD99F854}"/>
              </a:ext>
            </a:extLst>
          </p:cNvPr>
          <p:cNvCxnSpPr>
            <a:cxnSpLocks/>
            <a:stCxn id="8" idx="4"/>
          </p:cNvCxnSpPr>
          <p:nvPr/>
        </p:nvCxnSpPr>
        <p:spPr>
          <a:xfrm>
            <a:off x="9296400" y="4191000"/>
            <a:ext cx="4972" cy="685800"/>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 name="Graphic 5" descr="Dice with solid fill">
            <a:extLst>
              <a:ext uri="{FF2B5EF4-FFF2-40B4-BE49-F238E27FC236}">
                <a16:creationId xmlns:a16="http://schemas.microsoft.com/office/drawing/2014/main" id="{76D7D51D-E7FD-DD49-9B7E-8C54A63FA81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39000" y="1389649"/>
            <a:ext cx="1371600" cy="1371600"/>
          </a:xfrm>
          <a:prstGeom prst="rect">
            <a:avLst/>
          </a:prstGeom>
        </p:spPr>
      </p:pic>
      <p:cxnSp>
        <p:nvCxnSpPr>
          <p:cNvPr id="12" name="Straight Arrow Connector 11">
            <a:extLst>
              <a:ext uri="{FF2B5EF4-FFF2-40B4-BE49-F238E27FC236}">
                <a16:creationId xmlns:a16="http://schemas.microsoft.com/office/drawing/2014/main" id="{907D2A95-C2BB-FF46-B441-B15D4111BA86}"/>
              </a:ext>
            </a:extLst>
          </p:cNvPr>
          <p:cNvCxnSpPr>
            <a:cxnSpLocks/>
            <a:endCxn id="8" idx="1"/>
          </p:cNvCxnSpPr>
          <p:nvPr/>
        </p:nvCxnSpPr>
        <p:spPr>
          <a:xfrm>
            <a:off x="8295856" y="2514600"/>
            <a:ext cx="623373" cy="830870"/>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5" name="Graphic 14" descr="Shopping bag with solid fill">
            <a:extLst>
              <a:ext uri="{FF2B5EF4-FFF2-40B4-BE49-F238E27FC236}">
                <a16:creationId xmlns:a16="http://schemas.microsoft.com/office/drawing/2014/main" id="{DF54B86D-6C1D-9849-936B-8E8F7E907C8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62800" y="4876800"/>
            <a:ext cx="4343400" cy="1991144"/>
          </a:xfrm>
          <a:prstGeom prst="rect">
            <a:avLst/>
          </a:prstGeom>
        </p:spPr>
      </p:pic>
    </p:spTree>
    <p:extLst>
      <p:ext uri="{BB962C8B-B14F-4D97-AF65-F5344CB8AC3E}">
        <p14:creationId xmlns:p14="http://schemas.microsoft.com/office/powerpoint/2010/main" val="2213199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35956-85A3-4F48-88A7-609300E70F2C}"/>
              </a:ext>
            </a:extLst>
          </p:cNvPr>
          <p:cNvSpPr>
            <a:spLocks noGrp="1"/>
          </p:cNvSpPr>
          <p:nvPr>
            <p:ph type="title"/>
          </p:nvPr>
        </p:nvSpPr>
        <p:spPr/>
        <p:txBody>
          <a:bodyPr/>
          <a:lstStyle/>
          <a:p>
            <a:r>
              <a:rPr lang="en-US" dirty="0"/>
              <a:t>Differential Privacy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F8A6862-BBAA-BD40-8A90-FE6FBA98DC78}"/>
                  </a:ext>
                </a:extLst>
              </p:cNvPr>
              <p:cNvSpPr>
                <a:spLocks noGrp="1"/>
              </p:cNvSpPr>
              <p:nvPr>
                <p:ph idx="1"/>
              </p:nvPr>
            </p:nvSpPr>
            <p:spPr>
              <a:xfrm>
                <a:off x="228600" y="1295400"/>
                <a:ext cx="6629400" cy="5440362"/>
              </a:xfrm>
            </p:spPr>
            <p:txBody>
              <a:bodyPr/>
              <a:lstStyle/>
              <a:p>
                <a:r>
                  <a:rPr lang="en-US" sz="2800" dirty="0"/>
                  <a:t>Now you can count the number of times any given word, W=w, was received, averaged across the </a:t>
                </a:r>
                <a:r>
                  <a:rPr lang="en-US" sz="2800" b="1" i="1" u="sng" dirty="0"/>
                  <a:t>aggregate</a:t>
                </a:r>
                <a:r>
                  <a:rPr lang="en-US" sz="2800" dirty="0"/>
                  <a:t> of all user emails.  This tells you </a:t>
                </a:r>
                <a14:m>
                  <m:oMath xmlns:m="http://schemas.openxmlformats.org/officeDocument/2006/math">
                    <m:r>
                      <a:rPr lang="en-US" sz="2800" i="1" dirty="0" smtClean="0">
                        <a:latin typeface="Cambria Math" panose="02040503050406030204" pitchFamily="18" charset="0"/>
                      </a:rPr>
                      <m:t>𝑃</m:t>
                    </m:r>
                    <m:r>
                      <a:rPr lang="en-US" sz="2800" i="1" dirty="0" smtClean="0">
                        <a:latin typeface="Cambria Math" panose="02040503050406030204" pitchFamily="18" charset="0"/>
                      </a:rPr>
                      <m:t>(</m:t>
                    </m:r>
                    <m:r>
                      <a:rPr lang="en-US" sz="2800" i="1" dirty="0" smtClean="0">
                        <a:latin typeface="Cambria Math" panose="02040503050406030204" pitchFamily="18" charset="0"/>
                      </a:rPr>
                      <m:t>𝑊</m:t>
                    </m:r>
                    <m:r>
                      <a:rPr lang="en-US" sz="2800" i="1" dirty="0" smtClean="0">
                        <a:latin typeface="Cambria Math" panose="02040503050406030204" pitchFamily="18" charset="0"/>
                      </a:rPr>
                      <m:t>=</m:t>
                    </m:r>
                    <m:r>
                      <a:rPr lang="en-US" sz="2800" i="1" dirty="0" smtClean="0">
                        <a:latin typeface="Cambria Math" panose="02040503050406030204" pitchFamily="18" charset="0"/>
                      </a:rPr>
                      <m:t>𝑤</m:t>
                    </m:r>
                    <m:r>
                      <a:rPr lang="en-US" sz="2800" i="1" dirty="0" smtClean="0">
                        <a:latin typeface="Cambria Math" panose="02040503050406030204" pitchFamily="18" charset="0"/>
                      </a:rPr>
                      <m:t>)</m:t>
                    </m:r>
                  </m:oMath>
                </a14:m>
                <a:r>
                  <a:rPr lang="en-US" sz="2800" dirty="0"/>
                  <a:t>. </a:t>
                </a:r>
              </a:p>
              <a:p>
                <a:r>
                  <a:rPr lang="en-US" sz="2800" dirty="0"/>
                  <a:t>However, for any </a:t>
                </a:r>
                <a:r>
                  <a:rPr lang="en-US" sz="2800" b="1" i="1" u="sng" dirty="0"/>
                  <a:t>particular instance of the word </a:t>
                </a:r>
                <a14:m>
                  <m:oMath xmlns:m="http://schemas.openxmlformats.org/officeDocument/2006/math">
                    <m:r>
                      <a:rPr lang="en-US" sz="2800" b="1" i="1" u="sng" dirty="0" smtClean="0">
                        <a:latin typeface="Cambria Math" panose="02040503050406030204" pitchFamily="18" charset="0"/>
                      </a:rPr>
                      <m:t>𝒘</m:t>
                    </m:r>
                  </m:oMath>
                </a14:m>
                <a:r>
                  <a:rPr lang="en-US" sz="2800" dirty="0"/>
                  <a:t>, you don’t know whether it came from the random number generator (</a:t>
                </a:r>
                <a14:m>
                  <m:oMath xmlns:m="http://schemas.openxmlformats.org/officeDocument/2006/math">
                    <m:r>
                      <a:rPr lang="en-US" sz="2800" i="1" dirty="0" smtClean="0">
                        <a:latin typeface="Cambria Math" panose="02040503050406030204" pitchFamily="18" charset="0"/>
                      </a:rPr>
                      <m:t>𝐵</m:t>
                    </m:r>
                    <m:r>
                      <a:rPr lang="en-US" sz="2800" i="1" dirty="0" smtClean="0">
                        <a:latin typeface="Cambria Math" panose="02040503050406030204" pitchFamily="18" charset="0"/>
                      </a:rPr>
                      <m:t>=0</m:t>
                    </m:r>
                  </m:oMath>
                </a14:m>
                <a:r>
                  <a:rPr lang="en-US" sz="2800" dirty="0"/>
                  <a:t>), or whether it actually came from the user’s email (</a:t>
                </a:r>
                <a14:m>
                  <m:oMath xmlns:m="http://schemas.openxmlformats.org/officeDocument/2006/math">
                    <m:r>
                      <a:rPr lang="en-US" sz="2800" i="1" dirty="0" smtClean="0">
                        <a:latin typeface="Cambria Math" panose="02040503050406030204" pitchFamily="18" charset="0"/>
                      </a:rPr>
                      <m:t>𝐵</m:t>
                    </m:r>
                    <m:r>
                      <a:rPr lang="en-US" sz="2800" i="1" dirty="0" smtClean="0">
                        <a:latin typeface="Cambria Math" panose="02040503050406030204" pitchFamily="18" charset="0"/>
                      </a:rPr>
                      <m:t>=1</m:t>
                    </m:r>
                  </m:oMath>
                </a14:m>
                <a:r>
                  <a:rPr lang="en-US" sz="2800" dirty="0"/>
                  <a:t>).</a:t>
                </a:r>
              </a:p>
              <a:p>
                <a:r>
                  <a:rPr lang="en-US" sz="2800" dirty="0"/>
                  <a:t>Can you still learn a spam filter? </a:t>
                </a:r>
              </a:p>
            </p:txBody>
          </p:sp>
        </mc:Choice>
        <mc:Fallback>
          <p:sp>
            <p:nvSpPr>
              <p:cNvPr id="3" name="Content Placeholder 2">
                <a:extLst>
                  <a:ext uri="{FF2B5EF4-FFF2-40B4-BE49-F238E27FC236}">
                    <a16:creationId xmlns:a16="http://schemas.microsoft.com/office/drawing/2014/main" id="{2F8A6862-BBAA-BD40-8A90-FE6FBA98DC78}"/>
                  </a:ext>
                </a:extLst>
              </p:cNvPr>
              <p:cNvSpPr>
                <a:spLocks noGrp="1" noRot="1" noChangeAspect="1" noMove="1" noResize="1" noEditPoints="1" noAdjustHandles="1" noChangeArrowheads="1" noChangeShapeType="1" noTextEdit="1"/>
              </p:cNvSpPr>
              <p:nvPr>
                <p:ph idx="1"/>
              </p:nvPr>
            </p:nvSpPr>
            <p:spPr>
              <a:xfrm>
                <a:off x="228600" y="1295400"/>
                <a:ext cx="6629400" cy="5440362"/>
              </a:xfrm>
              <a:blipFill>
                <a:blip r:embed="rId2"/>
                <a:stretch>
                  <a:fillRect l="-1724" t="-1399" r="-1341" b="-2098"/>
                </a:stretch>
              </a:blipFill>
            </p:spPr>
            <p:txBody>
              <a:bodyPr/>
              <a:lstStyle/>
              <a:p>
                <a:r>
                  <a:rPr lang="en-US">
                    <a:noFill/>
                  </a:rPr>
                  <a:t> </a:t>
                </a:r>
              </a:p>
            </p:txBody>
          </p:sp>
        </mc:Fallback>
      </mc:AlternateContent>
      <p:pic>
        <p:nvPicPr>
          <p:cNvPr id="5" name="Graphic 4" descr="Work from home desk with solid fill">
            <a:extLst>
              <a:ext uri="{FF2B5EF4-FFF2-40B4-BE49-F238E27FC236}">
                <a16:creationId xmlns:a16="http://schemas.microsoft.com/office/drawing/2014/main" id="{CA865F6B-9394-1C40-B17C-F6D8C5F500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78275" y="882754"/>
            <a:ext cx="1928191" cy="1928191"/>
          </a:xfrm>
          <a:prstGeom prst="rect">
            <a:avLst/>
          </a:prstGeom>
        </p:spPr>
      </p:pic>
      <p:sp>
        <p:nvSpPr>
          <p:cNvPr id="8" name="Oval 7">
            <a:extLst>
              <a:ext uri="{FF2B5EF4-FFF2-40B4-BE49-F238E27FC236}">
                <a16:creationId xmlns:a16="http://schemas.microsoft.com/office/drawing/2014/main" id="{2B858178-ECCF-9F40-9948-148576DCD92C}"/>
              </a:ext>
            </a:extLst>
          </p:cNvPr>
          <p:cNvSpPr/>
          <p:nvPr/>
        </p:nvSpPr>
        <p:spPr>
          <a:xfrm>
            <a:off x="8763000" y="3200400"/>
            <a:ext cx="10668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rPr>
              <a:t>?</a:t>
            </a:r>
          </a:p>
        </p:txBody>
      </p:sp>
      <p:cxnSp>
        <p:nvCxnSpPr>
          <p:cNvPr id="10" name="Straight Arrow Connector 9">
            <a:extLst>
              <a:ext uri="{FF2B5EF4-FFF2-40B4-BE49-F238E27FC236}">
                <a16:creationId xmlns:a16="http://schemas.microsoft.com/office/drawing/2014/main" id="{3333859D-2B8B-254F-8BDF-4820064C9ABF}"/>
              </a:ext>
            </a:extLst>
          </p:cNvPr>
          <p:cNvCxnSpPr>
            <a:cxnSpLocks/>
            <a:endCxn id="8" idx="7"/>
          </p:cNvCxnSpPr>
          <p:nvPr/>
        </p:nvCxnSpPr>
        <p:spPr>
          <a:xfrm flipH="1">
            <a:off x="9673571" y="2514600"/>
            <a:ext cx="623373" cy="830870"/>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31968E7-AE47-BF4E-8298-6D07BD99F854}"/>
              </a:ext>
            </a:extLst>
          </p:cNvPr>
          <p:cNvCxnSpPr>
            <a:cxnSpLocks/>
            <a:stCxn id="8" idx="4"/>
          </p:cNvCxnSpPr>
          <p:nvPr/>
        </p:nvCxnSpPr>
        <p:spPr>
          <a:xfrm>
            <a:off x="9296400" y="4191000"/>
            <a:ext cx="4972" cy="685800"/>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 name="Graphic 5" descr="Dice with solid fill">
            <a:extLst>
              <a:ext uri="{FF2B5EF4-FFF2-40B4-BE49-F238E27FC236}">
                <a16:creationId xmlns:a16="http://schemas.microsoft.com/office/drawing/2014/main" id="{76D7D51D-E7FD-DD49-9B7E-8C54A63FA81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39000" y="1389649"/>
            <a:ext cx="1371600" cy="1371600"/>
          </a:xfrm>
          <a:prstGeom prst="rect">
            <a:avLst/>
          </a:prstGeom>
        </p:spPr>
      </p:pic>
      <p:cxnSp>
        <p:nvCxnSpPr>
          <p:cNvPr id="12" name="Straight Arrow Connector 11">
            <a:extLst>
              <a:ext uri="{FF2B5EF4-FFF2-40B4-BE49-F238E27FC236}">
                <a16:creationId xmlns:a16="http://schemas.microsoft.com/office/drawing/2014/main" id="{907D2A95-C2BB-FF46-B441-B15D4111BA86}"/>
              </a:ext>
            </a:extLst>
          </p:cNvPr>
          <p:cNvCxnSpPr>
            <a:cxnSpLocks/>
            <a:endCxn id="8" idx="1"/>
          </p:cNvCxnSpPr>
          <p:nvPr/>
        </p:nvCxnSpPr>
        <p:spPr>
          <a:xfrm>
            <a:off x="8295856" y="2514600"/>
            <a:ext cx="623373" cy="830870"/>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3" name="Graphic 12" descr="Shopping bag with solid fill">
            <a:extLst>
              <a:ext uri="{FF2B5EF4-FFF2-40B4-BE49-F238E27FC236}">
                <a16:creationId xmlns:a16="http://schemas.microsoft.com/office/drawing/2014/main" id="{7EF22004-C6AB-534B-BFD8-96E682C0E84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62800" y="4876800"/>
            <a:ext cx="4343400" cy="1991144"/>
          </a:xfrm>
          <a:prstGeom prst="rect">
            <a:avLst/>
          </a:prstGeom>
        </p:spPr>
      </p:pic>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BE59CEEA-6CEE-6F4F-86F0-12288D82EA38}"/>
                  </a:ext>
                </a:extLst>
              </p:cNvPr>
              <p:cNvSpPr txBox="1"/>
              <p:nvPr/>
            </p:nvSpPr>
            <p:spPr>
              <a:xfrm>
                <a:off x="8229600" y="5877580"/>
                <a:ext cx="1881283"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rPr>
                        <m:t>𝑃</m:t>
                      </m:r>
                      <m:r>
                        <a:rPr lang="en-US" sz="2800" i="1" dirty="0" smtClean="0">
                          <a:solidFill>
                            <a:schemeClr val="tx1"/>
                          </a:solidFill>
                          <a:latin typeface="Cambria Math" panose="02040503050406030204" pitchFamily="18" charset="0"/>
                        </a:rPr>
                        <m:t>(</m:t>
                      </m:r>
                      <m:r>
                        <a:rPr lang="en-US" sz="2800" i="1" dirty="0" smtClean="0">
                          <a:solidFill>
                            <a:schemeClr val="tx1"/>
                          </a:solidFill>
                          <a:latin typeface="Cambria Math" panose="02040503050406030204" pitchFamily="18" charset="0"/>
                        </a:rPr>
                        <m:t>𝑊</m:t>
                      </m:r>
                      <m:r>
                        <a:rPr lang="en-US" sz="2800" i="1" dirty="0" smtClean="0">
                          <a:solidFill>
                            <a:schemeClr val="tx1"/>
                          </a:solidFill>
                          <a:latin typeface="Cambria Math" panose="02040503050406030204" pitchFamily="18" charset="0"/>
                        </a:rPr>
                        <m:t>=</m:t>
                      </m:r>
                      <m:r>
                        <a:rPr lang="en-US" sz="2800" i="1" dirty="0" smtClean="0">
                          <a:solidFill>
                            <a:schemeClr val="tx1"/>
                          </a:solidFill>
                          <a:latin typeface="Cambria Math" panose="02040503050406030204" pitchFamily="18" charset="0"/>
                        </a:rPr>
                        <m:t>𝑤</m:t>
                      </m:r>
                      <m:r>
                        <a:rPr lang="en-US" sz="2800" i="1" dirty="0" smtClean="0">
                          <a:solidFill>
                            <a:schemeClr val="tx1"/>
                          </a:solidFill>
                          <a:latin typeface="Cambria Math" panose="02040503050406030204" pitchFamily="18" charset="0"/>
                        </a:rPr>
                        <m:t>)</m:t>
                      </m:r>
                    </m:oMath>
                  </m:oMathPara>
                </a14:m>
                <a:endParaRPr lang="en-US" sz="2800" dirty="0">
                  <a:solidFill>
                    <a:schemeClr val="tx1"/>
                  </a:solidFill>
                </a:endParaRPr>
              </a:p>
            </p:txBody>
          </p:sp>
        </mc:Choice>
        <mc:Fallback>
          <p:sp>
            <p:nvSpPr>
              <p:cNvPr id="14" name="TextBox 13">
                <a:extLst>
                  <a:ext uri="{FF2B5EF4-FFF2-40B4-BE49-F238E27FC236}">
                    <a16:creationId xmlns:a16="http://schemas.microsoft.com/office/drawing/2014/main" id="{BE59CEEA-6CEE-6F4F-86F0-12288D82EA38}"/>
                  </a:ext>
                </a:extLst>
              </p:cNvPr>
              <p:cNvSpPr txBox="1">
                <a:spLocks noRot="1" noChangeAspect="1" noMove="1" noResize="1" noEditPoints="1" noAdjustHandles="1" noChangeArrowheads="1" noChangeShapeType="1" noTextEdit="1"/>
              </p:cNvSpPr>
              <p:nvPr/>
            </p:nvSpPr>
            <p:spPr>
              <a:xfrm>
                <a:off x="8229600" y="5877580"/>
                <a:ext cx="1881283" cy="523220"/>
              </a:xfrm>
              <a:prstGeom prst="rect">
                <a:avLst/>
              </a:prstGeom>
              <a:blipFill>
                <a:blip r:embed="rId9"/>
                <a:stretch>
                  <a:fillRect l="-2013" b="-18605"/>
                </a:stretch>
              </a:blipFill>
            </p:spPr>
            <p:txBody>
              <a:bodyPr/>
              <a:lstStyle/>
              <a:p>
                <a:r>
                  <a:rPr lang="en-US">
                    <a:noFill/>
                  </a:rPr>
                  <a:t> </a:t>
                </a:r>
              </a:p>
            </p:txBody>
          </p:sp>
        </mc:Fallback>
      </mc:AlternateContent>
    </p:spTree>
    <p:extLst>
      <p:ext uri="{BB962C8B-B14F-4D97-AF65-F5344CB8AC3E}">
        <p14:creationId xmlns:p14="http://schemas.microsoft.com/office/powerpoint/2010/main" val="3845973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F8A6862-BBAA-BD40-8A90-FE6FBA98DC78}"/>
                  </a:ext>
                </a:extLst>
              </p:cNvPr>
              <p:cNvSpPr>
                <a:spLocks noGrp="1"/>
              </p:cNvSpPr>
              <p:nvPr>
                <p:ph idx="1"/>
              </p:nvPr>
            </p:nvSpPr>
            <p:spPr>
              <a:xfrm>
                <a:off x="228600" y="457200"/>
                <a:ext cx="6629400" cy="6400800"/>
              </a:xfrm>
            </p:spPr>
            <p:txBody>
              <a:bodyPr/>
              <a:lstStyle/>
              <a:p>
                <a:r>
                  <a:rPr lang="en-US" sz="2400" b="1" i="1" u="sng" dirty="0"/>
                  <a:t>What you need:</a:t>
                </a:r>
                <a:r>
                  <a:rPr lang="en-US" sz="2400" dirty="0"/>
                  <a:t> </a:t>
                </a:r>
                <a14:m>
                  <m:oMath xmlns:m="http://schemas.openxmlformats.org/officeDocument/2006/math">
                    <m:r>
                      <a:rPr lang="en-US" sz="2400" i="1" dirty="0" smtClean="0">
                        <a:latin typeface="Cambria Math" panose="02040503050406030204" pitchFamily="18" charset="0"/>
                      </a:rPr>
                      <m:t>𝑃</m:t>
                    </m:r>
                    <m:r>
                      <a:rPr lang="en-US" sz="2400" i="1" dirty="0" smtClean="0">
                        <a:latin typeface="Cambria Math" panose="02040503050406030204" pitchFamily="18" charset="0"/>
                      </a:rPr>
                      <m:t>(</m:t>
                    </m:r>
                    <m:r>
                      <a:rPr lang="en-US" sz="2400" i="1" dirty="0" smtClean="0">
                        <a:latin typeface="Cambria Math" panose="02040503050406030204" pitchFamily="18" charset="0"/>
                      </a:rPr>
                      <m:t>𝑊</m:t>
                    </m:r>
                    <m:r>
                      <a:rPr lang="en-US" sz="2400" i="1" dirty="0" smtClean="0">
                        <a:latin typeface="Cambria Math" panose="02040503050406030204" pitchFamily="18" charset="0"/>
                      </a:rPr>
                      <m:t>=</m:t>
                    </m:r>
                    <m:r>
                      <a:rPr lang="en-US" sz="2400" i="1" dirty="0" err="1" smtClean="0">
                        <a:latin typeface="Cambria Math" panose="02040503050406030204" pitchFamily="18" charset="0"/>
                      </a:rPr>
                      <m:t>𝑤</m:t>
                    </m:r>
                    <m:r>
                      <a:rPr lang="en-US" sz="2400" i="1" dirty="0" err="1" smtClean="0">
                        <a:latin typeface="Cambria Math" panose="02040503050406030204" pitchFamily="18" charset="0"/>
                      </a:rPr>
                      <m:t>|</m:t>
                    </m:r>
                    <m:r>
                      <a:rPr lang="en-US" sz="2400" i="1" dirty="0" err="1" smtClean="0">
                        <a:latin typeface="Cambria Math" panose="02040503050406030204" pitchFamily="18" charset="0"/>
                      </a:rPr>
                      <m:t>𝐵</m:t>
                    </m:r>
                    <m:r>
                      <a:rPr lang="en-US" sz="2400" i="1" dirty="0" smtClean="0">
                        <a:latin typeface="Cambria Math" panose="02040503050406030204" pitchFamily="18" charset="0"/>
                      </a:rPr>
                      <m:t>=1)</m:t>
                    </m:r>
                  </m:oMath>
                </a14:m>
                <a:r>
                  <a:rPr lang="en-US" sz="2400" dirty="0"/>
                  <a:t>, the probability of a user choosing word </a:t>
                </a:r>
                <a14:m>
                  <m:oMath xmlns:m="http://schemas.openxmlformats.org/officeDocument/2006/math">
                    <m:r>
                      <a:rPr lang="en-US" sz="2400" i="1" dirty="0" smtClean="0">
                        <a:latin typeface="Cambria Math" panose="02040503050406030204" pitchFamily="18" charset="0"/>
                      </a:rPr>
                      <m:t>𝑤</m:t>
                    </m:r>
                  </m:oMath>
                </a14:m>
                <a:r>
                  <a:rPr lang="en-US" sz="2400" dirty="0"/>
                  <a:t>.  </a:t>
                </a:r>
              </a:p>
              <a:p>
                <a:r>
                  <a:rPr lang="en-US" sz="2400" b="1" i="1" u="sng" dirty="0"/>
                  <a:t>What you have:</a:t>
                </a:r>
              </a:p>
              <a:p>
                <a:pPr marL="0" indent="0">
                  <a:buNone/>
                </a:pPr>
                <a14:m>
                  <m:oMath xmlns:m="http://schemas.openxmlformats.org/officeDocument/2006/math">
                    <m:r>
                      <a:rPr lang="en-US" sz="2400" i="1" dirty="0" smtClean="0">
                        <a:latin typeface="Cambria Math" panose="02040503050406030204" pitchFamily="18" charset="0"/>
                      </a:rPr>
                      <m:t>𝑃</m:t>
                    </m:r>
                    <m:d>
                      <m:dPr>
                        <m:ctrlPr>
                          <a:rPr lang="en-US" sz="2400" i="1" dirty="0" smtClean="0">
                            <a:latin typeface="Cambria Math" panose="02040503050406030204" pitchFamily="18" charset="0"/>
                          </a:rPr>
                        </m:ctrlPr>
                      </m:dPr>
                      <m:e>
                        <m:r>
                          <a:rPr lang="en-US" sz="2400" i="1" dirty="0" smtClean="0">
                            <a:latin typeface="Cambria Math" panose="02040503050406030204" pitchFamily="18" charset="0"/>
                          </a:rPr>
                          <m:t>𝑊</m:t>
                        </m:r>
                        <m:r>
                          <a:rPr lang="en-US" sz="2400" i="1" dirty="0" smtClean="0">
                            <a:latin typeface="Cambria Math" panose="02040503050406030204" pitchFamily="18" charset="0"/>
                          </a:rPr>
                          <m:t>=</m:t>
                        </m:r>
                        <m:r>
                          <a:rPr lang="en-US" sz="2400" i="1" dirty="0" smtClean="0">
                            <a:latin typeface="Cambria Math" panose="02040503050406030204" pitchFamily="18" charset="0"/>
                          </a:rPr>
                          <m:t>𝑤</m:t>
                        </m:r>
                      </m:e>
                    </m:d>
                    <m:r>
                      <a:rPr lang="en-US" sz="2400" i="1" dirty="0">
                        <a:latin typeface="Cambria Math" panose="02040503050406030204" pitchFamily="18" charset="0"/>
                      </a:rPr>
                      <m:t>=</m:t>
                    </m:r>
                  </m:oMath>
                </a14:m>
                <a:r>
                  <a:rPr lang="en-US" sz="2400" dirty="0"/>
                  <a:t> </a:t>
                </a: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𝐵</m:t>
                          </m:r>
                          <m:r>
                            <a:rPr lang="en-US" sz="2400" b="0" i="1" smtClean="0">
                              <a:latin typeface="Cambria Math" panose="02040503050406030204" pitchFamily="18" charset="0"/>
                            </a:rPr>
                            <m:t>=0</m:t>
                          </m:r>
                        </m:e>
                      </m:d>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𝑊</m:t>
                          </m:r>
                          <m:r>
                            <a:rPr lang="en-US" sz="2400" b="0" i="1" smtClean="0">
                              <a:latin typeface="Cambria Math" panose="02040503050406030204" pitchFamily="18" charset="0"/>
                            </a:rPr>
                            <m:t>=</m:t>
                          </m:r>
                          <m:r>
                            <a:rPr lang="en-US" sz="2400" b="0" i="1" smtClean="0">
                              <a:latin typeface="Cambria Math" panose="02040503050406030204" pitchFamily="18" charset="0"/>
                            </a:rPr>
                            <m:t>𝑤</m:t>
                          </m:r>
                        </m:e>
                        <m:e>
                          <m:r>
                            <a:rPr lang="en-US" sz="2400" b="0" i="1" smtClean="0">
                              <a:latin typeface="Cambria Math" panose="02040503050406030204" pitchFamily="18" charset="0"/>
                            </a:rPr>
                            <m:t>𝐵</m:t>
                          </m:r>
                          <m:r>
                            <a:rPr lang="en-US" sz="2400" b="0" i="1" smtClean="0">
                              <a:latin typeface="Cambria Math" panose="02040503050406030204" pitchFamily="18" charset="0"/>
                            </a:rPr>
                            <m:t>=0</m:t>
                          </m:r>
                        </m:e>
                      </m:d>
                      <m:r>
                        <a:rPr lang="en-US" sz="2400" b="0" i="1" smtClean="0">
                          <a:latin typeface="Cambria Math" panose="02040503050406030204" pitchFamily="18" charset="0"/>
                        </a:rPr>
                        <m:t>+</m:t>
                      </m:r>
                    </m:oMath>
                  </m:oMathPara>
                </a14:m>
                <a:endParaRPr lang="en-US" sz="2400" b="0" dirty="0"/>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𝐵</m:t>
                          </m:r>
                          <m:r>
                            <a:rPr lang="en-US" sz="2400" b="0" i="1" smtClean="0">
                              <a:latin typeface="Cambria Math" panose="02040503050406030204" pitchFamily="18" charset="0"/>
                            </a:rPr>
                            <m:t>=1</m:t>
                          </m:r>
                        </m:e>
                      </m:d>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𝑊</m:t>
                      </m:r>
                      <m:r>
                        <a:rPr lang="en-US" sz="2400" b="0" i="1" smtClean="0">
                          <a:latin typeface="Cambria Math" panose="02040503050406030204" pitchFamily="18" charset="0"/>
                        </a:rPr>
                        <m:t>=</m:t>
                      </m:r>
                      <m:r>
                        <a:rPr lang="en-US" sz="2400" b="0" i="1" smtClean="0">
                          <a:latin typeface="Cambria Math" panose="02040503050406030204" pitchFamily="18" charset="0"/>
                        </a:rPr>
                        <m:t>𝑤</m:t>
                      </m:r>
                      <m:r>
                        <a:rPr lang="en-US" sz="2400" b="0" i="1" smtClean="0">
                          <a:latin typeface="Cambria Math" panose="02040503050406030204" pitchFamily="18" charset="0"/>
                        </a:rPr>
                        <m:t>|</m:t>
                      </m:r>
                      <m:r>
                        <a:rPr lang="en-US" sz="2400" b="0" i="1" smtClean="0">
                          <a:latin typeface="Cambria Math" panose="02040503050406030204" pitchFamily="18" charset="0"/>
                        </a:rPr>
                        <m:t>𝐵</m:t>
                      </m:r>
                      <m:r>
                        <a:rPr lang="en-US" sz="2400" b="0" i="1" smtClean="0">
                          <a:latin typeface="Cambria Math" panose="02040503050406030204" pitchFamily="18" charset="0"/>
                        </a:rPr>
                        <m:t>=1)</m:t>
                      </m:r>
                    </m:oMath>
                  </m:oMathPara>
                </a14:m>
                <a:endParaRPr lang="en-US" sz="2400" dirty="0"/>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d>
                        <m:dPr>
                          <m:ctrlPr>
                            <a:rPr lang="en-US" sz="2400" i="1" smtClean="0">
                              <a:latin typeface="Cambria Math" panose="02040503050406030204" pitchFamily="18" charset="0"/>
                            </a:rPr>
                          </m:ctrlPr>
                        </m:dPr>
                        <m:e>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e>
                      </m:d>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b="0" i="1" smtClean="0">
                                  <a:latin typeface="Cambria Math" panose="02040503050406030204" pitchFamily="18" charset="0"/>
                                </a:rPr>
                                <m:t>100,000</m:t>
                              </m:r>
                            </m:den>
                          </m:f>
                        </m:e>
                      </m:d>
                      <m:r>
                        <a:rPr lang="en-US" sz="2400" i="1">
                          <a:latin typeface="Cambria Math" panose="02040503050406030204" pitchFamily="18" charset="0"/>
                        </a:rPr>
                        <m:t>+</m:t>
                      </m:r>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m:t>
                              </m:r>
                            </m:den>
                          </m:f>
                        </m:e>
                      </m:d>
                      <m:r>
                        <a:rPr lang="en-US" sz="2400" i="1">
                          <a:latin typeface="Cambria Math" panose="02040503050406030204" pitchFamily="18" charset="0"/>
                        </a:rPr>
                        <m:t>𝑃</m:t>
                      </m:r>
                      <m:r>
                        <a:rPr lang="en-US" sz="2400" i="1">
                          <a:latin typeface="Cambria Math" panose="02040503050406030204" pitchFamily="18" charset="0"/>
                        </a:rPr>
                        <m:t>(</m:t>
                      </m:r>
                      <m:r>
                        <a:rPr lang="en-US" sz="2400" i="1">
                          <a:latin typeface="Cambria Math" panose="02040503050406030204" pitchFamily="18" charset="0"/>
                        </a:rPr>
                        <m:t>𝑊</m:t>
                      </m:r>
                      <m:r>
                        <a:rPr lang="en-US" sz="2400" i="1">
                          <a:latin typeface="Cambria Math" panose="02040503050406030204" pitchFamily="18" charset="0"/>
                        </a:rPr>
                        <m:t>=</m:t>
                      </m:r>
                      <m:r>
                        <a:rPr lang="en-US" sz="2400" i="1">
                          <a:latin typeface="Cambria Math" panose="02040503050406030204" pitchFamily="18" charset="0"/>
                        </a:rPr>
                        <m:t>𝑤</m:t>
                      </m:r>
                      <m:r>
                        <a:rPr lang="en-US" sz="2400" i="1">
                          <a:latin typeface="Cambria Math" panose="02040503050406030204" pitchFamily="18" charset="0"/>
                        </a:rPr>
                        <m:t>|</m:t>
                      </m:r>
                      <m:r>
                        <a:rPr lang="en-US" sz="2400" i="1">
                          <a:latin typeface="Cambria Math" panose="02040503050406030204" pitchFamily="18" charset="0"/>
                        </a:rPr>
                        <m:t>𝐵</m:t>
                      </m:r>
                      <m:r>
                        <a:rPr lang="en-US" sz="2400" i="1">
                          <a:latin typeface="Cambria Math" panose="02040503050406030204" pitchFamily="18" charset="0"/>
                        </a:rPr>
                        <m:t>=1)</m:t>
                      </m:r>
                    </m:oMath>
                  </m:oMathPara>
                </a14:m>
                <a:endParaRPr lang="en-US" sz="2400" dirty="0"/>
              </a:p>
              <a:p>
                <a:r>
                  <a:rPr lang="en-US" sz="2400" dirty="0"/>
                  <a:t>So, </a:t>
                </a:r>
                <a:r>
                  <a:rPr lang="en-US" sz="2400" b="1" i="1" u="sng" dirty="0"/>
                  <a:t>in the aggregate across all emails</a:t>
                </a:r>
                <a:r>
                  <a:rPr lang="en-US" sz="2400" dirty="0"/>
                  <a:t>, you can solve for </a:t>
                </a:r>
                <a14:m>
                  <m:oMath xmlns:m="http://schemas.openxmlformats.org/officeDocument/2006/math">
                    <m:r>
                      <a:rPr lang="en-US" sz="2400" i="1">
                        <a:latin typeface="Cambria Math" panose="02040503050406030204" pitchFamily="18" charset="0"/>
                      </a:rPr>
                      <m:t>𝑃</m:t>
                    </m:r>
                    <m:r>
                      <a:rPr lang="en-US" sz="2400" i="1">
                        <a:latin typeface="Cambria Math" panose="02040503050406030204" pitchFamily="18" charset="0"/>
                      </a:rPr>
                      <m:t>(</m:t>
                    </m:r>
                    <m:r>
                      <a:rPr lang="en-US" sz="2400" i="1">
                        <a:latin typeface="Cambria Math" panose="02040503050406030204" pitchFamily="18" charset="0"/>
                      </a:rPr>
                      <m:t>𝑊</m:t>
                    </m:r>
                    <m:r>
                      <a:rPr lang="en-US" sz="2400" i="1">
                        <a:latin typeface="Cambria Math" panose="02040503050406030204" pitchFamily="18" charset="0"/>
                      </a:rPr>
                      <m:t>=</m:t>
                    </m:r>
                    <m:r>
                      <a:rPr lang="en-US" sz="2400" i="1">
                        <a:latin typeface="Cambria Math" panose="02040503050406030204" pitchFamily="18" charset="0"/>
                      </a:rPr>
                      <m:t>𝑤</m:t>
                    </m:r>
                    <m:r>
                      <a:rPr lang="en-US" sz="2400" i="1">
                        <a:latin typeface="Cambria Math" panose="02040503050406030204" pitchFamily="18" charset="0"/>
                      </a:rPr>
                      <m:t>|</m:t>
                    </m:r>
                    <m:r>
                      <a:rPr lang="en-US" sz="2400" i="1">
                        <a:latin typeface="Cambria Math" panose="02040503050406030204" pitchFamily="18" charset="0"/>
                      </a:rPr>
                      <m:t>𝐵</m:t>
                    </m:r>
                    <m:r>
                      <a:rPr lang="en-US" sz="2400" i="1">
                        <a:latin typeface="Cambria Math" panose="02040503050406030204" pitchFamily="18" charset="0"/>
                      </a:rPr>
                      <m:t>=1)</m:t>
                    </m:r>
                  </m:oMath>
                </a14:m>
                <a:r>
                  <a:rPr lang="en-US" sz="2400" dirty="0"/>
                  <a:t>, and you can train your spam filter.</a:t>
                </a:r>
              </a:p>
              <a:p>
                <a:r>
                  <a:rPr lang="en-US" sz="2400" dirty="0"/>
                  <a:t>This is possible despite the fact that you have no idea whether </a:t>
                </a:r>
                <a:r>
                  <a:rPr lang="en-US" sz="2400" b="1" i="1" u="sng" dirty="0"/>
                  <a:t>any particular instance</a:t>
                </a:r>
                <a:r>
                  <a:rPr lang="en-US" sz="2400" dirty="0"/>
                  <a:t> of word </a:t>
                </a:r>
                <a14:m>
                  <m:oMath xmlns:m="http://schemas.openxmlformats.org/officeDocument/2006/math">
                    <m:r>
                      <a:rPr lang="en-US" sz="2400" i="1" dirty="0" smtClean="0">
                        <a:latin typeface="Cambria Math" panose="02040503050406030204" pitchFamily="18" charset="0"/>
                      </a:rPr>
                      <m:t>𝑤</m:t>
                    </m:r>
                  </m:oMath>
                </a14:m>
                <a:r>
                  <a:rPr lang="en-US" sz="2400" dirty="0"/>
                  <a:t> came from the user, or from the random generator.</a:t>
                </a:r>
              </a:p>
              <a:p>
                <a:pPr marL="0" indent="0">
                  <a:buNone/>
                </a:pPr>
                <a:endParaRPr lang="en-US" sz="2800" dirty="0"/>
              </a:p>
            </p:txBody>
          </p:sp>
        </mc:Choice>
        <mc:Fallback>
          <p:sp>
            <p:nvSpPr>
              <p:cNvPr id="3" name="Content Placeholder 2">
                <a:extLst>
                  <a:ext uri="{FF2B5EF4-FFF2-40B4-BE49-F238E27FC236}">
                    <a16:creationId xmlns:a16="http://schemas.microsoft.com/office/drawing/2014/main" id="{2F8A6862-BBAA-BD40-8A90-FE6FBA98DC78}"/>
                  </a:ext>
                </a:extLst>
              </p:cNvPr>
              <p:cNvSpPr>
                <a:spLocks noGrp="1" noRot="1" noChangeAspect="1" noMove="1" noResize="1" noEditPoints="1" noAdjustHandles="1" noChangeArrowheads="1" noChangeShapeType="1" noTextEdit="1"/>
              </p:cNvSpPr>
              <p:nvPr>
                <p:ph idx="1"/>
              </p:nvPr>
            </p:nvSpPr>
            <p:spPr>
              <a:xfrm>
                <a:off x="228600" y="457200"/>
                <a:ext cx="6629400" cy="6400800"/>
              </a:xfrm>
              <a:blipFill>
                <a:blip r:embed="rId2"/>
                <a:stretch>
                  <a:fillRect l="-1341" t="-794" r="-2299"/>
                </a:stretch>
              </a:blipFill>
            </p:spPr>
            <p:txBody>
              <a:bodyPr/>
              <a:lstStyle/>
              <a:p>
                <a:r>
                  <a:rPr lang="en-US">
                    <a:noFill/>
                  </a:rPr>
                  <a:t> </a:t>
                </a:r>
              </a:p>
            </p:txBody>
          </p:sp>
        </mc:Fallback>
      </mc:AlternateContent>
      <p:pic>
        <p:nvPicPr>
          <p:cNvPr id="5" name="Graphic 4" descr="Work from home desk with solid fill">
            <a:extLst>
              <a:ext uri="{FF2B5EF4-FFF2-40B4-BE49-F238E27FC236}">
                <a16:creationId xmlns:a16="http://schemas.microsoft.com/office/drawing/2014/main" id="{CA865F6B-9394-1C40-B17C-F6D8C5F500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78275" y="882754"/>
            <a:ext cx="1928191" cy="1928191"/>
          </a:xfrm>
          <a:prstGeom prst="rect">
            <a:avLst/>
          </a:prstGeom>
        </p:spPr>
      </p:pic>
      <p:sp>
        <p:nvSpPr>
          <p:cNvPr id="8" name="Oval 7">
            <a:extLst>
              <a:ext uri="{FF2B5EF4-FFF2-40B4-BE49-F238E27FC236}">
                <a16:creationId xmlns:a16="http://schemas.microsoft.com/office/drawing/2014/main" id="{2B858178-ECCF-9F40-9948-148576DCD92C}"/>
              </a:ext>
            </a:extLst>
          </p:cNvPr>
          <p:cNvSpPr/>
          <p:nvPr/>
        </p:nvSpPr>
        <p:spPr>
          <a:xfrm>
            <a:off x="8763000" y="3200400"/>
            <a:ext cx="10668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rPr>
              <a:t>?</a:t>
            </a:r>
          </a:p>
        </p:txBody>
      </p:sp>
      <p:cxnSp>
        <p:nvCxnSpPr>
          <p:cNvPr id="10" name="Straight Arrow Connector 9">
            <a:extLst>
              <a:ext uri="{FF2B5EF4-FFF2-40B4-BE49-F238E27FC236}">
                <a16:creationId xmlns:a16="http://schemas.microsoft.com/office/drawing/2014/main" id="{3333859D-2B8B-254F-8BDF-4820064C9ABF}"/>
              </a:ext>
            </a:extLst>
          </p:cNvPr>
          <p:cNvCxnSpPr>
            <a:cxnSpLocks/>
            <a:endCxn id="8" idx="7"/>
          </p:cNvCxnSpPr>
          <p:nvPr/>
        </p:nvCxnSpPr>
        <p:spPr>
          <a:xfrm flipH="1">
            <a:off x="9673571" y="2514600"/>
            <a:ext cx="623373" cy="830870"/>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31968E7-AE47-BF4E-8298-6D07BD99F854}"/>
              </a:ext>
            </a:extLst>
          </p:cNvPr>
          <p:cNvCxnSpPr>
            <a:cxnSpLocks/>
            <a:stCxn id="8" idx="4"/>
          </p:cNvCxnSpPr>
          <p:nvPr/>
        </p:nvCxnSpPr>
        <p:spPr>
          <a:xfrm>
            <a:off x="9296400" y="4191000"/>
            <a:ext cx="4972" cy="685800"/>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 name="Graphic 5" descr="Dice with solid fill">
            <a:extLst>
              <a:ext uri="{FF2B5EF4-FFF2-40B4-BE49-F238E27FC236}">
                <a16:creationId xmlns:a16="http://schemas.microsoft.com/office/drawing/2014/main" id="{76D7D51D-E7FD-DD49-9B7E-8C54A63FA81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39000" y="1389649"/>
            <a:ext cx="1371600" cy="1371600"/>
          </a:xfrm>
          <a:prstGeom prst="rect">
            <a:avLst/>
          </a:prstGeom>
        </p:spPr>
      </p:pic>
      <p:cxnSp>
        <p:nvCxnSpPr>
          <p:cNvPr id="12" name="Straight Arrow Connector 11">
            <a:extLst>
              <a:ext uri="{FF2B5EF4-FFF2-40B4-BE49-F238E27FC236}">
                <a16:creationId xmlns:a16="http://schemas.microsoft.com/office/drawing/2014/main" id="{907D2A95-C2BB-FF46-B441-B15D4111BA86}"/>
              </a:ext>
            </a:extLst>
          </p:cNvPr>
          <p:cNvCxnSpPr>
            <a:cxnSpLocks/>
            <a:endCxn id="8" idx="1"/>
          </p:cNvCxnSpPr>
          <p:nvPr/>
        </p:nvCxnSpPr>
        <p:spPr>
          <a:xfrm>
            <a:off x="8295856" y="2514600"/>
            <a:ext cx="623373" cy="830870"/>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4" name="Graphic 13" descr="Shopping bag with solid fill">
            <a:extLst>
              <a:ext uri="{FF2B5EF4-FFF2-40B4-BE49-F238E27FC236}">
                <a16:creationId xmlns:a16="http://schemas.microsoft.com/office/drawing/2014/main" id="{5EB36217-CA7C-164E-B2B6-D6F39935FA2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62800" y="4876800"/>
            <a:ext cx="4343400" cy="1991144"/>
          </a:xfrm>
          <a:prstGeom prst="rect">
            <a:avLst/>
          </a:prstGeom>
        </p:spPr>
      </p:pic>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20C69DE4-6E8E-734D-9649-372981404951}"/>
                  </a:ext>
                </a:extLst>
              </p:cNvPr>
              <p:cNvSpPr txBox="1"/>
              <p:nvPr/>
            </p:nvSpPr>
            <p:spPr>
              <a:xfrm>
                <a:off x="8229600" y="5877580"/>
                <a:ext cx="1881283"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rPr>
                        <m:t>𝑃</m:t>
                      </m:r>
                      <m:r>
                        <a:rPr lang="en-US" sz="2800" i="1" dirty="0" smtClean="0">
                          <a:solidFill>
                            <a:schemeClr val="tx1"/>
                          </a:solidFill>
                          <a:latin typeface="Cambria Math" panose="02040503050406030204" pitchFamily="18" charset="0"/>
                        </a:rPr>
                        <m:t>(</m:t>
                      </m:r>
                      <m:r>
                        <a:rPr lang="en-US" sz="2800" i="1" dirty="0" smtClean="0">
                          <a:solidFill>
                            <a:schemeClr val="tx1"/>
                          </a:solidFill>
                          <a:latin typeface="Cambria Math" panose="02040503050406030204" pitchFamily="18" charset="0"/>
                        </a:rPr>
                        <m:t>𝑊</m:t>
                      </m:r>
                      <m:r>
                        <a:rPr lang="en-US" sz="2800" i="1" dirty="0" smtClean="0">
                          <a:solidFill>
                            <a:schemeClr val="tx1"/>
                          </a:solidFill>
                          <a:latin typeface="Cambria Math" panose="02040503050406030204" pitchFamily="18" charset="0"/>
                        </a:rPr>
                        <m:t>=</m:t>
                      </m:r>
                      <m:r>
                        <a:rPr lang="en-US" sz="2800" i="1" dirty="0" smtClean="0">
                          <a:solidFill>
                            <a:schemeClr val="tx1"/>
                          </a:solidFill>
                          <a:latin typeface="Cambria Math" panose="02040503050406030204" pitchFamily="18" charset="0"/>
                        </a:rPr>
                        <m:t>𝑤</m:t>
                      </m:r>
                      <m:r>
                        <a:rPr lang="en-US" sz="2800" i="1" dirty="0" smtClean="0">
                          <a:solidFill>
                            <a:schemeClr val="tx1"/>
                          </a:solidFill>
                          <a:latin typeface="Cambria Math" panose="02040503050406030204" pitchFamily="18" charset="0"/>
                        </a:rPr>
                        <m:t>)</m:t>
                      </m:r>
                    </m:oMath>
                  </m:oMathPara>
                </a14:m>
                <a:endParaRPr lang="en-US" sz="2800" dirty="0">
                  <a:solidFill>
                    <a:schemeClr val="tx1"/>
                  </a:solidFill>
                </a:endParaRPr>
              </a:p>
            </p:txBody>
          </p:sp>
        </mc:Choice>
        <mc:Fallback>
          <p:sp>
            <p:nvSpPr>
              <p:cNvPr id="15" name="TextBox 14">
                <a:extLst>
                  <a:ext uri="{FF2B5EF4-FFF2-40B4-BE49-F238E27FC236}">
                    <a16:creationId xmlns:a16="http://schemas.microsoft.com/office/drawing/2014/main" id="{20C69DE4-6E8E-734D-9649-372981404951}"/>
                  </a:ext>
                </a:extLst>
              </p:cNvPr>
              <p:cNvSpPr txBox="1">
                <a:spLocks noRot="1" noChangeAspect="1" noMove="1" noResize="1" noEditPoints="1" noAdjustHandles="1" noChangeArrowheads="1" noChangeShapeType="1" noTextEdit="1"/>
              </p:cNvSpPr>
              <p:nvPr/>
            </p:nvSpPr>
            <p:spPr>
              <a:xfrm>
                <a:off x="8229600" y="5877580"/>
                <a:ext cx="1881283" cy="523220"/>
              </a:xfrm>
              <a:prstGeom prst="rect">
                <a:avLst/>
              </a:prstGeom>
              <a:blipFill>
                <a:blip r:embed="rId9"/>
                <a:stretch>
                  <a:fillRect l="-2013" b="-18605"/>
                </a:stretch>
              </a:blipFill>
            </p:spPr>
            <p:txBody>
              <a:bodyPr/>
              <a:lstStyle/>
              <a:p>
                <a:r>
                  <a:rPr lang="en-US">
                    <a:noFill/>
                  </a:rPr>
                  <a:t> </a:t>
                </a:r>
              </a:p>
            </p:txBody>
          </p:sp>
        </mc:Fallback>
      </mc:AlternateContent>
    </p:spTree>
    <p:extLst>
      <p:ext uri="{BB962C8B-B14F-4D97-AF65-F5344CB8AC3E}">
        <p14:creationId xmlns:p14="http://schemas.microsoft.com/office/powerpoint/2010/main" val="32494522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43CDB-0524-A243-81BB-8FA9CF17813E}"/>
              </a:ext>
            </a:extLst>
          </p:cNvPr>
          <p:cNvSpPr>
            <a:spLocks noGrp="1"/>
          </p:cNvSpPr>
          <p:nvPr>
            <p:ph type="title"/>
          </p:nvPr>
        </p:nvSpPr>
        <p:spPr>
          <a:xfrm>
            <a:off x="609600" y="0"/>
            <a:ext cx="10972800" cy="838200"/>
          </a:xfrm>
        </p:spPr>
        <p:txBody>
          <a:bodyPr/>
          <a:lstStyle/>
          <a:p>
            <a:r>
              <a:rPr lang="en-US" dirty="0"/>
              <a:t>Federated Learning</a:t>
            </a:r>
          </a:p>
        </p:txBody>
      </p:sp>
      <p:pic>
        <p:nvPicPr>
          <p:cNvPr id="10242" name="Picture 2" descr="Federated learning general process in central orchestrator setup">
            <a:extLst>
              <a:ext uri="{FF2B5EF4-FFF2-40B4-BE49-F238E27FC236}">
                <a16:creationId xmlns:a16="http://schemas.microsoft.com/office/drawing/2014/main" id="{76EDE884-7AA6-6640-B079-1FFAE90DB6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762000"/>
            <a:ext cx="11506200" cy="5524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3026160-DCE0-9747-9F8E-1476E82ED85C}"/>
              </a:ext>
            </a:extLst>
          </p:cNvPr>
          <p:cNvSpPr txBox="1"/>
          <p:nvPr/>
        </p:nvSpPr>
        <p:spPr>
          <a:xfrm>
            <a:off x="228600" y="6273225"/>
            <a:ext cx="11734800" cy="584775"/>
          </a:xfrm>
          <a:prstGeom prst="rect">
            <a:avLst/>
          </a:prstGeom>
          <a:noFill/>
        </p:spPr>
        <p:txBody>
          <a:bodyPr wrap="square">
            <a:spAutoFit/>
          </a:bodyPr>
          <a:lstStyle/>
          <a:p>
            <a:r>
              <a:rPr lang="en-US" sz="1600" b="0" dirty="0">
                <a:solidFill>
                  <a:schemeClr val="tx1"/>
                </a:solidFill>
              </a:rPr>
              <a:t>Federated learning process, </a:t>
            </a:r>
            <a:r>
              <a:rPr lang="en-US" sz="1600" b="0" dirty="0" err="1">
                <a:solidFill>
                  <a:schemeClr val="tx1"/>
                </a:solidFill>
              </a:rPr>
              <a:t>Jeromemetronome</a:t>
            </a:r>
            <a:r>
              <a:rPr lang="en-US" sz="1600" b="0" dirty="0">
                <a:solidFill>
                  <a:schemeClr val="tx1"/>
                </a:solidFill>
              </a:rPr>
              <a:t>, 2019.  CC-SA 4.0, https://</a:t>
            </a:r>
            <a:r>
              <a:rPr lang="en-US" sz="1600" b="0" dirty="0" err="1">
                <a:solidFill>
                  <a:schemeClr val="tx1"/>
                </a:solidFill>
              </a:rPr>
              <a:t>commons.wikimedia.org</a:t>
            </a:r>
            <a:r>
              <a:rPr lang="en-US" sz="1600" b="0" dirty="0">
                <a:solidFill>
                  <a:schemeClr val="tx1"/>
                </a:solidFill>
              </a:rPr>
              <a:t>/wiki/</a:t>
            </a:r>
            <a:r>
              <a:rPr lang="en-US" sz="1600" b="0" dirty="0" err="1">
                <a:solidFill>
                  <a:schemeClr val="tx1"/>
                </a:solidFill>
              </a:rPr>
              <a:t>File:Federated_learning_process_central_case.png</a:t>
            </a:r>
            <a:endParaRPr lang="en-US" sz="1600" b="0" dirty="0">
              <a:solidFill>
                <a:schemeClr val="tx1"/>
              </a:solidFill>
            </a:endParaRPr>
          </a:p>
        </p:txBody>
      </p:sp>
    </p:spTree>
    <p:extLst>
      <p:ext uri="{BB962C8B-B14F-4D97-AF65-F5344CB8AC3E}">
        <p14:creationId xmlns:p14="http://schemas.microsoft.com/office/powerpoint/2010/main" val="27548675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1869D-1C61-C04F-B16E-5E1C2860830E}"/>
              </a:ext>
            </a:extLst>
          </p:cNvPr>
          <p:cNvSpPr>
            <a:spLocks noGrp="1"/>
          </p:cNvSpPr>
          <p:nvPr>
            <p:ph type="title"/>
          </p:nvPr>
        </p:nvSpPr>
        <p:spPr/>
        <p:txBody>
          <a:bodyPr/>
          <a:lstStyle/>
          <a:p>
            <a:r>
              <a:rPr lang="en-US" sz="4000" dirty="0"/>
              <a:t>Homomorphic Encryption</a:t>
            </a:r>
          </a:p>
        </p:txBody>
      </p:sp>
      <p:sp>
        <p:nvSpPr>
          <p:cNvPr id="3" name="Content Placeholder 2">
            <a:extLst>
              <a:ext uri="{FF2B5EF4-FFF2-40B4-BE49-F238E27FC236}">
                <a16:creationId xmlns:a16="http://schemas.microsoft.com/office/drawing/2014/main" id="{7F7B595D-5E69-B446-AEC2-08A9159BDBBE}"/>
              </a:ext>
            </a:extLst>
          </p:cNvPr>
          <p:cNvSpPr>
            <a:spLocks noGrp="1"/>
          </p:cNvSpPr>
          <p:nvPr>
            <p:ph idx="1"/>
          </p:nvPr>
        </p:nvSpPr>
        <p:spPr>
          <a:xfrm>
            <a:off x="609600" y="1371600"/>
            <a:ext cx="10972800" cy="5334000"/>
          </a:xfrm>
        </p:spPr>
        <p:txBody>
          <a:bodyPr/>
          <a:lstStyle/>
          <a:p>
            <a:pPr marL="0" indent="0">
              <a:buNone/>
            </a:pPr>
            <a:r>
              <a:rPr lang="en-US" dirty="0"/>
              <a:t>Homomorphic encryption is a method by which you can classify your own data, using software running on a central server, without ever giving an unencrypted copy of your data to the central server.</a:t>
            </a:r>
          </a:p>
          <a:p>
            <a:pPr marL="514350" indent="-514350">
              <a:buFont typeface="+mj-lt"/>
              <a:buAutoNum type="arabicPeriod"/>
            </a:pPr>
            <a:r>
              <a:rPr lang="en-US" dirty="0"/>
              <a:t>Encrypt the data on your cell phone</a:t>
            </a:r>
          </a:p>
          <a:p>
            <a:pPr marL="514350" indent="-514350">
              <a:buFont typeface="+mj-lt"/>
              <a:buAutoNum type="arabicPeriod"/>
            </a:pPr>
            <a:r>
              <a:rPr lang="en-US" dirty="0"/>
              <a:t>Send the encrypted data to a server</a:t>
            </a:r>
          </a:p>
          <a:p>
            <a:pPr marL="514350" indent="-514350">
              <a:buFont typeface="+mj-lt"/>
              <a:buAutoNum type="arabicPeriod"/>
            </a:pPr>
            <a:r>
              <a:rPr lang="en-US" dirty="0"/>
              <a:t>The server sends it through a neural net in its encrypted form, without ever decrypting it</a:t>
            </a:r>
          </a:p>
          <a:p>
            <a:pPr marL="514350" indent="-514350">
              <a:buFont typeface="+mj-lt"/>
              <a:buAutoNum type="arabicPeriod"/>
            </a:pPr>
            <a:r>
              <a:rPr lang="en-US" dirty="0"/>
              <a:t>They send you the result, and you decrypt it using the same key</a:t>
            </a:r>
          </a:p>
        </p:txBody>
      </p:sp>
    </p:spTree>
    <p:extLst>
      <p:ext uri="{BB962C8B-B14F-4D97-AF65-F5344CB8AC3E}">
        <p14:creationId xmlns:p14="http://schemas.microsoft.com/office/powerpoint/2010/main" val="36019503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1869D-1C61-C04F-B16E-5E1C2860830E}"/>
              </a:ext>
            </a:extLst>
          </p:cNvPr>
          <p:cNvSpPr>
            <a:spLocks noGrp="1"/>
          </p:cNvSpPr>
          <p:nvPr>
            <p:ph type="title"/>
          </p:nvPr>
        </p:nvSpPr>
        <p:spPr/>
        <p:txBody>
          <a:bodyPr/>
          <a:lstStyle/>
          <a:p>
            <a:r>
              <a:rPr lang="en-US" sz="4000" dirty="0"/>
              <a:t>Example of a Technical Solution: Homomorphic Encryption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F7B595D-5E69-B446-AEC2-08A9159BDBBE}"/>
                  </a:ext>
                </a:extLst>
              </p:cNvPr>
              <p:cNvSpPr>
                <a:spLocks noGrp="1"/>
              </p:cNvSpPr>
              <p:nvPr>
                <p:ph idx="1"/>
              </p:nvPr>
            </p:nvSpPr>
            <p:spPr/>
            <p:txBody>
              <a:bodyPr/>
              <a:lstStyle/>
              <a:p>
                <a:pPr marL="0" indent="0">
                  <a:buNone/>
                </a:pPr>
                <a:r>
                  <a:rPr lang="en-US" sz="2400" dirty="0"/>
                  <a:t>Requirements: if </a:t>
                </a:r>
                <a14:m>
                  <m:oMath xmlns:m="http://schemas.openxmlformats.org/officeDocument/2006/math">
                    <m:r>
                      <a:rPr lang="en-US" sz="2400" i="1" dirty="0" smtClean="0">
                        <a:latin typeface="Cambria Math" panose="02040503050406030204" pitchFamily="18" charset="0"/>
                        <a:ea typeface="Cambria Math" panose="02040503050406030204" pitchFamily="18" charset="0"/>
                      </a:rPr>
                      <m:t>𝜀</m:t>
                    </m:r>
                    <m:r>
                      <a:rPr lang="en-US" sz="2400" i="1" dirty="0" smtClean="0">
                        <a:latin typeface="Cambria Math" panose="02040503050406030204" pitchFamily="18" charset="0"/>
                      </a:rPr>
                      <m:t>(</m:t>
                    </m:r>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1</m:t>
                        </m:r>
                      </m:sub>
                    </m:sSub>
                    <m:r>
                      <a:rPr lang="en-US" sz="2400" i="1" dirty="0" smtClean="0">
                        <a:latin typeface="Cambria Math" panose="02040503050406030204" pitchFamily="18" charset="0"/>
                      </a:rPr>
                      <m:t>)</m:t>
                    </m:r>
                  </m:oMath>
                </a14:m>
                <a:r>
                  <a:rPr lang="en-US" sz="2400" dirty="0"/>
                  <a:t> and </a:t>
                </a:r>
                <a14:m>
                  <m:oMath xmlns:m="http://schemas.openxmlformats.org/officeDocument/2006/math">
                    <m:r>
                      <a:rPr lang="en-US" sz="2400" i="1" dirty="0">
                        <a:latin typeface="Cambria Math" panose="02040503050406030204" pitchFamily="18" charset="0"/>
                        <a:ea typeface="Cambria Math" panose="02040503050406030204" pitchFamily="18" charset="0"/>
                      </a:rPr>
                      <m:t>𝜀</m:t>
                    </m:r>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𝑥</m:t>
                        </m:r>
                      </m:e>
                      <m:sub>
                        <m:r>
                          <a:rPr lang="en-US" sz="2400" b="0" i="1" dirty="0" smtClean="0">
                            <a:latin typeface="Cambria Math" panose="02040503050406030204" pitchFamily="18" charset="0"/>
                          </a:rPr>
                          <m:t>2</m:t>
                        </m:r>
                      </m:sub>
                    </m:sSub>
                    <m:r>
                      <a:rPr lang="en-US" sz="2400" i="1" dirty="0">
                        <a:latin typeface="Cambria Math" panose="02040503050406030204" pitchFamily="18" charset="0"/>
                      </a:rPr>
                      <m:t>)</m:t>
                    </m:r>
                  </m:oMath>
                </a14:m>
                <a:r>
                  <a:rPr lang="en-US" sz="2400" dirty="0"/>
                  <a:t> are the encrypted forms of </a:t>
                </a:r>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rPr>
                          <m:t>𝑥</m:t>
                        </m:r>
                      </m:e>
                      <m:sub>
                        <m:r>
                          <a:rPr lang="en-US" sz="2400" i="1" dirty="0">
                            <a:latin typeface="Cambria Math" panose="02040503050406030204" pitchFamily="18" charset="0"/>
                          </a:rPr>
                          <m:t>1</m:t>
                        </m:r>
                      </m:sub>
                    </m:sSub>
                  </m:oMath>
                </a14:m>
                <a:r>
                  <a:rPr lang="en-US" sz="2400" dirty="0"/>
                  <a:t> and </a:t>
                </a:r>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rPr>
                          <m:t>𝑥</m:t>
                        </m:r>
                      </m:e>
                      <m:sub>
                        <m:r>
                          <a:rPr lang="en-US" sz="2400" i="1" dirty="0">
                            <a:latin typeface="Cambria Math" panose="02040503050406030204" pitchFamily="18" charset="0"/>
                          </a:rPr>
                          <m:t>1</m:t>
                        </m:r>
                      </m:sub>
                    </m:sSub>
                  </m:oMath>
                </a14:m>
                <a:r>
                  <a:rPr lang="en-US" sz="2400" dirty="0"/>
                  <a:t>, then it must be the case that</a:t>
                </a:r>
              </a:p>
              <a:p>
                <a14:m>
                  <m:oMath xmlns:m="http://schemas.openxmlformats.org/officeDocument/2006/math">
                    <m:r>
                      <a:rPr lang="en-US" sz="2400" i="1" dirty="0">
                        <a:latin typeface="Cambria Math" panose="02040503050406030204" pitchFamily="18" charset="0"/>
                        <a:ea typeface="Cambria Math" panose="02040503050406030204" pitchFamily="18" charset="0"/>
                      </a:rPr>
                      <m:t>𝜀</m:t>
                    </m:r>
                    <m:d>
                      <m:dPr>
                        <m:ctrlPr>
                          <a:rPr lang="en-US" sz="2400" i="1" dirty="0">
                            <a:latin typeface="Cambria Math" panose="02040503050406030204" pitchFamily="18" charset="0"/>
                            <a:ea typeface="Cambria Math" panose="02040503050406030204" pitchFamily="18" charset="0"/>
                          </a:rPr>
                        </m:ctrlPr>
                      </m:dPr>
                      <m:e>
                        <m:sSub>
                          <m:sSubPr>
                            <m:ctrlPr>
                              <a:rPr lang="en-US" sz="2400" i="1" dirty="0">
                                <a:latin typeface="Cambria Math" panose="02040503050406030204" pitchFamily="18" charset="0"/>
                              </a:rPr>
                            </m:ctrlPr>
                          </m:sSubPr>
                          <m:e>
                            <m:r>
                              <a:rPr lang="en-US" sz="2400" i="1" dirty="0">
                                <a:latin typeface="Cambria Math" panose="02040503050406030204" pitchFamily="18" charset="0"/>
                              </a:rPr>
                              <m:t>𝑥</m:t>
                            </m:r>
                          </m:e>
                          <m:sub>
                            <m:r>
                              <a:rPr lang="en-US" sz="2400" i="1" dirty="0">
                                <a:latin typeface="Cambria Math" panose="02040503050406030204" pitchFamily="18" charset="0"/>
                              </a:rPr>
                              <m:t>1</m:t>
                            </m:r>
                          </m:sub>
                        </m:sSub>
                        <m:r>
                          <a:rPr lang="en-US" sz="2400" b="0" i="1" dirty="0" smtClean="0">
                            <a:latin typeface="Cambria Math" panose="02040503050406030204" pitchFamily="18" charset="0"/>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𝑥</m:t>
                            </m:r>
                          </m:e>
                          <m:sub>
                            <m:r>
                              <a:rPr lang="en-US" sz="2400" b="0" i="1" dirty="0" smtClean="0">
                                <a:latin typeface="Cambria Math" panose="02040503050406030204" pitchFamily="18" charset="0"/>
                              </a:rPr>
                              <m:t>2</m:t>
                            </m:r>
                          </m:sub>
                        </m:sSub>
                      </m:e>
                    </m:d>
                    <m:r>
                      <a:rPr lang="en-US" sz="2400" b="0" i="1" dirty="0" smtClean="0">
                        <a:latin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𝜀</m:t>
                    </m:r>
                    <m:d>
                      <m:dPr>
                        <m:ctrlPr>
                          <a:rPr lang="en-US" sz="2400" i="1" dirty="0">
                            <a:latin typeface="Cambria Math" panose="02040503050406030204" pitchFamily="18" charset="0"/>
                            <a:ea typeface="Cambria Math" panose="02040503050406030204" pitchFamily="18" charset="0"/>
                          </a:rPr>
                        </m:ctrlPr>
                      </m:dPr>
                      <m:e>
                        <m:sSub>
                          <m:sSubPr>
                            <m:ctrlPr>
                              <a:rPr lang="en-US" sz="2400" i="1" dirty="0">
                                <a:latin typeface="Cambria Math" panose="02040503050406030204" pitchFamily="18" charset="0"/>
                              </a:rPr>
                            </m:ctrlPr>
                          </m:sSubPr>
                          <m:e>
                            <m:r>
                              <a:rPr lang="en-US" sz="2400" i="1" dirty="0">
                                <a:latin typeface="Cambria Math" panose="02040503050406030204" pitchFamily="18" charset="0"/>
                              </a:rPr>
                              <m:t>𝑥</m:t>
                            </m:r>
                          </m:e>
                          <m:sub>
                            <m:r>
                              <a:rPr lang="en-US" sz="2400" i="1" dirty="0">
                                <a:latin typeface="Cambria Math" panose="02040503050406030204" pitchFamily="18" charset="0"/>
                              </a:rPr>
                              <m:t>1</m:t>
                            </m:r>
                          </m:sub>
                        </m:sSub>
                      </m:e>
                    </m:d>
                    <m:r>
                      <a:rPr lang="en-US" sz="2400" b="0" i="1" dirty="0" smtClean="0">
                        <a:latin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𝜀</m:t>
                    </m:r>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𝑥</m:t>
                        </m:r>
                      </m:e>
                      <m:sub>
                        <m:r>
                          <a:rPr lang="en-US" sz="2400" b="0" i="1" dirty="0" smtClean="0">
                            <a:latin typeface="Cambria Math" panose="02040503050406030204" pitchFamily="18" charset="0"/>
                          </a:rPr>
                          <m:t>2</m:t>
                        </m:r>
                      </m:sub>
                    </m:sSub>
                    <m:r>
                      <a:rPr lang="en-US" sz="2400" i="1" dirty="0">
                        <a:latin typeface="Cambria Math" panose="02040503050406030204" pitchFamily="18" charset="0"/>
                      </a:rPr>
                      <m:t>)</m:t>
                    </m:r>
                  </m:oMath>
                </a14:m>
                <a:endParaRPr lang="en-US" sz="2400" dirty="0"/>
              </a:p>
              <a:p>
                <a:pPr lvl="1"/>
                <a:r>
                  <a:rPr lang="en-US" sz="2400" dirty="0"/>
                  <a:t>Satisfied by Pallier encryption</a:t>
                </a:r>
              </a:p>
              <a:p>
                <a14:m>
                  <m:oMath xmlns:m="http://schemas.openxmlformats.org/officeDocument/2006/math">
                    <m:r>
                      <a:rPr lang="en-US" sz="2400" i="1" dirty="0">
                        <a:latin typeface="Cambria Math" panose="02040503050406030204" pitchFamily="18" charset="0"/>
                        <a:ea typeface="Cambria Math" panose="02040503050406030204" pitchFamily="18" charset="0"/>
                      </a:rPr>
                      <m:t>𝜀</m:t>
                    </m:r>
                    <m:d>
                      <m:dPr>
                        <m:ctrlPr>
                          <a:rPr lang="en-US" sz="2400" i="1" dirty="0">
                            <a:latin typeface="Cambria Math" panose="02040503050406030204" pitchFamily="18" charset="0"/>
                            <a:ea typeface="Cambria Math" panose="02040503050406030204" pitchFamily="18" charset="0"/>
                          </a:rPr>
                        </m:ctrlPr>
                      </m:dPr>
                      <m:e>
                        <m:sSub>
                          <m:sSubPr>
                            <m:ctrlPr>
                              <a:rPr lang="en-US" sz="2400" i="1" dirty="0">
                                <a:latin typeface="Cambria Math" panose="02040503050406030204" pitchFamily="18" charset="0"/>
                              </a:rPr>
                            </m:ctrlPr>
                          </m:sSubPr>
                          <m:e>
                            <m:r>
                              <a:rPr lang="en-US" sz="2400" i="1" dirty="0">
                                <a:latin typeface="Cambria Math" panose="02040503050406030204" pitchFamily="18" charset="0"/>
                              </a:rPr>
                              <m:t>𝑥</m:t>
                            </m:r>
                          </m:e>
                          <m:sub>
                            <m:r>
                              <a:rPr lang="en-US" sz="2400" i="1" dirty="0">
                                <a:latin typeface="Cambria Math" panose="02040503050406030204" pitchFamily="18" charset="0"/>
                              </a:rPr>
                              <m:t>1</m:t>
                            </m:r>
                          </m:sub>
                        </m:sSub>
                        <m:sSub>
                          <m:sSubPr>
                            <m:ctrlPr>
                              <a:rPr lang="en-US" sz="2400" i="1" dirty="0">
                                <a:latin typeface="Cambria Math" panose="02040503050406030204" pitchFamily="18" charset="0"/>
                              </a:rPr>
                            </m:ctrlPr>
                          </m:sSubPr>
                          <m:e>
                            <m:r>
                              <a:rPr lang="en-US" sz="2400" i="1" dirty="0">
                                <a:latin typeface="Cambria Math" panose="02040503050406030204" pitchFamily="18" charset="0"/>
                              </a:rPr>
                              <m:t>𝑥</m:t>
                            </m:r>
                          </m:e>
                          <m:sub>
                            <m:r>
                              <a:rPr lang="en-US" sz="2400" i="1" dirty="0">
                                <a:latin typeface="Cambria Math" panose="02040503050406030204" pitchFamily="18" charset="0"/>
                              </a:rPr>
                              <m:t>2</m:t>
                            </m:r>
                          </m:sub>
                        </m:sSub>
                      </m:e>
                    </m:d>
                    <m:r>
                      <a:rPr lang="en-US" sz="2400" i="1" dirty="0">
                        <a:latin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𝜀</m:t>
                    </m:r>
                    <m:d>
                      <m:dPr>
                        <m:ctrlPr>
                          <a:rPr lang="en-US" sz="2400" i="1" dirty="0">
                            <a:latin typeface="Cambria Math" panose="02040503050406030204" pitchFamily="18" charset="0"/>
                            <a:ea typeface="Cambria Math" panose="02040503050406030204" pitchFamily="18" charset="0"/>
                          </a:rPr>
                        </m:ctrlPr>
                      </m:dPr>
                      <m:e>
                        <m:sSub>
                          <m:sSubPr>
                            <m:ctrlPr>
                              <a:rPr lang="en-US" sz="2400" i="1" dirty="0">
                                <a:latin typeface="Cambria Math" panose="02040503050406030204" pitchFamily="18" charset="0"/>
                              </a:rPr>
                            </m:ctrlPr>
                          </m:sSubPr>
                          <m:e>
                            <m:r>
                              <a:rPr lang="en-US" sz="2400" i="1" dirty="0">
                                <a:latin typeface="Cambria Math" panose="02040503050406030204" pitchFamily="18" charset="0"/>
                              </a:rPr>
                              <m:t>𝑥</m:t>
                            </m:r>
                          </m:e>
                          <m:sub>
                            <m:r>
                              <a:rPr lang="en-US" sz="2400" i="1" dirty="0">
                                <a:latin typeface="Cambria Math" panose="02040503050406030204" pitchFamily="18" charset="0"/>
                              </a:rPr>
                              <m:t>1</m:t>
                            </m:r>
                          </m:sub>
                        </m:sSub>
                      </m:e>
                    </m:d>
                    <m:r>
                      <a:rPr lang="en-US" sz="2400" i="1" dirty="0">
                        <a:latin typeface="Cambria Math" panose="02040503050406030204" pitchFamily="18" charset="0"/>
                        <a:ea typeface="Cambria Math" panose="02040503050406030204" pitchFamily="18" charset="0"/>
                      </a:rPr>
                      <m:t>𝜀</m:t>
                    </m:r>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𝑥</m:t>
                        </m:r>
                      </m:e>
                      <m:sub>
                        <m:r>
                          <a:rPr lang="en-US" sz="2400" i="1" dirty="0">
                            <a:latin typeface="Cambria Math" panose="02040503050406030204" pitchFamily="18" charset="0"/>
                          </a:rPr>
                          <m:t>2</m:t>
                        </m:r>
                      </m:sub>
                    </m:sSub>
                    <m:r>
                      <a:rPr lang="en-US" sz="2400" i="1" dirty="0">
                        <a:latin typeface="Cambria Math" panose="02040503050406030204" pitchFamily="18" charset="0"/>
                      </a:rPr>
                      <m:t>)</m:t>
                    </m:r>
                  </m:oMath>
                </a14:m>
                <a:endParaRPr lang="en-US" sz="2400" dirty="0"/>
              </a:p>
              <a:p>
                <a:pPr lvl="1"/>
                <a:r>
                  <a:rPr lang="en-US" sz="2400" dirty="0"/>
                  <a:t>Satisfied by RSA encryption</a:t>
                </a:r>
              </a:p>
              <a:p>
                <a14:m>
                  <m:oMath xmlns:m="http://schemas.openxmlformats.org/officeDocument/2006/math">
                    <m:r>
                      <a:rPr lang="en-US" sz="2400" i="1" dirty="0">
                        <a:latin typeface="Cambria Math" panose="02040503050406030204" pitchFamily="18" charset="0"/>
                        <a:ea typeface="Cambria Math" panose="02040503050406030204" pitchFamily="18" charset="0"/>
                      </a:rPr>
                      <m:t>𝜀</m:t>
                    </m:r>
                    <m:d>
                      <m:dPr>
                        <m:ctrlPr>
                          <a:rPr lang="en-US" sz="2400" i="1" dirty="0">
                            <a:latin typeface="Cambria Math" panose="02040503050406030204" pitchFamily="18" charset="0"/>
                            <a:ea typeface="Cambria Math" panose="02040503050406030204" pitchFamily="18" charset="0"/>
                          </a:rPr>
                        </m:ctrlPr>
                      </m:dPr>
                      <m:e>
                        <m:r>
                          <m:rPr>
                            <m:sty m:val="p"/>
                          </m:rPr>
                          <a:rPr lang="en-US" sz="2400" b="0" i="0" dirty="0" smtClean="0">
                            <a:latin typeface="Cambria Math" panose="02040503050406030204" pitchFamily="18" charset="0"/>
                            <a:ea typeface="Cambria Math" panose="02040503050406030204" pitchFamily="18" charset="0"/>
                          </a:rPr>
                          <m:t>max</m:t>
                        </m:r>
                        <m:r>
                          <a:rPr lang="en-US" sz="2400" b="0" i="1" dirty="0" smtClean="0">
                            <a:latin typeface="Cambria Math" panose="02040503050406030204" pitchFamily="18" charset="0"/>
                            <a:ea typeface="Cambria Math" panose="02040503050406030204" pitchFamily="18" charset="0"/>
                          </a:rPr>
                          <m:t>⁡(0,</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𝑥</m:t>
                            </m:r>
                          </m:e>
                          <m:sub>
                            <m:r>
                              <a:rPr lang="en-US" sz="2400" i="1" dirty="0">
                                <a:latin typeface="Cambria Math" panose="02040503050406030204" pitchFamily="18" charset="0"/>
                              </a:rPr>
                              <m:t>1</m:t>
                            </m:r>
                          </m:sub>
                        </m:sSub>
                        <m:r>
                          <a:rPr lang="en-US" sz="2400" b="0" i="1" dirty="0" smtClean="0">
                            <a:latin typeface="Cambria Math" panose="02040503050406030204" pitchFamily="18" charset="0"/>
                          </a:rPr>
                          <m:t>)</m:t>
                        </m:r>
                      </m:e>
                    </m:d>
                    <m:r>
                      <a:rPr lang="en-US" sz="2400" i="1" dirty="0">
                        <a:latin typeface="Cambria Math" panose="02040503050406030204" pitchFamily="18" charset="0"/>
                      </a:rPr>
                      <m:t>=</m:t>
                    </m:r>
                    <m:r>
                      <m:rPr>
                        <m:sty m:val="p"/>
                      </m:rPr>
                      <a:rPr lang="en-US" sz="2400" b="0" i="0" dirty="0" smtClean="0">
                        <a:latin typeface="Cambria Math" panose="02040503050406030204" pitchFamily="18" charset="0"/>
                      </a:rPr>
                      <m:t>max</m:t>
                    </m:r>
                    <m:r>
                      <a:rPr lang="en-US" sz="2400" b="0" i="1" dirty="0" smtClean="0">
                        <a:latin typeface="Cambria Math" panose="02040503050406030204" pitchFamily="18" charset="0"/>
                      </a:rPr>
                      <m:t>⁡(0,</m:t>
                    </m:r>
                    <m:r>
                      <a:rPr lang="en-US" sz="2400" i="1" dirty="0">
                        <a:latin typeface="Cambria Math" panose="02040503050406030204" pitchFamily="18" charset="0"/>
                        <a:ea typeface="Cambria Math" panose="02040503050406030204" pitchFamily="18" charset="0"/>
                      </a:rPr>
                      <m:t>𝜀</m:t>
                    </m:r>
                    <m:d>
                      <m:dPr>
                        <m:ctrlPr>
                          <a:rPr lang="en-US" sz="2400" i="1" dirty="0">
                            <a:latin typeface="Cambria Math" panose="02040503050406030204" pitchFamily="18" charset="0"/>
                            <a:ea typeface="Cambria Math" panose="02040503050406030204" pitchFamily="18" charset="0"/>
                          </a:rPr>
                        </m:ctrlPr>
                      </m:dPr>
                      <m:e>
                        <m:sSub>
                          <m:sSubPr>
                            <m:ctrlPr>
                              <a:rPr lang="en-US" sz="2400" i="1" dirty="0">
                                <a:latin typeface="Cambria Math" panose="02040503050406030204" pitchFamily="18" charset="0"/>
                              </a:rPr>
                            </m:ctrlPr>
                          </m:sSubPr>
                          <m:e>
                            <m:r>
                              <a:rPr lang="en-US" sz="2400" i="1" dirty="0">
                                <a:latin typeface="Cambria Math" panose="02040503050406030204" pitchFamily="18" charset="0"/>
                              </a:rPr>
                              <m:t>𝑥</m:t>
                            </m:r>
                          </m:e>
                          <m:sub>
                            <m:r>
                              <a:rPr lang="en-US" sz="2400" i="1" dirty="0">
                                <a:latin typeface="Cambria Math" panose="02040503050406030204" pitchFamily="18" charset="0"/>
                              </a:rPr>
                              <m:t>1</m:t>
                            </m:r>
                          </m:sub>
                        </m:sSub>
                      </m:e>
                    </m:d>
                    <m:r>
                      <a:rPr lang="en-US" sz="2400" b="0" i="1" dirty="0" smtClean="0">
                        <a:latin typeface="Cambria Math" panose="02040503050406030204" pitchFamily="18" charset="0"/>
                        <a:ea typeface="Cambria Math" panose="02040503050406030204" pitchFamily="18" charset="0"/>
                      </a:rPr>
                      <m:t>)</m:t>
                    </m:r>
                  </m:oMath>
                </a14:m>
                <a:r>
                  <a:rPr lang="en-US" sz="2400" dirty="0"/>
                  <a:t> </a:t>
                </a:r>
              </a:p>
              <a:p>
                <a:endParaRPr lang="en-US" sz="2400" dirty="0"/>
              </a:p>
              <a:p>
                <a:pPr marL="0" indent="0">
                  <a:buNone/>
                </a:pPr>
                <a:r>
                  <a:rPr lang="en-US" sz="2400" dirty="0"/>
                  <a:t>Full homomorphic encryption (FHE) is possible since 2009. A neural net can process data without ever having to decrypt it.  Still computationally expensive, but new methods are being developed. </a:t>
                </a:r>
              </a:p>
            </p:txBody>
          </p:sp>
        </mc:Choice>
        <mc:Fallback xmlns="">
          <p:sp>
            <p:nvSpPr>
              <p:cNvPr id="3" name="Content Placeholder 2">
                <a:extLst>
                  <a:ext uri="{FF2B5EF4-FFF2-40B4-BE49-F238E27FC236}">
                    <a16:creationId xmlns:a16="http://schemas.microsoft.com/office/drawing/2014/main" id="{7F7B595D-5E69-B446-AEC2-08A9159BDBBE}"/>
                  </a:ext>
                </a:extLst>
              </p:cNvPr>
              <p:cNvSpPr>
                <a:spLocks noGrp="1" noRot="1" noChangeAspect="1" noMove="1" noResize="1" noEditPoints="1" noAdjustHandles="1" noChangeArrowheads="1" noChangeShapeType="1" noTextEdit="1"/>
              </p:cNvSpPr>
              <p:nvPr>
                <p:ph idx="1"/>
              </p:nvPr>
            </p:nvSpPr>
            <p:spPr>
              <a:blipFill>
                <a:blip r:embed="rId2"/>
                <a:stretch>
                  <a:fillRect l="-925" t="-1401" b="-5322"/>
                </a:stretch>
              </a:blipFill>
            </p:spPr>
            <p:txBody>
              <a:bodyPr/>
              <a:lstStyle/>
              <a:p>
                <a:r>
                  <a:rPr lang="en-US">
                    <a:noFill/>
                  </a:rPr>
                  <a:t> </a:t>
                </a:r>
              </a:p>
            </p:txBody>
          </p:sp>
        </mc:Fallback>
      </mc:AlternateContent>
    </p:spTree>
    <p:extLst>
      <p:ext uri="{BB962C8B-B14F-4D97-AF65-F5344CB8AC3E}">
        <p14:creationId xmlns:p14="http://schemas.microsoft.com/office/powerpoint/2010/main" val="7198003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8438"/>
            <a:ext cx="10972800" cy="639762"/>
          </a:xfrm>
        </p:spPr>
        <p:txBody>
          <a:bodyPr/>
          <a:lstStyle/>
          <a:p>
            <a:r>
              <a:rPr lang="en-US" dirty="0"/>
              <a:t>Outline</a:t>
            </a:r>
          </a:p>
        </p:txBody>
      </p:sp>
      <p:sp>
        <p:nvSpPr>
          <p:cNvPr id="3" name="Content Placeholder 2"/>
          <p:cNvSpPr>
            <a:spLocks noGrp="1"/>
          </p:cNvSpPr>
          <p:nvPr>
            <p:ph idx="1"/>
          </p:nvPr>
        </p:nvSpPr>
        <p:spPr>
          <a:xfrm>
            <a:off x="609600" y="990600"/>
            <a:ext cx="10972800" cy="5638800"/>
          </a:xfrm>
        </p:spPr>
        <p:txBody>
          <a:bodyPr/>
          <a:lstStyle/>
          <a:p>
            <a:r>
              <a:rPr lang="en-US" sz="2800" dirty="0"/>
              <a:t>Universality and variations in the concept of privacy</a:t>
            </a:r>
          </a:p>
          <a:p>
            <a:r>
              <a:rPr lang="en-US" sz="2800" dirty="0"/>
              <a:t>Benefits of shared and open data</a:t>
            </a:r>
          </a:p>
          <a:p>
            <a:pPr lvl="1"/>
            <a:r>
              <a:rPr lang="en-US" sz="2400" dirty="0"/>
              <a:t>Tools that work for people like you</a:t>
            </a:r>
          </a:p>
          <a:p>
            <a:r>
              <a:rPr lang="en-US" sz="2800" dirty="0"/>
              <a:t>Harms caused by shared and open data</a:t>
            </a:r>
          </a:p>
          <a:p>
            <a:pPr lvl="1"/>
            <a:r>
              <a:rPr lang="en-US" sz="2400" dirty="0"/>
              <a:t>Weapon of Math Destruction = Opacity, Scale, and Damage</a:t>
            </a:r>
          </a:p>
          <a:p>
            <a:r>
              <a:rPr lang="en-US" sz="2800" dirty="0"/>
              <a:t>Consent</a:t>
            </a:r>
          </a:p>
          <a:p>
            <a:r>
              <a:rPr lang="en-US" sz="2800" dirty="0"/>
              <a:t>Technological solutions, in case the user doesn’t consent to share their data with you, but is willing to help you train your model if you can do it without seeing their data</a:t>
            </a:r>
          </a:p>
          <a:p>
            <a:pPr lvl="1"/>
            <a:r>
              <a:rPr lang="en-US" sz="2400" dirty="0"/>
              <a:t>Differential privacy</a:t>
            </a:r>
          </a:p>
          <a:p>
            <a:pPr lvl="1"/>
            <a:r>
              <a:rPr lang="en-US" sz="2400" dirty="0"/>
              <a:t>Federated learning</a:t>
            </a:r>
          </a:p>
          <a:p>
            <a:pPr lvl="1"/>
            <a:r>
              <a:rPr lang="en-US" sz="2400" dirty="0"/>
              <a:t>Homomorphic encryption</a:t>
            </a:r>
          </a:p>
        </p:txBody>
      </p:sp>
    </p:spTree>
    <p:extLst>
      <p:ext uri="{BB962C8B-B14F-4D97-AF65-F5344CB8AC3E}">
        <p14:creationId xmlns:p14="http://schemas.microsoft.com/office/powerpoint/2010/main" val="3204292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7D4C8-869D-A54A-B978-4C08D58025B2}"/>
              </a:ext>
            </a:extLst>
          </p:cNvPr>
          <p:cNvSpPr>
            <a:spLocks noGrp="1"/>
          </p:cNvSpPr>
          <p:nvPr>
            <p:ph type="title"/>
          </p:nvPr>
        </p:nvSpPr>
        <p:spPr>
          <a:xfrm>
            <a:off x="609600" y="274638"/>
            <a:ext cx="10972800" cy="868362"/>
          </a:xfrm>
        </p:spPr>
        <p:txBody>
          <a:bodyPr/>
          <a:lstStyle/>
          <a:p>
            <a:r>
              <a:rPr lang="en-US" dirty="0"/>
              <a:t>Possible biological origins of privacy</a:t>
            </a:r>
          </a:p>
        </p:txBody>
      </p:sp>
      <p:sp>
        <p:nvSpPr>
          <p:cNvPr id="3" name="Content Placeholder 2">
            <a:extLst>
              <a:ext uri="{FF2B5EF4-FFF2-40B4-BE49-F238E27FC236}">
                <a16:creationId xmlns:a16="http://schemas.microsoft.com/office/drawing/2014/main" id="{7F8A4E50-D0F6-F14D-8647-CA00EC772CE9}"/>
              </a:ext>
            </a:extLst>
          </p:cNvPr>
          <p:cNvSpPr>
            <a:spLocks noGrp="1"/>
          </p:cNvSpPr>
          <p:nvPr>
            <p:ph sz="half" idx="1"/>
          </p:nvPr>
        </p:nvSpPr>
        <p:spPr/>
        <p:txBody>
          <a:bodyPr/>
          <a:lstStyle/>
          <a:p>
            <a:r>
              <a:rPr lang="en-US" dirty="0"/>
              <a:t>Humans may have evolved self-awareness primarily b/c it helps us better manage how others see us.</a:t>
            </a:r>
          </a:p>
          <a:p>
            <a:r>
              <a:rPr lang="en-US" dirty="0"/>
              <a:t>In turn, by better managing how others see us, we improve our chances of survival. </a:t>
            </a:r>
          </a:p>
        </p:txBody>
      </p:sp>
      <p:sp>
        <p:nvSpPr>
          <p:cNvPr id="4" name="Content Placeholder 3">
            <a:extLst>
              <a:ext uri="{FF2B5EF4-FFF2-40B4-BE49-F238E27FC236}">
                <a16:creationId xmlns:a16="http://schemas.microsoft.com/office/drawing/2014/main" id="{A550C2BA-44BD-2C4D-BEE2-636C39331F9D}"/>
              </a:ext>
            </a:extLst>
          </p:cNvPr>
          <p:cNvSpPr>
            <a:spLocks noGrp="1"/>
          </p:cNvSpPr>
          <p:nvPr>
            <p:ph sz="half" idx="2"/>
          </p:nvPr>
        </p:nvSpPr>
        <p:spPr>
          <a:xfrm>
            <a:off x="7467600" y="6324600"/>
            <a:ext cx="3556000" cy="381000"/>
          </a:xfrm>
        </p:spPr>
        <p:txBody>
          <a:bodyPr/>
          <a:lstStyle/>
          <a:p>
            <a:pPr marL="0" indent="0">
              <a:buNone/>
            </a:pPr>
            <a:r>
              <a:rPr lang="en-US" sz="1600" dirty="0"/>
              <a:t>© University of Toronto Press, 1989</a:t>
            </a:r>
          </a:p>
        </p:txBody>
      </p:sp>
      <p:pic>
        <p:nvPicPr>
          <p:cNvPr id="5122" name="Picture 2">
            <a:extLst>
              <a:ext uri="{FF2B5EF4-FFF2-40B4-BE49-F238E27FC236}">
                <a16:creationId xmlns:a16="http://schemas.microsoft.com/office/drawing/2014/main" id="{BEE9DACA-221C-1340-B9A5-1AA6225A3C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1295400"/>
            <a:ext cx="3390900" cy="5081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879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E548F-0DA7-104F-B03E-93E24AE81645}"/>
              </a:ext>
            </a:extLst>
          </p:cNvPr>
          <p:cNvSpPr>
            <a:spLocks noGrp="1"/>
          </p:cNvSpPr>
          <p:nvPr>
            <p:ph type="title"/>
          </p:nvPr>
        </p:nvSpPr>
        <p:spPr/>
        <p:txBody>
          <a:bodyPr/>
          <a:lstStyle/>
          <a:p>
            <a:r>
              <a:rPr lang="en-US" sz="3600" dirty="0"/>
              <a:t>Alternatives to the modern conception of privacy</a:t>
            </a:r>
          </a:p>
        </p:txBody>
      </p:sp>
      <p:sp>
        <p:nvSpPr>
          <p:cNvPr id="3" name="Content Placeholder 2">
            <a:extLst>
              <a:ext uri="{FF2B5EF4-FFF2-40B4-BE49-F238E27FC236}">
                <a16:creationId xmlns:a16="http://schemas.microsoft.com/office/drawing/2014/main" id="{0E6F35FB-3D2E-134F-91D7-B7293E65F6B3}"/>
              </a:ext>
            </a:extLst>
          </p:cNvPr>
          <p:cNvSpPr>
            <a:spLocks noGrp="1"/>
          </p:cNvSpPr>
          <p:nvPr>
            <p:ph sz="half" idx="1"/>
          </p:nvPr>
        </p:nvSpPr>
        <p:spPr>
          <a:xfrm>
            <a:off x="0" y="1600201"/>
            <a:ext cx="4495800" cy="4525963"/>
          </a:xfrm>
        </p:spPr>
        <p:txBody>
          <a:bodyPr/>
          <a:lstStyle/>
          <a:p>
            <a:r>
              <a:rPr lang="en-US" sz="2000" dirty="0"/>
              <a:t>In societies where individuals are rarely alone, other mechanisms exist to distinguish public vs. private persona.</a:t>
            </a:r>
          </a:p>
          <a:p>
            <a:r>
              <a:rPr lang="en-US" sz="2000" dirty="0"/>
              <a:t>For example, there are spaces near Uluru (Ayers Rock, Australia) that cannot be photographed, and that can only be entered by </a:t>
            </a:r>
            <a:r>
              <a:rPr lang="en-US" sz="2000" dirty="0" err="1"/>
              <a:t>Aṉangu</a:t>
            </a:r>
            <a:r>
              <a:rPr lang="en-US" sz="2000" dirty="0"/>
              <a:t> members of the appropriate gender, because they are reserved for gender-specific rituals.</a:t>
            </a:r>
          </a:p>
        </p:txBody>
      </p:sp>
      <p:sp>
        <p:nvSpPr>
          <p:cNvPr id="4" name="Content Placeholder 3">
            <a:extLst>
              <a:ext uri="{FF2B5EF4-FFF2-40B4-BE49-F238E27FC236}">
                <a16:creationId xmlns:a16="http://schemas.microsoft.com/office/drawing/2014/main" id="{ACEE6A46-DB93-A945-BFB4-0B04A1CDC29A}"/>
              </a:ext>
            </a:extLst>
          </p:cNvPr>
          <p:cNvSpPr>
            <a:spLocks noGrp="1"/>
          </p:cNvSpPr>
          <p:nvPr>
            <p:ph sz="half" idx="2"/>
          </p:nvPr>
        </p:nvSpPr>
        <p:spPr>
          <a:xfrm>
            <a:off x="4470400" y="5227635"/>
            <a:ext cx="7721600" cy="1050929"/>
          </a:xfrm>
        </p:spPr>
        <p:txBody>
          <a:bodyPr/>
          <a:lstStyle/>
          <a:p>
            <a:pPr marL="0" indent="0" algn="ctr">
              <a:buNone/>
            </a:pPr>
            <a:r>
              <a:rPr lang="en-US" sz="1600" dirty="0"/>
              <a:t>Helicopter view of Uluru/Ayers Rock.  </a:t>
            </a:r>
            <a:r>
              <a:rPr lang="en-US" sz="1600" dirty="0" err="1"/>
              <a:t>Hunster</a:t>
            </a:r>
            <a:r>
              <a:rPr lang="en-US" sz="1600" dirty="0"/>
              <a:t>, 2007.</a:t>
            </a:r>
          </a:p>
          <a:p>
            <a:pPr marL="0" indent="0" algn="ctr">
              <a:buNone/>
            </a:pPr>
            <a:r>
              <a:rPr lang="en-US" sz="1600" dirty="0"/>
              <a:t>Public domain image.</a:t>
            </a:r>
          </a:p>
          <a:p>
            <a:pPr marL="0" indent="0" algn="ctr">
              <a:buNone/>
            </a:pPr>
            <a:r>
              <a:rPr lang="en-US" sz="1600" dirty="0"/>
              <a:t>https://</a:t>
            </a:r>
            <a:r>
              <a:rPr lang="en-US" sz="1600" dirty="0" err="1"/>
              <a:t>commons.wikimedia.org</a:t>
            </a:r>
            <a:r>
              <a:rPr lang="en-US" sz="1600" dirty="0"/>
              <a:t>/wiki/</a:t>
            </a:r>
            <a:r>
              <a:rPr lang="en-US" sz="1600" dirty="0" err="1"/>
              <a:t>File:Uluru</a:t>
            </a:r>
            <a:r>
              <a:rPr lang="en-US" sz="1600" dirty="0"/>
              <a:t>_(</a:t>
            </a:r>
            <a:r>
              <a:rPr lang="en-US" sz="1600" dirty="0" err="1"/>
              <a:t>Helicopter_view</a:t>
            </a:r>
            <a:r>
              <a:rPr lang="en-US" sz="1600" dirty="0"/>
              <a:t>)-</a:t>
            </a:r>
            <a:r>
              <a:rPr lang="en-US" sz="1600" dirty="0" err="1"/>
              <a:t>crop.jpg</a:t>
            </a:r>
            <a:endParaRPr lang="en-US" sz="1600" dirty="0"/>
          </a:p>
        </p:txBody>
      </p:sp>
      <p:pic>
        <p:nvPicPr>
          <p:cNvPr id="6146" name="Picture 2" descr="2007 aerial view of Uluru">
            <a:extLst>
              <a:ext uri="{FF2B5EF4-FFF2-40B4-BE49-F238E27FC236}">
                <a16:creationId xmlns:a16="http://schemas.microsoft.com/office/drawing/2014/main" id="{FAFF92CD-56A3-A648-B98C-2D53AAA6CB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0400" y="1447800"/>
            <a:ext cx="772160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031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4AA25-DDC3-414E-B38E-5F91A3A7CB41}"/>
              </a:ext>
            </a:extLst>
          </p:cNvPr>
          <p:cNvSpPr>
            <a:spLocks noGrp="1"/>
          </p:cNvSpPr>
          <p:nvPr>
            <p:ph type="title"/>
          </p:nvPr>
        </p:nvSpPr>
        <p:spPr/>
        <p:txBody>
          <a:bodyPr/>
          <a:lstStyle/>
          <a:p>
            <a:r>
              <a:rPr lang="en-US" sz="3600" dirty="0"/>
              <a:t>Alternatives to the modern conception of privacy</a:t>
            </a:r>
          </a:p>
        </p:txBody>
      </p:sp>
      <p:sp>
        <p:nvSpPr>
          <p:cNvPr id="3" name="Content Placeholder 2">
            <a:extLst>
              <a:ext uri="{FF2B5EF4-FFF2-40B4-BE49-F238E27FC236}">
                <a16:creationId xmlns:a16="http://schemas.microsoft.com/office/drawing/2014/main" id="{97A91F81-2F52-544A-B5EC-38C39DB160F5}"/>
              </a:ext>
            </a:extLst>
          </p:cNvPr>
          <p:cNvSpPr>
            <a:spLocks noGrp="1"/>
          </p:cNvSpPr>
          <p:nvPr>
            <p:ph sz="half" idx="1"/>
          </p:nvPr>
        </p:nvSpPr>
        <p:spPr>
          <a:xfrm>
            <a:off x="0" y="1600201"/>
            <a:ext cx="4724400" cy="4983161"/>
          </a:xfrm>
        </p:spPr>
        <p:txBody>
          <a:bodyPr/>
          <a:lstStyle/>
          <a:p>
            <a:r>
              <a:rPr lang="en-US" dirty="0"/>
              <a:t>In most pre-modern societies, high social class meant never being alone.</a:t>
            </a:r>
          </a:p>
          <a:p>
            <a:r>
              <a:rPr lang="en-US" dirty="0" err="1"/>
              <a:t>Acquisti</a:t>
            </a:r>
            <a:r>
              <a:rPr lang="en-US" dirty="0"/>
              <a:t> et al. (Science, 2022) note that in such situations, ”people manifested their privacy needs through stiff social interactions.” </a:t>
            </a:r>
          </a:p>
        </p:txBody>
      </p:sp>
      <p:pic>
        <p:nvPicPr>
          <p:cNvPr id="4098" name="Picture 2">
            <a:extLst>
              <a:ext uri="{FF2B5EF4-FFF2-40B4-BE49-F238E27FC236}">
                <a16:creationId xmlns:a16="http://schemas.microsoft.com/office/drawing/2014/main" id="{E5DF9B65-838D-E940-8EFB-B20C64A23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0768" y="1371600"/>
            <a:ext cx="7299005" cy="4114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82364F8-70BF-9941-9534-2EB340DE59F0}"/>
              </a:ext>
            </a:extLst>
          </p:cNvPr>
          <p:cNvSpPr txBox="1"/>
          <p:nvPr/>
        </p:nvSpPr>
        <p:spPr>
          <a:xfrm>
            <a:off x="5105400" y="5552182"/>
            <a:ext cx="6477000" cy="1077218"/>
          </a:xfrm>
          <a:prstGeom prst="rect">
            <a:avLst/>
          </a:prstGeom>
          <a:noFill/>
        </p:spPr>
        <p:txBody>
          <a:bodyPr wrap="square">
            <a:spAutoFit/>
          </a:bodyPr>
          <a:lstStyle/>
          <a:p>
            <a:r>
              <a:rPr lang="ja-JP" altLang="en-US" sz="1600" b="0">
                <a:solidFill>
                  <a:schemeClr val="tx1"/>
                </a:solidFill>
              </a:rPr>
              <a:t>夕霧 </a:t>
            </a:r>
            <a:r>
              <a:rPr lang="en-US" sz="1600" b="0" i="1" dirty="0" err="1">
                <a:solidFill>
                  <a:schemeClr val="tx1"/>
                </a:solidFill>
              </a:rPr>
              <a:t>Yūgiri</a:t>
            </a:r>
            <a:r>
              <a:rPr lang="en-US" sz="1600" b="0" dirty="0">
                <a:solidFill>
                  <a:schemeClr val="tx1"/>
                </a:solidFill>
              </a:rPr>
              <a:t> ("Evening Mist”), 12</a:t>
            </a:r>
            <a:r>
              <a:rPr lang="en-US" sz="1600" b="0" baseline="30000" dirty="0">
                <a:solidFill>
                  <a:schemeClr val="tx1"/>
                </a:solidFill>
              </a:rPr>
              <a:t>th</a:t>
            </a:r>
            <a:r>
              <a:rPr lang="en-US" sz="1600" b="0" dirty="0">
                <a:solidFill>
                  <a:schemeClr val="tx1"/>
                </a:solidFill>
              </a:rPr>
              <a:t> century scroll, Tale of </a:t>
            </a:r>
            <a:r>
              <a:rPr lang="en-US" sz="1600" b="0" dirty="0" err="1">
                <a:solidFill>
                  <a:schemeClr val="tx1"/>
                </a:solidFill>
              </a:rPr>
              <a:t>Genji</a:t>
            </a:r>
            <a:endParaRPr lang="en-US" sz="1600" b="0" dirty="0">
              <a:solidFill>
                <a:schemeClr val="tx1"/>
              </a:solidFill>
            </a:endParaRPr>
          </a:p>
          <a:p>
            <a:r>
              <a:rPr lang="en-US" sz="1600" b="0" dirty="0">
                <a:solidFill>
                  <a:schemeClr val="tx1"/>
                </a:solidFill>
              </a:rPr>
              <a:t>Public domain image, </a:t>
            </a:r>
            <a:r>
              <a:rPr lang="en-US" sz="1600" b="0" dirty="0" err="1">
                <a:solidFill>
                  <a:schemeClr val="tx1"/>
                </a:solidFill>
              </a:rPr>
              <a:t>Gotoh</a:t>
            </a:r>
            <a:r>
              <a:rPr lang="en-US" sz="1600" b="0" dirty="0">
                <a:solidFill>
                  <a:schemeClr val="tx1"/>
                </a:solidFill>
              </a:rPr>
              <a:t> museum,</a:t>
            </a:r>
          </a:p>
          <a:p>
            <a:r>
              <a:rPr lang="en-US" sz="1600" b="0" dirty="0">
                <a:solidFill>
                  <a:schemeClr val="tx1"/>
                </a:solidFill>
              </a:rPr>
              <a:t>https://</a:t>
            </a:r>
            <a:r>
              <a:rPr lang="en-US" sz="1600" b="0" dirty="0" err="1">
                <a:solidFill>
                  <a:schemeClr val="tx1"/>
                </a:solidFill>
              </a:rPr>
              <a:t>commons.wikimedia.org</a:t>
            </a:r>
            <a:r>
              <a:rPr lang="en-US" sz="1600" b="0" dirty="0">
                <a:solidFill>
                  <a:schemeClr val="tx1"/>
                </a:solidFill>
              </a:rPr>
              <a:t>/wiki/File:Genji_emaki_01003_009.jpg</a:t>
            </a:r>
          </a:p>
        </p:txBody>
      </p:sp>
    </p:spTree>
    <p:extLst>
      <p:ext uri="{BB962C8B-B14F-4D97-AF65-F5344CB8AC3E}">
        <p14:creationId xmlns:p14="http://schemas.microsoft.com/office/powerpoint/2010/main" val="2492714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34043-146B-7A44-81E8-31592D3F19F6}"/>
              </a:ext>
            </a:extLst>
          </p:cNvPr>
          <p:cNvSpPr>
            <a:spLocks noGrp="1"/>
          </p:cNvSpPr>
          <p:nvPr>
            <p:ph type="title"/>
          </p:nvPr>
        </p:nvSpPr>
        <p:spPr/>
        <p:txBody>
          <a:bodyPr/>
          <a:lstStyle/>
          <a:p>
            <a:r>
              <a:rPr lang="en-US" dirty="0"/>
              <a:t>Origin of ”The Right to Privacy” in the U.S.</a:t>
            </a:r>
          </a:p>
        </p:txBody>
      </p:sp>
      <p:sp>
        <p:nvSpPr>
          <p:cNvPr id="3" name="Content Placeholder 2">
            <a:extLst>
              <a:ext uri="{FF2B5EF4-FFF2-40B4-BE49-F238E27FC236}">
                <a16:creationId xmlns:a16="http://schemas.microsoft.com/office/drawing/2014/main" id="{E43042A9-9250-3E42-9693-4C0ACD43E1A6}"/>
              </a:ext>
            </a:extLst>
          </p:cNvPr>
          <p:cNvSpPr>
            <a:spLocks noGrp="1"/>
          </p:cNvSpPr>
          <p:nvPr>
            <p:ph sz="half" idx="1"/>
          </p:nvPr>
        </p:nvSpPr>
        <p:spPr>
          <a:xfrm>
            <a:off x="609600" y="1600201"/>
            <a:ext cx="4876800" cy="4876799"/>
          </a:xfrm>
        </p:spPr>
        <p:txBody>
          <a:bodyPr/>
          <a:lstStyle/>
          <a:p>
            <a:r>
              <a:rPr lang="en-US" sz="2400" dirty="0"/>
              <a:t>US Constitution, Bill of Rights say nothing explicitly about privacy.</a:t>
            </a:r>
          </a:p>
          <a:p>
            <a:r>
              <a:rPr lang="en-US" sz="2400" dirty="0"/>
              <a:t>Between 1850 and 1890, # of newspapers in U.S. grew from 100 to 900, in part b/c of sensationalist gossip about celebrities.</a:t>
            </a:r>
          </a:p>
          <a:p>
            <a:r>
              <a:rPr lang="en-US" sz="2400" dirty="0"/>
              <a:t> Warren and Brandeis, 1890, wrote “The Right to Privacy,” an article claiming that such a right exists.</a:t>
            </a:r>
          </a:p>
        </p:txBody>
      </p:sp>
      <p:sp>
        <p:nvSpPr>
          <p:cNvPr id="4" name="Content Placeholder 3">
            <a:extLst>
              <a:ext uri="{FF2B5EF4-FFF2-40B4-BE49-F238E27FC236}">
                <a16:creationId xmlns:a16="http://schemas.microsoft.com/office/drawing/2014/main" id="{05867C76-4326-F846-BEC1-E54D1C705032}"/>
              </a:ext>
            </a:extLst>
          </p:cNvPr>
          <p:cNvSpPr>
            <a:spLocks noGrp="1"/>
          </p:cNvSpPr>
          <p:nvPr>
            <p:ph sz="half" idx="2"/>
          </p:nvPr>
        </p:nvSpPr>
        <p:spPr>
          <a:xfrm>
            <a:off x="6197600" y="5456236"/>
            <a:ext cx="5384800" cy="487364"/>
          </a:xfrm>
        </p:spPr>
        <p:txBody>
          <a:bodyPr/>
          <a:lstStyle/>
          <a:p>
            <a:pPr marL="0" indent="0" algn="ctr">
              <a:buNone/>
            </a:pPr>
            <a:r>
              <a:rPr lang="en-US" sz="1600" dirty="0"/>
              <a:t>The Yellow Press, by L.M. Glackens, 1910.  </a:t>
            </a:r>
          </a:p>
          <a:p>
            <a:pPr marL="0" indent="0" algn="ctr">
              <a:buNone/>
            </a:pPr>
            <a:r>
              <a:rPr lang="en-US" sz="1600" dirty="0"/>
              <a:t>Public domain image, https://</a:t>
            </a:r>
            <a:r>
              <a:rPr lang="en-US" sz="1600" dirty="0" err="1"/>
              <a:t>commons.wikimedia.org</a:t>
            </a:r>
            <a:r>
              <a:rPr lang="en-US" sz="1600" dirty="0"/>
              <a:t>/wiki/File:The_Yellow_Press_by_L.M._</a:t>
            </a:r>
            <a:r>
              <a:rPr lang="en-US" sz="1600" dirty="0" err="1"/>
              <a:t>Glackens.jpg</a:t>
            </a:r>
            <a:endParaRPr lang="en-US" sz="1600" dirty="0"/>
          </a:p>
        </p:txBody>
      </p:sp>
      <p:pic>
        <p:nvPicPr>
          <p:cNvPr id="2050" name="Picture 2">
            <a:extLst>
              <a:ext uri="{FF2B5EF4-FFF2-40B4-BE49-F238E27FC236}">
                <a16:creationId xmlns:a16="http://schemas.microsoft.com/office/drawing/2014/main" id="{08E99A1F-BA7B-4F4C-A94B-18FEC0B2AB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417637"/>
            <a:ext cx="6231873" cy="3909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548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EE32D-DA43-734E-B9F4-1F271FC0357B}"/>
              </a:ext>
            </a:extLst>
          </p:cNvPr>
          <p:cNvSpPr>
            <a:spLocks noGrp="1"/>
          </p:cNvSpPr>
          <p:nvPr>
            <p:ph type="title"/>
          </p:nvPr>
        </p:nvSpPr>
        <p:spPr/>
        <p:txBody>
          <a:bodyPr/>
          <a:lstStyle/>
          <a:p>
            <a:r>
              <a:rPr lang="en-US" dirty="0"/>
              <a:t>Is privacy useful?</a:t>
            </a:r>
          </a:p>
        </p:txBody>
      </p:sp>
      <p:sp>
        <p:nvSpPr>
          <p:cNvPr id="3" name="Content Placeholder 2">
            <a:extLst>
              <a:ext uri="{FF2B5EF4-FFF2-40B4-BE49-F238E27FC236}">
                <a16:creationId xmlns:a16="http://schemas.microsoft.com/office/drawing/2014/main" id="{0F1C5D59-B81A-044E-9938-FFAA5C9FA5DA}"/>
              </a:ext>
            </a:extLst>
          </p:cNvPr>
          <p:cNvSpPr>
            <a:spLocks noGrp="1"/>
          </p:cNvSpPr>
          <p:nvPr>
            <p:ph sz="half" idx="1"/>
          </p:nvPr>
        </p:nvSpPr>
        <p:spPr>
          <a:xfrm>
            <a:off x="609600" y="1219200"/>
            <a:ext cx="5638800" cy="5287961"/>
          </a:xfrm>
        </p:spPr>
        <p:txBody>
          <a:bodyPr/>
          <a:lstStyle/>
          <a:p>
            <a:pPr marL="0" indent="0">
              <a:buNone/>
            </a:pPr>
            <a:r>
              <a:rPr lang="en-US" dirty="0"/>
              <a:t>Solove claims it’s in government’s best interest to enforce a right to privacy, because:</a:t>
            </a:r>
          </a:p>
          <a:p>
            <a:r>
              <a:rPr lang="en-US" dirty="0"/>
              <a:t>public/private separation permits your public persona to be simplified, e.g., to fit the attributes of a known societal role,</a:t>
            </a:r>
          </a:p>
          <a:p>
            <a:r>
              <a:rPr lang="en-US" dirty="0"/>
              <a:t>simplified public persona makes economic and political transactions more efficient.</a:t>
            </a:r>
          </a:p>
        </p:txBody>
      </p:sp>
      <p:sp>
        <p:nvSpPr>
          <p:cNvPr id="4" name="Content Placeholder 3">
            <a:extLst>
              <a:ext uri="{FF2B5EF4-FFF2-40B4-BE49-F238E27FC236}">
                <a16:creationId xmlns:a16="http://schemas.microsoft.com/office/drawing/2014/main" id="{7F62A818-DE65-984E-B66D-281E1A1899AC}"/>
              </a:ext>
            </a:extLst>
          </p:cNvPr>
          <p:cNvSpPr>
            <a:spLocks noGrp="1"/>
          </p:cNvSpPr>
          <p:nvPr>
            <p:ph sz="half" idx="2"/>
          </p:nvPr>
        </p:nvSpPr>
        <p:spPr>
          <a:xfrm>
            <a:off x="6477000" y="6248400"/>
            <a:ext cx="5384800" cy="609600"/>
          </a:xfrm>
        </p:spPr>
        <p:txBody>
          <a:bodyPr/>
          <a:lstStyle/>
          <a:p>
            <a:pPr marL="0" indent="0" algn="ctr">
              <a:buNone/>
            </a:pPr>
            <a:r>
              <a:rPr lang="en-US" sz="1800" dirty="0"/>
              <a:t>Cover of </a:t>
            </a:r>
            <a:r>
              <a:rPr lang="en-US" sz="1800" i="1" dirty="0"/>
              <a:t>Understanding Privacy</a:t>
            </a:r>
            <a:r>
              <a:rPr lang="en-US" sz="1800" dirty="0"/>
              <a:t>, © Harvard University Press, 2010</a:t>
            </a:r>
          </a:p>
        </p:txBody>
      </p:sp>
      <p:pic>
        <p:nvPicPr>
          <p:cNvPr id="3074" name="Picture 2">
            <a:extLst>
              <a:ext uri="{FF2B5EF4-FFF2-40B4-BE49-F238E27FC236}">
                <a16:creationId xmlns:a16="http://schemas.microsoft.com/office/drawing/2014/main" id="{5B9286F5-8641-7C4C-9694-901991665D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4100" y="1219200"/>
            <a:ext cx="3340100" cy="5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475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609600" y="1417638"/>
            <a:ext cx="10972800" cy="5135562"/>
          </a:xfrm>
        </p:spPr>
        <p:txBody>
          <a:bodyPr/>
          <a:lstStyle/>
          <a:p>
            <a:r>
              <a:rPr lang="en-US" sz="2800" dirty="0">
                <a:solidFill>
                  <a:schemeClr val="bg1">
                    <a:lumMod val="75000"/>
                  </a:schemeClr>
                </a:solidFill>
              </a:rPr>
              <a:t>Universality and variations in the concept of privacy</a:t>
            </a:r>
          </a:p>
          <a:p>
            <a:r>
              <a:rPr lang="en-US" sz="2800" dirty="0"/>
              <a:t>Benefits of shared and open data</a:t>
            </a:r>
          </a:p>
          <a:p>
            <a:r>
              <a:rPr lang="en-US" sz="2800" dirty="0"/>
              <a:t>Harms caused by shared and open data</a:t>
            </a:r>
          </a:p>
          <a:p>
            <a:r>
              <a:rPr lang="en-US" sz="2800" dirty="0"/>
              <a:t>Consent</a:t>
            </a:r>
          </a:p>
          <a:p>
            <a:r>
              <a:rPr lang="en-US" sz="2800" dirty="0"/>
              <a:t>Technological alternatives to data sharing: differential privacy, federated learning</a:t>
            </a:r>
          </a:p>
        </p:txBody>
      </p:sp>
    </p:spTree>
    <p:extLst>
      <p:ext uri="{BB962C8B-B14F-4D97-AF65-F5344CB8AC3E}">
        <p14:creationId xmlns:p14="http://schemas.microsoft.com/office/powerpoint/2010/main" val="361008321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110093</TotalTime>
  <Words>2757</Words>
  <Application>Microsoft Macintosh PowerPoint</Application>
  <PresentationFormat>Widescreen</PresentationFormat>
  <Paragraphs>213</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Cambria Math</vt:lpstr>
      <vt:lpstr>Times New Roman</vt:lpstr>
      <vt:lpstr>Default Design</vt:lpstr>
      <vt:lpstr>CS440/ECE448 Lecture 13: Security &amp; Privacy</vt:lpstr>
      <vt:lpstr>Outline</vt:lpstr>
      <vt:lpstr>Is privacy a modern Western idea?</vt:lpstr>
      <vt:lpstr>Possible biological origins of privacy</vt:lpstr>
      <vt:lpstr>Alternatives to the modern conception of privacy</vt:lpstr>
      <vt:lpstr>Alternatives to the modern conception of privacy</vt:lpstr>
      <vt:lpstr>Origin of ”The Right to Privacy” in the U.S.</vt:lpstr>
      <vt:lpstr>Is privacy useful?</vt:lpstr>
      <vt:lpstr>Outline</vt:lpstr>
      <vt:lpstr>Bias caused by Data Sparsity</vt:lpstr>
      <vt:lpstr>“Stereotyping and Bias in the Flickr30k Dataset,” Emiel van Miltenburg</vt:lpstr>
      <vt:lpstr>… Never-ending learning is not the answer</vt:lpstr>
      <vt:lpstr>Some possible answers</vt:lpstr>
      <vt:lpstr>PowerPoint Presentation</vt:lpstr>
      <vt:lpstr>Outline</vt:lpstr>
      <vt:lpstr>Possible harms caused by shared and open data</vt:lpstr>
      <vt:lpstr>Possible harms of government use of data</vt:lpstr>
      <vt:lpstr>Weapons of Math Destruction</vt:lpstr>
      <vt:lpstr>Opacity, Scale and Damage</vt:lpstr>
      <vt:lpstr>Possible harms of corporate use of data</vt:lpstr>
      <vt:lpstr>Criminals</vt:lpstr>
      <vt:lpstr>Outline</vt:lpstr>
      <vt:lpstr>Example of a Legal Solution: General Data Privacy Regulation (GDPR)</vt:lpstr>
      <vt:lpstr>Consent: Basic principles</vt:lpstr>
      <vt:lpstr>Problems with the consent model</vt:lpstr>
      <vt:lpstr>Stopgap solutions: Forbid certain activities</vt:lpstr>
      <vt:lpstr>Outline</vt:lpstr>
      <vt:lpstr>Technological Solutions</vt:lpstr>
      <vt:lpstr>Differential Privacy</vt:lpstr>
      <vt:lpstr>Differential Privacy</vt:lpstr>
      <vt:lpstr>Differential Privacy</vt:lpstr>
      <vt:lpstr>PowerPoint Presentation</vt:lpstr>
      <vt:lpstr>Federated Learning</vt:lpstr>
      <vt:lpstr>Homomorphic Encryption</vt:lpstr>
      <vt:lpstr>Example of a Technical Solution: Homomorphic Encryption</vt:lpstr>
      <vt:lpstr>Outline</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Sparse Texture Representation Using Affine-Invariant Regions</dc:title>
  <dc:creator>Lana</dc:creator>
  <cp:lastModifiedBy>Hasegawa-Johnson, Mark Allan</cp:lastModifiedBy>
  <cp:revision>3186</cp:revision>
  <cp:lastPrinted>2022-02-16T01:54:11Z</cp:lastPrinted>
  <dcterms:created xsi:type="dcterms:W3CDTF">2003-06-12T19:48:44Z</dcterms:created>
  <dcterms:modified xsi:type="dcterms:W3CDTF">2022-02-16T01:54:33Z</dcterms:modified>
</cp:coreProperties>
</file>