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82" r:id="rId3"/>
    <p:sldId id="387" r:id="rId4"/>
    <p:sldId id="443" r:id="rId5"/>
    <p:sldId id="388" r:id="rId6"/>
    <p:sldId id="314" r:id="rId7"/>
    <p:sldId id="456" r:id="rId8"/>
    <p:sldId id="348" r:id="rId9"/>
    <p:sldId id="446" r:id="rId10"/>
    <p:sldId id="350" r:id="rId11"/>
    <p:sldId id="447" r:id="rId12"/>
    <p:sldId id="352" r:id="rId13"/>
    <p:sldId id="448" r:id="rId14"/>
    <p:sldId id="405" r:id="rId15"/>
    <p:sldId id="436" r:id="rId16"/>
    <p:sldId id="451" r:id="rId17"/>
    <p:sldId id="315" r:id="rId18"/>
    <p:sldId id="457" r:id="rId19"/>
    <p:sldId id="449" r:id="rId20"/>
    <p:sldId id="452" r:id="rId21"/>
    <p:sldId id="453" r:id="rId22"/>
    <p:sldId id="454" r:id="rId23"/>
    <p:sldId id="455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70" r:id="rId32"/>
    <p:sldId id="466" r:id="rId33"/>
    <p:sldId id="467" r:id="rId34"/>
    <p:sldId id="468" r:id="rId35"/>
    <p:sldId id="469" r:id="rId36"/>
    <p:sldId id="471" r:id="rId37"/>
    <p:sldId id="349" r:id="rId38"/>
    <p:sldId id="351" r:id="rId39"/>
    <p:sldId id="472" r:id="rId40"/>
    <p:sldId id="386" r:id="rId4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85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56" autoAdjust="0"/>
    <p:restoredTop sz="94660"/>
  </p:normalViewPr>
  <p:slideViewPr>
    <p:cSldViewPr snapToGrid="0">
      <p:cViewPr varScale="1">
        <p:scale>
          <a:sx n="76" d="100"/>
          <a:sy n="76" d="100"/>
        </p:scale>
        <p:origin x="23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38A699-56E5-40FA-B32B-50BA6BD334D0}" type="datetimeFigureOut">
              <a:rPr lang="en-US" smtClean="0"/>
              <a:t>1/30/22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45462B-E077-45AE-8546-149D13F1D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7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76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07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9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0F1F-090C-4750-A6D8-8D3576AB0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DED9-45CD-4084-888B-5F6C6DEC0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5415E-2DBF-472E-BF75-D1B6F9C1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5109-C6BE-420A-8D67-A101DA5F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8D746-9115-4669-A3CB-2BB75A7E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27AB-248B-4EA1-9C1A-76FA391E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D97D4-A4DC-40E2-BDC3-27A31C722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F4441-7C51-46C8-82C8-A0D2C3AF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5D440-C6BA-4E44-BCDE-D6E87C1C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EEB54-E605-4E8A-94C2-6D6A48F4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9DBAB-C0D1-4C8F-85FF-3D662FE1D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0A133-162C-43D3-91C4-7EA0371A4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1944-4E90-44C4-B12F-D003E32E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AA0B3-2BA4-4BF1-8F8D-06B34213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33F7-A7CE-4431-8BCF-A561737F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2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54FB-C90A-46E6-826F-B79D895A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E5B0-6DAC-4057-9A4F-17FADD2E8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56AF-E10D-425A-8716-A1CEFFAC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DF4AF-FED8-4CCC-A8D8-94CEEF97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EAF49-029D-4DB8-9FFE-EE5CCFB4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7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4792-B21A-4530-B8C8-5DFEA6B2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C5736-5A74-46E6-B934-CE02BED5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B7D8-9712-4B96-B3EC-B5D83CD0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6AED3-7C8D-47FD-9C1B-9CD9F6B1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371C8-111D-4872-A891-186B6AA3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93C3-7056-44EE-908D-54CCF606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1474-F3E7-4285-84BD-0549C97E2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1996C-1F64-4E2B-A383-CDDC374B2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8E118-4326-4741-8AF9-8F8DB6E8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A5E6C-4021-47A0-A5F5-FEC13392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DF565-7678-4BEC-B41B-952993FF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2646-8E2A-4CE2-8C86-CCA829BE6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CD6F7-2288-4C8E-951F-9D63DA56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6A4DF-43C0-42A2-87B0-9E8DAE06A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DF4BD-5ECF-4DAB-9BAE-AB8EAB2F1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9C860-E1A6-4F4D-807C-54DF414B0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603E0-F82B-4446-9159-A1E9BBF5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BC8-2E78-46F8-934F-04E610C2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B447E-5ED5-491F-A4DE-CFCB9EE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5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BFF99-55CF-4B81-B954-BFF3F96F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576DF-37F7-4D1A-9351-6C348ED1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0E6F3-3C24-40AC-8064-6F4CB691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F56D3-62B4-4782-9A99-C98C9AC8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9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6EA9B-A0A7-448F-898D-4C061B22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7E035-3510-4754-B2E7-A70F74BA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44FBD-7DF8-42DD-9DF7-403CFE5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8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83D8-40F8-4A53-8CC9-6B6FD3D2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4FF6F-5977-4009-BFBC-E0C8E7B9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0B965-EC7B-48F7-93C8-D1F2F1F14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810FA-446B-448F-A841-7646A634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5CB38-EBE9-41B0-A2B5-23425180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38511-7B49-4AFE-8A8A-BC077820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7D7E-3C92-4C0E-8E24-33314631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C84C0-A0E2-4E29-96DA-8E942B441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08549-5EBC-491B-B54B-84472C5B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6CBE9-FE08-435F-BDAC-38D50EE0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A5D12-4669-4C6E-8196-4C931380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0137E-2468-4BB2-A7F5-219B9EC1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280A5-BE05-4935-8477-19AC0F7A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85A7E-81BD-48B7-8BBD-6E15A439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3FB71-3BFF-4258-A80A-9D13E6416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1BD67-10A8-4945-940A-075EB539D32F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B937D-DAF9-4007-A282-0154EFEC2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A0855-6D3D-41CD-BCB9-BD510EAB2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D538-CD8E-4AE3-AC34-D5693A2B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1.svg"/><Relationship Id="rId4" Type="http://schemas.openxmlformats.org/officeDocument/2006/relationships/image" Target="../media/image14.sv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5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.png"/><Relationship Id="rId10" Type="http://schemas.openxmlformats.org/officeDocument/2006/relationships/image" Target="../media/image160.png"/><Relationship Id="rId4" Type="http://schemas.openxmlformats.org/officeDocument/2006/relationships/image" Target="../media/image76.png"/><Relationship Id="rId9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21" Type="http://schemas.openxmlformats.org/officeDocument/2006/relationships/image" Target="../media/image83.png"/><Relationship Id="rId34" Type="http://schemas.openxmlformats.org/officeDocument/2006/relationships/image" Target="../media/image96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5" Type="http://schemas.openxmlformats.org/officeDocument/2006/relationships/image" Target="../media/image190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36" Type="http://schemas.openxmlformats.org/officeDocument/2006/relationships/image" Target="../media/image98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14" Type="http://schemas.openxmlformats.org/officeDocument/2006/relationships/image" Target="../media/image280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34" y="1522035"/>
            <a:ext cx="7798027" cy="5335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472EE-1D49-49D1-93C4-78DFA0E42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73" y="175915"/>
            <a:ext cx="11857092" cy="147000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CS440/ECE448 Lecture 6: </a:t>
            </a:r>
            <a:br>
              <a:rPr lang="en-US" dirty="0"/>
            </a:br>
            <a:r>
              <a:rPr lang="en-US" dirty="0"/>
              <a:t>Perceptron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8BFA0-E61B-4A45-B080-D437D61BD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0440" y="196638"/>
            <a:ext cx="3942740" cy="1406020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Mark Hasegawa-Johnson, 1/2022</a:t>
            </a:r>
          </a:p>
          <a:p>
            <a:pPr algn="r"/>
            <a:r>
              <a:rPr lang="en-US" sz="2000" dirty="0"/>
              <a:t>License: CC-BY 4.0; redistribute at will, as long as you cite the source.</a:t>
            </a:r>
          </a:p>
        </p:txBody>
      </p:sp>
    </p:spTree>
    <p:extLst>
      <p:ext uri="{BB962C8B-B14F-4D97-AF65-F5344CB8AC3E}">
        <p14:creationId xmlns:p14="http://schemas.microsoft.com/office/powerpoint/2010/main" val="80320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561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Oops.</a:t>
            </a:r>
          </a:p>
        </p:txBody>
      </p:sp>
      <p:pic>
        <p:nvPicPr>
          <p:cNvPr id="5" name="Picture 4" descr="A small white dog sitting on a wooden surface&#10;&#10;Description automatically generated">
            <a:extLst>
              <a:ext uri="{FF2B5EF4-FFF2-40B4-BE49-F238E27FC236}">
                <a16:creationId xmlns:a16="http://schemas.microsoft.com/office/drawing/2014/main" id="{4F8F22C0-1F06-8F42-B4F9-F3168E4C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728" y="2362200"/>
            <a:ext cx="3046897" cy="228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9B0AD-B5DC-E745-A025-17E89CD4A95B}"/>
              </a:ext>
            </a:extLst>
          </p:cNvPr>
          <p:cNvSpPr/>
          <p:nvPr/>
        </p:nvSpPr>
        <p:spPr>
          <a:xfrm>
            <a:off x="9067800" y="4675555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CC BY-SA 4.0,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=55084303</a:t>
            </a:r>
          </a:p>
        </p:txBody>
      </p:sp>
    </p:spTree>
    <p:extLst>
      <p:ext uri="{BB962C8B-B14F-4D97-AF65-F5344CB8AC3E}">
        <p14:creationId xmlns:p14="http://schemas.microsoft.com/office/powerpoint/2010/main" val="68236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966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Idea #2:  Dogs are tame, cats are wild.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We’ll try the following experiment: 40 different people call the animal’s name.  Count how many times the animal comes when called.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If the animal comes when called, more than 20 times out of 40, it’s a dog.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If not, it’s a cat.</a:t>
            </a:r>
          </a:p>
        </p:txBody>
      </p:sp>
      <p:pic>
        <p:nvPicPr>
          <p:cNvPr id="15" name="Graphic 14" descr="Deciduous tree">
            <a:extLst>
              <a:ext uri="{FF2B5EF4-FFF2-40B4-BE49-F238E27FC236}">
                <a16:creationId xmlns:a16="http://schemas.microsoft.com/office/drawing/2014/main" id="{404C36E2-A3B1-4D48-B2DF-4CD5409E7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5759" y="2626041"/>
            <a:ext cx="4098205" cy="4098205"/>
          </a:xfrm>
          <a:prstGeom prst="rect">
            <a:avLst/>
          </a:prstGeom>
        </p:spPr>
      </p:pic>
      <p:pic>
        <p:nvPicPr>
          <p:cNvPr id="16" name="Graphic 15" descr="Dog">
            <a:extLst>
              <a:ext uri="{FF2B5EF4-FFF2-40B4-BE49-F238E27FC236}">
                <a16:creationId xmlns:a16="http://schemas.microsoft.com/office/drawing/2014/main" id="{3EE2DA17-335B-D24D-8FBC-0A6EFB464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05400" y="4846320"/>
            <a:ext cx="1793251" cy="2026920"/>
          </a:xfrm>
          <a:prstGeom prst="rect">
            <a:avLst/>
          </a:prstGeom>
        </p:spPr>
      </p:pic>
      <p:pic>
        <p:nvPicPr>
          <p:cNvPr id="17" name="Graphic 16" descr="Cat">
            <a:extLst>
              <a:ext uri="{FF2B5EF4-FFF2-40B4-BE49-F238E27FC236}">
                <a16:creationId xmlns:a16="http://schemas.microsoft.com/office/drawing/2014/main" id="{ED817EB2-299A-2E41-8815-96B9044F4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35701" y="4551690"/>
            <a:ext cx="914400" cy="914400"/>
          </a:xfrm>
          <a:prstGeom prst="rect">
            <a:avLst/>
          </a:prstGeom>
        </p:spPr>
      </p:pic>
      <p:pic>
        <p:nvPicPr>
          <p:cNvPr id="18" name="Graphic 17" descr="Dancing">
            <a:extLst>
              <a:ext uri="{FF2B5EF4-FFF2-40B4-BE49-F238E27FC236}">
                <a16:creationId xmlns:a16="http://schemas.microsoft.com/office/drawing/2014/main" id="{89BA479E-8FAF-EB42-B9DB-7DEE9CE47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1537" y="4371044"/>
            <a:ext cx="2340404" cy="23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95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561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Oops.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F22C0-1F06-8F42-B4F9-F3168E4C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7152" y="1676752"/>
            <a:ext cx="6905074" cy="44192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9B0AD-B5DC-E745-A025-17E89CD4A95B}"/>
              </a:ext>
            </a:extLst>
          </p:cNvPr>
          <p:cNvSpPr/>
          <p:nvPr/>
        </p:nvSpPr>
        <p:spPr>
          <a:xfrm>
            <a:off x="5501640" y="6169075"/>
            <a:ext cx="6614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Smok</a:t>
            </a:r>
            <a:r>
              <a:rPr lang="en-US" dirty="0"/>
              <a:t> </a:t>
            </a:r>
            <a:r>
              <a:rPr lang="en-US" dirty="0" err="1"/>
              <a:t>Bazyli</a:t>
            </a:r>
            <a:r>
              <a:rPr lang="en-US" dirty="0"/>
              <a:t> - Own work,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=16864492</a:t>
            </a:r>
          </a:p>
        </p:txBody>
      </p:sp>
    </p:spTree>
    <p:extLst>
      <p:ext uri="{BB962C8B-B14F-4D97-AF65-F5344CB8AC3E}">
        <p14:creationId xmlns:p14="http://schemas.microsoft.com/office/powerpoint/2010/main" val="74744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CD5113D-2534-DC46-844B-4B2A38A696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066" y="1545796"/>
                <a:ext cx="8378280" cy="39660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Idea #3: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# times the animal comes when called (out of 40).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weight of the animal, in pounds.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0.5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+0. 5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400" dirty="0"/>
                  <a:t>, call it a dog.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Otherwise, call it a cat.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This is called a “linear classifier” because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0.5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+0. 5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400" dirty="0"/>
                  <a:t> is the equation for a straight line.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CD5113D-2534-DC46-844B-4B2A38A69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66" y="1545796"/>
                <a:ext cx="8378280" cy="3966014"/>
              </a:xfrm>
              <a:prstGeom prst="rect">
                <a:avLst/>
              </a:prstGeom>
              <a:blipFill>
                <a:blip r:embed="rId2"/>
                <a:stretch>
                  <a:fillRect l="-1210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5B12B474-B331-5C4D-BAEE-DB56E4C88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7006" y="964882"/>
            <a:ext cx="2387918" cy="2387918"/>
          </a:xfrm>
          <a:prstGeom prst="rect">
            <a:avLst/>
          </a:prstGeom>
        </p:spPr>
      </p:pic>
      <p:pic>
        <p:nvPicPr>
          <p:cNvPr id="10" name="Graphic 9" descr="Cat">
            <a:extLst>
              <a:ext uri="{FF2B5EF4-FFF2-40B4-BE49-F238E27FC236}">
                <a16:creationId xmlns:a16="http://schemas.microsoft.com/office/drawing/2014/main" id="{92520B6D-CB1D-8E4F-AB8C-F62EC1D78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6463" y="2143770"/>
            <a:ext cx="532797" cy="532797"/>
          </a:xfrm>
          <a:prstGeom prst="rect">
            <a:avLst/>
          </a:prstGeom>
        </p:spPr>
      </p:pic>
      <p:pic>
        <p:nvPicPr>
          <p:cNvPr id="13" name="Graphic 12" descr="Robot">
            <a:extLst>
              <a:ext uri="{FF2B5EF4-FFF2-40B4-BE49-F238E27FC236}">
                <a16:creationId xmlns:a16="http://schemas.microsoft.com/office/drawing/2014/main" id="{F8C514DD-3A13-894E-8C31-54711FAE0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67800" y="2057400"/>
            <a:ext cx="1341120" cy="1341120"/>
          </a:xfrm>
          <a:prstGeom prst="rect">
            <a:avLst/>
          </a:prstGeom>
        </p:spPr>
      </p:pic>
      <p:pic>
        <p:nvPicPr>
          <p:cNvPr id="14" name="Graphic 13" descr="Dog">
            <a:extLst>
              <a:ext uri="{FF2B5EF4-FFF2-40B4-BE49-F238E27FC236}">
                <a16:creationId xmlns:a16="http://schemas.microsoft.com/office/drawing/2014/main" id="{2F194D24-7A7C-2F49-AEC4-4E88BBD28D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1560" y="2057400"/>
            <a:ext cx="763346" cy="7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4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73728"/>
          </a:xfrm>
        </p:spPr>
        <p:txBody>
          <a:bodyPr/>
          <a:lstStyle/>
          <a:p>
            <a:r>
              <a:rPr lang="en-US" dirty="0"/>
              <a:t>Linear Classifiers in General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80756"/>
                <a:ext cx="10744200" cy="318771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>
                    <a:cs typeface="Times New Roman"/>
                  </a:rPr>
                  <a:t>Consider the classifier  </a:t>
                </a:r>
                <a:endParaRPr lang="en-US" sz="3200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)=1  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cs typeface="Times New Roman"/>
                      </a:rPr>
                      <m:t>if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/>
                      </a:rPr>
                      <m:t>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/>
                      </a:rPr>
                      <m:t>𝑏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/>
                          </a:rPr>
                          <m:t>=1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𝐷</m:t>
                        </m:r>
                      </m:sup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/>
                      </a:rPr>
                      <m:t>&gt;0</m:t>
                    </m:r>
                  </m:oMath>
                </a14:m>
                <a:r>
                  <a:rPr lang="en-US" sz="3200" dirty="0">
                    <a:cs typeface="Times New Roman"/>
                  </a:rPr>
                  <a:t>,          otherwise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/>
                      </a:rPr>
                      <m:t>−1</m:t>
                    </m:r>
                  </m:oMath>
                </a14:m>
                <a:endParaRPr lang="en-US" sz="3200" dirty="0">
                  <a:cs typeface="Times New Roman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3200" dirty="0">
                    <a:cs typeface="Times New Roman"/>
                  </a:rPr>
                  <a:t>This is called a “D-dimensional linear classifier” because the boundary between the two classes is a line.  Here is an example of such a classifier, with its boundary plotted as a line in the two-dimensional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/>
                  </a:rPr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cs typeface="Times New Roman"/>
                  </a:rPr>
                  <a:t>: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80756"/>
                <a:ext cx="10744200" cy="3187710"/>
              </a:xfrm>
              <a:blipFill>
                <a:blip r:embed="rId2"/>
                <a:stretch>
                  <a:fillRect l="-1417" t="-7143" r="-1889" b="-7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4" y="4393054"/>
            <a:ext cx="5855365" cy="2055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  <a:blipFill>
                <a:blip r:embed="rId4"/>
                <a:stretch>
                  <a:fillRect l="-2703" r="-21622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  <a:blipFill>
                <a:blip r:embed="rId5"/>
                <a:stretch>
                  <a:fillRect l="-2632" r="-2105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747628" y="4522785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628" y="4522785"/>
                <a:ext cx="2154757" cy="584775"/>
              </a:xfrm>
              <a:prstGeom prst="rect">
                <a:avLst/>
              </a:prstGeom>
              <a:blipFill>
                <a:blip r:embed="rId6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16AC6-2281-EC4D-8FC5-1348A84C7A72}"/>
                  </a:ext>
                </a:extLst>
              </p:cNvPr>
              <p:cNvSpPr/>
              <p:nvPr/>
            </p:nvSpPr>
            <p:spPr>
              <a:xfrm>
                <a:off x="6937376" y="5332909"/>
                <a:ext cx="184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16AC6-2281-EC4D-8FC5-1348A84C7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376" y="5332909"/>
                <a:ext cx="1847814" cy="584775"/>
              </a:xfrm>
              <a:prstGeom prst="rect">
                <a:avLst/>
              </a:prstGeom>
              <a:blipFill>
                <a:blip r:embed="rId7"/>
                <a:stretch>
                  <a:fillRect l="-2740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32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73728"/>
          </a:xfrm>
        </p:spPr>
        <p:txBody>
          <a:bodyPr/>
          <a:lstStyle/>
          <a:p>
            <a:r>
              <a:rPr lang="en-US" dirty="0"/>
              <a:t>Simplify notation: use the signum function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80756"/>
                <a:ext cx="10744200" cy="318771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>
                    <a:cs typeface="Times New Roman"/>
                  </a:rPr>
                  <a:t>We can write this as  </a:t>
                </a:r>
                <a:endParaRPr lang="en-US" sz="3200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cs typeface="Times New Roman"/>
                        </a:rPr>
                        <m:t>sign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,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cs typeface="Times New Roman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b="0" dirty="0">
                  <a:cs typeface="Times New Roman"/>
                </a:endParaRPr>
              </a:p>
              <a:p>
                <a:pPr marL="0" indent="0" algn="ctr">
                  <a:buNone/>
                </a:pPr>
                <a:endParaRPr lang="en-US" sz="3200" dirty="0">
                  <a:cs typeface="Times New Roman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80756"/>
                <a:ext cx="10744200" cy="3187710"/>
              </a:xfrm>
              <a:blipFill>
                <a:blip r:embed="rId2"/>
                <a:stretch>
                  <a:fillRect l="-1417" t="-59524" b="-6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4" y="4393054"/>
            <a:ext cx="5855365" cy="2055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  <a:blipFill>
                <a:blip r:embed="rId4"/>
                <a:stretch>
                  <a:fillRect l="-2703" r="-21622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  <a:blipFill>
                <a:blip r:embed="rId5"/>
                <a:stretch>
                  <a:fillRect l="-2632" r="-2105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747628" y="4522785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628" y="4522785"/>
                <a:ext cx="2154757" cy="584775"/>
              </a:xfrm>
              <a:prstGeom prst="rect">
                <a:avLst/>
              </a:prstGeom>
              <a:blipFill>
                <a:blip r:embed="rId6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16AC6-2281-EC4D-8FC5-1348A84C7A72}"/>
                  </a:ext>
                </a:extLst>
              </p:cNvPr>
              <p:cNvSpPr/>
              <p:nvPr/>
            </p:nvSpPr>
            <p:spPr>
              <a:xfrm>
                <a:off x="6937376" y="5332909"/>
                <a:ext cx="184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D16AC6-2281-EC4D-8FC5-1348A84C7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376" y="5332909"/>
                <a:ext cx="1847814" cy="584775"/>
              </a:xfrm>
              <a:prstGeom prst="rect">
                <a:avLst/>
              </a:prstGeom>
              <a:blipFill>
                <a:blip r:embed="rId7"/>
                <a:stretch>
                  <a:fillRect l="-2740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211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5" y="101886"/>
            <a:ext cx="10515600" cy="973728"/>
          </a:xfrm>
        </p:spPr>
        <p:txBody>
          <a:bodyPr/>
          <a:lstStyle/>
          <a:p>
            <a:r>
              <a:rPr lang="en-US" dirty="0"/>
              <a:t>Simplify notation: use a vector dot product 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80755"/>
                <a:ext cx="10744200" cy="290247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cs typeface="Times New Roman"/>
                  </a:rPr>
                  <a:t>We can save some space if we write this as a vector dot product:</a:t>
                </a:r>
              </a:p>
              <a:p>
                <a:pPr marL="0" indent="0">
                  <a:buNone/>
                </a:pPr>
                <a:endParaRPr lang="en-US" sz="2400" dirty="0">
                  <a:cs typeface="Times New Roman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cs typeface="Times New Roman"/>
                  </a:rPr>
                  <a:t>  </a:t>
                </a:r>
                <a:endParaRPr lang="en-US" sz="2400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cs typeface="Times New Roman"/>
                        </a:rPr>
                        <m:t>sign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  <a:cs typeface="Times New Roman"/>
                        </a:rPr>
                        <m:t>,    </m:t>
                      </m:r>
                      <m:acc>
                        <m:accPr>
                          <m:chr m:val="⃗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0" dirty="0" smtClean="0">
                          <a:latin typeface="Cambria Math" panose="02040503050406030204" pitchFamily="18" charset="0"/>
                        </a:rPr>
                        <m:t>,   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𝑇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cs typeface="Times New Roman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80755"/>
                <a:ext cx="10744200" cy="2902476"/>
              </a:xfrm>
              <a:blipFill>
                <a:blip r:embed="rId2"/>
                <a:stretch>
                  <a:fillRect l="-945" t="-2620" b="-44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8B45589-5306-C448-8898-180A297B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4" y="4393054"/>
            <a:ext cx="5855365" cy="20553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6020E4-2F48-9343-A092-4400807D0ACF}"/>
                  </a:ext>
                </a:extLst>
              </p:cNvPr>
              <p:cNvSpPr/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6020E4-2F48-9343-A092-4400807D0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716" y="6336127"/>
                <a:ext cx="460006" cy="584775"/>
              </a:xfrm>
              <a:prstGeom prst="rect">
                <a:avLst/>
              </a:prstGeom>
              <a:blipFill>
                <a:blip r:embed="rId4"/>
                <a:stretch>
                  <a:fillRect l="-2703" r="-21622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B719A9-FE0A-9C44-8051-9DADEDF6AF3D}"/>
                  </a:ext>
                </a:extLst>
              </p:cNvPr>
              <p:cNvSpPr/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B719A9-FE0A-9C44-8051-9DADEDF6A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99" y="4997643"/>
                <a:ext cx="467045" cy="584775"/>
              </a:xfrm>
              <a:prstGeom prst="rect">
                <a:avLst/>
              </a:prstGeom>
              <a:blipFill>
                <a:blip r:embed="rId5"/>
                <a:stretch>
                  <a:fillRect l="-2632" r="-2105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F731F4-7350-3C4D-A256-9FE15A0B4A5C}"/>
                  </a:ext>
                </a:extLst>
              </p:cNvPr>
              <p:cNvSpPr/>
              <p:nvPr/>
            </p:nvSpPr>
            <p:spPr>
              <a:xfrm>
                <a:off x="4747628" y="4522785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F731F4-7350-3C4D-A256-9FE15A0B4A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628" y="4522785"/>
                <a:ext cx="2154757" cy="584775"/>
              </a:xfrm>
              <a:prstGeom prst="rect">
                <a:avLst/>
              </a:prstGeom>
              <a:blipFill>
                <a:blip r:embed="rId6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4FDB16C-6AC6-5D42-9DA4-01EE63455526}"/>
                  </a:ext>
                </a:extLst>
              </p:cNvPr>
              <p:cNvSpPr/>
              <p:nvPr/>
            </p:nvSpPr>
            <p:spPr>
              <a:xfrm>
                <a:off x="6937376" y="5332909"/>
                <a:ext cx="184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4FDB16C-6AC6-5D42-9DA4-01EE63455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376" y="5332909"/>
                <a:ext cx="1847814" cy="584775"/>
              </a:xfrm>
              <a:prstGeom prst="rect">
                <a:avLst/>
              </a:prstGeom>
              <a:blipFill>
                <a:blip r:embed="rId7"/>
                <a:stretch>
                  <a:fillRect l="-2740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89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7" y="37580"/>
            <a:ext cx="10515600" cy="1325563"/>
          </a:xfrm>
        </p:spPr>
        <p:txBody>
          <a:bodyPr/>
          <a:lstStyle/>
          <a:p>
            <a:r>
              <a:rPr lang="en-US" dirty="0"/>
              <a:t>McCulloch-Pitt Neuron is a Linear Classifier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25787" y="1287262"/>
                <a:ext cx="5411296" cy="50007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 particular, the M-P neuron inspires these two names:</a:t>
                </a:r>
              </a:p>
              <a:p>
                <a:r>
                  <a:rPr lang="en-US" dirty="0"/>
                  <a:t>The neuron’s </a:t>
                </a:r>
                <a:r>
                  <a:rPr lang="en-US" b="1" u="sng" dirty="0"/>
                  <a:t>excitation</a:t>
                </a:r>
                <a:r>
                  <a:rPr lang="en-US" dirty="0"/>
                  <a:t> is</a:t>
                </a:r>
              </a:p>
              <a:p>
                <a:endParaRPr lang="en-US" sz="120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𝑇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>
                  <a:buNone/>
                </a:pPr>
                <a:endParaRPr lang="en-US" dirty="0"/>
              </a:p>
              <a:p>
                <a:r>
                  <a:rPr lang="en-US" dirty="0"/>
                  <a:t>The neuron’s </a:t>
                </a:r>
                <a:r>
                  <a:rPr lang="en-US" b="1" u="sng" dirty="0"/>
                  <a:t>activation</a:t>
                </a:r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5787" y="1287262"/>
                <a:ext cx="5411296" cy="5000786"/>
              </a:xfrm>
              <a:blipFill>
                <a:blip r:embed="rId3"/>
                <a:stretch>
                  <a:fillRect l="-2342" t="-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1D276254-4C27-5D45-8EA8-67B4FD159BAB}"/>
              </a:ext>
            </a:extLst>
          </p:cNvPr>
          <p:cNvSpPr/>
          <p:nvPr/>
        </p:nvSpPr>
        <p:spPr bwMode="auto">
          <a:xfrm>
            <a:off x="2443309" y="3536082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7A26F22-F31C-2F4B-8745-9067D1F911AD}"/>
              </a:ext>
            </a:extLst>
          </p:cNvPr>
          <p:cNvCxnSpPr/>
          <p:nvPr/>
        </p:nvCxnSpPr>
        <p:spPr bwMode="auto">
          <a:xfrm>
            <a:off x="995509" y="2621682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D1154E-25CD-0D42-A2C1-2A1471D088AF}"/>
              </a:ext>
            </a:extLst>
          </p:cNvPr>
          <p:cNvCxnSpPr/>
          <p:nvPr/>
        </p:nvCxnSpPr>
        <p:spPr bwMode="auto">
          <a:xfrm>
            <a:off x="995509" y="3459882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506025-ABF4-1041-8F58-B63426E6C321}"/>
              </a:ext>
            </a:extLst>
          </p:cNvPr>
          <p:cNvCxnSpPr/>
          <p:nvPr/>
        </p:nvCxnSpPr>
        <p:spPr bwMode="auto">
          <a:xfrm>
            <a:off x="995509" y="4221882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4712C7-8268-584D-8421-E5A0324E068E}"/>
              </a:ext>
            </a:extLst>
          </p:cNvPr>
          <p:cNvCxnSpPr>
            <a:endCxn id="27" idx="3"/>
          </p:cNvCxnSpPr>
          <p:nvPr/>
        </p:nvCxnSpPr>
        <p:spPr bwMode="auto">
          <a:xfrm flipV="1">
            <a:off x="995510" y="4511694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07007C-B5AD-FF43-9390-58BB266AF5ED}"/>
              </a:ext>
            </a:extLst>
          </p:cNvPr>
          <p:cNvCxnSpPr/>
          <p:nvPr/>
        </p:nvCxnSpPr>
        <p:spPr bwMode="auto">
          <a:xfrm>
            <a:off x="3586309" y="4145682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C07DCEA-DB52-7146-8AEB-36628C5EEAE1}"/>
              </a:ext>
            </a:extLst>
          </p:cNvPr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US" baseline="-25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9FF4C9-9F26-BE42-BE5A-C0113998A33C}"/>
              </a:ext>
            </a:extLst>
          </p:cNvPr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5863F6-9128-D94E-83D8-F4F1E9BAC5B3}"/>
              </a:ext>
            </a:extLst>
          </p:cNvPr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292A02-0D10-0F40-9D84-D2A2E6E653A3}"/>
              </a:ext>
            </a:extLst>
          </p:cNvPr>
          <p:cNvSpPr txBox="1"/>
          <p:nvPr/>
        </p:nvSpPr>
        <p:spPr>
          <a:xfrm>
            <a:off x="1533741" y="25454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US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6F2824-F7C2-3E47-9535-5911A15A6E99}"/>
              </a:ext>
            </a:extLst>
          </p:cNvPr>
          <p:cNvSpPr txBox="1"/>
          <p:nvPr/>
        </p:nvSpPr>
        <p:spPr>
          <a:xfrm>
            <a:off x="1533741" y="32268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D1E95E-7A0B-4641-84B0-64C88693FB59}"/>
              </a:ext>
            </a:extLst>
          </p:cNvPr>
          <p:cNvSpPr txBox="1"/>
          <p:nvPr/>
        </p:nvSpPr>
        <p:spPr>
          <a:xfrm>
            <a:off x="1528909" y="41412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F004C6-A1D1-D546-BFAB-5AE32593CF00}"/>
              </a:ext>
            </a:extLst>
          </p:cNvPr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23CE85-FBCC-864D-B9AF-5B92D3B4483E}"/>
              </a:ext>
            </a:extLst>
          </p:cNvPr>
          <p:cNvSpPr txBox="1"/>
          <p:nvPr/>
        </p:nvSpPr>
        <p:spPr>
          <a:xfrm>
            <a:off x="1528909" y="536488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F9C53-5ABB-984A-82C4-4AA7988A356A}"/>
              </a:ext>
            </a:extLst>
          </p:cNvPr>
          <p:cNvSpPr txBox="1"/>
          <p:nvPr/>
        </p:nvSpPr>
        <p:spPr>
          <a:xfrm>
            <a:off x="233509" y="140248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0AB868-C46D-104F-A5EF-7888E122EB98}"/>
              </a:ext>
            </a:extLst>
          </p:cNvPr>
          <p:cNvSpPr txBox="1"/>
          <p:nvPr/>
        </p:nvSpPr>
        <p:spPr>
          <a:xfrm>
            <a:off x="1254608" y="6008117"/>
            <a:ext cx="95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A4ADB7-D908-DE4C-9C26-6C6FED3DD8F4}"/>
              </a:ext>
            </a:extLst>
          </p:cNvPr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01230C5C-FA7C-4044-8DA7-C3FF22FC1E93}"/>
              </a:ext>
            </a:extLst>
          </p:cNvPr>
          <p:cNvCxnSpPr/>
          <p:nvPr/>
        </p:nvCxnSpPr>
        <p:spPr>
          <a:xfrm flipV="1">
            <a:off x="2671909" y="3824749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9854C50-D5F5-B344-8267-3C701C281A35}"/>
              </a:ext>
            </a:extLst>
          </p:cNvPr>
          <p:cNvSpPr txBox="1"/>
          <p:nvPr/>
        </p:nvSpPr>
        <p:spPr>
          <a:xfrm>
            <a:off x="3738710" y="3596149"/>
            <a:ext cx="18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Output: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sign</a:t>
            </a:r>
            <a:r>
              <a:rPr lang="en-US" dirty="0"/>
              <a:t>(</a:t>
            </a:r>
            <a:r>
              <a:rPr lang="en-US" b="1" dirty="0" err="1"/>
              <a:t>w</a:t>
            </a:r>
            <a:r>
              <a:rPr lang="en-US" b="1" baseline="30000" dirty="0" err="1">
                <a:sym typeface="Symbol"/>
              </a:rPr>
              <a:t>T</a:t>
            </a:r>
            <a:r>
              <a:rPr lang="en-US" b="1" dirty="0" err="1">
                <a:sym typeface="Symbol"/>
              </a:rPr>
              <a:t>x</a:t>
            </a:r>
            <a:r>
              <a:rPr lang="en-US" dirty="0">
                <a:sym typeface="Symbol"/>
              </a:rPr>
              <a:t>)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DA3768-5AD2-E146-B1EC-454E9F4B745E}"/>
              </a:ext>
            </a:extLst>
          </p:cNvPr>
          <p:cNvSpPr txBox="1"/>
          <p:nvPr/>
        </p:nvSpPr>
        <p:spPr>
          <a:xfrm>
            <a:off x="2831929" y="1276812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incorporate bias as component of the weight vector by always including a feature with value set to 1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D6CA8E0-65C3-3E46-A4C1-4F8C5CFF7804}"/>
              </a:ext>
            </a:extLst>
          </p:cNvPr>
          <p:cNvCxnSpPr>
            <a:cxnSpLocks/>
            <a:stCxn id="47" idx="1"/>
            <a:endCxn id="34" idx="3"/>
          </p:cNvCxnSpPr>
          <p:nvPr/>
        </p:nvCxnSpPr>
        <p:spPr>
          <a:xfrm flipH="1">
            <a:off x="824709" y="1876977"/>
            <a:ext cx="2007220" cy="548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5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Perceptron: Teaching the McCulloch-Pitts neuron to learn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Linear classifiers in general</a:t>
                </a:r>
              </a:p>
              <a:p>
                <a:r>
                  <a:rPr lang="en-US" dirty="0"/>
                  <a:t>Relationship between weights and data in a linear classifier</a:t>
                </a:r>
              </a:p>
              <a:p>
                <a:r>
                  <a:rPr lang="en-US" dirty="0"/>
                  <a:t>The perceptron learning algorithm</a:t>
                </a:r>
              </a:p>
              <a:p>
                <a:r>
                  <a:rPr lang="en-US" dirty="0"/>
                  <a:t>Linear separability,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/>
                  <a:t>, and convergence</a:t>
                </a:r>
              </a:p>
              <a:p>
                <a:pPr lvl="1"/>
                <a:r>
                  <a:rPr lang="en-US" dirty="0"/>
                  <a:t>It converges to the right answer, even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if data are linearly separable</a:t>
                </a:r>
              </a:p>
              <a:p>
                <a:pPr lvl="1"/>
                <a:r>
                  <a:rPr lang="en-US" dirty="0"/>
                  <a:t>If data are not linearly separable, it’s necessary to use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Multi-class perceptron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06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between weights and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the classifier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i.e.,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the boundary between class +1 and class -1 is…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2965" r="-1956" b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D918C0-5C8A-ED40-8D46-616A34A174FA}"/>
              </a:ext>
            </a:extLst>
          </p:cNvPr>
          <p:cNvCxnSpPr>
            <a:cxnSpLocks/>
          </p:cNvCxnSpPr>
          <p:nvPr/>
        </p:nvCxnSpPr>
        <p:spPr>
          <a:xfrm flipV="1">
            <a:off x="8918369" y="1825625"/>
            <a:ext cx="0" cy="4351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E6B953-FA3B-C347-98C6-D486D957105F}"/>
              </a:ext>
            </a:extLst>
          </p:cNvPr>
          <p:cNvCxnSpPr>
            <a:cxnSpLocks/>
          </p:cNvCxnSpPr>
          <p:nvPr/>
        </p:nvCxnSpPr>
        <p:spPr>
          <a:xfrm>
            <a:off x="6570133" y="4013200"/>
            <a:ext cx="47921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8C3F1-06E8-0747-9D8E-328E28720D02}"/>
              </a:ext>
            </a:extLst>
          </p:cNvPr>
          <p:cNvCxnSpPr>
            <a:cxnSpLocks/>
          </p:cNvCxnSpPr>
          <p:nvPr/>
        </p:nvCxnSpPr>
        <p:spPr>
          <a:xfrm>
            <a:off x="8822267" y="4741333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18C808-2829-4C41-A8BB-6E5A76C87305}"/>
              </a:ext>
            </a:extLst>
          </p:cNvPr>
          <p:cNvCxnSpPr>
            <a:cxnSpLocks/>
          </p:cNvCxnSpPr>
          <p:nvPr/>
        </p:nvCxnSpPr>
        <p:spPr>
          <a:xfrm>
            <a:off x="8822267" y="43180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C3EC49-00E2-8A46-8F1B-E0F74660E007}"/>
              </a:ext>
            </a:extLst>
          </p:cNvPr>
          <p:cNvCxnSpPr>
            <a:cxnSpLocks/>
          </p:cNvCxnSpPr>
          <p:nvPr/>
        </p:nvCxnSpPr>
        <p:spPr>
          <a:xfrm>
            <a:off x="8822267" y="513079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6FA957-03F1-0245-B5AD-7C919B249BE8}"/>
              </a:ext>
            </a:extLst>
          </p:cNvPr>
          <p:cNvCxnSpPr>
            <a:cxnSpLocks/>
          </p:cNvCxnSpPr>
          <p:nvPr/>
        </p:nvCxnSpPr>
        <p:spPr>
          <a:xfrm>
            <a:off x="8822267" y="36914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2C5CB-FAF4-FD41-9741-36D37A2F51D5}"/>
              </a:ext>
            </a:extLst>
          </p:cNvPr>
          <p:cNvCxnSpPr>
            <a:cxnSpLocks/>
          </p:cNvCxnSpPr>
          <p:nvPr/>
        </p:nvCxnSpPr>
        <p:spPr>
          <a:xfrm>
            <a:off x="8822269" y="32173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5A8947-FC1A-A64C-88CB-664A7D42E733}"/>
              </a:ext>
            </a:extLst>
          </p:cNvPr>
          <p:cNvCxnSpPr>
            <a:cxnSpLocks/>
          </p:cNvCxnSpPr>
          <p:nvPr/>
        </p:nvCxnSpPr>
        <p:spPr>
          <a:xfrm>
            <a:off x="8822272" y="2726265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69AE1-E814-2E4C-AA7F-7C89A3AC7AB7}"/>
              </a:ext>
            </a:extLst>
          </p:cNvPr>
          <p:cNvCxnSpPr>
            <a:cxnSpLocks/>
          </p:cNvCxnSpPr>
          <p:nvPr/>
        </p:nvCxnSpPr>
        <p:spPr>
          <a:xfrm flipV="1">
            <a:off x="9245607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B12A58-1491-B24E-BDC5-5ACC7094EF1B}"/>
              </a:ext>
            </a:extLst>
          </p:cNvPr>
          <p:cNvCxnSpPr>
            <a:cxnSpLocks/>
          </p:cNvCxnSpPr>
          <p:nvPr/>
        </p:nvCxnSpPr>
        <p:spPr>
          <a:xfrm flipV="1">
            <a:off x="9685874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07B55-47FA-B742-A8F0-F8B911ED6138}"/>
              </a:ext>
            </a:extLst>
          </p:cNvPr>
          <p:cNvCxnSpPr>
            <a:cxnSpLocks/>
          </p:cNvCxnSpPr>
          <p:nvPr/>
        </p:nvCxnSpPr>
        <p:spPr>
          <a:xfrm flipV="1">
            <a:off x="10109207" y="39285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2E39A6-E534-6243-B58B-E00D4227C986}"/>
              </a:ext>
            </a:extLst>
          </p:cNvPr>
          <p:cNvCxnSpPr>
            <a:cxnSpLocks/>
          </p:cNvCxnSpPr>
          <p:nvPr/>
        </p:nvCxnSpPr>
        <p:spPr>
          <a:xfrm flipV="1">
            <a:off x="8619070" y="391160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EE95AE-AA3F-0941-85A1-AD2BD06F613A}"/>
              </a:ext>
            </a:extLst>
          </p:cNvPr>
          <p:cNvCxnSpPr>
            <a:cxnSpLocks/>
          </p:cNvCxnSpPr>
          <p:nvPr/>
        </p:nvCxnSpPr>
        <p:spPr>
          <a:xfrm flipV="1">
            <a:off x="8246538" y="391160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118118-0881-F840-9165-CE99215E968E}"/>
              </a:ext>
            </a:extLst>
          </p:cNvPr>
          <p:cNvCxnSpPr>
            <a:cxnSpLocks/>
          </p:cNvCxnSpPr>
          <p:nvPr/>
        </p:nvCxnSpPr>
        <p:spPr>
          <a:xfrm flipV="1">
            <a:off x="7874006" y="3911604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7E6CA4-07A8-C649-9C58-A3922FD26331}"/>
              </a:ext>
            </a:extLst>
          </p:cNvPr>
          <p:cNvCxnSpPr>
            <a:cxnSpLocks/>
          </p:cNvCxnSpPr>
          <p:nvPr/>
        </p:nvCxnSpPr>
        <p:spPr>
          <a:xfrm>
            <a:off x="6366933" y="2116667"/>
            <a:ext cx="4986867" cy="423333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/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  <a:blipFill>
                <a:blip r:embed="rId3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/>
              <p:nvPr/>
            </p:nvSpPr>
            <p:spPr>
              <a:xfrm>
                <a:off x="9223375" y="2132511"/>
                <a:ext cx="184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375" y="2132511"/>
                <a:ext cx="1847814" cy="584775"/>
              </a:xfrm>
              <a:prstGeom prst="rect">
                <a:avLst/>
              </a:prstGeom>
              <a:blipFill>
                <a:blip r:embed="rId4"/>
                <a:stretch>
                  <a:fillRect l="-2740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479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Perceptron: Teaching the McCulloch-Pitts neuron to learn</a:t>
                </a:r>
              </a:p>
              <a:p>
                <a:r>
                  <a:rPr lang="en-US" dirty="0"/>
                  <a:t>Linear classifiers in general</a:t>
                </a:r>
              </a:p>
              <a:p>
                <a:r>
                  <a:rPr lang="en-US" dirty="0"/>
                  <a:t>Relationship between weights and data in a linear classifier</a:t>
                </a:r>
              </a:p>
              <a:p>
                <a:r>
                  <a:rPr lang="en-US" dirty="0"/>
                  <a:t>The perceptron learning algorithm</a:t>
                </a:r>
              </a:p>
              <a:p>
                <a:r>
                  <a:rPr lang="en-US" dirty="0"/>
                  <a:t>Linear separability,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/>
                  <a:t>, and convergence</a:t>
                </a:r>
              </a:p>
              <a:p>
                <a:pPr lvl="1"/>
                <a:r>
                  <a:rPr lang="en-US" dirty="0"/>
                  <a:t>It converges to the right answer, even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if data are linearly separable</a:t>
                </a:r>
              </a:p>
              <a:p>
                <a:pPr lvl="1"/>
                <a:r>
                  <a:rPr lang="en-US" dirty="0"/>
                  <a:t>If data are not linearly separable, it’s necessary to use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Multi-class perceptron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8427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between weights and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Notice that the vector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is perpendicular to the boundary between the two classes.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4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D918C0-5C8A-ED40-8D46-616A34A174FA}"/>
              </a:ext>
            </a:extLst>
          </p:cNvPr>
          <p:cNvCxnSpPr>
            <a:cxnSpLocks/>
          </p:cNvCxnSpPr>
          <p:nvPr/>
        </p:nvCxnSpPr>
        <p:spPr>
          <a:xfrm flipV="1">
            <a:off x="8918369" y="1825625"/>
            <a:ext cx="0" cy="4351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E6B953-FA3B-C347-98C6-D486D957105F}"/>
              </a:ext>
            </a:extLst>
          </p:cNvPr>
          <p:cNvCxnSpPr>
            <a:cxnSpLocks/>
          </p:cNvCxnSpPr>
          <p:nvPr/>
        </p:nvCxnSpPr>
        <p:spPr>
          <a:xfrm>
            <a:off x="6570133" y="4013200"/>
            <a:ext cx="47921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8C3F1-06E8-0747-9D8E-328E28720D02}"/>
              </a:ext>
            </a:extLst>
          </p:cNvPr>
          <p:cNvCxnSpPr>
            <a:cxnSpLocks/>
          </p:cNvCxnSpPr>
          <p:nvPr/>
        </p:nvCxnSpPr>
        <p:spPr>
          <a:xfrm>
            <a:off x="8822267" y="4741333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18C808-2829-4C41-A8BB-6E5A76C87305}"/>
              </a:ext>
            </a:extLst>
          </p:cNvPr>
          <p:cNvCxnSpPr>
            <a:cxnSpLocks/>
          </p:cNvCxnSpPr>
          <p:nvPr/>
        </p:nvCxnSpPr>
        <p:spPr>
          <a:xfrm>
            <a:off x="8822267" y="43180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C3EC49-00E2-8A46-8F1B-E0F74660E007}"/>
              </a:ext>
            </a:extLst>
          </p:cNvPr>
          <p:cNvCxnSpPr>
            <a:cxnSpLocks/>
          </p:cNvCxnSpPr>
          <p:nvPr/>
        </p:nvCxnSpPr>
        <p:spPr>
          <a:xfrm>
            <a:off x="8822267" y="513079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6FA957-03F1-0245-B5AD-7C919B249BE8}"/>
              </a:ext>
            </a:extLst>
          </p:cNvPr>
          <p:cNvCxnSpPr>
            <a:cxnSpLocks/>
          </p:cNvCxnSpPr>
          <p:nvPr/>
        </p:nvCxnSpPr>
        <p:spPr>
          <a:xfrm>
            <a:off x="8822267" y="36914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2C5CB-FAF4-FD41-9741-36D37A2F51D5}"/>
              </a:ext>
            </a:extLst>
          </p:cNvPr>
          <p:cNvCxnSpPr>
            <a:cxnSpLocks/>
          </p:cNvCxnSpPr>
          <p:nvPr/>
        </p:nvCxnSpPr>
        <p:spPr>
          <a:xfrm>
            <a:off x="8822269" y="32173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5A8947-FC1A-A64C-88CB-664A7D42E733}"/>
              </a:ext>
            </a:extLst>
          </p:cNvPr>
          <p:cNvCxnSpPr>
            <a:cxnSpLocks/>
          </p:cNvCxnSpPr>
          <p:nvPr/>
        </p:nvCxnSpPr>
        <p:spPr>
          <a:xfrm>
            <a:off x="8822272" y="2726265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69AE1-E814-2E4C-AA7F-7C89A3AC7AB7}"/>
              </a:ext>
            </a:extLst>
          </p:cNvPr>
          <p:cNvCxnSpPr>
            <a:cxnSpLocks/>
          </p:cNvCxnSpPr>
          <p:nvPr/>
        </p:nvCxnSpPr>
        <p:spPr>
          <a:xfrm flipV="1">
            <a:off x="9245607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B12A58-1491-B24E-BDC5-5ACC7094EF1B}"/>
              </a:ext>
            </a:extLst>
          </p:cNvPr>
          <p:cNvCxnSpPr>
            <a:cxnSpLocks/>
          </p:cNvCxnSpPr>
          <p:nvPr/>
        </p:nvCxnSpPr>
        <p:spPr>
          <a:xfrm flipV="1">
            <a:off x="9685874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07B55-47FA-B742-A8F0-F8B911ED6138}"/>
              </a:ext>
            </a:extLst>
          </p:cNvPr>
          <p:cNvCxnSpPr>
            <a:cxnSpLocks/>
          </p:cNvCxnSpPr>
          <p:nvPr/>
        </p:nvCxnSpPr>
        <p:spPr>
          <a:xfrm flipV="1">
            <a:off x="10109207" y="39285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2E39A6-E534-6243-B58B-E00D4227C986}"/>
              </a:ext>
            </a:extLst>
          </p:cNvPr>
          <p:cNvCxnSpPr>
            <a:cxnSpLocks/>
          </p:cNvCxnSpPr>
          <p:nvPr/>
        </p:nvCxnSpPr>
        <p:spPr>
          <a:xfrm flipV="1">
            <a:off x="8619070" y="391160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EE95AE-AA3F-0941-85A1-AD2BD06F613A}"/>
              </a:ext>
            </a:extLst>
          </p:cNvPr>
          <p:cNvCxnSpPr>
            <a:cxnSpLocks/>
          </p:cNvCxnSpPr>
          <p:nvPr/>
        </p:nvCxnSpPr>
        <p:spPr>
          <a:xfrm flipV="1">
            <a:off x="8246538" y="391160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118118-0881-F840-9165-CE99215E968E}"/>
              </a:ext>
            </a:extLst>
          </p:cNvPr>
          <p:cNvCxnSpPr>
            <a:cxnSpLocks/>
          </p:cNvCxnSpPr>
          <p:nvPr/>
        </p:nvCxnSpPr>
        <p:spPr>
          <a:xfrm flipV="1">
            <a:off x="7874006" y="3911604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7E6CA4-07A8-C649-9C58-A3922FD26331}"/>
              </a:ext>
            </a:extLst>
          </p:cNvPr>
          <p:cNvCxnSpPr>
            <a:cxnSpLocks/>
          </p:cNvCxnSpPr>
          <p:nvPr/>
        </p:nvCxnSpPr>
        <p:spPr>
          <a:xfrm>
            <a:off x="6366933" y="2116667"/>
            <a:ext cx="4986867" cy="423333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/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  <a:blipFill>
                <a:blip r:embed="rId3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/>
              <p:nvPr/>
            </p:nvSpPr>
            <p:spPr>
              <a:xfrm>
                <a:off x="9223375" y="2132511"/>
                <a:ext cx="184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375" y="2132511"/>
                <a:ext cx="1847814" cy="584775"/>
              </a:xfrm>
              <a:prstGeom prst="rect">
                <a:avLst/>
              </a:prstGeom>
              <a:blipFill>
                <a:blip r:embed="rId4"/>
                <a:stretch>
                  <a:fillRect l="-2740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F6EA12-8E89-9742-9BF5-BE51686E0067}"/>
              </a:ext>
            </a:extLst>
          </p:cNvPr>
          <p:cNvCxnSpPr>
            <a:cxnSpLocks/>
          </p:cNvCxnSpPr>
          <p:nvPr/>
        </p:nvCxnSpPr>
        <p:spPr>
          <a:xfrm flipV="1">
            <a:off x="8918369" y="3691466"/>
            <a:ext cx="305006" cy="321734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08830D-F23E-F645-8911-C360E98256B2}"/>
                  </a:ext>
                </a:extLst>
              </p:cNvPr>
              <p:cNvSpPr txBox="1"/>
              <p:nvPr/>
            </p:nvSpPr>
            <p:spPr>
              <a:xfrm>
                <a:off x="9271015" y="2995442"/>
                <a:ext cx="1566318" cy="1507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08830D-F23E-F645-8911-C360E9825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015" y="2995442"/>
                <a:ext cx="1566318" cy="1507977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3093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between weights and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This is a fundamental geometry fun-fact!  If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then the boundary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)=−1</m:t>
                    </m:r>
                  </m:oMath>
                </a14:m>
                <a:r>
                  <a:rPr lang="en-US" dirty="0"/>
                  <a:t> is always a hyperplane perpendicular to the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4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D918C0-5C8A-ED40-8D46-616A34A174FA}"/>
              </a:ext>
            </a:extLst>
          </p:cNvPr>
          <p:cNvCxnSpPr>
            <a:cxnSpLocks/>
          </p:cNvCxnSpPr>
          <p:nvPr/>
        </p:nvCxnSpPr>
        <p:spPr>
          <a:xfrm flipV="1">
            <a:off x="8918369" y="1825625"/>
            <a:ext cx="0" cy="4351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E6B953-FA3B-C347-98C6-D486D957105F}"/>
              </a:ext>
            </a:extLst>
          </p:cNvPr>
          <p:cNvCxnSpPr>
            <a:cxnSpLocks/>
          </p:cNvCxnSpPr>
          <p:nvPr/>
        </p:nvCxnSpPr>
        <p:spPr>
          <a:xfrm>
            <a:off x="6570133" y="4013200"/>
            <a:ext cx="47921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8C3F1-06E8-0747-9D8E-328E28720D02}"/>
              </a:ext>
            </a:extLst>
          </p:cNvPr>
          <p:cNvCxnSpPr>
            <a:cxnSpLocks/>
          </p:cNvCxnSpPr>
          <p:nvPr/>
        </p:nvCxnSpPr>
        <p:spPr>
          <a:xfrm>
            <a:off x="8822267" y="4741333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18C808-2829-4C41-A8BB-6E5A76C87305}"/>
              </a:ext>
            </a:extLst>
          </p:cNvPr>
          <p:cNvCxnSpPr>
            <a:cxnSpLocks/>
          </p:cNvCxnSpPr>
          <p:nvPr/>
        </p:nvCxnSpPr>
        <p:spPr>
          <a:xfrm>
            <a:off x="8822267" y="43180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C3EC49-00E2-8A46-8F1B-E0F74660E007}"/>
              </a:ext>
            </a:extLst>
          </p:cNvPr>
          <p:cNvCxnSpPr>
            <a:cxnSpLocks/>
          </p:cNvCxnSpPr>
          <p:nvPr/>
        </p:nvCxnSpPr>
        <p:spPr>
          <a:xfrm>
            <a:off x="8822267" y="513079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6FA957-03F1-0245-B5AD-7C919B249BE8}"/>
              </a:ext>
            </a:extLst>
          </p:cNvPr>
          <p:cNvCxnSpPr>
            <a:cxnSpLocks/>
          </p:cNvCxnSpPr>
          <p:nvPr/>
        </p:nvCxnSpPr>
        <p:spPr>
          <a:xfrm>
            <a:off x="8822267" y="36914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2C5CB-FAF4-FD41-9741-36D37A2F51D5}"/>
              </a:ext>
            </a:extLst>
          </p:cNvPr>
          <p:cNvCxnSpPr>
            <a:cxnSpLocks/>
          </p:cNvCxnSpPr>
          <p:nvPr/>
        </p:nvCxnSpPr>
        <p:spPr>
          <a:xfrm>
            <a:off x="8822269" y="32173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5A8947-FC1A-A64C-88CB-664A7D42E733}"/>
              </a:ext>
            </a:extLst>
          </p:cNvPr>
          <p:cNvCxnSpPr>
            <a:cxnSpLocks/>
          </p:cNvCxnSpPr>
          <p:nvPr/>
        </p:nvCxnSpPr>
        <p:spPr>
          <a:xfrm>
            <a:off x="8822272" y="2726265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69AE1-E814-2E4C-AA7F-7C89A3AC7AB7}"/>
              </a:ext>
            </a:extLst>
          </p:cNvPr>
          <p:cNvCxnSpPr>
            <a:cxnSpLocks/>
          </p:cNvCxnSpPr>
          <p:nvPr/>
        </p:nvCxnSpPr>
        <p:spPr>
          <a:xfrm flipV="1">
            <a:off x="9245607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B12A58-1491-B24E-BDC5-5ACC7094EF1B}"/>
              </a:ext>
            </a:extLst>
          </p:cNvPr>
          <p:cNvCxnSpPr>
            <a:cxnSpLocks/>
          </p:cNvCxnSpPr>
          <p:nvPr/>
        </p:nvCxnSpPr>
        <p:spPr>
          <a:xfrm flipV="1">
            <a:off x="9685874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07B55-47FA-B742-A8F0-F8B911ED6138}"/>
              </a:ext>
            </a:extLst>
          </p:cNvPr>
          <p:cNvCxnSpPr>
            <a:cxnSpLocks/>
          </p:cNvCxnSpPr>
          <p:nvPr/>
        </p:nvCxnSpPr>
        <p:spPr>
          <a:xfrm flipV="1">
            <a:off x="10109207" y="39285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2E39A6-E534-6243-B58B-E00D4227C986}"/>
              </a:ext>
            </a:extLst>
          </p:cNvPr>
          <p:cNvCxnSpPr>
            <a:cxnSpLocks/>
          </p:cNvCxnSpPr>
          <p:nvPr/>
        </p:nvCxnSpPr>
        <p:spPr>
          <a:xfrm flipV="1">
            <a:off x="8619070" y="391160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EE95AE-AA3F-0941-85A1-AD2BD06F613A}"/>
              </a:ext>
            </a:extLst>
          </p:cNvPr>
          <p:cNvCxnSpPr>
            <a:cxnSpLocks/>
          </p:cNvCxnSpPr>
          <p:nvPr/>
        </p:nvCxnSpPr>
        <p:spPr>
          <a:xfrm flipV="1">
            <a:off x="8246538" y="391160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118118-0881-F840-9165-CE99215E968E}"/>
              </a:ext>
            </a:extLst>
          </p:cNvPr>
          <p:cNvCxnSpPr>
            <a:cxnSpLocks/>
          </p:cNvCxnSpPr>
          <p:nvPr/>
        </p:nvCxnSpPr>
        <p:spPr>
          <a:xfrm flipV="1">
            <a:off x="7874006" y="3911604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7E6CA4-07A8-C649-9C58-A3922FD26331}"/>
              </a:ext>
            </a:extLst>
          </p:cNvPr>
          <p:cNvCxnSpPr>
            <a:cxnSpLocks/>
          </p:cNvCxnSpPr>
          <p:nvPr/>
        </p:nvCxnSpPr>
        <p:spPr>
          <a:xfrm>
            <a:off x="6366933" y="2116667"/>
            <a:ext cx="4986867" cy="423333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/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  <a:blipFill>
                <a:blip r:embed="rId3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/>
              <p:nvPr/>
            </p:nvSpPr>
            <p:spPr>
              <a:xfrm>
                <a:off x="9223375" y="2132511"/>
                <a:ext cx="184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375" y="2132511"/>
                <a:ext cx="1847814" cy="584775"/>
              </a:xfrm>
              <a:prstGeom prst="rect">
                <a:avLst/>
              </a:prstGeom>
              <a:blipFill>
                <a:blip r:embed="rId4"/>
                <a:stretch>
                  <a:fillRect l="-2740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F6EA12-8E89-9742-9BF5-BE51686E0067}"/>
              </a:ext>
            </a:extLst>
          </p:cNvPr>
          <p:cNvCxnSpPr>
            <a:cxnSpLocks/>
          </p:cNvCxnSpPr>
          <p:nvPr/>
        </p:nvCxnSpPr>
        <p:spPr>
          <a:xfrm flipV="1">
            <a:off x="8918369" y="3691466"/>
            <a:ext cx="305006" cy="321734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08830D-F23E-F645-8911-C360E98256B2}"/>
                  </a:ext>
                </a:extLst>
              </p:cNvPr>
              <p:cNvSpPr txBox="1"/>
              <p:nvPr/>
            </p:nvSpPr>
            <p:spPr>
              <a:xfrm>
                <a:off x="9271015" y="2995442"/>
                <a:ext cx="1566318" cy="1507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08830D-F23E-F645-8911-C360E9825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015" y="2995442"/>
                <a:ext cx="1566318" cy="1507977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2361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i.e.,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D918C0-5C8A-ED40-8D46-616A34A174FA}"/>
              </a:ext>
            </a:extLst>
          </p:cNvPr>
          <p:cNvCxnSpPr>
            <a:cxnSpLocks/>
          </p:cNvCxnSpPr>
          <p:nvPr/>
        </p:nvCxnSpPr>
        <p:spPr>
          <a:xfrm flipV="1">
            <a:off x="8918369" y="1825625"/>
            <a:ext cx="0" cy="4351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E6B953-FA3B-C347-98C6-D486D957105F}"/>
              </a:ext>
            </a:extLst>
          </p:cNvPr>
          <p:cNvCxnSpPr>
            <a:cxnSpLocks/>
          </p:cNvCxnSpPr>
          <p:nvPr/>
        </p:nvCxnSpPr>
        <p:spPr>
          <a:xfrm>
            <a:off x="6570133" y="4013200"/>
            <a:ext cx="47921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8C3F1-06E8-0747-9D8E-328E28720D02}"/>
              </a:ext>
            </a:extLst>
          </p:cNvPr>
          <p:cNvCxnSpPr>
            <a:cxnSpLocks/>
          </p:cNvCxnSpPr>
          <p:nvPr/>
        </p:nvCxnSpPr>
        <p:spPr>
          <a:xfrm>
            <a:off x="8822267" y="4741333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18C808-2829-4C41-A8BB-6E5A76C87305}"/>
              </a:ext>
            </a:extLst>
          </p:cNvPr>
          <p:cNvCxnSpPr>
            <a:cxnSpLocks/>
          </p:cNvCxnSpPr>
          <p:nvPr/>
        </p:nvCxnSpPr>
        <p:spPr>
          <a:xfrm>
            <a:off x="8822267" y="43180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C3EC49-00E2-8A46-8F1B-E0F74660E007}"/>
              </a:ext>
            </a:extLst>
          </p:cNvPr>
          <p:cNvCxnSpPr>
            <a:cxnSpLocks/>
          </p:cNvCxnSpPr>
          <p:nvPr/>
        </p:nvCxnSpPr>
        <p:spPr>
          <a:xfrm>
            <a:off x="8822267" y="513079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6FA957-03F1-0245-B5AD-7C919B249BE8}"/>
              </a:ext>
            </a:extLst>
          </p:cNvPr>
          <p:cNvCxnSpPr>
            <a:cxnSpLocks/>
          </p:cNvCxnSpPr>
          <p:nvPr/>
        </p:nvCxnSpPr>
        <p:spPr>
          <a:xfrm>
            <a:off x="8822267" y="36914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2C5CB-FAF4-FD41-9741-36D37A2F51D5}"/>
              </a:ext>
            </a:extLst>
          </p:cNvPr>
          <p:cNvCxnSpPr>
            <a:cxnSpLocks/>
          </p:cNvCxnSpPr>
          <p:nvPr/>
        </p:nvCxnSpPr>
        <p:spPr>
          <a:xfrm>
            <a:off x="8822269" y="32173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5A8947-FC1A-A64C-88CB-664A7D42E733}"/>
              </a:ext>
            </a:extLst>
          </p:cNvPr>
          <p:cNvCxnSpPr>
            <a:cxnSpLocks/>
          </p:cNvCxnSpPr>
          <p:nvPr/>
        </p:nvCxnSpPr>
        <p:spPr>
          <a:xfrm>
            <a:off x="8822272" y="2726265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69AE1-E814-2E4C-AA7F-7C89A3AC7AB7}"/>
              </a:ext>
            </a:extLst>
          </p:cNvPr>
          <p:cNvCxnSpPr>
            <a:cxnSpLocks/>
          </p:cNvCxnSpPr>
          <p:nvPr/>
        </p:nvCxnSpPr>
        <p:spPr>
          <a:xfrm flipV="1">
            <a:off x="9245607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B12A58-1491-B24E-BDC5-5ACC7094EF1B}"/>
              </a:ext>
            </a:extLst>
          </p:cNvPr>
          <p:cNvCxnSpPr>
            <a:cxnSpLocks/>
          </p:cNvCxnSpPr>
          <p:nvPr/>
        </p:nvCxnSpPr>
        <p:spPr>
          <a:xfrm flipV="1">
            <a:off x="9685874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07B55-47FA-B742-A8F0-F8B911ED6138}"/>
              </a:ext>
            </a:extLst>
          </p:cNvPr>
          <p:cNvCxnSpPr>
            <a:cxnSpLocks/>
          </p:cNvCxnSpPr>
          <p:nvPr/>
        </p:nvCxnSpPr>
        <p:spPr>
          <a:xfrm flipV="1">
            <a:off x="10109207" y="39285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2E39A6-E534-6243-B58B-E00D4227C986}"/>
              </a:ext>
            </a:extLst>
          </p:cNvPr>
          <p:cNvCxnSpPr>
            <a:cxnSpLocks/>
          </p:cNvCxnSpPr>
          <p:nvPr/>
        </p:nvCxnSpPr>
        <p:spPr>
          <a:xfrm flipV="1">
            <a:off x="8619070" y="391160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EE95AE-AA3F-0941-85A1-AD2BD06F613A}"/>
              </a:ext>
            </a:extLst>
          </p:cNvPr>
          <p:cNvCxnSpPr>
            <a:cxnSpLocks/>
          </p:cNvCxnSpPr>
          <p:nvPr/>
        </p:nvCxnSpPr>
        <p:spPr>
          <a:xfrm flipV="1">
            <a:off x="8246538" y="391160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118118-0881-F840-9165-CE99215E968E}"/>
              </a:ext>
            </a:extLst>
          </p:cNvPr>
          <p:cNvCxnSpPr>
            <a:cxnSpLocks/>
          </p:cNvCxnSpPr>
          <p:nvPr/>
        </p:nvCxnSpPr>
        <p:spPr>
          <a:xfrm flipV="1">
            <a:off x="7874006" y="3911604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7E6CA4-07A8-C649-9C58-A3922FD26331}"/>
              </a:ext>
            </a:extLst>
          </p:cNvPr>
          <p:cNvCxnSpPr>
            <a:cxnSpLocks/>
          </p:cNvCxnSpPr>
          <p:nvPr/>
        </p:nvCxnSpPr>
        <p:spPr>
          <a:xfrm>
            <a:off x="7315200" y="2995441"/>
            <a:ext cx="3911600" cy="174589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/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693" y="4522785"/>
                <a:ext cx="2154757" cy="584775"/>
              </a:xfrm>
              <a:prstGeom prst="rect">
                <a:avLst/>
              </a:prstGeom>
              <a:blipFill>
                <a:blip r:embed="rId3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/>
              <p:nvPr/>
            </p:nvSpPr>
            <p:spPr>
              <a:xfrm>
                <a:off x="9223375" y="1251978"/>
                <a:ext cx="1847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375" y="1251978"/>
                <a:ext cx="1847814" cy="584775"/>
              </a:xfrm>
              <a:prstGeom prst="rect">
                <a:avLst/>
              </a:prstGeom>
              <a:blipFill>
                <a:blip r:embed="rId4"/>
                <a:stretch>
                  <a:fillRect l="-274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DF12AA-A72F-F04D-96E7-EA7B1C14D941}"/>
              </a:ext>
            </a:extLst>
          </p:cNvPr>
          <p:cNvCxnSpPr>
            <a:cxnSpLocks/>
          </p:cNvCxnSpPr>
          <p:nvPr/>
        </p:nvCxnSpPr>
        <p:spPr>
          <a:xfrm flipV="1">
            <a:off x="9680368" y="3217332"/>
            <a:ext cx="371747" cy="795867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E2B9E-491E-A24C-8DE7-E94347A621BB}"/>
                  </a:ext>
                </a:extLst>
              </p:cNvPr>
              <p:cNvSpPr txBox="1"/>
              <p:nvPr/>
            </p:nvSpPr>
            <p:spPr>
              <a:xfrm>
                <a:off x="10202346" y="2538241"/>
                <a:ext cx="1764009" cy="122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−</m:t>
                                </m:r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E2B9E-491E-A24C-8DE7-E94347A62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346" y="2538241"/>
                <a:ext cx="1764009" cy="1228926"/>
              </a:xfrm>
              <a:prstGeom prst="rect">
                <a:avLst/>
              </a:prstGeom>
              <a:blipFill>
                <a:blip r:embed="rId5"/>
                <a:stretch>
                  <a:fillRect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60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Times New Roman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i.e.,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D918C0-5C8A-ED40-8D46-616A34A174FA}"/>
              </a:ext>
            </a:extLst>
          </p:cNvPr>
          <p:cNvCxnSpPr>
            <a:cxnSpLocks/>
          </p:cNvCxnSpPr>
          <p:nvPr/>
        </p:nvCxnSpPr>
        <p:spPr>
          <a:xfrm flipV="1">
            <a:off x="8918369" y="1825625"/>
            <a:ext cx="0" cy="4351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E6B953-FA3B-C347-98C6-D486D957105F}"/>
              </a:ext>
            </a:extLst>
          </p:cNvPr>
          <p:cNvCxnSpPr>
            <a:cxnSpLocks/>
          </p:cNvCxnSpPr>
          <p:nvPr/>
        </p:nvCxnSpPr>
        <p:spPr>
          <a:xfrm>
            <a:off x="6570133" y="4013200"/>
            <a:ext cx="47921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8C3F1-06E8-0747-9D8E-328E28720D02}"/>
              </a:ext>
            </a:extLst>
          </p:cNvPr>
          <p:cNvCxnSpPr>
            <a:cxnSpLocks/>
          </p:cNvCxnSpPr>
          <p:nvPr/>
        </p:nvCxnSpPr>
        <p:spPr>
          <a:xfrm>
            <a:off x="8822267" y="4741333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18C808-2829-4C41-A8BB-6E5A76C87305}"/>
              </a:ext>
            </a:extLst>
          </p:cNvPr>
          <p:cNvCxnSpPr>
            <a:cxnSpLocks/>
          </p:cNvCxnSpPr>
          <p:nvPr/>
        </p:nvCxnSpPr>
        <p:spPr>
          <a:xfrm>
            <a:off x="8822267" y="43180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C3EC49-00E2-8A46-8F1B-E0F74660E007}"/>
              </a:ext>
            </a:extLst>
          </p:cNvPr>
          <p:cNvCxnSpPr>
            <a:cxnSpLocks/>
          </p:cNvCxnSpPr>
          <p:nvPr/>
        </p:nvCxnSpPr>
        <p:spPr>
          <a:xfrm>
            <a:off x="8822267" y="513079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6FA957-03F1-0245-B5AD-7C919B249BE8}"/>
              </a:ext>
            </a:extLst>
          </p:cNvPr>
          <p:cNvCxnSpPr>
            <a:cxnSpLocks/>
          </p:cNvCxnSpPr>
          <p:nvPr/>
        </p:nvCxnSpPr>
        <p:spPr>
          <a:xfrm>
            <a:off x="8822267" y="36914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2C5CB-FAF4-FD41-9741-36D37A2F51D5}"/>
              </a:ext>
            </a:extLst>
          </p:cNvPr>
          <p:cNvCxnSpPr>
            <a:cxnSpLocks/>
          </p:cNvCxnSpPr>
          <p:nvPr/>
        </p:nvCxnSpPr>
        <p:spPr>
          <a:xfrm>
            <a:off x="8822269" y="32173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5A8947-FC1A-A64C-88CB-664A7D42E733}"/>
              </a:ext>
            </a:extLst>
          </p:cNvPr>
          <p:cNvCxnSpPr>
            <a:cxnSpLocks/>
          </p:cNvCxnSpPr>
          <p:nvPr/>
        </p:nvCxnSpPr>
        <p:spPr>
          <a:xfrm>
            <a:off x="8822272" y="2726265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69AE1-E814-2E4C-AA7F-7C89A3AC7AB7}"/>
              </a:ext>
            </a:extLst>
          </p:cNvPr>
          <p:cNvCxnSpPr>
            <a:cxnSpLocks/>
          </p:cNvCxnSpPr>
          <p:nvPr/>
        </p:nvCxnSpPr>
        <p:spPr>
          <a:xfrm flipV="1">
            <a:off x="9245607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B12A58-1491-B24E-BDC5-5ACC7094EF1B}"/>
              </a:ext>
            </a:extLst>
          </p:cNvPr>
          <p:cNvCxnSpPr>
            <a:cxnSpLocks/>
          </p:cNvCxnSpPr>
          <p:nvPr/>
        </p:nvCxnSpPr>
        <p:spPr>
          <a:xfrm flipV="1">
            <a:off x="9685874" y="391159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07B55-47FA-B742-A8F0-F8B911ED6138}"/>
              </a:ext>
            </a:extLst>
          </p:cNvPr>
          <p:cNvCxnSpPr>
            <a:cxnSpLocks/>
          </p:cNvCxnSpPr>
          <p:nvPr/>
        </p:nvCxnSpPr>
        <p:spPr>
          <a:xfrm flipV="1">
            <a:off x="10109207" y="39285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2E39A6-E534-6243-B58B-E00D4227C986}"/>
              </a:ext>
            </a:extLst>
          </p:cNvPr>
          <p:cNvCxnSpPr>
            <a:cxnSpLocks/>
          </p:cNvCxnSpPr>
          <p:nvPr/>
        </p:nvCxnSpPr>
        <p:spPr>
          <a:xfrm flipV="1">
            <a:off x="8619070" y="391160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EE95AE-AA3F-0941-85A1-AD2BD06F613A}"/>
              </a:ext>
            </a:extLst>
          </p:cNvPr>
          <p:cNvCxnSpPr>
            <a:cxnSpLocks/>
          </p:cNvCxnSpPr>
          <p:nvPr/>
        </p:nvCxnSpPr>
        <p:spPr>
          <a:xfrm flipV="1">
            <a:off x="8246538" y="391160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118118-0881-F840-9165-CE99215E968E}"/>
              </a:ext>
            </a:extLst>
          </p:cNvPr>
          <p:cNvCxnSpPr>
            <a:cxnSpLocks/>
          </p:cNvCxnSpPr>
          <p:nvPr/>
        </p:nvCxnSpPr>
        <p:spPr>
          <a:xfrm flipV="1">
            <a:off x="7874006" y="3911604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7E6CA4-07A8-C649-9C58-A3922FD26331}"/>
              </a:ext>
            </a:extLst>
          </p:cNvPr>
          <p:cNvCxnSpPr>
            <a:cxnSpLocks/>
          </p:cNvCxnSpPr>
          <p:nvPr/>
        </p:nvCxnSpPr>
        <p:spPr>
          <a:xfrm>
            <a:off x="7315200" y="3317174"/>
            <a:ext cx="3911600" cy="174589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/>
              <p:nvPr/>
            </p:nvSpPr>
            <p:spPr>
              <a:xfrm>
                <a:off x="6508693" y="4522785"/>
                <a:ext cx="18485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BB709D-2372-884C-8F0A-5CD115F44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693" y="4522785"/>
                <a:ext cx="1848583" cy="584775"/>
              </a:xfrm>
              <a:prstGeom prst="rect">
                <a:avLst/>
              </a:prstGeom>
              <a:blipFill>
                <a:blip r:embed="rId3"/>
                <a:stretch>
                  <a:fillRect l="-2041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/>
              <p:nvPr/>
            </p:nvSpPr>
            <p:spPr>
              <a:xfrm>
                <a:off x="9223375" y="2132511"/>
                <a:ext cx="21547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3CA1144-EEB6-BA4C-B0FD-4B1390787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375" y="2132511"/>
                <a:ext cx="2154757" cy="584775"/>
              </a:xfrm>
              <a:prstGeom prst="rect">
                <a:avLst/>
              </a:prstGeom>
              <a:blipFill>
                <a:blip r:embed="rId4"/>
                <a:stretch>
                  <a:fillRect l="-1765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DF12AA-A72F-F04D-96E7-EA7B1C14D941}"/>
              </a:ext>
            </a:extLst>
          </p:cNvPr>
          <p:cNvCxnSpPr>
            <a:cxnSpLocks/>
          </p:cNvCxnSpPr>
          <p:nvPr/>
        </p:nvCxnSpPr>
        <p:spPr>
          <a:xfrm flipH="1">
            <a:off x="9245607" y="4334932"/>
            <a:ext cx="434761" cy="846668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E2B9E-491E-A24C-8DE7-E94347A621BB}"/>
                  </a:ext>
                </a:extLst>
              </p:cNvPr>
              <p:cNvSpPr txBox="1"/>
              <p:nvPr/>
            </p:nvSpPr>
            <p:spPr>
              <a:xfrm>
                <a:off x="9186346" y="4942774"/>
                <a:ext cx="1764009" cy="122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−</m:t>
                                </m:r>
                                <m:r>
                                  <a:rPr lang="en-US" sz="28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E2B9E-491E-A24C-8DE7-E94347A62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346" y="4942774"/>
                <a:ext cx="1764009" cy="1228926"/>
              </a:xfrm>
              <a:prstGeom prst="rect">
                <a:avLst/>
              </a:prstGeom>
              <a:blipFill>
                <a:blip r:embed="rId5"/>
                <a:stretch>
                  <a:fillRect b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33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Perceptron: Teaching the McCulloch-Pitts neuron to learn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Linear classifiers in general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Relationship between weights and data in a linear classifier</a:t>
                </a:r>
              </a:p>
              <a:p>
                <a:r>
                  <a:rPr lang="en-US" dirty="0"/>
                  <a:t>The perceptron learning algorithm</a:t>
                </a:r>
              </a:p>
              <a:p>
                <a:r>
                  <a:rPr lang="en-US" dirty="0"/>
                  <a:t>Linear separability,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/>
                  <a:t>, and convergence</a:t>
                </a:r>
              </a:p>
              <a:p>
                <a:pPr lvl="1"/>
                <a:r>
                  <a:rPr lang="en-US" dirty="0"/>
                  <a:t>It converges to the right answer, even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if data are linearly separable</a:t>
                </a:r>
              </a:p>
              <a:p>
                <a:pPr lvl="1"/>
                <a:r>
                  <a:rPr lang="en-US" dirty="0"/>
                  <a:t>If data are not linearly separable, it’s necessary to use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Multi-class perceptron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8068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2CE07F-03BF-BA4C-B254-5F3FB9879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Rosenblatt’s interpretation of Hebb’s idea: add a supervision signal that tells the neuron what its output should have been.</a:t>
                </a:r>
              </a:p>
              <a:p>
                <a:r>
                  <a:rPr lang="en-US" dirty="0"/>
                  <a:t>If the neuron got the right answer, don’t change the weights.</a:t>
                </a:r>
              </a:p>
              <a:p>
                <a:r>
                  <a:rPr lang="en-US" dirty="0"/>
                  <a:t>Else: If the correct answer was “+1”, then adjust the weights so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in the McCulloch-Pitt neuron, is more </a:t>
                </a:r>
                <a:r>
                  <a:rPr lang="en-US" u="sng" dirty="0"/>
                  <a:t>positive</a:t>
                </a:r>
              </a:p>
              <a:p>
                <a:r>
                  <a:rPr lang="en-US" dirty="0"/>
                  <a:t>Else: If the correct answer was “-1”, then adjust the weights so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in the McCulloch-Pitt neuron, is more </a:t>
                </a:r>
                <a:r>
                  <a:rPr lang="en-US" u="sng" dirty="0"/>
                  <a:t>negative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2CE07F-03BF-BA4C-B254-5F3FB9879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36" t="-2326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D1B864BE-818F-694E-9718-A8B668B9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Perceptron Learning Algorithm</a:t>
            </a:r>
          </a:p>
        </p:txBody>
      </p:sp>
    </p:spTree>
    <p:extLst>
      <p:ext uri="{BB962C8B-B14F-4D97-AF65-F5344CB8AC3E}">
        <p14:creationId xmlns:p14="http://schemas.microsoft.com/office/powerpoint/2010/main" val="1745680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2CE07F-03BF-BA4C-B254-5F3FB9879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Rosenblatt’s interpretation of Hebb’s idea: add a supervision signal that tells the neuron what its output should have been.</a:t>
                </a:r>
              </a:p>
              <a:p>
                <a:r>
                  <a:rPr lang="en-US" dirty="0"/>
                  <a:t>If the neuron got the right answer, don’t change the weights.</a:t>
                </a:r>
              </a:p>
              <a:p>
                <a:r>
                  <a:rPr lang="en-US" dirty="0"/>
                  <a:t>Else: If the correct answer was “+1”, then adjust the weights so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in the McCulloch-Pitt neuron, is more </a:t>
                </a:r>
                <a:r>
                  <a:rPr lang="en-US" u="sng" dirty="0"/>
                  <a:t>positive</a:t>
                </a:r>
                <a:r>
                  <a:rPr lang="en-US" dirty="0"/>
                  <a:t> by setting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u="sng" dirty="0"/>
              </a:p>
              <a:p>
                <a:r>
                  <a:rPr lang="en-US" dirty="0"/>
                  <a:t>Else: If the correct answer was “-1”, then adjust the weights so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in the McCulloch-Pitt neuron, is more </a:t>
                </a:r>
                <a:r>
                  <a:rPr lang="en-US" u="sng" dirty="0"/>
                  <a:t>negative: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u="sng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2CE07F-03BF-BA4C-B254-5F3FB9879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36" t="-2326" r="-1448" b="-5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D1B864BE-818F-694E-9718-A8B668B9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Perceptron Learning Algorithm</a:t>
            </a:r>
          </a:p>
        </p:txBody>
      </p:sp>
    </p:spTree>
    <p:extLst>
      <p:ext uri="{BB962C8B-B14F-4D97-AF65-F5344CB8AC3E}">
        <p14:creationId xmlns:p14="http://schemas.microsoft.com/office/powerpoint/2010/main" val="2738732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" y="297393"/>
            <a:ext cx="10515600" cy="70488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1132" y="1086941"/>
                <a:ext cx="10752647" cy="22372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Start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𝑇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0,0,0</m:t>
                        </m:r>
                      </m:e>
                    </m:d>
                  </m:oMath>
                </a14:m>
                <a:r>
                  <a:rPr lang="en-US" dirty="0"/>
                  <a:t>.  Then, no matter what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is,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cs typeface="Times New Roman"/>
                      </a:rPr>
                      <m:t>sign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𝑤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  <m:t>𝑇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will be wrong, because it’s undefined.</a:t>
                </a:r>
              </a:p>
              <a:p>
                <a:pPr marL="0" indent="0">
                  <a:buNone/>
                </a:pPr>
                <a:r>
                  <a:rPr lang="en-US" dirty="0"/>
                  <a:t>Suppose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𝑇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with the label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.  Since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was wrong, we update: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dirty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1132" y="1086941"/>
                <a:ext cx="10752647" cy="2237209"/>
              </a:xfrm>
              <a:blipFill>
                <a:blip r:embed="rId2"/>
                <a:stretch>
                  <a:fillRect l="-1181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D918C0-5C8A-ED40-8D46-616A34A174FA}"/>
              </a:ext>
            </a:extLst>
          </p:cNvPr>
          <p:cNvCxnSpPr>
            <a:cxnSpLocks/>
          </p:cNvCxnSpPr>
          <p:nvPr/>
        </p:nvCxnSpPr>
        <p:spPr>
          <a:xfrm flipV="1">
            <a:off x="3211844" y="3556000"/>
            <a:ext cx="0" cy="3081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E6B953-FA3B-C347-98C6-D486D957105F}"/>
              </a:ext>
            </a:extLst>
          </p:cNvPr>
          <p:cNvCxnSpPr>
            <a:cxnSpLocks/>
          </p:cNvCxnSpPr>
          <p:nvPr/>
        </p:nvCxnSpPr>
        <p:spPr>
          <a:xfrm>
            <a:off x="1574808" y="5198533"/>
            <a:ext cx="34205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8C3F1-06E8-0747-9D8E-328E28720D02}"/>
              </a:ext>
            </a:extLst>
          </p:cNvPr>
          <p:cNvCxnSpPr>
            <a:cxnSpLocks/>
          </p:cNvCxnSpPr>
          <p:nvPr/>
        </p:nvCxnSpPr>
        <p:spPr>
          <a:xfrm>
            <a:off x="3115742" y="59266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18C808-2829-4C41-A8BB-6E5A76C87305}"/>
              </a:ext>
            </a:extLst>
          </p:cNvPr>
          <p:cNvCxnSpPr>
            <a:cxnSpLocks/>
          </p:cNvCxnSpPr>
          <p:nvPr/>
        </p:nvCxnSpPr>
        <p:spPr>
          <a:xfrm>
            <a:off x="3115742" y="5503333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C3EC49-00E2-8A46-8F1B-E0F74660E007}"/>
              </a:ext>
            </a:extLst>
          </p:cNvPr>
          <p:cNvCxnSpPr>
            <a:cxnSpLocks/>
          </p:cNvCxnSpPr>
          <p:nvPr/>
        </p:nvCxnSpPr>
        <p:spPr>
          <a:xfrm>
            <a:off x="3115742" y="6316131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6FA957-03F1-0245-B5AD-7C919B249BE8}"/>
              </a:ext>
            </a:extLst>
          </p:cNvPr>
          <p:cNvCxnSpPr>
            <a:cxnSpLocks/>
          </p:cNvCxnSpPr>
          <p:nvPr/>
        </p:nvCxnSpPr>
        <p:spPr>
          <a:xfrm>
            <a:off x="3115742" y="4876799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2C5CB-FAF4-FD41-9741-36D37A2F51D5}"/>
              </a:ext>
            </a:extLst>
          </p:cNvPr>
          <p:cNvCxnSpPr>
            <a:cxnSpLocks/>
          </p:cNvCxnSpPr>
          <p:nvPr/>
        </p:nvCxnSpPr>
        <p:spPr>
          <a:xfrm>
            <a:off x="3115744" y="4402665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5A8947-FC1A-A64C-88CB-664A7D42E733}"/>
              </a:ext>
            </a:extLst>
          </p:cNvPr>
          <p:cNvCxnSpPr>
            <a:cxnSpLocks/>
          </p:cNvCxnSpPr>
          <p:nvPr/>
        </p:nvCxnSpPr>
        <p:spPr>
          <a:xfrm>
            <a:off x="3115747" y="391159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69AE1-E814-2E4C-AA7F-7C89A3AC7AB7}"/>
              </a:ext>
            </a:extLst>
          </p:cNvPr>
          <p:cNvCxnSpPr>
            <a:cxnSpLocks/>
          </p:cNvCxnSpPr>
          <p:nvPr/>
        </p:nvCxnSpPr>
        <p:spPr>
          <a:xfrm flipV="1">
            <a:off x="3539082" y="509693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B12A58-1491-B24E-BDC5-5ACC7094EF1B}"/>
              </a:ext>
            </a:extLst>
          </p:cNvPr>
          <p:cNvCxnSpPr>
            <a:cxnSpLocks/>
          </p:cNvCxnSpPr>
          <p:nvPr/>
        </p:nvCxnSpPr>
        <p:spPr>
          <a:xfrm flipV="1">
            <a:off x="3979349" y="509693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07B55-47FA-B742-A8F0-F8B911ED6138}"/>
              </a:ext>
            </a:extLst>
          </p:cNvPr>
          <p:cNvCxnSpPr>
            <a:cxnSpLocks/>
          </p:cNvCxnSpPr>
          <p:nvPr/>
        </p:nvCxnSpPr>
        <p:spPr>
          <a:xfrm flipV="1">
            <a:off x="4402682" y="5113868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2E39A6-E534-6243-B58B-E00D4227C986}"/>
              </a:ext>
            </a:extLst>
          </p:cNvPr>
          <p:cNvCxnSpPr>
            <a:cxnSpLocks/>
          </p:cNvCxnSpPr>
          <p:nvPr/>
        </p:nvCxnSpPr>
        <p:spPr>
          <a:xfrm flipV="1">
            <a:off x="2912545" y="50969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EE95AE-AA3F-0941-85A1-AD2BD06F613A}"/>
              </a:ext>
            </a:extLst>
          </p:cNvPr>
          <p:cNvCxnSpPr>
            <a:cxnSpLocks/>
          </p:cNvCxnSpPr>
          <p:nvPr/>
        </p:nvCxnSpPr>
        <p:spPr>
          <a:xfrm flipV="1">
            <a:off x="2540013" y="5096936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118118-0881-F840-9165-CE99215E968E}"/>
              </a:ext>
            </a:extLst>
          </p:cNvPr>
          <p:cNvCxnSpPr>
            <a:cxnSpLocks/>
          </p:cNvCxnSpPr>
          <p:nvPr/>
        </p:nvCxnSpPr>
        <p:spPr>
          <a:xfrm flipV="1">
            <a:off x="2167481" y="5096937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08830D-F23E-F645-8911-C360E98256B2}"/>
                  </a:ext>
                </a:extLst>
              </p:cNvPr>
              <p:cNvSpPr txBox="1"/>
              <p:nvPr/>
            </p:nvSpPr>
            <p:spPr>
              <a:xfrm>
                <a:off x="3344357" y="4824241"/>
                <a:ext cx="1566318" cy="122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08830D-F23E-F645-8911-C360E9825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357" y="4824241"/>
                <a:ext cx="1566318" cy="1228926"/>
              </a:xfrm>
              <a:prstGeom prst="rect">
                <a:avLst/>
              </a:prstGeom>
              <a:blipFill>
                <a:blip r:embed="rId3"/>
                <a:stretch>
                  <a:fillRect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C324F76-31F5-AE45-947A-C75BD8BA8D88}"/>
              </a:ext>
            </a:extLst>
          </p:cNvPr>
          <p:cNvCxnSpPr>
            <a:cxnSpLocks/>
          </p:cNvCxnSpPr>
          <p:nvPr/>
        </p:nvCxnSpPr>
        <p:spPr>
          <a:xfrm flipV="1">
            <a:off x="8918370" y="3556001"/>
            <a:ext cx="0" cy="3081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B28119B-A845-6A47-9E06-69C6DC62BD9A}"/>
              </a:ext>
            </a:extLst>
          </p:cNvPr>
          <p:cNvCxnSpPr>
            <a:cxnSpLocks/>
          </p:cNvCxnSpPr>
          <p:nvPr/>
        </p:nvCxnSpPr>
        <p:spPr>
          <a:xfrm>
            <a:off x="7281334" y="5198534"/>
            <a:ext cx="34205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7936DD4-8B3F-694E-A2CB-AC4612F5C0FE}"/>
              </a:ext>
            </a:extLst>
          </p:cNvPr>
          <p:cNvCxnSpPr>
            <a:cxnSpLocks/>
          </p:cNvCxnSpPr>
          <p:nvPr/>
        </p:nvCxnSpPr>
        <p:spPr>
          <a:xfrm>
            <a:off x="8822268" y="5926667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A2756AD-5EF0-B94B-B065-1B89657B872A}"/>
              </a:ext>
            </a:extLst>
          </p:cNvPr>
          <p:cNvCxnSpPr>
            <a:cxnSpLocks/>
          </p:cNvCxnSpPr>
          <p:nvPr/>
        </p:nvCxnSpPr>
        <p:spPr>
          <a:xfrm>
            <a:off x="8822268" y="5503334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8684055-1AD7-B243-A9FB-F46E5D0E1949}"/>
              </a:ext>
            </a:extLst>
          </p:cNvPr>
          <p:cNvCxnSpPr>
            <a:cxnSpLocks/>
          </p:cNvCxnSpPr>
          <p:nvPr/>
        </p:nvCxnSpPr>
        <p:spPr>
          <a:xfrm>
            <a:off x="8822268" y="63161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F546AA8-183F-684F-9C41-AA4A4C5747BE}"/>
              </a:ext>
            </a:extLst>
          </p:cNvPr>
          <p:cNvCxnSpPr>
            <a:cxnSpLocks/>
          </p:cNvCxnSpPr>
          <p:nvPr/>
        </p:nvCxnSpPr>
        <p:spPr>
          <a:xfrm>
            <a:off x="8822268" y="48768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82766EE-1ADA-5A41-A5B5-5041FFD916C7}"/>
              </a:ext>
            </a:extLst>
          </p:cNvPr>
          <p:cNvCxnSpPr>
            <a:cxnSpLocks/>
          </p:cNvCxnSpPr>
          <p:nvPr/>
        </p:nvCxnSpPr>
        <p:spPr>
          <a:xfrm>
            <a:off x="8822270" y="44026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4077423-1B8B-E64F-8A25-C58768587B70}"/>
              </a:ext>
            </a:extLst>
          </p:cNvPr>
          <p:cNvCxnSpPr>
            <a:cxnSpLocks/>
          </p:cNvCxnSpPr>
          <p:nvPr/>
        </p:nvCxnSpPr>
        <p:spPr>
          <a:xfrm>
            <a:off x="8822273" y="3911599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A8E33CE-1C3F-4A46-B3E0-DE5563AD92FC}"/>
              </a:ext>
            </a:extLst>
          </p:cNvPr>
          <p:cNvCxnSpPr>
            <a:cxnSpLocks/>
          </p:cNvCxnSpPr>
          <p:nvPr/>
        </p:nvCxnSpPr>
        <p:spPr>
          <a:xfrm flipV="1">
            <a:off x="9245608" y="509693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4303972-E137-B94F-9510-22551A8D714D}"/>
              </a:ext>
            </a:extLst>
          </p:cNvPr>
          <p:cNvCxnSpPr>
            <a:cxnSpLocks/>
          </p:cNvCxnSpPr>
          <p:nvPr/>
        </p:nvCxnSpPr>
        <p:spPr>
          <a:xfrm flipV="1">
            <a:off x="9685875" y="509693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96DC3C6-EC35-FC49-A97C-F1FD53C69C58}"/>
              </a:ext>
            </a:extLst>
          </p:cNvPr>
          <p:cNvCxnSpPr>
            <a:cxnSpLocks/>
          </p:cNvCxnSpPr>
          <p:nvPr/>
        </p:nvCxnSpPr>
        <p:spPr>
          <a:xfrm flipV="1">
            <a:off x="10109208" y="511386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32E3704-4325-CC41-B81C-769A505554C9}"/>
              </a:ext>
            </a:extLst>
          </p:cNvPr>
          <p:cNvCxnSpPr>
            <a:cxnSpLocks/>
          </p:cNvCxnSpPr>
          <p:nvPr/>
        </p:nvCxnSpPr>
        <p:spPr>
          <a:xfrm flipV="1">
            <a:off x="8619071" y="5096936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6B03EB6-2266-314C-84E7-43387AD2EE59}"/>
              </a:ext>
            </a:extLst>
          </p:cNvPr>
          <p:cNvCxnSpPr>
            <a:cxnSpLocks/>
          </p:cNvCxnSpPr>
          <p:nvPr/>
        </p:nvCxnSpPr>
        <p:spPr>
          <a:xfrm flipV="1">
            <a:off x="8246539" y="5096937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7B99030-8772-9E4D-9AD3-D0B3CE91E9B6}"/>
              </a:ext>
            </a:extLst>
          </p:cNvPr>
          <p:cNvCxnSpPr>
            <a:cxnSpLocks/>
          </p:cNvCxnSpPr>
          <p:nvPr/>
        </p:nvCxnSpPr>
        <p:spPr>
          <a:xfrm flipV="1">
            <a:off x="7874007" y="5096938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42AAA4E-F15F-9644-B746-DAE1A31413F4}"/>
              </a:ext>
            </a:extLst>
          </p:cNvPr>
          <p:cNvCxnSpPr>
            <a:cxnSpLocks/>
          </p:cNvCxnSpPr>
          <p:nvPr/>
        </p:nvCxnSpPr>
        <p:spPr>
          <a:xfrm>
            <a:off x="7670800" y="5520266"/>
            <a:ext cx="3759197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D8CB86E-FAAF-EC4B-B8C5-291A9016F3AF}"/>
                  </a:ext>
                </a:extLst>
              </p:cNvPr>
              <p:cNvSpPr/>
              <p:nvPr/>
            </p:nvSpPr>
            <p:spPr>
              <a:xfrm>
                <a:off x="9539759" y="5708119"/>
                <a:ext cx="21547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D8CB86E-FAAF-EC4B-B8C5-291A9016F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759" y="5708119"/>
                <a:ext cx="2154757" cy="584775"/>
              </a:xfrm>
              <a:prstGeom prst="rect">
                <a:avLst/>
              </a:prstGeom>
              <a:blipFill>
                <a:blip r:embed="rId4"/>
                <a:stretch>
                  <a:fillRect l="-2353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D96453-B337-064E-A574-75D2206E95B5}"/>
                  </a:ext>
                </a:extLst>
              </p:cNvPr>
              <p:cNvSpPr/>
              <p:nvPr/>
            </p:nvSpPr>
            <p:spPr>
              <a:xfrm>
                <a:off x="9578977" y="4333843"/>
                <a:ext cx="184781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D96453-B337-064E-A574-75D2206E9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977" y="4333843"/>
                <a:ext cx="1847814" cy="584775"/>
              </a:xfrm>
              <a:prstGeom prst="rect">
                <a:avLst/>
              </a:prstGeom>
              <a:blipFill>
                <a:blip r:embed="rId5"/>
                <a:stretch>
                  <a:fillRect l="-2055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A4E63E7-F48A-5C4E-8AC2-0B205DEC265D}"/>
              </a:ext>
            </a:extLst>
          </p:cNvPr>
          <p:cNvCxnSpPr>
            <a:cxnSpLocks/>
          </p:cNvCxnSpPr>
          <p:nvPr/>
        </p:nvCxnSpPr>
        <p:spPr>
          <a:xfrm flipV="1">
            <a:off x="8257972" y="4690532"/>
            <a:ext cx="0" cy="812802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49635D-CC68-834C-AA7C-8B6A3D7F7C9F}"/>
                  </a:ext>
                </a:extLst>
              </p:cNvPr>
              <p:cNvSpPr txBox="1"/>
              <p:nvPr/>
            </p:nvSpPr>
            <p:spPr>
              <a:xfrm>
                <a:off x="6764883" y="3791310"/>
                <a:ext cx="1566318" cy="122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49635D-CC68-834C-AA7C-8B6A3D7F7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883" y="3791310"/>
                <a:ext cx="1566318" cy="1228926"/>
              </a:xfrm>
              <a:prstGeom prst="rect">
                <a:avLst/>
              </a:prstGeom>
              <a:blipFill>
                <a:blip r:embed="rId6"/>
                <a:stretch>
                  <a:fillRect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6071D20-CF20-3F42-BBBB-FC3C3D9D5E8E}"/>
                  </a:ext>
                </a:extLst>
              </p:cNvPr>
              <p:cNvSpPr txBox="1"/>
              <p:nvPr/>
            </p:nvSpPr>
            <p:spPr>
              <a:xfrm>
                <a:off x="465667" y="3486507"/>
                <a:ext cx="2480762" cy="122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6071D20-CF20-3F42-BBBB-FC3C3D9D5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67" y="3486507"/>
                <a:ext cx="2480762" cy="1228926"/>
              </a:xfrm>
              <a:prstGeom prst="rect">
                <a:avLst/>
              </a:prstGeom>
              <a:blipFill>
                <a:blip r:embed="rId7"/>
                <a:stretch>
                  <a:fillRect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C47BFDB-CCAB-0E42-A92D-6B2D4092728C}"/>
                  </a:ext>
                </a:extLst>
              </p:cNvPr>
              <p:cNvSpPr/>
              <p:nvPr/>
            </p:nvSpPr>
            <p:spPr>
              <a:xfrm>
                <a:off x="762003" y="6094908"/>
                <a:ext cx="491385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undefined everywhere</a:t>
                </a:r>
              </a:p>
            </p:txBody>
          </p:sp>
        </mc:Choice>
        <mc:Fallback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C47BFDB-CCAB-0E42-A92D-6B2D40927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3" y="6094908"/>
                <a:ext cx="4913859" cy="584775"/>
              </a:xfrm>
              <a:prstGeom prst="rect">
                <a:avLst/>
              </a:prstGeom>
              <a:blipFill>
                <a:blip r:embed="rId8"/>
                <a:stretch>
                  <a:fillRect l="-2067" t="-14894" r="-103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ight Arrow 82">
            <a:extLst>
              <a:ext uri="{FF2B5EF4-FFF2-40B4-BE49-F238E27FC236}">
                <a16:creationId xmlns:a16="http://schemas.microsoft.com/office/drawing/2014/main" id="{A183C54F-AF2E-6D48-AD21-2F8221B6297D}"/>
              </a:ext>
            </a:extLst>
          </p:cNvPr>
          <p:cNvSpPr/>
          <p:nvPr/>
        </p:nvSpPr>
        <p:spPr>
          <a:xfrm>
            <a:off x="5350940" y="4165596"/>
            <a:ext cx="1707287" cy="2082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LEARN!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148400-0E0A-3941-9D8A-B6594BD251A5}"/>
              </a:ext>
            </a:extLst>
          </p:cNvPr>
          <p:cNvSpPr/>
          <p:nvPr/>
        </p:nvSpPr>
        <p:spPr>
          <a:xfrm>
            <a:off x="2861745" y="4063995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2451ECE-68C0-5E41-AAB5-44E59EBB4920}"/>
              </a:ext>
            </a:extLst>
          </p:cNvPr>
          <p:cNvSpPr/>
          <p:nvPr/>
        </p:nvSpPr>
        <p:spPr>
          <a:xfrm>
            <a:off x="8568272" y="4080929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967063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" y="297393"/>
            <a:ext cx="10515600" cy="70488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1132" y="1086941"/>
                <a:ext cx="10752647" cy="22372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Now 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𝑇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Suppose the next token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𝑇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with the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.  Since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wrong, we update: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1132" y="1086941"/>
                <a:ext cx="10752647" cy="2237209"/>
              </a:xfrm>
              <a:blipFill>
                <a:blip r:embed="rId2"/>
                <a:stretch>
                  <a:fillRect l="-1181" t="-4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C324F76-31F5-AE45-947A-C75BD8BA8D88}"/>
              </a:ext>
            </a:extLst>
          </p:cNvPr>
          <p:cNvCxnSpPr>
            <a:cxnSpLocks/>
          </p:cNvCxnSpPr>
          <p:nvPr/>
        </p:nvCxnSpPr>
        <p:spPr>
          <a:xfrm flipV="1">
            <a:off x="8918370" y="3556001"/>
            <a:ext cx="0" cy="3081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B28119B-A845-6A47-9E06-69C6DC62BD9A}"/>
              </a:ext>
            </a:extLst>
          </p:cNvPr>
          <p:cNvCxnSpPr>
            <a:cxnSpLocks/>
          </p:cNvCxnSpPr>
          <p:nvPr/>
        </p:nvCxnSpPr>
        <p:spPr>
          <a:xfrm>
            <a:off x="7281334" y="5198534"/>
            <a:ext cx="34205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7936DD4-8B3F-694E-A2CB-AC4612F5C0FE}"/>
              </a:ext>
            </a:extLst>
          </p:cNvPr>
          <p:cNvCxnSpPr>
            <a:cxnSpLocks/>
          </p:cNvCxnSpPr>
          <p:nvPr/>
        </p:nvCxnSpPr>
        <p:spPr>
          <a:xfrm>
            <a:off x="8822268" y="5926667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A2756AD-5EF0-B94B-B065-1B89657B872A}"/>
              </a:ext>
            </a:extLst>
          </p:cNvPr>
          <p:cNvCxnSpPr>
            <a:cxnSpLocks/>
          </p:cNvCxnSpPr>
          <p:nvPr/>
        </p:nvCxnSpPr>
        <p:spPr>
          <a:xfrm>
            <a:off x="8822268" y="5503334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8684055-1AD7-B243-A9FB-F46E5D0E1949}"/>
              </a:ext>
            </a:extLst>
          </p:cNvPr>
          <p:cNvCxnSpPr>
            <a:cxnSpLocks/>
          </p:cNvCxnSpPr>
          <p:nvPr/>
        </p:nvCxnSpPr>
        <p:spPr>
          <a:xfrm>
            <a:off x="8822268" y="63161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F546AA8-183F-684F-9C41-AA4A4C5747BE}"/>
              </a:ext>
            </a:extLst>
          </p:cNvPr>
          <p:cNvCxnSpPr>
            <a:cxnSpLocks/>
          </p:cNvCxnSpPr>
          <p:nvPr/>
        </p:nvCxnSpPr>
        <p:spPr>
          <a:xfrm>
            <a:off x="8822268" y="48768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82766EE-1ADA-5A41-A5B5-5041FFD916C7}"/>
              </a:ext>
            </a:extLst>
          </p:cNvPr>
          <p:cNvCxnSpPr>
            <a:cxnSpLocks/>
          </p:cNvCxnSpPr>
          <p:nvPr/>
        </p:nvCxnSpPr>
        <p:spPr>
          <a:xfrm>
            <a:off x="8822270" y="44026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4077423-1B8B-E64F-8A25-C58768587B70}"/>
              </a:ext>
            </a:extLst>
          </p:cNvPr>
          <p:cNvCxnSpPr>
            <a:cxnSpLocks/>
          </p:cNvCxnSpPr>
          <p:nvPr/>
        </p:nvCxnSpPr>
        <p:spPr>
          <a:xfrm>
            <a:off x="8822273" y="3911599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A8E33CE-1C3F-4A46-B3E0-DE5563AD92FC}"/>
              </a:ext>
            </a:extLst>
          </p:cNvPr>
          <p:cNvCxnSpPr>
            <a:cxnSpLocks/>
          </p:cNvCxnSpPr>
          <p:nvPr/>
        </p:nvCxnSpPr>
        <p:spPr>
          <a:xfrm flipV="1">
            <a:off x="9245608" y="509693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4303972-E137-B94F-9510-22551A8D714D}"/>
              </a:ext>
            </a:extLst>
          </p:cNvPr>
          <p:cNvCxnSpPr>
            <a:cxnSpLocks/>
          </p:cNvCxnSpPr>
          <p:nvPr/>
        </p:nvCxnSpPr>
        <p:spPr>
          <a:xfrm flipV="1">
            <a:off x="9685875" y="509693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96DC3C6-EC35-FC49-A97C-F1FD53C69C58}"/>
              </a:ext>
            </a:extLst>
          </p:cNvPr>
          <p:cNvCxnSpPr>
            <a:cxnSpLocks/>
          </p:cNvCxnSpPr>
          <p:nvPr/>
        </p:nvCxnSpPr>
        <p:spPr>
          <a:xfrm flipV="1">
            <a:off x="10109208" y="511386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32E3704-4325-CC41-B81C-769A505554C9}"/>
              </a:ext>
            </a:extLst>
          </p:cNvPr>
          <p:cNvCxnSpPr>
            <a:cxnSpLocks/>
          </p:cNvCxnSpPr>
          <p:nvPr/>
        </p:nvCxnSpPr>
        <p:spPr>
          <a:xfrm flipV="1">
            <a:off x="8619071" y="5096936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6B03EB6-2266-314C-84E7-43387AD2EE59}"/>
              </a:ext>
            </a:extLst>
          </p:cNvPr>
          <p:cNvCxnSpPr>
            <a:cxnSpLocks/>
          </p:cNvCxnSpPr>
          <p:nvPr/>
        </p:nvCxnSpPr>
        <p:spPr>
          <a:xfrm flipV="1">
            <a:off x="8246539" y="5096937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7B99030-8772-9E4D-9AD3-D0B3CE91E9B6}"/>
              </a:ext>
            </a:extLst>
          </p:cNvPr>
          <p:cNvCxnSpPr>
            <a:cxnSpLocks/>
          </p:cNvCxnSpPr>
          <p:nvPr/>
        </p:nvCxnSpPr>
        <p:spPr>
          <a:xfrm flipV="1">
            <a:off x="7874007" y="5096938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42AAA4E-F15F-9644-B746-DAE1A31413F4}"/>
              </a:ext>
            </a:extLst>
          </p:cNvPr>
          <p:cNvCxnSpPr>
            <a:cxnSpLocks/>
          </p:cNvCxnSpPr>
          <p:nvPr/>
        </p:nvCxnSpPr>
        <p:spPr>
          <a:xfrm>
            <a:off x="8091158" y="3702258"/>
            <a:ext cx="1594717" cy="2935609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D8CB86E-FAAF-EC4B-B8C5-291A9016F3AF}"/>
                  </a:ext>
                </a:extLst>
              </p:cNvPr>
              <p:cNvSpPr/>
              <p:nvPr/>
            </p:nvSpPr>
            <p:spPr>
              <a:xfrm>
                <a:off x="6932027" y="5708119"/>
                <a:ext cx="21547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D8CB86E-FAAF-EC4B-B8C5-291A9016F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027" y="5708119"/>
                <a:ext cx="2154757" cy="584775"/>
              </a:xfrm>
              <a:prstGeom prst="rect">
                <a:avLst/>
              </a:prstGeom>
              <a:blipFill>
                <a:blip r:embed="rId3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D96453-B337-064E-A574-75D2206E95B5}"/>
                  </a:ext>
                </a:extLst>
              </p:cNvPr>
              <p:cNvSpPr/>
              <p:nvPr/>
            </p:nvSpPr>
            <p:spPr>
              <a:xfrm>
                <a:off x="10070044" y="4012110"/>
                <a:ext cx="184781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D96453-B337-064E-A574-75D2206E9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4" y="4012110"/>
                <a:ext cx="1847814" cy="584775"/>
              </a:xfrm>
              <a:prstGeom prst="rect">
                <a:avLst/>
              </a:prstGeom>
              <a:blipFill>
                <a:blip r:embed="rId4"/>
                <a:stretch>
                  <a:fillRect l="-2041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A4E63E7-F48A-5C4E-8AC2-0B205DEC265D}"/>
              </a:ext>
            </a:extLst>
          </p:cNvPr>
          <p:cNvCxnSpPr>
            <a:cxnSpLocks/>
          </p:cNvCxnSpPr>
          <p:nvPr/>
        </p:nvCxnSpPr>
        <p:spPr>
          <a:xfrm flipV="1">
            <a:off x="8918370" y="4876800"/>
            <a:ext cx="767505" cy="321734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49635D-CC68-834C-AA7C-8B6A3D7F7C9F}"/>
                  </a:ext>
                </a:extLst>
              </p:cNvPr>
              <p:cNvSpPr txBox="1"/>
              <p:nvPr/>
            </p:nvSpPr>
            <p:spPr>
              <a:xfrm>
                <a:off x="8091158" y="2470511"/>
                <a:ext cx="4029878" cy="1231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49635D-CC68-834C-AA7C-8B6A3D7F7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58" y="2470511"/>
                <a:ext cx="4029878" cy="1231747"/>
              </a:xfrm>
              <a:prstGeom prst="rect">
                <a:avLst/>
              </a:prstGeom>
              <a:blipFill>
                <a:blip r:embed="rId5"/>
                <a:stretch>
                  <a:fillRect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ight Arrow 82">
            <a:extLst>
              <a:ext uri="{FF2B5EF4-FFF2-40B4-BE49-F238E27FC236}">
                <a16:creationId xmlns:a16="http://schemas.microsoft.com/office/drawing/2014/main" id="{A183C54F-AF2E-6D48-AD21-2F8221B6297D}"/>
              </a:ext>
            </a:extLst>
          </p:cNvPr>
          <p:cNvSpPr/>
          <p:nvPr/>
        </p:nvSpPr>
        <p:spPr>
          <a:xfrm>
            <a:off x="5350940" y="4165596"/>
            <a:ext cx="1707287" cy="2082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LEARN!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B6CC454-5F0A-7A49-A4FD-AB6C0F64E8C9}"/>
              </a:ext>
            </a:extLst>
          </p:cNvPr>
          <p:cNvCxnSpPr>
            <a:cxnSpLocks/>
          </p:cNvCxnSpPr>
          <p:nvPr/>
        </p:nvCxnSpPr>
        <p:spPr>
          <a:xfrm flipV="1">
            <a:off x="2534511" y="3556003"/>
            <a:ext cx="0" cy="3081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EC51A72-DDBB-5C40-BC85-05C2F9BB509E}"/>
              </a:ext>
            </a:extLst>
          </p:cNvPr>
          <p:cNvCxnSpPr>
            <a:cxnSpLocks/>
          </p:cNvCxnSpPr>
          <p:nvPr/>
        </p:nvCxnSpPr>
        <p:spPr>
          <a:xfrm>
            <a:off x="897475" y="5198536"/>
            <a:ext cx="34205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E81E8C-E0FA-1D4E-9743-A9F017C01E2C}"/>
              </a:ext>
            </a:extLst>
          </p:cNvPr>
          <p:cNvCxnSpPr>
            <a:cxnSpLocks/>
          </p:cNvCxnSpPr>
          <p:nvPr/>
        </p:nvCxnSpPr>
        <p:spPr>
          <a:xfrm>
            <a:off x="2438409" y="5926669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F5A0C3A-DDA7-E34D-A559-9CCB1CDEB4AF}"/>
              </a:ext>
            </a:extLst>
          </p:cNvPr>
          <p:cNvCxnSpPr>
            <a:cxnSpLocks/>
          </p:cNvCxnSpPr>
          <p:nvPr/>
        </p:nvCxnSpPr>
        <p:spPr>
          <a:xfrm>
            <a:off x="2438409" y="550333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613C5FF-A8F9-D543-B99F-DABD2DD8F1D4}"/>
              </a:ext>
            </a:extLst>
          </p:cNvPr>
          <p:cNvCxnSpPr>
            <a:cxnSpLocks/>
          </p:cNvCxnSpPr>
          <p:nvPr/>
        </p:nvCxnSpPr>
        <p:spPr>
          <a:xfrm>
            <a:off x="2438409" y="6316134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9131B0A-3D70-3045-9C7C-47F84B1F8095}"/>
              </a:ext>
            </a:extLst>
          </p:cNvPr>
          <p:cNvCxnSpPr>
            <a:cxnSpLocks/>
          </p:cNvCxnSpPr>
          <p:nvPr/>
        </p:nvCxnSpPr>
        <p:spPr>
          <a:xfrm>
            <a:off x="2438409" y="487680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61FB967-F2ED-9B45-8210-D74DE481CF50}"/>
              </a:ext>
            </a:extLst>
          </p:cNvPr>
          <p:cNvCxnSpPr>
            <a:cxnSpLocks/>
          </p:cNvCxnSpPr>
          <p:nvPr/>
        </p:nvCxnSpPr>
        <p:spPr>
          <a:xfrm>
            <a:off x="2438411" y="440266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D09B1D-8F7F-A440-9B2B-D168F1918EFF}"/>
              </a:ext>
            </a:extLst>
          </p:cNvPr>
          <p:cNvCxnSpPr>
            <a:cxnSpLocks/>
          </p:cNvCxnSpPr>
          <p:nvPr/>
        </p:nvCxnSpPr>
        <p:spPr>
          <a:xfrm>
            <a:off x="2438414" y="3911601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38BEF8-77A3-B449-BC13-83F629CB8EEC}"/>
              </a:ext>
            </a:extLst>
          </p:cNvPr>
          <p:cNvCxnSpPr>
            <a:cxnSpLocks/>
          </p:cNvCxnSpPr>
          <p:nvPr/>
        </p:nvCxnSpPr>
        <p:spPr>
          <a:xfrm flipV="1">
            <a:off x="2861749" y="50969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C28361B-3363-6640-BC03-F8AB3FE2A05C}"/>
              </a:ext>
            </a:extLst>
          </p:cNvPr>
          <p:cNvCxnSpPr>
            <a:cxnSpLocks/>
          </p:cNvCxnSpPr>
          <p:nvPr/>
        </p:nvCxnSpPr>
        <p:spPr>
          <a:xfrm flipV="1">
            <a:off x="3302016" y="5096935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370E0B3-73D6-1543-928F-6246707A4950}"/>
              </a:ext>
            </a:extLst>
          </p:cNvPr>
          <p:cNvCxnSpPr>
            <a:cxnSpLocks/>
          </p:cNvCxnSpPr>
          <p:nvPr/>
        </p:nvCxnSpPr>
        <p:spPr>
          <a:xfrm flipV="1">
            <a:off x="3725349" y="5113871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7E7BF80-E3E3-1842-A0B9-6D4A599C43BA}"/>
              </a:ext>
            </a:extLst>
          </p:cNvPr>
          <p:cNvCxnSpPr>
            <a:cxnSpLocks/>
          </p:cNvCxnSpPr>
          <p:nvPr/>
        </p:nvCxnSpPr>
        <p:spPr>
          <a:xfrm flipV="1">
            <a:off x="2235212" y="5096938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4C65BBA-CDD7-FF41-9EDE-5CD49A764C74}"/>
              </a:ext>
            </a:extLst>
          </p:cNvPr>
          <p:cNvCxnSpPr>
            <a:cxnSpLocks/>
          </p:cNvCxnSpPr>
          <p:nvPr/>
        </p:nvCxnSpPr>
        <p:spPr>
          <a:xfrm flipV="1">
            <a:off x="1862680" y="509693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790B2E-47DA-1142-94C8-7390ADC6AB23}"/>
              </a:ext>
            </a:extLst>
          </p:cNvPr>
          <p:cNvCxnSpPr>
            <a:cxnSpLocks/>
          </p:cNvCxnSpPr>
          <p:nvPr/>
        </p:nvCxnSpPr>
        <p:spPr>
          <a:xfrm flipV="1">
            <a:off x="1490148" y="5096940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45D3DB-C7AA-0E49-9B90-E8EE1106D372}"/>
              </a:ext>
            </a:extLst>
          </p:cNvPr>
          <p:cNvCxnSpPr>
            <a:cxnSpLocks/>
          </p:cNvCxnSpPr>
          <p:nvPr/>
        </p:nvCxnSpPr>
        <p:spPr>
          <a:xfrm>
            <a:off x="1286941" y="5486401"/>
            <a:ext cx="3759197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FEFB179-3A78-D94A-89AC-2E9C16295267}"/>
                  </a:ext>
                </a:extLst>
              </p:cNvPr>
              <p:cNvSpPr/>
              <p:nvPr/>
            </p:nvSpPr>
            <p:spPr>
              <a:xfrm>
                <a:off x="3037366" y="5860520"/>
                <a:ext cx="21547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FEFB179-3A78-D94A-89AC-2E9C16295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366" y="5860520"/>
                <a:ext cx="2154757" cy="584775"/>
              </a:xfrm>
              <a:prstGeom prst="rect">
                <a:avLst/>
              </a:prstGeom>
              <a:blipFill>
                <a:blip r:embed="rId6"/>
                <a:stretch>
                  <a:fillRect l="-1765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386073D-D519-A548-B913-A25CD3D84B2C}"/>
                  </a:ext>
                </a:extLst>
              </p:cNvPr>
              <p:cNvSpPr/>
              <p:nvPr/>
            </p:nvSpPr>
            <p:spPr>
              <a:xfrm>
                <a:off x="3161251" y="4435443"/>
                <a:ext cx="184781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386073D-D519-A548-B913-A25CD3D84B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251" y="4435443"/>
                <a:ext cx="1847814" cy="584775"/>
              </a:xfrm>
              <a:prstGeom prst="rect">
                <a:avLst/>
              </a:prstGeom>
              <a:blipFill>
                <a:blip r:embed="rId7"/>
                <a:stretch>
                  <a:fillRect l="-2740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25EC7FD-A0F1-954D-8CB9-2C29C0D6BAFC}"/>
              </a:ext>
            </a:extLst>
          </p:cNvPr>
          <p:cNvCxnSpPr>
            <a:cxnSpLocks/>
          </p:cNvCxnSpPr>
          <p:nvPr/>
        </p:nvCxnSpPr>
        <p:spPr>
          <a:xfrm flipV="1">
            <a:off x="3127177" y="4656665"/>
            <a:ext cx="0" cy="812802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3A1CD380-583B-A741-B90D-831B83E47A2A}"/>
              </a:ext>
            </a:extLst>
          </p:cNvPr>
          <p:cNvSpPr/>
          <p:nvPr/>
        </p:nvSpPr>
        <p:spPr>
          <a:xfrm>
            <a:off x="1557879" y="4521195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3C74C5A-E0EB-F340-9B1F-67DBAF9A681E}"/>
                  </a:ext>
                </a:extLst>
              </p:cNvPr>
              <p:cNvSpPr txBox="1"/>
              <p:nvPr/>
            </p:nvSpPr>
            <p:spPr>
              <a:xfrm>
                <a:off x="-59267" y="2487438"/>
                <a:ext cx="3220516" cy="122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8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3C74C5A-E0EB-F340-9B1F-67DBAF9A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267" y="2487438"/>
                <a:ext cx="3220516" cy="1228926"/>
              </a:xfrm>
              <a:prstGeom prst="rect">
                <a:avLst/>
              </a:prstGeom>
              <a:blipFill>
                <a:blip r:embed="rId8"/>
                <a:stretch>
                  <a:fillRect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>
            <a:extLst>
              <a:ext uri="{FF2B5EF4-FFF2-40B4-BE49-F238E27FC236}">
                <a16:creationId xmlns:a16="http://schemas.microsoft.com/office/drawing/2014/main" id="{33496AA6-1A9B-4843-97EF-00830F4231F6}"/>
              </a:ext>
            </a:extLst>
          </p:cNvPr>
          <p:cNvSpPr/>
          <p:nvPr/>
        </p:nvSpPr>
        <p:spPr>
          <a:xfrm>
            <a:off x="2201346" y="4080929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16F9423-D36C-9248-A413-39A3A135B9CE}"/>
              </a:ext>
            </a:extLst>
          </p:cNvPr>
          <p:cNvSpPr/>
          <p:nvPr/>
        </p:nvSpPr>
        <p:spPr>
          <a:xfrm>
            <a:off x="7958671" y="4538129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EEF5515-6557-1A4C-A81B-9C4F94CC8BC9}"/>
              </a:ext>
            </a:extLst>
          </p:cNvPr>
          <p:cNvSpPr/>
          <p:nvPr/>
        </p:nvSpPr>
        <p:spPr>
          <a:xfrm>
            <a:off x="8602138" y="4097863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689469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0A3D-425F-E649-BA2D-FBC10F1D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" y="297393"/>
            <a:ext cx="10515600" cy="70488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1132" y="1086941"/>
                <a:ext cx="10752647" cy="22372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Suppose the next token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  <m:t>𝑇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dirty="0"/>
                  <a:t>, with the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.  Since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right, the weights don’t need to be updated: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D49C17-C79C-4043-9679-956E569C5B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1132" y="1086941"/>
                <a:ext cx="10752647" cy="2237209"/>
              </a:xfrm>
              <a:blipFill>
                <a:blip r:embed="rId2"/>
                <a:stretch>
                  <a:fillRect l="-1181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C324F76-31F5-AE45-947A-C75BD8BA8D88}"/>
              </a:ext>
            </a:extLst>
          </p:cNvPr>
          <p:cNvCxnSpPr>
            <a:cxnSpLocks/>
          </p:cNvCxnSpPr>
          <p:nvPr/>
        </p:nvCxnSpPr>
        <p:spPr>
          <a:xfrm flipV="1">
            <a:off x="8918370" y="3556001"/>
            <a:ext cx="0" cy="3081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B28119B-A845-6A47-9E06-69C6DC62BD9A}"/>
              </a:ext>
            </a:extLst>
          </p:cNvPr>
          <p:cNvCxnSpPr>
            <a:cxnSpLocks/>
          </p:cNvCxnSpPr>
          <p:nvPr/>
        </p:nvCxnSpPr>
        <p:spPr>
          <a:xfrm>
            <a:off x="7281334" y="5198534"/>
            <a:ext cx="34205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7936DD4-8B3F-694E-A2CB-AC4612F5C0FE}"/>
              </a:ext>
            </a:extLst>
          </p:cNvPr>
          <p:cNvCxnSpPr>
            <a:cxnSpLocks/>
          </p:cNvCxnSpPr>
          <p:nvPr/>
        </p:nvCxnSpPr>
        <p:spPr>
          <a:xfrm>
            <a:off x="8822268" y="5926667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A2756AD-5EF0-B94B-B065-1B89657B872A}"/>
              </a:ext>
            </a:extLst>
          </p:cNvPr>
          <p:cNvCxnSpPr>
            <a:cxnSpLocks/>
          </p:cNvCxnSpPr>
          <p:nvPr/>
        </p:nvCxnSpPr>
        <p:spPr>
          <a:xfrm>
            <a:off x="8822268" y="5503334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8684055-1AD7-B243-A9FB-F46E5D0E1949}"/>
              </a:ext>
            </a:extLst>
          </p:cNvPr>
          <p:cNvCxnSpPr>
            <a:cxnSpLocks/>
          </p:cNvCxnSpPr>
          <p:nvPr/>
        </p:nvCxnSpPr>
        <p:spPr>
          <a:xfrm>
            <a:off x="8822268" y="6316132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F546AA8-183F-684F-9C41-AA4A4C5747BE}"/>
              </a:ext>
            </a:extLst>
          </p:cNvPr>
          <p:cNvCxnSpPr>
            <a:cxnSpLocks/>
          </p:cNvCxnSpPr>
          <p:nvPr/>
        </p:nvCxnSpPr>
        <p:spPr>
          <a:xfrm>
            <a:off x="8822268" y="48768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82766EE-1ADA-5A41-A5B5-5041FFD916C7}"/>
              </a:ext>
            </a:extLst>
          </p:cNvPr>
          <p:cNvCxnSpPr>
            <a:cxnSpLocks/>
          </p:cNvCxnSpPr>
          <p:nvPr/>
        </p:nvCxnSpPr>
        <p:spPr>
          <a:xfrm>
            <a:off x="8822270" y="44026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4077423-1B8B-E64F-8A25-C58768587B70}"/>
              </a:ext>
            </a:extLst>
          </p:cNvPr>
          <p:cNvCxnSpPr>
            <a:cxnSpLocks/>
          </p:cNvCxnSpPr>
          <p:nvPr/>
        </p:nvCxnSpPr>
        <p:spPr>
          <a:xfrm>
            <a:off x="8822273" y="3911599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A8E33CE-1C3F-4A46-B3E0-DE5563AD92FC}"/>
              </a:ext>
            </a:extLst>
          </p:cNvPr>
          <p:cNvCxnSpPr>
            <a:cxnSpLocks/>
          </p:cNvCxnSpPr>
          <p:nvPr/>
        </p:nvCxnSpPr>
        <p:spPr>
          <a:xfrm flipV="1">
            <a:off x="9245608" y="509693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4303972-E137-B94F-9510-22551A8D714D}"/>
              </a:ext>
            </a:extLst>
          </p:cNvPr>
          <p:cNvCxnSpPr>
            <a:cxnSpLocks/>
          </p:cNvCxnSpPr>
          <p:nvPr/>
        </p:nvCxnSpPr>
        <p:spPr>
          <a:xfrm flipV="1">
            <a:off x="9685875" y="509693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96DC3C6-EC35-FC49-A97C-F1FD53C69C58}"/>
              </a:ext>
            </a:extLst>
          </p:cNvPr>
          <p:cNvCxnSpPr>
            <a:cxnSpLocks/>
          </p:cNvCxnSpPr>
          <p:nvPr/>
        </p:nvCxnSpPr>
        <p:spPr>
          <a:xfrm flipV="1">
            <a:off x="10109208" y="5113869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32E3704-4325-CC41-B81C-769A505554C9}"/>
              </a:ext>
            </a:extLst>
          </p:cNvPr>
          <p:cNvCxnSpPr>
            <a:cxnSpLocks/>
          </p:cNvCxnSpPr>
          <p:nvPr/>
        </p:nvCxnSpPr>
        <p:spPr>
          <a:xfrm flipV="1">
            <a:off x="8619071" y="5096936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6B03EB6-2266-314C-84E7-43387AD2EE59}"/>
              </a:ext>
            </a:extLst>
          </p:cNvPr>
          <p:cNvCxnSpPr>
            <a:cxnSpLocks/>
          </p:cNvCxnSpPr>
          <p:nvPr/>
        </p:nvCxnSpPr>
        <p:spPr>
          <a:xfrm flipV="1">
            <a:off x="8246539" y="5096937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7B99030-8772-9E4D-9AD3-D0B3CE91E9B6}"/>
              </a:ext>
            </a:extLst>
          </p:cNvPr>
          <p:cNvCxnSpPr>
            <a:cxnSpLocks/>
          </p:cNvCxnSpPr>
          <p:nvPr/>
        </p:nvCxnSpPr>
        <p:spPr>
          <a:xfrm flipV="1">
            <a:off x="7874007" y="5096938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42AAA4E-F15F-9644-B746-DAE1A31413F4}"/>
              </a:ext>
            </a:extLst>
          </p:cNvPr>
          <p:cNvCxnSpPr>
            <a:cxnSpLocks/>
          </p:cNvCxnSpPr>
          <p:nvPr/>
        </p:nvCxnSpPr>
        <p:spPr>
          <a:xfrm>
            <a:off x="8091158" y="3702258"/>
            <a:ext cx="1594717" cy="2935609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D8CB86E-FAAF-EC4B-B8C5-291A9016F3AF}"/>
                  </a:ext>
                </a:extLst>
              </p:cNvPr>
              <p:cNvSpPr/>
              <p:nvPr/>
            </p:nvSpPr>
            <p:spPr>
              <a:xfrm>
                <a:off x="6932027" y="5708119"/>
                <a:ext cx="21547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D8CB86E-FAAF-EC4B-B8C5-291A9016F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027" y="5708119"/>
                <a:ext cx="2154757" cy="584775"/>
              </a:xfrm>
              <a:prstGeom prst="rect">
                <a:avLst/>
              </a:prstGeom>
              <a:blipFill>
                <a:blip r:embed="rId3"/>
                <a:stretch>
                  <a:fillRect l="-175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D96453-B337-064E-A574-75D2206E95B5}"/>
                  </a:ext>
                </a:extLst>
              </p:cNvPr>
              <p:cNvSpPr/>
              <p:nvPr/>
            </p:nvSpPr>
            <p:spPr>
              <a:xfrm>
                <a:off x="10070044" y="4012110"/>
                <a:ext cx="184781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D96453-B337-064E-A574-75D2206E9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044" y="4012110"/>
                <a:ext cx="1847814" cy="584775"/>
              </a:xfrm>
              <a:prstGeom prst="rect">
                <a:avLst/>
              </a:prstGeom>
              <a:blipFill>
                <a:blip r:embed="rId4"/>
                <a:stretch>
                  <a:fillRect l="-2041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A4E63E7-F48A-5C4E-8AC2-0B205DEC265D}"/>
              </a:ext>
            </a:extLst>
          </p:cNvPr>
          <p:cNvCxnSpPr>
            <a:cxnSpLocks/>
          </p:cNvCxnSpPr>
          <p:nvPr/>
        </p:nvCxnSpPr>
        <p:spPr>
          <a:xfrm flipV="1">
            <a:off x="8918370" y="4876800"/>
            <a:ext cx="767505" cy="321734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49635D-CC68-834C-AA7C-8B6A3D7F7C9F}"/>
                  </a:ext>
                </a:extLst>
              </p:cNvPr>
              <p:cNvSpPr txBox="1"/>
              <p:nvPr/>
            </p:nvSpPr>
            <p:spPr>
              <a:xfrm>
                <a:off x="8412891" y="2792244"/>
                <a:ext cx="240750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unchanged</a:t>
                </a: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49635D-CC68-834C-AA7C-8B6A3D7F7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891" y="2792244"/>
                <a:ext cx="2407509" cy="523220"/>
              </a:xfrm>
              <a:prstGeom prst="rect">
                <a:avLst/>
              </a:prstGeom>
              <a:blipFill>
                <a:blip r:embed="rId5"/>
                <a:stretch>
                  <a:fillRect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ight Arrow 82">
            <a:extLst>
              <a:ext uri="{FF2B5EF4-FFF2-40B4-BE49-F238E27FC236}">
                <a16:creationId xmlns:a16="http://schemas.microsoft.com/office/drawing/2014/main" id="{A183C54F-AF2E-6D48-AD21-2F8221B6297D}"/>
              </a:ext>
            </a:extLst>
          </p:cNvPr>
          <p:cNvSpPr/>
          <p:nvPr/>
        </p:nvSpPr>
        <p:spPr>
          <a:xfrm>
            <a:off x="4636762" y="3702258"/>
            <a:ext cx="2421466" cy="2546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 correction necessary!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3C74C5A-E0EB-F340-9B1F-67DBAF9A681E}"/>
                  </a:ext>
                </a:extLst>
              </p:cNvPr>
              <p:cNvSpPr txBox="1"/>
              <p:nvPr/>
            </p:nvSpPr>
            <p:spPr>
              <a:xfrm>
                <a:off x="-59267" y="2487438"/>
                <a:ext cx="3220516" cy="122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dirty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dirty="0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sz="28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3C74C5A-E0EB-F340-9B1F-67DBAF9A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267" y="2487438"/>
                <a:ext cx="3220516" cy="1228926"/>
              </a:xfrm>
              <a:prstGeom prst="rect">
                <a:avLst/>
              </a:prstGeom>
              <a:blipFill>
                <a:blip r:embed="rId6"/>
                <a:stretch>
                  <a:fillRect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Oval 85">
            <a:extLst>
              <a:ext uri="{FF2B5EF4-FFF2-40B4-BE49-F238E27FC236}">
                <a16:creationId xmlns:a16="http://schemas.microsoft.com/office/drawing/2014/main" id="{316F9423-D36C-9248-A413-39A3A135B9CE}"/>
              </a:ext>
            </a:extLst>
          </p:cNvPr>
          <p:cNvSpPr/>
          <p:nvPr/>
        </p:nvSpPr>
        <p:spPr>
          <a:xfrm>
            <a:off x="7958671" y="4538129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EEF5515-6557-1A4C-A81B-9C4F94CC8BC9}"/>
              </a:ext>
            </a:extLst>
          </p:cNvPr>
          <p:cNvSpPr/>
          <p:nvPr/>
        </p:nvSpPr>
        <p:spPr>
          <a:xfrm>
            <a:off x="8602138" y="4097863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9FD05F5-40B7-7C4E-AAB4-ADD02937D704}"/>
              </a:ext>
            </a:extLst>
          </p:cNvPr>
          <p:cNvCxnSpPr>
            <a:cxnSpLocks/>
          </p:cNvCxnSpPr>
          <p:nvPr/>
        </p:nvCxnSpPr>
        <p:spPr>
          <a:xfrm flipV="1">
            <a:off x="2720778" y="3522135"/>
            <a:ext cx="0" cy="3081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50CE2D9-C5FA-994D-8EE9-D202A4B0214C}"/>
              </a:ext>
            </a:extLst>
          </p:cNvPr>
          <p:cNvCxnSpPr>
            <a:cxnSpLocks/>
          </p:cNvCxnSpPr>
          <p:nvPr/>
        </p:nvCxnSpPr>
        <p:spPr>
          <a:xfrm>
            <a:off x="1083742" y="5164668"/>
            <a:ext cx="34205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61ECCDC-E4CF-2F4C-B51A-BC936FF31206}"/>
              </a:ext>
            </a:extLst>
          </p:cNvPr>
          <p:cNvCxnSpPr>
            <a:cxnSpLocks/>
          </p:cNvCxnSpPr>
          <p:nvPr/>
        </p:nvCxnSpPr>
        <p:spPr>
          <a:xfrm>
            <a:off x="2624676" y="5892801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BF857E9-CD1E-AE4C-82E1-045F6DDDC68C}"/>
              </a:ext>
            </a:extLst>
          </p:cNvPr>
          <p:cNvCxnSpPr>
            <a:cxnSpLocks/>
          </p:cNvCxnSpPr>
          <p:nvPr/>
        </p:nvCxnSpPr>
        <p:spPr>
          <a:xfrm>
            <a:off x="2624676" y="5469468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D079FD1-C88E-9346-AB69-8F1967C6893E}"/>
              </a:ext>
            </a:extLst>
          </p:cNvPr>
          <p:cNvCxnSpPr>
            <a:cxnSpLocks/>
          </p:cNvCxnSpPr>
          <p:nvPr/>
        </p:nvCxnSpPr>
        <p:spPr>
          <a:xfrm>
            <a:off x="2624676" y="6282266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FAB9068-8ED1-E541-A617-4E3355EE5A43}"/>
              </a:ext>
            </a:extLst>
          </p:cNvPr>
          <p:cNvCxnSpPr>
            <a:cxnSpLocks/>
          </p:cNvCxnSpPr>
          <p:nvPr/>
        </p:nvCxnSpPr>
        <p:spPr>
          <a:xfrm>
            <a:off x="2624676" y="4842934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11C6158-6BD9-6945-942C-6405CB2A30F2}"/>
              </a:ext>
            </a:extLst>
          </p:cNvPr>
          <p:cNvCxnSpPr>
            <a:cxnSpLocks/>
          </p:cNvCxnSpPr>
          <p:nvPr/>
        </p:nvCxnSpPr>
        <p:spPr>
          <a:xfrm>
            <a:off x="2624678" y="4368800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72BABFA-C8DA-4B43-A65E-D932589B6D21}"/>
              </a:ext>
            </a:extLst>
          </p:cNvPr>
          <p:cNvCxnSpPr>
            <a:cxnSpLocks/>
          </p:cNvCxnSpPr>
          <p:nvPr/>
        </p:nvCxnSpPr>
        <p:spPr>
          <a:xfrm>
            <a:off x="2624681" y="3877733"/>
            <a:ext cx="186267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20A42E3-4C9A-0149-88C6-690C92B2DD8C}"/>
              </a:ext>
            </a:extLst>
          </p:cNvPr>
          <p:cNvCxnSpPr>
            <a:cxnSpLocks/>
          </p:cNvCxnSpPr>
          <p:nvPr/>
        </p:nvCxnSpPr>
        <p:spPr>
          <a:xfrm flipV="1">
            <a:off x="3048016" y="5063067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6ACC529-9AD8-5C49-8738-2F941D11035C}"/>
              </a:ext>
            </a:extLst>
          </p:cNvPr>
          <p:cNvCxnSpPr>
            <a:cxnSpLocks/>
          </p:cNvCxnSpPr>
          <p:nvPr/>
        </p:nvCxnSpPr>
        <p:spPr>
          <a:xfrm flipV="1">
            <a:off x="3488283" y="5063067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1B1ED0A-FFEC-7B42-A5CB-FBF5F55830D6}"/>
              </a:ext>
            </a:extLst>
          </p:cNvPr>
          <p:cNvCxnSpPr>
            <a:cxnSpLocks/>
          </p:cNvCxnSpPr>
          <p:nvPr/>
        </p:nvCxnSpPr>
        <p:spPr>
          <a:xfrm flipV="1">
            <a:off x="3911616" y="5080003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8671D1E-D84C-F549-9F8C-C052311F9BA9}"/>
              </a:ext>
            </a:extLst>
          </p:cNvPr>
          <p:cNvCxnSpPr>
            <a:cxnSpLocks/>
          </p:cNvCxnSpPr>
          <p:nvPr/>
        </p:nvCxnSpPr>
        <p:spPr>
          <a:xfrm flipV="1">
            <a:off x="2421479" y="5063070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1A85D42-6124-5949-8749-66DA002C8D71}"/>
              </a:ext>
            </a:extLst>
          </p:cNvPr>
          <p:cNvCxnSpPr>
            <a:cxnSpLocks/>
          </p:cNvCxnSpPr>
          <p:nvPr/>
        </p:nvCxnSpPr>
        <p:spPr>
          <a:xfrm flipV="1">
            <a:off x="2048947" y="5063071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D52B0A5-5D9C-F84F-8FF6-8CB8AA217D26}"/>
              </a:ext>
            </a:extLst>
          </p:cNvPr>
          <p:cNvCxnSpPr>
            <a:cxnSpLocks/>
          </p:cNvCxnSpPr>
          <p:nvPr/>
        </p:nvCxnSpPr>
        <p:spPr>
          <a:xfrm flipV="1">
            <a:off x="1676415" y="5063072"/>
            <a:ext cx="0" cy="22013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9B97B7F-CE1E-4C48-9498-C23B40455DA0}"/>
              </a:ext>
            </a:extLst>
          </p:cNvPr>
          <p:cNvCxnSpPr>
            <a:cxnSpLocks/>
          </p:cNvCxnSpPr>
          <p:nvPr/>
        </p:nvCxnSpPr>
        <p:spPr>
          <a:xfrm>
            <a:off x="1893566" y="3668392"/>
            <a:ext cx="1594717" cy="2935609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B8D69E4-0F59-9A44-AE0A-6BDFA77BB88E}"/>
                  </a:ext>
                </a:extLst>
              </p:cNvPr>
              <p:cNvSpPr/>
              <p:nvPr/>
            </p:nvSpPr>
            <p:spPr>
              <a:xfrm>
                <a:off x="734435" y="5674253"/>
                <a:ext cx="21547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/>
                        </a:rPr>
                        <m:t>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B8D69E4-0F59-9A44-AE0A-6BDFA77BB8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35" y="5674253"/>
                <a:ext cx="2154757" cy="584775"/>
              </a:xfrm>
              <a:prstGeom prst="rect">
                <a:avLst/>
              </a:prstGeom>
              <a:blipFill>
                <a:blip r:embed="rId7"/>
                <a:stretch>
                  <a:fillRect l="-1754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A0DE316-B995-3C4E-A5B0-56CCC7C0EB4D}"/>
                  </a:ext>
                </a:extLst>
              </p:cNvPr>
              <p:cNvSpPr/>
              <p:nvPr/>
            </p:nvSpPr>
            <p:spPr>
              <a:xfrm>
                <a:off x="3195121" y="3622644"/>
                <a:ext cx="184781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A0DE316-B995-3C4E-A5B0-56CCC7C0E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121" y="3622644"/>
                <a:ext cx="1847814" cy="584775"/>
              </a:xfrm>
              <a:prstGeom prst="rect">
                <a:avLst/>
              </a:prstGeom>
              <a:blipFill>
                <a:blip r:embed="rId8"/>
                <a:stretch>
                  <a:fillRect l="-2055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2494E7B-2393-CC41-B0C8-198A662611C9}"/>
              </a:ext>
            </a:extLst>
          </p:cNvPr>
          <p:cNvCxnSpPr>
            <a:cxnSpLocks/>
          </p:cNvCxnSpPr>
          <p:nvPr/>
        </p:nvCxnSpPr>
        <p:spPr>
          <a:xfrm flipV="1">
            <a:off x="2720778" y="4842934"/>
            <a:ext cx="767505" cy="321734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241B25AB-9B21-1445-AB9E-7B9E4913A35F}"/>
              </a:ext>
            </a:extLst>
          </p:cNvPr>
          <p:cNvSpPr/>
          <p:nvPr/>
        </p:nvSpPr>
        <p:spPr>
          <a:xfrm>
            <a:off x="1761079" y="4504263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-1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FCA678B-424A-224F-897A-E738C04C0EB0}"/>
              </a:ext>
            </a:extLst>
          </p:cNvPr>
          <p:cNvSpPr/>
          <p:nvPr/>
        </p:nvSpPr>
        <p:spPr>
          <a:xfrm>
            <a:off x="2404546" y="4063997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AB10680-7AB4-D74E-AE35-F5EBB6FDC12B}"/>
              </a:ext>
            </a:extLst>
          </p:cNvPr>
          <p:cNvSpPr/>
          <p:nvPr/>
        </p:nvSpPr>
        <p:spPr>
          <a:xfrm>
            <a:off x="3606813" y="4859862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8C757F6F-F8D0-1B47-9421-C1B6A3BC5F33}"/>
              </a:ext>
            </a:extLst>
          </p:cNvPr>
          <p:cNvSpPr/>
          <p:nvPr/>
        </p:nvSpPr>
        <p:spPr>
          <a:xfrm>
            <a:off x="9838271" y="4876795"/>
            <a:ext cx="657417" cy="651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427694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7" y="37580"/>
            <a:ext cx="10515600" cy="1325563"/>
          </a:xfrm>
        </p:spPr>
        <p:txBody>
          <a:bodyPr/>
          <a:lstStyle/>
          <a:p>
            <a:r>
              <a:rPr lang="en-US" dirty="0"/>
              <a:t>McCulloch-Pitts Artificial Neuron, 1943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443309" y="3536082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995509" y="2621682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995509" y="3459882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995509" y="4221882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995510" y="4511694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586309" y="4145682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33741" y="254548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3741" y="32268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8909" y="414121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8909" y="536488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3509" y="140248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1738" y="2007617"/>
            <a:ext cx="95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2671909" y="3824749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38710" y="3596149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Output: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u</a:t>
            </a:r>
            <a:r>
              <a:rPr lang="en-US" dirty="0"/>
              <a:t>(</a:t>
            </a:r>
            <a:r>
              <a:rPr lang="en-US" b="1" dirty="0" err="1"/>
              <a:t>w</a:t>
            </a:r>
            <a:r>
              <a:rPr lang="en-US" b="1" dirty="0" err="1">
                <a:sym typeface="Symbol"/>
              </a:rPr>
              <a:t>x</a:t>
            </a:r>
            <a:r>
              <a:rPr lang="en-US" dirty="0">
                <a:sym typeface="Symbol"/>
              </a:rPr>
              <a:t>)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325787" y="1457718"/>
            <a:ext cx="5411296" cy="5000786"/>
          </a:xfrm>
        </p:spPr>
        <p:txBody>
          <a:bodyPr>
            <a:normAutofit/>
          </a:bodyPr>
          <a:lstStyle/>
          <a:p>
            <a:r>
              <a:rPr lang="en-US" dirty="0"/>
              <a:t>In 1943, McCulloch &amp; Pitts proposed that biological neurons have a nonlinear activation function (a step function) whose input is a weighted linear combination of the currents generated by other neurons.</a:t>
            </a:r>
          </a:p>
          <a:p>
            <a:r>
              <a:rPr lang="en-US" dirty="0"/>
              <a:t>They showed lots of examples of mathematical and logical functions that could be computed using networks of simple neurons like this.</a:t>
            </a:r>
          </a:p>
        </p:txBody>
      </p:sp>
    </p:spTree>
    <p:extLst>
      <p:ext uri="{BB962C8B-B14F-4D97-AF65-F5344CB8AC3E}">
        <p14:creationId xmlns:p14="http://schemas.microsoft.com/office/powerpoint/2010/main" val="1942840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8806347" cy="1143000"/>
          </a:xfrm>
        </p:spPr>
        <p:txBody>
          <a:bodyPr>
            <a:normAutofit/>
          </a:bodyPr>
          <a:lstStyle/>
          <a:p>
            <a:r>
              <a:rPr lang="en-US" dirty="0"/>
              <a:t>Perceptron Learning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551168"/>
                <a:ext cx="11313995" cy="437549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For each training instance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200" dirty="0"/>
                  <a:t> with ground truth label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{−1,1}</m:t>
                    </m:r>
                  </m:oMath>
                </a14:m>
                <a:r>
                  <a:rPr lang="en-US" sz="3200" dirty="0"/>
                  <a:t>:</a:t>
                </a:r>
              </a:p>
              <a:p>
                <a:pPr lvl="1"/>
                <a:r>
                  <a:rPr lang="en-US" sz="3200" dirty="0"/>
                  <a:t>Classify with current weights: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sgn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 </a:t>
                </a:r>
                <a:endParaRPr lang="en-US" sz="3200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3200" dirty="0"/>
                  <a:t>Update weights:   </a:t>
                </a:r>
              </a:p>
              <a:p>
                <a:pPr lvl="2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/>
                  <a:t> then do nothing</a:t>
                </a:r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2"/>
                <a:r>
                  <a:rPr lang="en-US" sz="3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then </a:t>
                </a:r>
                <a:endParaRPr lang="en-US" sz="3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𝑦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e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=+1</m:t>
                                </m:r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e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2"/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551168"/>
                <a:ext cx="11313995" cy="4375498"/>
              </a:xfrm>
              <a:blipFill>
                <a:blip r:embed="rId2"/>
                <a:stretch>
                  <a:fillRect l="-1345" t="-11561" b="-80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31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Perceptron: Teaching the McCulloch-Pitts neuron to learn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Linear classifiers in general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Relationship between weights and data in a linear classifier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The perceptron learning algorithm</a:t>
                </a:r>
              </a:p>
              <a:p>
                <a:r>
                  <a:rPr lang="en-US" dirty="0"/>
                  <a:t>Linear separability,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/>
                  <a:t>, and convergence</a:t>
                </a:r>
              </a:p>
              <a:p>
                <a:pPr lvl="1"/>
                <a:r>
                  <a:rPr lang="en-US" dirty="0"/>
                  <a:t>It converges to the right answer, even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if data are linearly separable</a:t>
                </a:r>
              </a:p>
              <a:p>
                <a:pPr lvl="1"/>
                <a:r>
                  <a:rPr lang="en-US" dirty="0"/>
                  <a:t>If data are not linearly separable, it’s necessary to use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Multi-class perceptron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8731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-1"/>
            <a:ext cx="10329083" cy="1508759"/>
          </a:xfrm>
        </p:spPr>
        <p:txBody>
          <a:bodyPr>
            <a:normAutofit/>
          </a:bodyPr>
          <a:lstStyle/>
          <a:p>
            <a:r>
              <a:rPr lang="en-US" dirty="0"/>
              <a:t>Does the perceptron find an answer?</a:t>
            </a:r>
            <a:br>
              <a:rPr lang="en-US" dirty="0"/>
            </a:br>
            <a:r>
              <a:rPr lang="en-US" dirty="0"/>
              <a:t>Does it find the correct answer?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531620"/>
            <a:ext cx="11306316" cy="2263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Suppose we run the perceptron algorithm for a very long time.   Will it converge to an answer?  Will it converge to the correct answer? </a:t>
            </a:r>
          </a:p>
          <a:p>
            <a:pPr marL="0" indent="0">
              <a:buNone/>
            </a:pPr>
            <a:r>
              <a:rPr lang="en-US" dirty="0"/>
              <a:t>That depends on whether or not the data are linearly separable.</a:t>
            </a:r>
          </a:p>
          <a:p>
            <a:pPr marL="0" indent="0">
              <a:buNone/>
            </a:pPr>
            <a:r>
              <a:rPr lang="en-US" dirty="0"/>
              <a:t>”Linearly separable” means it’s possible to find a line (a hyperplane, in D-dimensional space) that separates the two classes, like this: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CC96A7-ED58-CE4D-92B3-8C6948416051}"/>
              </a:ext>
            </a:extLst>
          </p:cNvPr>
          <p:cNvCxnSpPr>
            <a:cxnSpLocks/>
          </p:cNvCxnSpPr>
          <p:nvPr/>
        </p:nvCxnSpPr>
        <p:spPr>
          <a:xfrm>
            <a:off x="2308860" y="532638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428373-9517-5D44-B364-31CB2C04A12C}"/>
              </a:ext>
            </a:extLst>
          </p:cNvPr>
          <p:cNvCxnSpPr>
            <a:cxnSpLocks/>
          </p:cNvCxnSpPr>
          <p:nvPr/>
        </p:nvCxnSpPr>
        <p:spPr>
          <a:xfrm flipV="1">
            <a:off x="5498182" y="3794760"/>
            <a:ext cx="0" cy="29489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1350AD7-AEA2-8E42-802B-BE31B58A6BCA}"/>
              </a:ext>
            </a:extLst>
          </p:cNvPr>
          <p:cNvSpPr/>
          <p:nvPr/>
        </p:nvSpPr>
        <p:spPr>
          <a:xfrm>
            <a:off x="6878476" y="49847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00180D-F35F-6C4B-B1A8-C7B26445F69E}"/>
              </a:ext>
            </a:extLst>
          </p:cNvPr>
          <p:cNvSpPr/>
          <p:nvPr/>
        </p:nvSpPr>
        <p:spPr>
          <a:xfrm>
            <a:off x="6403074" y="411355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50EC48-F8FC-3A49-B483-C086BC583D4B}"/>
              </a:ext>
            </a:extLst>
          </p:cNvPr>
          <p:cNvSpPr/>
          <p:nvPr/>
        </p:nvSpPr>
        <p:spPr>
          <a:xfrm>
            <a:off x="5422712" y="407488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186A2A-5382-464E-9921-BE0364511901}"/>
              </a:ext>
            </a:extLst>
          </p:cNvPr>
          <p:cNvSpPr/>
          <p:nvPr/>
        </p:nvSpPr>
        <p:spPr>
          <a:xfrm>
            <a:off x="5627429" y="51940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F949E6-7407-4842-AAA9-116E7E86B84E}"/>
                  </a:ext>
                </a:extLst>
              </p:cNvPr>
              <p:cNvSpPr/>
              <p:nvPr/>
            </p:nvSpPr>
            <p:spPr>
              <a:xfrm>
                <a:off x="8645835" y="5057640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F949E6-7407-4842-AAA9-116E7E86B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057640"/>
                <a:ext cx="460006" cy="584775"/>
              </a:xfrm>
              <a:prstGeom prst="rect">
                <a:avLst/>
              </a:prstGeom>
              <a:blipFill>
                <a:blip r:embed="rId2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5F4A4A-5C53-0D41-A947-8A5F19F3CCD9}"/>
                  </a:ext>
                </a:extLst>
              </p:cNvPr>
              <p:cNvSpPr/>
              <p:nvPr/>
            </p:nvSpPr>
            <p:spPr>
              <a:xfrm>
                <a:off x="5008277" y="3613154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5F4A4A-5C53-0D41-A947-8A5F19F3C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277" y="3613154"/>
                <a:ext cx="467045" cy="584775"/>
              </a:xfrm>
              <a:prstGeom prst="rect">
                <a:avLst/>
              </a:prstGeom>
              <a:blipFill>
                <a:blip r:embed="rId3"/>
                <a:stretch>
                  <a:fillRect l="-2632"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6FA0067C-5532-F644-BCA7-8A410F1703E8}"/>
              </a:ext>
            </a:extLst>
          </p:cNvPr>
          <p:cNvSpPr/>
          <p:nvPr/>
        </p:nvSpPr>
        <p:spPr>
          <a:xfrm>
            <a:off x="6571402" y="571489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4F6EDE-8D39-2146-BC50-49B4430F54C6}"/>
              </a:ext>
            </a:extLst>
          </p:cNvPr>
          <p:cNvSpPr/>
          <p:nvPr/>
        </p:nvSpPr>
        <p:spPr>
          <a:xfrm>
            <a:off x="4947313" y="443200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1E7A61-5DEA-0B4E-B172-6C510CDAF2C6}"/>
              </a:ext>
            </a:extLst>
          </p:cNvPr>
          <p:cNvSpPr/>
          <p:nvPr/>
        </p:nvSpPr>
        <p:spPr>
          <a:xfrm>
            <a:off x="7788330" y="447522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5FDE64-D253-AC4F-840F-4A33C1FB270C}"/>
              </a:ext>
            </a:extLst>
          </p:cNvPr>
          <p:cNvSpPr/>
          <p:nvPr/>
        </p:nvSpPr>
        <p:spPr>
          <a:xfrm>
            <a:off x="5811676" y="6620199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93DDD5-F5DF-564A-AA0E-D4C6BDA686B8}"/>
              </a:ext>
            </a:extLst>
          </p:cNvPr>
          <p:cNvSpPr/>
          <p:nvPr/>
        </p:nvSpPr>
        <p:spPr>
          <a:xfrm>
            <a:off x="4899548" y="580360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4300CD-8AD5-DF44-B06F-A22CEBBF0C68}"/>
              </a:ext>
            </a:extLst>
          </p:cNvPr>
          <p:cNvSpPr/>
          <p:nvPr/>
        </p:nvSpPr>
        <p:spPr>
          <a:xfrm>
            <a:off x="5051948" y="6324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9CBC99-3410-3D4D-96E9-E199A9CADBFD}"/>
              </a:ext>
            </a:extLst>
          </p:cNvPr>
          <p:cNvSpPr/>
          <p:nvPr/>
        </p:nvSpPr>
        <p:spPr>
          <a:xfrm>
            <a:off x="3825922" y="474362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1F2FAA-D9D5-2941-89EC-D3081E1D74DB}"/>
              </a:ext>
            </a:extLst>
          </p:cNvPr>
          <p:cNvSpPr/>
          <p:nvPr/>
        </p:nvSpPr>
        <p:spPr>
          <a:xfrm>
            <a:off x="3759956" y="568760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5F306B-3C2F-9948-915B-8C58B0B8F275}"/>
              </a:ext>
            </a:extLst>
          </p:cNvPr>
          <p:cNvCxnSpPr/>
          <p:nvPr/>
        </p:nvCxnSpPr>
        <p:spPr>
          <a:xfrm>
            <a:off x="3825922" y="4116493"/>
            <a:ext cx="3052554" cy="2825439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173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-1"/>
            <a:ext cx="10329083" cy="1508759"/>
          </a:xfrm>
        </p:spPr>
        <p:txBody>
          <a:bodyPr>
            <a:normAutofit/>
          </a:bodyPr>
          <a:lstStyle/>
          <a:p>
            <a:r>
              <a:rPr lang="en-US" dirty="0"/>
              <a:t>Convergence of the Perceptron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1450" y="1209885"/>
                <a:ext cx="11306316" cy="2336001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If the data are linearly separable, as shown below, then the perceptron is guaranteed to reach a value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that classifies the training data with 100% accuracy.</a:t>
                </a:r>
              </a:p>
              <a:p>
                <a:r>
                  <a:rPr lang="en-US" dirty="0"/>
                  <a:t>When it reaches 100% accuracy, there are no more mistakes, therefore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stops changing! We say that it has “converged.”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50" y="1209885"/>
                <a:ext cx="11306316" cy="2336001"/>
              </a:xfrm>
              <a:blipFill>
                <a:blip r:embed="rId2"/>
                <a:stretch>
                  <a:fillRect l="-1010" t="-4324" r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CC96A7-ED58-CE4D-92B3-8C6948416051}"/>
              </a:ext>
            </a:extLst>
          </p:cNvPr>
          <p:cNvCxnSpPr>
            <a:cxnSpLocks/>
          </p:cNvCxnSpPr>
          <p:nvPr/>
        </p:nvCxnSpPr>
        <p:spPr>
          <a:xfrm>
            <a:off x="2308860" y="532638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428373-9517-5D44-B364-31CB2C04A12C}"/>
              </a:ext>
            </a:extLst>
          </p:cNvPr>
          <p:cNvCxnSpPr>
            <a:cxnSpLocks/>
          </p:cNvCxnSpPr>
          <p:nvPr/>
        </p:nvCxnSpPr>
        <p:spPr>
          <a:xfrm flipV="1">
            <a:off x="5498182" y="3794760"/>
            <a:ext cx="0" cy="29489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1350AD7-AEA2-8E42-802B-BE31B58A6BCA}"/>
              </a:ext>
            </a:extLst>
          </p:cNvPr>
          <p:cNvSpPr/>
          <p:nvPr/>
        </p:nvSpPr>
        <p:spPr>
          <a:xfrm>
            <a:off x="6878476" y="49847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00180D-F35F-6C4B-B1A8-C7B26445F69E}"/>
              </a:ext>
            </a:extLst>
          </p:cNvPr>
          <p:cNvSpPr/>
          <p:nvPr/>
        </p:nvSpPr>
        <p:spPr>
          <a:xfrm>
            <a:off x="6403074" y="411355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50EC48-F8FC-3A49-B483-C086BC583D4B}"/>
              </a:ext>
            </a:extLst>
          </p:cNvPr>
          <p:cNvSpPr/>
          <p:nvPr/>
        </p:nvSpPr>
        <p:spPr>
          <a:xfrm>
            <a:off x="5422712" y="407488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186A2A-5382-464E-9921-BE0364511901}"/>
              </a:ext>
            </a:extLst>
          </p:cNvPr>
          <p:cNvSpPr/>
          <p:nvPr/>
        </p:nvSpPr>
        <p:spPr>
          <a:xfrm>
            <a:off x="5627429" y="51940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F949E6-7407-4842-AAA9-116E7E86B84E}"/>
                  </a:ext>
                </a:extLst>
              </p:cNvPr>
              <p:cNvSpPr/>
              <p:nvPr/>
            </p:nvSpPr>
            <p:spPr>
              <a:xfrm>
                <a:off x="8645835" y="5057640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F949E6-7407-4842-AAA9-116E7E86B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057640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5F4A4A-5C53-0D41-A947-8A5F19F3CCD9}"/>
                  </a:ext>
                </a:extLst>
              </p:cNvPr>
              <p:cNvSpPr/>
              <p:nvPr/>
            </p:nvSpPr>
            <p:spPr>
              <a:xfrm>
                <a:off x="5008277" y="3613154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5F4A4A-5C53-0D41-A947-8A5F19F3C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277" y="3613154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l="-2632"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6FA0067C-5532-F644-BCA7-8A410F1703E8}"/>
              </a:ext>
            </a:extLst>
          </p:cNvPr>
          <p:cNvSpPr/>
          <p:nvPr/>
        </p:nvSpPr>
        <p:spPr>
          <a:xfrm>
            <a:off x="6571402" y="571489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4F6EDE-8D39-2146-BC50-49B4430F54C6}"/>
              </a:ext>
            </a:extLst>
          </p:cNvPr>
          <p:cNvSpPr/>
          <p:nvPr/>
        </p:nvSpPr>
        <p:spPr>
          <a:xfrm>
            <a:off x="4947313" y="443200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1E7A61-5DEA-0B4E-B172-6C510CDAF2C6}"/>
              </a:ext>
            </a:extLst>
          </p:cNvPr>
          <p:cNvSpPr/>
          <p:nvPr/>
        </p:nvSpPr>
        <p:spPr>
          <a:xfrm>
            <a:off x="7788330" y="447522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5FDE64-D253-AC4F-840F-4A33C1FB270C}"/>
              </a:ext>
            </a:extLst>
          </p:cNvPr>
          <p:cNvSpPr/>
          <p:nvPr/>
        </p:nvSpPr>
        <p:spPr>
          <a:xfrm>
            <a:off x="5811676" y="6620199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93DDD5-F5DF-564A-AA0E-D4C6BDA686B8}"/>
              </a:ext>
            </a:extLst>
          </p:cNvPr>
          <p:cNvSpPr/>
          <p:nvPr/>
        </p:nvSpPr>
        <p:spPr>
          <a:xfrm>
            <a:off x="4899548" y="580360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4300CD-8AD5-DF44-B06F-A22CEBBF0C68}"/>
              </a:ext>
            </a:extLst>
          </p:cNvPr>
          <p:cNvSpPr/>
          <p:nvPr/>
        </p:nvSpPr>
        <p:spPr>
          <a:xfrm>
            <a:off x="5051948" y="6324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9CBC99-3410-3D4D-96E9-E199A9CADBFD}"/>
              </a:ext>
            </a:extLst>
          </p:cNvPr>
          <p:cNvSpPr/>
          <p:nvPr/>
        </p:nvSpPr>
        <p:spPr>
          <a:xfrm>
            <a:off x="3825922" y="474362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1F2FAA-D9D5-2941-89EC-D3081E1D74DB}"/>
              </a:ext>
            </a:extLst>
          </p:cNvPr>
          <p:cNvSpPr/>
          <p:nvPr/>
        </p:nvSpPr>
        <p:spPr>
          <a:xfrm>
            <a:off x="3759956" y="568760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5F306B-3C2F-9948-915B-8C58B0B8F275}"/>
              </a:ext>
            </a:extLst>
          </p:cNvPr>
          <p:cNvCxnSpPr/>
          <p:nvPr/>
        </p:nvCxnSpPr>
        <p:spPr>
          <a:xfrm>
            <a:off x="3825922" y="4116493"/>
            <a:ext cx="3052554" cy="2825439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255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-1"/>
            <a:ext cx="10329083" cy="1508759"/>
          </a:xfrm>
        </p:spPr>
        <p:txBody>
          <a:bodyPr>
            <a:normAutofit/>
          </a:bodyPr>
          <a:lstStyle/>
          <a:p>
            <a:r>
              <a:rPr lang="en-US" dirty="0"/>
              <a:t>Convergence of the Perceptron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1450" y="1209885"/>
                <a:ext cx="11306316" cy="2336001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If the data are NOT linearly separable, as shown below, then every possible value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will make some mistakes.</a:t>
                </a:r>
              </a:p>
              <a:p>
                <a:r>
                  <a:rPr lang="en-US" dirty="0"/>
                  <a:t>Therefore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never stops changing.</a:t>
                </a:r>
              </a:p>
              <a:p>
                <a:r>
                  <a:rPr lang="en-US" dirty="0"/>
                  <a:t>The perceptron algorithm never converges.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50" y="1209885"/>
                <a:ext cx="11306316" cy="2336001"/>
              </a:xfrm>
              <a:blipFill>
                <a:blip r:embed="rId2"/>
                <a:stretch>
                  <a:fillRect l="-1010" t="-4324" r="-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CC96A7-ED58-CE4D-92B3-8C6948416051}"/>
              </a:ext>
            </a:extLst>
          </p:cNvPr>
          <p:cNvCxnSpPr>
            <a:cxnSpLocks/>
          </p:cNvCxnSpPr>
          <p:nvPr/>
        </p:nvCxnSpPr>
        <p:spPr>
          <a:xfrm>
            <a:off x="2308860" y="5326380"/>
            <a:ext cx="6248293" cy="22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428373-9517-5D44-B364-31CB2C04A12C}"/>
              </a:ext>
            </a:extLst>
          </p:cNvPr>
          <p:cNvCxnSpPr>
            <a:cxnSpLocks/>
          </p:cNvCxnSpPr>
          <p:nvPr/>
        </p:nvCxnSpPr>
        <p:spPr>
          <a:xfrm flipV="1">
            <a:off x="5498182" y="3794760"/>
            <a:ext cx="0" cy="29489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1350AD7-AEA2-8E42-802B-BE31B58A6BCA}"/>
              </a:ext>
            </a:extLst>
          </p:cNvPr>
          <p:cNvSpPr/>
          <p:nvPr/>
        </p:nvSpPr>
        <p:spPr>
          <a:xfrm>
            <a:off x="6878476" y="498473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00180D-F35F-6C4B-B1A8-C7B26445F69E}"/>
              </a:ext>
            </a:extLst>
          </p:cNvPr>
          <p:cNvSpPr/>
          <p:nvPr/>
        </p:nvSpPr>
        <p:spPr>
          <a:xfrm>
            <a:off x="6403074" y="4113554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50EC48-F8FC-3A49-B483-C086BC583D4B}"/>
              </a:ext>
            </a:extLst>
          </p:cNvPr>
          <p:cNvSpPr/>
          <p:nvPr/>
        </p:nvSpPr>
        <p:spPr>
          <a:xfrm>
            <a:off x="5422712" y="4074882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186A2A-5382-464E-9921-BE0364511901}"/>
              </a:ext>
            </a:extLst>
          </p:cNvPr>
          <p:cNvSpPr/>
          <p:nvPr/>
        </p:nvSpPr>
        <p:spPr>
          <a:xfrm>
            <a:off x="5627429" y="5194006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F949E6-7407-4842-AAA9-116E7E86B84E}"/>
                  </a:ext>
                </a:extLst>
              </p:cNvPr>
              <p:cNvSpPr/>
              <p:nvPr/>
            </p:nvSpPr>
            <p:spPr>
              <a:xfrm>
                <a:off x="8645835" y="5057640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F949E6-7407-4842-AAA9-116E7E86B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835" y="5057640"/>
                <a:ext cx="460006" cy="584775"/>
              </a:xfrm>
              <a:prstGeom prst="rect">
                <a:avLst/>
              </a:prstGeom>
              <a:blipFill>
                <a:blip r:embed="rId3"/>
                <a:stretch>
                  <a:fillRect r="-1842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5F4A4A-5C53-0D41-A947-8A5F19F3CCD9}"/>
                  </a:ext>
                </a:extLst>
              </p:cNvPr>
              <p:cNvSpPr/>
              <p:nvPr/>
            </p:nvSpPr>
            <p:spPr>
              <a:xfrm>
                <a:off x="5008277" y="3613154"/>
                <a:ext cx="4670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5F4A4A-5C53-0D41-A947-8A5F19F3C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277" y="3613154"/>
                <a:ext cx="467045" cy="584775"/>
              </a:xfrm>
              <a:prstGeom prst="rect">
                <a:avLst/>
              </a:prstGeom>
              <a:blipFill>
                <a:blip r:embed="rId4"/>
                <a:stretch>
                  <a:fillRect l="-2632" r="-2105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6FA0067C-5532-F644-BCA7-8A410F1703E8}"/>
              </a:ext>
            </a:extLst>
          </p:cNvPr>
          <p:cNvSpPr/>
          <p:nvPr/>
        </p:nvSpPr>
        <p:spPr>
          <a:xfrm>
            <a:off x="6571402" y="5714897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4F6EDE-8D39-2146-BC50-49B4430F54C6}"/>
              </a:ext>
            </a:extLst>
          </p:cNvPr>
          <p:cNvSpPr/>
          <p:nvPr/>
        </p:nvSpPr>
        <p:spPr>
          <a:xfrm>
            <a:off x="4947313" y="4432001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1E7A61-5DEA-0B4E-B172-6C510CDAF2C6}"/>
              </a:ext>
            </a:extLst>
          </p:cNvPr>
          <p:cNvSpPr/>
          <p:nvPr/>
        </p:nvSpPr>
        <p:spPr>
          <a:xfrm>
            <a:off x="7788330" y="4475223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5FDE64-D253-AC4F-840F-4A33C1FB270C}"/>
              </a:ext>
            </a:extLst>
          </p:cNvPr>
          <p:cNvSpPr/>
          <p:nvPr/>
        </p:nvSpPr>
        <p:spPr>
          <a:xfrm>
            <a:off x="5811676" y="6620199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93DDD5-F5DF-564A-AA0E-D4C6BDA686B8}"/>
              </a:ext>
            </a:extLst>
          </p:cNvPr>
          <p:cNvSpPr/>
          <p:nvPr/>
        </p:nvSpPr>
        <p:spPr>
          <a:xfrm>
            <a:off x="4899548" y="580360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4300CD-8AD5-DF44-B06F-A22CEBBF0C68}"/>
              </a:ext>
            </a:extLst>
          </p:cNvPr>
          <p:cNvSpPr/>
          <p:nvPr/>
        </p:nvSpPr>
        <p:spPr>
          <a:xfrm>
            <a:off x="5051948" y="6324495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9CBC99-3410-3D4D-96E9-E199A9CADBFD}"/>
              </a:ext>
            </a:extLst>
          </p:cNvPr>
          <p:cNvSpPr/>
          <p:nvPr/>
        </p:nvSpPr>
        <p:spPr>
          <a:xfrm>
            <a:off x="3825922" y="4743627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1F2FAA-D9D5-2941-89EC-D3081E1D74DB}"/>
              </a:ext>
            </a:extLst>
          </p:cNvPr>
          <p:cNvSpPr/>
          <p:nvPr/>
        </p:nvSpPr>
        <p:spPr>
          <a:xfrm>
            <a:off x="3759956" y="5687600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5F306B-3C2F-9948-915B-8C58B0B8F275}"/>
              </a:ext>
            </a:extLst>
          </p:cNvPr>
          <p:cNvCxnSpPr>
            <a:cxnSpLocks/>
          </p:cNvCxnSpPr>
          <p:nvPr/>
        </p:nvCxnSpPr>
        <p:spPr>
          <a:xfrm>
            <a:off x="3825922" y="4116493"/>
            <a:ext cx="2850108" cy="2503706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71257D-58AD-BD4B-9B06-4FC9E936DEA3}"/>
              </a:ext>
            </a:extLst>
          </p:cNvPr>
          <p:cNvCxnSpPr>
            <a:cxnSpLocks/>
          </p:cNvCxnSpPr>
          <p:nvPr/>
        </p:nvCxnSpPr>
        <p:spPr>
          <a:xfrm flipV="1">
            <a:off x="2912533" y="5194006"/>
            <a:ext cx="4564903" cy="1130489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9F39903-8735-8545-94B6-4127E03E7824}"/>
                  </a:ext>
                </a:extLst>
              </p:cNvPr>
              <p:cNvSpPr/>
              <p:nvPr/>
            </p:nvSpPr>
            <p:spPr>
              <a:xfrm>
                <a:off x="7477436" y="5599505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9F39903-8735-8545-94B6-4127E03E7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436" y="5599505"/>
                <a:ext cx="46000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1A9E9399-CBBB-4F4E-AC74-1251A032811C}"/>
              </a:ext>
            </a:extLst>
          </p:cNvPr>
          <p:cNvSpPr/>
          <p:nvPr/>
        </p:nvSpPr>
        <p:spPr>
          <a:xfrm>
            <a:off x="5964076" y="5113134"/>
            <a:ext cx="272956" cy="254465"/>
          </a:xfrm>
          <a:prstGeom prst="ellipse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01C5BE-1CDF-5A43-AB4F-C83728C1E110}"/>
              </a:ext>
            </a:extLst>
          </p:cNvPr>
          <p:cNvSpPr/>
          <p:nvPr/>
        </p:nvSpPr>
        <p:spPr>
          <a:xfrm>
            <a:off x="4219180" y="5600400"/>
            <a:ext cx="272956" cy="2544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A079CF-0388-DD41-B0A9-62E81A862699}"/>
              </a:ext>
            </a:extLst>
          </p:cNvPr>
          <p:cNvCxnSpPr>
            <a:cxnSpLocks/>
          </p:cNvCxnSpPr>
          <p:nvPr/>
        </p:nvCxnSpPr>
        <p:spPr>
          <a:xfrm>
            <a:off x="3546166" y="4475223"/>
            <a:ext cx="4083670" cy="871183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481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8806347" cy="1143000"/>
          </a:xfrm>
        </p:spPr>
        <p:txBody>
          <a:bodyPr>
            <a:normAutofit/>
          </a:bodyPr>
          <a:lstStyle/>
          <a:p>
            <a:r>
              <a:rPr lang="en-US" dirty="0"/>
              <a:t>Perceptron with learning rate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143001"/>
                <a:ext cx="11313995" cy="5342466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/>
                  <a:t>We can force the perceptron to converge to a reasonably good answer, even if the data aren’t linearly separable, by multiplying the update by a learning rate,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3200" dirty="0"/>
                  <a:t>:</a:t>
                </a:r>
              </a:p>
              <a:p>
                <a:pPr lvl="2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/>
                  <a:t> then do nothing</a:t>
                </a:r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2"/>
                <a:r>
                  <a:rPr lang="en-US" sz="3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then </a:t>
                </a:r>
                <a:endParaRPr lang="en-US" sz="3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𝑦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e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=+1</m:t>
                                </m:r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e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b="1" dirty="0">
                  <a:solidFill>
                    <a:srgbClr val="0000FF"/>
                  </a:solidFill>
                </a:endParaRPr>
              </a:p>
              <a:p>
                <a:r>
                  <a:rPr lang="en-US" sz="3200" dirty="0"/>
                  <a:t>We force it to converge by choosing a value of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3200" dirty="0"/>
                  <a:t> that gets gradually smaller.  For example,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3200" dirty="0"/>
                  <a:t> iteration of training, we can set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3200" dirty="0"/>
                  <a:t>.</a:t>
                </a:r>
              </a:p>
              <a:p>
                <a:pPr lvl="2"/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143001"/>
                <a:ext cx="11313995" cy="5342466"/>
              </a:xfrm>
              <a:blipFill>
                <a:blip r:embed="rId2"/>
                <a:stretch>
                  <a:fillRect l="-1233" t="-12827" b="-45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428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Perceptron: Teaching the McCulloch-Pitts neuron to learn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Linear classifiers in general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Relationship between weights and data in a linear classifier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The perceptron learning algorithm</a:t>
                </a:r>
              </a:p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Linear separability,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, and convergence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It converges to the right answer, even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, if data are linearly separable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If data are not linearly separable, it’s necessary to use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.</a:t>
                </a:r>
              </a:p>
              <a:p>
                <a:r>
                  <a:rPr lang="en-US" dirty="0"/>
                  <a:t>Multi-class perceptron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0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7" y="37580"/>
            <a:ext cx="6092382" cy="1325563"/>
          </a:xfrm>
        </p:spPr>
        <p:txBody>
          <a:bodyPr/>
          <a:lstStyle/>
          <a:p>
            <a:r>
              <a:rPr lang="en-US" dirty="0"/>
              <a:t>Multi-Class Perceptron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358892" y="264543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>
            <a:off x="4231705" y="3959943"/>
            <a:ext cx="54718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109" y="2240682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6941" y="30744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109" y="5589017"/>
            <a:ext cx="37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62109" y="3912617"/>
            <a:ext cx="3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509" y="140248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0483" y="1758236"/>
            <a:ext cx="9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2109" y="437428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4131694" y="3267534"/>
                <a:ext cx="1887294" cy="653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Output: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bSup>
                      </m:fName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694" y="3267534"/>
                <a:ext cx="1887294" cy="653512"/>
              </a:xfrm>
              <a:prstGeom prst="rect">
                <a:avLst/>
              </a:prstGeom>
              <a:blipFill>
                <a:blip r:embed="rId3"/>
                <a:stretch>
                  <a:fillRect l="-2685" t="-384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20270" y="242234"/>
                <a:ext cx="6813694" cy="6578181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True class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1,2,…,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.</a:t>
                </a:r>
              </a:p>
              <a:p>
                <a:pPr algn="ctr">
                  <a:buNone/>
                </a:pPr>
                <a:r>
                  <a:rPr lang="en-US" dirty="0"/>
                  <a:t>Classifier output is </a:t>
                </a:r>
              </a:p>
              <a:p>
                <a:pPr algn="ctr">
                  <a:buNone/>
                </a:pPr>
                <a:endParaRPr lang="en-US" dirty="0"/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fName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algn="ctr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bSup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algn="ctr">
                  <a:buNone/>
                </a:pPr>
                <a:endParaRPr lang="en-US" dirty="0"/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0270" y="242234"/>
                <a:ext cx="6813694" cy="6578181"/>
              </a:xfrm>
              <a:blipFill>
                <a:blip r:embed="rId4"/>
                <a:stretch>
                  <a:fillRect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CD7EE43A-7214-5449-BA62-2D221DB8AEB8}"/>
              </a:ext>
            </a:extLst>
          </p:cNvPr>
          <p:cNvSpPr/>
          <p:nvPr/>
        </p:nvSpPr>
        <p:spPr bwMode="auto">
          <a:xfrm>
            <a:off x="2368788" y="33559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B73A602-F32A-1B4F-B184-C7F970B4B3B6}"/>
              </a:ext>
            </a:extLst>
          </p:cNvPr>
          <p:cNvSpPr/>
          <p:nvPr/>
        </p:nvSpPr>
        <p:spPr bwMode="auto">
          <a:xfrm>
            <a:off x="2364829" y="5442073"/>
            <a:ext cx="457200" cy="455612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C136B1-F8F9-9A49-A8F0-A5AF6F60BED4}"/>
              </a:ext>
            </a:extLst>
          </p:cNvPr>
          <p:cNvSpPr txBox="1"/>
          <p:nvPr/>
        </p:nvSpPr>
        <p:spPr>
          <a:xfrm>
            <a:off x="2453893" y="3944793"/>
            <a:ext cx="26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7FABBB-8811-334E-9DD0-8DECA051610F}"/>
              </a:ext>
            </a:extLst>
          </p:cNvPr>
          <p:cNvCxnSpPr>
            <a:stCxn id="11" idx="3"/>
            <a:endCxn id="5" idx="2"/>
          </p:cNvCxnSpPr>
          <p:nvPr/>
        </p:nvCxnSpPr>
        <p:spPr>
          <a:xfrm>
            <a:off x="824709" y="2425348"/>
            <a:ext cx="1534183" cy="447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0854B8-C57F-0343-BBC8-4A643235A9B1}"/>
              </a:ext>
            </a:extLst>
          </p:cNvPr>
          <p:cNvCxnSpPr>
            <a:cxnSpLocks/>
            <a:stCxn id="12" idx="3"/>
            <a:endCxn id="5" idx="2"/>
          </p:cNvCxnSpPr>
          <p:nvPr/>
        </p:nvCxnSpPr>
        <p:spPr>
          <a:xfrm flipV="1">
            <a:off x="829541" y="2873239"/>
            <a:ext cx="1529351" cy="3858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49213B9-9283-F542-B434-A8D6B4950C14}"/>
              </a:ext>
            </a:extLst>
          </p:cNvPr>
          <p:cNvCxnSpPr>
            <a:cxnSpLocks/>
            <a:stCxn id="17" idx="3"/>
            <a:endCxn id="5" idx="2"/>
          </p:cNvCxnSpPr>
          <p:nvPr/>
        </p:nvCxnSpPr>
        <p:spPr>
          <a:xfrm flipV="1">
            <a:off x="824709" y="2873239"/>
            <a:ext cx="1534183" cy="12240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47B1E51-5904-8E4B-8E47-135CE302786C}"/>
              </a:ext>
            </a:extLst>
          </p:cNvPr>
          <p:cNvCxnSpPr>
            <a:cxnSpLocks/>
            <a:stCxn id="13" idx="3"/>
            <a:endCxn id="5" idx="2"/>
          </p:cNvCxnSpPr>
          <p:nvPr/>
        </p:nvCxnSpPr>
        <p:spPr>
          <a:xfrm flipV="1">
            <a:off x="840739" y="2873239"/>
            <a:ext cx="1518153" cy="29004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62770E8-7CFC-0E43-B880-CD5EE3C6DACF}"/>
              </a:ext>
            </a:extLst>
          </p:cNvPr>
          <p:cNvCxnSpPr>
            <a:cxnSpLocks/>
            <a:stCxn id="11" idx="3"/>
            <a:endCxn id="31" idx="2"/>
          </p:cNvCxnSpPr>
          <p:nvPr/>
        </p:nvCxnSpPr>
        <p:spPr>
          <a:xfrm>
            <a:off x="824709" y="2425348"/>
            <a:ext cx="1544079" cy="11584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E8FAD5-9156-8440-9B1A-EB772AD973E6}"/>
              </a:ext>
            </a:extLst>
          </p:cNvPr>
          <p:cNvCxnSpPr>
            <a:cxnSpLocks/>
            <a:stCxn id="12" idx="3"/>
            <a:endCxn id="31" idx="2"/>
          </p:cNvCxnSpPr>
          <p:nvPr/>
        </p:nvCxnSpPr>
        <p:spPr>
          <a:xfrm>
            <a:off x="829541" y="3259083"/>
            <a:ext cx="1539247" cy="324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3053E9-7CB0-374E-8311-CA6465FB4A41}"/>
              </a:ext>
            </a:extLst>
          </p:cNvPr>
          <p:cNvCxnSpPr>
            <a:cxnSpLocks/>
            <a:stCxn id="17" idx="3"/>
            <a:endCxn id="31" idx="2"/>
          </p:cNvCxnSpPr>
          <p:nvPr/>
        </p:nvCxnSpPr>
        <p:spPr>
          <a:xfrm flipV="1">
            <a:off x="824709" y="3583779"/>
            <a:ext cx="1544079" cy="5135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9AEEAF5-B03F-CE45-8DBE-325928A52A6A}"/>
              </a:ext>
            </a:extLst>
          </p:cNvPr>
          <p:cNvCxnSpPr>
            <a:cxnSpLocks/>
            <a:stCxn id="13" idx="3"/>
            <a:endCxn id="31" idx="2"/>
          </p:cNvCxnSpPr>
          <p:nvPr/>
        </p:nvCxnSpPr>
        <p:spPr>
          <a:xfrm flipV="1">
            <a:off x="840739" y="3583779"/>
            <a:ext cx="1528049" cy="21899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FFC162-060A-C146-A1EE-7B843F81B36E}"/>
              </a:ext>
            </a:extLst>
          </p:cNvPr>
          <p:cNvCxnSpPr>
            <a:cxnSpLocks/>
            <a:stCxn id="11" idx="3"/>
            <a:endCxn id="33" idx="2"/>
          </p:cNvCxnSpPr>
          <p:nvPr/>
        </p:nvCxnSpPr>
        <p:spPr>
          <a:xfrm>
            <a:off x="824709" y="2425348"/>
            <a:ext cx="1540120" cy="3244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9240CCE-7110-9848-8012-F55D76A08EE6}"/>
              </a:ext>
            </a:extLst>
          </p:cNvPr>
          <p:cNvCxnSpPr>
            <a:cxnSpLocks/>
            <a:stCxn id="12" idx="3"/>
            <a:endCxn id="33" idx="2"/>
          </p:cNvCxnSpPr>
          <p:nvPr/>
        </p:nvCxnSpPr>
        <p:spPr>
          <a:xfrm>
            <a:off x="829541" y="3259083"/>
            <a:ext cx="1535288" cy="24107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982AE79-9AE8-864B-A1D9-F67C6A9341EE}"/>
              </a:ext>
            </a:extLst>
          </p:cNvPr>
          <p:cNvCxnSpPr>
            <a:cxnSpLocks/>
            <a:stCxn id="17" idx="3"/>
            <a:endCxn id="33" idx="2"/>
          </p:cNvCxnSpPr>
          <p:nvPr/>
        </p:nvCxnSpPr>
        <p:spPr>
          <a:xfrm>
            <a:off x="824709" y="4097283"/>
            <a:ext cx="1540120" cy="1572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9C41EA7-5C93-A943-BFB3-9F404B0BDF86}"/>
              </a:ext>
            </a:extLst>
          </p:cNvPr>
          <p:cNvCxnSpPr>
            <a:cxnSpLocks/>
            <a:stCxn id="13" idx="3"/>
            <a:endCxn id="33" idx="2"/>
          </p:cNvCxnSpPr>
          <p:nvPr/>
        </p:nvCxnSpPr>
        <p:spPr>
          <a:xfrm flipV="1">
            <a:off x="840739" y="5669879"/>
            <a:ext cx="1524090" cy="10380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520261C-C1A3-FA4F-B67F-1C02BC9341F5}"/>
                  </a:ext>
                </a:extLst>
              </p:cNvPr>
              <p:cNvSpPr/>
              <p:nvPr/>
            </p:nvSpPr>
            <p:spPr>
              <a:xfrm>
                <a:off x="1599437" y="2415661"/>
                <a:ext cx="462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520261C-C1A3-FA4F-B67F-1C02BC934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437" y="2415661"/>
                <a:ext cx="46262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2E3CA78-F5AD-1A42-80A3-1DAF55F98A91}"/>
                  </a:ext>
                </a:extLst>
              </p:cNvPr>
              <p:cNvSpPr/>
              <p:nvPr/>
            </p:nvSpPr>
            <p:spPr>
              <a:xfrm>
                <a:off x="1280344" y="2610922"/>
                <a:ext cx="4573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2E3CA78-F5AD-1A42-80A3-1DAF55F98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344" y="2610922"/>
                <a:ext cx="4573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4843C5-B86B-DB44-9EF7-3C8A6FF83010}"/>
                  </a:ext>
                </a:extLst>
              </p:cNvPr>
              <p:cNvSpPr/>
              <p:nvPr/>
            </p:nvSpPr>
            <p:spPr>
              <a:xfrm>
                <a:off x="689790" y="4820732"/>
                <a:ext cx="631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B4843C5-B86B-DB44-9EF7-3C8A6FF830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90" y="4820732"/>
                <a:ext cx="6314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D61D41-E22B-9949-97B9-F1B11E619A04}"/>
                  </a:ext>
                </a:extLst>
              </p:cNvPr>
              <p:cNvSpPr/>
              <p:nvPr/>
            </p:nvSpPr>
            <p:spPr>
              <a:xfrm>
                <a:off x="1775647" y="4406390"/>
                <a:ext cx="700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D61D41-E22B-9949-97B9-F1B11E619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647" y="4406390"/>
                <a:ext cx="7001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CB7ECAA-5F1F-5C48-9839-AC65E8C2D8CD}"/>
                  </a:ext>
                </a:extLst>
              </p:cNvPr>
              <p:cNvSpPr/>
              <p:nvPr/>
            </p:nvSpPr>
            <p:spPr>
              <a:xfrm>
                <a:off x="1056507" y="5201735"/>
                <a:ext cx="631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CB7ECAA-5F1F-5C48-9839-AC65E8C2D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07" y="5201735"/>
                <a:ext cx="63145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690D549-6A4B-A544-879F-DABE11CDD04C}"/>
                  </a:ext>
                </a:extLst>
              </p:cNvPr>
              <p:cNvSpPr/>
              <p:nvPr/>
            </p:nvSpPr>
            <p:spPr>
              <a:xfrm>
                <a:off x="1208907" y="5639889"/>
                <a:ext cx="904222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690D549-6A4B-A544-879F-DABE11CDD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907" y="5639889"/>
                <a:ext cx="904222" cy="3815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riangle 78">
            <a:extLst>
              <a:ext uri="{FF2B5EF4-FFF2-40B4-BE49-F238E27FC236}">
                <a16:creationId xmlns:a16="http://schemas.microsoft.com/office/drawing/2014/main" id="{7EFAD5D3-58FF-8242-80E4-3CF266C52009}"/>
              </a:ext>
            </a:extLst>
          </p:cNvPr>
          <p:cNvSpPr/>
          <p:nvPr/>
        </p:nvSpPr>
        <p:spPr>
          <a:xfrm rot="5400000">
            <a:off x="3057521" y="3713491"/>
            <a:ext cx="1887294" cy="4824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argmax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F507B98-ED2D-FD4D-B0AA-7569DB6BC150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2816092" y="2873239"/>
            <a:ext cx="933957" cy="416205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0192946-FF31-8248-8E97-CF47A18A46DD}"/>
              </a:ext>
            </a:extLst>
          </p:cNvPr>
          <p:cNvCxnSpPr>
            <a:cxnSpLocks/>
            <a:stCxn id="31" idx="6"/>
          </p:cNvCxnSpPr>
          <p:nvPr/>
        </p:nvCxnSpPr>
        <p:spPr>
          <a:xfrm flipV="1">
            <a:off x="2825988" y="3568556"/>
            <a:ext cx="947395" cy="15223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1265FB8-2820-2444-8E12-317AC6F716C3}"/>
              </a:ext>
            </a:extLst>
          </p:cNvPr>
          <p:cNvSpPr txBox="1"/>
          <p:nvPr/>
        </p:nvSpPr>
        <p:spPr>
          <a:xfrm>
            <a:off x="3520698" y="3840022"/>
            <a:ext cx="26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Symbol"/>
              </a:rPr>
              <a:t>.</a:t>
            </a:r>
          </a:p>
          <a:p>
            <a:r>
              <a:rPr lang="en-US" sz="1200" dirty="0">
                <a:sym typeface="Symbol"/>
              </a:rPr>
              <a:t>.</a:t>
            </a:r>
          </a:p>
          <a:p>
            <a:r>
              <a:rPr lang="en-US" sz="1200" dirty="0">
                <a:sym typeface="Symbol"/>
              </a:rPr>
              <a:t>.</a:t>
            </a:r>
            <a:endParaRPr lang="en-US" sz="1200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DB6BC83-3045-0847-8F28-2B759EB62BC7}"/>
              </a:ext>
            </a:extLst>
          </p:cNvPr>
          <p:cNvCxnSpPr>
            <a:cxnSpLocks/>
            <a:stCxn id="33" idx="7"/>
          </p:cNvCxnSpPr>
          <p:nvPr/>
        </p:nvCxnSpPr>
        <p:spPr>
          <a:xfrm flipV="1">
            <a:off x="2755074" y="4586290"/>
            <a:ext cx="947395" cy="92250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557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7" y="37580"/>
            <a:ext cx="6092382" cy="1325563"/>
          </a:xfrm>
        </p:spPr>
        <p:txBody>
          <a:bodyPr/>
          <a:lstStyle/>
          <a:p>
            <a:r>
              <a:rPr lang="en-US" dirty="0"/>
              <a:t>Multi-Class 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34B23B-5C2F-A149-88DF-BE878ECB9FE5}"/>
                  </a:ext>
                </a:extLst>
              </p:cNvPr>
              <p:cNvSpPr/>
              <p:nvPr/>
            </p:nvSpPr>
            <p:spPr>
              <a:xfrm>
                <a:off x="5512817" y="6292610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34B23B-5C2F-A149-88DF-BE878ECB9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817" y="6292610"/>
                <a:ext cx="460006" cy="584775"/>
              </a:xfrm>
              <a:prstGeom prst="rect">
                <a:avLst/>
              </a:prstGeom>
              <a:blipFill>
                <a:blip r:embed="rId5"/>
                <a:stretch>
                  <a:fillRect r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36C03B-BFFA-914D-9331-4D721A44C575}"/>
              </a:ext>
            </a:extLst>
          </p:cNvPr>
          <p:cNvCxnSpPr>
            <a:cxnSpLocks/>
          </p:cNvCxnSpPr>
          <p:nvPr/>
        </p:nvCxnSpPr>
        <p:spPr>
          <a:xfrm flipV="1">
            <a:off x="42232" y="6751742"/>
            <a:ext cx="605376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0D26C2C-345B-8049-A4CF-5390B76089A6}"/>
              </a:ext>
            </a:extLst>
          </p:cNvPr>
          <p:cNvCxnSpPr>
            <a:cxnSpLocks/>
          </p:cNvCxnSpPr>
          <p:nvPr/>
        </p:nvCxnSpPr>
        <p:spPr>
          <a:xfrm flipV="1">
            <a:off x="42232" y="900113"/>
            <a:ext cx="0" cy="585163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019A493-33CC-594C-94E6-D70E04B4FF71}"/>
                  </a:ext>
                </a:extLst>
              </p:cNvPr>
              <p:cNvSpPr/>
              <p:nvPr/>
            </p:nvSpPr>
            <p:spPr>
              <a:xfrm>
                <a:off x="7359" y="858592"/>
                <a:ext cx="4600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019A493-33CC-594C-94E6-D70E04B4FF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" y="858592"/>
                <a:ext cx="460006" cy="584775"/>
              </a:xfrm>
              <a:prstGeom prst="rect">
                <a:avLst/>
              </a:prstGeom>
              <a:blipFill>
                <a:blip r:embed="rId14"/>
                <a:stretch>
                  <a:fillRect r="-216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7DEEE7D3-9225-7A44-9CF5-5D27E8F6ED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" y="1321895"/>
            <a:ext cx="5429847" cy="54298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5CE3C0C-6DC0-7049-A21D-78037E2A3C53}"/>
                  </a:ext>
                </a:extLst>
              </p:cNvPr>
              <p:cNvSpPr/>
              <p:nvPr/>
            </p:nvSpPr>
            <p:spPr>
              <a:xfrm>
                <a:off x="270647" y="2085827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5CE3C0C-6DC0-7049-A21D-78037E2A3C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47" y="2085827"/>
                <a:ext cx="1122423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83AB518-DF92-FA4D-A113-52BE8CEE53C3}"/>
                  </a:ext>
                </a:extLst>
              </p:cNvPr>
              <p:cNvSpPr/>
              <p:nvPr/>
            </p:nvSpPr>
            <p:spPr>
              <a:xfrm>
                <a:off x="894996" y="1313992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83AB518-DF92-FA4D-A113-52BE8CEE5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96" y="1313992"/>
                <a:ext cx="1122423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902B7EB-3409-2341-88D0-DA7D809EF63B}"/>
                  </a:ext>
                </a:extLst>
              </p:cNvPr>
              <p:cNvSpPr/>
              <p:nvPr/>
            </p:nvSpPr>
            <p:spPr>
              <a:xfrm>
                <a:off x="1843811" y="1318905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902B7EB-3409-2341-88D0-DA7D809EF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811" y="1318905"/>
                <a:ext cx="1122423" cy="369332"/>
              </a:xfrm>
              <a:prstGeom prst="rect">
                <a:avLst/>
              </a:prstGeom>
              <a:blipFill>
                <a:blip r:embed="rId1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E56F47-76BD-9341-982B-7926DEFA1CED}"/>
                  </a:ext>
                </a:extLst>
              </p:cNvPr>
              <p:cNvSpPr/>
              <p:nvPr/>
            </p:nvSpPr>
            <p:spPr>
              <a:xfrm>
                <a:off x="3050995" y="1304155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E56F47-76BD-9341-982B-7926DEFA1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995" y="1304155"/>
                <a:ext cx="1122423" cy="369332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CEC8AC5-BFE2-244F-9E4C-4F4A9883D677}"/>
                  </a:ext>
                </a:extLst>
              </p:cNvPr>
              <p:cNvSpPr/>
              <p:nvPr/>
            </p:nvSpPr>
            <p:spPr>
              <a:xfrm>
                <a:off x="2915529" y="1810517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4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CEC8AC5-BFE2-244F-9E4C-4F4A9883D6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529" y="1810517"/>
                <a:ext cx="1122423" cy="369332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FBABD20-B04B-3C49-896F-75DB4FA724BE}"/>
                  </a:ext>
                </a:extLst>
              </p:cNvPr>
              <p:cNvSpPr/>
              <p:nvPr/>
            </p:nvSpPr>
            <p:spPr>
              <a:xfrm>
                <a:off x="3140580" y="2522264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FBABD20-B04B-3C49-896F-75DB4FA72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580" y="2522264"/>
                <a:ext cx="1122423" cy="369332"/>
              </a:xfrm>
              <a:prstGeom prst="rect">
                <a:avLst/>
              </a:prstGeom>
              <a:blipFill>
                <a:blip r:embed="rId2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F46FF6D-2568-B24B-95A0-4FE65BCD10D6}"/>
                  </a:ext>
                </a:extLst>
              </p:cNvPr>
              <p:cNvSpPr/>
              <p:nvPr/>
            </p:nvSpPr>
            <p:spPr>
              <a:xfrm>
                <a:off x="4449364" y="2302131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6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F46FF6D-2568-B24B-95A0-4FE65BCD10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364" y="2302131"/>
                <a:ext cx="1122423" cy="369332"/>
              </a:xfrm>
              <a:prstGeom prst="rect">
                <a:avLst/>
              </a:prstGeom>
              <a:blipFill>
                <a:blip r:embed="rId2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D5DA8E1-EBCF-9C4D-8BB7-0C54FF604C11}"/>
                  </a:ext>
                </a:extLst>
              </p:cNvPr>
              <p:cNvSpPr/>
              <p:nvPr/>
            </p:nvSpPr>
            <p:spPr>
              <a:xfrm>
                <a:off x="1185047" y="2528275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8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D5DA8E1-EBCF-9C4D-8BB7-0C54FF604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047" y="2528275"/>
                <a:ext cx="1122423" cy="369332"/>
              </a:xfrm>
              <a:prstGeom prst="rect">
                <a:avLst/>
              </a:prstGeom>
              <a:blipFill>
                <a:blip r:embed="rId2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75C1B59-9CAD-4443-ABB6-0649EC26BEAE}"/>
                  </a:ext>
                </a:extLst>
              </p:cNvPr>
              <p:cNvSpPr/>
              <p:nvPr/>
            </p:nvSpPr>
            <p:spPr>
              <a:xfrm>
                <a:off x="465931" y="3120061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9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75C1B59-9CAD-4443-ABB6-0649EC26B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31" y="3120061"/>
                <a:ext cx="1122423" cy="369332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CDD54B-EE9F-954D-80BF-1D82E0383D8F}"/>
                  </a:ext>
                </a:extLst>
              </p:cNvPr>
              <p:cNvSpPr/>
              <p:nvPr/>
            </p:nvSpPr>
            <p:spPr>
              <a:xfrm>
                <a:off x="4679534" y="3927074"/>
                <a:ext cx="14594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)=7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CDD54B-EE9F-954D-80BF-1D82E0383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534" y="3927074"/>
                <a:ext cx="1459476" cy="369332"/>
              </a:xfrm>
              <a:prstGeom prst="rect">
                <a:avLst/>
              </a:prstGeom>
              <a:blipFill>
                <a:blip r:embed="rId2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D964580-C278-0447-9E37-BD7AE7324D2C}"/>
                  </a:ext>
                </a:extLst>
              </p:cNvPr>
              <p:cNvSpPr/>
              <p:nvPr/>
            </p:nvSpPr>
            <p:spPr>
              <a:xfrm>
                <a:off x="1691729" y="3141834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D964580-C278-0447-9E37-BD7AE7324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729" y="3141834"/>
                <a:ext cx="1250663" cy="369332"/>
              </a:xfrm>
              <a:prstGeom prst="rect">
                <a:avLst/>
              </a:prstGeom>
              <a:blipFill>
                <a:blip r:embed="rId2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1B9BAC8-027B-034C-809C-9A8C5B4D3788}"/>
                  </a:ext>
                </a:extLst>
              </p:cNvPr>
              <p:cNvSpPr/>
              <p:nvPr/>
            </p:nvSpPr>
            <p:spPr>
              <a:xfrm>
                <a:off x="50953" y="3686118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1B9BAC8-027B-034C-809C-9A8C5B4D37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3" y="3686118"/>
                <a:ext cx="1250663" cy="369332"/>
              </a:xfrm>
              <a:prstGeom prst="rect">
                <a:avLst/>
              </a:prstGeom>
              <a:blipFill>
                <a:blip r:embed="rId2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F933A93-4793-864D-B60C-3E0028B0142B}"/>
                  </a:ext>
                </a:extLst>
              </p:cNvPr>
              <p:cNvSpPr/>
              <p:nvPr/>
            </p:nvSpPr>
            <p:spPr>
              <a:xfrm>
                <a:off x="1664020" y="3791018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12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F933A93-4793-864D-B60C-3E0028B01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020" y="3791018"/>
                <a:ext cx="1250663" cy="369332"/>
              </a:xfrm>
              <a:prstGeom prst="rect">
                <a:avLst/>
              </a:prstGeom>
              <a:blipFill>
                <a:blip r:embed="rId2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7350E58-B011-D84E-B2CB-777EE6266E58}"/>
                  </a:ext>
                </a:extLst>
              </p:cNvPr>
              <p:cNvSpPr/>
              <p:nvPr/>
            </p:nvSpPr>
            <p:spPr>
              <a:xfrm>
                <a:off x="2893116" y="4095819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7350E58-B011-D84E-B2CB-777EE6266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116" y="4095819"/>
                <a:ext cx="1250663" cy="369332"/>
              </a:xfrm>
              <a:prstGeom prst="rect">
                <a:avLst/>
              </a:prstGeom>
              <a:blipFill>
                <a:blip r:embed="rId2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0320FC9-BDE8-764D-9496-B6AB6921811D}"/>
                  </a:ext>
                </a:extLst>
              </p:cNvPr>
              <p:cNvSpPr/>
              <p:nvPr/>
            </p:nvSpPr>
            <p:spPr>
              <a:xfrm>
                <a:off x="1363179" y="4535204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14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0320FC9-BDE8-764D-9496-B6AB69218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179" y="4535204"/>
                <a:ext cx="1250663" cy="369332"/>
              </a:xfrm>
              <a:prstGeom prst="rect">
                <a:avLst/>
              </a:prstGeom>
              <a:blipFill>
                <a:blip r:embed="rId3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E364003-E162-1842-B32E-E9E4BCD3A348}"/>
                  </a:ext>
                </a:extLst>
              </p:cNvPr>
              <p:cNvSpPr/>
              <p:nvPr/>
            </p:nvSpPr>
            <p:spPr>
              <a:xfrm>
                <a:off x="1943090" y="5008237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E364003-E162-1842-B32E-E9E4BCD3A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090" y="5008237"/>
                <a:ext cx="1250663" cy="369332"/>
              </a:xfrm>
              <a:prstGeom prst="rect">
                <a:avLst/>
              </a:prstGeom>
              <a:blipFill>
                <a:blip r:embed="rId3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FC1BCA0-96F6-2E43-8510-5F8B0CB79466}"/>
                  </a:ext>
                </a:extLst>
              </p:cNvPr>
              <p:cNvSpPr/>
              <p:nvPr/>
            </p:nvSpPr>
            <p:spPr>
              <a:xfrm>
                <a:off x="3093017" y="4887505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16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FC1BCA0-96F6-2E43-8510-5F8B0CB79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017" y="4887505"/>
                <a:ext cx="1250663" cy="369332"/>
              </a:xfrm>
              <a:prstGeom prst="rect">
                <a:avLst/>
              </a:prstGeom>
              <a:blipFill>
                <a:blip r:embed="rId3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2B9C773-FF9D-AF4E-B1F6-4266E35F0EA3}"/>
                  </a:ext>
                </a:extLst>
              </p:cNvPr>
              <p:cNvSpPr/>
              <p:nvPr/>
            </p:nvSpPr>
            <p:spPr>
              <a:xfrm>
                <a:off x="4205997" y="5039905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17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2B9C773-FF9D-AF4E-B1F6-4266E35F0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997" y="5039905"/>
                <a:ext cx="1250663" cy="369332"/>
              </a:xfrm>
              <a:prstGeom prst="rect">
                <a:avLst/>
              </a:prstGeom>
              <a:blipFill>
                <a:blip r:embed="rId3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4BDD4C-5DC9-0D4D-9DC3-6A6980302F05}"/>
                  </a:ext>
                </a:extLst>
              </p:cNvPr>
              <p:cNvSpPr/>
              <p:nvPr/>
            </p:nvSpPr>
            <p:spPr>
              <a:xfrm>
                <a:off x="333983" y="5738569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18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D4BDD4C-5DC9-0D4D-9DC3-6A6980302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3" y="5738569"/>
                <a:ext cx="1250663" cy="369332"/>
              </a:xfrm>
              <a:prstGeom prst="rect">
                <a:avLst/>
              </a:prstGeom>
              <a:blipFill>
                <a:blip r:embed="rId3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ACA5F0C-7B7F-5149-A78E-BF2A0B7C4F83}"/>
                  </a:ext>
                </a:extLst>
              </p:cNvPr>
              <p:cNvSpPr/>
              <p:nvPr/>
            </p:nvSpPr>
            <p:spPr>
              <a:xfrm>
                <a:off x="2148929" y="5902844"/>
                <a:ext cx="125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19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ACA5F0C-7B7F-5149-A78E-BF2A0B7C4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929" y="5902844"/>
                <a:ext cx="1250663" cy="369332"/>
              </a:xfrm>
              <a:prstGeom prst="rect">
                <a:avLst/>
              </a:prstGeom>
              <a:blipFill>
                <a:blip r:embed="rId3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4B426F9A-FD83-334B-9FD9-557CA2C700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5247" y="411568"/>
                <a:ext cx="5969383" cy="6578181"/>
              </a:xfrm>
            </p:spPr>
            <p:txBody>
              <a:bodyPr>
                <a:noAutofit/>
              </a:bodyPr>
              <a:lstStyle/>
              <a:p>
                <a:pPr>
                  <a:buNone/>
                </a:pPr>
                <a:r>
                  <a:rPr lang="en-US" b="0" dirty="0"/>
                  <a:t>The argmax classifier, </a:t>
                </a:r>
              </a:p>
              <a:p>
                <a:pPr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bSup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acc>
                                <m:accPr>
                                  <m:chr m:val="⃗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algn="ctr">
                  <a:buNone/>
                </a:pPr>
                <a:endParaRPr lang="en-US" dirty="0"/>
              </a:p>
              <a:p>
                <a:pPr>
                  <a:buNone/>
                </a:pPr>
                <a:r>
                  <a:rPr lang="en-US" dirty="0"/>
                  <a:t>results in classification boundaries that are piece-wise linear.</a:t>
                </a:r>
              </a:p>
              <a:p>
                <a:pPr>
                  <a:buNone/>
                </a:pPr>
                <a:r>
                  <a:rPr lang="en-US" dirty="0"/>
                  <a:t>Just think about why that is: the boundary between the regions for y=1 and y=2 is the line where</a:t>
                </a:r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>
                  <a:buNone/>
                </a:pPr>
                <a:r>
                  <a:rPr lang="en-US" dirty="0"/>
                  <a:t>… or in other words,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which is the equation for a straight line!</a:t>
                </a:r>
              </a:p>
              <a:p>
                <a:pPr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4B426F9A-FD83-334B-9FD9-557CA2C700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5247" y="411568"/>
                <a:ext cx="5969383" cy="6578181"/>
              </a:xfrm>
              <a:blipFill>
                <a:blip r:embed="rId36"/>
                <a:stretch>
                  <a:fillRect l="-2123" t="-1541" r="-2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16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" y="0"/>
            <a:ext cx="8806347" cy="1143000"/>
          </a:xfrm>
        </p:spPr>
        <p:txBody>
          <a:bodyPr>
            <a:normAutofit/>
          </a:bodyPr>
          <a:lstStyle/>
          <a:p>
            <a:r>
              <a:rPr lang="en-US" dirty="0"/>
              <a:t>Training a Multi-Class Perceptron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3771" y="1143001"/>
                <a:ext cx="11313995" cy="534246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/>
                  <a:t>First, classify a training token,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32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Sup>
                          <m:sSubSupPr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3200" dirty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bSup>
                      </m:fName>
                      <m:e>
                        <m:d>
                          <m:dPr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acc>
                              <m:accPr>
                                <m:chr m:val="⃗"/>
                                <m:ctrl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sz="3200" dirty="0"/>
                  <a:t>.  Then:</a:t>
                </a:r>
              </a:p>
              <a:p>
                <a:pPr lvl="1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/>
                  <a:t> then do nothing</a:t>
                </a:r>
                <a:endParaRPr lang="en-US" sz="3200" b="1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32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then</a:t>
                </a:r>
              </a:p>
              <a:p>
                <a:pPr lvl="2"/>
                <a:r>
                  <a:rPr lang="en-US" sz="3200" b="1" u="sng" dirty="0"/>
                  <a:t>Add</a:t>
                </a:r>
                <a:r>
                  <a:rPr lang="en-US" sz="3200" dirty="0"/>
                  <a:t> x to the vector that </a:t>
                </a:r>
                <a:r>
                  <a:rPr lang="en-US" sz="3200" b="1" u="sng" dirty="0"/>
                  <a:t>should</a:t>
                </a:r>
                <a:r>
                  <a:rPr lang="en-US" sz="3200" dirty="0"/>
                  <a:t> have been the winner: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  <a:p>
                <a:pPr marL="914400" lvl="2" indent="0">
                  <a:buNone/>
                </a:pPr>
                <a:endParaRPr lang="en-US" sz="3200" dirty="0"/>
              </a:p>
              <a:p>
                <a:pPr lvl="2"/>
                <a:r>
                  <a:rPr lang="en-US" sz="3200" b="1" u="sng" dirty="0"/>
                  <a:t>Subtract</a:t>
                </a:r>
                <a:r>
                  <a:rPr lang="en-US" sz="3200" dirty="0"/>
                  <a:t> x from the vector that </a:t>
                </a:r>
                <a:r>
                  <a:rPr lang="en-US" sz="3200" b="1" u="sng" dirty="0"/>
                  <a:t>shouldn’t</a:t>
                </a:r>
                <a:r>
                  <a:rPr lang="en-US" sz="3200" dirty="0"/>
                  <a:t> have won, but did: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  <a:p>
                <a:pPr marL="914400" lvl="2" indent="0">
                  <a:buNone/>
                </a:pPr>
                <a:endParaRPr lang="en-US" sz="3200" dirty="0"/>
              </a:p>
              <a:p>
                <a:pPr lvl="2"/>
                <a:r>
                  <a:rPr lang="en-US" sz="3200" dirty="0"/>
                  <a:t>Don’t change any of the other classes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771" y="1143001"/>
                <a:ext cx="11313995" cy="5342466"/>
              </a:xfrm>
              <a:blipFill>
                <a:blip r:embed="rId2"/>
                <a:stretch>
                  <a:fillRect l="-1345" t="-3563" r="-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75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9EEA-846C-E841-B9E0-38CF78DB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inspiration: Hebbian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C766-872B-1148-8F9C-D77C1EDD1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“Neurons that fire together, wire together.</a:t>
            </a:r>
          </a:p>
          <a:p>
            <a:pPr marL="0" indent="0" algn="ctr">
              <a:buNone/>
            </a:pPr>
            <a:r>
              <a:rPr lang="en-US" dirty="0"/>
              <a:t>…</a:t>
            </a:r>
          </a:p>
          <a:p>
            <a:pPr marL="0" indent="0" algn="ctr">
              <a:buNone/>
            </a:pPr>
            <a:r>
              <a:rPr lang="en-US" dirty="0"/>
              <a:t>The general idea is an old one, that any two cells or systems of cells that are repeatedly active at the same time will tend to become `associated’ so that activity in one facilitates activity in the other.”</a:t>
            </a:r>
          </a:p>
          <a:p>
            <a:pPr marL="0" indent="0" algn="ctr">
              <a:buNone/>
            </a:pPr>
            <a:endParaRPr lang="en-US" dirty="0"/>
          </a:p>
          <a:p>
            <a:pPr algn="ctr">
              <a:buFontTx/>
              <a:buChar char="-"/>
            </a:pPr>
            <a:r>
              <a:rPr lang="en-US" dirty="0"/>
              <a:t>D.O. Hebb, 1949</a:t>
            </a:r>
          </a:p>
          <a:p>
            <a:pPr algn="ctr">
              <a:buFontTx/>
              <a:buChar char="-"/>
            </a:pPr>
            <a:endParaRPr lang="en-US" dirty="0"/>
          </a:p>
          <a:p>
            <a:pPr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67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Perceptron as a model of a biological neuron: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dirty="0" err="1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dirty="0" err="1">
                        <a:latin typeface="Cambria Math" panose="02040503050406030204" pitchFamily="18" charset="0"/>
                      </a:rPr>
                      <m:t>gn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perceptron learning algorithm: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do nothing, else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Linear separability,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/>
                  <a:t>, and convergence</a:t>
                </a:r>
              </a:p>
              <a:p>
                <a:pPr lvl="1"/>
                <a:r>
                  <a:rPr lang="en-US" dirty="0"/>
                  <a:t>It converges to the right answer, even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if data are linearly separable</a:t>
                </a:r>
              </a:p>
              <a:p>
                <a:pPr lvl="1"/>
                <a:r>
                  <a:rPr lang="en-US" dirty="0"/>
                  <a:t>If data are not linearly separable, it’s necessary to use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Multi-class perceptron: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do nothing, else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l-GR" sz="3200" i="1" dirty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69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2CE07F-03BF-BA4C-B254-5F3FB9879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Rosenblatt’s interpretation of Hebb’s idea: add a supervision signal that tells the neuron what its output should have been.</a:t>
                </a:r>
              </a:p>
              <a:p>
                <a:r>
                  <a:rPr lang="en-US" dirty="0"/>
                  <a:t>If the neuron got the right answer, don’t change the weights.</a:t>
                </a:r>
              </a:p>
              <a:p>
                <a:r>
                  <a:rPr lang="en-US" dirty="0"/>
                  <a:t>Else: If the correct answer was “+1”, then adjust the weights so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in the McCulloch-Pitt neuron, is more </a:t>
                </a:r>
                <a:r>
                  <a:rPr lang="en-US" u="sng" dirty="0"/>
                  <a:t>positive</a:t>
                </a:r>
              </a:p>
              <a:p>
                <a:r>
                  <a:rPr lang="en-US" dirty="0"/>
                  <a:t>Else: If the correct answer was “-1”, then adjust the weights so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in the McCulloch-Pitt neuron, is more </a:t>
                </a:r>
                <a:r>
                  <a:rPr lang="en-US" u="sng" dirty="0"/>
                  <a:t>negative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2CE07F-03BF-BA4C-B254-5F3FB9879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36" t="-2326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043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3"/>
            <a:ext cx="10515600" cy="1269711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6578220" y="235034"/>
            <a:ext cx="5336275" cy="52679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1959: Rosenblatt is granted a patent for the “perceptron,” an electrical circuit model of a neuron, with the ability to learn from data.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1160059"/>
            <a:ext cx="4403215" cy="54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82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93336-5A0C-A342-BFA4-4127A208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Perceptron: Teaching the McCulloch-Pitts neuron to learn</a:t>
                </a:r>
              </a:p>
              <a:p>
                <a:r>
                  <a:rPr lang="en-US" dirty="0"/>
                  <a:t>Linear classifiers in general</a:t>
                </a:r>
              </a:p>
              <a:p>
                <a:r>
                  <a:rPr lang="en-US" dirty="0"/>
                  <a:t>Relationship between weights and data in a linear classifier</a:t>
                </a:r>
              </a:p>
              <a:p>
                <a:r>
                  <a:rPr lang="en-US" dirty="0"/>
                  <a:t>The perceptron learning algorithm</a:t>
                </a:r>
              </a:p>
              <a:p>
                <a:r>
                  <a:rPr lang="en-US" dirty="0"/>
                  <a:t>Linear separability,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/>
                  <a:t>, and convergence</a:t>
                </a:r>
              </a:p>
              <a:p>
                <a:pPr lvl="1"/>
                <a:r>
                  <a:rPr lang="en-US" dirty="0"/>
                  <a:t>It converges to the right answer, even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if data are linearly separable</a:t>
                </a:r>
              </a:p>
              <a:p>
                <a:pPr lvl="1"/>
                <a:r>
                  <a:rPr lang="en-US" dirty="0"/>
                  <a:t>If data are not linearly separable, it’s necessary to use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Multi-class perceptron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66149B-3BAD-B445-8A66-9F8B4DE05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9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B29FA-56F7-3D41-A97E-FDAB3D52C0FE}"/>
              </a:ext>
            </a:extLst>
          </p:cNvPr>
          <p:cNvSpPr/>
          <p:nvPr/>
        </p:nvSpPr>
        <p:spPr>
          <a:xfrm>
            <a:off x="59478" y="5514029"/>
            <a:ext cx="62409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YellowLabradorLooking_new.jpg</a:t>
            </a:r>
            <a:r>
              <a:rPr lang="en-US" sz="1000" dirty="0"/>
              <a:t>: *derivative work: </a:t>
            </a:r>
            <a:r>
              <a:rPr lang="en-US" sz="1000" dirty="0" err="1"/>
              <a:t>Djmirko</a:t>
            </a:r>
            <a:r>
              <a:rPr lang="en-US" sz="1000" dirty="0"/>
              <a:t> (talk)</a:t>
            </a:r>
            <a:r>
              <a:rPr lang="en-US" sz="1000" dirty="0" err="1"/>
              <a:t>YellowLabradorLooking.jpg</a:t>
            </a:r>
            <a:r>
              <a:rPr lang="en-US" sz="1000" dirty="0"/>
              <a:t>: </a:t>
            </a:r>
            <a:r>
              <a:rPr lang="en-US" sz="1000" dirty="0" err="1"/>
              <a:t>User:HabjGolden_Retriever_Sammy.jpg</a:t>
            </a:r>
            <a:r>
              <a:rPr lang="en-US" sz="1000" dirty="0"/>
              <a:t>: Pharaoh </a:t>
            </a:r>
            <a:r>
              <a:rPr lang="en-US" sz="1000" dirty="0" err="1"/>
              <a:t>HoundCockerpoo.jpg</a:t>
            </a:r>
            <a:r>
              <a:rPr lang="en-US" sz="1000" dirty="0"/>
              <a:t>: </a:t>
            </a:r>
            <a:r>
              <a:rPr lang="en-US" sz="1000" dirty="0" err="1"/>
              <a:t>ALMMLonghaired_yorkie.jpg</a:t>
            </a:r>
            <a:r>
              <a:rPr lang="en-US" sz="1000" dirty="0"/>
              <a:t>: Ed Garcia from United </a:t>
            </a:r>
            <a:r>
              <a:rPr lang="en-US" sz="1000" dirty="0" err="1"/>
              <a:t>StatesBoxer_female_brown.jpg</a:t>
            </a:r>
            <a:r>
              <a:rPr lang="en-US" sz="1000" dirty="0"/>
              <a:t>: Flickr user boxercabMilù_050.JPG: AleRBeagle1.jpg: TobycatBasset_Hound_600.jpg: </a:t>
            </a:r>
            <a:r>
              <a:rPr lang="en-US" sz="1000" dirty="0" err="1"/>
              <a:t>ToBNewfoundland_dog_Smoky.jpg</a:t>
            </a:r>
            <a:r>
              <a:rPr lang="en-US" sz="1000" dirty="0"/>
              <a:t>: Flickr user </a:t>
            </a:r>
            <a:r>
              <a:rPr lang="en-US" sz="1000" dirty="0" err="1"/>
              <a:t>DanDee</a:t>
            </a:r>
            <a:r>
              <a:rPr lang="en-US" sz="1000" dirty="0"/>
              <a:t> </a:t>
            </a:r>
            <a:r>
              <a:rPr lang="en-US" sz="1000" dirty="0" err="1"/>
              <a:t>Shotsderivative</a:t>
            </a:r>
            <a:r>
              <a:rPr lang="en-US" sz="1000" dirty="0"/>
              <a:t> work: December21st2012Freak (talk) - YellowLabradorLooking_new.jpgGolden_Retriever_Sammy.jpgCockerpoo.jpgLonghaired_yorkie.jpgBoxer_female_brown.jpgMilù_050.JPGBeagle1.jpgBasset_Hound_600.jpgNewfoundland_dog_Smoky.jpg,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=10793219</a:t>
            </a:r>
          </a:p>
        </p:txBody>
      </p:sp>
      <p:pic>
        <p:nvPicPr>
          <p:cNvPr id="6" name="Picture 5" descr="A picture containing dog, different, photo, grass&#10;&#10;Description automatically generated">
            <a:extLst>
              <a:ext uri="{FF2B5EF4-FFF2-40B4-BE49-F238E27FC236}">
                <a16:creationId xmlns:a16="http://schemas.microsoft.com/office/drawing/2014/main" id="{5802C317-F768-EC4E-89F5-91BCC89F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9" y="1092820"/>
            <a:ext cx="5031656" cy="4421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A0E9C-3EB7-074D-B80A-5622670749A0}"/>
              </a:ext>
            </a:extLst>
          </p:cNvPr>
          <p:cNvSpPr/>
          <p:nvPr/>
        </p:nvSpPr>
        <p:spPr>
          <a:xfrm>
            <a:off x="6300440" y="5553293"/>
            <a:ext cx="58097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Alvesgaspar</a:t>
            </a:r>
            <a:r>
              <a:rPr lang="en-US" sz="1000" dirty="0"/>
              <a:t> - Top </a:t>
            </a:r>
            <a:r>
              <a:rPr lang="en-US" sz="1000" dirty="0" err="1"/>
              <a:t>left:File:Cat</a:t>
            </a:r>
            <a:r>
              <a:rPr lang="en-US" sz="1000" dirty="0"/>
              <a:t> August 2010-4.jpg by </a:t>
            </a:r>
            <a:r>
              <a:rPr lang="en-US" sz="1000" dirty="0" err="1"/>
              <a:t>AlvesgasparTop</a:t>
            </a:r>
            <a:r>
              <a:rPr lang="en-US" sz="1000" dirty="0"/>
              <a:t> </a:t>
            </a:r>
            <a:r>
              <a:rPr lang="en-US" sz="1000" dirty="0" err="1"/>
              <a:t>middle:File:Gustav</a:t>
            </a:r>
            <a:r>
              <a:rPr lang="en-US" sz="1000" dirty="0"/>
              <a:t> </a:t>
            </a:r>
            <a:r>
              <a:rPr lang="en-US" sz="1000" dirty="0" err="1"/>
              <a:t>chocolate.jpg</a:t>
            </a:r>
            <a:r>
              <a:rPr lang="en-US" sz="1000" dirty="0"/>
              <a:t> by Martin </a:t>
            </a:r>
            <a:r>
              <a:rPr lang="en-US" sz="1000" dirty="0" err="1"/>
              <a:t>BahmannTop</a:t>
            </a:r>
            <a:r>
              <a:rPr lang="en-US" sz="1000" dirty="0"/>
              <a:t> </a:t>
            </a:r>
            <a:r>
              <a:rPr lang="en-US" sz="1000" dirty="0" err="1"/>
              <a:t>right:File:Orange</a:t>
            </a:r>
            <a:r>
              <a:rPr lang="en-US" sz="1000" dirty="0"/>
              <a:t> tabby cat sitting on fallen leaves-Hisashi-01A.jpg by </a:t>
            </a:r>
            <a:r>
              <a:rPr lang="en-US" sz="1000" dirty="0" err="1"/>
              <a:t>HisashiBottom</a:t>
            </a:r>
            <a:r>
              <a:rPr lang="en-US" sz="1000" dirty="0"/>
              <a:t> </a:t>
            </a:r>
            <a:r>
              <a:rPr lang="en-US" sz="1000" dirty="0" err="1"/>
              <a:t>left:File:Siam</a:t>
            </a:r>
            <a:r>
              <a:rPr lang="en-US" sz="1000" dirty="0"/>
              <a:t> </a:t>
            </a:r>
            <a:r>
              <a:rPr lang="en-US" sz="1000" dirty="0" err="1"/>
              <a:t>lilacpoint.jpg</a:t>
            </a:r>
            <a:r>
              <a:rPr lang="en-US" sz="1000" dirty="0"/>
              <a:t> by Martin </a:t>
            </a:r>
            <a:r>
              <a:rPr lang="en-US" sz="1000" dirty="0" err="1"/>
              <a:t>BahmannBottom</a:t>
            </a:r>
            <a:r>
              <a:rPr lang="en-US" sz="1000" dirty="0"/>
              <a:t> </a:t>
            </a:r>
            <a:r>
              <a:rPr lang="en-US" sz="1000" dirty="0" err="1"/>
              <a:t>middle:File:Felis</a:t>
            </a:r>
            <a:r>
              <a:rPr lang="en-US" sz="1000" dirty="0"/>
              <a:t> </a:t>
            </a:r>
            <a:r>
              <a:rPr lang="en-US" sz="1000" dirty="0" err="1"/>
              <a:t>catus</a:t>
            </a:r>
            <a:r>
              <a:rPr lang="en-US" sz="1000" dirty="0"/>
              <a:t>-cat on </a:t>
            </a:r>
            <a:r>
              <a:rPr lang="en-US" sz="1000" dirty="0" err="1"/>
              <a:t>snow.jpg</a:t>
            </a:r>
            <a:r>
              <a:rPr lang="en-US" sz="1000" dirty="0"/>
              <a:t> by </a:t>
            </a:r>
            <a:r>
              <a:rPr lang="en-US" sz="1000" dirty="0" err="1"/>
              <a:t>Von.grzankaBottom</a:t>
            </a:r>
            <a:r>
              <a:rPr lang="en-US" sz="1000" dirty="0"/>
              <a:t> right:File:Sheba1.JPG by </a:t>
            </a:r>
            <a:r>
              <a:rPr lang="en-US" sz="1000" dirty="0" err="1"/>
              <a:t>Dovenetel</a:t>
            </a:r>
            <a:r>
              <a:rPr lang="en-US" sz="1000" dirty="0"/>
              <a:t>, CC BY-SA 3.0, https://</a:t>
            </a:r>
            <a:r>
              <a:rPr lang="en-US" sz="1000" dirty="0" err="1"/>
              <a:t>commons.wikimedia.org</a:t>
            </a:r>
            <a:r>
              <a:rPr lang="en-US" sz="1000" dirty="0"/>
              <a:t>/w/</a:t>
            </a:r>
            <a:r>
              <a:rPr lang="en-US" sz="1000" dirty="0" err="1"/>
              <a:t>index.php?curid</a:t>
            </a:r>
            <a:r>
              <a:rPr lang="en-US" sz="1000" dirty="0"/>
              <a:t>=17960205</a:t>
            </a:r>
          </a:p>
        </p:txBody>
      </p:sp>
      <p:pic>
        <p:nvPicPr>
          <p:cNvPr id="9" name="Picture 8" descr="A grey and white cat sitting in a box&#10;&#10;Description automatically generated">
            <a:extLst>
              <a:ext uri="{FF2B5EF4-FFF2-40B4-BE49-F238E27FC236}">
                <a16:creationId xmlns:a16="http://schemas.microsoft.com/office/drawing/2014/main" id="{641C9F03-574B-D046-93AE-D2F50F88F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28" y="1025912"/>
            <a:ext cx="6866221" cy="45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16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781762"/>
          </a:xfrm>
        </p:spPr>
        <p:txBody>
          <a:bodyPr/>
          <a:lstStyle/>
          <a:p>
            <a:r>
              <a:rPr lang="en-US" dirty="0"/>
              <a:t>Classifier example: dogs versus 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6" y="702395"/>
            <a:ext cx="11119624" cy="3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Can you write a program that can tell which ones are dogs, and which ones are cats?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5113D-2534-DC46-844B-4B2A38A69650}"/>
              </a:ext>
            </a:extLst>
          </p:cNvPr>
          <p:cNvSpPr txBox="1">
            <a:spLocks/>
          </p:cNvSpPr>
          <p:nvPr/>
        </p:nvSpPr>
        <p:spPr>
          <a:xfrm>
            <a:off x="275066" y="1545796"/>
            <a:ext cx="8378280" cy="3561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Idea #1:  Cats are smaller than dogs.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Our robot will pick up the animal and weigh it.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If it weighs more than 20 pounds, call it a dog.   Otherwise, call it a cat.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E870401B-C653-AB40-8FFB-99D62F6CA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4750" y="1950720"/>
            <a:ext cx="3561090" cy="3561090"/>
          </a:xfrm>
          <a:prstGeom prst="rect">
            <a:avLst/>
          </a:prstGeom>
        </p:spPr>
      </p:pic>
      <p:pic>
        <p:nvPicPr>
          <p:cNvPr id="12" name="Graphic 11" descr="Dog">
            <a:extLst>
              <a:ext uri="{FF2B5EF4-FFF2-40B4-BE49-F238E27FC236}">
                <a16:creationId xmlns:a16="http://schemas.microsoft.com/office/drawing/2014/main" id="{43750BEB-13CA-194E-8313-5208B459D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3346" y="1950720"/>
            <a:ext cx="2026920" cy="20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1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2999</Words>
  <Application>Microsoft Macintosh PowerPoint</Application>
  <PresentationFormat>Widescreen</PresentationFormat>
  <Paragraphs>385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Office Theme</vt:lpstr>
      <vt:lpstr>CS440/ECE448 Lecture 6:  Perceptron</vt:lpstr>
      <vt:lpstr>Outline</vt:lpstr>
      <vt:lpstr>McCulloch-Pitts Artificial Neuron, 1943</vt:lpstr>
      <vt:lpstr>Biological inspiration: Hebbian learning</vt:lpstr>
      <vt:lpstr>PowerPoint Presentation</vt:lpstr>
      <vt:lpstr>Perceptron</vt:lpstr>
      <vt:lpstr>Outline</vt:lpstr>
      <vt:lpstr>Classifier example: dogs versus cats</vt:lpstr>
      <vt:lpstr>Classifier example: dogs versus cats</vt:lpstr>
      <vt:lpstr>Classifier example: dogs versus cats</vt:lpstr>
      <vt:lpstr>Classifier example: dogs versus cats</vt:lpstr>
      <vt:lpstr>Classifier example: dogs versus cats</vt:lpstr>
      <vt:lpstr>Classifier example: dogs versus cats</vt:lpstr>
      <vt:lpstr>Linear Classifiers in General</vt:lpstr>
      <vt:lpstr>Simplify notation: use the signum function</vt:lpstr>
      <vt:lpstr>Simplify notation: use a vector dot product </vt:lpstr>
      <vt:lpstr>McCulloch-Pitt Neuron is a Linear Classifier</vt:lpstr>
      <vt:lpstr>Outline</vt:lpstr>
      <vt:lpstr>Relationship between weights and data</vt:lpstr>
      <vt:lpstr>Relationship between weights and data</vt:lpstr>
      <vt:lpstr>Relationship between weights and data</vt:lpstr>
      <vt:lpstr>Another example</vt:lpstr>
      <vt:lpstr>Another example</vt:lpstr>
      <vt:lpstr>Outline</vt:lpstr>
      <vt:lpstr>Perceptron Learning Algorithm</vt:lpstr>
      <vt:lpstr>Perceptron Learning Algorithm</vt:lpstr>
      <vt:lpstr>Example</vt:lpstr>
      <vt:lpstr>Example</vt:lpstr>
      <vt:lpstr>Example</vt:lpstr>
      <vt:lpstr>Perceptron Learning Algorithm</vt:lpstr>
      <vt:lpstr>Outline</vt:lpstr>
      <vt:lpstr>Does the perceptron find an answer? Does it find the correct answer?</vt:lpstr>
      <vt:lpstr>Convergence of the Perceptron</vt:lpstr>
      <vt:lpstr>Convergence of the Perceptron</vt:lpstr>
      <vt:lpstr>Perceptron with learning rate</vt:lpstr>
      <vt:lpstr>Outline</vt:lpstr>
      <vt:lpstr>Multi-Class Perceptron</vt:lpstr>
      <vt:lpstr>Multi-Class Perceptron</vt:lpstr>
      <vt:lpstr>Training a Multi-Class Perceptron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CS440/ECE448 Lecture 17: Bayesian Inference</dc:title>
  <dc:creator>Mark Hasegawa-Johnson</dc:creator>
  <cp:lastModifiedBy>Hasegawa-Johnson, Mark Allan</cp:lastModifiedBy>
  <cp:revision>122</cp:revision>
  <cp:lastPrinted>2021-02-21T01:05:12Z</cp:lastPrinted>
  <dcterms:created xsi:type="dcterms:W3CDTF">2017-10-23T18:30:07Z</dcterms:created>
  <dcterms:modified xsi:type="dcterms:W3CDTF">2022-01-31T01:54:08Z</dcterms:modified>
</cp:coreProperties>
</file>