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363" r:id="rId4"/>
    <p:sldId id="266" r:id="rId5"/>
    <p:sldId id="345" r:id="rId6"/>
    <p:sldId id="360" r:id="rId7"/>
    <p:sldId id="320" r:id="rId8"/>
    <p:sldId id="362" r:id="rId9"/>
    <p:sldId id="300" r:id="rId10"/>
    <p:sldId id="326" r:id="rId11"/>
    <p:sldId id="332" r:id="rId12"/>
    <p:sldId id="310" r:id="rId13"/>
    <p:sldId id="361" r:id="rId14"/>
    <p:sldId id="364" r:id="rId15"/>
    <p:sldId id="274" r:id="rId16"/>
    <p:sldId id="275" r:id="rId17"/>
    <p:sldId id="278" r:id="rId18"/>
    <p:sldId id="269" r:id="rId19"/>
    <p:sldId id="306" r:id="rId20"/>
    <p:sldId id="314" r:id="rId21"/>
    <p:sldId id="333" r:id="rId22"/>
    <p:sldId id="336" r:id="rId23"/>
    <p:sldId id="429" r:id="rId24"/>
    <p:sldId id="365" r:id="rId25"/>
    <p:sldId id="406" r:id="rId26"/>
    <p:sldId id="430" r:id="rId27"/>
    <p:sldId id="875" r:id="rId28"/>
    <p:sldId id="878" r:id="rId29"/>
    <p:sldId id="879" r:id="rId30"/>
    <p:sldId id="264" r:id="rId31"/>
    <p:sldId id="267" r:id="rId32"/>
    <p:sldId id="425" r:id="rId33"/>
    <p:sldId id="331" r:id="rId34"/>
    <p:sldId id="258" r:id="rId35"/>
    <p:sldId id="880" r:id="rId36"/>
    <p:sldId id="881" r:id="rId37"/>
    <p:sldId id="882" r:id="rId38"/>
    <p:sldId id="883" r:id="rId39"/>
    <p:sldId id="884" r:id="rId40"/>
    <p:sldId id="885" r:id="rId41"/>
    <p:sldId id="886" r:id="rId42"/>
    <p:sldId id="887" r:id="rId43"/>
    <p:sldId id="888" r:id="rId44"/>
    <p:sldId id="889" r:id="rId45"/>
    <p:sldId id="890" r:id="rId46"/>
    <p:sldId id="891" r:id="rId47"/>
    <p:sldId id="892" r:id="rId48"/>
    <p:sldId id="8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28474-DD33-9645-A7B6-2289588DC3F8}" type="datetimeFigureOut">
              <a:rPr lang="en-US" smtClean="0"/>
              <a:t>5/4/21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06E8A-05E1-1647-8E77-5418959A0D4E}" type="slidenum">
              <a:rPr lang="en-US" smtClean="0"/>
              <a:t>‹#›</a:t>
            </a:fld>
            <a:endParaRPr lang="en-US"/>
          </a:p>
        </p:txBody>
      </p:sp>
    </p:spTree>
    <p:extLst>
      <p:ext uri="{BB962C8B-B14F-4D97-AF65-F5344CB8AC3E}">
        <p14:creationId xmlns:p14="http://schemas.microsoft.com/office/powerpoint/2010/main" val="350452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4</a:t>
            </a:fld>
            <a:endParaRPr lang="en-US"/>
          </a:p>
        </p:txBody>
      </p:sp>
    </p:spTree>
    <p:extLst>
      <p:ext uri="{BB962C8B-B14F-4D97-AF65-F5344CB8AC3E}">
        <p14:creationId xmlns:p14="http://schemas.microsoft.com/office/powerpoint/2010/main" val="70538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17</a:t>
            </a:fld>
            <a:endParaRPr lang="en-US"/>
          </a:p>
        </p:txBody>
      </p:sp>
    </p:spTree>
    <p:extLst>
      <p:ext uri="{BB962C8B-B14F-4D97-AF65-F5344CB8AC3E}">
        <p14:creationId xmlns:p14="http://schemas.microsoft.com/office/powerpoint/2010/main" val="39029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14899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6</a:t>
            </a:fld>
            <a:endParaRPr lang="en-US"/>
          </a:p>
        </p:txBody>
      </p:sp>
    </p:spTree>
    <p:extLst>
      <p:ext uri="{BB962C8B-B14F-4D97-AF65-F5344CB8AC3E}">
        <p14:creationId xmlns:p14="http://schemas.microsoft.com/office/powerpoint/2010/main" val="342755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164586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182103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11</a:t>
            </a:fld>
            <a:endParaRPr lang="en-US"/>
          </a:p>
        </p:txBody>
      </p:sp>
    </p:spTree>
    <p:extLst>
      <p:ext uri="{BB962C8B-B14F-4D97-AF65-F5344CB8AC3E}">
        <p14:creationId xmlns:p14="http://schemas.microsoft.com/office/powerpoint/2010/main" val="357167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210632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4325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227514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190540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9F37-687E-3A4E-A1BB-21BF01959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84994C-7225-884B-976A-ED6FD7662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6B0A30-6910-A64D-827B-BFD951E4705F}"/>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5" name="Footer Placeholder 4">
            <a:extLst>
              <a:ext uri="{FF2B5EF4-FFF2-40B4-BE49-F238E27FC236}">
                <a16:creationId xmlns:a16="http://schemas.microsoft.com/office/drawing/2014/main" id="{566555EA-C945-9244-AD2A-679FFE20D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9D41A-26EC-BB45-89DE-1576DE48FF2B}"/>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243229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F9E9-AAF5-D549-B74D-645E3A046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005FC1-834B-424A-9250-F1B05BAFC8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71013-F83D-C94D-8F2E-B3B765845307}"/>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5" name="Footer Placeholder 4">
            <a:extLst>
              <a:ext uri="{FF2B5EF4-FFF2-40B4-BE49-F238E27FC236}">
                <a16:creationId xmlns:a16="http://schemas.microsoft.com/office/drawing/2014/main" id="{2BF646B7-44BD-3340-9D34-F3D66FB0B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70C38-F91A-A746-B3B9-80B5272A5537}"/>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129941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71ED0A-56D0-BC41-8F97-B5B717057C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C612A7-F87D-3040-B37D-A09509DFB7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65E25-A209-7F41-94C4-6BE14ADB9041}"/>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5" name="Footer Placeholder 4">
            <a:extLst>
              <a:ext uri="{FF2B5EF4-FFF2-40B4-BE49-F238E27FC236}">
                <a16:creationId xmlns:a16="http://schemas.microsoft.com/office/drawing/2014/main" id="{8E2C3392-1827-984C-A4FE-C46E40BC6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3893A-DC78-7940-B22F-26E3136E525B}"/>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181051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D84A-4012-CC4F-B8E5-261D2638E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9EF87-3166-2C4E-AC30-CC1B5D179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37BCD-3CBD-B444-99CB-4930C7D1F401}"/>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5" name="Footer Placeholder 4">
            <a:extLst>
              <a:ext uri="{FF2B5EF4-FFF2-40B4-BE49-F238E27FC236}">
                <a16:creationId xmlns:a16="http://schemas.microsoft.com/office/drawing/2014/main" id="{87568DA2-4E67-4C40-B059-467910421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EA448-DC3B-5143-B208-0079CDCAEB71}"/>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426614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ADD6-84CF-9D4C-B9CC-60D346B62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428839-3E03-D343-A65E-1DD2C44EF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68AC4-22C4-E742-A0BD-E904233F6613}"/>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5" name="Footer Placeholder 4">
            <a:extLst>
              <a:ext uri="{FF2B5EF4-FFF2-40B4-BE49-F238E27FC236}">
                <a16:creationId xmlns:a16="http://schemas.microsoft.com/office/drawing/2014/main" id="{5F1A6D48-406E-684A-9DC8-7DD6E077B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9AC5B-DE1E-1841-A322-FBDE40701527}"/>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130862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5DC9-50AE-C443-A36E-E41F172E2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85418-C7BA-7146-AAFD-EFCE93D21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44A5A9-B2A9-E546-AC8D-1F23053289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3EFF1-B439-1A45-8CF7-4D1A027E397C}"/>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6" name="Footer Placeholder 5">
            <a:extLst>
              <a:ext uri="{FF2B5EF4-FFF2-40B4-BE49-F238E27FC236}">
                <a16:creationId xmlns:a16="http://schemas.microsoft.com/office/drawing/2014/main" id="{E03FAD3F-A37D-B449-BE9C-183624E37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D3570-28C2-4846-AC00-4E77C8837234}"/>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356458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FADB-D4CA-1D4A-9EFA-F8ED23F40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3CBE0-3DEB-5042-8D60-DE3694640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EF336-956C-9E4D-A44D-BE8F93749A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C609FF-03BA-6E41-8CD4-4AF5D6A69D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32D57-16E8-E64C-8500-F6F8FA1BB3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C5F5E-A31F-AA44-944D-32699DF64055}"/>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8" name="Footer Placeholder 7">
            <a:extLst>
              <a:ext uri="{FF2B5EF4-FFF2-40B4-BE49-F238E27FC236}">
                <a16:creationId xmlns:a16="http://schemas.microsoft.com/office/drawing/2014/main" id="{9F3157E4-55E9-A345-B355-146C2B9A8D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1A581A-C2F4-5A4E-AEA4-B540E585169B}"/>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46726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0F1F-EF1E-EA41-AD36-9F1FAA0AF5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35042-CC0F-3349-BAD0-8E33FA03585C}"/>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4" name="Footer Placeholder 3">
            <a:extLst>
              <a:ext uri="{FF2B5EF4-FFF2-40B4-BE49-F238E27FC236}">
                <a16:creationId xmlns:a16="http://schemas.microsoft.com/office/drawing/2014/main" id="{56A45A40-DB53-084E-BD4E-5E1086F612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F3ECD-2443-D94B-9938-45B31E1F3181}"/>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252539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4FF4B-B0C1-1B4D-8D70-A7268639562A}"/>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3" name="Footer Placeholder 2">
            <a:extLst>
              <a:ext uri="{FF2B5EF4-FFF2-40B4-BE49-F238E27FC236}">
                <a16:creationId xmlns:a16="http://schemas.microsoft.com/office/drawing/2014/main" id="{2806CC88-787F-5F4E-90EE-0D77E405EA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3151F3-9238-3E4C-ADA2-48F37F4399A9}"/>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248318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E831-7640-434D-BB78-19D416F28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8198A4-3F36-054D-81A4-F4DC5B3B0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86B43F-78E2-9B44-B918-47C1B4186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5A890-CBDA-1A46-B2AE-22854D6BCF0E}"/>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6" name="Footer Placeholder 5">
            <a:extLst>
              <a:ext uri="{FF2B5EF4-FFF2-40B4-BE49-F238E27FC236}">
                <a16:creationId xmlns:a16="http://schemas.microsoft.com/office/drawing/2014/main" id="{13E98C4B-280D-C844-ADCB-E43827899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15447-E794-8445-B238-270B2D32192D}"/>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106717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3694-5238-464E-92BC-2D3E90338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7268D5-91A4-D046-8169-8210DB5FE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E7631-B2A5-CE4C-A4E6-555171C23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0FE93-1CA0-6041-9F40-35FB0AB7410D}"/>
              </a:ext>
            </a:extLst>
          </p:cNvPr>
          <p:cNvSpPr>
            <a:spLocks noGrp="1"/>
          </p:cNvSpPr>
          <p:nvPr>
            <p:ph type="dt" sz="half" idx="10"/>
          </p:nvPr>
        </p:nvSpPr>
        <p:spPr/>
        <p:txBody>
          <a:bodyPr/>
          <a:lstStyle/>
          <a:p>
            <a:fld id="{E7E5C917-866E-3A49-8FC5-071DBEE95177}" type="datetimeFigureOut">
              <a:rPr lang="en-US" smtClean="0"/>
              <a:t>5/4/21</a:t>
            </a:fld>
            <a:endParaRPr lang="en-US"/>
          </a:p>
        </p:txBody>
      </p:sp>
      <p:sp>
        <p:nvSpPr>
          <p:cNvPr id="6" name="Footer Placeholder 5">
            <a:extLst>
              <a:ext uri="{FF2B5EF4-FFF2-40B4-BE49-F238E27FC236}">
                <a16:creationId xmlns:a16="http://schemas.microsoft.com/office/drawing/2014/main" id="{2E0B57D7-7AD5-4946-BF7A-8A3710BB5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3F90A-9777-4241-BD45-E283F586FB60}"/>
              </a:ext>
            </a:extLst>
          </p:cNvPr>
          <p:cNvSpPr>
            <a:spLocks noGrp="1"/>
          </p:cNvSpPr>
          <p:nvPr>
            <p:ph type="sldNum" sz="quarter" idx="12"/>
          </p:nvPr>
        </p:nvSpPr>
        <p:spPr/>
        <p:txBody>
          <a:bodyPr/>
          <a:lstStyle/>
          <a:p>
            <a:fld id="{FE258DAA-6DC7-7145-BF04-36F06539617C}" type="slidenum">
              <a:rPr lang="en-US" smtClean="0"/>
              <a:t>‹#›</a:t>
            </a:fld>
            <a:endParaRPr lang="en-US"/>
          </a:p>
        </p:txBody>
      </p:sp>
    </p:spTree>
    <p:extLst>
      <p:ext uri="{BB962C8B-B14F-4D97-AF65-F5344CB8AC3E}">
        <p14:creationId xmlns:p14="http://schemas.microsoft.com/office/powerpoint/2010/main" val="332339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5AB07-E8BC-F146-9500-F2192E9DF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95199-77C6-A441-96B5-C940F9D4D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EDFC3-2EF0-ED48-ADC4-84E9E45CB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5C917-866E-3A49-8FC5-071DBEE95177}" type="datetimeFigureOut">
              <a:rPr lang="en-US" smtClean="0"/>
              <a:t>5/4/21</a:t>
            </a:fld>
            <a:endParaRPr lang="en-US"/>
          </a:p>
        </p:txBody>
      </p:sp>
      <p:sp>
        <p:nvSpPr>
          <p:cNvPr id="5" name="Footer Placeholder 4">
            <a:extLst>
              <a:ext uri="{FF2B5EF4-FFF2-40B4-BE49-F238E27FC236}">
                <a16:creationId xmlns:a16="http://schemas.microsoft.com/office/drawing/2014/main" id="{38EFB3A8-31AF-1D4E-9591-1F6A1B559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606243-D056-F243-9078-606AEE454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58DAA-6DC7-7145-BF04-36F06539617C}" type="slidenum">
              <a:rPr lang="en-US" smtClean="0"/>
              <a:t>‹#›</a:t>
            </a:fld>
            <a:endParaRPr lang="en-US"/>
          </a:p>
        </p:txBody>
      </p:sp>
    </p:spTree>
    <p:extLst>
      <p:ext uri="{BB962C8B-B14F-4D97-AF65-F5344CB8AC3E}">
        <p14:creationId xmlns:p14="http://schemas.microsoft.com/office/powerpoint/2010/main" val="49063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8.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50.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B1B0-9D14-054C-A144-402767A48387}"/>
              </a:ext>
            </a:extLst>
          </p:cNvPr>
          <p:cNvSpPr>
            <a:spLocks noGrp="1"/>
          </p:cNvSpPr>
          <p:nvPr>
            <p:ph type="ctrTitle"/>
          </p:nvPr>
        </p:nvSpPr>
        <p:spPr/>
        <p:txBody>
          <a:bodyPr/>
          <a:lstStyle/>
          <a:p>
            <a:r>
              <a:rPr lang="en-US" dirty="0"/>
              <a:t>Lecture 27</a:t>
            </a:r>
            <a:br>
              <a:rPr lang="en-US" dirty="0"/>
            </a:br>
            <a:r>
              <a:rPr lang="en-US" dirty="0"/>
              <a:t>Exam 3 Review</a:t>
            </a:r>
          </a:p>
        </p:txBody>
      </p:sp>
      <p:sp>
        <p:nvSpPr>
          <p:cNvPr id="3" name="Subtitle 2">
            <a:extLst>
              <a:ext uri="{FF2B5EF4-FFF2-40B4-BE49-F238E27FC236}">
                <a16:creationId xmlns:a16="http://schemas.microsoft.com/office/drawing/2014/main" id="{FFD41212-7FCD-E748-B26E-8C80D871DB6B}"/>
              </a:ext>
            </a:extLst>
          </p:cNvPr>
          <p:cNvSpPr>
            <a:spLocks noGrp="1"/>
          </p:cNvSpPr>
          <p:nvPr>
            <p:ph type="subTitle" idx="1"/>
          </p:nvPr>
        </p:nvSpPr>
        <p:spPr/>
        <p:txBody>
          <a:bodyPr/>
          <a:lstStyle/>
          <a:p>
            <a:r>
              <a:rPr lang="en-US" dirty="0"/>
              <a:t>Mark Hasegawa-Johnson</a:t>
            </a:r>
          </a:p>
          <a:p>
            <a:r>
              <a:rPr lang="en-US" dirty="0"/>
              <a:t>May 3, 2021</a:t>
            </a:r>
          </a:p>
        </p:txBody>
      </p:sp>
    </p:spTree>
    <p:extLst>
      <p:ext uri="{BB962C8B-B14F-4D97-AF65-F5344CB8AC3E}">
        <p14:creationId xmlns:p14="http://schemas.microsoft.com/office/powerpoint/2010/main" val="198722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 Nash Equilibrium is a game outcome such that each player, knowing the other player’s move in advance, responds rationally.</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98E3B43E-F886-A346-BF99-62664AE99783}"/>
              </a:ext>
            </a:extLst>
          </p:cNvPr>
          <p:cNvSpPr/>
          <p:nvPr/>
        </p:nvSpPr>
        <p:spPr>
          <a:xfrm rot="16200000">
            <a:off x="2841883" y="1930786"/>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8D150EE9-2A57-5542-A1E3-5FD21533D851}"/>
              </a:ext>
            </a:extLst>
          </p:cNvPr>
          <p:cNvSpPr/>
          <p:nvPr/>
        </p:nvSpPr>
        <p:spPr>
          <a:xfrm>
            <a:off x="6027316" y="7645"/>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320508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Pareto optimal outcome</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An outcome is Pareto-optimal if the only way to increase value for one player is by decreasing value for the other.</a:t>
            </a:r>
          </a:p>
          <a:p>
            <a:r>
              <a:rPr lang="en-US" altLang="ja-JP" dirty="0"/>
              <a:t>(</a:t>
            </a:r>
            <a:r>
              <a:rPr lang="en-US" altLang="ja-JP" dirty="0" err="1"/>
              <a:t>Stag,Stag</a:t>
            </a:r>
            <a:r>
              <a:rPr lang="en-US" altLang="ja-JP" dirty="0"/>
              <a:t>) is Pareto-optimal: one could increase Alice’s value, but only by decreasing Bob’s value.</a:t>
            </a:r>
          </a:p>
          <a:p>
            <a:r>
              <a:rPr lang="en-US" altLang="ja-JP" dirty="0"/>
              <a:t>(</a:t>
            </a:r>
            <a:r>
              <a:rPr lang="en-US" altLang="ja-JP" dirty="0" err="1"/>
              <a:t>Alligator,Alligator</a:t>
            </a:r>
            <a:r>
              <a:rPr lang="en-US" altLang="ja-JP" dirty="0"/>
              <a:t>) is Pareto-optimal: one could increase Bob’s value, but only by decreasing Alice’s value.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0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Dominant strategy</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didn’t know in advance what your opponent was going to do, what would you do?</a:t>
            </a:r>
          </a:p>
          <a:p>
            <a:r>
              <a:rPr lang="en-US" sz="2400" dirty="0"/>
              <a:t>If Bob knew that Alice was going to refuse, then it be rational for Bob to testify (he’d get 0 years, instead of 1).</a:t>
            </a:r>
          </a:p>
          <a:p>
            <a:r>
              <a:rPr lang="en-US" sz="2400" dirty="0"/>
              <a:t>If Bob knew that Alice was going to testify, then it would still be rational for him to testify (he’d get 5 years, instead of 10).</a:t>
            </a:r>
          </a:p>
          <a:p>
            <a:pPr marL="0" indent="0">
              <a:buNone/>
            </a:pPr>
            <a:r>
              <a:rPr lang="en-US" sz="2400" dirty="0"/>
              <a:t>A </a:t>
            </a:r>
            <a:r>
              <a:rPr lang="en-US" sz="2400" b="1" i="1" u="sng" dirty="0"/>
              <a:t>dominant strategy</a:t>
            </a:r>
            <a:r>
              <a:rPr lang="en-US" sz="2400" dirty="0"/>
              <a:t> is an action that minimizes cost, for one player, regardless of what the other player does. </a:t>
            </a:r>
          </a:p>
        </p:txBody>
      </p:sp>
      <p:graphicFrame>
        <p:nvGraphicFramePr>
          <p:cNvPr id="7" name="Content Placeholder 4"/>
          <p:cNvGraphicFramePr>
            <a:graphicFrameLocks/>
          </p:cNvGraphicFramePr>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49679"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00633"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518091"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a:cxnSpLocks/>
          </p:cNvCxnSpPr>
          <p:nvPr/>
        </p:nvCxnSpPr>
        <p:spPr>
          <a:xfrm flipV="1">
            <a:off x="10595900" y="2145370"/>
            <a:ext cx="0" cy="60955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F6AB17-4845-3C46-902D-674D7AFDA458}"/>
              </a:ext>
            </a:extLst>
          </p:cNvPr>
          <p:cNvCxnSpPr>
            <a:cxnSpLocks/>
          </p:cNvCxnSpPr>
          <p:nvPr/>
        </p:nvCxnSpPr>
        <p:spPr>
          <a:xfrm flipH="1" flipV="1">
            <a:off x="8966394" y="2145370"/>
            <a:ext cx="2345" cy="49154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9E09A3-CE78-E94B-BADF-832FA1E6D602}"/>
              </a:ext>
            </a:extLst>
          </p:cNvPr>
          <p:cNvCxnSpPr>
            <a:cxnSpLocks/>
          </p:cNvCxnSpPr>
          <p:nvPr/>
        </p:nvCxnSpPr>
        <p:spPr>
          <a:xfrm flipH="1">
            <a:off x="10139288" y="1595383"/>
            <a:ext cx="101434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FA666B-2D11-AA47-8BD6-F0879F5B3F16}"/>
              </a:ext>
            </a:extLst>
          </p:cNvPr>
          <p:cNvCxnSpPr>
            <a:cxnSpLocks/>
          </p:cNvCxnSpPr>
          <p:nvPr/>
        </p:nvCxnSpPr>
        <p:spPr>
          <a:xfrm flipH="1">
            <a:off x="10203767" y="2559911"/>
            <a:ext cx="128585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37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Mixed-strategy 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For Bob, random selection is rational only if he can’t improve his winnings by definitively choosing one action or the other.   If Alice’s strategy is to cooperate w/probability p,</a:t>
                </a:r>
              </a:p>
              <a:p>
                <a:r>
                  <a:rPr lang="en-US" sz="2400" dirty="0"/>
                  <a:t>If Bob defects,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b="0" i="1" smtClean="0">
                        <a:latin typeface="Cambria Math" panose="02040503050406030204" pitchFamily="18" charset="0"/>
                      </a:rPr>
                      <m:t>𝑝𝑥</m:t>
                    </m:r>
                  </m:oMath>
                </a14:m>
                <a:r>
                  <a:rPr lang="en-US" sz="2400" dirty="0"/>
                  <a:t>.</a:t>
                </a:r>
              </a:p>
              <a:p>
                <a:r>
                  <a:rPr lang="en-US" sz="2400" dirty="0"/>
                  <a:t>If Bob cooperates,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𝑝</m:t>
                        </m:r>
                      </m:e>
                    </m:d>
                    <m:r>
                      <a:rPr lang="en-US" sz="2400" b="0" i="1" smtClean="0">
                        <a:latin typeface="Cambria Math" panose="02040503050406030204" pitchFamily="18" charset="0"/>
                      </a:rPr>
                      <m:t>𝑦</m:t>
                    </m:r>
                    <m:r>
                      <a:rPr lang="en-US" sz="2400" i="1">
                        <a:latin typeface="Cambria Math" panose="02040503050406030204" pitchFamily="18" charset="0"/>
                      </a:rPr>
                      <m:t>+</m:t>
                    </m:r>
                    <m:r>
                      <a:rPr lang="en-US" sz="2400" b="0" i="1" smtClean="0">
                        <a:latin typeface="Cambria Math" panose="02040503050406030204" pitchFamily="18" charset="0"/>
                      </a:rPr>
                      <m:t>𝑝</m:t>
                    </m:r>
                    <m:r>
                      <a:rPr lang="en-US" sz="2400" i="1">
                        <a:latin typeface="Cambria Math" panose="02040503050406030204" pitchFamily="18" charset="0"/>
                      </a:rPr>
                      <m:t>𝑧</m:t>
                    </m:r>
                  </m:oMath>
                </a14:m>
                <a:r>
                  <a:rPr lang="en-US" sz="2400" dirty="0"/>
                  <a:t>.</a:t>
                </a:r>
              </a:p>
              <a:p>
                <a:pPr marL="0" indent="0">
                  <a:buNone/>
                </a:pPr>
                <a:r>
                  <a:rPr lang="en-US" sz="2400" dirty="0"/>
                  <a:t>So </a:t>
                </a:r>
              </a:p>
              <a:p>
                <a:r>
                  <a:rPr lang="en-US" sz="2400" dirty="0"/>
                  <a:t>it’s only logical for Bob to use a mixed strategy if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437" y="3714189"/>
                <a:ext cx="11141612" cy="3001963"/>
              </a:xfrm>
              <a:blipFill>
                <a:blip r:embed="rId3"/>
                <a:stretch>
                  <a:fillRect l="-796" t="-2532" r="-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5"/>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6"/>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7"/>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8"/>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2"/>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235532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solidFill>
                  <a:schemeClr val="bg1">
                    <a:lumMod val="75000"/>
                  </a:schemeClr>
                </a:solidFill>
              </a:rPr>
              <a:t>4 problems: Midterm 1 material</a:t>
            </a:r>
          </a:p>
          <a:p>
            <a:r>
              <a:rPr lang="en-US" dirty="0">
                <a:solidFill>
                  <a:schemeClr val="bg1">
                    <a:lumMod val="75000"/>
                  </a:schemeClr>
                </a:solidFill>
              </a:rPr>
              <a:t>4 problems: Midterm 2 material</a:t>
            </a:r>
          </a:p>
          <a:p>
            <a:r>
              <a:rPr lang="en-US" dirty="0">
                <a:solidFill>
                  <a:schemeClr val="bg1">
                    <a:lumMod val="75000"/>
                  </a:schemeClr>
                </a:solidFill>
              </a:rPr>
              <a:t>4-5 problems: minimax, alpha-beta, </a:t>
            </a:r>
            <a:r>
              <a:rPr lang="en-US" dirty="0" err="1">
                <a:solidFill>
                  <a:schemeClr val="bg1">
                    <a:lumMod val="75000"/>
                  </a:schemeClr>
                </a:solidFill>
              </a:rPr>
              <a:t>expectiminimax</a:t>
            </a:r>
            <a:endParaRPr lang="en-US" dirty="0">
              <a:solidFill>
                <a:schemeClr val="bg1">
                  <a:lumMod val="75000"/>
                </a:schemeClr>
              </a:solidFill>
            </a:endParaRPr>
          </a:p>
          <a:p>
            <a:r>
              <a:rPr lang="en-US" dirty="0">
                <a:solidFill>
                  <a:schemeClr val="bg1">
                    <a:lumMod val="75000"/>
                  </a:schemeClr>
                </a:solidFill>
              </a:rPr>
              <a:t>3-4 problems: game theory</a:t>
            </a:r>
          </a:p>
          <a:p>
            <a:r>
              <a:rPr lang="en-US" dirty="0"/>
              <a:t>5-7 problems: MDP, reinforcement learning</a:t>
            </a:r>
          </a:p>
          <a:p>
            <a:r>
              <a:rPr lang="en-US" dirty="0"/>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49123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15962"/>
          </a:xfrm>
        </p:spPr>
        <p:txBody>
          <a:bodyPr/>
          <a:lstStyle/>
          <a:p>
            <a:r>
              <a:rPr lang="en-US" dirty="0"/>
              <a:t>The Bellman equation</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981200" y="838201"/>
                <a:ext cx="8590908" cy="5778356"/>
              </a:xfrm>
            </p:spPr>
            <p:txBody>
              <a:bodyPr>
                <a:normAutofit lnSpcReduction="10000"/>
              </a:bodyPr>
              <a:lstStyle/>
              <a:p>
                <a:r>
                  <a:rPr lang="en-US" dirty="0"/>
                  <a:t>Recursive relationship between the utilities of successive states:</a:t>
                </a:r>
              </a:p>
              <a:p>
                <a:endParaRPr lang="en-US" dirty="0"/>
              </a:p>
              <a:p>
                <a:pPr>
                  <a:buNone/>
                </a:pPr>
                <a:endParaRPr lang="en-US" dirty="0"/>
              </a:p>
              <a:p>
                <a:r>
                  <a:rPr lang="en-US" dirty="0"/>
                  <a:t>For </a:t>
                </a:r>
                <a:r>
                  <a:rPr lang="en-US" i="1" dirty="0"/>
                  <a:t>N</a:t>
                </a:r>
                <a:r>
                  <a:rPr lang="en-US" dirty="0"/>
                  <a:t> states, we get </a:t>
                </a:r>
                <a:r>
                  <a:rPr lang="en-US" i="1" dirty="0"/>
                  <a:t>N</a:t>
                </a:r>
                <a:r>
                  <a:rPr lang="en-US" dirty="0"/>
                  <a:t> </a:t>
                </a:r>
                <a:r>
                  <a:rPr lang="en-US" b="1" u="sng" dirty="0"/>
                  <a:t>nonlinear</a:t>
                </a:r>
                <a:r>
                  <a:rPr lang="en-US" dirty="0"/>
                  <a:t> equations in </a:t>
                </a:r>
                <a:r>
                  <a:rPr lang="en-US" i="1" dirty="0"/>
                  <a:t>N</a:t>
                </a:r>
                <a:r>
                  <a:rPr lang="en-US" dirty="0"/>
                  <a:t> unknowns</a:t>
                </a:r>
              </a:p>
              <a:p>
                <a:pPr lvl="1"/>
                <a:r>
                  <a:rPr lang="en-US" dirty="0"/>
                  <a:t>Known quantities: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err="1" smtClean="0">
                        <a:latin typeface="Cambria Math" panose="02040503050406030204" pitchFamily="18" charset="0"/>
                      </a:rPr>
                      <m:t>𝑠</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dirty="0"/>
                  <a:t>.  Unknowns: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a:t>
                </a:r>
              </a:p>
              <a:p>
                <a:pPr lvl="1"/>
                <a:r>
                  <a:rPr lang="en-US" dirty="0"/>
                  <a:t>Solving these N equations solves the MDP.</a:t>
                </a:r>
              </a:p>
              <a:p>
                <a:pPr lvl="1"/>
                <a:r>
                  <a:rPr lang="en-US" dirty="0"/>
                  <a:t>Nonlinear -&gt; no closed-form solution.</a:t>
                </a:r>
              </a:p>
              <a:p>
                <a:pPr lvl="2"/>
                <a:r>
                  <a:rPr lang="en-US" dirty="0"/>
                  <a:t>If it weren’t for the “max,” this would be N linear equations in N unknowns.  We could solve it by just inverting an </a:t>
                </a:r>
                <a:r>
                  <a:rPr lang="en-US" dirty="0" err="1"/>
                  <a:t>NxN</a:t>
                </a:r>
                <a:r>
                  <a:rPr lang="en-US" dirty="0"/>
                  <a:t> matrix.</a:t>
                </a:r>
              </a:p>
              <a:p>
                <a:pPr lvl="2"/>
                <a:r>
                  <a:rPr lang="en-US" dirty="0"/>
                  <a:t>The “max” means that there is no closed-form solution.  Need to use an iterative solution method, which might not converge to the globally optimum </a:t>
                </a:r>
                <a:r>
                  <a:rPr lang="en-US" dirty="0" err="1"/>
                  <a:t>soluton</a:t>
                </a:r>
                <a:r>
                  <a:rPr lang="en-US" dirty="0"/>
                  <a:t>.</a:t>
                </a:r>
              </a:p>
              <a:p>
                <a:pPr lvl="1"/>
                <a:r>
                  <a:rPr lang="en-US" dirty="0"/>
                  <a:t>Two solution methods: </a:t>
                </a:r>
                <a:r>
                  <a:rPr lang="en-US" b="1" dirty="0"/>
                  <a:t>value iteration </a:t>
                </a:r>
                <a:r>
                  <a:rPr lang="en-US" dirty="0"/>
                  <a:t>and </a:t>
                </a:r>
                <a:r>
                  <a:rPr lang="en-US" b="1" dirty="0"/>
                  <a:t>policy iteration</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981200" y="838201"/>
                <a:ext cx="8590908" cy="5778356"/>
              </a:xfrm>
              <a:blipFill>
                <a:blip r:embed="rId4"/>
                <a:stretch>
                  <a:fillRect l="-1331" t="-2412" r="-1331"/>
                </a:stretch>
              </a:blipFill>
            </p:spPr>
            <p:txBody>
              <a:bodyPr/>
              <a:lstStyle/>
              <a:p>
                <a:r>
                  <a:rPr lang="en-US">
                    <a:noFill/>
                  </a:rPr>
                  <a:t> </a:t>
                </a:r>
              </a:p>
            </p:txBody>
          </p:sp>
        </mc:Fallback>
      </mc:AlternateContent>
      <p:graphicFrame>
        <p:nvGraphicFramePr>
          <p:cNvPr id="45057" name="Object 3"/>
          <p:cNvGraphicFramePr>
            <a:graphicFrameLocks noChangeAspect="1"/>
          </p:cNvGraphicFramePr>
          <p:nvPr/>
        </p:nvGraphicFramePr>
        <p:xfrm>
          <a:off x="3200401" y="1822806"/>
          <a:ext cx="5305425" cy="762000"/>
        </p:xfrm>
        <a:graphic>
          <a:graphicData uri="http://schemas.openxmlformats.org/presentationml/2006/ole">
            <mc:AlternateContent xmlns:mc="http://schemas.openxmlformats.org/markup-compatibility/2006">
              <mc:Choice xmlns:v="urn:schemas-microsoft-com:vml" Requires="v">
                <p:oleObj spid="_x0000_s1041" name="Equation" r:id="rId5" imgW="2387520" imgH="342720" progId="Equation.3">
                  <p:embed/>
                </p:oleObj>
              </mc:Choice>
              <mc:Fallback>
                <p:oleObj name="Equation" r:id="rId5" imgW="2387520" imgH="342720" progId="Equation.3">
                  <p:embed/>
                  <p:pic>
                    <p:nvPicPr>
                      <p:cNvPr id="4505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1822806"/>
                        <a:ext cx="5305425" cy="762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785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Value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0" y="1600201"/>
                <a:ext cx="8686800" cy="4525963"/>
              </a:xfrm>
            </p:spPr>
            <p:txBody>
              <a:bodyPr>
                <a:normAutofit/>
              </a:bodyPr>
              <a:lstStyle/>
              <a:p>
                <a:r>
                  <a:rPr lang="en-US" dirty="0"/>
                  <a:t>Start out with iteration </a:t>
                </a:r>
                <a14:m>
                  <m:oMath xmlns:m="http://schemas.openxmlformats.org/officeDocument/2006/math">
                    <m:r>
                      <a:rPr lang="en-US" b="0" i="1" dirty="0" smtClean="0">
                        <a:latin typeface="Cambria Math" panose="02040503050406030204" pitchFamily="18" charset="0"/>
                      </a:rPr>
                      <m:t>𝑖</m:t>
                    </m:r>
                    <m:r>
                      <a:rPr lang="en-US" b="0" i="1" dirty="0" smtClean="0">
                        <a:latin typeface="Cambria Math" panose="02040503050406030204" pitchFamily="18" charset="0"/>
                      </a:rPr>
                      <m:t>=0</m:t>
                    </m:r>
                  </m:oMath>
                </a14:m>
                <a:r>
                  <a:rPr lang="en-US" dirty="0"/>
                  <a:t>, every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𝑠</m:t>
                    </m:r>
                    <m:r>
                      <a:rPr lang="en-US" i="1" dirty="0" smtClean="0">
                        <a:latin typeface="Cambria Math" panose="02040503050406030204" pitchFamily="18" charset="0"/>
                      </a:rPr>
                      <m:t>) = 0</m:t>
                    </m:r>
                  </m:oMath>
                </a14:m>
                <a:endParaRPr lang="en-US" dirty="0"/>
              </a:p>
              <a:p>
                <a:r>
                  <a:rPr lang="en-US" dirty="0"/>
                  <a:t>Iterate until convergence</a:t>
                </a:r>
              </a:p>
              <a:p>
                <a:pPr lvl="1"/>
                <a:r>
                  <a:rPr lang="en-US" dirty="0"/>
                  <a:t>During the </a:t>
                </a:r>
                <a:r>
                  <a:rPr lang="en-US" i="1" dirty="0" err="1"/>
                  <a:t>i</a:t>
                </a:r>
                <a:r>
                  <a:rPr lang="en-US" baseline="30000" dirty="0" err="1"/>
                  <a:t>th</a:t>
                </a:r>
                <a:r>
                  <a:rPr lang="en-US" dirty="0"/>
                  <a:t> iteration, update the utility of each state according to this rule:</a:t>
                </a:r>
              </a:p>
              <a:p>
                <a:pPr marL="0" indent="0">
                  <a:buNone/>
                </a:pPr>
                <a:endParaRPr lang="en-US" dirty="0"/>
              </a:p>
              <a:p>
                <a:pPr lvl="1">
                  <a:buNone/>
                </a:pPr>
                <a:endParaRPr lang="en-US" dirty="0"/>
              </a:p>
              <a:p>
                <a:r>
                  <a:rPr lang="en-US" dirty="0"/>
                  <a:t>In the limit of infinitely many iterations, guaranteed to find the correct utility values.</a:t>
                </a:r>
              </a:p>
              <a:p>
                <a:pPr lvl="1"/>
                <a:r>
                  <a:rPr lang="en-US" dirty="0"/>
                  <a:t>Error decreases exponentially, so in practice, don’t need an infinite number of iterations…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0" y="1600201"/>
                <a:ext cx="8686800" cy="4525963"/>
              </a:xfrm>
              <a:blipFill>
                <a:blip r:embed="rId4"/>
                <a:stretch>
                  <a:fillRect l="-1316" t="-1961"/>
                </a:stretch>
              </a:blipFill>
            </p:spPr>
            <p:txBody>
              <a:bodyPr/>
              <a:lstStyle/>
              <a:p>
                <a:r>
                  <a:rPr lang="en-US">
                    <a:noFill/>
                  </a:rPr>
                  <a:t> </a:t>
                </a:r>
              </a:p>
            </p:txBody>
          </p:sp>
        </mc:Fallback>
      </mc:AlternateContent>
      <p:graphicFrame>
        <p:nvGraphicFramePr>
          <p:cNvPr id="9218" name="Object 3"/>
          <p:cNvGraphicFramePr>
            <a:graphicFrameLocks noChangeAspect="1"/>
          </p:cNvGraphicFramePr>
          <p:nvPr/>
        </p:nvGraphicFramePr>
        <p:xfrm>
          <a:off x="3098801" y="3373900"/>
          <a:ext cx="5813425" cy="762000"/>
        </p:xfrm>
        <a:graphic>
          <a:graphicData uri="http://schemas.openxmlformats.org/presentationml/2006/ole">
            <mc:AlternateContent xmlns:mc="http://schemas.openxmlformats.org/markup-compatibility/2006">
              <mc:Choice xmlns:v="urn:schemas-microsoft-com:vml" Requires="v">
                <p:oleObj spid="_x0000_s2065" name="Equation" r:id="rId5" imgW="2616120" imgH="342720" progId="Equation.3">
                  <p:embed/>
                </p:oleObj>
              </mc:Choice>
              <mc:Fallback>
                <p:oleObj name="Equation" r:id="rId5" imgW="2616120" imgH="342720" progId="Equation.3">
                  <p:embed/>
                  <p:pic>
                    <p:nvPicPr>
                      <p:cNvPr id="921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801" y="3373900"/>
                        <a:ext cx="5813425" cy="762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971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2: Policy Iteration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dirty="0"/>
                  <a:t>Start with some initial policy </a:t>
                </a:r>
                <a:r>
                  <a:rPr lang="en-US" dirty="0">
                    <a:sym typeface="Symbol"/>
                  </a:rPr>
                  <a:t></a:t>
                </a:r>
                <a:r>
                  <a:rPr lang="en-US" baseline="-25000" dirty="0">
                    <a:sym typeface="Symbol"/>
                  </a:rPr>
                  <a:t>0</a:t>
                </a:r>
                <a:r>
                  <a:rPr lang="en-US" dirty="0">
                    <a:sym typeface="Symbol"/>
                  </a:rPr>
                  <a:t> and alternate between the following steps:</a:t>
                </a:r>
                <a:endParaRPr lang="en-US" baseline="-25000" dirty="0">
                  <a:sym typeface="Symbol"/>
                </a:endParaRPr>
              </a:p>
              <a:p>
                <a:pPr lvl="1"/>
                <a:r>
                  <a:rPr lang="en-US" b="1" dirty="0">
                    <a:sym typeface="Symbol"/>
                  </a:rPr>
                  <a:t>Policy Evaluation:</a:t>
                </a:r>
                <a:r>
                  <a:rPr lang="en-US" dirty="0">
                    <a:sym typeface="Symbol"/>
                  </a:rPr>
                  <a:t> calculate the utility of every state under the assumption that the given policy is fixed and unchanging.</a:t>
                </a:r>
              </a:p>
              <a:p>
                <a:pPr marL="457200" lvl="1"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sym typeface="Symbol"/>
                            </a:rPr>
                          </m:ctrlPr>
                        </m:sSupPr>
                        <m:e>
                          <m:r>
                            <a:rPr lang="en-US" b="0" i="1" smtClean="0">
                              <a:latin typeface="Cambria Math" panose="02040503050406030204" pitchFamily="18" charset="0"/>
                              <a:sym typeface="Symbol"/>
                            </a:rPr>
                            <m:t>𝑈</m:t>
                          </m:r>
                        </m:e>
                        <m:sup>
                          <m:r>
                            <a:rPr lang="en-US" i="1" smtClean="0">
                              <a:latin typeface="Cambria Math" panose="02040503050406030204" pitchFamily="18" charset="0"/>
                              <a:ea typeface="Cambria Math" panose="02040503050406030204" pitchFamily="18" charset="0"/>
                              <a:sym typeface="Symbol"/>
                            </a:rPr>
                            <m:t>𝜋</m:t>
                          </m:r>
                        </m:sup>
                      </m:sSup>
                      <m:d>
                        <m:dPr>
                          <m:ctrlPr>
                            <a:rPr lang="en-US" i="1" smtClean="0">
                              <a:latin typeface="Cambria Math" panose="02040503050406030204" pitchFamily="18" charset="0"/>
                              <a:sym typeface="Symbol"/>
                            </a:rPr>
                          </m:ctrlPr>
                        </m:dPr>
                        <m:e>
                          <m:r>
                            <a:rPr lang="en-US" b="0" i="1" smtClean="0">
                              <a:latin typeface="Cambria Math" panose="02040503050406030204" pitchFamily="18" charset="0"/>
                              <a:sym typeface="Symbol"/>
                            </a:rPr>
                            <m:t>𝑠</m:t>
                          </m:r>
                        </m:e>
                      </m:d>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𝑅</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𝑠</m:t>
                          </m:r>
                        </m:e>
                      </m:d>
                      <m:r>
                        <a:rPr lang="en-US" b="0" i="1" smtClean="0">
                          <a:latin typeface="Cambria Math" panose="02040503050406030204" pitchFamily="18" charset="0"/>
                          <a:sym typeface="Symbol"/>
                        </a:rPr>
                        <m:t>+</m:t>
                      </m:r>
                      <m:r>
                        <a:rPr lang="en-US" b="0" i="1" smtClean="0">
                          <a:latin typeface="Cambria Math" panose="02040503050406030204" pitchFamily="18" charset="0"/>
                          <a:ea typeface="Cambria Math" panose="02040503050406030204" pitchFamily="18" charset="0"/>
                          <a:sym typeface="Symbol"/>
                        </a:rPr>
                        <m:t>𝛾</m:t>
                      </m:r>
                      <m:nary>
                        <m:naryPr>
                          <m:chr m:val="∑"/>
                          <m:supHide m:val="on"/>
                          <m:ctrlPr>
                            <a:rPr lang="en-US" b="0" i="1" smtClean="0">
                              <a:latin typeface="Cambria Math" panose="02040503050406030204" pitchFamily="18" charset="0"/>
                              <a:ea typeface="Cambria Math" panose="02040503050406030204" pitchFamily="18" charset="0"/>
                              <a:sym typeface="Symbol"/>
                            </a:rPr>
                          </m:ctrlPr>
                        </m:naryPr>
                        <m:sub>
                          <m:r>
                            <m:rPr>
                              <m:brk m:alnAt="7"/>
                            </m:rPr>
                            <a:rPr lang="en-US" b="0" i="1" smtClean="0">
                              <a:latin typeface="Cambria Math" panose="02040503050406030204" pitchFamily="18" charset="0"/>
                              <a:ea typeface="Cambria Math" panose="02040503050406030204" pitchFamily="18" charset="0"/>
                              <a:sym typeface="Symbol"/>
                            </a:rPr>
                            <m:t>𝑠</m:t>
                          </m:r>
                          <m:r>
                            <a:rPr lang="en-US" b="0" i="1" smtClean="0">
                              <a:latin typeface="Cambria Math" panose="02040503050406030204" pitchFamily="18" charset="0"/>
                              <a:ea typeface="Cambria Math" panose="02040503050406030204" pitchFamily="18" charset="0"/>
                              <a:sym typeface="Symbol"/>
                            </a:rPr>
                            <m:t>′</m:t>
                          </m:r>
                        </m:sub>
                        <m:sup/>
                        <m:e>
                          <m:r>
                            <a:rPr lang="en-US" b="0" i="1" smtClean="0">
                              <a:latin typeface="Cambria Math" panose="02040503050406030204" pitchFamily="18" charset="0"/>
                              <a:ea typeface="Cambria Math" panose="02040503050406030204" pitchFamily="18" charset="0"/>
                              <a:sym typeface="Symbol"/>
                            </a:rPr>
                            <m:t>𝑃</m:t>
                          </m:r>
                          <m:r>
                            <a:rPr lang="en-US" b="0" i="1" smtClean="0">
                              <a:latin typeface="Cambria Math" panose="02040503050406030204" pitchFamily="18" charset="0"/>
                              <a:ea typeface="Cambria Math" panose="02040503050406030204" pitchFamily="18" charset="0"/>
                              <a:sym typeface="Symbol"/>
                            </a:rPr>
                            <m:t>(</m:t>
                          </m:r>
                          <m:sSup>
                            <m:sSupPr>
                              <m:ctrlPr>
                                <a:rPr lang="en-US" b="0" i="1" smtClean="0">
                                  <a:latin typeface="Cambria Math" panose="02040503050406030204" pitchFamily="18" charset="0"/>
                                  <a:ea typeface="Cambria Math" panose="02040503050406030204" pitchFamily="18" charset="0"/>
                                  <a:sym typeface="Symbol"/>
                                </a:rPr>
                              </m:ctrlPr>
                            </m:sSupPr>
                            <m:e>
                              <m:r>
                                <a:rPr lang="en-US" b="0" i="1" smtClean="0">
                                  <a:latin typeface="Cambria Math" panose="02040503050406030204" pitchFamily="18" charset="0"/>
                                  <a:ea typeface="Cambria Math" panose="02040503050406030204" pitchFamily="18" charset="0"/>
                                  <a:sym typeface="Symbol"/>
                                </a:rPr>
                                <m:t>𝑠</m:t>
                              </m:r>
                            </m:e>
                            <m:sup>
                              <m:r>
                                <a:rPr lang="en-US" b="0" i="1" smtClean="0">
                                  <a:latin typeface="Cambria Math" panose="02040503050406030204" pitchFamily="18" charset="0"/>
                                  <a:ea typeface="Cambria Math" panose="02040503050406030204" pitchFamily="18" charset="0"/>
                                  <a:sym typeface="Symbol"/>
                                </a:rPr>
                                <m:t>′</m:t>
                              </m:r>
                            </m:sup>
                          </m:sSup>
                          <m:r>
                            <a:rPr lang="en-US" b="0" i="1" smtClean="0">
                              <a:latin typeface="Cambria Math" panose="02040503050406030204" pitchFamily="18" charset="0"/>
                              <a:ea typeface="Cambria Math" panose="02040503050406030204" pitchFamily="18" charset="0"/>
                              <a:sym typeface="Symbol"/>
                            </a:rPr>
                            <m:t>|</m:t>
                          </m:r>
                          <m:r>
                            <a:rPr lang="en-US" b="0" i="1" smtClean="0">
                              <a:latin typeface="Cambria Math" panose="02040503050406030204" pitchFamily="18" charset="0"/>
                              <a:ea typeface="Cambria Math" panose="02040503050406030204" pitchFamily="18" charset="0"/>
                              <a:sym typeface="Symbol"/>
                            </a:rPr>
                            <m:t>𝑠</m:t>
                          </m:r>
                          <m:r>
                            <a:rPr lang="en-US" b="0" i="1" smtClean="0">
                              <a:latin typeface="Cambria Math" panose="02040503050406030204" pitchFamily="18" charset="0"/>
                              <a:ea typeface="Cambria Math" panose="02040503050406030204" pitchFamily="18" charset="0"/>
                              <a:sym typeface="Symbol"/>
                            </a:rPr>
                            <m:t>,</m:t>
                          </m:r>
                          <m:r>
                            <a:rPr lang="en-US" b="0" i="1" smtClean="0">
                              <a:latin typeface="Cambria Math" panose="02040503050406030204" pitchFamily="18" charset="0"/>
                              <a:ea typeface="Cambria Math" panose="02040503050406030204" pitchFamily="18" charset="0"/>
                              <a:sym typeface="Symbol"/>
                            </a:rPr>
                            <m:t>𝜋</m:t>
                          </m:r>
                          <m:d>
                            <m:dPr>
                              <m:ctrlPr>
                                <a:rPr lang="en-US" b="0" i="1" smtClean="0">
                                  <a:latin typeface="Cambria Math" panose="02040503050406030204" pitchFamily="18" charset="0"/>
                                  <a:ea typeface="Cambria Math" panose="02040503050406030204" pitchFamily="18" charset="0"/>
                                  <a:sym typeface="Symbol"/>
                                </a:rPr>
                              </m:ctrlPr>
                            </m:dPr>
                            <m:e>
                              <m:r>
                                <a:rPr lang="en-US" b="0" i="1" smtClean="0">
                                  <a:latin typeface="Cambria Math" panose="02040503050406030204" pitchFamily="18" charset="0"/>
                                  <a:ea typeface="Cambria Math" panose="02040503050406030204" pitchFamily="18" charset="0"/>
                                  <a:sym typeface="Symbol"/>
                                </a:rPr>
                                <m:t>𝑠</m:t>
                              </m:r>
                            </m:e>
                          </m:d>
                          <m:r>
                            <a:rPr lang="en-US" b="0" i="1" smtClean="0">
                              <a:latin typeface="Cambria Math" panose="02040503050406030204" pitchFamily="18" charset="0"/>
                              <a:ea typeface="Cambria Math" panose="02040503050406030204" pitchFamily="18" charset="0"/>
                              <a:sym typeface="Symbol"/>
                            </a:rPr>
                            <m:t>)</m:t>
                          </m:r>
                          <m:sSup>
                            <m:sSupPr>
                              <m:ctrlPr>
                                <a:rPr lang="en-US" b="0" i="1" smtClean="0">
                                  <a:latin typeface="Cambria Math" panose="02040503050406030204" pitchFamily="18" charset="0"/>
                                  <a:ea typeface="Cambria Math" panose="02040503050406030204" pitchFamily="18" charset="0"/>
                                  <a:sym typeface="Symbol"/>
                                </a:rPr>
                              </m:ctrlPr>
                            </m:sSupPr>
                            <m:e>
                              <m:r>
                                <a:rPr lang="en-US" b="0" i="1" smtClean="0">
                                  <a:latin typeface="Cambria Math" panose="02040503050406030204" pitchFamily="18" charset="0"/>
                                  <a:ea typeface="Cambria Math" panose="02040503050406030204" pitchFamily="18" charset="0"/>
                                  <a:sym typeface="Symbol"/>
                                </a:rPr>
                                <m:t>𝑈</m:t>
                              </m:r>
                            </m:e>
                            <m:sup>
                              <m:r>
                                <a:rPr lang="en-US" b="0" i="1" smtClean="0">
                                  <a:latin typeface="Cambria Math" panose="02040503050406030204" pitchFamily="18" charset="0"/>
                                  <a:ea typeface="Cambria Math" panose="02040503050406030204" pitchFamily="18" charset="0"/>
                                  <a:sym typeface="Symbol"/>
                                </a:rPr>
                                <m:t>𝜋</m:t>
                              </m:r>
                            </m:sup>
                          </m:sSup>
                          <m:d>
                            <m:dPr>
                              <m:ctrlPr>
                                <a:rPr lang="en-US" b="0" i="1" smtClean="0">
                                  <a:latin typeface="Cambria Math" panose="02040503050406030204" pitchFamily="18" charset="0"/>
                                  <a:ea typeface="Cambria Math" panose="02040503050406030204" pitchFamily="18" charset="0"/>
                                  <a:sym typeface="Symbol"/>
                                </a:rPr>
                              </m:ctrlPr>
                            </m:dPr>
                            <m:e>
                              <m:r>
                                <a:rPr lang="en-US" b="0" i="1" smtClean="0">
                                  <a:latin typeface="Cambria Math" panose="02040503050406030204" pitchFamily="18" charset="0"/>
                                  <a:ea typeface="Cambria Math" panose="02040503050406030204" pitchFamily="18" charset="0"/>
                                  <a:sym typeface="Symbol"/>
                                </a:rPr>
                                <m:t>𝑠</m:t>
                              </m:r>
                              <m:r>
                                <a:rPr lang="en-US" b="0" i="1" smtClean="0">
                                  <a:latin typeface="Cambria Math" panose="02040503050406030204" pitchFamily="18" charset="0"/>
                                  <a:ea typeface="Cambria Math" panose="02040503050406030204" pitchFamily="18" charset="0"/>
                                  <a:sym typeface="Symbol"/>
                                </a:rPr>
                                <m:t>′</m:t>
                              </m:r>
                            </m:e>
                          </m:d>
                        </m:e>
                      </m:nary>
                    </m:oMath>
                  </m:oMathPara>
                </a14:m>
                <a:endParaRPr lang="en-US" i="1" dirty="0">
                  <a:sym typeface="Symbol"/>
                </a:endParaRPr>
              </a:p>
              <a:p>
                <a:pPr lvl="1"/>
                <a:r>
                  <a:rPr lang="en-US" b="1" dirty="0">
                    <a:sym typeface="Symbol"/>
                  </a:rPr>
                  <a:t>Policy Improvement: </a:t>
                </a:r>
                <a:r>
                  <a:rPr lang="en-US" dirty="0">
                    <a:sym typeface="Symbol"/>
                  </a:rPr>
                  <a:t>calculate a new policy </a:t>
                </a:r>
                <a:r>
                  <a:rPr lang="en-US" i="1" baseline="-25000" dirty="0">
                    <a:sym typeface="Symbol"/>
                  </a:rPr>
                  <a:t>i</a:t>
                </a:r>
                <a:r>
                  <a:rPr lang="en-US" baseline="-25000" dirty="0">
                    <a:sym typeface="Symbol"/>
                  </a:rPr>
                  <a:t>+1</a:t>
                </a:r>
                <a:r>
                  <a:rPr lang="en-US" dirty="0">
                    <a:sym typeface="Symbol"/>
                  </a:rPr>
                  <a:t> based on the updated utilities.</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sym typeface="Symbol"/>
                            </a:rPr>
                          </m:ctrlPr>
                        </m:sSubPr>
                        <m:e>
                          <m:r>
                            <a:rPr lang="en-US" i="1" smtClean="0">
                              <a:latin typeface="Cambria Math" panose="02040503050406030204" pitchFamily="18" charset="0"/>
                              <a:ea typeface="Cambria Math" panose="02040503050406030204" pitchFamily="18" charset="0"/>
                              <a:sym typeface="Symbol"/>
                            </a:rPr>
                            <m:t>𝜋</m:t>
                          </m:r>
                        </m:e>
                        <m:sub>
                          <m:r>
                            <a:rPr lang="en-US" b="0" i="1" smtClean="0">
                              <a:latin typeface="Cambria Math" panose="02040503050406030204" pitchFamily="18" charset="0"/>
                              <a:sym typeface="Symbol"/>
                            </a:rPr>
                            <m:t>𝑖</m:t>
                          </m:r>
                          <m:r>
                            <a:rPr lang="en-US" b="0" i="1" smtClean="0">
                              <a:latin typeface="Cambria Math" panose="02040503050406030204" pitchFamily="18" charset="0"/>
                              <a:sym typeface="Symbol"/>
                            </a:rPr>
                            <m:t>+1</m:t>
                          </m:r>
                        </m:sub>
                      </m:sSub>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𝑠</m:t>
                          </m:r>
                        </m:e>
                      </m:d>
                      <m:r>
                        <a:rPr lang="en-US" b="0" i="1" smtClean="0">
                          <a:latin typeface="Cambria Math" panose="02040503050406030204" pitchFamily="18" charset="0"/>
                          <a:sym typeface="Symbol"/>
                        </a:rPr>
                        <m:t>=</m:t>
                      </m:r>
                      <m:func>
                        <m:funcPr>
                          <m:ctrlPr>
                            <a:rPr lang="en-US" b="0" i="1" smtClean="0">
                              <a:latin typeface="Cambria Math" panose="02040503050406030204" pitchFamily="18" charset="0"/>
                              <a:sym typeface="Symbol"/>
                            </a:rPr>
                          </m:ctrlPr>
                        </m:funcPr>
                        <m:fName>
                          <m:limLow>
                            <m:limLowPr>
                              <m:ctrlPr>
                                <a:rPr lang="en-US" b="0" i="1" smtClean="0">
                                  <a:latin typeface="Cambria Math" panose="02040503050406030204" pitchFamily="18" charset="0"/>
                                  <a:sym typeface="Symbol"/>
                                </a:rPr>
                              </m:ctrlPr>
                            </m:limLowPr>
                            <m:e>
                              <m:r>
                                <m:rPr>
                                  <m:sty m:val="p"/>
                                </m:rPr>
                                <a:rPr lang="en-US" b="0" i="0" smtClean="0">
                                  <a:latin typeface="Cambria Math" panose="02040503050406030204" pitchFamily="18" charset="0"/>
                                  <a:sym typeface="Symbol"/>
                                </a:rPr>
                                <m:t>argmax</m:t>
                              </m:r>
                            </m:e>
                            <m:lim>
                              <m:r>
                                <a:rPr lang="en-US" b="0" i="1" smtClean="0">
                                  <a:latin typeface="Cambria Math" panose="02040503050406030204" pitchFamily="18" charset="0"/>
                                  <a:sym typeface="Symbol"/>
                                </a:rPr>
                                <m:t>𝑎</m:t>
                              </m:r>
                            </m:lim>
                          </m:limLow>
                        </m:fName>
                        <m:e>
                          <m:nary>
                            <m:naryPr>
                              <m:chr m:val="∑"/>
                              <m:supHide m:val="on"/>
                              <m:ctrlPr>
                                <a:rPr lang="en-US" b="0" i="1" smtClean="0">
                                  <a:latin typeface="Cambria Math" panose="02040503050406030204" pitchFamily="18" charset="0"/>
                                  <a:sym typeface="Symbol"/>
                                </a:rPr>
                              </m:ctrlPr>
                            </m:naryPr>
                            <m:sub>
                              <m:r>
                                <m:rPr>
                                  <m:brk m:alnAt="7"/>
                                </m:rPr>
                                <a:rPr lang="en-US" b="0" i="1" smtClean="0">
                                  <a:latin typeface="Cambria Math" panose="02040503050406030204" pitchFamily="18" charset="0"/>
                                  <a:sym typeface="Symbol"/>
                                </a:rPr>
                                <m:t>𝑠</m:t>
                              </m:r>
                              <m:r>
                                <a:rPr lang="en-US" b="0" i="1" smtClean="0">
                                  <a:latin typeface="Cambria Math" panose="02040503050406030204" pitchFamily="18" charset="0"/>
                                  <a:sym typeface="Symbol"/>
                                </a:rPr>
                                <m:t>′</m:t>
                              </m:r>
                            </m:sub>
                            <m:sup/>
                            <m:e>
                              <m:r>
                                <a:rPr lang="en-US" b="0" i="1" smtClean="0">
                                  <a:latin typeface="Cambria Math" panose="02040503050406030204" pitchFamily="18" charset="0"/>
                                  <a:sym typeface="Symbol"/>
                                </a:rPr>
                                <m:t>𝑃</m:t>
                              </m:r>
                              <m:r>
                                <a:rPr lang="en-US" b="0" i="1" smtClean="0">
                                  <a:latin typeface="Cambria Math" panose="02040503050406030204" pitchFamily="18" charset="0"/>
                                  <a:sym typeface="Symbol"/>
                                </a:rPr>
                                <m:t>(</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𝑠</m:t>
                                  </m:r>
                                </m:e>
                                <m:sup>
                                  <m:r>
                                    <a:rPr lang="en-US" b="0" i="1" smtClean="0">
                                      <a:latin typeface="Cambria Math" panose="02040503050406030204" pitchFamily="18" charset="0"/>
                                      <a:sym typeface="Symbol"/>
                                    </a:rPr>
                                    <m:t>′</m:t>
                                  </m:r>
                                </m:sup>
                              </m:sSup>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𝑠</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𝑎</m:t>
                              </m:r>
                              <m:r>
                                <a:rPr lang="en-US" b="0" i="1" smtClean="0">
                                  <a:latin typeface="Cambria Math" panose="02040503050406030204" pitchFamily="18" charset="0"/>
                                  <a:sym typeface="Symbol"/>
                                </a:rPr>
                                <m:t>)</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𝑈</m:t>
                                  </m:r>
                                </m:e>
                                <m:sup>
                                  <m:r>
                                    <a:rPr lang="en-US" b="0" i="1" smtClean="0">
                                      <a:latin typeface="Cambria Math" panose="02040503050406030204" pitchFamily="18" charset="0"/>
                                      <a:ea typeface="Cambria Math" panose="02040503050406030204" pitchFamily="18" charset="0"/>
                                      <a:sym typeface="Symbol"/>
                                    </a:rPr>
                                    <m:t>𝜋</m:t>
                                  </m:r>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𝑠</m:t>
                                  </m:r>
                                  <m:r>
                                    <a:rPr lang="en-US" b="0" i="1" smtClean="0">
                                      <a:latin typeface="Cambria Math" panose="02040503050406030204" pitchFamily="18" charset="0"/>
                                      <a:sym typeface="Symbol"/>
                                    </a:rPr>
                                    <m:t>′</m:t>
                                  </m:r>
                                </m:e>
                              </m:d>
                            </m:e>
                          </m:nary>
                        </m:e>
                      </m:func>
                    </m:oMath>
                  </m:oMathPara>
                </a14:m>
                <a:endParaRPr lang="en-US" dirty="0">
                  <a:sym typeface="Symbol"/>
                </a:endParaRPr>
              </a:p>
              <a:p>
                <a:pPr marL="457200" lvl="1" indent="0">
                  <a:buNone/>
                </a:pPr>
                <a:endParaRPr lang="en-US" dirty="0">
                  <a:sym typeface="Symbo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06" t="-2907" b="-31686"/>
                </a:stretch>
              </a:blipFill>
            </p:spPr>
            <p:txBody>
              <a:bodyPr/>
              <a:lstStyle/>
              <a:p>
                <a:r>
                  <a:rPr lang="en-US">
                    <a:noFill/>
                  </a:rPr>
                  <a:t> </a:t>
                </a:r>
              </a:p>
            </p:txBody>
          </p:sp>
        </mc:Fallback>
      </mc:AlternateContent>
    </p:spTree>
    <p:extLst>
      <p:ext uri="{BB962C8B-B14F-4D97-AF65-F5344CB8AC3E}">
        <p14:creationId xmlns:p14="http://schemas.microsoft.com/office/powerpoint/2010/main" val="110479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06680"/>
            <a:ext cx="9144000" cy="1143000"/>
          </a:xfrm>
        </p:spPr>
        <p:txBody>
          <a:bodyPr/>
          <a:lstStyle/>
          <a:p>
            <a:r>
              <a:rPr lang="en-US" dirty="0"/>
              <a:t>Mode-Based Reinforcement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36320" y="1143001"/>
                <a:ext cx="10241280" cy="4652318"/>
              </a:xfrm>
            </p:spPr>
            <p:txBody>
              <a:bodyPr>
                <a:normAutofit/>
              </a:bodyPr>
              <a:lstStyle/>
              <a:p>
                <a:pPr marL="0" indent="0">
                  <a:buNone/>
                </a:pPr>
                <a:r>
                  <a:rPr lang="en-US" sz="2400" b="1" dirty="0"/>
                  <a:t>The observation-model-policy  loop: </a:t>
                </a:r>
              </a:p>
              <a:p>
                <a:pPr marL="457200" indent="-457200">
                  <a:buFont typeface="+mj-lt"/>
                  <a:buAutoNum type="arabicPeriod"/>
                </a:pPr>
                <a:r>
                  <a:rPr lang="en-US" sz="2400" dirty="0"/>
                  <a:t>Observation: Follow some initial policy, to guide your actions.  Create a </a:t>
                </a:r>
                <a:r>
                  <a:rPr lang="en-US" sz="2400" b="1" u="sng" dirty="0"/>
                  <a:t>replay buffer</a:t>
                </a:r>
                <a:r>
                  <a:rPr lang="en-US" sz="2400" dirty="0"/>
                  <a:t>, i.e., a list of observed (</a:t>
                </a:r>
                <a:r>
                  <a:rPr lang="en-US" sz="2400" dirty="0" err="1"/>
                  <a:t>s,a,R,s</a:t>
                </a:r>
                <a:r>
                  <a:rPr lang="en-US" sz="2400" dirty="0"/>
                  <a:t>’) tuples.</a:t>
                </a:r>
              </a:p>
              <a:p>
                <a:pPr marL="457200" indent="-457200">
                  <a:buFont typeface="+mj-lt"/>
                  <a:buAutoNum type="arabicPeriod"/>
                </a:pPr>
                <a:r>
                  <a:rPr lang="en-US" sz="2400" dirty="0"/>
                  <a:t>Model: Try to learn </a:t>
                </a: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i="1" dirty="0" smtClean="0">
                        <a:latin typeface="Cambria Math" panose="02040503050406030204" pitchFamily="18" charset="0"/>
                      </a:rPr>
                      <m:t>𝑠</m:t>
                    </m:r>
                    <m:r>
                      <a:rPr lang="en-US" sz="2400" i="1" dirty="0" smtClean="0">
                        <a:latin typeface="Cambria Math" panose="02040503050406030204" pitchFamily="18" charset="0"/>
                      </a:rPr>
                      <m:t>’|</m:t>
                    </m:r>
                    <m:r>
                      <a:rPr lang="en-US" sz="2400" i="1" dirty="0" err="1">
                        <a:latin typeface="Cambria Math" panose="02040503050406030204" pitchFamily="18" charset="0"/>
                      </a:rPr>
                      <m:t>𝑠</m:t>
                    </m:r>
                    <m:r>
                      <a:rPr lang="en-US" sz="2400" i="1" dirty="0" err="1">
                        <a:latin typeface="Cambria Math" panose="02040503050406030204" pitchFamily="18" charset="0"/>
                      </a:rPr>
                      <m:t>,</m:t>
                    </m:r>
                    <m:r>
                      <a:rPr lang="en-US" sz="2400" i="1" dirty="0" err="1">
                        <a:latin typeface="Cambria Math" panose="02040503050406030204" pitchFamily="18" charset="0"/>
                      </a:rPr>
                      <m:t>𝑎</m:t>
                    </m:r>
                    <m:r>
                      <a:rPr lang="en-US" sz="2400" i="1" dirty="0">
                        <a:latin typeface="Cambria Math" panose="02040503050406030204" pitchFamily="18" charset="0"/>
                      </a:rPr>
                      <m:t>)</m:t>
                    </m:r>
                  </m:oMath>
                </a14:m>
                <a:r>
                  <a:rPr lang="en-US" sz="2400" dirty="0"/>
                  <a:t> and </a:t>
                </a:r>
                <a14:m>
                  <m:oMath xmlns:m="http://schemas.openxmlformats.org/officeDocument/2006/math">
                    <m:r>
                      <a:rPr lang="en-US" sz="2400" i="1" dirty="0" smtClean="0">
                        <a:latin typeface="Cambria Math" panose="02040503050406030204" pitchFamily="18" charset="0"/>
                      </a:rPr>
                      <m:t>𝑅</m:t>
                    </m:r>
                    <m:r>
                      <a:rPr lang="en-US" sz="2400" i="1" dirty="0" smtClean="0">
                        <a:latin typeface="Cambria Math" panose="02040503050406030204" pitchFamily="18" charset="0"/>
                      </a:rPr>
                      <m:t>(</m:t>
                    </m:r>
                    <m:r>
                      <a:rPr lang="en-US" sz="2400" i="1" dirty="0" smtClean="0">
                        <a:latin typeface="Cambria Math" panose="02040503050406030204" pitchFamily="18" charset="0"/>
                      </a:rPr>
                      <m:t>𝑠</m:t>
                    </m:r>
                    <m:r>
                      <a:rPr lang="en-US" sz="2400" i="1" dirty="0" smtClean="0">
                        <a:latin typeface="Cambria Math" panose="02040503050406030204" pitchFamily="18" charset="0"/>
                      </a:rPr>
                      <m:t>)</m:t>
                    </m:r>
                  </m:oMath>
                </a14:m>
                <a:r>
                  <a:rPr lang="en-US" sz="2400" dirty="0"/>
                  <a:t>.</a:t>
                </a:r>
              </a:p>
              <a:p>
                <a:pPr marL="457200" indent="-457200">
                  <a:buFont typeface="+mj-lt"/>
                  <a:buAutoNum type="arabicPeriod"/>
                </a:pPr>
                <a:r>
                  <a:rPr lang="en-US" sz="2400" dirty="0"/>
                  <a:t>Policy: Use your estimated </a:t>
                </a: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i="1" dirty="0" smtClean="0">
                        <a:latin typeface="Cambria Math" panose="02040503050406030204" pitchFamily="18" charset="0"/>
                      </a:rPr>
                      <m:t>𝑠</m:t>
                    </m:r>
                    <m:r>
                      <a:rPr lang="en-US" sz="2400" i="1" dirty="0" smtClean="0">
                        <a:latin typeface="Cambria Math" panose="02040503050406030204" pitchFamily="18" charset="0"/>
                      </a:rPr>
                      <m:t>’|</m:t>
                    </m:r>
                    <m:r>
                      <a:rPr lang="en-US" sz="2400" i="1" dirty="0" err="1">
                        <a:latin typeface="Cambria Math" panose="02040503050406030204" pitchFamily="18" charset="0"/>
                      </a:rPr>
                      <m:t>𝑠</m:t>
                    </m:r>
                    <m:r>
                      <a:rPr lang="en-US" sz="2400" i="1" dirty="0" err="1">
                        <a:latin typeface="Cambria Math" panose="02040503050406030204" pitchFamily="18" charset="0"/>
                      </a:rPr>
                      <m:t>,</m:t>
                    </m:r>
                    <m:r>
                      <a:rPr lang="en-US" sz="2400" i="1" dirty="0" err="1">
                        <a:latin typeface="Cambria Math" panose="02040503050406030204" pitchFamily="18" charset="0"/>
                      </a:rPr>
                      <m:t>𝑎</m:t>
                    </m:r>
                    <m:r>
                      <a:rPr lang="en-US" sz="2400" i="1" dirty="0">
                        <a:latin typeface="Cambria Math" panose="02040503050406030204" pitchFamily="18" charset="0"/>
                      </a:rPr>
                      <m:t>)</m:t>
                    </m:r>
                  </m:oMath>
                </a14:m>
                <a:r>
                  <a:rPr lang="en-US" sz="2400" dirty="0"/>
                  <a:t> and </a:t>
                </a:r>
                <a14:m>
                  <m:oMath xmlns:m="http://schemas.openxmlformats.org/officeDocument/2006/math">
                    <m:r>
                      <a:rPr lang="en-US" sz="2400" i="1" dirty="0" smtClean="0">
                        <a:latin typeface="Cambria Math" panose="02040503050406030204" pitchFamily="18" charset="0"/>
                      </a:rPr>
                      <m:t>𝑅</m:t>
                    </m:r>
                    <m:r>
                      <a:rPr lang="en-US" sz="2400" i="1" dirty="0" smtClean="0">
                        <a:latin typeface="Cambria Math" panose="02040503050406030204" pitchFamily="18" charset="0"/>
                      </a:rPr>
                      <m:t>(</m:t>
                    </m:r>
                    <m:r>
                      <a:rPr lang="en-US" sz="2400" i="1" dirty="0" smtClean="0">
                        <a:latin typeface="Cambria Math" panose="02040503050406030204" pitchFamily="18" charset="0"/>
                      </a:rPr>
                      <m:t>𝑠</m:t>
                    </m:r>
                    <m:r>
                      <a:rPr lang="en-US" sz="2400" i="1" dirty="0" smtClean="0">
                        <a:latin typeface="Cambria Math" panose="02040503050406030204" pitchFamily="18" charset="0"/>
                      </a:rPr>
                      <m:t>)</m:t>
                    </m:r>
                  </m:oMath>
                </a14:m>
                <a:r>
                  <a:rPr lang="en-US" sz="2400" dirty="0"/>
                  <a:t> to decide on a new policy, and repeat.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36320" y="1143001"/>
                <a:ext cx="10241280" cy="4652318"/>
              </a:xfrm>
              <a:blipFill>
                <a:blip r:embed="rId3"/>
                <a:stretch>
                  <a:fillRect l="-990" t="-1635" r="-136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2924-E366-704A-8425-FFECBBA7A0C3}"/>
              </a:ext>
            </a:extLst>
          </p:cNvPr>
          <p:cNvSpPr>
            <a:spLocks noGrp="1"/>
          </p:cNvSpPr>
          <p:nvPr>
            <p:ph type="title"/>
          </p:nvPr>
        </p:nvSpPr>
        <p:spPr/>
        <p:txBody>
          <a:bodyPr/>
          <a:lstStyle/>
          <a:p>
            <a:r>
              <a:rPr lang="en-US" dirty="0"/>
              <a:t>How to trade off exploration vs. exploitation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BD590E-FE6D-084E-A768-B3BA72CA0EDF}"/>
                  </a:ext>
                </a:extLst>
              </p:cNvPr>
              <p:cNvSpPr>
                <a:spLocks noGrp="1"/>
              </p:cNvSpPr>
              <p:nvPr>
                <p:ph idx="1"/>
              </p:nvPr>
            </p:nvSpPr>
            <p:spPr>
              <a:xfrm>
                <a:off x="624840" y="1463040"/>
                <a:ext cx="10728960" cy="5212079"/>
              </a:xfrm>
            </p:spPr>
            <p:txBody>
              <a:bodyPr>
                <a:normAutofit/>
              </a:bodyPr>
              <a:lstStyle/>
              <a:p>
                <a:pPr marL="0" indent="0">
                  <a:lnSpc>
                    <a:spcPct val="100000"/>
                  </a:lnSpc>
                  <a:buNone/>
                </a:pPr>
                <a:r>
                  <a:rPr lang="en-US" b="1" u="sng" dirty="0"/>
                  <a:t>Epsilon-first strategy</a:t>
                </a:r>
                <a:r>
                  <a:rPr lang="en-US" dirty="0"/>
                  <a:t>:  when you reach state </a:t>
                </a:r>
                <a14:m>
                  <m:oMath xmlns:m="http://schemas.openxmlformats.org/officeDocument/2006/math">
                    <m:r>
                      <a:rPr lang="en-US" i="1" dirty="0" smtClean="0">
                        <a:latin typeface="Cambria Math" panose="02040503050406030204" pitchFamily="18" charset="0"/>
                      </a:rPr>
                      <m:t>𝑠</m:t>
                    </m:r>
                  </m:oMath>
                </a14:m>
                <a:r>
                  <a:rPr lang="en-US" dirty="0"/>
                  <a:t>, check how many times you’ve tested each of its available actions.</a:t>
                </a:r>
              </a:p>
              <a:p>
                <a:pPr lvl="1">
                  <a:lnSpc>
                    <a:spcPct val="100000"/>
                  </a:lnSpc>
                </a:pPr>
                <a:r>
                  <a:rPr lang="en-US" b="1" u="sng" dirty="0"/>
                  <a:t>Explore for the first </a:t>
                </a:r>
                <a14:m>
                  <m:oMath xmlns:m="http://schemas.openxmlformats.org/officeDocument/2006/math">
                    <m:r>
                      <a:rPr lang="el-GR" b="1" i="1" u="sng" dirty="0">
                        <a:latin typeface="Cambria Math" panose="02040503050406030204" pitchFamily="18" charset="0"/>
                        <a:ea typeface="Cambria Math" panose="02040503050406030204" pitchFamily="18" charset="0"/>
                      </a:rPr>
                      <m:t>𝝐</m:t>
                    </m:r>
                  </m:oMath>
                </a14:m>
                <a:r>
                  <a:rPr lang="en-US" b="1" u="sng" dirty="0"/>
                  <a:t> trials</a:t>
                </a:r>
                <a:r>
                  <a:rPr lang="en-US" dirty="0"/>
                  <a:t>: If the least-explored action has been tested fewer than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ϵ</m:t>
                    </m:r>
                  </m:oMath>
                </a14:m>
                <a:r>
                  <a:rPr lang="en-US" dirty="0"/>
                  <a:t> times, then perform that action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ϵ</m:t>
                    </m:r>
                  </m:oMath>
                </a14:m>
                <a:r>
                  <a:rPr lang="en-US" dirty="0"/>
                  <a:t> is an integer).</a:t>
                </a:r>
              </a:p>
              <a:p>
                <a:pPr lvl="1">
                  <a:lnSpc>
                    <a:spcPct val="100000"/>
                  </a:lnSpc>
                </a:pPr>
                <a:r>
                  <a:rPr lang="en-US" b="1" u="sng" dirty="0"/>
                  <a:t>Exploit thereafter:</a:t>
                </a:r>
                <a:r>
                  <a:rPr lang="en-US" dirty="0"/>
                  <a:t> Once you’ve finished exploring, start exploiting (work to maximize your personal utility).</a:t>
                </a:r>
              </a:p>
              <a:p>
                <a:pPr marL="0" indent="0">
                  <a:lnSpc>
                    <a:spcPct val="100000"/>
                  </a:lnSpc>
                  <a:buNone/>
                </a:pPr>
                <a:r>
                  <a:rPr lang="en-US" b="1" u="sng" dirty="0"/>
                  <a:t>Epsilon-greedy strategy</a:t>
                </a:r>
                <a:r>
                  <a:rPr lang="en-US" dirty="0"/>
                  <a:t>: in every state, every time, forever,</a:t>
                </a:r>
              </a:p>
              <a:p>
                <a:pPr lvl="1">
                  <a:lnSpc>
                    <a:spcPct val="100000"/>
                  </a:lnSpc>
                </a:pPr>
                <a:r>
                  <a:rPr lang="en-US" b="1" u="sng" dirty="0"/>
                  <a:t>Explore with probability </a:t>
                </a:r>
                <a14:m>
                  <m:oMath xmlns:m="http://schemas.openxmlformats.org/officeDocument/2006/math">
                    <m:r>
                      <a:rPr lang="en-US" b="1" i="0" u="sng" dirty="0" smtClean="0">
                        <a:latin typeface="Cambria Math" panose="02040503050406030204" pitchFamily="18" charset="0"/>
                        <a:ea typeface="Cambria Math" panose="02040503050406030204" pitchFamily="18" charset="0"/>
                      </a:rPr>
                      <m:t>𝟎</m:t>
                    </m:r>
                    <m:r>
                      <a:rPr lang="en-US" b="1" i="0" u="sng" dirty="0" smtClean="0">
                        <a:latin typeface="Cambria Math" panose="02040503050406030204" pitchFamily="18" charset="0"/>
                        <a:ea typeface="Cambria Math" panose="02040503050406030204" pitchFamily="18" charset="0"/>
                      </a:rPr>
                      <m:t>&lt;</m:t>
                    </m:r>
                    <m:r>
                      <a:rPr lang="el-GR" b="1" i="1" u="sng" dirty="0">
                        <a:latin typeface="Cambria Math" panose="02040503050406030204" pitchFamily="18" charset="0"/>
                        <a:ea typeface="Cambria Math" panose="02040503050406030204" pitchFamily="18" charset="0"/>
                      </a:rPr>
                      <m:t>𝝐</m:t>
                    </m:r>
                    <m:r>
                      <a:rPr lang="en-US" b="1" i="1" u="sng" dirty="0" smtClean="0">
                        <a:latin typeface="Cambria Math" panose="02040503050406030204" pitchFamily="18" charset="0"/>
                        <a:ea typeface="Cambria Math" panose="02040503050406030204" pitchFamily="18" charset="0"/>
                      </a:rPr>
                      <m:t>&lt;</m:t>
                    </m:r>
                    <m:r>
                      <a:rPr lang="en-US" b="1" i="1" u="sng" dirty="0" smtClean="0">
                        <a:latin typeface="Cambria Math" panose="02040503050406030204" pitchFamily="18" charset="0"/>
                        <a:ea typeface="Cambria Math" panose="02040503050406030204" pitchFamily="18" charset="0"/>
                      </a:rPr>
                      <m:t>𝟏</m:t>
                    </m:r>
                  </m:oMath>
                </a14:m>
                <a:r>
                  <a:rPr lang="en-US" dirty="0"/>
                  <a:t>: choose any action, uniformly at random.</a:t>
                </a:r>
              </a:p>
              <a:p>
                <a:pPr lvl="1">
                  <a:lnSpc>
                    <a:spcPct val="100000"/>
                  </a:lnSpc>
                </a:pPr>
                <a:r>
                  <a:rPr lang="en-US" b="1" u="sng" dirty="0"/>
                  <a:t>Exploit with probability </a:t>
                </a:r>
                <a14:m>
                  <m:oMath xmlns:m="http://schemas.openxmlformats.org/officeDocument/2006/math">
                    <m:r>
                      <a:rPr lang="en-US" b="1" i="0" u="sng" dirty="0" smtClean="0">
                        <a:latin typeface="Cambria Math" panose="02040503050406030204" pitchFamily="18" charset="0"/>
                        <a:ea typeface="Cambria Math" panose="02040503050406030204" pitchFamily="18" charset="0"/>
                      </a:rPr>
                      <m:t>(</m:t>
                    </m:r>
                    <m:r>
                      <a:rPr lang="en-US" b="1" i="0" u="sng" dirty="0" smtClean="0">
                        <a:latin typeface="Cambria Math" panose="02040503050406030204" pitchFamily="18" charset="0"/>
                        <a:ea typeface="Cambria Math" panose="02040503050406030204" pitchFamily="18" charset="0"/>
                      </a:rPr>
                      <m:t>𝟏</m:t>
                    </m:r>
                    <m:r>
                      <a:rPr lang="en-US" b="1" i="0" u="sng" dirty="0" smtClean="0">
                        <a:latin typeface="Cambria Math" panose="02040503050406030204" pitchFamily="18" charset="0"/>
                        <a:ea typeface="Cambria Math" panose="02040503050406030204" pitchFamily="18" charset="0"/>
                      </a:rPr>
                      <m:t>−</m:t>
                    </m:r>
                    <m:r>
                      <a:rPr lang="el-GR" b="1" i="1" u="sng" dirty="0">
                        <a:latin typeface="Cambria Math" panose="02040503050406030204" pitchFamily="18" charset="0"/>
                        <a:ea typeface="Cambria Math" panose="02040503050406030204" pitchFamily="18" charset="0"/>
                      </a:rPr>
                      <m:t>𝝐</m:t>
                    </m:r>
                    <m:r>
                      <a:rPr lang="en-US" b="1" i="1" u="sng" dirty="0" smtClean="0">
                        <a:latin typeface="Cambria Math" panose="02040503050406030204" pitchFamily="18" charset="0"/>
                        <a:ea typeface="Cambria Math" panose="02040503050406030204" pitchFamily="18" charset="0"/>
                      </a:rPr>
                      <m:t>)</m:t>
                    </m:r>
                  </m:oMath>
                </a14:m>
                <a:r>
                  <a:rPr lang="en-US" dirty="0"/>
                  <a:t>: choose the action with the highest expected utility, according to your current estimates.</a:t>
                </a:r>
              </a:p>
              <a:p>
                <a:pPr lvl="1">
                  <a:lnSpc>
                    <a:spcPct val="100000"/>
                  </a:lnSpc>
                </a:pPr>
                <a:r>
                  <a:rPr lang="en-US" dirty="0"/>
                  <a:t>Guarantee: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err="1" smtClean="0">
                        <a:latin typeface="Cambria Math" panose="02040503050406030204" pitchFamily="18" charset="0"/>
                      </a:rPr>
                      <m:t>𝑠</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m:t>
                    </m:r>
                  </m:oMath>
                </a14:m>
                <a:r>
                  <a:rPr lang="en-US" dirty="0"/>
                  <a:t> converges to its true value as #trials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a:t>
                </a:r>
              </a:p>
              <a:p>
                <a:pPr lvl="1">
                  <a:lnSpc>
                    <a:spcPct val="100000"/>
                  </a:lnSpc>
                </a:pPr>
                <a:endParaRPr lang="en-US" dirty="0"/>
              </a:p>
            </p:txBody>
          </p:sp>
        </mc:Choice>
        <mc:Fallback xmlns="">
          <p:sp>
            <p:nvSpPr>
              <p:cNvPr id="3" name="Content Placeholder 2">
                <a:extLst>
                  <a:ext uri="{FF2B5EF4-FFF2-40B4-BE49-F238E27FC236}">
                    <a16:creationId xmlns:a16="http://schemas.microsoft.com/office/drawing/2014/main" id="{31BD590E-FE6D-084E-A768-B3BA72CA0EDF}"/>
                  </a:ext>
                </a:extLst>
              </p:cNvPr>
              <p:cNvSpPr>
                <a:spLocks noGrp="1" noRot="1" noChangeAspect="1" noMove="1" noResize="1" noEditPoints="1" noAdjustHandles="1" noChangeArrowheads="1" noChangeShapeType="1" noTextEdit="1"/>
              </p:cNvSpPr>
              <p:nvPr>
                <p:ph idx="1"/>
              </p:nvPr>
            </p:nvSpPr>
            <p:spPr>
              <a:xfrm>
                <a:off x="624840" y="1463040"/>
                <a:ext cx="10728960" cy="5212079"/>
              </a:xfrm>
              <a:blipFill>
                <a:blip r:embed="rId2"/>
                <a:stretch>
                  <a:fillRect l="-1182" t="-1460"/>
                </a:stretch>
              </a:blipFill>
            </p:spPr>
            <p:txBody>
              <a:bodyPr/>
              <a:lstStyle/>
              <a:p>
                <a:r>
                  <a:rPr lang="en-US">
                    <a:noFill/>
                  </a:rPr>
                  <a:t> </a:t>
                </a:r>
              </a:p>
            </p:txBody>
          </p:sp>
        </mc:Fallback>
      </mc:AlternateContent>
    </p:spTree>
    <p:extLst>
      <p:ext uri="{BB962C8B-B14F-4D97-AF65-F5344CB8AC3E}">
        <p14:creationId xmlns:p14="http://schemas.microsoft.com/office/powerpoint/2010/main" val="50182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t>4 problems: Midterm 1 material</a:t>
            </a:r>
          </a:p>
          <a:p>
            <a:r>
              <a:rPr lang="en-US" dirty="0"/>
              <a:t>4 problems: Midterm 2 material</a:t>
            </a:r>
          </a:p>
          <a:p>
            <a:r>
              <a:rPr lang="en-US" dirty="0"/>
              <a:t>4-5 problems: minimax, alpha-beta, </a:t>
            </a:r>
            <a:r>
              <a:rPr lang="en-US" dirty="0" err="1"/>
              <a:t>expectiminimax</a:t>
            </a:r>
            <a:endParaRPr lang="en-US" dirty="0"/>
          </a:p>
          <a:p>
            <a:r>
              <a:rPr lang="en-US" dirty="0"/>
              <a:t>3-4 problems: game theory</a:t>
            </a:r>
          </a:p>
          <a:p>
            <a:r>
              <a:rPr lang="en-US" dirty="0"/>
              <a:t>5-7 problems: MDP, reinforcement learning</a:t>
            </a:r>
          </a:p>
          <a:p>
            <a:r>
              <a:rPr lang="en-US" dirty="0"/>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293576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1212-4893-CB4B-A2C4-33B9798B28AA}"/>
              </a:ext>
            </a:extLst>
          </p:cNvPr>
          <p:cNvSpPr>
            <a:spLocks noGrp="1"/>
          </p:cNvSpPr>
          <p:nvPr>
            <p:ph type="title"/>
          </p:nvPr>
        </p:nvSpPr>
        <p:spPr/>
        <p:txBody>
          <a:bodyPr/>
          <a:lstStyle/>
          <a:p>
            <a:r>
              <a:rPr lang="en-US" dirty="0"/>
              <a:t>Q-learning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1DB37E-E260-0145-AF09-FA6C3A7C514C}"/>
                  </a:ext>
                </a:extLst>
              </p:cNvPr>
              <p:cNvSpPr>
                <a:spLocks noGrp="1"/>
              </p:cNvSpPr>
              <p:nvPr>
                <p:ph idx="1"/>
              </p:nvPr>
            </p:nvSpPr>
            <p:spPr>
              <a:xfrm>
                <a:off x="838200" y="1541416"/>
                <a:ext cx="10515600" cy="5032375"/>
              </a:xfrm>
            </p:spPr>
            <p:txBody>
              <a:bodyPr>
                <a:normAutofit fontScale="92500" lnSpcReduction="10000"/>
              </a:bodyPr>
              <a:lstStyle/>
              <a:p>
                <a:pPr marL="0" indent="0">
                  <a:buNone/>
                </a:pPr>
                <a:r>
                  <a:rPr lang="en-US" dirty="0"/>
                  <a:t>Q-learning is a model-free reinforcement learning strategy.  It learns a function Q(</a:t>
                </a:r>
                <a:r>
                  <a:rPr lang="en-US" dirty="0" err="1"/>
                  <a:t>s,a</a:t>
                </a:r>
                <a:r>
                  <a:rPr lang="en-US" dirty="0"/>
                  <a:t>) such that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max</m:t>
                            </m:r>
                          </m:e>
                          <m:lim>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lim>
                        </m:limLow>
                      </m:fName>
                      <m:e>
                        <m:r>
                          <a:rPr lang="en-US" i="1">
                            <a:latin typeface="Cambria Math" panose="02040503050406030204" pitchFamily="18" charset="0"/>
                            <a:ea typeface="Cambria Math" panose="02040503050406030204" pitchFamily="18" charset="0"/>
                          </a:rPr>
                          <m:t>𝑄</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e>
                    </m:func>
                  </m:oMath>
                </a14:m>
                <a:r>
                  <a:rPr lang="en-US" dirty="0"/>
                  <a:t>.  Bellman’s equation therefore becomes: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ub>
                        <m:sup/>
                        <m:e>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e>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max</m:t>
                                  </m:r>
                                </m:e>
                                <m:lim>
                                  <m:r>
                                    <a:rPr lang="en-US" i="1">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lim>
                              </m:limLow>
                            </m:fName>
                            <m:e>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e>
                          </m:func>
                        </m:e>
                      </m:nary>
                    </m:oMath>
                  </m:oMathPara>
                </a14:m>
                <a:endParaRPr lang="en-US" dirty="0"/>
              </a:p>
              <a:p>
                <a:pPr marL="0" indent="0">
                  <a:buNone/>
                </a:pPr>
                <a:r>
                  <a:rPr lang="en-US" dirty="0"/>
                  <a:t>Remember, it has these steps::</a:t>
                </a:r>
              </a:p>
              <a:p>
                <a:r>
                  <a:rPr lang="en-US" dirty="0"/>
                  <a:t>Collect our current reward, R(s)</a:t>
                </a:r>
              </a:p>
              <a:p>
                <a:r>
                  <a:rPr lang="en-US" dirty="0"/>
                  <a:t>Discount all future rewards by </a:t>
                </a:r>
                <a14:m>
                  <m:oMath xmlns:m="http://schemas.openxmlformats.org/officeDocument/2006/math">
                    <m:r>
                      <a:rPr lang="en-US" i="1">
                        <a:latin typeface="Cambria Math" panose="02040503050406030204" pitchFamily="18" charset="0"/>
                        <a:ea typeface="Cambria Math" panose="02040503050406030204" pitchFamily="18" charset="0"/>
                      </a:rPr>
                      <m:t>𝛾</m:t>
                    </m:r>
                  </m:oMath>
                </a14:m>
                <a:endParaRPr lang="en-US" dirty="0"/>
              </a:p>
              <a:p>
                <a:r>
                  <a:rPr lang="en-US" dirty="0"/>
                  <a:t>Make a transition to a future state, s’, according to P(s’|</a:t>
                </a:r>
                <a:r>
                  <a:rPr lang="en-US" dirty="0" err="1"/>
                  <a:t>s,a</a:t>
                </a:r>
                <a:r>
                  <a:rPr lang="en-US" dirty="0"/>
                  <a:t>)</a:t>
                </a:r>
              </a:p>
              <a:p>
                <a:r>
                  <a:rPr lang="en-US" dirty="0"/>
                  <a:t>Choose the optimum action, a’, from state s’, and collect all future rewards.</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C01DB37E-E260-0145-AF09-FA6C3A7C514C}"/>
                  </a:ext>
                </a:extLst>
              </p:cNvPr>
              <p:cNvSpPr>
                <a:spLocks noGrp="1" noRot="1" noChangeAspect="1" noMove="1" noResize="1" noEditPoints="1" noAdjustHandles="1" noChangeArrowheads="1" noChangeShapeType="1" noTextEdit="1"/>
              </p:cNvSpPr>
              <p:nvPr>
                <p:ph idx="1"/>
              </p:nvPr>
            </p:nvSpPr>
            <p:spPr>
              <a:xfrm>
                <a:off x="838200" y="1541416"/>
                <a:ext cx="10515600" cy="5032375"/>
              </a:xfrm>
              <a:blipFill>
                <a:blip r:embed="rId2"/>
                <a:stretch>
                  <a:fillRect l="-1086" t="-2519" r="-362"/>
                </a:stretch>
              </a:blipFill>
            </p:spPr>
            <p:txBody>
              <a:bodyPr/>
              <a:lstStyle/>
              <a:p>
                <a:r>
                  <a:rPr lang="en-US">
                    <a:noFill/>
                  </a:rPr>
                  <a:t> </a:t>
                </a:r>
              </a:p>
            </p:txBody>
          </p:sp>
        </mc:Fallback>
      </mc:AlternateContent>
    </p:spTree>
    <p:extLst>
      <p:ext uri="{BB962C8B-B14F-4D97-AF65-F5344CB8AC3E}">
        <p14:creationId xmlns:p14="http://schemas.microsoft.com/office/powerpoint/2010/main" val="142030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1212-4893-CB4B-A2C4-33B9798B28AA}"/>
              </a:ext>
            </a:extLst>
          </p:cNvPr>
          <p:cNvSpPr>
            <a:spLocks noGrp="1"/>
          </p:cNvSpPr>
          <p:nvPr>
            <p:ph type="title"/>
          </p:nvPr>
        </p:nvSpPr>
        <p:spPr/>
        <p:txBody>
          <a:bodyPr/>
          <a:lstStyle/>
          <a:p>
            <a:r>
              <a:rPr lang="en-US" dirty="0"/>
              <a:t>TD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1DB37E-E260-0145-AF09-FA6C3A7C514C}"/>
                  </a:ext>
                </a:extLst>
              </p:cNvPr>
              <p:cNvSpPr>
                <a:spLocks noGrp="1"/>
              </p:cNvSpPr>
              <p:nvPr>
                <p:ph idx="1"/>
              </p:nvPr>
            </p:nvSpPr>
            <p:spPr>
              <a:xfrm>
                <a:off x="839569" y="1636525"/>
                <a:ext cx="10512862" cy="5031064"/>
              </a:xfrm>
            </p:spPr>
            <p:txBody>
              <a:bodyPr>
                <a:normAutofit/>
              </a:bodyPr>
              <a:lstStyle/>
              <a:p>
                <a:pPr marL="514196" indent="-514196">
                  <a:buFont typeface="+mj-lt"/>
                  <a:buAutoNum type="arabicPeriod"/>
                </a:pPr>
                <a:r>
                  <a:rPr lang="en-US" dirty="0"/>
                  <a:t>When you reach state s, use your current exploration versus exploitation policy,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to choose some action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a:t>
                </a:r>
              </a:p>
              <a:p>
                <a:pPr marL="514196" indent="-514196">
                  <a:buFont typeface="+mj-lt"/>
                  <a:buAutoNum type="arabicPeriod"/>
                </a:pPr>
                <a:r>
                  <a:rPr lang="en-US" dirty="0"/>
                  <a:t>Observe the tuple (</a:t>
                </a:r>
                <a:r>
                  <a:rPr lang="en-US" dirty="0" err="1"/>
                  <a:t>s,a,R,s</a:t>
                </a:r>
                <a:r>
                  <a:rPr lang="en-US" dirty="0"/>
                  <a:t>’), and calculate:</a:t>
                </a:r>
              </a:p>
              <a:p>
                <a:pPr marL="514196" indent="-514196">
                  <a:buFont typeface="+mj-lt"/>
                  <a:buAutoNum type="arabicPeriod"/>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max</m:t>
                              </m:r>
                            </m:e>
                            <m:lim>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e>
                      </m:func>
                    </m:oMath>
                  </m:oMathPara>
                </a14:m>
                <a:endParaRPr lang="en-US" dirty="0"/>
              </a:p>
              <a:p>
                <a:pPr marL="514196" indent="-514196">
                  <a:buFont typeface="+mj-lt"/>
                  <a:buAutoNum type="arabicPeriod" startAt="3"/>
                </a:pPr>
                <a:r>
                  <a:rPr lang="en-US" dirty="0"/>
                  <a:t>Calculate the time difference, and update:</a:t>
                </a:r>
              </a:p>
              <a:p>
                <a:pPr marL="514196" indent="-514196">
                  <a:buFont typeface="+mj-lt"/>
                  <a:buAutoNum type="arabicPeriod" startAt="3"/>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e>
                      </m:d>
                    </m:oMath>
                  </m:oMathPara>
                </a14:m>
                <a:endParaRPr lang="en-US" dirty="0"/>
              </a:p>
              <a:p>
                <a:pPr marL="0" indent="0">
                  <a:buNone/>
                </a:pPr>
                <a:endParaRPr lang="en-US" dirty="0"/>
              </a:p>
              <a:p>
                <a:pPr marL="0" indent="0">
                  <a:buNone/>
                </a:pPr>
                <a:r>
                  <a:rPr lang="en-US" dirty="0"/>
                  <a:t>Repeat.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01DB37E-E260-0145-AF09-FA6C3A7C514C}"/>
                  </a:ext>
                </a:extLst>
              </p:cNvPr>
              <p:cNvSpPr>
                <a:spLocks noGrp="1" noRot="1" noChangeAspect="1" noMove="1" noResize="1" noEditPoints="1" noAdjustHandles="1" noChangeArrowheads="1" noChangeShapeType="1" noTextEdit="1"/>
              </p:cNvSpPr>
              <p:nvPr>
                <p:ph idx="1"/>
              </p:nvPr>
            </p:nvSpPr>
            <p:spPr>
              <a:xfrm>
                <a:off x="839569" y="1636525"/>
                <a:ext cx="10512862" cy="5031064"/>
              </a:xfrm>
              <a:blipFill>
                <a:blip r:embed="rId2"/>
                <a:stretch>
                  <a:fillRect l="-1208" t="-2261" b="-754"/>
                </a:stretch>
              </a:blipFill>
            </p:spPr>
            <p:txBody>
              <a:bodyPr/>
              <a:lstStyle/>
              <a:p>
                <a:r>
                  <a:rPr lang="en-US">
                    <a:noFill/>
                  </a:rPr>
                  <a:t> </a:t>
                </a:r>
              </a:p>
            </p:txBody>
          </p:sp>
        </mc:Fallback>
      </mc:AlternateContent>
    </p:spTree>
    <p:extLst>
      <p:ext uri="{BB962C8B-B14F-4D97-AF65-F5344CB8AC3E}">
        <p14:creationId xmlns:p14="http://schemas.microsoft.com/office/powerpoint/2010/main" val="153951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1212-4893-CB4B-A2C4-33B9798B28AA}"/>
              </a:ext>
            </a:extLst>
          </p:cNvPr>
          <p:cNvSpPr>
            <a:spLocks noGrp="1"/>
          </p:cNvSpPr>
          <p:nvPr>
            <p:ph type="title"/>
          </p:nvPr>
        </p:nvSpPr>
        <p:spPr/>
        <p:txBody>
          <a:bodyPr/>
          <a:lstStyle/>
          <a:p>
            <a:r>
              <a:rPr lang="en-US" dirty="0"/>
              <a:t>On-policy learning: SARSA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1DB37E-E260-0145-AF09-FA6C3A7C514C}"/>
                  </a:ext>
                </a:extLst>
              </p:cNvPr>
              <p:cNvSpPr>
                <a:spLocks noGrp="1"/>
              </p:cNvSpPr>
              <p:nvPr>
                <p:ph idx="1"/>
              </p:nvPr>
            </p:nvSpPr>
            <p:spPr>
              <a:xfrm>
                <a:off x="839569" y="1512955"/>
                <a:ext cx="10512862" cy="5031064"/>
              </a:xfrm>
            </p:spPr>
            <p:txBody>
              <a:bodyPr>
                <a:noAutofit/>
              </a:bodyPr>
              <a:lstStyle/>
              <a:p>
                <a:pPr marL="0" indent="0">
                  <a:buNone/>
                </a:pPr>
                <a:r>
                  <a:rPr lang="en-US" sz="1999" dirty="0"/>
                  <a:t>We can create an “on-policy learning” algorithm by deciding in advance which action (</a:t>
                </a:r>
                <a14:m>
                  <m:oMath xmlns:m="http://schemas.openxmlformats.org/officeDocument/2006/math">
                    <m:r>
                      <a:rPr lang="en-US" sz="1999" i="1" dirty="0">
                        <a:latin typeface="Cambria Math" panose="02040503050406030204" pitchFamily="18" charset="0"/>
                      </a:rPr>
                      <m:t>𝑎</m:t>
                    </m:r>
                    <m:r>
                      <a:rPr lang="en-US" sz="1999" i="1" dirty="0">
                        <a:latin typeface="Cambria Math" panose="02040503050406030204" pitchFamily="18" charset="0"/>
                      </a:rPr>
                      <m:t>’</m:t>
                    </m:r>
                  </m:oMath>
                </a14:m>
                <a:r>
                  <a:rPr lang="en-US" sz="1999" dirty="0"/>
                  <a:t>) we’ll perform in state </a:t>
                </a:r>
                <a14:m>
                  <m:oMath xmlns:m="http://schemas.openxmlformats.org/officeDocument/2006/math">
                    <m:r>
                      <a:rPr lang="en-US" sz="1999" i="1" dirty="0">
                        <a:latin typeface="Cambria Math" panose="02040503050406030204" pitchFamily="18" charset="0"/>
                      </a:rPr>
                      <m:t>𝑠</m:t>
                    </m:r>
                    <m:r>
                      <a:rPr lang="en-US" sz="1999" i="1" dirty="0">
                        <a:latin typeface="Cambria Math" panose="02040503050406030204" pitchFamily="18" charset="0"/>
                      </a:rPr>
                      <m:t>’</m:t>
                    </m:r>
                  </m:oMath>
                </a14:m>
                <a:r>
                  <a:rPr lang="en-US" sz="1999" dirty="0"/>
                  <a:t>, and then using that action in the update equation:</a:t>
                </a:r>
              </a:p>
              <a:p>
                <a:pPr marL="0" indent="0">
                  <a:buNone/>
                </a:pPr>
                <a:endParaRPr lang="en-US" sz="1999" dirty="0"/>
              </a:p>
              <a:p>
                <a:pPr marL="514196" indent="-514196">
                  <a:buFont typeface="+mj-lt"/>
                  <a:buAutoNum type="arabicPeriod"/>
                </a:pPr>
                <a:r>
                  <a:rPr lang="en-US" sz="1999" dirty="0"/>
                  <a:t>Use your current exploration versus exploitation policy, </a:t>
                </a:r>
                <a14:m>
                  <m:oMath xmlns:m="http://schemas.openxmlformats.org/officeDocument/2006/math">
                    <m:sSub>
                      <m:sSubPr>
                        <m:ctrlPr>
                          <a:rPr lang="en-US" sz="1999" i="1">
                            <a:latin typeface="Cambria Math" panose="02040503050406030204" pitchFamily="18" charset="0"/>
                          </a:rPr>
                        </m:ctrlPr>
                      </m:sSubPr>
                      <m:e>
                        <m:r>
                          <a:rPr lang="en-US" sz="1999" i="1">
                            <a:latin typeface="Cambria Math" panose="02040503050406030204" pitchFamily="18" charset="0"/>
                            <a:ea typeface="Cambria Math" panose="02040503050406030204" pitchFamily="18" charset="0"/>
                          </a:rPr>
                          <m:t>𝜋</m:t>
                        </m:r>
                      </m:e>
                      <m:sub>
                        <m:r>
                          <a:rPr lang="en-US" sz="1999" i="1">
                            <a:latin typeface="Cambria Math" panose="02040503050406030204" pitchFamily="18" charset="0"/>
                          </a:rPr>
                          <m:t>𝑡</m:t>
                        </m:r>
                      </m:sub>
                    </m:sSub>
                    <m:r>
                      <a:rPr lang="en-US" sz="1999" i="1">
                        <a:latin typeface="Cambria Math" panose="02040503050406030204" pitchFamily="18" charset="0"/>
                      </a:rPr>
                      <m:t>(</m:t>
                    </m:r>
                    <m:r>
                      <a:rPr lang="en-US" sz="1999" i="1">
                        <a:latin typeface="Cambria Math" panose="02040503050406030204" pitchFamily="18" charset="0"/>
                      </a:rPr>
                      <m:t>𝑠</m:t>
                    </m:r>
                    <m:r>
                      <a:rPr lang="en-US" sz="1999" i="1">
                        <a:latin typeface="Cambria Math" panose="02040503050406030204" pitchFamily="18" charset="0"/>
                      </a:rPr>
                      <m:t>)</m:t>
                    </m:r>
                  </m:oMath>
                </a14:m>
                <a:r>
                  <a:rPr lang="en-US" sz="1999" dirty="0"/>
                  <a:t>, to choose some action </a:t>
                </a:r>
                <a14:m>
                  <m:oMath xmlns:m="http://schemas.openxmlformats.org/officeDocument/2006/math">
                    <m:sSub>
                      <m:sSubPr>
                        <m:ctrlPr>
                          <a:rPr lang="en-US" sz="1999" i="1">
                            <a:latin typeface="Cambria Math" panose="02040503050406030204" pitchFamily="18" charset="0"/>
                          </a:rPr>
                        </m:ctrlPr>
                      </m:sSubPr>
                      <m:e>
                        <m:r>
                          <a:rPr lang="en-US" sz="1999" i="1">
                            <a:latin typeface="Cambria Math" panose="02040503050406030204" pitchFamily="18" charset="0"/>
                          </a:rPr>
                          <m:t>𝑎</m:t>
                        </m:r>
                        <m:r>
                          <a:rPr lang="en-US" sz="1999" i="1">
                            <a:latin typeface="Cambria Math" panose="02040503050406030204" pitchFamily="18" charset="0"/>
                          </a:rPr>
                          <m:t>=</m:t>
                        </m:r>
                        <m:r>
                          <a:rPr lang="en-US" sz="1999" i="1">
                            <a:latin typeface="Cambria Math" panose="02040503050406030204" pitchFamily="18" charset="0"/>
                            <a:ea typeface="Cambria Math" panose="02040503050406030204" pitchFamily="18" charset="0"/>
                          </a:rPr>
                          <m:t>𝜋</m:t>
                        </m:r>
                      </m:e>
                      <m:sub>
                        <m:r>
                          <a:rPr lang="en-US" sz="1999" i="1">
                            <a:latin typeface="Cambria Math" panose="02040503050406030204" pitchFamily="18" charset="0"/>
                          </a:rPr>
                          <m:t>𝑡</m:t>
                        </m:r>
                      </m:sub>
                    </m:sSub>
                    <m:r>
                      <a:rPr lang="en-US" sz="1999" i="1">
                        <a:latin typeface="Cambria Math" panose="02040503050406030204" pitchFamily="18" charset="0"/>
                      </a:rPr>
                      <m:t>(</m:t>
                    </m:r>
                    <m:r>
                      <a:rPr lang="en-US" sz="1999" i="1">
                        <a:latin typeface="Cambria Math" panose="02040503050406030204" pitchFamily="18" charset="0"/>
                      </a:rPr>
                      <m:t>𝑠</m:t>
                    </m:r>
                    <m:r>
                      <a:rPr lang="en-US" sz="1999" i="1">
                        <a:latin typeface="Cambria Math" panose="02040503050406030204" pitchFamily="18" charset="0"/>
                      </a:rPr>
                      <m:t>)</m:t>
                    </m:r>
                  </m:oMath>
                </a14:m>
                <a:r>
                  <a:rPr lang="en-US" sz="1999" dirty="0"/>
                  <a:t>.  </a:t>
                </a:r>
              </a:p>
              <a:p>
                <a:pPr marL="514196" indent="-514196">
                  <a:buFont typeface="+mj-lt"/>
                  <a:buAutoNum type="arabicPeriod"/>
                </a:pPr>
                <a:r>
                  <a:rPr lang="en-US" sz="1999" dirty="0"/>
                  <a:t>Observe the state </a:t>
                </a:r>
                <a14:m>
                  <m:oMath xmlns:m="http://schemas.openxmlformats.org/officeDocument/2006/math">
                    <m:r>
                      <a:rPr lang="en-US" sz="1999" i="1" dirty="0">
                        <a:latin typeface="Cambria Math" panose="02040503050406030204" pitchFamily="18" charset="0"/>
                      </a:rPr>
                      <m:t>𝑠</m:t>
                    </m:r>
                    <m:r>
                      <a:rPr lang="en-US" sz="1999" i="1" dirty="0">
                        <a:latin typeface="Cambria Math" panose="02040503050406030204" pitchFamily="18" charset="0"/>
                      </a:rPr>
                      <m:t>’</m:t>
                    </m:r>
                  </m:oMath>
                </a14:m>
                <a:r>
                  <a:rPr lang="en-US" sz="1999" dirty="0"/>
                  <a:t> that you end up in, and then use your current policy to choose </a:t>
                </a:r>
                <a14:m>
                  <m:oMath xmlns:m="http://schemas.openxmlformats.org/officeDocument/2006/math">
                    <m:sSub>
                      <m:sSubPr>
                        <m:ctrlPr>
                          <a:rPr lang="en-US" sz="1999" i="1">
                            <a:latin typeface="Cambria Math" panose="02040503050406030204" pitchFamily="18" charset="0"/>
                          </a:rPr>
                        </m:ctrlPr>
                      </m:sSubPr>
                      <m:e>
                        <m:sSup>
                          <m:sSupPr>
                            <m:ctrlPr>
                              <a:rPr lang="en-US" sz="1999" i="1">
                                <a:latin typeface="Cambria Math" panose="02040503050406030204" pitchFamily="18" charset="0"/>
                              </a:rPr>
                            </m:ctrlPr>
                          </m:sSupPr>
                          <m:e>
                            <m:r>
                              <a:rPr lang="en-US" sz="1999" i="1">
                                <a:latin typeface="Cambria Math" panose="02040503050406030204" pitchFamily="18" charset="0"/>
                              </a:rPr>
                              <m:t>𝑎</m:t>
                            </m:r>
                          </m:e>
                          <m:sup>
                            <m:r>
                              <a:rPr lang="en-US" sz="1999" i="1">
                                <a:latin typeface="Cambria Math" panose="02040503050406030204" pitchFamily="18" charset="0"/>
                              </a:rPr>
                              <m:t>′</m:t>
                            </m:r>
                          </m:sup>
                        </m:sSup>
                        <m:r>
                          <a:rPr lang="en-US" sz="1999" i="1">
                            <a:latin typeface="Cambria Math" panose="02040503050406030204" pitchFamily="18" charset="0"/>
                          </a:rPr>
                          <m:t>=</m:t>
                        </m:r>
                        <m:r>
                          <a:rPr lang="en-US" sz="1999" i="1">
                            <a:latin typeface="Cambria Math" panose="02040503050406030204" pitchFamily="18" charset="0"/>
                            <a:ea typeface="Cambria Math" panose="02040503050406030204" pitchFamily="18" charset="0"/>
                          </a:rPr>
                          <m:t>𝜋</m:t>
                        </m:r>
                      </m:e>
                      <m:sub>
                        <m:r>
                          <a:rPr lang="en-US" sz="1999" i="1">
                            <a:latin typeface="Cambria Math" panose="02040503050406030204" pitchFamily="18" charset="0"/>
                          </a:rPr>
                          <m:t>𝑡</m:t>
                        </m:r>
                      </m:sub>
                    </m:sSub>
                    <m:r>
                      <a:rPr lang="en-US" sz="1999" i="1">
                        <a:latin typeface="Cambria Math" panose="02040503050406030204" pitchFamily="18" charset="0"/>
                      </a:rPr>
                      <m:t>(</m:t>
                    </m:r>
                    <m:r>
                      <a:rPr lang="en-US" sz="1999" i="1">
                        <a:latin typeface="Cambria Math" panose="02040503050406030204" pitchFamily="18" charset="0"/>
                      </a:rPr>
                      <m:t>𝑠</m:t>
                    </m:r>
                    <m:r>
                      <a:rPr lang="en-US" sz="1999" i="1">
                        <a:latin typeface="Cambria Math" panose="02040503050406030204" pitchFamily="18" charset="0"/>
                      </a:rPr>
                      <m:t>′)</m:t>
                    </m:r>
                  </m:oMath>
                </a14:m>
                <a:r>
                  <a:rPr lang="en-US" sz="1999" dirty="0"/>
                  <a:t>.</a:t>
                </a:r>
              </a:p>
              <a:p>
                <a:pPr marL="514196" indent="-514196">
                  <a:buFont typeface="+mj-lt"/>
                  <a:buAutoNum type="arabicPeriod"/>
                </a:pPr>
                <a:r>
                  <a:rPr lang="en-US" sz="1999" dirty="0"/>
                  <a:t>Instead of the observation (</a:t>
                </a:r>
                <a:r>
                  <a:rPr lang="en-US" sz="1999" dirty="0" err="1"/>
                  <a:t>s,a,R,s</a:t>
                </a:r>
                <a:r>
                  <a:rPr lang="en-US" sz="1999" dirty="0"/>
                  <a:t>’), you now have the observation (</a:t>
                </a:r>
                <a:r>
                  <a:rPr lang="en-US" sz="1999" dirty="0" err="1"/>
                  <a:t>s,a,R,s’,a</a:t>
                </a:r>
                <a:r>
                  <a:rPr lang="en-US" sz="1999" dirty="0"/>
                  <a:t>’).  Calculate </a:t>
                </a:r>
                <a:r>
                  <a:rPr lang="en-US" sz="1999" dirty="0" err="1"/>
                  <a:t>Qlocal</a:t>
                </a:r>
                <a:r>
                  <a:rPr lang="en-US" sz="1999" dirty="0"/>
                  <a:t> and the update equation as:</a:t>
                </a:r>
              </a:p>
              <a:p>
                <a:pPr marL="514196" indent="-514196">
                  <a:buFont typeface="+mj-lt"/>
                  <a:buAutoNum type="arabicPeriod"/>
                </a:pPr>
                <a:endParaRPr lang="en-US" sz="1999" dirty="0"/>
              </a:p>
              <a:p>
                <a:pPr marL="0" indent="0">
                  <a:buNone/>
                </a:pPr>
                <a14:m>
                  <m:oMathPara xmlns:m="http://schemas.openxmlformats.org/officeDocument/2006/math">
                    <m:oMathParaPr>
                      <m:jc m:val="centerGroup"/>
                    </m:oMathParaPr>
                    <m:oMath xmlns:m="http://schemas.openxmlformats.org/officeDocument/2006/math">
                      <m:sSub>
                        <m:sSubPr>
                          <m:ctrlPr>
                            <a:rPr lang="en-US" sz="1999" i="1">
                              <a:latin typeface="Cambria Math" panose="02040503050406030204" pitchFamily="18" charset="0"/>
                            </a:rPr>
                          </m:ctrlPr>
                        </m:sSubPr>
                        <m:e>
                          <m:r>
                            <a:rPr lang="en-US" sz="1999" i="1">
                              <a:latin typeface="Cambria Math" panose="02040503050406030204" pitchFamily="18" charset="0"/>
                            </a:rPr>
                            <m:t>𝑄</m:t>
                          </m:r>
                        </m:e>
                        <m:sub>
                          <m:r>
                            <a:rPr lang="en-US" sz="1999" i="1">
                              <a:latin typeface="Cambria Math" panose="02040503050406030204" pitchFamily="18" charset="0"/>
                            </a:rPr>
                            <m:t>𝑙𝑜𝑐𝑎𝑙</m:t>
                          </m:r>
                        </m:sub>
                      </m:sSub>
                      <m:d>
                        <m:dPr>
                          <m:ctrlPr>
                            <a:rPr lang="en-US" sz="1999" i="1">
                              <a:latin typeface="Cambria Math" panose="02040503050406030204" pitchFamily="18" charset="0"/>
                            </a:rPr>
                          </m:ctrlPr>
                        </m:dPr>
                        <m:e>
                          <m:r>
                            <a:rPr lang="en-US" sz="1999" i="1">
                              <a:latin typeface="Cambria Math" panose="02040503050406030204" pitchFamily="18" charset="0"/>
                            </a:rPr>
                            <m:t>𝑠</m:t>
                          </m:r>
                          <m:r>
                            <a:rPr lang="en-US" sz="1999" i="1">
                              <a:latin typeface="Cambria Math" panose="02040503050406030204" pitchFamily="18" charset="0"/>
                            </a:rPr>
                            <m:t>,</m:t>
                          </m:r>
                          <m:r>
                            <a:rPr lang="en-US" sz="1999" i="1">
                              <a:latin typeface="Cambria Math" panose="02040503050406030204" pitchFamily="18" charset="0"/>
                            </a:rPr>
                            <m:t>𝑎</m:t>
                          </m:r>
                        </m:e>
                      </m:d>
                      <m:r>
                        <a:rPr lang="en-US" sz="1999" i="1">
                          <a:latin typeface="Cambria Math" panose="02040503050406030204" pitchFamily="18" charset="0"/>
                          <a:ea typeface="Cambria Math" panose="02040503050406030204" pitchFamily="18" charset="0"/>
                        </a:rPr>
                        <m:t>=</m:t>
                      </m:r>
                      <m:sSub>
                        <m:sSubPr>
                          <m:ctrlPr>
                            <a:rPr lang="en-US" sz="1999" i="1" dirty="0">
                              <a:latin typeface="Cambria Math" panose="02040503050406030204" pitchFamily="18" charset="0"/>
                            </a:rPr>
                          </m:ctrlPr>
                        </m:sSubPr>
                        <m:e>
                          <m:r>
                            <a:rPr lang="en-US" sz="1999" i="1" dirty="0">
                              <a:latin typeface="Cambria Math" panose="02040503050406030204" pitchFamily="18" charset="0"/>
                            </a:rPr>
                            <m:t>𝑅</m:t>
                          </m:r>
                        </m:e>
                        <m:sub>
                          <m:r>
                            <a:rPr lang="en-US" sz="1999" i="1" dirty="0">
                              <a:latin typeface="Cambria Math" panose="02040503050406030204" pitchFamily="18" charset="0"/>
                            </a:rPr>
                            <m:t>𝑡</m:t>
                          </m:r>
                        </m:sub>
                      </m:sSub>
                      <m:r>
                        <a:rPr lang="en-US" sz="1999" i="1" dirty="0">
                          <a:latin typeface="Cambria Math" panose="02040503050406030204" pitchFamily="18" charset="0"/>
                        </a:rPr>
                        <m:t>(</m:t>
                      </m:r>
                      <m:r>
                        <a:rPr lang="en-US" sz="1999" i="1" dirty="0">
                          <a:latin typeface="Cambria Math" panose="02040503050406030204" pitchFamily="18" charset="0"/>
                        </a:rPr>
                        <m:t>𝑠</m:t>
                      </m:r>
                      <m:r>
                        <a:rPr lang="en-US" sz="1999" i="1" dirty="0">
                          <a:latin typeface="Cambria Math" panose="02040503050406030204" pitchFamily="18" charset="0"/>
                        </a:rPr>
                        <m:t>)+</m:t>
                      </m:r>
                      <m:r>
                        <a:rPr lang="en-US" sz="1999" i="1">
                          <a:latin typeface="Cambria Math" panose="02040503050406030204" pitchFamily="18" charset="0"/>
                          <a:ea typeface="Cambria Math" panose="02040503050406030204" pitchFamily="18" charset="0"/>
                        </a:rPr>
                        <m:t>𝛾</m:t>
                      </m:r>
                      <m:sSub>
                        <m:sSubPr>
                          <m:ctrlPr>
                            <a:rPr lang="en-US" sz="1999" i="1" dirty="0">
                              <a:latin typeface="Cambria Math" panose="02040503050406030204" pitchFamily="18" charset="0"/>
                            </a:rPr>
                          </m:ctrlPr>
                        </m:sSubPr>
                        <m:e>
                          <m:r>
                            <a:rPr lang="en-US" sz="1999" i="1" dirty="0">
                              <a:latin typeface="Cambria Math" panose="02040503050406030204" pitchFamily="18" charset="0"/>
                            </a:rPr>
                            <m:t>𝑄</m:t>
                          </m:r>
                        </m:e>
                        <m:sub>
                          <m:r>
                            <a:rPr lang="en-US" sz="1999" i="1" dirty="0">
                              <a:latin typeface="Cambria Math" panose="02040503050406030204" pitchFamily="18" charset="0"/>
                            </a:rPr>
                            <m:t>𝑡</m:t>
                          </m:r>
                        </m:sub>
                      </m:sSub>
                      <m:r>
                        <a:rPr lang="en-US" sz="1999" i="1">
                          <a:latin typeface="Cambria Math" panose="02040503050406030204" pitchFamily="18" charset="0"/>
                          <a:ea typeface="Cambria Math" panose="02040503050406030204" pitchFamily="18" charset="0"/>
                        </a:rPr>
                        <m:t>(</m:t>
                      </m:r>
                      <m:r>
                        <a:rPr lang="en-US" sz="1999" i="1">
                          <a:latin typeface="Cambria Math" panose="02040503050406030204" pitchFamily="18" charset="0"/>
                          <a:ea typeface="Cambria Math" panose="02040503050406030204" pitchFamily="18" charset="0"/>
                        </a:rPr>
                        <m:t>𝑠</m:t>
                      </m:r>
                      <m:r>
                        <a:rPr lang="en-US" sz="1999" i="1">
                          <a:latin typeface="Cambria Math" panose="02040503050406030204" pitchFamily="18" charset="0"/>
                          <a:ea typeface="Cambria Math" panose="02040503050406030204" pitchFamily="18" charset="0"/>
                        </a:rPr>
                        <m:t>′,</m:t>
                      </m:r>
                      <m:r>
                        <a:rPr lang="en-US" sz="1999" i="1">
                          <a:latin typeface="Cambria Math" panose="02040503050406030204" pitchFamily="18" charset="0"/>
                          <a:ea typeface="Cambria Math" panose="02040503050406030204" pitchFamily="18" charset="0"/>
                        </a:rPr>
                        <m:t>𝑎</m:t>
                      </m:r>
                      <m:r>
                        <a:rPr lang="en-US" sz="1999" i="1">
                          <a:latin typeface="Cambria Math" panose="02040503050406030204" pitchFamily="18" charset="0"/>
                          <a:ea typeface="Cambria Math" panose="02040503050406030204" pitchFamily="18" charset="0"/>
                        </a:rPr>
                        <m:t>′)</m:t>
                      </m:r>
                    </m:oMath>
                  </m:oMathPara>
                </a14:m>
                <a:endParaRPr lang="en-US" sz="1999" dirty="0"/>
              </a:p>
              <a:p>
                <a:pPr marL="514196" indent="-514196">
                  <a:buFont typeface="+mj-lt"/>
                  <a:buAutoNum type="arabicPeriod" startAt="3"/>
                </a:pPr>
                <a:endParaRPr lang="en-US" sz="1999" dirty="0"/>
              </a:p>
              <a:p>
                <a:pPr marL="0" indent="0">
                  <a:buNone/>
                </a:pPr>
                <a14:m>
                  <m:oMathPara xmlns:m="http://schemas.openxmlformats.org/officeDocument/2006/math">
                    <m:oMathParaPr>
                      <m:jc m:val="centerGroup"/>
                    </m:oMathParaPr>
                    <m:oMath xmlns:m="http://schemas.openxmlformats.org/officeDocument/2006/math">
                      <m:sSub>
                        <m:sSubPr>
                          <m:ctrlPr>
                            <a:rPr lang="en-US" sz="1999" i="1" dirty="0">
                              <a:latin typeface="Cambria Math" panose="02040503050406030204" pitchFamily="18" charset="0"/>
                            </a:rPr>
                          </m:ctrlPr>
                        </m:sSubPr>
                        <m:e>
                          <m:r>
                            <a:rPr lang="en-US" sz="1999" i="1" dirty="0">
                              <a:latin typeface="Cambria Math" panose="02040503050406030204" pitchFamily="18" charset="0"/>
                            </a:rPr>
                            <m:t>𝑄</m:t>
                          </m:r>
                        </m:e>
                        <m:sub>
                          <m:r>
                            <a:rPr lang="en-US" sz="1999" i="1" dirty="0">
                              <a:latin typeface="Cambria Math" panose="02040503050406030204" pitchFamily="18" charset="0"/>
                            </a:rPr>
                            <m:t>𝑡</m:t>
                          </m:r>
                          <m:r>
                            <a:rPr lang="en-US" sz="1999" i="1" dirty="0">
                              <a:latin typeface="Cambria Math" panose="02040503050406030204" pitchFamily="18" charset="0"/>
                            </a:rPr>
                            <m:t>+1</m:t>
                          </m:r>
                        </m:sub>
                      </m:sSub>
                      <m:d>
                        <m:dPr>
                          <m:ctrlPr>
                            <a:rPr lang="en-US" sz="1999" i="1" dirty="0">
                              <a:latin typeface="Cambria Math" panose="02040503050406030204" pitchFamily="18" charset="0"/>
                              <a:ea typeface="Cambria Math" panose="02040503050406030204" pitchFamily="18" charset="0"/>
                            </a:rPr>
                          </m:ctrlPr>
                        </m:dPr>
                        <m:e>
                          <m:r>
                            <a:rPr lang="en-US" sz="1999" i="1" dirty="0">
                              <a:latin typeface="Cambria Math" panose="02040503050406030204" pitchFamily="18" charset="0"/>
                              <a:ea typeface="Cambria Math" panose="02040503050406030204" pitchFamily="18" charset="0"/>
                            </a:rPr>
                            <m:t>𝑠</m:t>
                          </m:r>
                          <m:r>
                            <a:rPr lang="en-US" sz="1999" i="1">
                              <a:latin typeface="Cambria Math" panose="02040503050406030204" pitchFamily="18" charset="0"/>
                              <a:ea typeface="Cambria Math" panose="02040503050406030204" pitchFamily="18" charset="0"/>
                            </a:rPr>
                            <m:t>,</m:t>
                          </m:r>
                          <m:r>
                            <a:rPr lang="en-US" sz="1999" i="1">
                              <a:latin typeface="Cambria Math" panose="02040503050406030204" pitchFamily="18" charset="0"/>
                              <a:ea typeface="Cambria Math" panose="02040503050406030204" pitchFamily="18" charset="0"/>
                            </a:rPr>
                            <m:t>𝑎</m:t>
                          </m:r>
                        </m:e>
                      </m:d>
                      <m:r>
                        <a:rPr lang="en-US" sz="1999" i="1">
                          <a:latin typeface="Cambria Math" panose="02040503050406030204" pitchFamily="18" charset="0"/>
                          <a:ea typeface="Cambria Math" panose="02040503050406030204" pitchFamily="18" charset="0"/>
                        </a:rPr>
                        <m:t>=</m:t>
                      </m:r>
                      <m:sSub>
                        <m:sSubPr>
                          <m:ctrlPr>
                            <a:rPr lang="en-US" sz="1999" i="1" dirty="0">
                              <a:latin typeface="Cambria Math" panose="02040503050406030204" pitchFamily="18" charset="0"/>
                            </a:rPr>
                          </m:ctrlPr>
                        </m:sSubPr>
                        <m:e>
                          <m:r>
                            <a:rPr lang="en-US" sz="1999" i="1" dirty="0">
                              <a:latin typeface="Cambria Math" panose="02040503050406030204" pitchFamily="18" charset="0"/>
                            </a:rPr>
                            <m:t>𝑄</m:t>
                          </m:r>
                        </m:e>
                        <m:sub>
                          <m:r>
                            <a:rPr lang="en-US" sz="1999" i="1" dirty="0">
                              <a:latin typeface="Cambria Math" panose="02040503050406030204" pitchFamily="18" charset="0"/>
                            </a:rPr>
                            <m:t>𝑡</m:t>
                          </m:r>
                        </m:sub>
                      </m:sSub>
                      <m:d>
                        <m:dPr>
                          <m:ctrlPr>
                            <a:rPr lang="en-US" sz="1999" i="1" dirty="0">
                              <a:latin typeface="Cambria Math" panose="02040503050406030204" pitchFamily="18" charset="0"/>
                              <a:ea typeface="Cambria Math" panose="02040503050406030204" pitchFamily="18" charset="0"/>
                            </a:rPr>
                          </m:ctrlPr>
                        </m:dPr>
                        <m:e>
                          <m:r>
                            <a:rPr lang="en-US" sz="1999" i="1" dirty="0">
                              <a:latin typeface="Cambria Math" panose="02040503050406030204" pitchFamily="18" charset="0"/>
                              <a:ea typeface="Cambria Math" panose="02040503050406030204" pitchFamily="18" charset="0"/>
                            </a:rPr>
                            <m:t>𝑠</m:t>
                          </m:r>
                          <m:r>
                            <a:rPr lang="en-US" sz="1999" i="1">
                              <a:latin typeface="Cambria Math" panose="02040503050406030204" pitchFamily="18" charset="0"/>
                              <a:ea typeface="Cambria Math" panose="02040503050406030204" pitchFamily="18" charset="0"/>
                            </a:rPr>
                            <m:t>,</m:t>
                          </m:r>
                          <m:r>
                            <a:rPr lang="en-US" sz="1999" i="1">
                              <a:latin typeface="Cambria Math" panose="02040503050406030204" pitchFamily="18" charset="0"/>
                              <a:ea typeface="Cambria Math" panose="02040503050406030204" pitchFamily="18" charset="0"/>
                            </a:rPr>
                            <m:t>𝑎</m:t>
                          </m:r>
                        </m:e>
                      </m:d>
                      <m:r>
                        <a:rPr lang="en-US" sz="1999" i="1">
                          <a:latin typeface="Cambria Math" panose="02040503050406030204" pitchFamily="18" charset="0"/>
                          <a:ea typeface="Cambria Math" panose="02040503050406030204" pitchFamily="18" charset="0"/>
                        </a:rPr>
                        <m:t>+</m:t>
                      </m:r>
                      <m:r>
                        <a:rPr lang="en-US" sz="1999" i="1">
                          <a:latin typeface="Cambria Math" panose="02040503050406030204" pitchFamily="18" charset="0"/>
                          <a:ea typeface="Cambria Math" panose="02040503050406030204" pitchFamily="18" charset="0"/>
                        </a:rPr>
                        <m:t>𝛼</m:t>
                      </m:r>
                      <m:d>
                        <m:dPr>
                          <m:ctrlPr>
                            <a:rPr lang="en-US" sz="1999" i="1">
                              <a:latin typeface="Cambria Math" panose="02040503050406030204" pitchFamily="18" charset="0"/>
                              <a:ea typeface="Cambria Math" panose="02040503050406030204" pitchFamily="18" charset="0"/>
                            </a:rPr>
                          </m:ctrlPr>
                        </m:dPr>
                        <m:e>
                          <m:sSub>
                            <m:sSubPr>
                              <m:ctrlPr>
                                <a:rPr lang="en-US" sz="1999" i="1">
                                  <a:latin typeface="Cambria Math" panose="02040503050406030204" pitchFamily="18" charset="0"/>
                                </a:rPr>
                              </m:ctrlPr>
                            </m:sSubPr>
                            <m:e>
                              <m:r>
                                <a:rPr lang="en-US" sz="1999" i="1">
                                  <a:latin typeface="Cambria Math" panose="02040503050406030204" pitchFamily="18" charset="0"/>
                                </a:rPr>
                                <m:t>𝑄</m:t>
                              </m:r>
                            </m:e>
                            <m:sub>
                              <m:r>
                                <a:rPr lang="en-US" sz="1999" i="1">
                                  <a:latin typeface="Cambria Math" panose="02040503050406030204" pitchFamily="18" charset="0"/>
                                </a:rPr>
                                <m:t>𝑙𝑜𝑐𝑎𝑙</m:t>
                              </m:r>
                            </m:sub>
                          </m:sSub>
                          <m:d>
                            <m:dPr>
                              <m:ctrlPr>
                                <a:rPr lang="en-US" sz="1999" i="1">
                                  <a:latin typeface="Cambria Math" panose="02040503050406030204" pitchFamily="18" charset="0"/>
                                </a:rPr>
                              </m:ctrlPr>
                            </m:dPr>
                            <m:e>
                              <m:r>
                                <a:rPr lang="en-US" sz="1999" i="1">
                                  <a:latin typeface="Cambria Math" panose="02040503050406030204" pitchFamily="18" charset="0"/>
                                </a:rPr>
                                <m:t>𝑠</m:t>
                              </m:r>
                              <m:r>
                                <a:rPr lang="en-US" sz="1999" i="1">
                                  <a:latin typeface="Cambria Math" panose="02040503050406030204" pitchFamily="18" charset="0"/>
                                </a:rPr>
                                <m:t>,</m:t>
                              </m:r>
                              <m:r>
                                <a:rPr lang="en-US" sz="1999" i="1">
                                  <a:latin typeface="Cambria Math" panose="02040503050406030204" pitchFamily="18" charset="0"/>
                                </a:rPr>
                                <m:t>𝑎</m:t>
                              </m:r>
                            </m:e>
                          </m:d>
                          <m:r>
                            <a:rPr lang="en-US" sz="1999" i="1">
                              <a:latin typeface="Cambria Math" panose="02040503050406030204" pitchFamily="18" charset="0"/>
                            </a:rPr>
                            <m:t>−</m:t>
                          </m:r>
                          <m:sSub>
                            <m:sSubPr>
                              <m:ctrlPr>
                                <a:rPr lang="en-US" sz="1999" i="1" dirty="0">
                                  <a:latin typeface="Cambria Math" panose="02040503050406030204" pitchFamily="18" charset="0"/>
                                </a:rPr>
                              </m:ctrlPr>
                            </m:sSubPr>
                            <m:e>
                              <m:r>
                                <a:rPr lang="en-US" sz="1999" i="1" dirty="0">
                                  <a:latin typeface="Cambria Math" panose="02040503050406030204" pitchFamily="18" charset="0"/>
                                </a:rPr>
                                <m:t>𝑄</m:t>
                              </m:r>
                            </m:e>
                            <m:sub>
                              <m:r>
                                <a:rPr lang="en-US" sz="1999" i="1" dirty="0">
                                  <a:latin typeface="Cambria Math" panose="02040503050406030204" pitchFamily="18" charset="0"/>
                                </a:rPr>
                                <m:t>𝑡</m:t>
                              </m:r>
                            </m:sub>
                          </m:sSub>
                          <m:d>
                            <m:dPr>
                              <m:ctrlPr>
                                <a:rPr lang="en-US" sz="1999" i="1" dirty="0">
                                  <a:latin typeface="Cambria Math" panose="02040503050406030204" pitchFamily="18" charset="0"/>
                                  <a:ea typeface="Cambria Math" panose="02040503050406030204" pitchFamily="18" charset="0"/>
                                </a:rPr>
                              </m:ctrlPr>
                            </m:dPr>
                            <m:e>
                              <m:r>
                                <a:rPr lang="en-US" sz="1999" i="1" dirty="0">
                                  <a:latin typeface="Cambria Math" panose="02040503050406030204" pitchFamily="18" charset="0"/>
                                  <a:ea typeface="Cambria Math" panose="02040503050406030204" pitchFamily="18" charset="0"/>
                                </a:rPr>
                                <m:t>𝑠</m:t>
                              </m:r>
                              <m:r>
                                <a:rPr lang="en-US" sz="1999" i="1">
                                  <a:latin typeface="Cambria Math" panose="02040503050406030204" pitchFamily="18" charset="0"/>
                                  <a:ea typeface="Cambria Math" panose="02040503050406030204" pitchFamily="18" charset="0"/>
                                </a:rPr>
                                <m:t>,</m:t>
                              </m:r>
                              <m:r>
                                <a:rPr lang="en-US" sz="1999" i="1">
                                  <a:latin typeface="Cambria Math" panose="02040503050406030204" pitchFamily="18" charset="0"/>
                                  <a:ea typeface="Cambria Math" panose="02040503050406030204" pitchFamily="18" charset="0"/>
                                </a:rPr>
                                <m:t>𝑎</m:t>
                              </m:r>
                            </m:e>
                          </m:d>
                        </m:e>
                      </m:d>
                    </m:oMath>
                  </m:oMathPara>
                </a14:m>
                <a:endParaRPr lang="en-US" sz="1999" dirty="0"/>
              </a:p>
              <a:p>
                <a:pPr marL="0" indent="0">
                  <a:buNone/>
                </a:pPr>
                <a:endParaRPr lang="en-US" sz="1999" dirty="0"/>
              </a:p>
              <a:p>
                <a:pPr marL="514196" indent="-514196">
                  <a:buFont typeface="+mj-lt"/>
                  <a:buAutoNum type="arabicPeriod" startAt="4"/>
                </a:pPr>
                <a:r>
                  <a:rPr lang="en-US" sz="1999" dirty="0"/>
                  <a:t>Go to step 2.</a:t>
                </a:r>
              </a:p>
            </p:txBody>
          </p:sp>
        </mc:Choice>
        <mc:Fallback xmlns="">
          <p:sp>
            <p:nvSpPr>
              <p:cNvPr id="3" name="Content Placeholder 2">
                <a:extLst>
                  <a:ext uri="{FF2B5EF4-FFF2-40B4-BE49-F238E27FC236}">
                    <a16:creationId xmlns:a16="http://schemas.microsoft.com/office/drawing/2014/main" id="{C01DB37E-E260-0145-AF09-FA6C3A7C514C}"/>
                  </a:ext>
                </a:extLst>
              </p:cNvPr>
              <p:cNvSpPr>
                <a:spLocks noGrp="1" noRot="1" noChangeAspect="1" noMove="1" noResize="1" noEditPoints="1" noAdjustHandles="1" noChangeArrowheads="1" noChangeShapeType="1" noTextEdit="1"/>
              </p:cNvSpPr>
              <p:nvPr>
                <p:ph idx="1"/>
              </p:nvPr>
            </p:nvSpPr>
            <p:spPr>
              <a:xfrm>
                <a:off x="839569" y="1512955"/>
                <a:ext cx="10512862" cy="5031064"/>
              </a:xfrm>
              <a:blipFill>
                <a:blip r:embed="rId2"/>
                <a:stretch>
                  <a:fillRect l="-725" t="-1511" b="-6297"/>
                </a:stretch>
              </a:blipFill>
            </p:spPr>
            <p:txBody>
              <a:bodyPr/>
              <a:lstStyle/>
              <a:p>
                <a:r>
                  <a:rPr lang="en-US">
                    <a:noFill/>
                  </a:rPr>
                  <a:t> </a:t>
                </a:r>
              </a:p>
            </p:txBody>
          </p:sp>
        </mc:Fallback>
      </mc:AlternateContent>
    </p:spTree>
    <p:extLst>
      <p:ext uri="{BB962C8B-B14F-4D97-AF65-F5344CB8AC3E}">
        <p14:creationId xmlns:p14="http://schemas.microsoft.com/office/powerpoint/2010/main" val="388488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03" y="167415"/>
            <a:ext cx="10515600" cy="1325563"/>
          </a:xfrm>
        </p:spPr>
        <p:txBody>
          <a:bodyPr/>
          <a:lstStyle/>
          <a:p>
            <a:r>
              <a:rPr lang="en-US" dirty="0"/>
              <a:t>Deep Q-learning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072" y="1600675"/>
                <a:ext cx="6666945" cy="4981864"/>
              </a:xfrm>
            </p:spPr>
            <p:txBody>
              <a:bodyPr/>
              <a:lstStyle/>
              <a:p>
                <a:pPr marL="0" indent="0">
                  <a:lnSpc>
                    <a:spcPct val="120000"/>
                  </a:lnSpc>
                  <a:spcBef>
                    <a:spcPts val="0"/>
                  </a:spcBef>
                  <a:buNone/>
                </a:pPr>
                <a:r>
                  <a:rPr lang="en-US" sz="2399" dirty="0"/>
                  <a:t>Let’s define deep Q learning using the same </a:t>
                </a:r>
                <a14:m>
                  <m:oMath xmlns:m="http://schemas.openxmlformats.org/officeDocument/2006/math">
                    <m:sSub>
                      <m:sSubPr>
                        <m:ctrlPr>
                          <a:rPr lang="en-US" sz="2399" i="1">
                            <a:latin typeface="Cambria Math" panose="02040503050406030204" pitchFamily="18" charset="0"/>
                          </a:rPr>
                        </m:ctrlPr>
                      </m:sSubPr>
                      <m:e>
                        <m:r>
                          <a:rPr lang="en-US" sz="2399" i="1">
                            <a:latin typeface="Cambria Math" panose="02040503050406030204" pitchFamily="18" charset="0"/>
                          </a:rPr>
                          <m:t>𝑄</m:t>
                        </m:r>
                      </m:e>
                      <m:sub>
                        <m:r>
                          <a:rPr lang="en-US" sz="2399" i="1">
                            <a:latin typeface="Cambria Math" panose="02040503050406030204" pitchFamily="18" charset="0"/>
                          </a:rPr>
                          <m:t>𝑙𝑜𝑐𝑎𝑙</m:t>
                        </m:r>
                      </m:sub>
                    </m:sSub>
                  </m:oMath>
                </a14:m>
                <a:r>
                  <a:rPr lang="en-US" sz="2399" dirty="0"/>
                  <a:t>: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a:rPr lang="en-US" sz="2399" i="1">
                          <a:latin typeface="Cambria Math" panose="02040503050406030204" pitchFamily="18" charset="0"/>
                          <a:ea typeface="Cambria Math" panose="02040503050406030204" pitchFamily="18" charset="0"/>
                        </a:rPr>
                        <m:t>ℒ</m:t>
                      </m:r>
                      <m:r>
                        <a:rPr lang="en-US" sz="2399" i="1">
                          <a:latin typeface="Cambria Math" panose="02040503050406030204" pitchFamily="18" charset="0"/>
                          <a:ea typeface="Cambria Math" panose="02040503050406030204" pitchFamily="18" charset="0"/>
                        </a:rPr>
                        <m:t>=</m:t>
                      </m:r>
                      <m:f>
                        <m:fPr>
                          <m:ctrlPr>
                            <a:rPr lang="en-US" sz="2399" i="1">
                              <a:latin typeface="Cambria Math" panose="02040503050406030204" pitchFamily="18" charset="0"/>
                              <a:ea typeface="Cambria Math" panose="02040503050406030204" pitchFamily="18" charset="0"/>
                            </a:rPr>
                          </m:ctrlPr>
                        </m:fPr>
                        <m:num>
                          <m:r>
                            <a:rPr lang="en-US" sz="2399" i="1">
                              <a:latin typeface="Cambria Math" panose="02040503050406030204" pitchFamily="18" charset="0"/>
                              <a:ea typeface="Cambria Math" panose="02040503050406030204" pitchFamily="18" charset="0"/>
                            </a:rPr>
                            <m:t>1</m:t>
                          </m:r>
                        </m:num>
                        <m:den>
                          <m:r>
                            <a:rPr lang="en-US" sz="2399" i="1">
                              <a:latin typeface="Cambria Math" panose="02040503050406030204" pitchFamily="18" charset="0"/>
                              <a:ea typeface="Cambria Math" panose="02040503050406030204" pitchFamily="18" charset="0"/>
                            </a:rPr>
                            <m:t>2</m:t>
                          </m:r>
                        </m:den>
                      </m:f>
                      <m:r>
                        <a:rPr lang="en-US" sz="2399" i="1">
                          <a:latin typeface="Cambria Math" panose="02040503050406030204" pitchFamily="18" charset="0"/>
                          <a:ea typeface="Cambria Math" panose="02040503050406030204" pitchFamily="18" charset="0"/>
                        </a:rPr>
                        <m:t>𝐸</m:t>
                      </m:r>
                      <m:d>
                        <m:dPr>
                          <m:begChr m:val="["/>
                          <m:endChr m:val="]"/>
                          <m:ctrlPr>
                            <a:rPr lang="en-US" sz="2399" i="1">
                              <a:latin typeface="Cambria Math" panose="02040503050406030204" pitchFamily="18" charset="0"/>
                              <a:ea typeface="Cambria Math" panose="02040503050406030204" pitchFamily="18" charset="0"/>
                            </a:rPr>
                          </m:ctrlPr>
                        </m:dPr>
                        <m:e>
                          <m:sSup>
                            <m:sSupPr>
                              <m:ctrlPr>
                                <a:rPr lang="en-US" sz="2399" i="1">
                                  <a:latin typeface="Cambria Math" panose="02040503050406030204" pitchFamily="18" charset="0"/>
                                  <a:ea typeface="Cambria Math" panose="02040503050406030204" pitchFamily="18" charset="0"/>
                                </a:rPr>
                              </m:ctrlPr>
                            </m:sSupPr>
                            <m:e>
                              <m:d>
                                <m:dPr>
                                  <m:ctrlPr>
                                    <a:rPr lang="en-US" sz="2399" i="1">
                                      <a:latin typeface="Cambria Math" panose="02040503050406030204" pitchFamily="18" charset="0"/>
                                      <a:ea typeface="Cambria Math" panose="02040503050406030204" pitchFamily="18" charset="0"/>
                                    </a:rPr>
                                  </m:ctrlPr>
                                </m:dPr>
                                <m:e>
                                  <m:r>
                                    <a:rPr lang="en-US" sz="2399" b="0" i="1" dirty="0" smtClean="0">
                                      <a:latin typeface="Cambria Math" panose="02040503050406030204" pitchFamily="18" charset="0"/>
                                    </a:rPr>
                                    <m:t>𝑄</m:t>
                                  </m:r>
                                  <m:d>
                                    <m:dPr>
                                      <m:ctrlPr>
                                        <a:rPr lang="en-US" sz="2399" i="1" dirty="0">
                                          <a:latin typeface="Cambria Math" panose="02040503050406030204" pitchFamily="18" charset="0"/>
                                        </a:rPr>
                                      </m:ctrlPr>
                                    </m:dPr>
                                    <m:e>
                                      <m:r>
                                        <a:rPr lang="en-US" sz="2399" b="0" i="1" smtClean="0">
                                          <a:latin typeface="Cambria Math" panose="02040503050406030204" pitchFamily="18" charset="0"/>
                                        </a:rPr>
                                        <m:t>𝑠</m:t>
                                      </m:r>
                                      <m:r>
                                        <a:rPr lang="en-US" sz="2399" i="1" dirty="0">
                                          <a:latin typeface="Cambria Math" panose="02040503050406030204" pitchFamily="18" charset="0"/>
                                        </a:rPr>
                                        <m:t>,</m:t>
                                      </m:r>
                                      <m:r>
                                        <a:rPr lang="en-US" sz="2399" b="0" i="1" smtClean="0">
                                          <a:latin typeface="Cambria Math" panose="02040503050406030204" pitchFamily="18" charset="0"/>
                                        </a:rPr>
                                        <m:t>𝑎</m:t>
                                      </m:r>
                                    </m:e>
                                  </m:d>
                                  <m:r>
                                    <a:rPr lang="en-US" sz="2399" i="1" dirty="0">
                                      <a:latin typeface="Cambria Math" panose="02040503050406030204" pitchFamily="18" charset="0"/>
                                    </a:rPr>
                                    <m:t>−</m:t>
                                  </m:r>
                                  <m:sSub>
                                    <m:sSubPr>
                                      <m:ctrlPr>
                                        <a:rPr lang="en-US" sz="2399" i="1">
                                          <a:latin typeface="Cambria Math" panose="02040503050406030204" pitchFamily="18" charset="0"/>
                                        </a:rPr>
                                      </m:ctrlPr>
                                    </m:sSubPr>
                                    <m:e>
                                      <m:r>
                                        <a:rPr lang="en-US" sz="2399" i="1">
                                          <a:latin typeface="Cambria Math" panose="02040503050406030204" pitchFamily="18" charset="0"/>
                                        </a:rPr>
                                        <m:t>𝑄</m:t>
                                      </m:r>
                                    </m:e>
                                    <m:sub>
                                      <m:r>
                                        <a:rPr lang="en-US" sz="2399" i="1">
                                          <a:latin typeface="Cambria Math" panose="02040503050406030204" pitchFamily="18" charset="0"/>
                                        </a:rPr>
                                        <m:t>𝑙𝑜𝑐𝑎𝑙</m:t>
                                      </m:r>
                                    </m:sub>
                                  </m:sSub>
                                  <m:r>
                                    <a:rPr lang="en-US" sz="2399" i="1" dirty="0">
                                      <a:latin typeface="Cambria Math" panose="02040503050406030204" pitchFamily="18" charset="0"/>
                                    </a:rPr>
                                    <m:t>(</m:t>
                                  </m:r>
                                  <m:r>
                                    <a:rPr lang="en-US" sz="2399" b="0" i="1" smtClean="0">
                                      <a:latin typeface="Cambria Math" panose="02040503050406030204" pitchFamily="18" charset="0"/>
                                    </a:rPr>
                                    <m:t>𝑠</m:t>
                                  </m:r>
                                  <m:r>
                                    <a:rPr lang="en-US" sz="2399" i="1" dirty="0">
                                      <a:latin typeface="Cambria Math" panose="02040503050406030204" pitchFamily="18" charset="0"/>
                                    </a:rPr>
                                    <m:t>,</m:t>
                                  </m:r>
                                  <m:r>
                                    <a:rPr lang="en-US" sz="2399" b="0" i="1" smtClean="0">
                                      <a:latin typeface="Cambria Math" panose="02040503050406030204" pitchFamily="18" charset="0"/>
                                    </a:rPr>
                                    <m:t>𝑎</m:t>
                                  </m:r>
                                  <m:r>
                                    <a:rPr lang="en-US" sz="2399" i="1" dirty="0">
                                      <a:latin typeface="Cambria Math" panose="02040503050406030204" pitchFamily="18" charset="0"/>
                                    </a:rPr>
                                    <m:t>)</m:t>
                                  </m:r>
                                  <m:r>
                                    <m:rPr>
                                      <m:nor/>
                                    </m:rPr>
                                    <a:rPr lang="en-US" sz="2399" dirty="0"/>
                                    <m:t> </m:t>
                                  </m:r>
                                </m:e>
                              </m:d>
                            </m:e>
                            <m:sup>
                              <m:r>
                                <a:rPr lang="en-US" sz="2399" i="1">
                                  <a:latin typeface="Cambria Math" panose="02040503050406030204" pitchFamily="18" charset="0"/>
                                  <a:ea typeface="Cambria Math" panose="02040503050406030204" pitchFamily="18" charset="0"/>
                                </a:rPr>
                                <m:t>2</m:t>
                              </m:r>
                            </m:sup>
                          </m:sSup>
                        </m:e>
                      </m:d>
                      <m:r>
                        <a:rPr lang="en-US" sz="2399" i="1">
                          <a:latin typeface="Cambria Math" panose="02040503050406030204" pitchFamily="18" charset="0"/>
                          <a:ea typeface="Cambria Math" panose="02040503050406030204" pitchFamily="18" charset="0"/>
                        </a:rPr>
                        <m:t> </m:t>
                      </m:r>
                    </m:oMath>
                  </m:oMathPara>
                </a14:m>
                <a:endParaRPr lang="en-US" sz="2399" i="1" dirty="0">
                  <a:latin typeface="Cambria Math" panose="02040503050406030204" pitchFamily="18" charset="0"/>
                  <a:ea typeface="Cambria Math" panose="02040503050406030204" pitchFamily="18" charset="0"/>
                </a:endParaRPr>
              </a:p>
              <a:p>
                <a:pPr marL="0" indent="0">
                  <a:lnSpc>
                    <a:spcPct val="120000"/>
                  </a:lnSpc>
                  <a:spcBef>
                    <a:spcPts val="0"/>
                  </a:spcBef>
                  <a:buNone/>
                </a:pPr>
                <a:r>
                  <a:rPr lang="en-US" sz="2399" dirty="0"/>
                  <a:t>where </a:t>
                </a:r>
                <a14:m>
                  <m:oMath xmlns:m="http://schemas.openxmlformats.org/officeDocument/2006/math">
                    <m:sSub>
                      <m:sSubPr>
                        <m:ctrlPr>
                          <a:rPr lang="en-US" sz="2399" i="1">
                            <a:latin typeface="Cambria Math" panose="02040503050406030204" pitchFamily="18" charset="0"/>
                          </a:rPr>
                        </m:ctrlPr>
                      </m:sSubPr>
                      <m:e>
                        <m:r>
                          <a:rPr lang="en-US" sz="2399" i="1">
                            <a:latin typeface="Cambria Math" panose="02040503050406030204" pitchFamily="18" charset="0"/>
                          </a:rPr>
                          <m:t>𝑄</m:t>
                        </m:r>
                      </m:e>
                      <m:sub>
                        <m:r>
                          <a:rPr lang="en-US" sz="2399" i="1">
                            <a:latin typeface="Cambria Math" panose="02040503050406030204" pitchFamily="18" charset="0"/>
                          </a:rPr>
                          <m:t>𝑙𝑜𝑐𝑎𝑙</m:t>
                        </m:r>
                      </m:sub>
                    </m:sSub>
                    <m:r>
                      <a:rPr lang="en-US" sz="2399" i="1" dirty="0">
                        <a:latin typeface="Cambria Math" panose="02040503050406030204" pitchFamily="18" charset="0"/>
                      </a:rPr>
                      <m:t>(</m:t>
                    </m:r>
                    <m:r>
                      <a:rPr lang="en-US" sz="2399" b="0" i="1" smtClean="0">
                        <a:latin typeface="Cambria Math" panose="02040503050406030204" pitchFamily="18" charset="0"/>
                      </a:rPr>
                      <m:t>𝑠</m:t>
                    </m:r>
                    <m:r>
                      <a:rPr lang="en-US" sz="2399" i="1" dirty="0">
                        <a:latin typeface="Cambria Math" panose="02040503050406030204" pitchFamily="18" charset="0"/>
                      </a:rPr>
                      <m:t>,</m:t>
                    </m:r>
                    <m:r>
                      <a:rPr lang="en-US" sz="2399" b="0" i="1" smtClean="0">
                        <a:latin typeface="Cambria Math" panose="02040503050406030204" pitchFamily="18" charset="0"/>
                      </a:rPr>
                      <m:t>𝑎</m:t>
                    </m:r>
                    <m:r>
                      <a:rPr lang="en-US" sz="2399" i="1" dirty="0">
                        <a:latin typeface="Cambria Math" panose="02040503050406030204" pitchFamily="18" charset="0"/>
                      </a:rPr>
                      <m:t>)</m:t>
                    </m:r>
                  </m:oMath>
                </a14:m>
                <a:r>
                  <a:rPr lang="en-US" sz="2399" dirty="0"/>
                  <a:t> is:</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sz="2399" i="1">
                              <a:latin typeface="Cambria Math" panose="02040503050406030204" pitchFamily="18" charset="0"/>
                            </a:rPr>
                          </m:ctrlPr>
                        </m:sSubPr>
                        <m:e>
                          <m:r>
                            <a:rPr lang="en-US" sz="2399" i="1">
                              <a:latin typeface="Cambria Math" panose="02040503050406030204" pitchFamily="18" charset="0"/>
                            </a:rPr>
                            <m:t>𝑄</m:t>
                          </m:r>
                        </m:e>
                        <m:sub>
                          <m:r>
                            <a:rPr lang="en-US" sz="2399" i="1">
                              <a:latin typeface="Cambria Math" panose="02040503050406030204" pitchFamily="18" charset="0"/>
                            </a:rPr>
                            <m:t>𝑙𝑜𝑐𝑎𝑙</m:t>
                          </m:r>
                        </m:sub>
                      </m:sSub>
                      <m:r>
                        <a:rPr lang="en-US" sz="2399" i="1" dirty="0">
                          <a:latin typeface="Cambria Math" panose="02040503050406030204" pitchFamily="18" charset="0"/>
                        </a:rPr>
                        <m:t>(</m:t>
                      </m:r>
                      <m:r>
                        <a:rPr lang="en-US" sz="2399" b="0" i="1" smtClean="0">
                          <a:latin typeface="Cambria Math" panose="02040503050406030204" pitchFamily="18" charset="0"/>
                        </a:rPr>
                        <m:t>𝑠</m:t>
                      </m:r>
                      <m:r>
                        <a:rPr lang="en-US" sz="2399" i="1" dirty="0">
                          <a:latin typeface="Cambria Math" panose="02040503050406030204" pitchFamily="18" charset="0"/>
                        </a:rPr>
                        <m:t>,</m:t>
                      </m:r>
                      <m:r>
                        <a:rPr lang="en-US" sz="2399" b="0" i="1" smtClean="0">
                          <a:latin typeface="Cambria Math" panose="02040503050406030204" pitchFamily="18" charset="0"/>
                        </a:rPr>
                        <m:t>𝑎</m:t>
                      </m:r>
                      <m:r>
                        <a:rPr lang="en-US" sz="2399" i="1" dirty="0">
                          <a:latin typeface="Cambria Math" panose="02040503050406030204" pitchFamily="18" charset="0"/>
                        </a:rPr>
                        <m:t>)</m:t>
                      </m:r>
                      <m:r>
                        <a:rPr lang="en-US" sz="2399" i="1">
                          <a:latin typeface="Cambria Math" panose="02040503050406030204" pitchFamily="18" charset="0"/>
                          <a:ea typeface="Cambria Math" panose="02040503050406030204" pitchFamily="18" charset="0"/>
                        </a:rPr>
                        <m:t>=</m:t>
                      </m:r>
                      <m:sSub>
                        <m:sSubPr>
                          <m:ctrlPr>
                            <a:rPr lang="en-US" sz="2399" i="1" dirty="0">
                              <a:latin typeface="Cambria Math" panose="02040503050406030204" pitchFamily="18" charset="0"/>
                            </a:rPr>
                          </m:ctrlPr>
                        </m:sSubPr>
                        <m:e>
                          <m:r>
                            <a:rPr lang="en-US" sz="2399" i="1" dirty="0">
                              <a:latin typeface="Cambria Math" panose="02040503050406030204" pitchFamily="18" charset="0"/>
                            </a:rPr>
                            <m:t>𝑅</m:t>
                          </m:r>
                        </m:e>
                        <m:sub>
                          <m:r>
                            <a:rPr lang="en-US" sz="2399" i="1" dirty="0">
                              <a:latin typeface="Cambria Math" panose="02040503050406030204" pitchFamily="18" charset="0"/>
                            </a:rPr>
                            <m:t>𝑡</m:t>
                          </m:r>
                        </m:sub>
                      </m:sSub>
                      <m:r>
                        <a:rPr lang="en-US" sz="2399" i="1" dirty="0">
                          <a:latin typeface="Cambria Math" panose="02040503050406030204" pitchFamily="18" charset="0"/>
                        </a:rPr>
                        <m:t>(</m:t>
                      </m:r>
                      <m:r>
                        <a:rPr lang="en-US" sz="2399" b="0" i="1" smtClean="0">
                          <a:latin typeface="Cambria Math" panose="02040503050406030204" pitchFamily="18" charset="0"/>
                        </a:rPr>
                        <m:t>𝑠</m:t>
                      </m:r>
                      <m:r>
                        <a:rPr lang="en-US" sz="2399" i="1" dirty="0">
                          <a:latin typeface="Cambria Math" panose="02040503050406030204" pitchFamily="18" charset="0"/>
                        </a:rPr>
                        <m:t>)+</m:t>
                      </m:r>
                      <m:r>
                        <a:rPr lang="en-US" sz="2399" i="1">
                          <a:latin typeface="Cambria Math" panose="02040503050406030204" pitchFamily="18" charset="0"/>
                          <a:ea typeface="Cambria Math" panose="02040503050406030204" pitchFamily="18" charset="0"/>
                        </a:rPr>
                        <m:t>𝛾</m:t>
                      </m:r>
                      <m:func>
                        <m:funcPr>
                          <m:ctrlPr>
                            <a:rPr lang="en-US" sz="2399" i="1">
                              <a:latin typeface="Cambria Math" panose="02040503050406030204" pitchFamily="18" charset="0"/>
                              <a:ea typeface="Cambria Math" panose="02040503050406030204" pitchFamily="18" charset="0"/>
                            </a:rPr>
                          </m:ctrlPr>
                        </m:funcPr>
                        <m:fName>
                          <m:limLow>
                            <m:limLowPr>
                              <m:ctrlPr>
                                <a:rPr lang="en-US" sz="2399" i="1">
                                  <a:latin typeface="Cambria Math" panose="02040503050406030204" pitchFamily="18" charset="0"/>
                                  <a:ea typeface="Cambria Math" panose="02040503050406030204" pitchFamily="18" charset="0"/>
                                </a:rPr>
                              </m:ctrlPr>
                            </m:limLowPr>
                            <m:e>
                              <m:r>
                                <m:rPr>
                                  <m:sty m:val="p"/>
                                </m:rPr>
                                <a:rPr lang="en-US" sz="2399">
                                  <a:latin typeface="Cambria Math" panose="02040503050406030204" pitchFamily="18" charset="0"/>
                                  <a:ea typeface="Cambria Math" panose="02040503050406030204" pitchFamily="18" charset="0"/>
                                </a:rPr>
                                <m:t>max</m:t>
                              </m:r>
                            </m:e>
                            <m:lim>
                              <m:r>
                                <a:rPr lang="en-US" sz="2399" b="0" i="1" smtClean="0">
                                  <a:latin typeface="Cambria Math" panose="02040503050406030204" pitchFamily="18" charset="0"/>
                                </a:rPr>
                                <m:t>𝑎</m:t>
                              </m:r>
                              <m:r>
                                <a:rPr lang="en-US" sz="2399" i="1">
                                  <a:latin typeface="Cambria Math" panose="02040503050406030204" pitchFamily="18" charset="0"/>
                                </a:rPr>
                                <m:t>′</m:t>
                              </m:r>
                            </m:lim>
                          </m:limLow>
                        </m:fName>
                        <m:e>
                          <m:r>
                            <a:rPr lang="en-US" sz="2399" b="0" i="1" dirty="0" smtClean="0">
                              <a:latin typeface="Cambria Math" panose="02040503050406030204" pitchFamily="18" charset="0"/>
                            </a:rPr>
                            <m:t>𝑄</m:t>
                          </m:r>
                          <m:d>
                            <m:dPr>
                              <m:ctrlPr>
                                <a:rPr lang="en-US" sz="2399" i="1" dirty="0">
                                  <a:latin typeface="Cambria Math" panose="02040503050406030204" pitchFamily="18" charset="0"/>
                                </a:rPr>
                              </m:ctrlPr>
                            </m:dPr>
                            <m:e>
                              <m:r>
                                <a:rPr lang="en-US" sz="2399" b="0" i="1" smtClean="0">
                                  <a:latin typeface="Cambria Math" panose="02040503050406030204" pitchFamily="18" charset="0"/>
                                </a:rPr>
                                <m:t>𝑠</m:t>
                              </m:r>
                              <m:r>
                                <a:rPr lang="en-US" sz="2399" i="1">
                                  <a:latin typeface="Cambria Math" panose="02040503050406030204" pitchFamily="18" charset="0"/>
                                </a:rPr>
                                <m:t>′</m:t>
                              </m:r>
                              <m:r>
                                <a:rPr lang="en-US" sz="2399" i="1" dirty="0">
                                  <a:latin typeface="Cambria Math" panose="02040503050406030204" pitchFamily="18" charset="0"/>
                                </a:rPr>
                                <m:t>,</m:t>
                              </m:r>
                              <m:r>
                                <a:rPr lang="en-US" sz="2399" b="0" i="1" smtClean="0">
                                  <a:latin typeface="Cambria Math" panose="02040503050406030204" pitchFamily="18" charset="0"/>
                                </a:rPr>
                                <m:t>𝑎</m:t>
                              </m:r>
                              <m:r>
                                <a:rPr lang="en-US" sz="2399" i="1">
                                  <a:latin typeface="Cambria Math" panose="02040503050406030204" pitchFamily="18" charset="0"/>
                                </a:rPr>
                                <m:t>′</m:t>
                              </m:r>
                            </m:e>
                          </m:d>
                        </m:e>
                      </m:func>
                    </m:oMath>
                  </m:oMathPara>
                </a14:m>
                <a:endParaRPr lang="en-US" sz="2399" dirty="0"/>
              </a:p>
              <a:p>
                <a:pPr marL="0" indent="0">
                  <a:lnSpc>
                    <a:spcPct val="120000"/>
                  </a:lnSpc>
                  <a:spcBef>
                    <a:spcPts val="0"/>
                  </a:spcBef>
                  <a:buNone/>
                </a:pPr>
                <a:endParaRPr lang="en-US" sz="2399" dirty="0"/>
              </a:p>
              <a:p>
                <a:pPr marL="0" indent="0">
                  <a:lnSpc>
                    <a:spcPct val="120000"/>
                  </a:lnSpc>
                  <a:spcBef>
                    <a:spcPts val="0"/>
                  </a:spcBef>
                  <a:buNone/>
                </a:pPr>
                <a:r>
                  <a:rPr lang="en-US" sz="2399" dirty="0"/>
                  <a:t>Now we have an L that depends only on things we know (</a:t>
                </a:r>
                <a14:m>
                  <m:oMath xmlns:m="http://schemas.openxmlformats.org/officeDocument/2006/math">
                    <m:r>
                      <a:rPr lang="en-US" sz="2399" b="0" i="1" dirty="0" smtClean="0">
                        <a:latin typeface="Cambria Math" panose="02040503050406030204" pitchFamily="18" charset="0"/>
                      </a:rPr>
                      <m:t>𝑄</m:t>
                    </m:r>
                    <m:d>
                      <m:dPr>
                        <m:ctrlPr>
                          <a:rPr lang="en-US" sz="2399" i="1" dirty="0">
                            <a:latin typeface="Cambria Math" panose="02040503050406030204" pitchFamily="18" charset="0"/>
                          </a:rPr>
                        </m:ctrlPr>
                      </m:dPr>
                      <m:e>
                        <m:r>
                          <a:rPr lang="en-US" sz="2399" b="0" i="1" smtClean="0">
                            <a:latin typeface="Cambria Math" panose="02040503050406030204" pitchFamily="18" charset="0"/>
                          </a:rPr>
                          <m:t>𝑠</m:t>
                        </m:r>
                        <m:r>
                          <a:rPr lang="en-US" sz="2399" i="1" dirty="0">
                            <a:latin typeface="Cambria Math" panose="02040503050406030204" pitchFamily="18" charset="0"/>
                          </a:rPr>
                          <m:t>,</m:t>
                        </m:r>
                        <m:r>
                          <a:rPr lang="en-US" sz="2399" b="0" i="1" smtClean="0">
                            <a:latin typeface="Cambria Math" panose="02040503050406030204" pitchFamily="18" charset="0"/>
                          </a:rPr>
                          <m:t>𝑎</m:t>
                        </m:r>
                      </m:e>
                    </m:d>
                  </m:oMath>
                </a14:m>
                <a:r>
                  <a:rPr lang="en-US" sz="2399" dirty="0"/>
                  <a:t>, </a:t>
                </a:r>
                <a14:m>
                  <m:oMath xmlns:m="http://schemas.openxmlformats.org/officeDocument/2006/math">
                    <m:sSub>
                      <m:sSubPr>
                        <m:ctrlPr>
                          <a:rPr lang="en-US" sz="2399" i="1" dirty="0">
                            <a:latin typeface="Cambria Math" panose="02040503050406030204" pitchFamily="18" charset="0"/>
                          </a:rPr>
                        </m:ctrlPr>
                      </m:sSubPr>
                      <m:e>
                        <m:r>
                          <a:rPr lang="en-US" sz="2399" i="1" dirty="0">
                            <a:latin typeface="Cambria Math" panose="02040503050406030204" pitchFamily="18" charset="0"/>
                          </a:rPr>
                          <m:t>𝑅</m:t>
                        </m:r>
                      </m:e>
                      <m:sub>
                        <m:r>
                          <a:rPr lang="en-US" sz="2399" i="1" dirty="0">
                            <a:latin typeface="Cambria Math" panose="02040503050406030204" pitchFamily="18" charset="0"/>
                          </a:rPr>
                          <m:t>𝑡</m:t>
                        </m:r>
                      </m:sub>
                    </m:sSub>
                    <m:r>
                      <a:rPr lang="en-US" sz="2399" i="1" dirty="0">
                        <a:latin typeface="Cambria Math" panose="02040503050406030204" pitchFamily="18" charset="0"/>
                      </a:rPr>
                      <m:t>(</m:t>
                    </m:r>
                    <m:r>
                      <a:rPr lang="en-US" sz="2399" b="0" i="1" smtClean="0">
                        <a:latin typeface="Cambria Math" panose="02040503050406030204" pitchFamily="18" charset="0"/>
                      </a:rPr>
                      <m:t>𝑠</m:t>
                    </m:r>
                    <m:r>
                      <a:rPr lang="en-US" sz="2399" i="1" dirty="0">
                        <a:latin typeface="Cambria Math" panose="02040503050406030204" pitchFamily="18" charset="0"/>
                      </a:rPr>
                      <m:t>)</m:t>
                    </m:r>
                  </m:oMath>
                </a14:m>
                <a:r>
                  <a:rPr lang="en-US" sz="2399" dirty="0"/>
                  <a:t>, and </a:t>
                </a:r>
                <a14:m>
                  <m:oMath xmlns:m="http://schemas.openxmlformats.org/officeDocument/2006/math">
                    <m:r>
                      <a:rPr lang="en-US" sz="2399" b="0" i="1" dirty="0" smtClean="0">
                        <a:latin typeface="Cambria Math" panose="02040503050406030204" pitchFamily="18" charset="0"/>
                      </a:rPr>
                      <m:t>𝑄</m:t>
                    </m:r>
                    <m:d>
                      <m:dPr>
                        <m:ctrlPr>
                          <a:rPr lang="en-US" sz="2399" i="1" dirty="0">
                            <a:latin typeface="Cambria Math" panose="02040503050406030204" pitchFamily="18" charset="0"/>
                          </a:rPr>
                        </m:ctrlPr>
                      </m:dPr>
                      <m:e>
                        <m:r>
                          <a:rPr lang="en-US" sz="2399" b="0" i="1" smtClean="0">
                            <a:latin typeface="Cambria Math" panose="02040503050406030204" pitchFamily="18" charset="0"/>
                          </a:rPr>
                          <m:t>𝑠</m:t>
                        </m:r>
                        <m:r>
                          <a:rPr lang="en-US" sz="2399" i="1">
                            <a:latin typeface="Cambria Math" panose="02040503050406030204" pitchFamily="18" charset="0"/>
                          </a:rPr>
                          <m:t>′</m:t>
                        </m:r>
                        <m:r>
                          <a:rPr lang="en-US" sz="2399" i="1" dirty="0">
                            <a:latin typeface="Cambria Math" panose="02040503050406030204" pitchFamily="18" charset="0"/>
                          </a:rPr>
                          <m:t>,</m:t>
                        </m:r>
                        <m:r>
                          <a:rPr lang="en-US" sz="2399" b="0" i="1" smtClean="0">
                            <a:latin typeface="Cambria Math" panose="02040503050406030204" pitchFamily="18" charset="0"/>
                          </a:rPr>
                          <m:t>𝑎</m:t>
                        </m:r>
                        <m:r>
                          <a:rPr lang="en-US" sz="2399" i="1">
                            <a:latin typeface="Cambria Math" panose="02040503050406030204" pitchFamily="18" charset="0"/>
                          </a:rPr>
                          <m:t>′</m:t>
                        </m:r>
                      </m:e>
                    </m:d>
                  </m:oMath>
                </a14:m>
                <a:r>
                  <a:rPr lang="en-US" sz="2399" dirty="0"/>
                  <a:t>), so it can be calculated, differentiated, and used to update the neural network.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072" y="1600675"/>
                <a:ext cx="6666945" cy="4981864"/>
              </a:xfrm>
              <a:blipFill>
                <a:blip r:embed="rId2"/>
                <a:stretch>
                  <a:fillRect l="-1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769DEA1C-475B-8642-A95B-B423DBE93CE1}"/>
                  </a:ext>
                </a:extLst>
              </p:cNvPr>
              <p:cNvSpPr/>
              <p:nvPr/>
            </p:nvSpPr>
            <p:spPr>
              <a:xfrm>
                <a:off x="12161864" y="8230676"/>
                <a:ext cx="720069" cy="7487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66" i="1" dirty="0">
                          <a:latin typeface="Cambria Math" panose="02040503050406030204" pitchFamily="18" charset="0"/>
                        </a:rPr>
                        <m:t>…</m:t>
                      </m:r>
                    </m:oMath>
                  </m:oMathPara>
                </a14:m>
                <a:endParaRPr lang="en-US" sz="4266" dirty="0"/>
              </a:p>
            </p:txBody>
          </p:sp>
        </mc:Choice>
        <mc:Fallback xmlns="">
          <p:sp>
            <p:nvSpPr>
              <p:cNvPr id="102" name="Rectangle 101">
                <a:extLst>
                  <a:ext uri="{FF2B5EF4-FFF2-40B4-BE49-F238E27FC236}">
                    <a16:creationId xmlns:a16="http://schemas.microsoft.com/office/drawing/2014/main" id="{769DEA1C-475B-8642-A95B-B423DBE93CE1}"/>
                  </a:ext>
                </a:extLst>
              </p:cNvPr>
              <p:cNvSpPr>
                <a:spLocks noRot="1" noChangeAspect="1" noMove="1" noResize="1" noEditPoints="1" noAdjustHandles="1" noChangeArrowheads="1" noChangeShapeType="1" noTextEdit="1"/>
              </p:cNvSpPr>
              <p:nvPr/>
            </p:nvSpPr>
            <p:spPr>
              <a:xfrm>
                <a:off x="12161864" y="8230676"/>
                <a:ext cx="720069" cy="748795"/>
              </a:xfrm>
              <a:prstGeom prst="rect">
                <a:avLst/>
              </a:prstGeom>
              <a:blipFill>
                <a:blip r:embed="rId3"/>
                <a:stretch>
                  <a:fillRect/>
                </a:stretch>
              </a:blipFill>
            </p:spPr>
            <p:txBody>
              <a:bodyPr/>
              <a:lstStyle/>
              <a:p>
                <a:r>
                  <a:rPr lang="en-US">
                    <a:noFill/>
                  </a:rPr>
                  <a:t> </a:t>
                </a:r>
              </a:p>
            </p:txBody>
          </p:sp>
        </mc:Fallback>
      </mc:AlternateContent>
      <p:graphicFrame>
        <p:nvGraphicFramePr>
          <p:cNvPr id="120" name="Table 119">
            <a:extLst>
              <a:ext uri="{FF2B5EF4-FFF2-40B4-BE49-F238E27FC236}">
                <a16:creationId xmlns:a16="http://schemas.microsoft.com/office/drawing/2014/main" id="{91283FD1-9EAD-2047-AEC5-0332DE11C0CC}"/>
              </a:ext>
            </a:extLst>
          </p:cNvPr>
          <p:cNvGraphicFramePr>
            <a:graphicFrameLocks noGrp="1"/>
          </p:cNvGraphicFramePr>
          <p:nvPr/>
        </p:nvGraphicFramePr>
        <p:xfrm>
          <a:off x="6877783" y="1600677"/>
          <a:ext cx="5103380" cy="3431859"/>
        </p:xfrm>
        <a:graphic>
          <a:graphicData uri="http://schemas.openxmlformats.org/drawingml/2006/table">
            <a:tbl>
              <a:tblPr firstRow="1" bandRow="1">
                <a:tableStyleId>{5C22544A-7EE6-4342-B048-85BDC9FD1C3A}</a:tableStyleId>
              </a:tblPr>
              <a:tblGrid>
                <a:gridCol w="1275845">
                  <a:extLst>
                    <a:ext uri="{9D8B030D-6E8A-4147-A177-3AD203B41FA5}">
                      <a16:colId xmlns:a16="http://schemas.microsoft.com/office/drawing/2014/main" val="1601238867"/>
                    </a:ext>
                  </a:extLst>
                </a:gridCol>
                <a:gridCol w="1275845">
                  <a:extLst>
                    <a:ext uri="{9D8B030D-6E8A-4147-A177-3AD203B41FA5}">
                      <a16:colId xmlns:a16="http://schemas.microsoft.com/office/drawing/2014/main" val="3616483166"/>
                    </a:ext>
                  </a:extLst>
                </a:gridCol>
                <a:gridCol w="1275845">
                  <a:extLst>
                    <a:ext uri="{9D8B030D-6E8A-4147-A177-3AD203B41FA5}">
                      <a16:colId xmlns:a16="http://schemas.microsoft.com/office/drawing/2014/main" val="2639953868"/>
                    </a:ext>
                  </a:extLst>
                </a:gridCol>
                <a:gridCol w="1275845">
                  <a:extLst>
                    <a:ext uri="{9D8B030D-6E8A-4147-A177-3AD203B41FA5}">
                      <a16:colId xmlns:a16="http://schemas.microsoft.com/office/drawing/2014/main" val="3242865632"/>
                    </a:ext>
                  </a:extLst>
                </a:gridCol>
              </a:tblGrid>
              <a:tr h="1143953">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1440953"/>
                  </a:ext>
                </a:extLst>
              </a:tr>
              <a:tr h="1143953">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070956"/>
                  </a:ext>
                </a:extLst>
              </a:tr>
              <a:tr h="1143953">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700" b="0" dirty="0">
                        <a:solidFill>
                          <a:schemeClr val="tx1"/>
                        </a:solidFill>
                      </a:endParaRPr>
                    </a:p>
                  </a:txBody>
                  <a:tcPr marL="121888" marR="121888" marT="60944" marB="6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7771874"/>
                  </a:ext>
                </a:extLst>
              </a:tr>
            </a:tbl>
          </a:graphicData>
        </a:graphic>
      </p:graphicFrame>
      <p:pic>
        <p:nvPicPr>
          <p:cNvPr id="122" name="Graphic 121" descr="Fire">
            <a:extLst>
              <a:ext uri="{FF2B5EF4-FFF2-40B4-BE49-F238E27FC236}">
                <a16:creationId xmlns:a16="http://schemas.microsoft.com/office/drawing/2014/main" id="{F033F006-12B5-D841-BEDC-4A89266C7E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2144" y="2772862"/>
            <a:ext cx="1249021" cy="1062433"/>
          </a:xfrm>
          <a:prstGeom prst="rect">
            <a:avLst/>
          </a:prstGeom>
        </p:spPr>
      </p:pic>
      <p:pic>
        <p:nvPicPr>
          <p:cNvPr id="123" name="Graphic 122" descr="Diamond">
            <a:extLst>
              <a:ext uri="{FF2B5EF4-FFF2-40B4-BE49-F238E27FC236}">
                <a16:creationId xmlns:a16="http://schemas.microsoft.com/office/drawing/2014/main" id="{15C400AB-6114-4B45-9126-2281328F7E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32146" y="1612223"/>
            <a:ext cx="1249021" cy="1117497"/>
          </a:xfrm>
          <a:prstGeom prst="rect">
            <a:avLst/>
          </a:prstGeom>
        </p:spPr>
      </p:pic>
      <p:pic>
        <p:nvPicPr>
          <p:cNvPr id="124" name="Graphic 123" descr="Robot">
            <a:extLst>
              <a:ext uri="{FF2B5EF4-FFF2-40B4-BE49-F238E27FC236}">
                <a16:creationId xmlns:a16="http://schemas.microsoft.com/office/drawing/2014/main" id="{7AA5DE97-1BD5-CB44-84C9-5A8618B918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98907" y="3910717"/>
            <a:ext cx="1249021" cy="1143461"/>
          </a:xfrm>
          <a:prstGeom prst="rect">
            <a:avLst/>
          </a:prstGeom>
        </p:spPr>
      </p:pic>
    </p:spTree>
    <p:extLst>
      <p:ext uri="{BB962C8B-B14F-4D97-AF65-F5344CB8AC3E}">
        <p14:creationId xmlns:p14="http://schemas.microsoft.com/office/powerpoint/2010/main" val="4191326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learning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1030" y="1600678"/>
                <a:ext cx="10969943" cy="4981862"/>
              </a:xfrm>
            </p:spPr>
            <p:txBody>
              <a:bodyPr/>
              <a:lstStyle/>
              <a:p>
                <a:r>
                  <a:rPr lang="en-US" dirty="0"/>
                  <a:t>Suppose that </a:t>
                </a:r>
                <a14:m>
                  <m:oMath xmlns:m="http://schemas.openxmlformats.org/officeDocument/2006/math">
                    <m:r>
                      <a:rPr lang="en-US" b="0" i="1" smtClean="0">
                        <a:latin typeface="Cambria Math" panose="02040503050406030204" pitchFamily="18" charset="0"/>
                      </a:rPr>
                      <m:t>𝑠</m:t>
                    </m:r>
                  </m:oMath>
                </a14:m>
                <a:r>
                  <a:rPr lang="en-US" dirty="0"/>
                  <a:t> is continuous, but </a:t>
                </a:r>
                <a14:m>
                  <m:oMath xmlns:m="http://schemas.openxmlformats.org/officeDocument/2006/math">
                    <m:r>
                      <a:rPr lang="en-US" b="0" i="1" smtClean="0">
                        <a:latin typeface="Cambria Math" panose="02040503050406030204" pitchFamily="18" charset="0"/>
                      </a:rPr>
                      <m:t>𝑎</m:t>
                    </m:r>
                  </m:oMath>
                </a14:m>
                <a:r>
                  <a:rPr lang="en-US" dirty="0"/>
                  <a:t> is discrete (e.g., a one-hot vector).</a:t>
                </a:r>
              </a:p>
              <a:p>
                <a:r>
                  <a:rPr lang="en-US" dirty="0"/>
                  <a:t>Then learning the policy directly can be much faster than learning Q values.</a:t>
                </a:r>
              </a:p>
              <a:p>
                <a:r>
                  <a:rPr lang="en-US" dirty="0"/>
                  <a:t>We can train a neural network for a stochastic policy---a policy that chooses an action at random, using the probability distribution: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up>
                          </m:sSup>
                        </m:num>
                        <m:den>
                          <m:nary>
                            <m:naryPr>
                              <m:chr m:val="∑"/>
                              <m:supHide m:val="on"/>
                              <m:ctrlPr>
                                <a:rPr lang="en-US" b="0" i="1" smtClean="0">
                                  <a:latin typeface="Cambria Math" panose="02040503050406030204" pitchFamily="18" charset="0"/>
                                </a:rPr>
                              </m:ctrlPr>
                            </m:naryPr>
                            <m:sub>
                              <m:r>
                                <a:rPr lang="en-US" i="1" smtClean="0">
                                  <a:latin typeface="Cambria Math" panose="02040503050406030204" pitchFamily="18" charset="0"/>
                                </a:rPr>
                                <m:t>𝑎</m:t>
                              </m:r>
                              <m:r>
                                <a:rPr lang="en-US" b="0" i="1" smtClean="0">
                                  <a:latin typeface="Cambria Math" panose="02040503050406030204" pitchFamily="18" charset="0"/>
                                </a:rPr>
                                <m:t>′</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𝑓</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r>
                                    <a:rPr lang="en-US"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m:t>
                                  </m:r>
                                </m:sup>
                              </m:sSup>
                            </m:e>
                          </m:nary>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1030" y="1600678"/>
                <a:ext cx="10969943" cy="4981862"/>
              </a:xfrm>
              <a:blipFill>
                <a:blip r:embed="rId2"/>
                <a:stretch>
                  <a:fillRect l="-1040" t="-2036"/>
                </a:stretch>
              </a:blipFill>
            </p:spPr>
            <p:txBody>
              <a:bodyPr/>
              <a:lstStyle/>
              <a:p>
                <a:r>
                  <a:rPr lang="en-US">
                    <a:noFill/>
                  </a:rPr>
                  <a:t> </a:t>
                </a:r>
              </a:p>
            </p:txBody>
          </p:sp>
        </mc:Fallback>
      </mc:AlternateContent>
    </p:spTree>
    <p:extLst>
      <p:ext uri="{BB962C8B-B14F-4D97-AF65-F5344CB8AC3E}">
        <p14:creationId xmlns:p14="http://schemas.microsoft.com/office/powerpoint/2010/main" val="1244935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9F1C-D8E2-5245-9499-6A66EBCB88FE}"/>
              </a:ext>
            </a:extLst>
          </p:cNvPr>
          <p:cNvSpPr>
            <a:spLocks noGrp="1"/>
          </p:cNvSpPr>
          <p:nvPr>
            <p:ph type="title"/>
          </p:nvPr>
        </p:nvSpPr>
        <p:spPr>
          <a:xfrm>
            <a:off x="4775545" y="153253"/>
            <a:ext cx="4550187" cy="1244276"/>
          </a:xfrm>
        </p:spPr>
        <p:txBody>
          <a:bodyPr>
            <a:normAutofit fontScale="90000"/>
          </a:bodyPr>
          <a:lstStyle/>
          <a:p>
            <a:r>
              <a:rPr lang="en-US" dirty="0"/>
              <a:t>Actor-critic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CBAA9A-8570-E74E-9DC9-14FB0E721119}"/>
                  </a:ext>
                </a:extLst>
              </p:cNvPr>
              <p:cNvSpPr>
                <a:spLocks noGrp="1"/>
              </p:cNvSpPr>
              <p:nvPr>
                <p:ph idx="1"/>
              </p:nvPr>
            </p:nvSpPr>
            <p:spPr>
              <a:xfrm>
                <a:off x="4635053" y="1600677"/>
                <a:ext cx="4690678" cy="3272937"/>
              </a:xfrm>
            </p:spPr>
            <p:txBody>
              <a:bodyPr/>
              <a:lstStyle/>
              <a:p>
                <a:pPr marL="0" indent="0">
                  <a:buNone/>
                </a:pPr>
                <a:r>
                  <a:rPr lang="en-US" sz="2666" dirty="0"/>
                  <a:t>So let’s train two neural nets!</a:t>
                </a:r>
              </a:p>
              <a:p>
                <a14:m>
                  <m:oMath xmlns:m="http://schemas.openxmlformats.org/officeDocument/2006/math">
                    <m:r>
                      <a:rPr lang="en-US" sz="2666" b="0" i="1" smtClean="0">
                        <a:latin typeface="Cambria Math" panose="02040503050406030204" pitchFamily="18" charset="0"/>
                      </a:rPr>
                      <m:t>𝑄</m:t>
                    </m:r>
                    <m:d>
                      <m:dPr>
                        <m:ctrlPr>
                          <a:rPr lang="en-US" sz="2666" i="1">
                            <a:latin typeface="Cambria Math" panose="02040503050406030204" pitchFamily="18" charset="0"/>
                          </a:rPr>
                        </m:ctrlPr>
                      </m:dPr>
                      <m:e>
                        <m:r>
                          <a:rPr lang="en-US" sz="2666" i="1">
                            <a:latin typeface="Cambria Math" panose="02040503050406030204" pitchFamily="18" charset="0"/>
                          </a:rPr>
                          <m:t>𝑠</m:t>
                        </m:r>
                        <m:r>
                          <a:rPr lang="en-US" sz="2666" i="1">
                            <a:latin typeface="Cambria Math" panose="02040503050406030204" pitchFamily="18" charset="0"/>
                          </a:rPr>
                          <m:t>,</m:t>
                        </m:r>
                        <m:r>
                          <a:rPr lang="en-US" sz="2666" i="1">
                            <a:latin typeface="Cambria Math" panose="02040503050406030204" pitchFamily="18" charset="0"/>
                          </a:rPr>
                          <m:t>𝑎</m:t>
                        </m:r>
                      </m:e>
                    </m:d>
                  </m:oMath>
                </a14:m>
                <a:r>
                  <a:rPr lang="en-US" sz="2666" dirty="0"/>
                  <a:t> is the critic, and is trained according to the deep Q-learning algorithm (MMSE). </a:t>
                </a:r>
                <a:endParaRPr lang="en-US" sz="2666" i="1" dirty="0">
                  <a:latin typeface="Cambria Math" panose="02040503050406030204" pitchFamily="18" charset="0"/>
                  <a:ea typeface="Cambria Math" panose="02040503050406030204" pitchFamily="18" charset="0"/>
                </a:endParaRPr>
              </a:p>
              <a:p>
                <a14:m>
                  <m:oMath xmlns:m="http://schemas.openxmlformats.org/officeDocument/2006/math">
                    <m:r>
                      <a:rPr lang="en-US" sz="2666" i="1">
                        <a:latin typeface="Cambria Math" panose="02040503050406030204" pitchFamily="18" charset="0"/>
                        <a:ea typeface="Cambria Math" panose="02040503050406030204" pitchFamily="18" charset="0"/>
                      </a:rPr>
                      <m:t>𝜋</m:t>
                    </m:r>
                    <m:d>
                      <m:dPr>
                        <m:ctrlPr>
                          <a:rPr lang="en-US" sz="2666" i="1">
                            <a:latin typeface="Cambria Math" panose="02040503050406030204" pitchFamily="18" charset="0"/>
                          </a:rPr>
                        </m:ctrlPr>
                      </m:dPr>
                      <m:e>
                        <m:r>
                          <a:rPr lang="en-US" sz="2666" i="1">
                            <a:latin typeface="Cambria Math" panose="02040503050406030204" pitchFamily="18" charset="0"/>
                          </a:rPr>
                          <m:t>𝑠</m:t>
                        </m:r>
                        <m:r>
                          <a:rPr lang="en-US" sz="2666" i="1">
                            <a:latin typeface="Cambria Math" panose="02040503050406030204" pitchFamily="18" charset="0"/>
                          </a:rPr>
                          <m:t>,</m:t>
                        </m:r>
                        <m:r>
                          <a:rPr lang="en-US" sz="2666" i="1">
                            <a:latin typeface="Cambria Math" panose="02040503050406030204" pitchFamily="18" charset="0"/>
                          </a:rPr>
                          <m:t>𝑎</m:t>
                        </m:r>
                      </m:e>
                    </m:d>
                  </m:oMath>
                </a14:m>
                <a:r>
                  <a:rPr lang="en-US" sz="2666" dirty="0"/>
                  <a:t> is the actor, and is trained to satisfy the critic:</a:t>
                </a:r>
              </a:p>
            </p:txBody>
          </p:sp>
        </mc:Choice>
        <mc:Fallback xmlns="">
          <p:sp>
            <p:nvSpPr>
              <p:cNvPr id="3" name="Content Placeholder 2">
                <a:extLst>
                  <a:ext uri="{FF2B5EF4-FFF2-40B4-BE49-F238E27FC236}">
                    <a16:creationId xmlns:a16="http://schemas.microsoft.com/office/drawing/2014/main" id="{10CBAA9A-8570-E74E-9DC9-14FB0E721119}"/>
                  </a:ext>
                </a:extLst>
              </p:cNvPr>
              <p:cNvSpPr>
                <a:spLocks noGrp="1" noRot="1" noChangeAspect="1" noMove="1" noResize="1" noEditPoints="1" noAdjustHandles="1" noChangeArrowheads="1" noChangeShapeType="1" noTextEdit="1"/>
              </p:cNvSpPr>
              <p:nvPr>
                <p:ph idx="1"/>
              </p:nvPr>
            </p:nvSpPr>
            <p:spPr>
              <a:xfrm>
                <a:off x="4635053" y="1600677"/>
                <a:ext cx="4690678" cy="3272937"/>
              </a:xfrm>
              <a:blipFill>
                <a:blip r:embed="rId2"/>
                <a:stretch>
                  <a:fillRect l="-2156" t="-3101" r="-539"/>
                </a:stretch>
              </a:blipFill>
            </p:spPr>
            <p:txBody>
              <a:bodyPr/>
              <a:lstStyle/>
              <a:p>
                <a:r>
                  <a:rPr lang="en-US">
                    <a:noFill/>
                  </a:rPr>
                  <a:t> </a:t>
                </a:r>
              </a:p>
            </p:txBody>
          </p:sp>
        </mc:Fallback>
      </mc:AlternateContent>
      <p:pic>
        <p:nvPicPr>
          <p:cNvPr id="133122" name="Picture 2">
            <a:extLst>
              <a:ext uri="{FF2B5EF4-FFF2-40B4-BE49-F238E27FC236}">
                <a16:creationId xmlns:a16="http://schemas.microsoft.com/office/drawing/2014/main" id="{0A5AB102-A71A-B940-98BA-72D3AF7D5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5732" y="20646"/>
            <a:ext cx="2864680" cy="36115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DA64AA-4F59-6744-BFE7-43C49F3232DB}"/>
              </a:ext>
            </a:extLst>
          </p:cNvPr>
          <p:cNvSpPr/>
          <p:nvPr/>
        </p:nvSpPr>
        <p:spPr>
          <a:xfrm>
            <a:off x="9325732" y="3555730"/>
            <a:ext cx="2864680" cy="1323439"/>
          </a:xfrm>
          <a:prstGeom prst="rect">
            <a:avLst/>
          </a:prstGeom>
        </p:spPr>
        <p:txBody>
          <a:bodyPr wrap="square">
            <a:spAutoFit/>
          </a:bodyPr>
          <a:lstStyle/>
          <a:p>
            <a:pPr algn="ctr"/>
            <a:r>
              <a:rPr lang="en-US" sz="1600" dirty="0"/>
              <a:t>The Critic, by Lajos </a:t>
            </a:r>
            <a:r>
              <a:rPr lang="en-US" sz="1600" dirty="0" err="1"/>
              <a:t>Tihanyi</a:t>
            </a:r>
            <a:r>
              <a:rPr lang="en-US" sz="1600" dirty="0"/>
              <a:t>.  Oil on canvas, 1916.</a:t>
            </a:r>
          </a:p>
          <a:p>
            <a:pPr algn="ctr"/>
            <a:r>
              <a:rPr lang="en-US" sz="1600" dirty="0"/>
              <a:t>Public Domain, https://</a:t>
            </a:r>
            <a:r>
              <a:rPr lang="en-US" sz="1600" dirty="0" err="1"/>
              <a:t>commons.wikimedia.org</a:t>
            </a:r>
            <a:r>
              <a:rPr lang="en-US" sz="1600" dirty="0"/>
              <a:t>/w/</a:t>
            </a:r>
            <a:r>
              <a:rPr lang="en-US" sz="1600" dirty="0" err="1"/>
              <a:t>index.php?curid</a:t>
            </a:r>
            <a:r>
              <a:rPr lang="en-US" sz="1600" dirty="0"/>
              <a:t>=17837438</a:t>
            </a:r>
          </a:p>
        </p:txBody>
      </p:sp>
      <p:pic>
        <p:nvPicPr>
          <p:cNvPr id="133124" name="Picture 4">
            <a:extLst>
              <a:ext uri="{FF2B5EF4-FFF2-40B4-BE49-F238E27FC236}">
                <a16:creationId xmlns:a16="http://schemas.microsoft.com/office/drawing/2014/main" id="{F19388BE-AA60-C24A-A62C-71020088D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 y="892"/>
            <a:ext cx="4633468" cy="3607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7AA7AD-DDF0-D042-A655-14022F6C4990}"/>
              </a:ext>
            </a:extLst>
          </p:cNvPr>
          <p:cNvSpPr/>
          <p:nvPr/>
        </p:nvSpPr>
        <p:spPr>
          <a:xfrm>
            <a:off x="1588" y="3641749"/>
            <a:ext cx="4633466" cy="1077218"/>
          </a:xfrm>
          <a:prstGeom prst="rect">
            <a:avLst/>
          </a:prstGeom>
        </p:spPr>
        <p:txBody>
          <a:bodyPr wrap="square">
            <a:spAutoFit/>
          </a:bodyPr>
          <a:lstStyle/>
          <a:p>
            <a:pPr algn="ctr"/>
            <a:r>
              <a:rPr lang="en-US" sz="1600" dirty="0"/>
              <a:t>Actors from the </a:t>
            </a:r>
            <a:r>
              <a:rPr lang="en-US" sz="1600" dirty="0" err="1"/>
              <a:t>Comédie</a:t>
            </a:r>
            <a:r>
              <a:rPr lang="en-US" sz="1600" dirty="0"/>
              <a:t> </a:t>
            </a:r>
            <a:r>
              <a:rPr lang="en-US" sz="1600" dirty="0" err="1"/>
              <a:t>Française</a:t>
            </a:r>
            <a:r>
              <a:rPr lang="en-US" sz="1600" dirty="0"/>
              <a:t>, by Antoine Watteau, 1720. Public Domain, https://</a:t>
            </a:r>
            <a:r>
              <a:rPr lang="en-US" sz="1600" dirty="0" err="1"/>
              <a:t>commons.wikimedia.org</a:t>
            </a:r>
            <a:r>
              <a:rPr lang="en-US" sz="1600" dirty="0"/>
              <a:t>/w/</a:t>
            </a:r>
            <a:r>
              <a:rPr lang="en-US" sz="1600" dirty="0" err="1"/>
              <a:t>index.php?curid</a:t>
            </a:r>
            <a:r>
              <a:rPr lang="en-US" sz="1600" dirty="0"/>
              <a:t>=15418670</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7DAD107-B718-C446-B42C-18E2165DC7DE}"/>
                  </a:ext>
                </a:extLst>
              </p:cNvPr>
              <p:cNvSpPr txBox="1">
                <a:spLocks/>
              </p:cNvSpPr>
              <p:nvPr/>
            </p:nvSpPr>
            <p:spPr bwMode="auto">
              <a:xfrm>
                <a:off x="2591832" y="5168082"/>
                <a:ext cx="7771368" cy="1409698"/>
              </a:xfrm>
              <a:prstGeom prst="rect">
                <a:avLst/>
              </a:prstGeom>
              <a:noFill/>
              <a:ln w="9525">
                <a:noFill/>
                <a:miter lim="800000"/>
                <a:headEnd/>
                <a:tailEnd/>
              </a:ln>
              <a:effectLst/>
            </p:spPr>
            <p:txBody>
              <a:bodyPr vert="horz" wrap="square" lIns="121888" tIns="60944" rIns="121888" bIns="60944" numCol="1" anchor="t" anchorCtr="0" compatLnSpc="1">
                <a:prstTxWarp prst="textNoShape">
                  <a:avLst/>
                </a:prstTxWarp>
              </a:bodyPr>
              <a:lst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a:rPr lang="en-US" sz="3199" i="1" smtClean="0">
                          <a:latin typeface="Cambria Math" panose="02040503050406030204" pitchFamily="18" charset="0"/>
                          <a:ea typeface="Cambria Math" panose="02040503050406030204" pitchFamily="18" charset="0"/>
                        </a:rPr>
                        <m:t>𝜋</m:t>
                      </m:r>
                      <m:d>
                        <m:dPr>
                          <m:ctrlPr>
                            <a:rPr lang="en-US" sz="3199" i="1" kern="0">
                              <a:latin typeface="Cambria Math" panose="02040503050406030204" pitchFamily="18" charset="0"/>
                            </a:rPr>
                          </m:ctrlPr>
                        </m:dPr>
                        <m:e>
                          <m:r>
                            <a:rPr lang="en-US" sz="3199" i="1" kern="0">
                              <a:latin typeface="Cambria Math" panose="02040503050406030204" pitchFamily="18" charset="0"/>
                            </a:rPr>
                            <m:t>𝑠</m:t>
                          </m:r>
                          <m:r>
                            <a:rPr lang="en-US" sz="3199" i="1" kern="0">
                              <a:latin typeface="Cambria Math" panose="02040503050406030204" pitchFamily="18" charset="0"/>
                            </a:rPr>
                            <m:t>,</m:t>
                          </m:r>
                          <m:r>
                            <a:rPr lang="en-US" sz="3199" i="1" kern="0">
                              <a:latin typeface="Cambria Math" panose="02040503050406030204" pitchFamily="18" charset="0"/>
                            </a:rPr>
                            <m:t>𝑎</m:t>
                          </m:r>
                        </m:e>
                      </m:d>
                      <m:r>
                        <a:rPr lang="en-US" sz="3199" i="1" kern="0">
                          <a:latin typeface="Cambria Math" panose="02040503050406030204" pitchFamily="18" charset="0"/>
                        </a:rPr>
                        <m:t>=</m:t>
                      </m:r>
                      <m:r>
                        <m:rPr>
                          <m:sty m:val="p"/>
                        </m:rPr>
                        <a:rPr lang="en-US" sz="3199" kern="0">
                          <a:latin typeface="Cambria Math" panose="02040503050406030204" pitchFamily="18" charset="0"/>
                        </a:rPr>
                        <m:t>argmax</m:t>
                      </m:r>
                      <m:nary>
                        <m:naryPr>
                          <m:chr m:val="∑"/>
                          <m:supHide m:val="on"/>
                          <m:ctrlPr>
                            <a:rPr lang="en-US" sz="3199" i="1" kern="0">
                              <a:latin typeface="Cambria Math" panose="02040503050406030204" pitchFamily="18" charset="0"/>
                              <a:ea typeface="Cambria Math" panose="02040503050406030204" pitchFamily="18" charset="0"/>
                            </a:rPr>
                          </m:ctrlPr>
                        </m:naryPr>
                        <m:sub>
                          <m:r>
                            <a:rPr lang="en-US" sz="3199" i="1" kern="0">
                              <a:latin typeface="Cambria Math" panose="02040503050406030204" pitchFamily="18" charset="0"/>
                            </a:rPr>
                            <m:t>𝑎</m:t>
                          </m:r>
                        </m:sub>
                        <m:sup/>
                        <m:e>
                          <m:r>
                            <a:rPr lang="en-US" sz="3199" i="1">
                              <a:latin typeface="Cambria Math" panose="02040503050406030204" pitchFamily="18" charset="0"/>
                              <a:ea typeface="Cambria Math" panose="02040503050406030204" pitchFamily="18" charset="0"/>
                            </a:rPr>
                            <m:t>𝜋</m:t>
                          </m:r>
                          <m:d>
                            <m:dPr>
                              <m:ctrlPr>
                                <a:rPr lang="en-US" sz="3199" i="1" kern="0">
                                  <a:latin typeface="Cambria Math" panose="02040503050406030204" pitchFamily="18" charset="0"/>
                                </a:rPr>
                              </m:ctrlPr>
                            </m:dPr>
                            <m:e>
                              <m:r>
                                <a:rPr lang="en-US" sz="3199" i="1" kern="0">
                                  <a:latin typeface="Cambria Math" panose="02040503050406030204" pitchFamily="18" charset="0"/>
                                </a:rPr>
                                <m:t>𝑠</m:t>
                              </m:r>
                              <m:r>
                                <a:rPr lang="en-US" sz="3199" i="1" kern="0">
                                  <a:latin typeface="Cambria Math" panose="02040503050406030204" pitchFamily="18" charset="0"/>
                                </a:rPr>
                                <m:t>,</m:t>
                              </m:r>
                              <m:r>
                                <a:rPr lang="en-US" sz="3199" i="1" kern="0">
                                  <a:latin typeface="Cambria Math" panose="02040503050406030204" pitchFamily="18" charset="0"/>
                                </a:rPr>
                                <m:t>𝑎</m:t>
                              </m:r>
                            </m:e>
                          </m:d>
                          <m:r>
                            <a:rPr lang="en-US" sz="3200" b="0" i="1" smtClean="0">
                              <a:latin typeface="Cambria Math" panose="02040503050406030204" pitchFamily="18" charset="0"/>
                            </a:rPr>
                            <m:t>𝑄</m:t>
                          </m:r>
                          <m:d>
                            <m:dPr>
                              <m:ctrlPr>
                                <a:rPr lang="en-US" sz="3199" i="1" kern="0">
                                  <a:latin typeface="Cambria Math" panose="02040503050406030204" pitchFamily="18" charset="0"/>
                                </a:rPr>
                              </m:ctrlPr>
                            </m:dPr>
                            <m:e>
                              <m:r>
                                <a:rPr lang="en-US" sz="3199" i="1" kern="0">
                                  <a:latin typeface="Cambria Math" panose="02040503050406030204" pitchFamily="18" charset="0"/>
                                </a:rPr>
                                <m:t>𝑠</m:t>
                              </m:r>
                              <m:r>
                                <a:rPr lang="en-US" sz="3199" i="1" kern="0">
                                  <a:latin typeface="Cambria Math" panose="02040503050406030204" pitchFamily="18" charset="0"/>
                                </a:rPr>
                                <m:t>,</m:t>
                              </m:r>
                              <m:r>
                                <a:rPr lang="en-US" sz="3199" i="1" kern="0">
                                  <a:latin typeface="Cambria Math" panose="02040503050406030204" pitchFamily="18" charset="0"/>
                                </a:rPr>
                                <m:t>𝑎</m:t>
                              </m:r>
                            </m:e>
                          </m:d>
                        </m:e>
                      </m:nary>
                    </m:oMath>
                  </m:oMathPara>
                </a14:m>
                <a:endParaRPr lang="en-US" sz="3199" kern="0" dirty="0"/>
              </a:p>
            </p:txBody>
          </p:sp>
        </mc:Choice>
        <mc:Fallback xmlns="">
          <p:sp>
            <p:nvSpPr>
              <p:cNvPr id="8" name="Content Placeholder 2">
                <a:extLst>
                  <a:ext uri="{FF2B5EF4-FFF2-40B4-BE49-F238E27FC236}">
                    <a16:creationId xmlns:a16="http://schemas.microsoft.com/office/drawing/2014/main" id="{27DAD107-B718-C446-B42C-18E2165DC7DE}"/>
                  </a:ext>
                </a:extLst>
              </p:cNvPr>
              <p:cNvSpPr txBox="1">
                <a:spLocks noRot="1" noChangeAspect="1" noMove="1" noResize="1" noEditPoints="1" noAdjustHandles="1" noChangeArrowheads="1" noChangeShapeType="1" noTextEdit="1"/>
              </p:cNvSpPr>
              <p:nvPr/>
            </p:nvSpPr>
            <p:spPr bwMode="auto">
              <a:xfrm>
                <a:off x="2591832" y="5168082"/>
                <a:ext cx="7771368" cy="1409698"/>
              </a:xfrm>
              <a:prstGeom prst="rect">
                <a:avLst/>
              </a:prstGeom>
              <a:blipFill>
                <a:blip r:embed="rId5"/>
                <a:stretch>
                  <a:fillRect t="-122523" b="-163063"/>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56063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solidFill>
                  <a:schemeClr val="bg1">
                    <a:lumMod val="75000"/>
                  </a:schemeClr>
                </a:solidFill>
              </a:rPr>
              <a:t>4 problems: Midterm 1 material</a:t>
            </a:r>
          </a:p>
          <a:p>
            <a:r>
              <a:rPr lang="en-US" dirty="0">
                <a:solidFill>
                  <a:schemeClr val="bg1">
                    <a:lumMod val="75000"/>
                  </a:schemeClr>
                </a:solidFill>
              </a:rPr>
              <a:t>4 problems: Midterm 2 material</a:t>
            </a:r>
          </a:p>
          <a:p>
            <a:r>
              <a:rPr lang="en-US" dirty="0">
                <a:solidFill>
                  <a:schemeClr val="bg1">
                    <a:lumMod val="75000"/>
                  </a:schemeClr>
                </a:solidFill>
              </a:rPr>
              <a:t>4-5 problems: minimax, alpha-beta, </a:t>
            </a:r>
            <a:r>
              <a:rPr lang="en-US" dirty="0" err="1">
                <a:solidFill>
                  <a:schemeClr val="bg1">
                    <a:lumMod val="75000"/>
                  </a:schemeClr>
                </a:solidFill>
              </a:rPr>
              <a:t>expectiminimax</a:t>
            </a:r>
            <a:endParaRPr lang="en-US" dirty="0">
              <a:solidFill>
                <a:schemeClr val="bg1">
                  <a:lumMod val="75000"/>
                </a:schemeClr>
              </a:solidFill>
            </a:endParaRPr>
          </a:p>
          <a:p>
            <a:r>
              <a:rPr lang="en-US" dirty="0">
                <a:solidFill>
                  <a:schemeClr val="bg1">
                    <a:lumMod val="75000"/>
                  </a:schemeClr>
                </a:solidFill>
              </a:rPr>
              <a:t>3-4 problems: game theory</a:t>
            </a:r>
          </a:p>
          <a:p>
            <a:r>
              <a:rPr lang="en-US" dirty="0">
                <a:solidFill>
                  <a:schemeClr val="bg1">
                    <a:lumMod val="75000"/>
                  </a:schemeClr>
                </a:solidFill>
              </a:rPr>
              <a:t>5-7 problems: MDP, reinforcement learning</a:t>
            </a:r>
          </a:p>
          <a:p>
            <a:r>
              <a:rPr lang="en-US" dirty="0"/>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164797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8918-F3A8-3540-B6C4-3A038319D82B}"/>
              </a:ext>
            </a:extLst>
          </p:cNvPr>
          <p:cNvSpPr>
            <a:spLocks noGrp="1"/>
          </p:cNvSpPr>
          <p:nvPr>
            <p:ph type="title"/>
          </p:nvPr>
        </p:nvSpPr>
        <p:spPr/>
        <p:txBody>
          <a:bodyPr/>
          <a:lstStyle/>
          <a:p>
            <a:r>
              <a:rPr lang="en-US" dirty="0"/>
              <a:t>Standard Definitions of Fairness in AI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5384EC-BD9D-4F4C-BBE3-4AAF67BFA1F3}"/>
                  </a:ext>
                </a:extLst>
              </p:cNvPr>
              <p:cNvSpPr>
                <a:spLocks noGrp="1"/>
              </p:cNvSpPr>
              <p:nvPr>
                <p:ph idx="1"/>
              </p:nvPr>
            </p:nvSpPr>
            <p:spPr>
              <a:xfrm>
                <a:off x="609600" y="1295401"/>
                <a:ext cx="10972800" cy="5486399"/>
              </a:xfrm>
            </p:spPr>
            <p:txBody>
              <a:bodyPr/>
              <a:lstStyle/>
              <a:p>
                <a:pPr marL="0" indent="0">
                  <a:buNone/>
                </a:pPr>
                <a:r>
                  <a:rPr lang="en-US" sz="2400" b="1" u="sng" dirty="0"/>
                  <a:t>Demographic Parity:</a:t>
                </a:r>
              </a:p>
              <a:p>
                <a:pPr marL="0" indent="0">
                  <a:buNone/>
                </a:pPr>
                <a:r>
                  <a:rPr lang="en-US" sz="2400" dirty="0"/>
                  <a:t>The probability of a positive outcome is the same, regardless of protected attribute.</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r>
                            <a:rPr lang="en-US" sz="2400" b="0" i="1" smtClean="0">
                              <a:latin typeface="Cambria Math" panose="02040503050406030204" pitchFamily="18" charset="0"/>
                            </a:rPr>
                            <m:t>=1|</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𝑎</m:t>
                          </m:r>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𝑎</m:t>
                          </m:r>
                          <m:r>
                            <a:rPr lang="en-US" sz="2400" b="0" i="1" smtClean="0">
                              <a:latin typeface="Cambria Math" panose="02040503050406030204" pitchFamily="18" charset="0"/>
                            </a:rPr>
                            <m:t>′</m:t>
                          </m:r>
                        </m:e>
                      </m:d>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oMath>
                  </m:oMathPara>
                </a14:m>
                <a:endParaRPr lang="en-US" sz="2400" dirty="0"/>
              </a:p>
              <a:p>
                <a:pPr marL="0" indent="0">
                  <a:buNone/>
                </a:pPr>
                <a:endParaRPr lang="en-US" sz="2400" dirty="0"/>
              </a:p>
              <a:p>
                <a:pPr marL="0" indent="0">
                  <a:buNone/>
                </a:pPr>
                <a:r>
                  <a:rPr lang="en-US" sz="2400" b="1" u="sng" dirty="0"/>
                  <a:t>Predictive Parity:</a:t>
                </a:r>
              </a:p>
              <a:p>
                <a:pPr marL="0" indent="0">
                  <a:buNone/>
                </a:pPr>
                <a:r>
                  <a:rPr lang="en-US" sz="2400" dirty="0"/>
                  <a:t>Precision is the same, regardless of protected attribute.</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=1|</m:t>
                          </m:r>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𝑎</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=1|</m:t>
                          </m:r>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e>
                      </m:d>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oMath>
                  </m:oMathPara>
                </a14:m>
                <a:endParaRPr lang="en-US" sz="2400" dirty="0"/>
              </a:p>
              <a:p>
                <a:pPr marL="0" indent="0">
                  <a:buNone/>
                </a:pPr>
                <a:endParaRPr lang="en-US" sz="2400" dirty="0"/>
              </a:p>
              <a:p>
                <a:pPr marL="0" indent="0">
                  <a:buNone/>
                </a:pPr>
                <a:r>
                  <a:rPr lang="en-US" sz="2400" b="1" u="sng" dirty="0"/>
                  <a:t>Error Rate Balance:</a:t>
                </a:r>
              </a:p>
              <a:p>
                <a:pPr marL="0" indent="0">
                  <a:buNone/>
                </a:pPr>
                <a:r>
                  <a:rPr lang="en-US" sz="2400" dirty="0"/>
                  <a:t>Recall is the same, regardless of protected attribute.</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=1,</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𝑎</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=1,</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e>
                      </m:d>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oMath>
                  </m:oMathPara>
                </a14:m>
                <a:endParaRPr lang="en-US" sz="2400" dirty="0"/>
              </a:p>
            </p:txBody>
          </p:sp>
        </mc:Choice>
        <mc:Fallback xmlns="">
          <p:sp>
            <p:nvSpPr>
              <p:cNvPr id="3" name="Content Placeholder 2">
                <a:extLst>
                  <a:ext uri="{FF2B5EF4-FFF2-40B4-BE49-F238E27FC236}">
                    <a16:creationId xmlns:a16="http://schemas.microsoft.com/office/drawing/2014/main" id="{675384EC-BD9D-4F4C-BBE3-4AAF67BFA1F3}"/>
                  </a:ext>
                </a:extLst>
              </p:cNvPr>
              <p:cNvSpPr>
                <a:spLocks noGrp="1" noRot="1" noChangeAspect="1" noMove="1" noResize="1" noEditPoints="1" noAdjustHandles="1" noChangeArrowheads="1" noChangeShapeType="1" noTextEdit="1"/>
              </p:cNvSpPr>
              <p:nvPr>
                <p:ph idx="1"/>
              </p:nvPr>
            </p:nvSpPr>
            <p:spPr>
              <a:xfrm>
                <a:off x="609600" y="1295401"/>
                <a:ext cx="10972800" cy="5486399"/>
              </a:xfrm>
              <a:blipFill>
                <a:blip r:embed="rId2"/>
                <a:stretch>
                  <a:fillRect l="-925" t="-1155"/>
                </a:stretch>
              </a:blipFill>
            </p:spPr>
            <p:txBody>
              <a:bodyPr/>
              <a:lstStyle/>
              <a:p>
                <a:r>
                  <a:rPr lang="en-US">
                    <a:noFill/>
                  </a:rPr>
                  <a:t> </a:t>
                </a:r>
              </a:p>
            </p:txBody>
          </p:sp>
        </mc:Fallback>
      </mc:AlternateContent>
    </p:spTree>
    <p:extLst>
      <p:ext uri="{BB962C8B-B14F-4D97-AF65-F5344CB8AC3E}">
        <p14:creationId xmlns:p14="http://schemas.microsoft.com/office/powerpoint/2010/main" val="255913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0208-9C08-534F-AE0B-404D28401666}"/>
              </a:ext>
            </a:extLst>
          </p:cNvPr>
          <p:cNvSpPr>
            <a:spLocks noGrp="1"/>
          </p:cNvSpPr>
          <p:nvPr>
            <p:ph type="title"/>
          </p:nvPr>
        </p:nvSpPr>
        <p:spPr/>
        <p:txBody>
          <a:bodyPr/>
          <a:lstStyle/>
          <a:p>
            <a:r>
              <a:rPr lang="en-US" dirty="0"/>
              <a:t>State-of-the-art Solution: Explain Your Assumptions to Your Users</a:t>
            </a:r>
          </a:p>
        </p:txBody>
      </p:sp>
      <p:sp>
        <p:nvSpPr>
          <p:cNvPr id="3" name="Content Placeholder 2">
            <a:extLst>
              <a:ext uri="{FF2B5EF4-FFF2-40B4-BE49-F238E27FC236}">
                <a16:creationId xmlns:a16="http://schemas.microsoft.com/office/drawing/2014/main" id="{E2947762-950F-6444-ADE3-95CFEA4A842A}"/>
              </a:ext>
            </a:extLst>
          </p:cNvPr>
          <p:cNvSpPr>
            <a:spLocks noGrp="1"/>
          </p:cNvSpPr>
          <p:nvPr>
            <p:ph idx="1"/>
          </p:nvPr>
        </p:nvSpPr>
        <p:spPr>
          <a:xfrm>
            <a:off x="609600" y="1752601"/>
            <a:ext cx="5638800" cy="4800599"/>
          </a:xfrm>
        </p:spPr>
        <p:txBody>
          <a:bodyPr/>
          <a:lstStyle/>
          <a:p>
            <a:r>
              <a:rPr lang="en-US" sz="2400" dirty="0"/>
              <a:t>The Transparency Dogma says that an algorithm’s assumptions should be published in a way that users can understand, so that users can participate in a public debate about the fairness of the assumptions.</a:t>
            </a:r>
          </a:p>
          <a:p>
            <a:r>
              <a:rPr lang="en-US" sz="2400" dirty="0"/>
              <a:t>A common way to do this is by drawing a Bayesian network.</a:t>
            </a:r>
          </a:p>
          <a:p>
            <a:r>
              <a:rPr lang="en-US" sz="2400" dirty="0"/>
              <a:t>Example shown: the Bickel-Hammel-O’Connell data.  Admission was conditionally independent of Gender, given Department.</a:t>
            </a:r>
          </a:p>
        </p:txBody>
      </p:sp>
      <p:sp>
        <p:nvSpPr>
          <p:cNvPr id="4" name="Oval 3">
            <a:extLst>
              <a:ext uri="{FF2B5EF4-FFF2-40B4-BE49-F238E27FC236}">
                <a16:creationId xmlns:a16="http://schemas.microsoft.com/office/drawing/2014/main" id="{40DE1E93-0E75-5349-8672-41672EF5EDF5}"/>
              </a:ext>
            </a:extLst>
          </p:cNvPr>
          <p:cNvSpPr/>
          <p:nvPr/>
        </p:nvSpPr>
        <p:spPr>
          <a:xfrm>
            <a:off x="7772400" y="1905000"/>
            <a:ext cx="2971800" cy="914400"/>
          </a:xfrm>
          <a:prstGeom prst="ellipse">
            <a:avLst/>
          </a:prstGeom>
          <a:solidFill>
            <a:srgbClr val="155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Gender</a:t>
            </a:r>
          </a:p>
        </p:txBody>
      </p:sp>
      <p:sp>
        <p:nvSpPr>
          <p:cNvPr id="5" name="Oval 4">
            <a:extLst>
              <a:ext uri="{FF2B5EF4-FFF2-40B4-BE49-F238E27FC236}">
                <a16:creationId xmlns:a16="http://schemas.microsoft.com/office/drawing/2014/main" id="{D3BD0B69-8E25-1A42-9591-EE78D0F9019D}"/>
              </a:ext>
            </a:extLst>
          </p:cNvPr>
          <p:cNvSpPr/>
          <p:nvPr/>
        </p:nvSpPr>
        <p:spPr>
          <a:xfrm>
            <a:off x="7467600" y="3581400"/>
            <a:ext cx="3581400" cy="914400"/>
          </a:xfrm>
          <a:prstGeom prst="ellipse">
            <a:avLst/>
          </a:prstGeom>
          <a:solidFill>
            <a:srgbClr val="155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Department</a:t>
            </a:r>
          </a:p>
        </p:txBody>
      </p:sp>
      <p:sp>
        <p:nvSpPr>
          <p:cNvPr id="6" name="Oval 5">
            <a:extLst>
              <a:ext uri="{FF2B5EF4-FFF2-40B4-BE49-F238E27FC236}">
                <a16:creationId xmlns:a16="http://schemas.microsoft.com/office/drawing/2014/main" id="{47E2E4EB-7D85-8940-B08E-F96691B88FBF}"/>
              </a:ext>
            </a:extLst>
          </p:cNvPr>
          <p:cNvSpPr/>
          <p:nvPr/>
        </p:nvSpPr>
        <p:spPr>
          <a:xfrm>
            <a:off x="7467600" y="5257800"/>
            <a:ext cx="3581400" cy="914400"/>
          </a:xfrm>
          <a:prstGeom prst="ellipse">
            <a:avLst/>
          </a:prstGeom>
          <a:solidFill>
            <a:srgbClr val="1553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Admission</a:t>
            </a:r>
          </a:p>
        </p:txBody>
      </p:sp>
      <p:cxnSp>
        <p:nvCxnSpPr>
          <p:cNvPr id="8" name="Straight Arrow Connector 7">
            <a:extLst>
              <a:ext uri="{FF2B5EF4-FFF2-40B4-BE49-F238E27FC236}">
                <a16:creationId xmlns:a16="http://schemas.microsoft.com/office/drawing/2014/main" id="{B0C66B02-85BD-984A-ACD1-52ECED11ACFC}"/>
              </a:ext>
            </a:extLst>
          </p:cNvPr>
          <p:cNvCxnSpPr>
            <a:stCxn id="4" idx="4"/>
            <a:endCxn id="5" idx="0"/>
          </p:cNvCxnSpPr>
          <p:nvPr/>
        </p:nvCxnSpPr>
        <p:spPr>
          <a:xfrm>
            <a:off x="9258300" y="2819400"/>
            <a:ext cx="0" cy="762000"/>
          </a:xfrm>
          <a:prstGeom prst="straightConnector1">
            <a:avLst/>
          </a:prstGeom>
          <a:ln w="127000">
            <a:solidFill>
              <a:srgbClr val="1553C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4CC5E1-047A-F442-81A2-14E7C565C8AF}"/>
              </a:ext>
            </a:extLst>
          </p:cNvPr>
          <p:cNvCxnSpPr>
            <a:cxnSpLocks/>
            <a:stCxn id="5" idx="4"/>
            <a:endCxn id="6" idx="0"/>
          </p:cNvCxnSpPr>
          <p:nvPr/>
        </p:nvCxnSpPr>
        <p:spPr>
          <a:xfrm>
            <a:off x="9258300" y="4495800"/>
            <a:ext cx="0" cy="762000"/>
          </a:xfrm>
          <a:prstGeom prst="straightConnector1">
            <a:avLst/>
          </a:prstGeom>
          <a:ln w="127000">
            <a:solidFill>
              <a:srgbClr val="1553C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23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solidFill>
                  <a:schemeClr val="bg1">
                    <a:lumMod val="75000"/>
                  </a:schemeClr>
                </a:solidFill>
              </a:rPr>
              <a:t>4 problems: Midterm 1 material</a:t>
            </a:r>
          </a:p>
          <a:p>
            <a:r>
              <a:rPr lang="en-US" dirty="0">
                <a:solidFill>
                  <a:schemeClr val="bg1">
                    <a:lumMod val="75000"/>
                  </a:schemeClr>
                </a:solidFill>
              </a:rPr>
              <a:t>4 problems: Midterm 2 material</a:t>
            </a:r>
          </a:p>
          <a:p>
            <a:r>
              <a:rPr lang="en-US" dirty="0">
                <a:solidFill>
                  <a:schemeClr val="bg1">
                    <a:lumMod val="75000"/>
                  </a:schemeClr>
                </a:solidFill>
              </a:rPr>
              <a:t>4-5 problems: minimax, alpha-beta, </a:t>
            </a:r>
            <a:r>
              <a:rPr lang="en-US" dirty="0" err="1">
                <a:solidFill>
                  <a:schemeClr val="bg1">
                    <a:lumMod val="75000"/>
                  </a:schemeClr>
                </a:solidFill>
              </a:rPr>
              <a:t>expectiminimax</a:t>
            </a:r>
            <a:endParaRPr lang="en-US" dirty="0">
              <a:solidFill>
                <a:schemeClr val="bg1">
                  <a:lumMod val="75000"/>
                </a:schemeClr>
              </a:solidFill>
            </a:endParaRPr>
          </a:p>
          <a:p>
            <a:r>
              <a:rPr lang="en-US" dirty="0">
                <a:solidFill>
                  <a:schemeClr val="bg1">
                    <a:lumMod val="75000"/>
                  </a:schemeClr>
                </a:solidFill>
              </a:rPr>
              <a:t>3-4 problems: game theory</a:t>
            </a:r>
          </a:p>
          <a:p>
            <a:r>
              <a:rPr lang="en-US" dirty="0">
                <a:solidFill>
                  <a:schemeClr val="bg1">
                    <a:lumMod val="75000"/>
                  </a:schemeClr>
                </a:solidFill>
              </a:rPr>
              <a:t>5-7 problems: MDP, reinforcement learning</a:t>
            </a:r>
          </a:p>
          <a:p>
            <a:r>
              <a:rPr lang="en-US" dirty="0">
                <a:solidFill>
                  <a:schemeClr val="bg1">
                    <a:lumMod val="75000"/>
                  </a:schemeClr>
                </a:solidFill>
              </a:rPr>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119052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solidFill>
                  <a:schemeClr val="bg1">
                    <a:lumMod val="75000"/>
                  </a:schemeClr>
                </a:solidFill>
              </a:rPr>
              <a:t>4 problems: Midterm 1 material</a:t>
            </a:r>
          </a:p>
          <a:p>
            <a:r>
              <a:rPr lang="en-US" dirty="0">
                <a:solidFill>
                  <a:schemeClr val="bg1">
                    <a:lumMod val="75000"/>
                  </a:schemeClr>
                </a:solidFill>
              </a:rPr>
              <a:t>4 problems: Midterm 2 material</a:t>
            </a:r>
          </a:p>
          <a:p>
            <a:r>
              <a:rPr lang="en-US" dirty="0"/>
              <a:t>4-5 problems: minimax, alpha-beta, </a:t>
            </a:r>
            <a:r>
              <a:rPr lang="en-US" dirty="0" err="1"/>
              <a:t>expectiminimax</a:t>
            </a:r>
            <a:endParaRPr lang="en-US" dirty="0"/>
          </a:p>
          <a:p>
            <a:r>
              <a:rPr lang="en-US" dirty="0"/>
              <a:t>3-4 problems: game theory</a:t>
            </a:r>
          </a:p>
          <a:p>
            <a:r>
              <a:rPr lang="en-US" dirty="0"/>
              <a:t>5-7 problems: MDP, reinforcement learning</a:t>
            </a:r>
          </a:p>
          <a:p>
            <a:r>
              <a:rPr lang="en-US" dirty="0"/>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393381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EFDA-6996-C249-AB4C-6ECC9943C122}"/>
              </a:ext>
            </a:extLst>
          </p:cNvPr>
          <p:cNvSpPr>
            <a:spLocks noGrp="1"/>
          </p:cNvSpPr>
          <p:nvPr>
            <p:ph type="title"/>
          </p:nvPr>
        </p:nvSpPr>
        <p:spPr/>
        <p:txBody>
          <a:bodyPr/>
          <a:lstStyle/>
          <a:p>
            <a:r>
              <a:rPr lang="en-US" dirty="0"/>
              <a:t>The pinhole camera equations</a:t>
            </a:r>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7742E6C3-F930-AF47-8DB5-07C8BF8A3739}"/>
                  </a:ext>
                </a:extLst>
              </p:cNvPr>
              <p:cNvSpPr txBox="1">
                <a:spLocks/>
              </p:cNvSpPr>
              <p:nvPr/>
            </p:nvSpPr>
            <p:spPr>
              <a:xfrm>
                <a:off x="838200" y="1825625"/>
                <a:ext cx="53056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These are similar triangles!  So</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𝑦</m:t>
                          </m:r>
                          <m:r>
                            <a:rPr lang="en-US" b="0" i="1" smtClean="0">
                              <a:latin typeface="Cambria Math" panose="02040503050406030204" pitchFamily="18" charset="0"/>
                            </a:rPr>
                            <m:t>′</m:t>
                          </m:r>
                        </m:num>
                        <m:den>
                          <m:r>
                            <a:rPr lang="en-US" b="0" i="1" smtClean="0">
                              <a:latin typeface="Cambria Math" panose="02040503050406030204" pitchFamily="18" charset="0"/>
                            </a:rPr>
                            <m:t>𝑓</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𝑦</m:t>
                          </m:r>
                        </m:num>
                        <m:den>
                          <m:r>
                            <a:rPr lang="en-US" b="0" i="1" smtClean="0">
                              <a:latin typeface="Cambria Math" panose="02040503050406030204" pitchFamily="18" charset="0"/>
                            </a:rPr>
                            <m:t>𝑧</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𝑓</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num>
                        <m:den>
                          <m:r>
                            <a:rPr lang="en-US" b="0" i="1" smtClean="0">
                              <a:latin typeface="Cambria Math" panose="02040503050406030204" pitchFamily="18" charset="0"/>
                            </a:rPr>
                            <m:t>𝑧</m:t>
                          </m:r>
                        </m:den>
                      </m:f>
                    </m:oMath>
                  </m:oMathPara>
                </a14:m>
                <a:endParaRPr lang="en-US" dirty="0"/>
              </a:p>
              <a:p>
                <a:pPr marL="0" indent="0">
                  <a:buNone/>
                </a:pPr>
                <a:endParaRPr lang="en-US" dirty="0"/>
              </a:p>
              <a:p>
                <a:r>
                  <a:rPr lang="en-US" dirty="0"/>
                  <a:t>Solving for (</a:t>
                </a:r>
                <a:r>
                  <a:rPr lang="en-US" dirty="0" err="1"/>
                  <a:t>x’,y</a:t>
                </a:r>
                <a:r>
                  <a:rPr lang="en-US" dirty="0"/>
                  <a:t>’), we get the pinhole camera equations: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𝑓𝑥</m:t>
                          </m:r>
                        </m:num>
                        <m:den>
                          <m:r>
                            <a:rPr lang="en-US" b="0" i="1" smtClean="0">
                              <a:latin typeface="Cambria Math" panose="02040503050406030204" pitchFamily="18" charset="0"/>
                            </a:rPr>
                            <m:t>𝑧</m:t>
                          </m:r>
                        </m:den>
                      </m:f>
                      <m:r>
                        <a:rPr lang="en-US" b="0" i="0" smtClean="0">
                          <a:latin typeface="Cambria Math" panose="02040503050406030204" pitchFamily="18" charset="0"/>
                        </a:rPr>
                        <m:t>,   </m:t>
                      </m:r>
                      <m:r>
                        <a:rPr lang="en-US" i="1" smtClean="0">
                          <a:latin typeface="Cambria Math" panose="02040503050406030204" pitchFamily="18" charset="0"/>
                        </a:rPr>
                        <m:t>𝑦</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𝑓𝑦</m:t>
                          </m:r>
                        </m:num>
                        <m:den>
                          <m:r>
                            <a:rPr lang="en-US" b="0" i="1" smtClean="0">
                              <a:latin typeface="Cambria Math" panose="02040503050406030204" pitchFamily="18" charset="0"/>
                            </a:rPr>
                            <m:t>𝑧</m:t>
                          </m:r>
                        </m:den>
                      </m:f>
                    </m:oMath>
                  </m:oMathPara>
                </a14:m>
                <a:endParaRPr lang="en-US" dirty="0"/>
              </a:p>
              <a:p>
                <a:pPr marL="0" indent="0">
                  <a:buNone/>
                </a:pPr>
                <a:endParaRPr lang="en-US" dirty="0"/>
              </a:p>
              <a:p>
                <a:pPr marL="0" indent="0">
                  <a:buNone/>
                </a:pPr>
                <a:endParaRPr lang="en-US" dirty="0"/>
              </a:p>
            </p:txBody>
          </p:sp>
        </mc:Choice>
        <mc:Fallback xmlns="">
          <p:sp>
            <p:nvSpPr>
              <p:cNvPr id="85" name="Content Placeholder 2">
                <a:extLst>
                  <a:ext uri="{FF2B5EF4-FFF2-40B4-BE49-F238E27FC236}">
                    <a16:creationId xmlns:a16="http://schemas.microsoft.com/office/drawing/2014/main" id="{7742E6C3-F930-AF47-8DB5-07C8BF8A3739}"/>
                  </a:ext>
                </a:extLst>
              </p:cNvPr>
              <p:cNvSpPr txBox="1">
                <a:spLocks noRot="1" noChangeAspect="1" noMove="1" noResize="1" noEditPoints="1" noAdjustHandles="1" noChangeArrowheads="1" noChangeShapeType="1" noTextEdit="1"/>
              </p:cNvSpPr>
              <p:nvPr/>
            </p:nvSpPr>
            <p:spPr>
              <a:xfrm>
                <a:off x="838200" y="1825625"/>
                <a:ext cx="5305672" cy="4351338"/>
              </a:xfrm>
              <a:prstGeom prst="rect">
                <a:avLst/>
              </a:prstGeom>
              <a:blipFill>
                <a:blip r:embed="rId2"/>
                <a:stretch>
                  <a:fillRect l="-2153" t="-2326"/>
                </a:stretch>
              </a:blipFill>
            </p:spPr>
            <p:txBody>
              <a:bodyPr/>
              <a:lstStyle/>
              <a:p>
                <a:r>
                  <a:rPr lang="en-US">
                    <a:noFill/>
                  </a:rPr>
                  <a:t> </a:t>
                </a:r>
              </a:p>
            </p:txBody>
          </p:sp>
        </mc:Fallback>
      </mc:AlternateContent>
      <p:pic>
        <p:nvPicPr>
          <p:cNvPr id="27" name="Content Placeholder 10" descr="Hill scene">
            <a:extLst>
              <a:ext uri="{FF2B5EF4-FFF2-40B4-BE49-F238E27FC236}">
                <a16:creationId xmlns:a16="http://schemas.microsoft.com/office/drawing/2014/main" id="{2F51CA3B-FA38-484C-B0DF-831F4326529B}"/>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9629779" y="2045493"/>
            <a:ext cx="2371725" cy="2371725"/>
          </a:xfrm>
        </p:spPr>
      </p:pic>
      <p:cxnSp>
        <p:nvCxnSpPr>
          <p:cNvPr id="29" name="Straight Connector 28">
            <a:extLst>
              <a:ext uri="{FF2B5EF4-FFF2-40B4-BE49-F238E27FC236}">
                <a16:creationId xmlns:a16="http://schemas.microsoft.com/office/drawing/2014/main" id="{B59147DA-B2FA-1E49-8CC5-7A0B9E5A6520}"/>
              </a:ext>
            </a:extLst>
          </p:cNvPr>
          <p:cNvCxnSpPr>
            <a:cxnSpLocks/>
          </p:cNvCxnSpPr>
          <p:nvPr/>
        </p:nvCxnSpPr>
        <p:spPr>
          <a:xfrm>
            <a:off x="6877050" y="2394743"/>
            <a:ext cx="0" cy="14152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200F73-A58F-044D-91FD-B852544D56FF}"/>
              </a:ext>
            </a:extLst>
          </p:cNvPr>
          <p:cNvCxnSpPr>
            <a:cxnSpLocks/>
          </p:cNvCxnSpPr>
          <p:nvPr/>
        </p:nvCxnSpPr>
        <p:spPr>
          <a:xfrm>
            <a:off x="6915150" y="2813050"/>
            <a:ext cx="4953000" cy="13771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E3E04D7-2357-1B4F-8B51-FB5A9490E091}"/>
              </a:ext>
            </a:extLst>
          </p:cNvPr>
          <p:cNvSpPr txBox="1"/>
          <p:nvPr/>
        </p:nvSpPr>
        <p:spPr>
          <a:xfrm>
            <a:off x="6527800" y="3733800"/>
            <a:ext cx="759823" cy="646331"/>
          </a:xfrm>
          <a:prstGeom prst="rect">
            <a:avLst/>
          </a:prstGeom>
          <a:noFill/>
        </p:spPr>
        <p:txBody>
          <a:bodyPr wrap="none" rtlCol="0">
            <a:spAutoFit/>
          </a:bodyPr>
          <a:lstStyle/>
          <a:p>
            <a:r>
              <a:rPr lang="en-US" dirty="0"/>
              <a:t>Image</a:t>
            </a:r>
          </a:p>
          <a:p>
            <a:r>
              <a:rPr lang="en-US" dirty="0"/>
              <a:t>plane</a:t>
            </a:r>
          </a:p>
        </p:txBody>
      </p:sp>
      <p:sp>
        <p:nvSpPr>
          <p:cNvPr id="37" name="TextBox 36">
            <a:extLst>
              <a:ext uri="{FF2B5EF4-FFF2-40B4-BE49-F238E27FC236}">
                <a16:creationId xmlns:a16="http://schemas.microsoft.com/office/drawing/2014/main" id="{7087AAC8-0E0B-B141-A283-3FBE8D0DFBEE}"/>
              </a:ext>
            </a:extLst>
          </p:cNvPr>
          <p:cNvSpPr txBox="1"/>
          <p:nvPr/>
        </p:nvSpPr>
        <p:spPr>
          <a:xfrm>
            <a:off x="10604500" y="4368800"/>
            <a:ext cx="803425" cy="369332"/>
          </a:xfrm>
          <a:prstGeom prst="rect">
            <a:avLst/>
          </a:prstGeom>
          <a:noFill/>
        </p:spPr>
        <p:txBody>
          <a:bodyPr wrap="none" rtlCol="0">
            <a:spAutoFit/>
          </a:bodyPr>
          <a:lstStyle/>
          <a:p>
            <a:r>
              <a:rPr lang="en-US" dirty="0"/>
              <a:t>Object</a:t>
            </a:r>
          </a:p>
        </p:txBody>
      </p:sp>
      <p:cxnSp>
        <p:nvCxnSpPr>
          <p:cNvPr id="38" name="Straight Connector 37">
            <a:extLst>
              <a:ext uri="{FF2B5EF4-FFF2-40B4-BE49-F238E27FC236}">
                <a16:creationId xmlns:a16="http://schemas.microsoft.com/office/drawing/2014/main" id="{7F8F36B1-4E0F-444C-9B27-39C235AF71B5}"/>
              </a:ext>
            </a:extLst>
          </p:cNvPr>
          <p:cNvCxnSpPr>
            <a:cxnSpLocks/>
          </p:cNvCxnSpPr>
          <p:nvPr/>
        </p:nvCxnSpPr>
        <p:spPr>
          <a:xfrm flipV="1">
            <a:off x="6915150" y="2020094"/>
            <a:ext cx="5124454" cy="138350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1FD8D3-2B84-8647-A336-871C6F8A4B56}"/>
              </a:ext>
            </a:extLst>
          </p:cNvPr>
          <p:cNvCxnSpPr>
            <a:cxnSpLocks/>
          </p:cNvCxnSpPr>
          <p:nvPr/>
        </p:nvCxnSpPr>
        <p:spPr>
          <a:xfrm flipV="1">
            <a:off x="6914062" y="2045494"/>
            <a:ext cx="2909379" cy="168830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A11605-92BC-404A-A4DE-B47519DDD484}"/>
              </a:ext>
            </a:extLst>
          </p:cNvPr>
          <p:cNvCxnSpPr>
            <a:cxnSpLocks/>
          </p:cNvCxnSpPr>
          <p:nvPr/>
        </p:nvCxnSpPr>
        <p:spPr>
          <a:xfrm>
            <a:off x="6920412" y="2463800"/>
            <a:ext cx="2845879" cy="172641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20801E7-D467-5547-990B-40CDE750DD8B}"/>
              </a:ext>
            </a:extLst>
          </p:cNvPr>
          <p:cNvSpPr txBox="1"/>
          <p:nvPr/>
        </p:nvSpPr>
        <p:spPr>
          <a:xfrm>
            <a:off x="7531100" y="3987800"/>
            <a:ext cx="889987" cy="369332"/>
          </a:xfrm>
          <a:prstGeom prst="rect">
            <a:avLst/>
          </a:prstGeom>
          <a:noFill/>
        </p:spPr>
        <p:txBody>
          <a:bodyPr wrap="none" rtlCol="0">
            <a:spAutoFit/>
          </a:bodyPr>
          <a:lstStyle/>
          <a:p>
            <a:r>
              <a:rPr lang="en-US" dirty="0"/>
              <a:t>Pinhole</a:t>
            </a:r>
          </a:p>
        </p:txBody>
      </p:sp>
      <p:cxnSp>
        <p:nvCxnSpPr>
          <p:cNvPr id="42" name="Straight Connector 41">
            <a:extLst>
              <a:ext uri="{FF2B5EF4-FFF2-40B4-BE49-F238E27FC236}">
                <a16:creationId xmlns:a16="http://schemas.microsoft.com/office/drawing/2014/main" id="{BDCC34EC-417E-534B-A742-B4521F2B5CAD}"/>
              </a:ext>
            </a:extLst>
          </p:cNvPr>
          <p:cNvCxnSpPr>
            <a:cxnSpLocks/>
          </p:cNvCxnSpPr>
          <p:nvPr/>
        </p:nvCxnSpPr>
        <p:spPr>
          <a:xfrm>
            <a:off x="7969250" y="2420143"/>
            <a:ext cx="0" cy="6405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168BBA-25B6-B949-A932-42651A93ACB4}"/>
              </a:ext>
            </a:extLst>
          </p:cNvPr>
          <p:cNvCxnSpPr>
            <a:cxnSpLocks/>
          </p:cNvCxnSpPr>
          <p:nvPr/>
        </p:nvCxnSpPr>
        <p:spPr>
          <a:xfrm>
            <a:off x="7969250" y="3131343"/>
            <a:ext cx="0" cy="7802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A2D32B6-E0F1-1B4D-9DA9-D4EBDDBFB337}"/>
              </a:ext>
            </a:extLst>
          </p:cNvPr>
          <p:cNvCxnSpPr>
            <a:cxnSpLocks/>
          </p:cNvCxnSpPr>
          <p:nvPr/>
        </p:nvCxnSpPr>
        <p:spPr>
          <a:xfrm flipV="1">
            <a:off x="6540500" y="2262188"/>
            <a:ext cx="0" cy="17383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BAA6FE4-27DD-DE48-BD55-8496AE6DB657}"/>
              </a:ext>
            </a:extLst>
          </p:cNvPr>
          <p:cNvCxnSpPr>
            <a:cxnSpLocks/>
          </p:cNvCxnSpPr>
          <p:nvPr/>
        </p:nvCxnSpPr>
        <p:spPr>
          <a:xfrm flipV="1">
            <a:off x="9677400" y="1447800"/>
            <a:ext cx="25391" cy="3086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C158E37-936A-FE4C-AB02-548FCF9373AF}"/>
              </a:ext>
            </a:extLst>
          </p:cNvPr>
          <p:cNvCxnSpPr>
            <a:cxnSpLocks/>
          </p:cNvCxnSpPr>
          <p:nvPr/>
        </p:nvCxnSpPr>
        <p:spPr>
          <a:xfrm flipH="1" flipV="1">
            <a:off x="6324601" y="3098014"/>
            <a:ext cx="5762437" cy="26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1CF1D79-25CD-5E43-875C-0D4885381BAD}"/>
              </a:ext>
            </a:extLst>
          </p:cNvPr>
          <p:cNvCxnSpPr>
            <a:cxnSpLocks/>
          </p:cNvCxnSpPr>
          <p:nvPr/>
        </p:nvCxnSpPr>
        <p:spPr>
          <a:xfrm flipH="1">
            <a:off x="6914062" y="4519386"/>
            <a:ext cx="1055188"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E666E0D-540A-C843-AF9E-5DF8860DB653}"/>
              </a:ext>
            </a:extLst>
          </p:cNvPr>
          <p:cNvSpPr txBox="1"/>
          <p:nvPr/>
        </p:nvSpPr>
        <p:spPr>
          <a:xfrm>
            <a:off x="6596741" y="2191656"/>
            <a:ext cx="353558" cy="369332"/>
          </a:xfrm>
          <a:prstGeom prst="rect">
            <a:avLst/>
          </a:prstGeom>
          <a:noFill/>
        </p:spPr>
        <p:txBody>
          <a:bodyPr wrap="none" rtlCol="0">
            <a:spAutoFit/>
          </a:bodyPr>
          <a:lstStyle/>
          <a:p>
            <a:r>
              <a:rPr lang="en-US" dirty="0"/>
              <a:t>y’</a:t>
            </a:r>
          </a:p>
        </p:txBody>
      </p:sp>
      <p:sp>
        <p:nvSpPr>
          <p:cNvPr id="49" name="TextBox 48">
            <a:extLst>
              <a:ext uri="{FF2B5EF4-FFF2-40B4-BE49-F238E27FC236}">
                <a16:creationId xmlns:a16="http://schemas.microsoft.com/office/drawing/2014/main" id="{B646E9BD-04EC-5A46-8539-2A380A08F8FA}"/>
              </a:ext>
            </a:extLst>
          </p:cNvPr>
          <p:cNvSpPr txBox="1"/>
          <p:nvPr/>
        </p:nvSpPr>
        <p:spPr>
          <a:xfrm>
            <a:off x="9387116" y="3995058"/>
            <a:ext cx="288862" cy="369332"/>
          </a:xfrm>
          <a:prstGeom prst="rect">
            <a:avLst/>
          </a:prstGeom>
          <a:noFill/>
        </p:spPr>
        <p:txBody>
          <a:bodyPr wrap="none" rtlCol="0">
            <a:spAutoFit/>
          </a:bodyPr>
          <a:lstStyle/>
          <a:p>
            <a:r>
              <a:rPr lang="en-US" dirty="0"/>
              <a:t>y</a:t>
            </a:r>
          </a:p>
        </p:txBody>
      </p:sp>
      <p:sp>
        <p:nvSpPr>
          <p:cNvPr id="50" name="TextBox 49">
            <a:extLst>
              <a:ext uri="{FF2B5EF4-FFF2-40B4-BE49-F238E27FC236}">
                <a16:creationId xmlns:a16="http://schemas.microsoft.com/office/drawing/2014/main" id="{08DD3738-9C2B-E64C-B539-7AA6E64313FE}"/>
              </a:ext>
            </a:extLst>
          </p:cNvPr>
          <p:cNvSpPr txBox="1"/>
          <p:nvPr/>
        </p:nvSpPr>
        <p:spPr>
          <a:xfrm>
            <a:off x="11874500" y="3073400"/>
            <a:ext cx="276038" cy="369332"/>
          </a:xfrm>
          <a:prstGeom prst="rect">
            <a:avLst/>
          </a:prstGeom>
          <a:noFill/>
        </p:spPr>
        <p:txBody>
          <a:bodyPr wrap="none" rtlCol="0">
            <a:spAutoFit/>
          </a:bodyPr>
          <a:lstStyle/>
          <a:p>
            <a:r>
              <a:rPr lang="en-US" dirty="0"/>
              <a:t>z</a:t>
            </a:r>
          </a:p>
        </p:txBody>
      </p:sp>
      <p:sp>
        <p:nvSpPr>
          <p:cNvPr id="51" name="TextBox 50">
            <a:extLst>
              <a:ext uri="{FF2B5EF4-FFF2-40B4-BE49-F238E27FC236}">
                <a16:creationId xmlns:a16="http://schemas.microsoft.com/office/drawing/2014/main" id="{11E10774-1ECA-7A4B-A536-6B2173884974}"/>
              </a:ext>
            </a:extLst>
          </p:cNvPr>
          <p:cNvSpPr txBox="1"/>
          <p:nvPr/>
        </p:nvSpPr>
        <p:spPr>
          <a:xfrm>
            <a:off x="7264400" y="4512128"/>
            <a:ext cx="255198" cy="369332"/>
          </a:xfrm>
          <a:prstGeom prst="rect">
            <a:avLst/>
          </a:prstGeom>
          <a:noFill/>
        </p:spPr>
        <p:txBody>
          <a:bodyPr wrap="none" rtlCol="0">
            <a:spAutoFit/>
          </a:bodyPr>
          <a:lstStyle/>
          <a:p>
            <a:r>
              <a:rPr lang="en-US" dirty="0"/>
              <a:t>f</a:t>
            </a:r>
          </a:p>
        </p:txBody>
      </p:sp>
      <p:cxnSp>
        <p:nvCxnSpPr>
          <p:cNvPr id="52" name="Straight Arrow Connector 51">
            <a:extLst>
              <a:ext uri="{FF2B5EF4-FFF2-40B4-BE49-F238E27FC236}">
                <a16:creationId xmlns:a16="http://schemas.microsoft.com/office/drawing/2014/main" id="{4231B178-AD07-C542-AFA8-CB396E15EE55}"/>
              </a:ext>
            </a:extLst>
          </p:cNvPr>
          <p:cNvCxnSpPr>
            <a:cxnSpLocks/>
          </p:cNvCxnSpPr>
          <p:nvPr/>
        </p:nvCxnSpPr>
        <p:spPr>
          <a:xfrm>
            <a:off x="7969250" y="4529283"/>
            <a:ext cx="1708150"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7F1763-16C7-8047-A07C-04833640B81E}"/>
              </a:ext>
            </a:extLst>
          </p:cNvPr>
          <p:cNvCxnSpPr>
            <a:cxnSpLocks/>
          </p:cNvCxnSpPr>
          <p:nvPr/>
        </p:nvCxnSpPr>
        <p:spPr>
          <a:xfrm>
            <a:off x="7947480" y="4449454"/>
            <a:ext cx="0" cy="1562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7F00D10-2C9D-9748-8C86-7161478A2190}"/>
              </a:ext>
            </a:extLst>
          </p:cNvPr>
          <p:cNvSpPr txBox="1"/>
          <p:nvPr/>
        </p:nvSpPr>
        <p:spPr>
          <a:xfrm>
            <a:off x="8636000" y="4504874"/>
            <a:ext cx="276038" cy="369332"/>
          </a:xfrm>
          <a:prstGeom prst="rect">
            <a:avLst/>
          </a:prstGeom>
          <a:noFill/>
        </p:spPr>
        <p:txBody>
          <a:bodyPr wrap="none" rtlCol="0">
            <a:spAutoFit/>
          </a:bodyPr>
          <a:lstStyle/>
          <a:p>
            <a:r>
              <a:rPr lang="en-US" dirty="0"/>
              <a:t>z</a:t>
            </a:r>
          </a:p>
        </p:txBody>
      </p:sp>
      <p:sp>
        <p:nvSpPr>
          <p:cNvPr id="6" name="Freeform 5">
            <a:extLst>
              <a:ext uri="{FF2B5EF4-FFF2-40B4-BE49-F238E27FC236}">
                <a16:creationId xmlns:a16="http://schemas.microsoft.com/office/drawing/2014/main" id="{E1C5AACD-7584-ED42-AB9E-892C53B3A659}"/>
              </a:ext>
            </a:extLst>
          </p:cNvPr>
          <p:cNvSpPr/>
          <p:nvPr/>
        </p:nvSpPr>
        <p:spPr>
          <a:xfrm>
            <a:off x="6894286" y="2452914"/>
            <a:ext cx="1074057" cy="653143"/>
          </a:xfrm>
          <a:custGeom>
            <a:avLst/>
            <a:gdLst>
              <a:gd name="connsiteX0" fmla="*/ 0 w 1074057"/>
              <a:gd name="connsiteY0" fmla="*/ 638629 h 653143"/>
              <a:gd name="connsiteX1" fmla="*/ 14514 w 1074057"/>
              <a:gd name="connsiteY1" fmla="*/ 0 h 653143"/>
              <a:gd name="connsiteX2" fmla="*/ 1074057 w 1074057"/>
              <a:gd name="connsiteY2" fmla="*/ 653143 h 653143"/>
              <a:gd name="connsiteX3" fmla="*/ 0 w 1074057"/>
              <a:gd name="connsiteY3" fmla="*/ 638629 h 653143"/>
            </a:gdLst>
            <a:ahLst/>
            <a:cxnLst>
              <a:cxn ang="0">
                <a:pos x="connsiteX0" y="connsiteY0"/>
              </a:cxn>
              <a:cxn ang="0">
                <a:pos x="connsiteX1" y="connsiteY1"/>
              </a:cxn>
              <a:cxn ang="0">
                <a:pos x="connsiteX2" y="connsiteY2"/>
              </a:cxn>
              <a:cxn ang="0">
                <a:pos x="connsiteX3" y="connsiteY3"/>
              </a:cxn>
            </a:cxnLst>
            <a:rect l="l" t="t" r="r" b="b"/>
            <a:pathLst>
              <a:path w="1074057" h="653143">
                <a:moveTo>
                  <a:pt x="0" y="638629"/>
                </a:moveTo>
                <a:lnTo>
                  <a:pt x="14514" y="0"/>
                </a:lnTo>
                <a:lnTo>
                  <a:pt x="1074057" y="653143"/>
                </a:lnTo>
                <a:lnTo>
                  <a:pt x="0" y="638629"/>
                </a:lnTo>
                <a:close/>
              </a:path>
            </a:pathLst>
          </a:cu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2B304CC-0A0F-834E-9DE4-7A3CC8A72FC0}"/>
              </a:ext>
            </a:extLst>
          </p:cNvPr>
          <p:cNvSpPr/>
          <p:nvPr/>
        </p:nvSpPr>
        <p:spPr>
          <a:xfrm>
            <a:off x="7982857" y="3091543"/>
            <a:ext cx="1727200" cy="1074057"/>
          </a:xfrm>
          <a:custGeom>
            <a:avLst/>
            <a:gdLst>
              <a:gd name="connsiteX0" fmla="*/ 0 w 1727200"/>
              <a:gd name="connsiteY0" fmla="*/ 0 h 1074057"/>
              <a:gd name="connsiteX1" fmla="*/ 1727200 w 1727200"/>
              <a:gd name="connsiteY1" fmla="*/ 29028 h 1074057"/>
              <a:gd name="connsiteX2" fmla="*/ 1727200 w 1727200"/>
              <a:gd name="connsiteY2" fmla="*/ 1074057 h 1074057"/>
              <a:gd name="connsiteX3" fmla="*/ 0 w 1727200"/>
              <a:gd name="connsiteY3" fmla="*/ 0 h 1074057"/>
            </a:gdLst>
            <a:ahLst/>
            <a:cxnLst>
              <a:cxn ang="0">
                <a:pos x="connsiteX0" y="connsiteY0"/>
              </a:cxn>
              <a:cxn ang="0">
                <a:pos x="connsiteX1" y="connsiteY1"/>
              </a:cxn>
              <a:cxn ang="0">
                <a:pos x="connsiteX2" y="connsiteY2"/>
              </a:cxn>
              <a:cxn ang="0">
                <a:pos x="connsiteX3" y="connsiteY3"/>
              </a:cxn>
            </a:cxnLst>
            <a:rect l="l" t="t" r="r" b="b"/>
            <a:pathLst>
              <a:path w="1727200" h="1074057">
                <a:moveTo>
                  <a:pt x="0" y="0"/>
                </a:moveTo>
                <a:lnTo>
                  <a:pt x="1727200" y="29028"/>
                </a:lnTo>
                <a:lnTo>
                  <a:pt x="1727200" y="1074057"/>
                </a:lnTo>
                <a:lnTo>
                  <a:pt x="0" y="0"/>
                </a:lnTo>
                <a:close/>
              </a:path>
            </a:pathLst>
          </a:cu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35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3602C4E-39E3-F741-8DAD-207F2FE22B24}"/>
              </a:ext>
            </a:extLst>
          </p:cNvPr>
          <p:cNvSpPr/>
          <p:nvPr/>
        </p:nvSpPr>
        <p:spPr>
          <a:xfrm rot="21173027">
            <a:off x="8726658" y="3811941"/>
            <a:ext cx="3368709" cy="4516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1EAFFE5-2185-2A4F-A157-43A0083B1A1A}"/>
              </a:ext>
            </a:extLst>
          </p:cNvPr>
          <p:cNvCxnSpPr>
            <a:cxnSpLocks/>
          </p:cNvCxnSpPr>
          <p:nvPr/>
        </p:nvCxnSpPr>
        <p:spPr>
          <a:xfrm flipV="1">
            <a:off x="8741400" y="3627880"/>
            <a:ext cx="3332938" cy="43430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8DEFDA-6996-C249-AB4C-6ECC9943C122}"/>
              </a:ext>
            </a:extLst>
          </p:cNvPr>
          <p:cNvSpPr>
            <a:spLocks noGrp="1"/>
          </p:cNvSpPr>
          <p:nvPr>
            <p:ph type="title"/>
          </p:nvPr>
        </p:nvSpPr>
        <p:spPr/>
        <p:txBody>
          <a:bodyPr/>
          <a:lstStyle/>
          <a:p>
            <a:r>
              <a:rPr lang="en-US" dirty="0"/>
              <a:t>Vanishing point</a:t>
            </a:r>
          </a:p>
        </p:txBody>
      </p:sp>
      <p:cxnSp>
        <p:nvCxnSpPr>
          <p:cNvPr id="15" name="Straight Connector 14">
            <a:extLst>
              <a:ext uri="{FF2B5EF4-FFF2-40B4-BE49-F238E27FC236}">
                <a16:creationId xmlns:a16="http://schemas.microsoft.com/office/drawing/2014/main" id="{7863BF28-8642-E141-A007-2730C91B4DB2}"/>
              </a:ext>
            </a:extLst>
          </p:cNvPr>
          <p:cNvCxnSpPr>
            <a:cxnSpLocks/>
          </p:cNvCxnSpPr>
          <p:nvPr/>
        </p:nvCxnSpPr>
        <p:spPr>
          <a:xfrm>
            <a:off x="6857909" y="1016000"/>
            <a:ext cx="19141" cy="2794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B9E8C0-B5BB-4F4E-8B19-A30099A4BA9D}"/>
              </a:ext>
            </a:extLst>
          </p:cNvPr>
          <p:cNvCxnSpPr>
            <a:cxnSpLocks/>
          </p:cNvCxnSpPr>
          <p:nvPr/>
        </p:nvCxnSpPr>
        <p:spPr>
          <a:xfrm>
            <a:off x="6914062" y="2870200"/>
            <a:ext cx="5224029" cy="11176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7742E6C3-F930-AF47-8DB5-07C8BF8A3739}"/>
                  </a:ext>
                </a:extLst>
              </p:cNvPr>
              <p:cNvSpPr txBox="1">
                <a:spLocks/>
              </p:cNvSpPr>
              <p:nvPr/>
            </p:nvSpPr>
            <p:spPr>
              <a:xfrm>
                <a:off x="838200" y="1825625"/>
                <a:ext cx="5305672"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Suppose we are imaging a couple of parallel lines, for which x and y depend on z:</a:t>
                </a:r>
              </a:p>
              <a:p>
                <a:pPr marL="0" indent="0">
                  <a:buNone/>
                </a:pPr>
                <a:r>
                  <a:rPr lang="en-US" dirty="0"/>
                  <a:t>Line 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1</m:t>
                        </m:r>
                      </m:sub>
                    </m:sSub>
                  </m:oMath>
                </a14:m>
                <a:endParaRPr lang="en-US" dirty="0"/>
              </a:p>
              <a:p>
                <a:pPr marL="0" indent="0">
                  <a:buNone/>
                </a:pPr>
                <a:r>
                  <a:rPr lang="en-US" dirty="0"/>
                  <a:t>Line 2: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𝑐𝑦</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a14:m>
                <a:endParaRPr lang="en-US" dirty="0"/>
              </a:p>
              <a:p>
                <a:pPr marL="0" indent="0">
                  <a:buNone/>
                </a:pPr>
                <a:r>
                  <a:rPr lang="en-US" dirty="0"/>
                  <a:t>So</a:t>
                </a:r>
              </a:p>
              <a:p>
                <a:pPr marL="0" indent="0">
                  <a:buNone/>
                </a:pPr>
                <a:r>
                  <a:rPr lang="en-US" dirty="0"/>
                  <a:t>Line 1:  </a:t>
                </a:r>
                <a14:m>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lim>
                        </m:limLow>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e>
                    </m:func>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𝑎</m:t>
                        </m:r>
                      </m:den>
                    </m:f>
                  </m:oMath>
                </a14:m>
                <a:r>
                  <a:rPr lang="en-US" dirty="0"/>
                  <a:t>,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lim>
                    </m:limLow>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1</m:t>
                        </m:r>
                      </m:sub>
                      <m:sup>
                        <m:r>
                          <a:rPr lang="en-US" i="1">
                            <a:latin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𝑐</m:t>
                        </m:r>
                      </m:den>
                    </m:f>
                  </m:oMath>
                </a14:m>
                <a:endParaRPr lang="en-US" dirty="0"/>
              </a:p>
              <a:p>
                <a:pPr marL="0" indent="0">
                  <a:buNone/>
                </a:pPr>
                <a:r>
                  <a:rPr lang="en-US" dirty="0"/>
                  <a:t>Line 2: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lim>
                        </m:limLow>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e>
                    </m:fun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𝑎</m:t>
                        </m:r>
                      </m:den>
                    </m:f>
                  </m:oMath>
                </a14:m>
                <a:r>
                  <a:rPr lang="en-US" dirty="0"/>
                  <a:t>,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lim>
                    </m:limLow>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b="0" i="1" smtClean="0">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𝑐</m:t>
                        </m:r>
                      </m:den>
                    </m:f>
                  </m:oMath>
                </a14:m>
                <a:endParaRPr lang="en-US" dirty="0"/>
              </a:p>
              <a:p>
                <a:pPr marL="0" indent="0">
                  <a:buNone/>
                </a:pPr>
                <a:endParaRPr lang="en-US" dirty="0"/>
              </a:p>
              <a:p>
                <a:pPr marL="0" indent="0">
                  <a:buNone/>
                </a:pPr>
                <a:endParaRPr lang="en-US" dirty="0"/>
              </a:p>
            </p:txBody>
          </p:sp>
        </mc:Choice>
        <mc:Fallback xmlns="">
          <p:sp>
            <p:nvSpPr>
              <p:cNvPr id="85" name="Content Placeholder 2">
                <a:extLst>
                  <a:ext uri="{FF2B5EF4-FFF2-40B4-BE49-F238E27FC236}">
                    <a16:creationId xmlns:a16="http://schemas.microsoft.com/office/drawing/2014/main" id="{7742E6C3-F930-AF47-8DB5-07C8BF8A3739}"/>
                  </a:ext>
                </a:extLst>
              </p:cNvPr>
              <p:cNvSpPr txBox="1">
                <a:spLocks noRot="1" noChangeAspect="1" noMove="1" noResize="1" noEditPoints="1" noAdjustHandles="1" noChangeArrowheads="1" noChangeShapeType="1" noTextEdit="1"/>
              </p:cNvSpPr>
              <p:nvPr/>
            </p:nvSpPr>
            <p:spPr>
              <a:xfrm>
                <a:off x="838200" y="1825625"/>
                <a:ext cx="5305672" cy="4351338"/>
              </a:xfrm>
              <a:prstGeom prst="rect">
                <a:avLst/>
              </a:prstGeom>
              <a:blipFill>
                <a:blip r:embed="rId2"/>
                <a:stretch>
                  <a:fillRect l="-2153" t="-2035" r="-1914"/>
                </a:stretch>
              </a:blipFill>
            </p:spPr>
            <p:txBody>
              <a:bodyPr/>
              <a:lstStyle/>
              <a:p>
                <a:r>
                  <a:rPr lang="en-US">
                    <a:noFill/>
                  </a:rPr>
                  <a:t> </a:t>
                </a:r>
              </a:p>
            </p:txBody>
          </p:sp>
        </mc:Fallback>
      </mc:AlternateContent>
      <p:sp>
        <p:nvSpPr>
          <p:cNvPr id="1041" name="TextBox 1040">
            <a:extLst>
              <a:ext uri="{FF2B5EF4-FFF2-40B4-BE49-F238E27FC236}">
                <a16:creationId xmlns:a16="http://schemas.microsoft.com/office/drawing/2014/main" id="{4E08905C-074F-7D45-9BE9-A1C0A99202EC}"/>
              </a:ext>
            </a:extLst>
          </p:cNvPr>
          <p:cNvSpPr txBox="1"/>
          <p:nvPr/>
        </p:nvSpPr>
        <p:spPr>
          <a:xfrm>
            <a:off x="6527800" y="3835400"/>
            <a:ext cx="759823" cy="646331"/>
          </a:xfrm>
          <a:prstGeom prst="rect">
            <a:avLst/>
          </a:prstGeom>
          <a:noFill/>
        </p:spPr>
        <p:txBody>
          <a:bodyPr wrap="none" rtlCol="0">
            <a:spAutoFit/>
          </a:bodyPr>
          <a:lstStyle/>
          <a:p>
            <a:r>
              <a:rPr lang="en-US" dirty="0"/>
              <a:t>Image</a:t>
            </a:r>
          </a:p>
          <a:p>
            <a:r>
              <a:rPr lang="en-US" dirty="0"/>
              <a:t>plane</a:t>
            </a:r>
          </a:p>
        </p:txBody>
      </p:sp>
      <p:sp>
        <p:nvSpPr>
          <p:cNvPr id="88" name="TextBox 87">
            <a:extLst>
              <a:ext uri="{FF2B5EF4-FFF2-40B4-BE49-F238E27FC236}">
                <a16:creationId xmlns:a16="http://schemas.microsoft.com/office/drawing/2014/main" id="{B82790E0-4E89-3447-9A1C-43005D683F6D}"/>
              </a:ext>
            </a:extLst>
          </p:cNvPr>
          <p:cNvSpPr txBox="1"/>
          <p:nvPr/>
        </p:nvSpPr>
        <p:spPr>
          <a:xfrm>
            <a:off x="10604500" y="4368800"/>
            <a:ext cx="803425" cy="369332"/>
          </a:xfrm>
          <a:prstGeom prst="rect">
            <a:avLst/>
          </a:prstGeom>
          <a:noFill/>
        </p:spPr>
        <p:txBody>
          <a:bodyPr wrap="none" rtlCol="0">
            <a:spAutoFit/>
          </a:bodyPr>
          <a:lstStyle/>
          <a:p>
            <a:r>
              <a:rPr lang="en-US" dirty="0"/>
              <a:t>Object</a:t>
            </a:r>
          </a:p>
        </p:txBody>
      </p:sp>
      <p:cxnSp>
        <p:nvCxnSpPr>
          <p:cNvPr id="25" name="Straight Connector 24">
            <a:extLst>
              <a:ext uri="{FF2B5EF4-FFF2-40B4-BE49-F238E27FC236}">
                <a16:creationId xmlns:a16="http://schemas.microsoft.com/office/drawing/2014/main" id="{EDE96B94-7A57-994E-813A-47E31B0B17ED}"/>
              </a:ext>
            </a:extLst>
          </p:cNvPr>
          <p:cNvCxnSpPr>
            <a:cxnSpLocks/>
          </p:cNvCxnSpPr>
          <p:nvPr/>
        </p:nvCxnSpPr>
        <p:spPr>
          <a:xfrm>
            <a:off x="6911992" y="2999421"/>
            <a:ext cx="5162346" cy="59035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CD3CCF-A578-B04D-B535-C2A604FA31B1}"/>
              </a:ext>
            </a:extLst>
          </p:cNvPr>
          <p:cNvCxnSpPr>
            <a:cxnSpLocks/>
          </p:cNvCxnSpPr>
          <p:nvPr/>
        </p:nvCxnSpPr>
        <p:spPr>
          <a:xfrm>
            <a:off x="6908361" y="1825625"/>
            <a:ext cx="1878006" cy="223655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D65712-B735-6B41-8ACF-2DEEC44A7B7C}"/>
              </a:ext>
            </a:extLst>
          </p:cNvPr>
          <p:cNvCxnSpPr>
            <a:cxnSpLocks/>
          </p:cNvCxnSpPr>
          <p:nvPr/>
        </p:nvCxnSpPr>
        <p:spPr>
          <a:xfrm>
            <a:off x="6896009" y="1362163"/>
            <a:ext cx="1947244" cy="30861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5E8E51-2F16-FF41-9A0B-C072A18A567B}"/>
              </a:ext>
            </a:extLst>
          </p:cNvPr>
          <p:cNvSpPr txBox="1"/>
          <p:nvPr/>
        </p:nvSpPr>
        <p:spPr>
          <a:xfrm>
            <a:off x="7531100" y="3987800"/>
            <a:ext cx="889987" cy="369332"/>
          </a:xfrm>
          <a:prstGeom prst="rect">
            <a:avLst/>
          </a:prstGeom>
          <a:noFill/>
        </p:spPr>
        <p:txBody>
          <a:bodyPr wrap="none" rtlCol="0">
            <a:spAutoFit/>
          </a:bodyPr>
          <a:lstStyle/>
          <a:p>
            <a:r>
              <a:rPr lang="en-US" dirty="0"/>
              <a:t>Pinhole</a:t>
            </a:r>
          </a:p>
        </p:txBody>
      </p:sp>
      <p:cxnSp>
        <p:nvCxnSpPr>
          <p:cNvPr id="16" name="Straight Connector 15">
            <a:extLst>
              <a:ext uri="{FF2B5EF4-FFF2-40B4-BE49-F238E27FC236}">
                <a16:creationId xmlns:a16="http://schemas.microsoft.com/office/drawing/2014/main" id="{D5B9E1CE-8A62-6D4C-AC24-8EE4E4DF6784}"/>
              </a:ext>
            </a:extLst>
          </p:cNvPr>
          <p:cNvCxnSpPr>
            <a:cxnSpLocks/>
          </p:cNvCxnSpPr>
          <p:nvPr/>
        </p:nvCxnSpPr>
        <p:spPr>
          <a:xfrm>
            <a:off x="7969250" y="2420143"/>
            <a:ext cx="0" cy="6405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417B84-BAC9-F345-B72C-7300C01B1357}"/>
              </a:ext>
            </a:extLst>
          </p:cNvPr>
          <p:cNvCxnSpPr>
            <a:cxnSpLocks/>
          </p:cNvCxnSpPr>
          <p:nvPr/>
        </p:nvCxnSpPr>
        <p:spPr>
          <a:xfrm>
            <a:off x="7969250" y="3131343"/>
            <a:ext cx="0" cy="7802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FC3A5C7-D07F-564F-8ED1-0BB1AA1A8382}"/>
              </a:ext>
            </a:extLst>
          </p:cNvPr>
          <p:cNvCxnSpPr>
            <a:cxnSpLocks/>
          </p:cNvCxnSpPr>
          <p:nvPr/>
        </p:nvCxnSpPr>
        <p:spPr>
          <a:xfrm flipV="1">
            <a:off x="6540500" y="2262188"/>
            <a:ext cx="0" cy="17383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64D2F1-3462-0E49-A728-C58C7635A661}"/>
              </a:ext>
            </a:extLst>
          </p:cNvPr>
          <p:cNvCxnSpPr>
            <a:cxnSpLocks/>
          </p:cNvCxnSpPr>
          <p:nvPr/>
        </p:nvCxnSpPr>
        <p:spPr>
          <a:xfrm flipV="1">
            <a:off x="9677400" y="1447800"/>
            <a:ext cx="25391" cy="3086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D2336E-CC25-7145-94CC-DE0018890D61}"/>
              </a:ext>
            </a:extLst>
          </p:cNvPr>
          <p:cNvCxnSpPr>
            <a:cxnSpLocks/>
          </p:cNvCxnSpPr>
          <p:nvPr/>
        </p:nvCxnSpPr>
        <p:spPr>
          <a:xfrm flipH="1" flipV="1">
            <a:off x="6324601" y="3098014"/>
            <a:ext cx="5762437" cy="26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9CAD62-394D-7147-A3A0-957ECC8A0B1C}"/>
              </a:ext>
            </a:extLst>
          </p:cNvPr>
          <p:cNvCxnSpPr>
            <a:cxnSpLocks/>
          </p:cNvCxnSpPr>
          <p:nvPr/>
        </p:nvCxnSpPr>
        <p:spPr>
          <a:xfrm flipH="1">
            <a:off x="6914062" y="4533900"/>
            <a:ext cx="1055188"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E18B7D4-03FF-C741-8706-E146B000514F}"/>
              </a:ext>
            </a:extLst>
          </p:cNvPr>
          <p:cNvSpPr txBox="1"/>
          <p:nvPr/>
        </p:nvSpPr>
        <p:spPr>
          <a:xfrm>
            <a:off x="6261100" y="2070100"/>
            <a:ext cx="353558" cy="369332"/>
          </a:xfrm>
          <a:prstGeom prst="rect">
            <a:avLst/>
          </a:prstGeom>
          <a:noFill/>
        </p:spPr>
        <p:txBody>
          <a:bodyPr wrap="none" rtlCol="0">
            <a:spAutoFit/>
          </a:bodyPr>
          <a:lstStyle/>
          <a:p>
            <a:r>
              <a:rPr lang="en-US" dirty="0"/>
              <a:t>y’</a:t>
            </a:r>
          </a:p>
        </p:txBody>
      </p:sp>
      <p:sp>
        <p:nvSpPr>
          <p:cNvPr id="33" name="TextBox 32">
            <a:extLst>
              <a:ext uri="{FF2B5EF4-FFF2-40B4-BE49-F238E27FC236}">
                <a16:creationId xmlns:a16="http://schemas.microsoft.com/office/drawing/2014/main" id="{5B15D3F1-BC71-9746-9A01-EE52A65FBA30}"/>
              </a:ext>
            </a:extLst>
          </p:cNvPr>
          <p:cNvSpPr txBox="1"/>
          <p:nvPr/>
        </p:nvSpPr>
        <p:spPr>
          <a:xfrm>
            <a:off x="9474200" y="1295400"/>
            <a:ext cx="288862" cy="369332"/>
          </a:xfrm>
          <a:prstGeom prst="rect">
            <a:avLst/>
          </a:prstGeom>
          <a:noFill/>
        </p:spPr>
        <p:txBody>
          <a:bodyPr wrap="none" rtlCol="0">
            <a:spAutoFit/>
          </a:bodyPr>
          <a:lstStyle/>
          <a:p>
            <a:r>
              <a:rPr lang="en-US" dirty="0"/>
              <a:t>y</a:t>
            </a:r>
          </a:p>
        </p:txBody>
      </p:sp>
      <p:sp>
        <p:nvSpPr>
          <p:cNvPr id="34" name="TextBox 33">
            <a:extLst>
              <a:ext uri="{FF2B5EF4-FFF2-40B4-BE49-F238E27FC236}">
                <a16:creationId xmlns:a16="http://schemas.microsoft.com/office/drawing/2014/main" id="{DE92AAEA-A966-9F4C-9E3B-EAE7511F6AFA}"/>
              </a:ext>
            </a:extLst>
          </p:cNvPr>
          <p:cNvSpPr txBox="1"/>
          <p:nvPr/>
        </p:nvSpPr>
        <p:spPr>
          <a:xfrm>
            <a:off x="11874500" y="3073400"/>
            <a:ext cx="276038" cy="369332"/>
          </a:xfrm>
          <a:prstGeom prst="rect">
            <a:avLst/>
          </a:prstGeom>
          <a:noFill/>
        </p:spPr>
        <p:txBody>
          <a:bodyPr wrap="none" rtlCol="0">
            <a:spAutoFit/>
          </a:bodyPr>
          <a:lstStyle/>
          <a:p>
            <a:r>
              <a:rPr lang="en-US" dirty="0"/>
              <a:t>z</a:t>
            </a:r>
          </a:p>
        </p:txBody>
      </p:sp>
      <p:sp>
        <p:nvSpPr>
          <p:cNvPr id="35" name="TextBox 34">
            <a:extLst>
              <a:ext uri="{FF2B5EF4-FFF2-40B4-BE49-F238E27FC236}">
                <a16:creationId xmlns:a16="http://schemas.microsoft.com/office/drawing/2014/main" id="{E43DF886-6E8C-A647-9BD8-D50CA52A8AF8}"/>
              </a:ext>
            </a:extLst>
          </p:cNvPr>
          <p:cNvSpPr txBox="1"/>
          <p:nvPr/>
        </p:nvSpPr>
        <p:spPr>
          <a:xfrm>
            <a:off x="7264400" y="4483100"/>
            <a:ext cx="323678" cy="369332"/>
          </a:xfrm>
          <a:prstGeom prst="rect">
            <a:avLst/>
          </a:prstGeom>
          <a:noFill/>
        </p:spPr>
        <p:txBody>
          <a:bodyPr wrap="none" rtlCol="0">
            <a:spAutoFit/>
          </a:bodyPr>
          <a:lstStyle/>
          <a:p>
            <a:r>
              <a:rPr lang="en-US" dirty="0"/>
              <a:t>-f</a:t>
            </a:r>
          </a:p>
        </p:txBody>
      </p:sp>
      <p:pic>
        <p:nvPicPr>
          <p:cNvPr id="5" name="Graphic 4" descr="Car">
            <a:extLst>
              <a:ext uri="{FF2B5EF4-FFF2-40B4-BE49-F238E27FC236}">
                <a16:creationId xmlns:a16="http://schemas.microsoft.com/office/drawing/2014/main" id="{770508B0-DDD7-8F4E-A365-CFD086CFA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80847">
            <a:off x="9850963" y="3680857"/>
            <a:ext cx="518285" cy="518285"/>
          </a:xfrm>
          <a:prstGeom prst="rect">
            <a:avLst/>
          </a:prstGeom>
        </p:spPr>
      </p:pic>
      <p:pic>
        <p:nvPicPr>
          <p:cNvPr id="27" name="Graphic 26" descr="Car">
            <a:extLst>
              <a:ext uri="{FF2B5EF4-FFF2-40B4-BE49-F238E27FC236}">
                <a16:creationId xmlns:a16="http://schemas.microsoft.com/office/drawing/2014/main" id="{6057C47D-F69A-4446-841A-22F50989F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80847">
            <a:off x="10028763" y="3833257"/>
            <a:ext cx="518285" cy="518285"/>
          </a:xfrm>
          <a:prstGeom prst="rect">
            <a:avLst/>
          </a:prstGeom>
        </p:spPr>
      </p:pic>
      <p:pic>
        <p:nvPicPr>
          <p:cNvPr id="29" name="Graphic 28" descr="Car">
            <a:extLst>
              <a:ext uri="{FF2B5EF4-FFF2-40B4-BE49-F238E27FC236}">
                <a16:creationId xmlns:a16="http://schemas.microsoft.com/office/drawing/2014/main" id="{81CE0950-409A-A949-B04B-CC722FD8D0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080847">
            <a:off x="10574863" y="3604657"/>
            <a:ext cx="518285" cy="518285"/>
          </a:xfrm>
          <a:prstGeom prst="rect">
            <a:avLst/>
          </a:prstGeom>
        </p:spPr>
      </p:pic>
      <p:pic>
        <p:nvPicPr>
          <p:cNvPr id="31" name="Graphic 30" descr="Car">
            <a:extLst>
              <a:ext uri="{FF2B5EF4-FFF2-40B4-BE49-F238E27FC236}">
                <a16:creationId xmlns:a16="http://schemas.microsoft.com/office/drawing/2014/main" id="{41003427-7569-4C4A-B69E-2649F90067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80847">
            <a:off x="11463863" y="3655457"/>
            <a:ext cx="518285" cy="518285"/>
          </a:xfrm>
          <a:prstGeom prst="rect">
            <a:avLst/>
          </a:prstGeom>
        </p:spPr>
      </p:pic>
      <p:cxnSp>
        <p:nvCxnSpPr>
          <p:cNvPr id="36" name="Straight Connector 35">
            <a:extLst>
              <a:ext uri="{FF2B5EF4-FFF2-40B4-BE49-F238E27FC236}">
                <a16:creationId xmlns:a16="http://schemas.microsoft.com/office/drawing/2014/main" id="{1386C71B-85CA-E64C-8D3F-7E4751139DC0}"/>
              </a:ext>
            </a:extLst>
          </p:cNvPr>
          <p:cNvCxnSpPr>
            <a:cxnSpLocks/>
          </p:cNvCxnSpPr>
          <p:nvPr/>
        </p:nvCxnSpPr>
        <p:spPr>
          <a:xfrm flipV="1">
            <a:off x="8805153" y="4006065"/>
            <a:ext cx="3307285" cy="416798"/>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AD61F6-9CF3-0C4F-883C-3EBCD7C3BE69}"/>
              </a:ext>
            </a:extLst>
          </p:cNvPr>
          <p:cNvCxnSpPr>
            <a:cxnSpLocks/>
            <a:stCxn id="18" idx="1"/>
          </p:cNvCxnSpPr>
          <p:nvPr/>
        </p:nvCxnSpPr>
        <p:spPr>
          <a:xfrm flipV="1">
            <a:off x="8739633" y="3815565"/>
            <a:ext cx="3334705" cy="43086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556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DBD9680A-A085-3140-8332-7437CE608317}"/>
              </a:ext>
            </a:extLst>
          </p:cNvPr>
          <p:cNvPicPr>
            <a:picLocks noChangeAspect="1"/>
          </p:cNvPicPr>
          <p:nvPr/>
        </p:nvPicPr>
        <p:blipFill>
          <a:blip r:embed="rId2"/>
          <a:stretch>
            <a:fillRect/>
          </a:stretch>
        </p:blipFill>
        <p:spPr>
          <a:xfrm>
            <a:off x="260350" y="635000"/>
            <a:ext cx="11671300" cy="5588000"/>
          </a:xfrm>
          <a:prstGeom prst="rect">
            <a:avLst/>
          </a:prstGeom>
        </p:spPr>
      </p:pic>
    </p:spTree>
    <p:extLst>
      <p:ext uri="{BB962C8B-B14F-4D97-AF65-F5344CB8AC3E}">
        <p14:creationId xmlns:p14="http://schemas.microsoft.com/office/powerpoint/2010/main" val="231708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7108-BC5B-4A4C-B3DE-1552E7F665F2}"/>
              </a:ext>
            </a:extLst>
          </p:cNvPr>
          <p:cNvSpPr>
            <a:spLocks noGrp="1"/>
          </p:cNvSpPr>
          <p:nvPr>
            <p:ph type="title"/>
          </p:nvPr>
        </p:nvSpPr>
        <p:spPr>
          <a:xfrm>
            <a:off x="49062" y="264918"/>
            <a:ext cx="6389318" cy="787270"/>
          </a:xfrm>
        </p:spPr>
        <p:txBody>
          <a:bodyPr/>
          <a:lstStyle/>
          <a:p>
            <a:r>
              <a:rPr lang="en-US" dirty="0"/>
              <a:t>Difference of Gaussians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0AFA47-6EC4-AB48-9301-A2AF53BA58AF}"/>
                  </a:ext>
                </a:extLst>
              </p:cNvPr>
              <p:cNvSpPr>
                <a:spLocks noGrp="1"/>
              </p:cNvSpPr>
              <p:nvPr>
                <p:ph sz="half" idx="1"/>
              </p:nvPr>
            </p:nvSpPr>
            <p:spPr>
              <a:xfrm>
                <a:off x="252406" y="1847932"/>
                <a:ext cx="7213105" cy="4665601"/>
              </a:xfrm>
            </p:spPr>
            <p:txBody>
              <a:bodyPr>
                <a:normAutofit/>
              </a:bodyPr>
              <a:lstStyle/>
              <a:p>
                <a:pPr marL="0" indent="0">
                  <a:buNone/>
                </a:pPr>
                <a:r>
                  <a:rPr lang="en-US" dirty="0"/>
                  <a:t>A “difference-of-Gaussians” filter is created by subtracting two Gaussian-blur filters, like this:</a:t>
                </a:r>
              </a:p>
              <a:p>
                <a:pPr marL="0" indent="0">
                  <a:buNone/>
                </a:pPr>
                <a:endParaRPr lang="en-US" sz="2600" b="0" dirty="0"/>
              </a:p>
              <a:p>
                <a:pPr marL="0" indent="0">
                  <a:buNone/>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h</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𝑚</m:t>
                          </m:r>
                          <m:r>
                            <a:rPr lang="en-US" sz="2400" i="1" dirty="0">
                              <a:latin typeface="Cambria Math" panose="02040503050406030204" pitchFamily="18" charset="0"/>
                            </a:rPr>
                            <m:t>,</m:t>
                          </m:r>
                          <m:r>
                            <a:rPr lang="en-US" sz="2400" i="1" dirty="0">
                              <a:latin typeface="Cambria Math" panose="02040503050406030204" pitchFamily="18" charset="0"/>
                            </a:rPr>
                            <m:t>𝑛</m:t>
                          </m:r>
                        </m:e>
                      </m:d>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2</m:t>
                          </m:r>
                          <m:r>
                            <a:rPr lang="en-US" sz="2600" i="1">
                              <a:latin typeface="Cambria Math" panose="02040503050406030204" pitchFamily="18" charset="0"/>
                              <a:ea typeface="Cambria Math" panose="02040503050406030204" pitchFamily="18" charset="0"/>
                            </a:rPr>
                            <m:t>𝜋</m:t>
                          </m:r>
                          <m:sSup>
                            <m:sSupPr>
                              <m:ctrlPr>
                                <a:rPr lang="en-US" sz="2600" i="1">
                                  <a:latin typeface="Cambria Math" panose="02040503050406030204" pitchFamily="18" charset="0"/>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𝜎</m:t>
                              </m:r>
                            </m:e>
                            <m:sup>
                              <m:r>
                                <a:rPr lang="en-US" sz="2600" i="1">
                                  <a:latin typeface="Cambria Math" panose="02040503050406030204" pitchFamily="18" charset="0"/>
                                  <a:ea typeface="Cambria Math" panose="02040503050406030204" pitchFamily="18" charset="0"/>
                                </a:rPr>
                                <m:t>2</m:t>
                              </m:r>
                            </m:sup>
                          </m:sSup>
                        </m:den>
                      </m:f>
                      <m:sSup>
                        <m:sSupPr>
                          <m:ctrlPr>
                            <a:rPr lang="en-US" sz="2600" i="1">
                              <a:latin typeface="Cambria Math" panose="02040503050406030204" pitchFamily="18" charset="0"/>
                            </a:rPr>
                          </m:ctrlPr>
                        </m:sSupPr>
                        <m:e>
                          <m:r>
                            <a:rPr lang="en-US" sz="2600" i="1">
                              <a:latin typeface="Cambria Math" panose="02040503050406030204" pitchFamily="18" charset="0"/>
                            </a:rPr>
                            <m:t>𝑒</m:t>
                          </m:r>
                        </m:e>
                        <m:sup>
                          <m:r>
                            <a:rPr lang="en-US" sz="2600" i="1">
                              <a:latin typeface="Cambria Math" panose="02040503050406030204" pitchFamily="18" charset="0"/>
                            </a:rPr>
                            <m:t>−</m:t>
                          </m:r>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𝑚</m:t>
                                          </m:r>
                                        </m:num>
                                        <m:den>
                                          <m:r>
                                            <a:rPr lang="en-US" sz="2600" i="1">
                                              <a:latin typeface="Cambria Math" panose="02040503050406030204" pitchFamily="18" charset="0"/>
                                              <a:ea typeface="Cambria Math" panose="02040503050406030204" pitchFamily="18" charset="0"/>
                                            </a:rPr>
                                            <m:t>𝜎</m:t>
                                          </m:r>
                                        </m:den>
                                      </m:f>
                                    </m:e>
                                  </m:d>
                                </m:e>
                                <m:sup>
                                  <m:r>
                                    <a:rPr lang="en-US" sz="2600" i="1">
                                      <a:latin typeface="Cambria Math" panose="02040503050406030204" pitchFamily="18" charset="0"/>
                                    </a:rPr>
                                    <m:t>2</m:t>
                                  </m:r>
                                </m:sup>
                              </m:sSup>
                              <m:r>
                                <a:rPr lang="en-US" sz="2600" i="1">
                                  <a:latin typeface="Cambria Math" panose="02040503050406030204" pitchFamily="18" charset="0"/>
                                </a:rPr>
                                <m:t>+</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𝑛</m:t>
                                          </m:r>
                                        </m:num>
                                        <m:den>
                                          <m:r>
                                            <a:rPr lang="en-US" sz="2600" i="1">
                                              <a:latin typeface="Cambria Math" panose="02040503050406030204" pitchFamily="18" charset="0"/>
                                              <a:ea typeface="Cambria Math" panose="02040503050406030204" pitchFamily="18" charset="0"/>
                                            </a:rPr>
                                            <m:t>𝜎</m:t>
                                          </m:r>
                                        </m:den>
                                      </m:f>
                                    </m:e>
                                  </m:d>
                                </m:e>
                                <m:sup>
                                  <m:r>
                                    <a:rPr lang="en-US" sz="2600" i="1">
                                      <a:latin typeface="Cambria Math" panose="02040503050406030204" pitchFamily="18" charset="0"/>
                                    </a:rPr>
                                    <m:t>2</m:t>
                                  </m:r>
                                </m:sup>
                              </m:sSup>
                            </m:e>
                          </m:d>
                        </m:sup>
                      </m:sSup>
                    </m:oMath>
                  </m:oMathPara>
                </a14:m>
                <a:endParaRPr lang="en-US" sz="2600" dirty="0"/>
              </a:p>
              <a:p>
                <a:pPr marL="0" indent="0">
                  <a:buNone/>
                </a:pPr>
                <a:endParaRPr lang="en-US" sz="2600" dirty="0"/>
              </a:p>
              <a:p>
                <a:pPr marL="0" indent="0">
                  <a:buNone/>
                </a:pPr>
                <a14:m>
                  <m:oMathPara xmlns:m="http://schemas.openxmlformats.org/officeDocument/2006/math">
                    <m:oMathParaPr>
                      <m:jc m:val="centerGroup"/>
                    </m:oMathParaPr>
                    <m:oMath xmlns:m="http://schemas.openxmlformats.org/officeDocument/2006/math">
                      <m:sSub>
                        <m:sSubPr>
                          <m:ctrlPr>
                            <a:rPr lang="en-US" sz="2600" i="1" dirty="0">
                              <a:latin typeface="Cambria Math" panose="02040503050406030204" pitchFamily="18" charset="0"/>
                            </a:rPr>
                          </m:ctrlPr>
                        </m:sSubPr>
                        <m:e>
                          <m:r>
                            <a:rPr lang="en-US" sz="2600" b="0" i="1" dirty="0" smtClean="0">
                              <a:latin typeface="Cambria Math" panose="02040503050406030204" pitchFamily="18" charset="0"/>
                            </a:rPr>
                            <m:t>h</m:t>
                          </m:r>
                        </m:e>
                        <m:sub>
                          <m:r>
                            <a:rPr lang="en-US" sz="2600" i="1" dirty="0">
                              <a:latin typeface="Cambria Math" panose="02040503050406030204" pitchFamily="18" charset="0"/>
                            </a:rPr>
                            <m:t>𝑥</m:t>
                          </m:r>
                        </m:sub>
                      </m:sSub>
                      <m:r>
                        <a:rPr lang="en-US" sz="2600"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𝑛</m:t>
                          </m:r>
                        </m:e>
                      </m:d>
                      <m:r>
                        <a:rPr lang="en-US" sz="2600" i="1" dirty="0">
                          <a:latin typeface="Cambria Math" panose="02040503050406030204" pitchFamily="18" charset="0"/>
                          <a:ea typeface="Cambria Math" panose="02040503050406030204" pitchFamily="18" charset="0"/>
                        </a:rPr>
                        <m:t>=</m:t>
                      </m:r>
                      <m:f>
                        <m:fPr>
                          <m:ctrlPr>
                            <a:rPr lang="en-US" sz="2600" i="1" dirty="0">
                              <a:latin typeface="Cambria Math" panose="02040503050406030204" pitchFamily="18" charset="0"/>
                            </a:rPr>
                          </m:ctrlPr>
                        </m:fPr>
                        <m:num>
                          <m:r>
                            <a:rPr lang="en-US" i="1" dirty="0">
                              <a:latin typeface="Cambria Math" panose="02040503050406030204" pitchFamily="18" charset="0"/>
                            </a:rPr>
                            <m:t>h</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𝑛</m:t>
                              </m:r>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i="1" dirty="0">
                              <a:latin typeface="Cambria Math" panose="02040503050406030204" pitchFamily="18" charset="0"/>
                            </a:rPr>
                            <m:t>h</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𝑛</m:t>
                              </m:r>
                              <m:r>
                                <a:rPr lang="en-US" b="0" i="1" dirty="0" smtClean="0">
                                  <a:latin typeface="Cambria Math" panose="02040503050406030204" pitchFamily="18" charset="0"/>
                                </a:rPr>
                                <m:t>−1</m:t>
                              </m:r>
                            </m:e>
                          </m:d>
                        </m:num>
                        <m:den>
                          <m:r>
                            <a:rPr lang="en-US" sz="2600" i="1" dirty="0">
                              <a:latin typeface="Cambria Math" panose="02040503050406030204" pitchFamily="18" charset="0"/>
                            </a:rPr>
                            <m:t>2</m:t>
                          </m:r>
                        </m:den>
                      </m:f>
                    </m:oMath>
                  </m:oMathPara>
                </a14:m>
                <a:endParaRPr lang="en-US" sz="2600" dirty="0"/>
              </a:p>
              <a:p>
                <a:pPr marL="0" indent="0">
                  <a:buNone/>
                </a:pPr>
                <a:endParaRPr lang="en-US" sz="2600" dirty="0"/>
              </a:p>
              <a:p>
                <a:pPr marL="0" indent="0">
                  <a:buNone/>
                </a:pPr>
                <a14:m>
                  <m:oMathPara xmlns:m="http://schemas.openxmlformats.org/officeDocument/2006/math">
                    <m:oMathParaPr>
                      <m:jc m:val="centerGroup"/>
                    </m:oMathParaPr>
                    <m:oMath xmlns:m="http://schemas.openxmlformats.org/officeDocument/2006/math">
                      <m:sSub>
                        <m:sSubPr>
                          <m:ctrlPr>
                            <a:rPr lang="en-US" sz="2600" i="1" dirty="0">
                              <a:latin typeface="Cambria Math" panose="02040503050406030204" pitchFamily="18" charset="0"/>
                            </a:rPr>
                          </m:ctrlPr>
                        </m:sSubPr>
                        <m:e>
                          <m:r>
                            <a:rPr lang="en-US" sz="2600" b="0" i="1" dirty="0" smtClean="0">
                              <a:latin typeface="Cambria Math" panose="02040503050406030204" pitchFamily="18" charset="0"/>
                            </a:rPr>
                            <m:t>h</m:t>
                          </m:r>
                        </m:e>
                        <m:sub>
                          <m:r>
                            <a:rPr lang="en-US" sz="2600" b="0" i="1" dirty="0" smtClean="0">
                              <a:latin typeface="Cambria Math" panose="02040503050406030204" pitchFamily="18" charset="0"/>
                            </a:rPr>
                            <m:t>𝑦</m:t>
                          </m:r>
                        </m:sub>
                      </m:sSub>
                      <m:r>
                        <a:rPr lang="en-US" sz="2600"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𝑛</m:t>
                          </m:r>
                        </m:e>
                      </m:d>
                      <m:r>
                        <a:rPr lang="en-US" sz="2600" i="1" dirty="0">
                          <a:latin typeface="Cambria Math" panose="02040503050406030204" pitchFamily="18" charset="0"/>
                          <a:ea typeface="Cambria Math" panose="02040503050406030204" pitchFamily="18" charset="0"/>
                        </a:rPr>
                        <m:t>=</m:t>
                      </m:r>
                      <m:f>
                        <m:fPr>
                          <m:ctrlPr>
                            <a:rPr lang="en-US" sz="2600" i="1" dirty="0">
                              <a:latin typeface="Cambria Math" panose="02040503050406030204" pitchFamily="18" charset="0"/>
                            </a:rPr>
                          </m:ctrlPr>
                        </m:fPr>
                        <m:num>
                          <m:r>
                            <a:rPr lang="en-US" sz="2400" i="1" dirty="0">
                              <a:latin typeface="Cambria Math" panose="02040503050406030204" pitchFamily="18" charset="0"/>
                            </a:rPr>
                            <m:t>h</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𝑚</m:t>
                              </m:r>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i="1" dirty="0">
                                  <a:latin typeface="Cambria Math" panose="02040503050406030204" pitchFamily="18" charset="0"/>
                                </a:rPr>
                                <m:t>𝑛</m:t>
                              </m:r>
                            </m:e>
                          </m:d>
                          <m:r>
                            <a:rPr lang="en-US" sz="2400" i="1" dirty="0">
                              <a:latin typeface="Cambria Math" panose="02040503050406030204" pitchFamily="18" charset="0"/>
                            </a:rPr>
                            <m:t>−</m:t>
                          </m:r>
                          <m:r>
                            <a:rPr lang="en-US" sz="2400" i="1" dirty="0">
                              <a:latin typeface="Cambria Math" panose="02040503050406030204" pitchFamily="18" charset="0"/>
                            </a:rPr>
                            <m:t>h</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𝑚</m:t>
                              </m:r>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i="1" dirty="0">
                                  <a:latin typeface="Cambria Math" panose="02040503050406030204" pitchFamily="18" charset="0"/>
                                </a:rPr>
                                <m:t>𝑛</m:t>
                              </m:r>
                            </m:e>
                          </m:d>
                        </m:num>
                        <m:den>
                          <m:r>
                            <a:rPr lang="en-US" sz="2600" i="1" dirty="0">
                              <a:latin typeface="Cambria Math" panose="02040503050406030204" pitchFamily="18" charset="0"/>
                            </a:rPr>
                            <m:t>2</m:t>
                          </m:r>
                        </m:den>
                      </m:f>
                    </m:oMath>
                  </m:oMathPara>
                </a14:m>
                <a:endParaRPr lang="en-US" sz="2600" dirty="0"/>
              </a:p>
            </p:txBody>
          </p:sp>
        </mc:Choice>
        <mc:Fallback xmlns="">
          <p:sp>
            <p:nvSpPr>
              <p:cNvPr id="3" name="Content Placeholder 2">
                <a:extLst>
                  <a:ext uri="{FF2B5EF4-FFF2-40B4-BE49-F238E27FC236}">
                    <a16:creationId xmlns:a16="http://schemas.microsoft.com/office/drawing/2014/main" id="{6D0AFA47-6EC4-AB48-9301-A2AF53BA58AF}"/>
                  </a:ext>
                </a:extLst>
              </p:cNvPr>
              <p:cNvSpPr>
                <a:spLocks noGrp="1" noRot="1" noChangeAspect="1" noMove="1" noResize="1" noEditPoints="1" noAdjustHandles="1" noChangeArrowheads="1" noChangeShapeType="1" noTextEdit="1"/>
              </p:cNvSpPr>
              <p:nvPr>
                <p:ph sz="half" idx="1"/>
              </p:nvPr>
            </p:nvSpPr>
            <p:spPr>
              <a:xfrm>
                <a:off x="252406" y="1847932"/>
                <a:ext cx="7213105" cy="4665601"/>
              </a:xfrm>
              <a:blipFill>
                <a:blip r:embed="rId2"/>
                <a:stretch>
                  <a:fillRect l="-1757" t="-2174" b="-272"/>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40B57831-2AE1-6F48-9534-CA430E204481}"/>
              </a:ext>
            </a:extLst>
          </p:cNvPr>
          <p:cNvCxnSpPr/>
          <p:nvPr/>
        </p:nvCxnSpPr>
        <p:spPr>
          <a:xfrm>
            <a:off x="7741085" y="2818362"/>
            <a:ext cx="36450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9DEB9C-CCC1-5B4F-8D0D-705CB718BB5E}"/>
              </a:ext>
            </a:extLst>
          </p:cNvPr>
          <p:cNvCxnSpPr>
            <a:cxnSpLocks/>
          </p:cNvCxnSpPr>
          <p:nvPr/>
        </p:nvCxnSpPr>
        <p:spPr>
          <a:xfrm flipV="1">
            <a:off x="9582410" y="1795761"/>
            <a:ext cx="0" cy="13107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1BEC5183-5C2D-0E4D-8177-8E0B1A15C808}"/>
              </a:ext>
            </a:extLst>
          </p:cNvPr>
          <p:cNvSpPr/>
          <p:nvPr/>
        </p:nvSpPr>
        <p:spPr>
          <a:xfrm flipH="1">
            <a:off x="7861466" y="1795761"/>
            <a:ext cx="3204544" cy="1876760"/>
          </a:xfrm>
          <a:custGeom>
            <a:avLst/>
            <a:gdLst>
              <a:gd name="connsiteX0" fmla="*/ 0 w 3469710"/>
              <a:gd name="connsiteY0" fmla="*/ 1097757 h 1876760"/>
              <a:gd name="connsiteX1" fmla="*/ 626302 w 3469710"/>
              <a:gd name="connsiteY1" fmla="*/ 1172914 h 1876760"/>
              <a:gd name="connsiteX2" fmla="*/ 1014609 w 3469710"/>
              <a:gd name="connsiteY2" fmla="*/ 1811741 h 1876760"/>
              <a:gd name="connsiteX3" fmla="*/ 1164921 w 3469710"/>
              <a:gd name="connsiteY3" fmla="*/ 1824267 h 1876760"/>
              <a:gd name="connsiteX4" fmla="*/ 1390389 w 3469710"/>
              <a:gd name="connsiteY4" fmla="*/ 1536168 h 1876760"/>
              <a:gd name="connsiteX5" fmla="*/ 1954061 w 3469710"/>
              <a:gd name="connsiteY5" fmla="*/ 195883 h 1876760"/>
              <a:gd name="connsiteX6" fmla="*/ 2079321 w 3469710"/>
              <a:gd name="connsiteY6" fmla="*/ 33045 h 1876760"/>
              <a:gd name="connsiteX7" fmla="*/ 2404998 w 3469710"/>
              <a:gd name="connsiteY7" fmla="*/ 83149 h 1876760"/>
              <a:gd name="connsiteX8" fmla="*/ 2818357 w 3469710"/>
              <a:gd name="connsiteY8" fmla="*/ 847237 h 1876760"/>
              <a:gd name="connsiteX9" fmla="*/ 3469710 w 3469710"/>
              <a:gd name="connsiteY9" fmla="*/ 959971 h 1876760"/>
              <a:gd name="connsiteX10" fmla="*/ 3469710 w 3469710"/>
              <a:gd name="connsiteY10" fmla="*/ 959971 h 187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9710" h="1876760">
                <a:moveTo>
                  <a:pt x="0" y="1097757"/>
                </a:moveTo>
                <a:cubicBezTo>
                  <a:pt x="228600" y="1075837"/>
                  <a:pt x="457201" y="1053917"/>
                  <a:pt x="626302" y="1172914"/>
                </a:cubicBezTo>
                <a:cubicBezTo>
                  <a:pt x="795404" y="1291911"/>
                  <a:pt x="924839" y="1703182"/>
                  <a:pt x="1014609" y="1811741"/>
                </a:cubicBezTo>
                <a:cubicBezTo>
                  <a:pt x="1104379" y="1920300"/>
                  <a:pt x="1102291" y="1870196"/>
                  <a:pt x="1164921" y="1824267"/>
                </a:cubicBezTo>
                <a:cubicBezTo>
                  <a:pt x="1227551" y="1778338"/>
                  <a:pt x="1258866" y="1807565"/>
                  <a:pt x="1390389" y="1536168"/>
                </a:cubicBezTo>
                <a:cubicBezTo>
                  <a:pt x="1521912" y="1264771"/>
                  <a:pt x="1839239" y="446404"/>
                  <a:pt x="1954061" y="195883"/>
                </a:cubicBezTo>
                <a:cubicBezTo>
                  <a:pt x="2068883" y="-54638"/>
                  <a:pt x="2004165" y="51834"/>
                  <a:pt x="2079321" y="33045"/>
                </a:cubicBezTo>
                <a:cubicBezTo>
                  <a:pt x="2154477" y="14256"/>
                  <a:pt x="2281825" y="-52550"/>
                  <a:pt x="2404998" y="83149"/>
                </a:cubicBezTo>
                <a:cubicBezTo>
                  <a:pt x="2528171" y="218848"/>
                  <a:pt x="2640905" y="701100"/>
                  <a:pt x="2818357" y="847237"/>
                </a:cubicBezTo>
                <a:cubicBezTo>
                  <a:pt x="2995809" y="993374"/>
                  <a:pt x="3469710" y="959971"/>
                  <a:pt x="3469710" y="959971"/>
                </a:cubicBezTo>
                <a:lnTo>
                  <a:pt x="3469710" y="9599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AA650741-9719-DE4E-9D63-227D9FB76C15}"/>
                  </a:ext>
                </a:extLst>
              </p:cNvPr>
              <p:cNvSpPr txBox="1">
                <a:spLocks/>
              </p:cNvSpPr>
              <p:nvPr/>
            </p:nvSpPr>
            <p:spPr>
              <a:xfrm>
                <a:off x="11202219" y="2814522"/>
                <a:ext cx="459506" cy="4422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600" i="1" dirty="0">
                          <a:latin typeface="Cambria Math" panose="02040503050406030204" pitchFamily="18" charset="0"/>
                        </a:rPr>
                        <m:t>𝑥</m:t>
                      </m:r>
                      <m:r>
                        <a:rPr lang="en-US" sz="2600" i="1" dirty="0">
                          <a:latin typeface="Cambria Math" panose="02040503050406030204" pitchFamily="18" charset="0"/>
                        </a:rPr>
                        <m:t>’</m:t>
                      </m:r>
                    </m:oMath>
                  </m:oMathPara>
                </a14:m>
                <a:endParaRPr lang="en-US" sz="2600" dirty="0"/>
              </a:p>
            </p:txBody>
          </p:sp>
        </mc:Choice>
        <mc:Fallback xmlns="">
          <p:sp>
            <p:nvSpPr>
              <p:cNvPr id="20" name="Content Placeholder 2">
                <a:extLst>
                  <a:ext uri="{FF2B5EF4-FFF2-40B4-BE49-F238E27FC236}">
                    <a16:creationId xmlns:a16="http://schemas.microsoft.com/office/drawing/2014/main" id="{AA650741-9719-DE4E-9D63-227D9FB76C15}"/>
                  </a:ext>
                </a:extLst>
              </p:cNvPr>
              <p:cNvSpPr txBox="1">
                <a:spLocks noRot="1" noChangeAspect="1" noMove="1" noResize="1" noEditPoints="1" noAdjustHandles="1" noChangeArrowheads="1" noChangeShapeType="1" noTextEdit="1"/>
              </p:cNvSpPr>
              <p:nvPr/>
            </p:nvSpPr>
            <p:spPr>
              <a:xfrm>
                <a:off x="11202219" y="2814522"/>
                <a:ext cx="459506" cy="4422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7518DE4-5B38-184E-8DD9-023549520B06}"/>
                  </a:ext>
                </a:extLst>
              </p:cNvPr>
              <p:cNvSpPr/>
              <p:nvPr/>
            </p:nvSpPr>
            <p:spPr>
              <a:xfrm>
                <a:off x="8841634" y="1302804"/>
                <a:ext cx="14271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h</m:t>
                          </m:r>
                        </m:e>
                        <m:sub>
                          <m:r>
                            <a:rPr lang="en-US" sz="2400" i="1" dirty="0">
                              <a:latin typeface="Cambria Math" panose="02040503050406030204" pitchFamily="18" charset="0"/>
                            </a:rPr>
                            <m:t>𝑥</m:t>
                          </m:r>
                        </m:sub>
                      </m:sSub>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i="1" dirty="0" err="1">
                              <a:latin typeface="Cambria Math" panose="02040503050406030204" pitchFamily="18" charset="0"/>
                            </a:rPr>
                            <m:t>𝑥</m:t>
                          </m:r>
                          <m:r>
                            <a:rPr lang="en-US" sz="2400" i="1" dirty="0" err="1">
                              <a:latin typeface="Cambria Math" panose="02040503050406030204" pitchFamily="18" charset="0"/>
                            </a:rPr>
                            <m:t>’,0</m:t>
                          </m:r>
                        </m:e>
                      </m:d>
                    </m:oMath>
                  </m:oMathPara>
                </a14:m>
                <a:endParaRPr lang="en-US" sz="2400" dirty="0"/>
              </a:p>
            </p:txBody>
          </p:sp>
        </mc:Choice>
        <mc:Fallback xmlns="">
          <p:sp>
            <p:nvSpPr>
              <p:cNvPr id="21" name="Rectangle 20">
                <a:extLst>
                  <a:ext uri="{FF2B5EF4-FFF2-40B4-BE49-F238E27FC236}">
                    <a16:creationId xmlns:a16="http://schemas.microsoft.com/office/drawing/2014/main" id="{97518DE4-5B38-184E-8DD9-023549520B06}"/>
                  </a:ext>
                </a:extLst>
              </p:cNvPr>
              <p:cNvSpPr>
                <a:spLocks noRot="1" noChangeAspect="1" noMove="1" noResize="1" noEditPoints="1" noAdjustHandles="1" noChangeArrowheads="1" noChangeShapeType="1" noTextEdit="1"/>
              </p:cNvSpPr>
              <p:nvPr/>
            </p:nvSpPr>
            <p:spPr>
              <a:xfrm>
                <a:off x="8841634" y="1302804"/>
                <a:ext cx="1427122" cy="461665"/>
              </a:xfrm>
              <a:prstGeom prst="rect">
                <a:avLst/>
              </a:prstGeom>
              <a:blipFill>
                <a:blip r:embed="rId4"/>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DD381ECC-AE3A-2146-9E7D-5628DE5AA1D2}"/>
              </a:ext>
            </a:extLst>
          </p:cNvPr>
          <p:cNvSpPr/>
          <p:nvPr/>
        </p:nvSpPr>
        <p:spPr>
          <a:xfrm>
            <a:off x="7632516" y="137173"/>
            <a:ext cx="3866367" cy="830997"/>
          </a:xfrm>
          <a:prstGeom prst="rect">
            <a:avLst/>
          </a:prstGeom>
        </p:spPr>
        <p:txBody>
          <a:bodyPr wrap="square">
            <a:spAutoFit/>
          </a:bodyPr>
          <a:lstStyle/>
          <a:p>
            <a:r>
              <a:rPr lang="en-US" sz="2400" dirty="0"/>
              <a:t>A “difference-of-Gaussians” filter looks kind of like this:</a:t>
            </a:r>
          </a:p>
        </p:txBody>
      </p:sp>
      <p:cxnSp>
        <p:nvCxnSpPr>
          <p:cNvPr id="23" name="Straight Arrow Connector 22">
            <a:extLst>
              <a:ext uri="{FF2B5EF4-FFF2-40B4-BE49-F238E27FC236}">
                <a16:creationId xmlns:a16="http://schemas.microsoft.com/office/drawing/2014/main" id="{33982DB6-369A-2F48-AACE-3E226FF74C3B}"/>
              </a:ext>
            </a:extLst>
          </p:cNvPr>
          <p:cNvCxnSpPr/>
          <p:nvPr/>
        </p:nvCxnSpPr>
        <p:spPr>
          <a:xfrm>
            <a:off x="7743173" y="5713956"/>
            <a:ext cx="36450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5EE5716-2BEE-A446-B0DC-7A7508BD1076}"/>
              </a:ext>
            </a:extLst>
          </p:cNvPr>
          <p:cNvCxnSpPr>
            <a:cxnSpLocks/>
          </p:cNvCxnSpPr>
          <p:nvPr/>
        </p:nvCxnSpPr>
        <p:spPr>
          <a:xfrm flipV="1">
            <a:off x="9582410" y="4668555"/>
            <a:ext cx="0" cy="12312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BB5C60EB-A922-7B42-81D2-BF0FD0CDE487}"/>
                  </a:ext>
                </a:extLst>
              </p:cNvPr>
              <p:cNvSpPr txBox="1">
                <a:spLocks/>
              </p:cNvSpPr>
              <p:nvPr/>
            </p:nvSpPr>
            <p:spPr>
              <a:xfrm>
                <a:off x="11291989" y="5484648"/>
                <a:ext cx="459506" cy="4422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𝑦</m:t>
                      </m:r>
                      <m:r>
                        <a:rPr lang="en-US" sz="2600" i="1" dirty="0">
                          <a:latin typeface="Cambria Math" panose="02040503050406030204" pitchFamily="18" charset="0"/>
                        </a:rPr>
                        <m:t>’</m:t>
                      </m:r>
                    </m:oMath>
                  </m:oMathPara>
                </a14:m>
                <a:endParaRPr lang="en-US" sz="2600" dirty="0"/>
              </a:p>
            </p:txBody>
          </p:sp>
        </mc:Choice>
        <mc:Fallback xmlns="">
          <p:sp>
            <p:nvSpPr>
              <p:cNvPr id="26" name="Content Placeholder 2">
                <a:extLst>
                  <a:ext uri="{FF2B5EF4-FFF2-40B4-BE49-F238E27FC236}">
                    <a16:creationId xmlns:a16="http://schemas.microsoft.com/office/drawing/2014/main" id="{BB5C60EB-A922-7B42-81D2-BF0FD0CDE487}"/>
                  </a:ext>
                </a:extLst>
              </p:cNvPr>
              <p:cNvSpPr txBox="1">
                <a:spLocks noRot="1" noChangeAspect="1" noMove="1" noResize="1" noEditPoints="1" noAdjustHandles="1" noChangeArrowheads="1" noChangeShapeType="1" noTextEdit="1"/>
              </p:cNvSpPr>
              <p:nvPr/>
            </p:nvSpPr>
            <p:spPr>
              <a:xfrm>
                <a:off x="11291989" y="5484648"/>
                <a:ext cx="459506" cy="442243"/>
              </a:xfrm>
              <a:prstGeom prst="rect">
                <a:avLst/>
              </a:prstGeom>
              <a:blipFill>
                <a:blip r:embed="rId5"/>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0B9F867-1CBA-B24A-86F8-8A71FE638515}"/>
                  </a:ext>
                </a:extLst>
              </p:cNvPr>
              <p:cNvSpPr/>
              <p:nvPr/>
            </p:nvSpPr>
            <p:spPr>
              <a:xfrm>
                <a:off x="8856248" y="4261028"/>
                <a:ext cx="14479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h</m:t>
                          </m:r>
                        </m:e>
                        <m:sub>
                          <m:r>
                            <a:rPr lang="en-US" sz="2400" i="1" dirty="0">
                              <a:latin typeface="Cambria Math" panose="02040503050406030204" pitchFamily="18" charset="0"/>
                            </a:rPr>
                            <m:t>𝑥</m:t>
                          </m:r>
                        </m:sub>
                      </m:sSub>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b="0" i="1" dirty="0" smtClean="0">
                              <a:latin typeface="Cambria Math" panose="02040503050406030204" pitchFamily="18" charset="0"/>
                            </a:rPr>
                            <m:t>1</m:t>
                          </m:r>
                          <m:r>
                            <a:rPr lang="en-US" sz="2400" i="1" dirty="0" err="1">
                              <a:latin typeface="Cambria Math" panose="02040503050406030204" pitchFamily="18" charset="0"/>
                            </a:rPr>
                            <m:t>,</m:t>
                          </m:r>
                          <m:r>
                            <a:rPr lang="en-US" sz="2400" b="0" i="1" dirty="0" smtClean="0">
                              <a:latin typeface="Cambria Math" panose="02040503050406030204" pitchFamily="18" charset="0"/>
                            </a:rPr>
                            <m:t>𝑦</m:t>
                          </m:r>
                          <m:r>
                            <a:rPr lang="en-US" sz="2400" b="0" i="1" dirty="0" smtClean="0">
                              <a:latin typeface="Cambria Math" panose="02040503050406030204" pitchFamily="18" charset="0"/>
                            </a:rPr>
                            <m:t>′</m:t>
                          </m:r>
                        </m:e>
                      </m:d>
                    </m:oMath>
                  </m:oMathPara>
                </a14:m>
                <a:endParaRPr lang="en-US" sz="2400" dirty="0"/>
              </a:p>
            </p:txBody>
          </p:sp>
        </mc:Choice>
        <mc:Fallback xmlns="">
          <p:sp>
            <p:nvSpPr>
              <p:cNvPr id="27" name="Rectangle 26">
                <a:extLst>
                  <a:ext uri="{FF2B5EF4-FFF2-40B4-BE49-F238E27FC236}">
                    <a16:creationId xmlns:a16="http://schemas.microsoft.com/office/drawing/2014/main" id="{00B9F867-1CBA-B24A-86F8-8A71FE638515}"/>
                  </a:ext>
                </a:extLst>
              </p:cNvPr>
              <p:cNvSpPr>
                <a:spLocks noRot="1" noChangeAspect="1" noMove="1" noResize="1" noEditPoints="1" noAdjustHandles="1" noChangeArrowheads="1" noChangeShapeType="1" noTextEdit="1"/>
              </p:cNvSpPr>
              <p:nvPr/>
            </p:nvSpPr>
            <p:spPr>
              <a:xfrm>
                <a:off x="8856248" y="4261028"/>
                <a:ext cx="1447960" cy="461665"/>
              </a:xfrm>
              <a:prstGeom prst="rect">
                <a:avLst/>
              </a:prstGeom>
              <a:blipFill>
                <a:blip r:embed="rId6"/>
                <a:stretch>
                  <a:fillRect b="-16667"/>
                </a:stretch>
              </a:blipFill>
            </p:spPr>
            <p:txBody>
              <a:bodyPr/>
              <a:lstStyle/>
              <a:p>
                <a:r>
                  <a:rPr lang="en-US">
                    <a:noFill/>
                  </a:rPr>
                  <a:t> </a:t>
                </a:r>
              </a:p>
            </p:txBody>
          </p:sp>
        </mc:Fallback>
      </mc:AlternateContent>
      <p:sp>
        <p:nvSpPr>
          <p:cNvPr id="29" name="Freeform 28">
            <a:extLst>
              <a:ext uri="{FF2B5EF4-FFF2-40B4-BE49-F238E27FC236}">
                <a16:creationId xmlns:a16="http://schemas.microsoft.com/office/drawing/2014/main" id="{9F5450C0-32BF-A84C-9BA4-9943F2441BEE}"/>
              </a:ext>
            </a:extLst>
          </p:cNvPr>
          <p:cNvSpPr/>
          <p:nvPr/>
        </p:nvSpPr>
        <p:spPr>
          <a:xfrm>
            <a:off x="8054236" y="4870215"/>
            <a:ext cx="1540701" cy="806149"/>
          </a:xfrm>
          <a:custGeom>
            <a:avLst/>
            <a:gdLst>
              <a:gd name="connsiteX0" fmla="*/ 0 w 1540701"/>
              <a:gd name="connsiteY0" fmla="*/ 340612 h 340612"/>
              <a:gd name="connsiteX1" fmla="*/ 989556 w 1540701"/>
              <a:gd name="connsiteY1" fmla="*/ 277982 h 340612"/>
              <a:gd name="connsiteX2" fmla="*/ 1340285 w 1540701"/>
              <a:gd name="connsiteY2" fmla="*/ 39988 h 340612"/>
              <a:gd name="connsiteX3" fmla="*/ 1540701 w 1540701"/>
              <a:gd name="connsiteY3" fmla="*/ 2410 h 340612"/>
            </a:gdLst>
            <a:ahLst/>
            <a:cxnLst>
              <a:cxn ang="0">
                <a:pos x="connsiteX0" y="connsiteY0"/>
              </a:cxn>
              <a:cxn ang="0">
                <a:pos x="connsiteX1" y="connsiteY1"/>
              </a:cxn>
              <a:cxn ang="0">
                <a:pos x="connsiteX2" y="connsiteY2"/>
              </a:cxn>
              <a:cxn ang="0">
                <a:pos x="connsiteX3" y="connsiteY3"/>
              </a:cxn>
            </a:cxnLst>
            <a:rect l="l" t="t" r="r" b="b"/>
            <a:pathLst>
              <a:path w="1540701" h="340612">
                <a:moveTo>
                  <a:pt x="0" y="340612"/>
                </a:moveTo>
                <a:cubicBezTo>
                  <a:pt x="383087" y="334349"/>
                  <a:pt x="766175" y="328086"/>
                  <a:pt x="989556" y="277982"/>
                </a:cubicBezTo>
                <a:cubicBezTo>
                  <a:pt x="1212937" y="227878"/>
                  <a:pt x="1248428" y="85917"/>
                  <a:pt x="1340285" y="39988"/>
                </a:cubicBezTo>
                <a:cubicBezTo>
                  <a:pt x="1432142" y="-5941"/>
                  <a:pt x="1486421" y="-1766"/>
                  <a:pt x="1540701" y="24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D73C3F1E-29E2-7E4D-B8E9-6C88A302D488}"/>
              </a:ext>
            </a:extLst>
          </p:cNvPr>
          <p:cNvSpPr/>
          <p:nvPr/>
        </p:nvSpPr>
        <p:spPr>
          <a:xfrm flipH="1">
            <a:off x="9597025" y="4872303"/>
            <a:ext cx="1638822" cy="804053"/>
          </a:xfrm>
          <a:custGeom>
            <a:avLst/>
            <a:gdLst>
              <a:gd name="connsiteX0" fmla="*/ 0 w 1540701"/>
              <a:gd name="connsiteY0" fmla="*/ 340612 h 340612"/>
              <a:gd name="connsiteX1" fmla="*/ 989556 w 1540701"/>
              <a:gd name="connsiteY1" fmla="*/ 277982 h 340612"/>
              <a:gd name="connsiteX2" fmla="*/ 1340285 w 1540701"/>
              <a:gd name="connsiteY2" fmla="*/ 39988 h 340612"/>
              <a:gd name="connsiteX3" fmla="*/ 1540701 w 1540701"/>
              <a:gd name="connsiteY3" fmla="*/ 2410 h 340612"/>
            </a:gdLst>
            <a:ahLst/>
            <a:cxnLst>
              <a:cxn ang="0">
                <a:pos x="connsiteX0" y="connsiteY0"/>
              </a:cxn>
              <a:cxn ang="0">
                <a:pos x="connsiteX1" y="connsiteY1"/>
              </a:cxn>
              <a:cxn ang="0">
                <a:pos x="connsiteX2" y="connsiteY2"/>
              </a:cxn>
              <a:cxn ang="0">
                <a:pos x="connsiteX3" y="connsiteY3"/>
              </a:cxn>
            </a:cxnLst>
            <a:rect l="l" t="t" r="r" b="b"/>
            <a:pathLst>
              <a:path w="1540701" h="340612">
                <a:moveTo>
                  <a:pt x="0" y="340612"/>
                </a:moveTo>
                <a:cubicBezTo>
                  <a:pt x="383087" y="334349"/>
                  <a:pt x="766175" y="328086"/>
                  <a:pt x="989556" y="277982"/>
                </a:cubicBezTo>
                <a:cubicBezTo>
                  <a:pt x="1212937" y="227878"/>
                  <a:pt x="1248428" y="85917"/>
                  <a:pt x="1340285" y="39988"/>
                </a:cubicBezTo>
                <a:cubicBezTo>
                  <a:pt x="1432142" y="-5941"/>
                  <a:pt x="1486421" y="-1766"/>
                  <a:pt x="1540701" y="24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153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43EF-58AE-2C4D-9EDA-C8F68163BA7E}"/>
              </a:ext>
            </a:extLst>
          </p:cNvPr>
          <p:cNvSpPr>
            <a:spLocks noGrp="1"/>
          </p:cNvSpPr>
          <p:nvPr>
            <p:ph type="title"/>
          </p:nvPr>
        </p:nvSpPr>
        <p:spPr/>
        <p:txBody>
          <a:bodyPr/>
          <a:lstStyle/>
          <a:p>
            <a:r>
              <a:rPr lang="en-US" dirty="0"/>
              <a:t>Some Sample Problems</a:t>
            </a:r>
          </a:p>
        </p:txBody>
      </p:sp>
      <p:sp>
        <p:nvSpPr>
          <p:cNvPr id="3" name="Content Placeholder 2">
            <a:extLst>
              <a:ext uri="{FF2B5EF4-FFF2-40B4-BE49-F238E27FC236}">
                <a16:creationId xmlns:a16="http://schemas.microsoft.com/office/drawing/2014/main" id="{90969C42-6183-2F4F-9EF8-C54272A9F169}"/>
              </a:ext>
            </a:extLst>
          </p:cNvPr>
          <p:cNvSpPr>
            <a:spLocks noGrp="1"/>
          </p:cNvSpPr>
          <p:nvPr>
            <p:ph idx="1"/>
          </p:nvPr>
        </p:nvSpPr>
        <p:spPr/>
        <p:txBody>
          <a:bodyPr/>
          <a:lstStyle/>
          <a:p>
            <a:r>
              <a:rPr lang="en-US" dirty="0"/>
              <a:t>Review exam Question 3: Alpha-beta pruning</a:t>
            </a:r>
          </a:p>
          <a:p>
            <a:r>
              <a:rPr lang="en-US" dirty="0"/>
              <a:t>Review exam Question 10: Game theory</a:t>
            </a:r>
          </a:p>
          <a:p>
            <a:r>
              <a:rPr lang="en-US" dirty="0"/>
              <a:t>Review exam Question 14: MDP</a:t>
            </a:r>
          </a:p>
          <a:p>
            <a:endParaRPr lang="en-US" dirty="0"/>
          </a:p>
        </p:txBody>
      </p:sp>
    </p:spTree>
    <p:extLst>
      <p:ext uri="{BB962C8B-B14F-4D97-AF65-F5344CB8AC3E}">
        <p14:creationId xmlns:p14="http://schemas.microsoft.com/office/powerpoint/2010/main" val="1263203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9C4-A2AC-7442-A2D2-C6D11FD589DC}"/>
              </a:ext>
            </a:extLst>
          </p:cNvPr>
          <p:cNvSpPr>
            <a:spLocks noGrp="1"/>
          </p:cNvSpPr>
          <p:nvPr>
            <p:ph type="title"/>
          </p:nvPr>
        </p:nvSpPr>
        <p:spPr/>
        <p:txBody>
          <a:bodyPr/>
          <a:lstStyle/>
          <a:p>
            <a:r>
              <a:rPr lang="en-US" dirty="0"/>
              <a:t>Question 3: alpha-beta pruning</a:t>
            </a:r>
          </a:p>
        </p:txBody>
      </p:sp>
      <p:sp>
        <p:nvSpPr>
          <p:cNvPr id="3" name="Content Placeholder 2">
            <a:extLst>
              <a:ext uri="{FF2B5EF4-FFF2-40B4-BE49-F238E27FC236}">
                <a16:creationId xmlns:a16="http://schemas.microsoft.com/office/drawing/2014/main" id="{8C0FDC9E-D73E-7D4E-8AC1-FDCC34909A7B}"/>
              </a:ext>
            </a:extLst>
          </p:cNvPr>
          <p:cNvSpPr>
            <a:spLocks noGrp="1"/>
          </p:cNvSpPr>
          <p:nvPr>
            <p:ph sz="half" idx="1"/>
          </p:nvPr>
        </p:nvSpPr>
        <p:spPr>
          <a:xfrm>
            <a:off x="59718" y="1825625"/>
            <a:ext cx="5181600" cy="4351338"/>
          </a:xfrm>
        </p:spPr>
        <p:txBody>
          <a:bodyPr/>
          <a:lstStyle/>
          <a:p>
            <a:pPr marL="514350" indent="-514350">
              <a:buFont typeface="+mj-lt"/>
              <a:buAutoNum type="alphaLcParenR"/>
            </a:pPr>
            <a:r>
              <a:rPr lang="en-US" dirty="0"/>
              <a:t>Write down minimax value of each node.</a:t>
            </a:r>
          </a:p>
          <a:p>
            <a:pPr marL="514350" indent="-514350">
              <a:buFont typeface="+mj-lt"/>
              <a:buAutoNum type="alphaLcParenR"/>
            </a:pPr>
            <a:r>
              <a:rPr lang="en-US" dirty="0"/>
              <a:t>How will the game proceed?</a:t>
            </a:r>
          </a:p>
          <a:p>
            <a:pPr marL="514350" indent="-514350">
              <a:buFont typeface="+mj-lt"/>
              <a:buAutoNum type="alphaLcParenR"/>
            </a:pPr>
            <a:r>
              <a:rPr lang="en-US" dirty="0"/>
              <a:t>Cross out branches that would be pruned by alpha-beta.</a:t>
            </a:r>
          </a:p>
          <a:p>
            <a:pPr marL="514350" indent="-514350">
              <a:buFont typeface="+mj-lt"/>
              <a:buAutoNum type="alphaLcParenR"/>
            </a:pPr>
            <a:r>
              <a:rPr lang="en-US" dirty="0"/>
              <a:t>Suppose you could re-order the branches using some heuristic.  What re-ordering would maximize the number pruned?</a:t>
            </a:r>
          </a:p>
        </p:txBody>
      </p:sp>
      <p:pic>
        <p:nvPicPr>
          <p:cNvPr id="6" name="Content Placeholder 5">
            <a:extLst>
              <a:ext uri="{FF2B5EF4-FFF2-40B4-BE49-F238E27FC236}">
                <a16:creationId xmlns:a16="http://schemas.microsoft.com/office/drawing/2014/main" id="{41A62684-8A4C-884F-AC22-7F0304C6930E}"/>
              </a:ext>
            </a:extLst>
          </p:cNvPr>
          <p:cNvPicPr>
            <a:picLocks noGrp="1" noChangeAspect="1"/>
          </p:cNvPicPr>
          <p:nvPr>
            <p:ph sz="half" idx="2"/>
          </p:nvPr>
        </p:nvPicPr>
        <p:blipFill>
          <a:blip r:embed="rId2"/>
          <a:srcRect/>
          <a:stretch/>
        </p:blipFill>
        <p:spPr>
          <a:xfrm>
            <a:off x="5107041" y="1754652"/>
            <a:ext cx="7041314" cy="3435185"/>
          </a:xfrm>
        </p:spPr>
      </p:pic>
    </p:spTree>
    <p:extLst>
      <p:ext uri="{BB962C8B-B14F-4D97-AF65-F5344CB8AC3E}">
        <p14:creationId xmlns:p14="http://schemas.microsoft.com/office/powerpoint/2010/main" val="268858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9C4-A2AC-7442-A2D2-C6D11FD589DC}"/>
              </a:ext>
            </a:extLst>
          </p:cNvPr>
          <p:cNvSpPr>
            <a:spLocks noGrp="1"/>
          </p:cNvSpPr>
          <p:nvPr>
            <p:ph type="title"/>
          </p:nvPr>
        </p:nvSpPr>
        <p:spPr/>
        <p:txBody>
          <a:bodyPr/>
          <a:lstStyle/>
          <a:p>
            <a:r>
              <a:rPr lang="en-US" dirty="0"/>
              <a:t>Question 3: alpha-beta pruning</a:t>
            </a:r>
          </a:p>
        </p:txBody>
      </p:sp>
      <p:sp>
        <p:nvSpPr>
          <p:cNvPr id="3" name="Content Placeholder 2">
            <a:extLst>
              <a:ext uri="{FF2B5EF4-FFF2-40B4-BE49-F238E27FC236}">
                <a16:creationId xmlns:a16="http://schemas.microsoft.com/office/drawing/2014/main" id="{8C0FDC9E-D73E-7D4E-8AC1-FDCC34909A7B}"/>
              </a:ext>
            </a:extLst>
          </p:cNvPr>
          <p:cNvSpPr>
            <a:spLocks noGrp="1"/>
          </p:cNvSpPr>
          <p:nvPr>
            <p:ph sz="half" idx="1"/>
          </p:nvPr>
        </p:nvSpPr>
        <p:spPr>
          <a:xfrm>
            <a:off x="59718" y="1825625"/>
            <a:ext cx="5181600" cy="4351338"/>
          </a:xfrm>
        </p:spPr>
        <p:txBody>
          <a:bodyPr/>
          <a:lstStyle/>
          <a:p>
            <a:pPr marL="514350" indent="-514350">
              <a:buFont typeface="+mj-lt"/>
              <a:buAutoNum type="alphaLcParenR"/>
            </a:pPr>
            <a:r>
              <a:rPr lang="en-US" dirty="0"/>
              <a:t>Write down minimax value of each node.</a:t>
            </a:r>
          </a:p>
          <a:p>
            <a:pPr marL="514350" indent="-514350">
              <a:buFont typeface="+mj-lt"/>
              <a:buAutoNum type="alphaLcParenR"/>
            </a:pPr>
            <a:r>
              <a:rPr lang="en-US" dirty="0">
                <a:solidFill>
                  <a:schemeClr val="bg1">
                    <a:lumMod val="75000"/>
                  </a:schemeClr>
                </a:solidFill>
              </a:rPr>
              <a:t>How will the game proceed?</a:t>
            </a:r>
          </a:p>
          <a:p>
            <a:pPr marL="514350" indent="-514350">
              <a:buFont typeface="+mj-lt"/>
              <a:buAutoNum type="alphaLcParenR"/>
            </a:pPr>
            <a:r>
              <a:rPr lang="en-US" dirty="0">
                <a:solidFill>
                  <a:schemeClr val="bg1">
                    <a:lumMod val="75000"/>
                  </a:schemeClr>
                </a:solidFill>
              </a:rPr>
              <a:t>Cross out branches that would be pruned by alpha-beta.</a:t>
            </a:r>
          </a:p>
          <a:p>
            <a:pPr marL="514350" indent="-514350">
              <a:buFont typeface="+mj-lt"/>
              <a:buAutoNum type="alphaLcParenR"/>
            </a:pPr>
            <a:r>
              <a:rPr lang="en-US" dirty="0">
                <a:solidFill>
                  <a:schemeClr val="bg1">
                    <a:lumMod val="75000"/>
                  </a:schemeClr>
                </a:solidFill>
              </a:rPr>
              <a:t>Suppose you could re-order the branches using some heuristic.  What re-ordering would maximize the number pruned?</a:t>
            </a:r>
          </a:p>
        </p:txBody>
      </p:sp>
      <p:pic>
        <p:nvPicPr>
          <p:cNvPr id="6" name="Content Placeholder 5">
            <a:extLst>
              <a:ext uri="{FF2B5EF4-FFF2-40B4-BE49-F238E27FC236}">
                <a16:creationId xmlns:a16="http://schemas.microsoft.com/office/drawing/2014/main" id="{41A62684-8A4C-884F-AC22-7F0304C6930E}"/>
              </a:ext>
            </a:extLst>
          </p:cNvPr>
          <p:cNvPicPr>
            <a:picLocks noGrp="1" noChangeAspect="1"/>
          </p:cNvPicPr>
          <p:nvPr>
            <p:ph sz="half" idx="2"/>
          </p:nvPr>
        </p:nvPicPr>
        <p:blipFill>
          <a:blip r:embed="rId2"/>
          <a:srcRect/>
          <a:stretch/>
        </p:blipFill>
        <p:spPr>
          <a:xfrm>
            <a:off x="5107041" y="1813964"/>
            <a:ext cx="7041314" cy="3316560"/>
          </a:xfrm>
        </p:spPr>
      </p:pic>
    </p:spTree>
    <p:extLst>
      <p:ext uri="{BB962C8B-B14F-4D97-AF65-F5344CB8AC3E}">
        <p14:creationId xmlns:p14="http://schemas.microsoft.com/office/powerpoint/2010/main" val="173986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9C4-A2AC-7442-A2D2-C6D11FD589DC}"/>
              </a:ext>
            </a:extLst>
          </p:cNvPr>
          <p:cNvSpPr>
            <a:spLocks noGrp="1"/>
          </p:cNvSpPr>
          <p:nvPr>
            <p:ph type="title"/>
          </p:nvPr>
        </p:nvSpPr>
        <p:spPr/>
        <p:txBody>
          <a:bodyPr/>
          <a:lstStyle/>
          <a:p>
            <a:r>
              <a:rPr lang="en-US" dirty="0"/>
              <a:t>Question 3: alpha-beta pruning</a:t>
            </a:r>
          </a:p>
        </p:txBody>
      </p:sp>
      <p:sp>
        <p:nvSpPr>
          <p:cNvPr id="3" name="Content Placeholder 2">
            <a:extLst>
              <a:ext uri="{FF2B5EF4-FFF2-40B4-BE49-F238E27FC236}">
                <a16:creationId xmlns:a16="http://schemas.microsoft.com/office/drawing/2014/main" id="{8C0FDC9E-D73E-7D4E-8AC1-FDCC34909A7B}"/>
              </a:ext>
            </a:extLst>
          </p:cNvPr>
          <p:cNvSpPr>
            <a:spLocks noGrp="1"/>
          </p:cNvSpPr>
          <p:nvPr>
            <p:ph sz="half" idx="1"/>
          </p:nvPr>
        </p:nvSpPr>
        <p:spPr>
          <a:xfrm>
            <a:off x="59718" y="1825625"/>
            <a:ext cx="5181600" cy="4351338"/>
          </a:xfrm>
        </p:spPr>
        <p:txBody>
          <a:bodyPr/>
          <a:lstStyle/>
          <a:p>
            <a:pPr marL="514350" indent="-514350">
              <a:buFont typeface="+mj-lt"/>
              <a:buAutoNum type="alphaLcParenR"/>
            </a:pPr>
            <a:r>
              <a:rPr lang="en-US" dirty="0">
                <a:solidFill>
                  <a:schemeClr val="bg1">
                    <a:lumMod val="75000"/>
                  </a:schemeClr>
                </a:solidFill>
              </a:rPr>
              <a:t>Write down minimax value of each node.</a:t>
            </a:r>
          </a:p>
          <a:p>
            <a:pPr marL="514350" indent="-514350">
              <a:buFont typeface="+mj-lt"/>
              <a:buAutoNum type="alphaLcParenR"/>
            </a:pPr>
            <a:r>
              <a:rPr lang="en-US" dirty="0"/>
              <a:t>How will the game proceed?</a:t>
            </a:r>
          </a:p>
          <a:p>
            <a:pPr marL="514350" indent="-514350">
              <a:buFont typeface="+mj-lt"/>
              <a:buAutoNum type="alphaLcParenR"/>
            </a:pPr>
            <a:r>
              <a:rPr lang="en-US" dirty="0">
                <a:solidFill>
                  <a:schemeClr val="bg1">
                    <a:lumMod val="75000"/>
                  </a:schemeClr>
                </a:solidFill>
              </a:rPr>
              <a:t>Cross out branches that would be pruned by alpha-beta.</a:t>
            </a:r>
          </a:p>
          <a:p>
            <a:pPr marL="514350" indent="-514350">
              <a:buFont typeface="+mj-lt"/>
              <a:buAutoNum type="alphaLcParenR"/>
            </a:pPr>
            <a:r>
              <a:rPr lang="en-US" dirty="0">
                <a:solidFill>
                  <a:schemeClr val="bg1">
                    <a:lumMod val="75000"/>
                  </a:schemeClr>
                </a:solidFill>
              </a:rPr>
              <a:t>Suppose you could re-order the branches using some heuristic.  What re-ordering would maximize the number pruned?</a:t>
            </a:r>
          </a:p>
        </p:txBody>
      </p:sp>
      <p:pic>
        <p:nvPicPr>
          <p:cNvPr id="6" name="Content Placeholder 5">
            <a:extLst>
              <a:ext uri="{FF2B5EF4-FFF2-40B4-BE49-F238E27FC236}">
                <a16:creationId xmlns:a16="http://schemas.microsoft.com/office/drawing/2014/main" id="{41A62684-8A4C-884F-AC22-7F0304C6930E}"/>
              </a:ext>
            </a:extLst>
          </p:cNvPr>
          <p:cNvPicPr>
            <a:picLocks noGrp="1" noChangeAspect="1"/>
          </p:cNvPicPr>
          <p:nvPr>
            <p:ph sz="half" idx="2"/>
          </p:nvPr>
        </p:nvPicPr>
        <p:blipFill>
          <a:blip r:embed="rId2"/>
          <a:srcRect/>
          <a:stretch/>
        </p:blipFill>
        <p:spPr>
          <a:xfrm>
            <a:off x="5107041" y="1813964"/>
            <a:ext cx="7041314" cy="3316560"/>
          </a:xfrm>
        </p:spPr>
      </p:pic>
      <p:sp>
        <p:nvSpPr>
          <p:cNvPr id="4" name="Oval 3">
            <a:extLst>
              <a:ext uri="{FF2B5EF4-FFF2-40B4-BE49-F238E27FC236}">
                <a16:creationId xmlns:a16="http://schemas.microsoft.com/office/drawing/2014/main" id="{8443115C-D0B3-6545-9B2D-6DF18B6ADE13}"/>
              </a:ext>
            </a:extLst>
          </p:cNvPr>
          <p:cNvSpPr/>
          <p:nvPr/>
        </p:nvSpPr>
        <p:spPr>
          <a:xfrm>
            <a:off x="9588843" y="2471353"/>
            <a:ext cx="432486" cy="407771"/>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821805-869B-054D-B8C8-96709946EB23}"/>
              </a:ext>
            </a:extLst>
          </p:cNvPr>
          <p:cNvSpPr/>
          <p:nvPr/>
        </p:nvSpPr>
        <p:spPr>
          <a:xfrm>
            <a:off x="10791568" y="4081853"/>
            <a:ext cx="432486" cy="407771"/>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936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9C4-A2AC-7442-A2D2-C6D11FD589DC}"/>
              </a:ext>
            </a:extLst>
          </p:cNvPr>
          <p:cNvSpPr>
            <a:spLocks noGrp="1"/>
          </p:cNvSpPr>
          <p:nvPr>
            <p:ph type="title"/>
          </p:nvPr>
        </p:nvSpPr>
        <p:spPr/>
        <p:txBody>
          <a:bodyPr/>
          <a:lstStyle/>
          <a:p>
            <a:r>
              <a:rPr lang="en-US" dirty="0"/>
              <a:t>Question 3: alpha-beta pruning</a:t>
            </a:r>
          </a:p>
        </p:txBody>
      </p:sp>
      <p:sp>
        <p:nvSpPr>
          <p:cNvPr id="3" name="Content Placeholder 2">
            <a:extLst>
              <a:ext uri="{FF2B5EF4-FFF2-40B4-BE49-F238E27FC236}">
                <a16:creationId xmlns:a16="http://schemas.microsoft.com/office/drawing/2014/main" id="{8C0FDC9E-D73E-7D4E-8AC1-FDCC34909A7B}"/>
              </a:ext>
            </a:extLst>
          </p:cNvPr>
          <p:cNvSpPr>
            <a:spLocks noGrp="1"/>
          </p:cNvSpPr>
          <p:nvPr>
            <p:ph sz="half" idx="1"/>
          </p:nvPr>
        </p:nvSpPr>
        <p:spPr>
          <a:xfrm>
            <a:off x="59718" y="1825625"/>
            <a:ext cx="5181600" cy="4351338"/>
          </a:xfrm>
        </p:spPr>
        <p:txBody>
          <a:bodyPr/>
          <a:lstStyle/>
          <a:p>
            <a:pPr marL="514350" indent="-514350">
              <a:buFont typeface="+mj-lt"/>
              <a:buAutoNum type="alphaLcParenR"/>
            </a:pPr>
            <a:r>
              <a:rPr lang="en-US" dirty="0">
                <a:solidFill>
                  <a:schemeClr val="bg1">
                    <a:lumMod val="75000"/>
                  </a:schemeClr>
                </a:solidFill>
              </a:rPr>
              <a:t>Write down minimax value of each node.</a:t>
            </a:r>
          </a:p>
          <a:p>
            <a:pPr marL="514350" indent="-514350">
              <a:buFont typeface="+mj-lt"/>
              <a:buAutoNum type="alphaLcParenR"/>
            </a:pPr>
            <a:r>
              <a:rPr lang="en-US" dirty="0">
                <a:solidFill>
                  <a:schemeClr val="bg1">
                    <a:lumMod val="75000"/>
                  </a:schemeClr>
                </a:solidFill>
              </a:rPr>
              <a:t>How will the game proceed?</a:t>
            </a:r>
          </a:p>
          <a:p>
            <a:pPr marL="514350" indent="-514350">
              <a:buFont typeface="+mj-lt"/>
              <a:buAutoNum type="alphaLcParenR"/>
            </a:pPr>
            <a:r>
              <a:rPr lang="en-US" dirty="0"/>
              <a:t>Cross out branches that would be pruned by alpha-beta.</a:t>
            </a:r>
          </a:p>
          <a:p>
            <a:pPr marL="514350" indent="-514350">
              <a:buFont typeface="+mj-lt"/>
              <a:buAutoNum type="alphaLcParenR"/>
            </a:pPr>
            <a:r>
              <a:rPr lang="en-US" dirty="0">
                <a:solidFill>
                  <a:schemeClr val="bg1">
                    <a:lumMod val="75000"/>
                  </a:schemeClr>
                </a:solidFill>
              </a:rPr>
              <a:t>Suppose you could re-order the branches using some heuristic.  What re-ordering would maximize the number pruned?</a:t>
            </a:r>
          </a:p>
        </p:txBody>
      </p:sp>
      <p:pic>
        <p:nvPicPr>
          <p:cNvPr id="6" name="Content Placeholder 5">
            <a:extLst>
              <a:ext uri="{FF2B5EF4-FFF2-40B4-BE49-F238E27FC236}">
                <a16:creationId xmlns:a16="http://schemas.microsoft.com/office/drawing/2014/main" id="{41A62684-8A4C-884F-AC22-7F0304C6930E}"/>
              </a:ext>
            </a:extLst>
          </p:cNvPr>
          <p:cNvPicPr>
            <a:picLocks noGrp="1" noChangeAspect="1"/>
          </p:cNvPicPr>
          <p:nvPr>
            <p:ph sz="half" idx="2"/>
          </p:nvPr>
        </p:nvPicPr>
        <p:blipFill>
          <a:blip r:embed="rId2"/>
          <a:srcRect/>
          <a:stretch/>
        </p:blipFill>
        <p:spPr>
          <a:xfrm>
            <a:off x="5124050" y="1813964"/>
            <a:ext cx="7007296" cy="3316560"/>
          </a:xfrm>
        </p:spPr>
      </p:pic>
      <p:sp>
        <p:nvSpPr>
          <p:cNvPr id="4" name="Oval 3">
            <a:extLst>
              <a:ext uri="{FF2B5EF4-FFF2-40B4-BE49-F238E27FC236}">
                <a16:creationId xmlns:a16="http://schemas.microsoft.com/office/drawing/2014/main" id="{8443115C-D0B3-6545-9B2D-6DF18B6ADE13}"/>
              </a:ext>
            </a:extLst>
          </p:cNvPr>
          <p:cNvSpPr/>
          <p:nvPr/>
        </p:nvSpPr>
        <p:spPr>
          <a:xfrm>
            <a:off x="9588843" y="2471353"/>
            <a:ext cx="432486" cy="407771"/>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821805-869B-054D-B8C8-96709946EB23}"/>
              </a:ext>
            </a:extLst>
          </p:cNvPr>
          <p:cNvSpPr/>
          <p:nvPr/>
        </p:nvSpPr>
        <p:spPr>
          <a:xfrm>
            <a:off x="10791568" y="4081853"/>
            <a:ext cx="432486" cy="407771"/>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13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9C4-A2AC-7442-A2D2-C6D11FD589DC}"/>
              </a:ext>
            </a:extLst>
          </p:cNvPr>
          <p:cNvSpPr>
            <a:spLocks noGrp="1"/>
          </p:cNvSpPr>
          <p:nvPr>
            <p:ph type="title"/>
          </p:nvPr>
        </p:nvSpPr>
        <p:spPr/>
        <p:txBody>
          <a:bodyPr/>
          <a:lstStyle/>
          <a:p>
            <a:r>
              <a:rPr lang="en-US" dirty="0"/>
              <a:t>Question 3: alpha-beta pruning</a:t>
            </a:r>
          </a:p>
        </p:txBody>
      </p:sp>
      <p:sp>
        <p:nvSpPr>
          <p:cNvPr id="3" name="Content Placeholder 2">
            <a:extLst>
              <a:ext uri="{FF2B5EF4-FFF2-40B4-BE49-F238E27FC236}">
                <a16:creationId xmlns:a16="http://schemas.microsoft.com/office/drawing/2014/main" id="{8C0FDC9E-D73E-7D4E-8AC1-FDCC34909A7B}"/>
              </a:ext>
            </a:extLst>
          </p:cNvPr>
          <p:cNvSpPr>
            <a:spLocks noGrp="1"/>
          </p:cNvSpPr>
          <p:nvPr>
            <p:ph sz="half" idx="1"/>
          </p:nvPr>
        </p:nvSpPr>
        <p:spPr>
          <a:xfrm>
            <a:off x="59718" y="1825625"/>
            <a:ext cx="5181600" cy="4351338"/>
          </a:xfrm>
        </p:spPr>
        <p:txBody>
          <a:bodyPr/>
          <a:lstStyle/>
          <a:p>
            <a:pPr marL="514350" indent="-514350">
              <a:buFont typeface="+mj-lt"/>
              <a:buAutoNum type="alphaLcParenR"/>
            </a:pPr>
            <a:r>
              <a:rPr lang="en-US" dirty="0">
                <a:solidFill>
                  <a:schemeClr val="bg1">
                    <a:lumMod val="75000"/>
                  </a:schemeClr>
                </a:solidFill>
              </a:rPr>
              <a:t>Write down minimax value of each node.</a:t>
            </a:r>
          </a:p>
          <a:p>
            <a:pPr marL="514350" indent="-514350">
              <a:buFont typeface="+mj-lt"/>
              <a:buAutoNum type="alphaLcParenR"/>
            </a:pPr>
            <a:r>
              <a:rPr lang="en-US" dirty="0">
                <a:solidFill>
                  <a:schemeClr val="bg1">
                    <a:lumMod val="75000"/>
                  </a:schemeClr>
                </a:solidFill>
              </a:rPr>
              <a:t>How will the game proceed?</a:t>
            </a:r>
          </a:p>
          <a:p>
            <a:pPr marL="514350" indent="-514350">
              <a:buFont typeface="+mj-lt"/>
              <a:buAutoNum type="alphaLcParenR"/>
            </a:pPr>
            <a:r>
              <a:rPr lang="en-US" dirty="0">
                <a:solidFill>
                  <a:schemeClr val="bg1">
                    <a:lumMod val="75000"/>
                  </a:schemeClr>
                </a:solidFill>
              </a:rPr>
              <a:t>Cross out branches that would be pruned by alpha-beta.</a:t>
            </a:r>
          </a:p>
          <a:p>
            <a:pPr marL="514350" indent="-514350">
              <a:buFont typeface="+mj-lt"/>
              <a:buAutoNum type="alphaLcParenR"/>
            </a:pPr>
            <a:r>
              <a:rPr lang="en-US" dirty="0"/>
              <a:t>Suppose you could re-order the branches using some heuristic.  What re-ordering would maximize the number pruned?</a:t>
            </a:r>
          </a:p>
        </p:txBody>
      </p:sp>
      <p:sp>
        <p:nvSpPr>
          <p:cNvPr id="9" name="Triangle 8">
            <a:extLst>
              <a:ext uri="{FF2B5EF4-FFF2-40B4-BE49-F238E27FC236}">
                <a16:creationId xmlns:a16="http://schemas.microsoft.com/office/drawing/2014/main" id="{27C2A889-C4F4-3E44-912C-F5A7B004CA02}"/>
              </a:ext>
            </a:extLst>
          </p:cNvPr>
          <p:cNvSpPr/>
          <p:nvPr/>
        </p:nvSpPr>
        <p:spPr>
          <a:xfrm>
            <a:off x="8600303" y="1532238"/>
            <a:ext cx="345989" cy="29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9FC1F837-9395-AE42-A8B0-62FFD9F46B28}"/>
              </a:ext>
            </a:extLst>
          </p:cNvPr>
          <p:cNvSpPr/>
          <p:nvPr/>
        </p:nvSpPr>
        <p:spPr>
          <a:xfrm rot="10800000">
            <a:off x="5824146" y="2734965"/>
            <a:ext cx="345989" cy="29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5CB5D74-5479-EB48-96CA-0B88914336EF}"/>
              </a:ext>
            </a:extLst>
          </p:cNvPr>
          <p:cNvSpPr/>
          <p:nvPr/>
        </p:nvSpPr>
        <p:spPr>
          <a:xfrm rot="10800000">
            <a:off x="7768277" y="2739083"/>
            <a:ext cx="345989" cy="29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58ABEEDA-CAE8-5644-B3C2-ECB48DB0202A}"/>
              </a:ext>
            </a:extLst>
          </p:cNvPr>
          <p:cNvSpPr/>
          <p:nvPr/>
        </p:nvSpPr>
        <p:spPr>
          <a:xfrm rot="10800000">
            <a:off x="9687696" y="2730844"/>
            <a:ext cx="345989" cy="29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358EBA46-0227-0244-96F0-D6C52175F841}"/>
              </a:ext>
            </a:extLst>
          </p:cNvPr>
          <p:cNvSpPr/>
          <p:nvPr/>
        </p:nvSpPr>
        <p:spPr>
          <a:xfrm rot="10800000">
            <a:off x="11483547" y="2747318"/>
            <a:ext cx="345989" cy="29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6BA77F-739D-EF4E-9DB9-0C92A0D344FA}"/>
              </a:ext>
            </a:extLst>
          </p:cNvPr>
          <p:cNvSpPr/>
          <p:nvPr/>
        </p:nvSpPr>
        <p:spPr>
          <a:xfrm>
            <a:off x="5263129" y="3985741"/>
            <a:ext cx="306494" cy="369332"/>
          </a:xfrm>
          <a:prstGeom prst="rect">
            <a:avLst/>
          </a:prstGeom>
        </p:spPr>
        <p:txBody>
          <a:bodyPr wrap="none">
            <a:spAutoFit/>
          </a:bodyPr>
          <a:lstStyle/>
          <a:p>
            <a:r>
              <a:rPr lang="en-US" dirty="0"/>
              <a:t>5</a:t>
            </a:r>
          </a:p>
        </p:txBody>
      </p:sp>
      <p:sp>
        <p:nvSpPr>
          <p:cNvPr id="15" name="Rectangle 14">
            <a:extLst>
              <a:ext uri="{FF2B5EF4-FFF2-40B4-BE49-F238E27FC236}">
                <a16:creationId xmlns:a16="http://schemas.microsoft.com/office/drawing/2014/main" id="{28D49EDB-1312-5243-BBBB-9B65ABD3542B}"/>
              </a:ext>
            </a:extLst>
          </p:cNvPr>
          <p:cNvSpPr/>
          <p:nvPr/>
        </p:nvSpPr>
        <p:spPr>
          <a:xfrm>
            <a:off x="5625597" y="3989858"/>
            <a:ext cx="301686" cy="369332"/>
          </a:xfrm>
          <a:prstGeom prst="rect">
            <a:avLst/>
          </a:prstGeom>
        </p:spPr>
        <p:txBody>
          <a:bodyPr wrap="none">
            <a:spAutoFit/>
          </a:bodyPr>
          <a:lstStyle/>
          <a:p>
            <a:r>
              <a:rPr lang="en-US" dirty="0"/>
              <a:t>6</a:t>
            </a:r>
          </a:p>
        </p:txBody>
      </p:sp>
      <p:sp>
        <p:nvSpPr>
          <p:cNvPr id="16" name="Rectangle 15">
            <a:extLst>
              <a:ext uri="{FF2B5EF4-FFF2-40B4-BE49-F238E27FC236}">
                <a16:creationId xmlns:a16="http://schemas.microsoft.com/office/drawing/2014/main" id="{03896B7D-7212-4A4D-9FF9-4899FBA59B73}"/>
              </a:ext>
            </a:extLst>
          </p:cNvPr>
          <p:cNvSpPr/>
          <p:nvPr/>
        </p:nvSpPr>
        <p:spPr>
          <a:xfrm>
            <a:off x="6025132" y="3981619"/>
            <a:ext cx="301686" cy="369332"/>
          </a:xfrm>
          <a:prstGeom prst="rect">
            <a:avLst/>
          </a:prstGeom>
        </p:spPr>
        <p:txBody>
          <a:bodyPr wrap="none">
            <a:spAutoFit/>
          </a:bodyPr>
          <a:lstStyle/>
          <a:p>
            <a:r>
              <a:rPr lang="en-US" dirty="0"/>
              <a:t>7</a:t>
            </a:r>
          </a:p>
        </p:txBody>
      </p:sp>
      <p:sp>
        <p:nvSpPr>
          <p:cNvPr id="17" name="Rectangle 16">
            <a:extLst>
              <a:ext uri="{FF2B5EF4-FFF2-40B4-BE49-F238E27FC236}">
                <a16:creationId xmlns:a16="http://schemas.microsoft.com/office/drawing/2014/main" id="{B178C158-66A8-9F4B-98FA-927EE9DD72E6}"/>
              </a:ext>
            </a:extLst>
          </p:cNvPr>
          <p:cNvSpPr/>
          <p:nvPr/>
        </p:nvSpPr>
        <p:spPr>
          <a:xfrm>
            <a:off x="6437023" y="3985738"/>
            <a:ext cx="418704" cy="369332"/>
          </a:xfrm>
          <a:prstGeom prst="rect">
            <a:avLst/>
          </a:prstGeom>
        </p:spPr>
        <p:txBody>
          <a:bodyPr wrap="none">
            <a:spAutoFit/>
          </a:bodyPr>
          <a:lstStyle/>
          <a:p>
            <a:r>
              <a:rPr lang="en-US" dirty="0"/>
              <a:t>11</a:t>
            </a:r>
          </a:p>
        </p:txBody>
      </p:sp>
      <p:sp>
        <p:nvSpPr>
          <p:cNvPr id="18" name="Rectangle 17">
            <a:extLst>
              <a:ext uri="{FF2B5EF4-FFF2-40B4-BE49-F238E27FC236}">
                <a16:creationId xmlns:a16="http://schemas.microsoft.com/office/drawing/2014/main" id="{9E6DC480-DACC-3547-965A-648C71B1EDD3}"/>
              </a:ext>
            </a:extLst>
          </p:cNvPr>
          <p:cNvSpPr/>
          <p:nvPr/>
        </p:nvSpPr>
        <p:spPr>
          <a:xfrm>
            <a:off x="7157837" y="4002216"/>
            <a:ext cx="306494" cy="369332"/>
          </a:xfrm>
          <a:prstGeom prst="rect">
            <a:avLst/>
          </a:prstGeom>
        </p:spPr>
        <p:txBody>
          <a:bodyPr wrap="none">
            <a:spAutoFit/>
          </a:bodyPr>
          <a:lstStyle/>
          <a:p>
            <a:r>
              <a:rPr lang="en-US" dirty="0"/>
              <a:t>3</a:t>
            </a:r>
          </a:p>
        </p:txBody>
      </p:sp>
      <p:sp>
        <p:nvSpPr>
          <p:cNvPr id="19" name="Rectangle 18">
            <a:extLst>
              <a:ext uri="{FF2B5EF4-FFF2-40B4-BE49-F238E27FC236}">
                <a16:creationId xmlns:a16="http://schemas.microsoft.com/office/drawing/2014/main" id="{792C5393-E9E1-CA4D-B5EF-A4229C65E100}"/>
              </a:ext>
            </a:extLst>
          </p:cNvPr>
          <p:cNvSpPr/>
          <p:nvPr/>
        </p:nvSpPr>
        <p:spPr>
          <a:xfrm>
            <a:off x="7520305" y="4006333"/>
            <a:ext cx="301686" cy="369332"/>
          </a:xfrm>
          <a:prstGeom prst="rect">
            <a:avLst/>
          </a:prstGeom>
        </p:spPr>
        <p:txBody>
          <a:bodyPr wrap="none">
            <a:spAutoFit/>
          </a:bodyPr>
          <a:lstStyle/>
          <a:p>
            <a:r>
              <a:rPr lang="en-US" dirty="0"/>
              <a:t>4</a:t>
            </a:r>
          </a:p>
        </p:txBody>
      </p:sp>
      <p:sp>
        <p:nvSpPr>
          <p:cNvPr id="20" name="Rectangle 19">
            <a:extLst>
              <a:ext uri="{FF2B5EF4-FFF2-40B4-BE49-F238E27FC236}">
                <a16:creationId xmlns:a16="http://schemas.microsoft.com/office/drawing/2014/main" id="{DC3EBB50-1516-0347-BF4D-24D1F281B53F}"/>
              </a:ext>
            </a:extLst>
          </p:cNvPr>
          <p:cNvSpPr/>
          <p:nvPr/>
        </p:nvSpPr>
        <p:spPr>
          <a:xfrm>
            <a:off x="7919840" y="3998094"/>
            <a:ext cx="301686" cy="369332"/>
          </a:xfrm>
          <a:prstGeom prst="rect">
            <a:avLst/>
          </a:prstGeom>
        </p:spPr>
        <p:txBody>
          <a:bodyPr wrap="none">
            <a:spAutoFit/>
          </a:bodyPr>
          <a:lstStyle/>
          <a:p>
            <a:r>
              <a:rPr lang="en-US" dirty="0"/>
              <a:t>5</a:t>
            </a:r>
          </a:p>
        </p:txBody>
      </p:sp>
      <p:sp>
        <p:nvSpPr>
          <p:cNvPr id="21" name="Rectangle 20">
            <a:extLst>
              <a:ext uri="{FF2B5EF4-FFF2-40B4-BE49-F238E27FC236}">
                <a16:creationId xmlns:a16="http://schemas.microsoft.com/office/drawing/2014/main" id="{94951EAA-782C-4B4E-AEC4-E65E2930F398}"/>
              </a:ext>
            </a:extLst>
          </p:cNvPr>
          <p:cNvSpPr/>
          <p:nvPr/>
        </p:nvSpPr>
        <p:spPr>
          <a:xfrm>
            <a:off x="8331731" y="4002213"/>
            <a:ext cx="418704" cy="369332"/>
          </a:xfrm>
          <a:prstGeom prst="rect">
            <a:avLst/>
          </a:prstGeom>
        </p:spPr>
        <p:txBody>
          <a:bodyPr wrap="none">
            <a:spAutoFit/>
          </a:bodyPr>
          <a:lstStyle/>
          <a:p>
            <a:r>
              <a:rPr lang="en-US" dirty="0"/>
              <a:t>10</a:t>
            </a:r>
          </a:p>
        </p:txBody>
      </p:sp>
      <p:sp>
        <p:nvSpPr>
          <p:cNvPr id="22" name="Rectangle 21">
            <a:extLst>
              <a:ext uri="{FF2B5EF4-FFF2-40B4-BE49-F238E27FC236}">
                <a16:creationId xmlns:a16="http://schemas.microsoft.com/office/drawing/2014/main" id="{B5858514-37D8-DE49-9314-467677770844}"/>
              </a:ext>
            </a:extLst>
          </p:cNvPr>
          <p:cNvSpPr/>
          <p:nvPr/>
        </p:nvSpPr>
        <p:spPr>
          <a:xfrm>
            <a:off x="8805406" y="4006335"/>
            <a:ext cx="306494" cy="369332"/>
          </a:xfrm>
          <a:prstGeom prst="rect">
            <a:avLst/>
          </a:prstGeom>
        </p:spPr>
        <p:txBody>
          <a:bodyPr wrap="none">
            <a:spAutoFit/>
          </a:bodyPr>
          <a:lstStyle/>
          <a:p>
            <a:r>
              <a:rPr lang="en-US" dirty="0"/>
              <a:t>2</a:t>
            </a:r>
          </a:p>
        </p:txBody>
      </p:sp>
      <p:sp>
        <p:nvSpPr>
          <p:cNvPr id="23" name="Rectangle 22">
            <a:extLst>
              <a:ext uri="{FF2B5EF4-FFF2-40B4-BE49-F238E27FC236}">
                <a16:creationId xmlns:a16="http://schemas.microsoft.com/office/drawing/2014/main" id="{66FCC394-5E4D-9449-8FC1-F1C483DEE573}"/>
              </a:ext>
            </a:extLst>
          </p:cNvPr>
          <p:cNvSpPr/>
          <p:nvPr/>
        </p:nvSpPr>
        <p:spPr>
          <a:xfrm>
            <a:off x="9167874" y="4010452"/>
            <a:ext cx="301686" cy="369332"/>
          </a:xfrm>
          <a:prstGeom prst="rect">
            <a:avLst/>
          </a:prstGeom>
        </p:spPr>
        <p:txBody>
          <a:bodyPr wrap="none">
            <a:spAutoFit/>
          </a:bodyPr>
          <a:lstStyle/>
          <a:p>
            <a:r>
              <a:rPr lang="en-US" dirty="0"/>
              <a:t>5</a:t>
            </a:r>
          </a:p>
        </p:txBody>
      </p:sp>
      <p:sp>
        <p:nvSpPr>
          <p:cNvPr id="24" name="Rectangle 23">
            <a:extLst>
              <a:ext uri="{FF2B5EF4-FFF2-40B4-BE49-F238E27FC236}">
                <a16:creationId xmlns:a16="http://schemas.microsoft.com/office/drawing/2014/main" id="{45F88D56-D088-A543-AFFD-05C8E45A50C2}"/>
              </a:ext>
            </a:extLst>
          </p:cNvPr>
          <p:cNvSpPr/>
          <p:nvPr/>
        </p:nvSpPr>
        <p:spPr>
          <a:xfrm>
            <a:off x="9567409" y="4002213"/>
            <a:ext cx="301686" cy="369332"/>
          </a:xfrm>
          <a:prstGeom prst="rect">
            <a:avLst/>
          </a:prstGeom>
        </p:spPr>
        <p:txBody>
          <a:bodyPr wrap="none">
            <a:spAutoFit/>
          </a:bodyPr>
          <a:lstStyle/>
          <a:p>
            <a:r>
              <a:rPr lang="en-US" dirty="0"/>
              <a:t>6</a:t>
            </a:r>
          </a:p>
        </p:txBody>
      </p:sp>
      <p:sp>
        <p:nvSpPr>
          <p:cNvPr id="25" name="Rectangle 24">
            <a:extLst>
              <a:ext uri="{FF2B5EF4-FFF2-40B4-BE49-F238E27FC236}">
                <a16:creationId xmlns:a16="http://schemas.microsoft.com/office/drawing/2014/main" id="{11429C3B-1458-4444-9589-06096F6AB639}"/>
              </a:ext>
            </a:extLst>
          </p:cNvPr>
          <p:cNvSpPr/>
          <p:nvPr/>
        </p:nvSpPr>
        <p:spPr>
          <a:xfrm>
            <a:off x="9979300" y="4006332"/>
            <a:ext cx="301686" cy="369332"/>
          </a:xfrm>
          <a:prstGeom prst="rect">
            <a:avLst/>
          </a:prstGeom>
        </p:spPr>
        <p:txBody>
          <a:bodyPr wrap="none">
            <a:spAutoFit/>
          </a:bodyPr>
          <a:lstStyle/>
          <a:p>
            <a:r>
              <a:rPr lang="en-US" dirty="0"/>
              <a:t>8</a:t>
            </a:r>
          </a:p>
        </p:txBody>
      </p:sp>
      <p:sp>
        <p:nvSpPr>
          <p:cNvPr id="26" name="Rectangle 25">
            <a:extLst>
              <a:ext uri="{FF2B5EF4-FFF2-40B4-BE49-F238E27FC236}">
                <a16:creationId xmlns:a16="http://schemas.microsoft.com/office/drawing/2014/main" id="{55537B45-E431-0841-B232-12637E3D22FD}"/>
              </a:ext>
            </a:extLst>
          </p:cNvPr>
          <p:cNvSpPr/>
          <p:nvPr/>
        </p:nvSpPr>
        <p:spPr>
          <a:xfrm>
            <a:off x="10514762" y="3998095"/>
            <a:ext cx="306494" cy="369332"/>
          </a:xfrm>
          <a:prstGeom prst="rect">
            <a:avLst/>
          </a:prstGeom>
        </p:spPr>
        <p:txBody>
          <a:bodyPr wrap="none">
            <a:spAutoFit/>
          </a:bodyPr>
          <a:lstStyle/>
          <a:p>
            <a:r>
              <a:rPr lang="en-US" dirty="0"/>
              <a:t>1</a:t>
            </a:r>
          </a:p>
        </p:txBody>
      </p:sp>
      <p:sp>
        <p:nvSpPr>
          <p:cNvPr id="27" name="Rectangle 26">
            <a:extLst>
              <a:ext uri="{FF2B5EF4-FFF2-40B4-BE49-F238E27FC236}">
                <a16:creationId xmlns:a16="http://schemas.microsoft.com/office/drawing/2014/main" id="{4F7B3E1E-F130-1546-B8D7-B23D26FD397B}"/>
              </a:ext>
            </a:extLst>
          </p:cNvPr>
          <p:cNvSpPr/>
          <p:nvPr/>
        </p:nvSpPr>
        <p:spPr>
          <a:xfrm>
            <a:off x="10877230" y="4002212"/>
            <a:ext cx="301686" cy="369332"/>
          </a:xfrm>
          <a:prstGeom prst="rect">
            <a:avLst/>
          </a:prstGeom>
        </p:spPr>
        <p:txBody>
          <a:bodyPr wrap="none">
            <a:spAutoFit/>
          </a:bodyPr>
          <a:lstStyle/>
          <a:p>
            <a:r>
              <a:rPr lang="en-US" dirty="0"/>
              <a:t>2</a:t>
            </a:r>
          </a:p>
        </p:txBody>
      </p:sp>
      <p:sp>
        <p:nvSpPr>
          <p:cNvPr id="28" name="Rectangle 27">
            <a:extLst>
              <a:ext uri="{FF2B5EF4-FFF2-40B4-BE49-F238E27FC236}">
                <a16:creationId xmlns:a16="http://schemas.microsoft.com/office/drawing/2014/main" id="{0465E20A-821F-0249-84EA-E906D004317A}"/>
              </a:ext>
            </a:extLst>
          </p:cNvPr>
          <p:cNvSpPr/>
          <p:nvPr/>
        </p:nvSpPr>
        <p:spPr>
          <a:xfrm>
            <a:off x="11276765" y="3993973"/>
            <a:ext cx="301686" cy="369332"/>
          </a:xfrm>
          <a:prstGeom prst="rect">
            <a:avLst/>
          </a:prstGeom>
        </p:spPr>
        <p:txBody>
          <a:bodyPr wrap="none">
            <a:spAutoFit/>
          </a:bodyPr>
          <a:lstStyle/>
          <a:p>
            <a:r>
              <a:rPr lang="en-US" dirty="0"/>
              <a:t>6</a:t>
            </a:r>
          </a:p>
        </p:txBody>
      </p:sp>
      <p:sp>
        <p:nvSpPr>
          <p:cNvPr id="29" name="Rectangle 28">
            <a:extLst>
              <a:ext uri="{FF2B5EF4-FFF2-40B4-BE49-F238E27FC236}">
                <a16:creationId xmlns:a16="http://schemas.microsoft.com/office/drawing/2014/main" id="{A74046D3-BA6D-264C-9CF4-3FB94E8241A0}"/>
              </a:ext>
            </a:extLst>
          </p:cNvPr>
          <p:cNvSpPr/>
          <p:nvPr/>
        </p:nvSpPr>
        <p:spPr>
          <a:xfrm>
            <a:off x="11688656" y="3998092"/>
            <a:ext cx="418704" cy="369332"/>
          </a:xfrm>
          <a:prstGeom prst="rect">
            <a:avLst/>
          </a:prstGeom>
        </p:spPr>
        <p:txBody>
          <a:bodyPr wrap="none">
            <a:spAutoFit/>
          </a:bodyPr>
          <a:lstStyle/>
          <a:p>
            <a:r>
              <a:rPr lang="en-US" dirty="0"/>
              <a:t>15</a:t>
            </a:r>
          </a:p>
        </p:txBody>
      </p:sp>
      <p:sp>
        <p:nvSpPr>
          <p:cNvPr id="30" name="Rectangle 29">
            <a:extLst>
              <a:ext uri="{FF2B5EF4-FFF2-40B4-BE49-F238E27FC236}">
                <a16:creationId xmlns:a16="http://schemas.microsoft.com/office/drawing/2014/main" id="{93808186-1BA5-7D45-80FB-04AE98979F4A}"/>
              </a:ext>
            </a:extLst>
          </p:cNvPr>
          <p:cNvSpPr/>
          <p:nvPr/>
        </p:nvSpPr>
        <p:spPr>
          <a:xfrm>
            <a:off x="5551456" y="2704753"/>
            <a:ext cx="306494" cy="369332"/>
          </a:xfrm>
          <a:prstGeom prst="rect">
            <a:avLst/>
          </a:prstGeom>
        </p:spPr>
        <p:txBody>
          <a:bodyPr wrap="none">
            <a:spAutoFit/>
          </a:bodyPr>
          <a:lstStyle/>
          <a:p>
            <a:r>
              <a:rPr lang="en-US" b="1" dirty="0">
                <a:solidFill>
                  <a:srgbClr val="FF0000"/>
                </a:solidFill>
              </a:rPr>
              <a:t>5</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4AC8294-61F0-A543-8D90-C5AB4015929A}"/>
                  </a:ext>
                </a:extLst>
              </p:cNvPr>
              <p:cNvSpPr/>
              <p:nvPr/>
            </p:nvSpPr>
            <p:spPr>
              <a:xfrm>
                <a:off x="7310235" y="2708870"/>
                <a:ext cx="6126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US" b="1" i="1" dirty="0" smtClean="0">
                          <a:solidFill>
                            <a:srgbClr val="FF0000"/>
                          </a:solidFill>
                          <a:latin typeface="Cambria Math" panose="02040503050406030204" pitchFamily="18" charset="0"/>
                          <a:ea typeface="Cambria Math" panose="02040503050406030204" pitchFamily="18" charset="0"/>
                        </a:rPr>
                        <m:t>𝟑</m:t>
                      </m:r>
                    </m:oMath>
                  </m:oMathPara>
                </a14:m>
                <a:endParaRPr lang="en-US" b="1" dirty="0">
                  <a:solidFill>
                    <a:srgbClr val="FF0000"/>
                  </a:solidFill>
                </a:endParaRPr>
              </a:p>
            </p:txBody>
          </p:sp>
        </mc:Choice>
        <mc:Fallback xmlns="">
          <p:sp>
            <p:nvSpPr>
              <p:cNvPr id="31" name="Rectangle 30">
                <a:extLst>
                  <a:ext uri="{FF2B5EF4-FFF2-40B4-BE49-F238E27FC236}">
                    <a16:creationId xmlns:a16="http://schemas.microsoft.com/office/drawing/2014/main" id="{64AC8294-61F0-A543-8D90-C5AB4015929A}"/>
                  </a:ext>
                </a:extLst>
              </p:cNvPr>
              <p:cNvSpPr>
                <a:spLocks noRot="1" noChangeAspect="1" noMove="1" noResize="1" noEditPoints="1" noAdjustHandles="1" noChangeArrowheads="1" noChangeShapeType="1" noTextEdit="1"/>
              </p:cNvSpPr>
              <p:nvPr/>
            </p:nvSpPr>
            <p:spPr>
              <a:xfrm>
                <a:off x="7310235" y="2708870"/>
                <a:ext cx="612668"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A9053F85-AA95-0E44-87DC-69C9C5447251}"/>
                  </a:ext>
                </a:extLst>
              </p:cNvPr>
              <p:cNvSpPr/>
              <p:nvPr/>
            </p:nvSpPr>
            <p:spPr>
              <a:xfrm>
                <a:off x="9204940" y="2700630"/>
                <a:ext cx="6126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US" b="1" i="1" dirty="0" smtClean="0">
                          <a:solidFill>
                            <a:srgbClr val="FF0000"/>
                          </a:solidFill>
                          <a:latin typeface="Cambria Math" panose="02040503050406030204" pitchFamily="18" charset="0"/>
                          <a:ea typeface="Cambria Math" panose="02040503050406030204" pitchFamily="18" charset="0"/>
                        </a:rPr>
                        <m:t>𝟐</m:t>
                      </m:r>
                    </m:oMath>
                  </m:oMathPara>
                </a14:m>
                <a:endParaRPr lang="en-US" b="1" dirty="0">
                  <a:solidFill>
                    <a:srgbClr val="FF0000"/>
                  </a:solidFill>
                </a:endParaRPr>
              </a:p>
            </p:txBody>
          </p:sp>
        </mc:Choice>
        <mc:Fallback xmlns="">
          <p:sp>
            <p:nvSpPr>
              <p:cNvPr id="32" name="Rectangle 31">
                <a:extLst>
                  <a:ext uri="{FF2B5EF4-FFF2-40B4-BE49-F238E27FC236}">
                    <a16:creationId xmlns:a16="http://schemas.microsoft.com/office/drawing/2014/main" id="{A9053F85-AA95-0E44-87DC-69C9C5447251}"/>
                  </a:ext>
                </a:extLst>
              </p:cNvPr>
              <p:cNvSpPr>
                <a:spLocks noRot="1" noChangeAspect="1" noMove="1" noResize="1" noEditPoints="1" noAdjustHandles="1" noChangeArrowheads="1" noChangeShapeType="1" noTextEdit="1"/>
              </p:cNvSpPr>
              <p:nvPr/>
            </p:nvSpPr>
            <p:spPr>
              <a:xfrm>
                <a:off x="9204940" y="2700630"/>
                <a:ext cx="61266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6578579-7E88-A84E-9B69-B2F55EE0AD14}"/>
                  </a:ext>
                </a:extLst>
              </p:cNvPr>
              <p:cNvSpPr/>
              <p:nvPr/>
            </p:nvSpPr>
            <p:spPr>
              <a:xfrm>
                <a:off x="10976081" y="2717103"/>
                <a:ext cx="6126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US" b="1" i="1" dirty="0" smtClean="0">
                          <a:solidFill>
                            <a:srgbClr val="FF0000"/>
                          </a:solidFill>
                          <a:latin typeface="Cambria Math" panose="02040503050406030204" pitchFamily="18" charset="0"/>
                          <a:ea typeface="Cambria Math" panose="02040503050406030204" pitchFamily="18" charset="0"/>
                        </a:rPr>
                        <m:t>𝟏</m:t>
                      </m:r>
                    </m:oMath>
                  </m:oMathPara>
                </a14:m>
                <a:endParaRPr lang="en-US" b="1" dirty="0">
                  <a:solidFill>
                    <a:srgbClr val="FF0000"/>
                  </a:solidFill>
                </a:endParaRPr>
              </a:p>
            </p:txBody>
          </p:sp>
        </mc:Choice>
        <mc:Fallback xmlns="">
          <p:sp>
            <p:nvSpPr>
              <p:cNvPr id="33" name="Rectangle 32">
                <a:extLst>
                  <a:ext uri="{FF2B5EF4-FFF2-40B4-BE49-F238E27FC236}">
                    <a16:creationId xmlns:a16="http://schemas.microsoft.com/office/drawing/2014/main" id="{26578579-7E88-A84E-9B69-B2F55EE0AD14}"/>
                  </a:ext>
                </a:extLst>
              </p:cNvPr>
              <p:cNvSpPr>
                <a:spLocks noRot="1" noChangeAspect="1" noMove="1" noResize="1" noEditPoints="1" noAdjustHandles="1" noChangeArrowheads="1" noChangeShapeType="1" noTextEdit="1"/>
              </p:cNvSpPr>
              <p:nvPr/>
            </p:nvSpPr>
            <p:spPr>
              <a:xfrm>
                <a:off x="10976081" y="2717103"/>
                <a:ext cx="612668" cy="369332"/>
              </a:xfrm>
              <a:prstGeom prst="rect">
                <a:avLst/>
              </a:prstGeom>
              <a:blipFill>
                <a:blip r:embed="rId4"/>
                <a:stretch>
                  <a:fillRect/>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02DDE0D6-2D45-9D47-B110-07275EB17EBD}"/>
              </a:ext>
            </a:extLst>
          </p:cNvPr>
          <p:cNvSpPr/>
          <p:nvPr/>
        </p:nvSpPr>
        <p:spPr>
          <a:xfrm>
            <a:off x="8385277" y="1473194"/>
            <a:ext cx="306494" cy="369332"/>
          </a:xfrm>
          <a:prstGeom prst="rect">
            <a:avLst/>
          </a:prstGeom>
        </p:spPr>
        <p:txBody>
          <a:bodyPr wrap="none">
            <a:spAutoFit/>
          </a:bodyPr>
          <a:lstStyle/>
          <a:p>
            <a:r>
              <a:rPr lang="en-US" b="1" dirty="0">
                <a:solidFill>
                  <a:srgbClr val="FF0000"/>
                </a:solidFill>
              </a:rPr>
              <a:t>5</a:t>
            </a:r>
          </a:p>
        </p:txBody>
      </p:sp>
      <p:cxnSp>
        <p:nvCxnSpPr>
          <p:cNvPr id="36" name="Straight Connector 35">
            <a:extLst>
              <a:ext uri="{FF2B5EF4-FFF2-40B4-BE49-F238E27FC236}">
                <a16:creationId xmlns:a16="http://schemas.microsoft.com/office/drawing/2014/main" id="{7BE58CEC-502D-9542-BD16-7CC546131B88}"/>
              </a:ext>
            </a:extLst>
          </p:cNvPr>
          <p:cNvCxnSpPr>
            <a:cxnSpLocks/>
            <a:stCxn id="9" idx="3"/>
            <a:endCxn id="12" idx="3"/>
          </p:cNvCxnSpPr>
          <p:nvPr/>
        </p:nvCxnSpPr>
        <p:spPr>
          <a:xfrm>
            <a:off x="8773298" y="1825625"/>
            <a:ext cx="1087392" cy="905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033D39-271B-0C4C-9F3C-FBC512000227}"/>
              </a:ext>
            </a:extLst>
          </p:cNvPr>
          <p:cNvCxnSpPr>
            <a:cxnSpLocks/>
            <a:stCxn id="9" idx="3"/>
            <a:endCxn id="10" idx="3"/>
          </p:cNvCxnSpPr>
          <p:nvPr/>
        </p:nvCxnSpPr>
        <p:spPr>
          <a:xfrm flipH="1">
            <a:off x="5997140" y="1825625"/>
            <a:ext cx="2776158" cy="909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785EE9-EE54-EA44-B06E-0A52515D9C02}"/>
              </a:ext>
            </a:extLst>
          </p:cNvPr>
          <p:cNvCxnSpPr>
            <a:cxnSpLocks/>
            <a:stCxn id="9" idx="3"/>
            <a:endCxn id="11" idx="3"/>
          </p:cNvCxnSpPr>
          <p:nvPr/>
        </p:nvCxnSpPr>
        <p:spPr>
          <a:xfrm flipH="1">
            <a:off x="7941271" y="1825625"/>
            <a:ext cx="832027" cy="913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29FFCE-0499-E347-B898-8F9158D4646A}"/>
              </a:ext>
            </a:extLst>
          </p:cNvPr>
          <p:cNvCxnSpPr>
            <a:cxnSpLocks/>
            <a:stCxn id="9" idx="3"/>
            <a:endCxn id="13" idx="3"/>
          </p:cNvCxnSpPr>
          <p:nvPr/>
        </p:nvCxnSpPr>
        <p:spPr>
          <a:xfrm>
            <a:off x="8773298" y="1825625"/>
            <a:ext cx="2883243" cy="921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967FD7-44D8-A047-A5FC-24A0E7E5DF85}"/>
              </a:ext>
            </a:extLst>
          </p:cNvPr>
          <p:cNvCxnSpPr>
            <a:cxnSpLocks/>
            <a:stCxn id="10" idx="0"/>
            <a:endCxn id="14" idx="0"/>
          </p:cNvCxnSpPr>
          <p:nvPr/>
        </p:nvCxnSpPr>
        <p:spPr>
          <a:xfrm flipH="1">
            <a:off x="5416376" y="3028352"/>
            <a:ext cx="580764" cy="957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30648E-F1A7-1749-A533-4D4518306A16}"/>
              </a:ext>
            </a:extLst>
          </p:cNvPr>
          <p:cNvCxnSpPr>
            <a:cxnSpLocks/>
            <a:stCxn id="10" idx="0"/>
            <a:endCxn id="15" idx="0"/>
          </p:cNvCxnSpPr>
          <p:nvPr/>
        </p:nvCxnSpPr>
        <p:spPr>
          <a:xfrm flipH="1">
            <a:off x="5776440" y="3028352"/>
            <a:ext cx="220700" cy="961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9E8CF91-EDD0-4040-A08E-7C1B4A9729D4}"/>
              </a:ext>
            </a:extLst>
          </p:cNvPr>
          <p:cNvCxnSpPr>
            <a:cxnSpLocks/>
            <a:stCxn id="10" idx="0"/>
            <a:endCxn id="16" idx="0"/>
          </p:cNvCxnSpPr>
          <p:nvPr/>
        </p:nvCxnSpPr>
        <p:spPr>
          <a:xfrm>
            <a:off x="5997140" y="3028352"/>
            <a:ext cx="178835" cy="953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B832ED-4999-5346-B64F-53FE619A7267}"/>
              </a:ext>
            </a:extLst>
          </p:cNvPr>
          <p:cNvCxnSpPr>
            <a:cxnSpLocks/>
            <a:stCxn id="10" idx="0"/>
            <a:endCxn id="17" idx="0"/>
          </p:cNvCxnSpPr>
          <p:nvPr/>
        </p:nvCxnSpPr>
        <p:spPr>
          <a:xfrm>
            <a:off x="5997140" y="3028352"/>
            <a:ext cx="649235" cy="957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5ABAC5-BE15-3845-84FE-EAD0D1A2007A}"/>
              </a:ext>
            </a:extLst>
          </p:cNvPr>
          <p:cNvCxnSpPr>
            <a:cxnSpLocks/>
            <a:stCxn id="11" idx="0"/>
            <a:endCxn id="18" idx="0"/>
          </p:cNvCxnSpPr>
          <p:nvPr/>
        </p:nvCxnSpPr>
        <p:spPr>
          <a:xfrm flipH="1">
            <a:off x="7311084" y="3032470"/>
            <a:ext cx="630187" cy="969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6A2D6A-8144-0E42-87AA-19D5BF165DFC}"/>
              </a:ext>
            </a:extLst>
          </p:cNvPr>
          <p:cNvCxnSpPr>
            <a:cxnSpLocks/>
            <a:endCxn id="19" idx="0"/>
          </p:cNvCxnSpPr>
          <p:nvPr/>
        </p:nvCxnSpPr>
        <p:spPr>
          <a:xfrm flipH="1">
            <a:off x="7671148" y="3024231"/>
            <a:ext cx="270124" cy="982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6B66AC8-302A-734A-9DB2-2B05DD050229}"/>
              </a:ext>
            </a:extLst>
          </p:cNvPr>
          <p:cNvCxnSpPr>
            <a:cxnSpLocks/>
            <a:stCxn id="11" idx="0"/>
            <a:endCxn id="20" idx="0"/>
          </p:cNvCxnSpPr>
          <p:nvPr/>
        </p:nvCxnSpPr>
        <p:spPr>
          <a:xfrm>
            <a:off x="7941271" y="3032470"/>
            <a:ext cx="129412" cy="965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F59D45-D989-8B4B-A082-A5DA04E4E87E}"/>
              </a:ext>
            </a:extLst>
          </p:cNvPr>
          <p:cNvCxnSpPr>
            <a:cxnSpLocks/>
            <a:endCxn id="21" idx="0"/>
          </p:cNvCxnSpPr>
          <p:nvPr/>
        </p:nvCxnSpPr>
        <p:spPr>
          <a:xfrm>
            <a:off x="7941271" y="3078202"/>
            <a:ext cx="599812" cy="924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2F7530F-7F3A-FE40-82A1-E7E25D676B85}"/>
              </a:ext>
            </a:extLst>
          </p:cNvPr>
          <p:cNvCxnSpPr>
            <a:cxnSpLocks/>
            <a:stCxn id="12" idx="0"/>
            <a:endCxn id="22" idx="0"/>
          </p:cNvCxnSpPr>
          <p:nvPr/>
        </p:nvCxnSpPr>
        <p:spPr>
          <a:xfrm flipH="1">
            <a:off x="8958653" y="3024231"/>
            <a:ext cx="902037" cy="982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F463FCE-73AF-8E44-BE80-742CDC6A49F1}"/>
              </a:ext>
            </a:extLst>
          </p:cNvPr>
          <p:cNvCxnSpPr>
            <a:cxnSpLocks/>
            <a:endCxn id="23" idx="0"/>
          </p:cNvCxnSpPr>
          <p:nvPr/>
        </p:nvCxnSpPr>
        <p:spPr>
          <a:xfrm flipH="1">
            <a:off x="9318717" y="3024231"/>
            <a:ext cx="550380" cy="98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93402A8-3624-0647-A62E-FAC36B3A4C26}"/>
              </a:ext>
            </a:extLst>
          </p:cNvPr>
          <p:cNvCxnSpPr>
            <a:cxnSpLocks/>
            <a:endCxn id="24" idx="0"/>
          </p:cNvCxnSpPr>
          <p:nvPr/>
        </p:nvCxnSpPr>
        <p:spPr>
          <a:xfrm flipH="1">
            <a:off x="9718252" y="3040705"/>
            <a:ext cx="150844" cy="96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153A4F2-C466-7647-8557-1CB41A045023}"/>
              </a:ext>
            </a:extLst>
          </p:cNvPr>
          <p:cNvCxnSpPr>
            <a:cxnSpLocks/>
            <a:endCxn id="25" idx="0"/>
          </p:cNvCxnSpPr>
          <p:nvPr/>
        </p:nvCxnSpPr>
        <p:spPr>
          <a:xfrm>
            <a:off x="9870652" y="3024231"/>
            <a:ext cx="259491" cy="982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E75BF4F-D73B-D341-9462-D412D201B40F}"/>
              </a:ext>
            </a:extLst>
          </p:cNvPr>
          <p:cNvCxnSpPr>
            <a:cxnSpLocks/>
            <a:stCxn id="13" idx="0"/>
            <a:endCxn id="26" idx="0"/>
          </p:cNvCxnSpPr>
          <p:nvPr/>
        </p:nvCxnSpPr>
        <p:spPr>
          <a:xfrm flipH="1">
            <a:off x="10668009" y="3040705"/>
            <a:ext cx="988532" cy="957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6C37ADF-69AC-6049-A4EA-6E71D4AF7D51}"/>
              </a:ext>
            </a:extLst>
          </p:cNvPr>
          <p:cNvCxnSpPr>
            <a:cxnSpLocks/>
            <a:stCxn id="13" idx="0"/>
            <a:endCxn id="27" idx="0"/>
          </p:cNvCxnSpPr>
          <p:nvPr/>
        </p:nvCxnSpPr>
        <p:spPr>
          <a:xfrm flipH="1">
            <a:off x="11028073" y="3040705"/>
            <a:ext cx="628468" cy="961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5486F29-893E-2047-A3EE-534F9EF5264B}"/>
              </a:ext>
            </a:extLst>
          </p:cNvPr>
          <p:cNvCxnSpPr>
            <a:cxnSpLocks/>
            <a:endCxn id="28" idx="0"/>
          </p:cNvCxnSpPr>
          <p:nvPr/>
        </p:nvCxnSpPr>
        <p:spPr>
          <a:xfrm flipH="1">
            <a:off x="11427608" y="3024231"/>
            <a:ext cx="228934" cy="96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88395BA-E1E6-D044-8829-D623B0C18208}"/>
              </a:ext>
            </a:extLst>
          </p:cNvPr>
          <p:cNvCxnSpPr>
            <a:cxnSpLocks/>
            <a:endCxn id="29" idx="0"/>
          </p:cNvCxnSpPr>
          <p:nvPr/>
        </p:nvCxnSpPr>
        <p:spPr>
          <a:xfrm>
            <a:off x="11688656" y="3040705"/>
            <a:ext cx="209352" cy="957387"/>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35F419C4-0271-CE46-A2F3-84D2D493EB6C}"/>
              </a:ext>
            </a:extLst>
          </p:cNvPr>
          <p:cNvSpPr/>
          <p:nvPr/>
        </p:nvSpPr>
        <p:spPr>
          <a:xfrm>
            <a:off x="7606800" y="3561493"/>
            <a:ext cx="311304" cy="369332"/>
          </a:xfrm>
          <a:prstGeom prst="rect">
            <a:avLst/>
          </a:prstGeom>
        </p:spPr>
        <p:txBody>
          <a:bodyPr wrap="none">
            <a:spAutoFit/>
          </a:bodyPr>
          <a:lstStyle/>
          <a:p>
            <a:r>
              <a:rPr lang="en-US" b="1" dirty="0">
                <a:solidFill>
                  <a:srgbClr val="FF0000"/>
                </a:solidFill>
              </a:rPr>
              <a:t>X</a:t>
            </a:r>
          </a:p>
        </p:txBody>
      </p:sp>
      <p:sp>
        <p:nvSpPr>
          <p:cNvPr id="99" name="Rectangle 98">
            <a:extLst>
              <a:ext uri="{FF2B5EF4-FFF2-40B4-BE49-F238E27FC236}">
                <a16:creationId xmlns:a16="http://schemas.microsoft.com/office/drawing/2014/main" id="{FEB88F1E-BEEB-FF4A-8152-BF42B7D170B9}"/>
              </a:ext>
            </a:extLst>
          </p:cNvPr>
          <p:cNvSpPr/>
          <p:nvPr/>
        </p:nvSpPr>
        <p:spPr>
          <a:xfrm>
            <a:off x="7882770" y="3553252"/>
            <a:ext cx="311304" cy="369332"/>
          </a:xfrm>
          <a:prstGeom prst="rect">
            <a:avLst/>
          </a:prstGeom>
        </p:spPr>
        <p:txBody>
          <a:bodyPr wrap="none">
            <a:spAutoFit/>
          </a:bodyPr>
          <a:lstStyle/>
          <a:p>
            <a:r>
              <a:rPr lang="en-US" b="1" dirty="0">
                <a:solidFill>
                  <a:srgbClr val="FF0000"/>
                </a:solidFill>
              </a:rPr>
              <a:t>X</a:t>
            </a:r>
          </a:p>
        </p:txBody>
      </p:sp>
      <p:sp>
        <p:nvSpPr>
          <p:cNvPr id="100" name="Rectangle 99">
            <a:extLst>
              <a:ext uri="{FF2B5EF4-FFF2-40B4-BE49-F238E27FC236}">
                <a16:creationId xmlns:a16="http://schemas.microsoft.com/office/drawing/2014/main" id="{90F9F2B8-7E3E-BD42-B762-F52FAB0E42F1}"/>
              </a:ext>
            </a:extLst>
          </p:cNvPr>
          <p:cNvSpPr/>
          <p:nvPr/>
        </p:nvSpPr>
        <p:spPr>
          <a:xfrm>
            <a:off x="8195811" y="3557371"/>
            <a:ext cx="311304" cy="369332"/>
          </a:xfrm>
          <a:prstGeom prst="rect">
            <a:avLst/>
          </a:prstGeom>
        </p:spPr>
        <p:txBody>
          <a:bodyPr wrap="none">
            <a:spAutoFit/>
          </a:bodyPr>
          <a:lstStyle/>
          <a:p>
            <a:r>
              <a:rPr lang="en-US" b="1" dirty="0">
                <a:solidFill>
                  <a:srgbClr val="FF0000"/>
                </a:solidFill>
              </a:rPr>
              <a:t>X</a:t>
            </a:r>
          </a:p>
        </p:txBody>
      </p:sp>
      <p:sp>
        <p:nvSpPr>
          <p:cNvPr id="101" name="Rectangle 100">
            <a:extLst>
              <a:ext uri="{FF2B5EF4-FFF2-40B4-BE49-F238E27FC236}">
                <a16:creationId xmlns:a16="http://schemas.microsoft.com/office/drawing/2014/main" id="{4B4A70A2-0E35-B74C-A4ED-F437A6B3E803}"/>
              </a:ext>
            </a:extLst>
          </p:cNvPr>
          <p:cNvSpPr/>
          <p:nvPr/>
        </p:nvSpPr>
        <p:spPr>
          <a:xfrm>
            <a:off x="9336751" y="3549133"/>
            <a:ext cx="311304" cy="369332"/>
          </a:xfrm>
          <a:prstGeom prst="rect">
            <a:avLst/>
          </a:prstGeom>
        </p:spPr>
        <p:txBody>
          <a:bodyPr wrap="none">
            <a:spAutoFit/>
          </a:bodyPr>
          <a:lstStyle/>
          <a:p>
            <a:r>
              <a:rPr lang="en-US" b="1" dirty="0">
                <a:solidFill>
                  <a:srgbClr val="FF0000"/>
                </a:solidFill>
              </a:rPr>
              <a:t>X</a:t>
            </a:r>
          </a:p>
        </p:txBody>
      </p:sp>
      <p:sp>
        <p:nvSpPr>
          <p:cNvPr id="102" name="Rectangle 101">
            <a:extLst>
              <a:ext uri="{FF2B5EF4-FFF2-40B4-BE49-F238E27FC236}">
                <a16:creationId xmlns:a16="http://schemas.microsoft.com/office/drawing/2014/main" id="{6A710C98-7DFC-DC46-9571-4AC4C7D349B9}"/>
              </a:ext>
            </a:extLst>
          </p:cNvPr>
          <p:cNvSpPr/>
          <p:nvPr/>
        </p:nvSpPr>
        <p:spPr>
          <a:xfrm>
            <a:off x="9600364" y="3540894"/>
            <a:ext cx="311304" cy="369332"/>
          </a:xfrm>
          <a:prstGeom prst="rect">
            <a:avLst/>
          </a:prstGeom>
        </p:spPr>
        <p:txBody>
          <a:bodyPr wrap="none">
            <a:spAutoFit/>
          </a:bodyPr>
          <a:lstStyle/>
          <a:p>
            <a:r>
              <a:rPr lang="en-US" b="1" dirty="0">
                <a:solidFill>
                  <a:srgbClr val="FF0000"/>
                </a:solidFill>
              </a:rPr>
              <a:t>X</a:t>
            </a:r>
          </a:p>
        </p:txBody>
      </p:sp>
      <p:sp>
        <p:nvSpPr>
          <p:cNvPr id="103" name="Rectangle 102">
            <a:extLst>
              <a:ext uri="{FF2B5EF4-FFF2-40B4-BE49-F238E27FC236}">
                <a16:creationId xmlns:a16="http://schemas.microsoft.com/office/drawing/2014/main" id="{1D6726B8-B099-DB46-8F53-EA6756B6F687}"/>
              </a:ext>
            </a:extLst>
          </p:cNvPr>
          <p:cNvSpPr/>
          <p:nvPr/>
        </p:nvSpPr>
        <p:spPr>
          <a:xfrm>
            <a:off x="9913405" y="3557368"/>
            <a:ext cx="311304" cy="369332"/>
          </a:xfrm>
          <a:prstGeom prst="rect">
            <a:avLst/>
          </a:prstGeom>
        </p:spPr>
        <p:txBody>
          <a:bodyPr wrap="none">
            <a:spAutoFit/>
          </a:bodyPr>
          <a:lstStyle/>
          <a:p>
            <a:r>
              <a:rPr lang="en-US" b="1" dirty="0">
                <a:solidFill>
                  <a:srgbClr val="FF0000"/>
                </a:solidFill>
              </a:rPr>
              <a:t>X</a:t>
            </a:r>
          </a:p>
        </p:txBody>
      </p:sp>
      <p:sp>
        <p:nvSpPr>
          <p:cNvPr id="104" name="Rectangle 103">
            <a:extLst>
              <a:ext uri="{FF2B5EF4-FFF2-40B4-BE49-F238E27FC236}">
                <a16:creationId xmlns:a16="http://schemas.microsoft.com/office/drawing/2014/main" id="{36B10BD1-3CBE-DB4F-9EAB-D76F0EBB36AE}"/>
              </a:ext>
            </a:extLst>
          </p:cNvPr>
          <p:cNvSpPr/>
          <p:nvPr/>
        </p:nvSpPr>
        <p:spPr>
          <a:xfrm>
            <a:off x="11054351" y="3549128"/>
            <a:ext cx="311304" cy="369332"/>
          </a:xfrm>
          <a:prstGeom prst="rect">
            <a:avLst/>
          </a:prstGeom>
        </p:spPr>
        <p:txBody>
          <a:bodyPr wrap="none">
            <a:spAutoFit/>
          </a:bodyPr>
          <a:lstStyle/>
          <a:p>
            <a:r>
              <a:rPr lang="en-US" b="1" dirty="0">
                <a:solidFill>
                  <a:srgbClr val="FF0000"/>
                </a:solidFill>
              </a:rPr>
              <a:t>X</a:t>
            </a:r>
          </a:p>
        </p:txBody>
      </p:sp>
      <p:sp>
        <p:nvSpPr>
          <p:cNvPr id="105" name="Rectangle 104">
            <a:extLst>
              <a:ext uri="{FF2B5EF4-FFF2-40B4-BE49-F238E27FC236}">
                <a16:creationId xmlns:a16="http://schemas.microsoft.com/office/drawing/2014/main" id="{7E8F0C37-BA35-5B48-A715-FBA23A8BE649}"/>
              </a:ext>
            </a:extLst>
          </p:cNvPr>
          <p:cNvSpPr/>
          <p:nvPr/>
        </p:nvSpPr>
        <p:spPr>
          <a:xfrm>
            <a:off x="11342678" y="3553247"/>
            <a:ext cx="311304" cy="369332"/>
          </a:xfrm>
          <a:prstGeom prst="rect">
            <a:avLst/>
          </a:prstGeom>
        </p:spPr>
        <p:txBody>
          <a:bodyPr wrap="none">
            <a:spAutoFit/>
          </a:bodyPr>
          <a:lstStyle/>
          <a:p>
            <a:r>
              <a:rPr lang="en-US" b="1" dirty="0">
                <a:solidFill>
                  <a:srgbClr val="FF0000"/>
                </a:solidFill>
              </a:rPr>
              <a:t>X</a:t>
            </a:r>
          </a:p>
        </p:txBody>
      </p:sp>
      <p:sp>
        <p:nvSpPr>
          <p:cNvPr id="106" name="Rectangle 105">
            <a:extLst>
              <a:ext uri="{FF2B5EF4-FFF2-40B4-BE49-F238E27FC236}">
                <a16:creationId xmlns:a16="http://schemas.microsoft.com/office/drawing/2014/main" id="{26A813AB-128C-2541-9019-CE965BD1B917}"/>
              </a:ext>
            </a:extLst>
          </p:cNvPr>
          <p:cNvSpPr/>
          <p:nvPr/>
        </p:nvSpPr>
        <p:spPr>
          <a:xfrm>
            <a:off x="11692789" y="3557365"/>
            <a:ext cx="311304" cy="369332"/>
          </a:xfrm>
          <a:prstGeom prst="rect">
            <a:avLst/>
          </a:prstGeom>
        </p:spPr>
        <p:txBody>
          <a:bodyPr wrap="none">
            <a:spAutoFit/>
          </a:bodyPr>
          <a:lstStyle/>
          <a:p>
            <a:r>
              <a:rPr lang="en-US" b="1" dirty="0">
                <a:solidFill>
                  <a:srgbClr val="FF0000"/>
                </a:solidFill>
              </a:rPr>
              <a:t>X</a:t>
            </a:r>
          </a:p>
        </p:txBody>
      </p:sp>
    </p:spTree>
    <p:extLst>
      <p:ext uri="{BB962C8B-B14F-4D97-AF65-F5344CB8AC3E}">
        <p14:creationId xmlns:p14="http://schemas.microsoft.com/office/powerpoint/2010/main" val="15886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686800" cy="1143000"/>
          </a:xfrm>
        </p:spPr>
        <p:txBody>
          <a:bodyPr/>
          <a:lstStyle/>
          <a:p>
            <a:r>
              <a:rPr lang="en-US" sz="3600" dirty="0"/>
              <a:t>Computing the </a:t>
            </a:r>
            <a:r>
              <a:rPr lang="en-US" sz="3600" dirty="0" err="1"/>
              <a:t>minimax</a:t>
            </a:r>
            <a:r>
              <a:rPr lang="en-US" sz="3600" dirty="0"/>
              <a:t> value of a node</a:t>
            </a:r>
          </a:p>
        </p:txBody>
      </p:sp>
      <p:sp>
        <p:nvSpPr>
          <p:cNvPr id="3" name="Content Placeholder 2"/>
          <p:cNvSpPr>
            <a:spLocks noGrp="1"/>
          </p:cNvSpPr>
          <p:nvPr>
            <p:ph idx="1"/>
          </p:nvPr>
        </p:nvSpPr>
        <p:spPr>
          <a:xfrm>
            <a:off x="1676400" y="4770438"/>
            <a:ext cx="8686800" cy="2011363"/>
          </a:xfrm>
        </p:spPr>
        <p:txBody>
          <a:bodyPr/>
          <a:lstStyle/>
          <a:p>
            <a:r>
              <a:rPr lang="en-US" sz="2400" b="1" dirty="0" err="1">
                <a:solidFill>
                  <a:srgbClr val="CC0099"/>
                </a:solidFill>
              </a:rPr>
              <a:t>Minimax</a:t>
            </a:r>
            <a:r>
              <a:rPr lang="en-US" sz="2400" dirty="0"/>
              <a:t>(</a:t>
            </a:r>
            <a:r>
              <a:rPr lang="en-US" sz="2400" i="1" dirty="0"/>
              <a:t>node</a:t>
            </a:r>
            <a:r>
              <a:rPr lang="en-US" sz="2400" dirty="0"/>
              <a:t>) = </a:t>
            </a:r>
          </a:p>
          <a:p>
            <a:pPr lvl="1">
              <a:buFont typeface="Wingdings" pitchFamily="2" charset="2"/>
              <a:buChar char="§"/>
            </a:pPr>
            <a:r>
              <a:rPr lang="en-US" dirty="0"/>
              <a:t>Utility(</a:t>
            </a:r>
            <a:r>
              <a:rPr lang="en-US" i="1" dirty="0"/>
              <a:t>node</a:t>
            </a:r>
            <a:r>
              <a:rPr lang="en-US" dirty="0"/>
              <a:t>) if </a:t>
            </a:r>
            <a:r>
              <a:rPr lang="en-US" i="1" dirty="0"/>
              <a:t>node</a:t>
            </a:r>
            <a:r>
              <a:rPr lang="en-US" dirty="0"/>
              <a:t> is terminal</a:t>
            </a:r>
          </a:p>
          <a:p>
            <a:pPr lvl="1">
              <a:buFont typeface="Wingdings" pitchFamily="2" charset="2"/>
              <a:buChar char="§"/>
            </a:pPr>
            <a:r>
              <a:rPr lang="en-US" dirty="0"/>
              <a:t>max</a:t>
            </a:r>
            <a:r>
              <a:rPr lang="en-US" i="1" baseline="-25000" dirty="0"/>
              <a:t>action</a:t>
            </a:r>
            <a:r>
              <a:rPr lang="en-US" dirty="0"/>
              <a:t> </a:t>
            </a:r>
            <a:r>
              <a:rPr lang="en-US" b="1" dirty="0" err="1">
                <a:solidFill>
                  <a:srgbClr val="CC0099"/>
                </a:solidFill>
              </a:rPr>
              <a:t>Minimax</a:t>
            </a:r>
            <a:r>
              <a:rPr lang="en-US" dirty="0"/>
              <a:t>(</a:t>
            </a:r>
            <a:r>
              <a:rPr lang="en-US" dirty="0" err="1"/>
              <a:t>Succ</a:t>
            </a:r>
            <a:r>
              <a:rPr lang="en-US" dirty="0"/>
              <a:t>(</a:t>
            </a:r>
            <a:r>
              <a:rPr lang="en-US" i="1" dirty="0"/>
              <a:t>node, action</a:t>
            </a:r>
            <a:r>
              <a:rPr lang="en-US" dirty="0"/>
              <a:t>)) if </a:t>
            </a:r>
            <a:r>
              <a:rPr lang="en-US" i="1" dirty="0"/>
              <a:t>player</a:t>
            </a:r>
            <a:r>
              <a:rPr lang="en-US" dirty="0"/>
              <a:t> = MAX</a:t>
            </a:r>
          </a:p>
          <a:p>
            <a:pPr lvl="1">
              <a:buFont typeface="Wingdings" pitchFamily="2" charset="2"/>
              <a:buChar char="§"/>
            </a:pPr>
            <a:r>
              <a:rPr lang="en-US" dirty="0" err="1"/>
              <a:t>min</a:t>
            </a:r>
            <a:r>
              <a:rPr lang="en-US" i="1" baseline="-25000" dirty="0" err="1"/>
              <a:t>action</a:t>
            </a:r>
            <a:r>
              <a:rPr lang="en-US" dirty="0"/>
              <a:t>  </a:t>
            </a:r>
            <a:r>
              <a:rPr lang="en-US" b="1" dirty="0" err="1">
                <a:solidFill>
                  <a:srgbClr val="CC0099"/>
                </a:solidFill>
              </a:rPr>
              <a:t>Minimax</a:t>
            </a:r>
            <a:r>
              <a:rPr lang="en-US" dirty="0"/>
              <a:t>(</a:t>
            </a:r>
            <a:r>
              <a:rPr lang="en-US" dirty="0" err="1"/>
              <a:t>Succ</a:t>
            </a:r>
            <a:r>
              <a:rPr lang="en-US" dirty="0"/>
              <a:t>(</a:t>
            </a:r>
            <a:r>
              <a:rPr lang="en-US" i="1" dirty="0"/>
              <a:t>node, action</a:t>
            </a:r>
            <a:r>
              <a:rPr lang="en-US" dirty="0"/>
              <a:t>)) if </a:t>
            </a:r>
            <a:r>
              <a:rPr lang="en-US" i="1" dirty="0"/>
              <a:t>player</a:t>
            </a:r>
            <a:r>
              <a:rPr lang="en-US" dirty="0"/>
              <a:t> = MIN</a:t>
            </a:r>
          </a:p>
        </p:txBody>
      </p:sp>
      <p:pic>
        <p:nvPicPr>
          <p:cNvPr id="4" name="Picture 6"/>
          <p:cNvPicPr>
            <a:picLocks noChangeAspect="1" noChangeArrowheads="1"/>
          </p:cNvPicPr>
          <p:nvPr/>
        </p:nvPicPr>
        <p:blipFill>
          <a:blip r:embed="rId3" cstate="print"/>
          <a:srcRect/>
          <a:stretch>
            <a:fillRect/>
          </a:stretch>
        </p:blipFill>
        <p:spPr bwMode="auto">
          <a:xfrm>
            <a:off x="1905000" y="838200"/>
            <a:ext cx="8295894" cy="3733800"/>
          </a:xfrm>
          <a:prstGeom prst="rect">
            <a:avLst/>
          </a:prstGeom>
          <a:noFill/>
          <a:ln w="9525">
            <a:noFill/>
            <a:miter lim="800000"/>
            <a:headEnd/>
            <a:tailEnd/>
          </a:ln>
        </p:spPr>
      </p:pic>
      <p:sp>
        <p:nvSpPr>
          <p:cNvPr id="5" name="TextBox 4"/>
          <p:cNvSpPr txBox="1"/>
          <p:nvPr/>
        </p:nvSpPr>
        <p:spPr>
          <a:xfrm>
            <a:off x="4419600" y="2438400"/>
            <a:ext cx="367408" cy="523220"/>
          </a:xfrm>
          <a:prstGeom prst="rect">
            <a:avLst/>
          </a:prstGeom>
          <a:noFill/>
        </p:spPr>
        <p:txBody>
          <a:bodyPr wrap="none" rtlCol="0">
            <a:spAutoFit/>
          </a:bodyPr>
          <a:lstStyle/>
          <a:p>
            <a:r>
              <a:rPr lang="en-US" sz="2800" b="1" dirty="0">
                <a:solidFill>
                  <a:srgbClr val="FF0000"/>
                </a:solidFill>
              </a:rPr>
              <a:t>3</a:t>
            </a:r>
          </a:p>
        </p:txBody>
      </p:sp>
      <p:sp>
        <p:nvSpPr>
          <p:cNvPr id="6" name="TextBox 5"/>
          <p:cNvSpPr txBox="1"/>
          <p:nvPr/>
        </p:nvSpPr>
        <p:spPr>
          <a:xfrm>
            <a:off x="6625358" y="2438400"/>
            <a:ext cx="367408" cy="523220"/>
          </a:xfrm>
          <a:prstGeom prst="rect">
            <a:avLst/>
          </a:prstGeom>
          <a:noFill/>
        </p:spPr>
        <p:txBody>
          <a:bodyPr wrap="none" rtlCol="0">
            <a:spAutoFit/>
          </a:bodyPr>
          <a:lstStyle/>
          <a:p>
            <a:r>
              <a:rPr lang="en-US" sz="2800" b="1" dirty="0">
                <a:solidFill>
                  <a:srgbClr val="FF0000"/>
                </a:solidFill>
              </a:rPr>
              <a:t>2</a:t>
            </a:r>
          </a:p>
        </p:txBody>
      </p:sp>
      <p:sp>
        <p:nvSpPr>
          <p:cNvPr id="7" name="TextBox 6"/>
          <p:cNvSpPr txBox="1"/>
          <p:nvPr/>
        </p:nvSpPr>
        <p:spPr>
          <a:xfrm>
            <a:off x="8839200" y="2438400"/>
            <a:ext cx="367408" cy="523220"/>
          </a:xfrm>
          <a:prstGeom prst="rect">
            <a:avLst/>
          </a:prstGeom>
          <a:noFill/>
        </p:spPr>
        <p:txBody>
          <a:bodyPr wrap="none" rtlCol="0">
            <a:spAutoFit/>
          </a:bodyPr>
          <a:lstStyle/>
          <a:p>
            <a:r>
              <a:rPr lang="en-US" sz="2800" b="1" dirty="0">
                <a:solidFill>
                  <a:srgbClr val="FF0000"/>
                </a:solidFill>
              </a:rPr>
              <a:t>2</a:t>
            </a:r>
          </a:p>
        </p:txBody>
      </p:sp>
      <p:sp>
        <p:nvSpPr>
          <p:cNvPr id="8" name="TextBox 7"/>
          <p:cNvSpPr txBox="1"/>
          <p:nvPr/>
        </p:nvSpPr>
        <p:spPr>
          <a:xfrm>
            <a:off x="6625358" y="1066800"/>
            <a:ext cx="367408" cy="523220"/>
          </a:xfrm>
          <a:prstGeom prst="rect">
            <a:avLst/>
          </a:prstGeom>
          <a:noFill/>
        </p:spPr>
        <p:txBody>
          <a:bodyPr wrap="none" rtlCol="0">
            <a:spAutoFit/>
          </a:bodyPr>
          <a:lstStyle/>
          <a:p>
            <a:r>
              <a:rPr lang="en-US" sz="2800" b="1" dirty="0">
                <a:solidFill>
                  <a:srgbClr val="FF0000"/>
                </a:solidFill>
              </a:rPr>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0069-BE02-6A4F-A29F-B9AAD458F759}"/>
              </a:ext>
            </a:extLst>
          </p:cNvPr>
          <p:cNvSpPr>
            <a:spLocks noGrp="1"/>
          </p:cNvSpPr>
          <p:nvPr>
            <p:ph type="title"/>
          </p:nvPr>
        </p:nvSpPr>
        <p:spPr/>
        <p:txBody>
          <a:bodyPr/>
          <a:lstStyle/>
          <a:p>
            <a:r>
              <a:rPr lang="en-US" dirty="0"/>
              <a:t>Question 10: Game theory</a:t>
            </a:r>
          </a:p>
        </p:txBody>
      </p:sp>
      <p:sp>
        <p:nvSpPr>
          <p:cNvPr id="3" name="Content Placeholder 2">
            <a:extLst>
              <a:ext uri="{FF2B5EF4-FFF2-40B4-BE49-F238E27FC236}">
                <a16:creationId xmlns:a16="http://schemas.microsoft.com/office/drawing/2014/main" id="{61F088C3-5E48-6040-94E6-99E408404D92}"/>
              </a:ext>
            </a:extLst>
          </p:cNvPr>
          <p:cNvSpPr>
            <a:spLocks noGrp="1"/>
          </p:cNvSpPr>
          <p:nvPr>
            <p:ph idx="1"/>
          </p:nvPr>
        </p:nvSpPr>
        <p:spPr/>
        <p:txBody>
          <a:bodyPr>
            <a:normAutofit fontScale="92500" lnSpcReduction="10000"/>
          </a:bodyPr>
          <a:lstStyle/>
          <a:p>
            <a:pPr marL="0" indent="0">
              <a:buNone/>
            </a:pPr>
            <a:r>
              <a:rPr lang="en-US" dirty="0"/>
              <a:t>Suppose that both Alice and Bob want to go from one place to another. There are two routes, R1 and R2. The utility of a route is inversely proportional to the number of cars on the road. For instance, if both Alice and Bob choose route R1, the utility of R1 for each of them is 1/2.</a:t>
            </a:r>
          </a:p>
          <a:p>
            <a:r>
              <a:rPr lang="en-US" dirty="0"/>
              <a:t>Write out the payoff matrix.</a:t>
            </a:r>
          </a:p>
          <a:p>
            <a:r>
              <a:rPr lang="en-US" dirty="0"/>
              <a:t>Is this a zero-sum game?</a:t>
            </a:r>
          </a:p>
          <a:p>
            <a:r>
              <a:rPr lang="en-US" dirty="0"/>
              <a:t>Find dominant strategies, if any.  If there are no dominant strategies, explain why not.</a:t>
            </a:r>
          </a:p>
          <a:p>
            <a:r>
              <a:rPr lang="en-US" dirty="0"/>
              <a:t>Find pure strategy equilibria, if any.  If there is no pure strategy equilibrium, explain why not.</a:t>
            </a:r>
          </a:p>
          <a:p>
            <a:r>
              <a:rPr lang="en-US" dirty="0"/>
              <a:t>Find the mixed-strategy equilibrium.</a:t>
            </a:r>
          </a:p>
        </p:txBody>
      </p:sp>
    </p:spTree>
    <p:extLst>
      <p:ext uri="{BB962C8B-B14F-4D97-AF65-F5344CB8AC3E}">
        <p14:creationId xmlns:p14="http://schemas.microsoft.com/office/powerpoint/2010/main" val="1701581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0069-BE02-6A4F-A29F-B9AAD458F759}"/>
              </a:ext>
            </a:extLst>
          </p:cNvPr>
          <p:cNvSpPr>
            <a:spLocks noGrp="1"/>
          </p:cNvSpPr>
          <p:nvPr>
            <p:ph type="title"/>
          </p:nvPr>
        </p:nvSpPr>
        <p:spPr/>
        <p:txBody>
          <a:bodyPr/>
          <a:lstStyle/>
          <a:p>
            <a:r>
              <a:rPr lang="en-US" dirty="0"/>
              <a:t>Question 10: Game theory</a:t>
            </a:r>
          </a:p>
        </p:txBody>
      </p:sp>
      <p:sp>
        <p:nvSpPr>
          <p:cNvPr id="3" name="Content Placeholder 2">
            <a:extLst>
              <a:ext uri="{FF2B5EF4-FFF2-40B4-BE49-F238E27FC236}">
                <a16:creationId xmlns:a16="http://schemas.microsoft.com/office/drawing/2014/main" id="{61F088C3-5E48-6040-94E6-99E408404D92}"/>
              </a:ext>
            </a:extLst>
          </p:cNvPr>
          <p:cNvSpPr>
            <a:spLocks noGrp="1"/>
          </p:cNvSpPr>
          <p:nvPr>
            <p:ph idx="1"/>
          </p:nvPr>
        </p:nvSpPr>
        <p:spPr>
          <a:xfrm>
            <a:off x="838200" y="1825625"/>
            <a:ext cx="10515600" cy="1955543"/>
          </a:xfrm>
        </p:spPr>
        <p:txBody>
          <a:bodyPr>
            <a:normAutofit lnSpcReduction="10000"/>
          </a:bodyPr>
          <a:lstStyle/>
          <a:p>
            <a:pPr marL="0" indent="0">
              <a:buNone/>
            </a:pPr>
            <a:r>
              <a:rPr lang="en-US" dirty="0"/>
              <a:t>Suppose that both Alice and Bob want to go from one place to another. There are two routes, R1 and R2. The utility of a route is inversely proportional to the number of cars on the road. For instance, if both Alice and Bob choose route R1, the utility of R1 for each of them is 1/2.</a:t>
            </a:r>
          </a:p>
          <a:p>
            <a:r>
              <a:rPr lang="en-US" dirty="0"/>
              <a:t>Write out the payoff matrix.</a:t>
            </a:r>
          </a:p>
          <a:p>
            <a:pPr marL="0" indent="0">
              <a:buNone/>
            </a:pPr>
            <a:endParaRPr lang="en-US" dirty="0"/>
          </a:p>
        </p:txBody>
      </p:sp>
      <p:graphicFrame>
        <p:nvGraphicFramePr>
          <p:cNvPr id="4" name="Table 4">
            <a:extLst>
              <a:ext uri="{FF2B5EF4-FFF2-40B4-BE49-F238E27FC236}">
                <a16:creationId xmlns:a16="http://schemas.microsoft.com/office/drawing/2014/main" id="{907513E9-5B57-8549-8137-6723D1F7C046}"/>
              </a:ext>
            </a:extLst>
          </p:cNvPr>
          <p:cNvGraphicFramePr>
            <a:graphicFrameLocks noGrp="1"/>
          </p:cNvGraphicFramePr>
          <p:nvPr>
            <p:extLst>
              <p:ext uri="{D42A27DB-BD31-4B8C-83A1-F6EECF244321}">
                <p14:modId xmlns:p14="http://schemas.microsoft.com/office/powerpoint/2010/main" val="292135683"/>
              </p:ext>
            </p:extLst>
          </p:nvPr>
        </p:nvGraphicFramePr>
        <p:xfrm>
          <a:off x="3484607" y="3858291"/>
          <a:ext cx="4772451" cy="1737360"/>
        </p:xfrm>
        <a:graphic>
          <a:graphicData uri="http://schemas.openxmlformats.org/drawingml/2006/table">
            <a:tbl>
              <a:tblPr firstRow="1" bandRow="1">
                <a:tableStyleId>{5C22544A-7EE6-4342-B048-85BDC9FD1C3A}</a:tableStyleId>
              </a:tblPr>
              <a:tblGrid>
                <a:gridCol w="1590817">
                  <a:extLst>
                    <a:ext uri="{9D8B030D-6E8A-4147-A177-3AD203B41FA5}">
                      <a16:colId xmlns:a16="http://schemas.microsoft.com/office/drawing/2014/main" val="2721972990"/>
                    </a:ext>
                  </a:extLst>
                </a:gridCol>
                <a:gridCol w="1590817">
                  <a:extLst>
                    <a:ext uri="{9D8B030D-6E8A-4147-A177-3AD203B41FA5}">
                      <a16:colId xmlns:a16="http://schemas.microsoft.com/office/drawing/2014/main" val="1791609459"/>
                    </a:ext>
                  </a:extLst>
                </a:gridCol>
                <a:gridCol w="1590817">
                  <a:extLst>
                    <a:ext uri="{9D8B030D-6E8A-4147-A177-3AD203B41FA5}">
                      <a16:colId xmlns:a16="http://schemas.microsoft.com/office/drawing/2014/main" val="3123946178"/>
                    </a:ext>
                  </a:extLst>
                </a:gridCol>
              </a:tblGrid>
              <a:tr h="563298">
                <a:tc>
                  <a:txBody>
                    <a:bodyPr/>
                    <a:lstStyle/>
                    <a:p>
                      <a:pPr algn="ctr"/>
                      <a:endParaRPr lang="en-US" sz="3200" dirty="0"/>
                    </a:p>
                  </a:txBody>
                  <a:tcPr/>
                </a:tc>
                <a:tc>
                  <a:txBody>
                    <a:bodyPr/>
                    <a:lstStyle/>
                    <a:p>
                      <a:pPr algn="ctr"/>
                      <a:r>
                        <a:rPr lang="en-US" sz="3200" dirty="0"/>
                        <a:t>B:R1</a:t>
                      </a:r>
                    </a:p>
                  </a:txBody>
                  <a:tcPr/>
                </a:tc>
                <a:tc>
                  <a:txBody>
                    <a:bodyPr/>
                    <a:lstStyle/>
                    <a:p>
                      <a:pPr algn="ctr"/>
                      <a:r>
                        <a:rPr lang="en-US" sz="3200" dirty="0"/>
                        <a:t>B:R2</a:t>
                      </a:r>
                    </a:p>
                  </a:txBody>
                  <a:tcPr/>
                </a:tc>
                <a:extLst>
                  <a:ext uri="{0D108BD9-81ED-4DB2-BD59-A6C34878D82A}">
                    <a16:rowId xmlns:a16="http://schemas.microsoft.com/office/drawing/2014/main" val="2307223638"/>
                  </a:ext>
                </a:extLst>
              </a:tr>
              <a:tr h="563298">
                <a:tc>
                  <a:txBody>
                    <a:bodyPr/>
                    <a:lstStyle/>
                    <a:p>
                      <a:pPr algn="ctr"/>
                      <a:r>
                        <a:rPr lang="en-US" sz="3200" b="1" dirty="0">
                          <a:solidFill>
                            <a:schemeClr val="bg1"/>
                          </a:solidFill>
                        </a:rPr>
                        <a:t>A:R1</a:t>
                      </a:r>
                    </a:p>
                  </a:txBody>
                  <a:tcPr>
                    <a:solidFill>
                      <a:schemeClr val="accent1"/>
                    </a:solidFill>
                  </a:tcPr>
                </a:tc>
                <a:tc>
                  <a:txBody>
                    <a:bodyPr/>
                    <a:lstStyle/>
                    <a:p>
                      <a:pPr algn="ctr"/>
                      <a:r>
                        <a:rPr lang="en-US" sz="3200" dirty="0"/>
                        <a:t>0.5,0.5</a:t>
                      </a:r>
                    </a:p>
                  </a:txBody>
                  <a:tcPr/>
                </a:tc>
                <a:tc>
                  <a:txBody>
                    <a:bodyPr/>
                    <a:lstStyle/>
                    <a:p>
                      <a:pPr algn="ctr"/>
                      <a:r>
                        <a:rPr lang="en-US" sz="3200" dirty="0"/>
                        <a:t>1,1</a:t>
                      </a:r>
                    </a:p>
                  </a:txBody>
                  <a:tcPr/>
                </a:tc>
                <a:extLst>
                  <a:ext uri="{0D108BD9-81ED-4DB2-BD59-A6C34878D82A}">
                    <a16:rowId xmlns:a16="http://schemas.microsoft.com/office/drawing/2014/main" val="1337737064"/>
                  </a:ext>
                </a:extLst>
              </a:tr>
              <a:tr h="563298">
                <a:tc>
                  <a:txBody>
                    <a:bodyPr/>
                    <a:lstStyle/>
                    <a:p>
                      <a:pPr algn="ctr"/>
                      <a:r>
                        <a:rPr lang="en-US" sz="3200" b="1" dirty="0">
                          <a:solidFill>
                            <a:schemeClr val="bg1"/>
                          </a:solidFill>
                        </a:rPr>
                        <a:t>A:R2</a:t>
                      </a:r>
                    </a:p>
                  </a:txBody>
                  <a:tcPr>
                    <a:solidFill>
                      <a:schemeClr val="accent1"/>
                    </a:solidFill>
                  </a:tcPr>
                </a:tc>
                <a:tc>
                  <a:txBody>
                    <a:bodyPr/>
                    <a:lstStyle/>
                    <a:p>
                      <a:pPr algn="ctr"/>
                      <a:r>
                        <a:rPr lang="en-US" sz="3200" dirty="0"/>
                        <a:t>1,1</a:t>
                      </a:r>
                    </a:p>
                  </a:txBody>
                  <a:tcPr/>
                </a:tc>
                <a:tc>
                  <a:txBody>
                    <a:bodyPr/>
                    <a:lstStyle/>
                    <a:p>
                      <a:pPr algn="ctr"/>
                      <a:r>
                        <a:rPr lang="en-US" sz="3200" dirty="0"/>
                        <a:t>0.5,0.5</a:t>
                      </a:r>
                    </a:p>
                  </a:txBody>
                  <a:tcPr/>
                </a:tc>
                <a:extLst>
                  <a:ext uri="{0D108BD9-81ED-4DB2-BD59-A6C34878D82A}">
                    <a16:rowId xmlns:a16="http://schemas.microsoft.com/office/drawing/2014/main" val="1155107598"/>
                  </a:ext>
                </a:extLst>
              </a:tr>
            </a:tbl>
          </a:graphicData>
        </a:graphic>
      </p:graphicFrame>
    </p:spTree>
    <p:extLst>
      <p:ext uri="{BB962C8B-B14F-4D97-AF65-F5344CB8AC3E}">
        <p14:creationId xmlns:p14="http://schemas.microsoft.com/office/powerpoint/2010/main" val="3750134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0069-BE02-6A4F-A29F-B9AAD458F759}"/>
              </a:ext>
            </a:extLst>
          </p:cNvPr>
          <p:cNvSpPr>
            <a:spLocks noGrp="1"/>
          </p:cNvSpPr>
          <p:nvPr>
            <p:ph type="title"/>
          </p:nvPr>
        </p:nvSpPr>
        <p:spPr/>
        <p:txBody>
          <a:bodyPr/>
          <a:lstStyle/>
          <a:p>
            <a:r>
              <a:rPr lang="en-US" dirty="0"/>
              <a:t>Question 10: Game theory</a:t>
            </a:r>
          </a:p>
        </p:txBody>
      </p:sp>
      <p:sp>
        <p:nvSpPr>
          <p:cNvPr id="3" name="Content Placeholder 2">
            <a:extLst>
              <a:ext uri="{FF2B5EF4-FFF2-40B4-BE49-F238E27FC236}">
                <a16:creationId xmlns:a16="http://schemas.microsoft.com/office/drawing/2014/main" id="{61F088C3-5E48-6040-94E6-99E408404D92}"/>
              </a:ext>
            </a:extLst>
          </p:cNvPr>
          <p:cNvSpPr>
            <a:spLocks noGrp="1"/>
          </p:cNvSpPr>
          <p:nvPr>
            <p:ph idx="1"/>
          </p:nvPr>
        </p:nvSpPr>
        <p:spPr>
          <a:xfrm>
            <a:off x="838200" y="1825625"/>
            <a:ext cx="10515600" cy="1955543"/>
          </a:xfrm>
        </p:spPr>
        <p:txBody>
          <a:bodyPr>
            <a:normAutofit lnSpcReduction="10000"/>
          </a:bodyPr>
          <a:lstStyle/>
          <a:p>
            <a:pPr marL="0" indent="0">
              <a:buNone/>
            </a:pPr>
            <a:r>
              <a:rPr lang="en-US" dirty="0"/>
              <a:t>Suppose that both Alice and Bob want to go from one place to another. There are two routes, R1 and R2. The utility of a route is inversely proportional to the number of cars on the road. For instance, if both Alice and Bob choose route R1, the utility of R1 for each of them is 1/2.</a:t>
            </a:r>
          </a:p>
          <a:p>
            <a:r>
              <a:rPr lang="en-US" dirty="0"/>
              <a:t>Write out the payoff matrix.</a:t>
            </a:r>
          </a:p>
          <a:p>
            <a:pPr marL="0" indent="0">
              <a:buNone/>
            </a:pPr>
            <a:endParaRPr lang="en-US" dirty="0"/>
          </a:p>
        </p:txBody>
      </p:sp>
      <p:graphicFrame>
        <p:nvGraphicFramePr>
          <p:cNvPr id="4" name="Table 4">
            <a:extLst>
              <a:ext uri="{FF2B5EF4-FFF2-40B4-BE49-F238E27FC236}">
                <a16:creationId xmlns:a16="http://schemas.microsoft.com/office/drawing/2014/main" id="{907513E9-5B57-8549-8137-6723D1F7C046}"/>
              </a:ext>
            </a:extLst>
          </p:cNvPr>
          <p:cNvGraphicFramePr>
            <a:graphicFrameLocks noGrp="1"/>
          </p:cNvGraphicFramePr>
          <p:nvPr/>
        </p:nvGraphicFramePr>
        <p:xfrm>
          <a:off x="3484607" y="3858291"/>
          <a:ext cx="4772451" cy="1737360"/>
        </p:xfrm>
        <a:graphic>
          <a:graphicData uri="http://schemas.openxmlformats.org/drawingml/2006/table">
            <a:tbl>
              <a:tblPr firstRow="1" bandRow="1">
                <a:tableStyleId>{5C22544A-7EE6-4342-B048-85BDC9FD1C3A}</a:tableStyleId>
              </a:tblPr>
              <a:tblGrid>
                <a:gridCol w="1590817">
                  <a:extLst>
                    <a:ext uri="{9D8B030D-6E8A-4147-A177-3AD203B41FA5}">
                      <a16:colId xmlns:a16="http://schemas.microsoft.com/office/drawing/2014/main" val="2721972990"/>
                    </a:ext>
                  </a:extLst>
                </a:gridCol>
                <a:gridCol w="1590817">
                  <a:extLst>
                    <a:ext uri="{9D8B030D-6E8A-4147-A177-3AD203B41FA5}">
                      <a16:colId xmlns:a16="http://schemas.microsoft.com/office/drawing/2014/main" val="1791609459"/>
                    </a:ext>
                  </a:extLst>
                </a:gridCol>
                <a:gridCol w="1590817">
                  <a:extLst>
                    <a:ext uri="{9D8B030D-6E8A-4147-A177-3AD203B41FA5}">
                      <a16:colId xmlns:a16="http://schemas.microsoft.com/office/drawing/2014/main" val="3123946178"/>
                    </a:ext>
                  </a:extLst>
                </a:gridCol>
              </a:tblGrid>
              <a:tr h="563298">
                <a:tc>
                  <a:txBody>
                    <a:bodyPr/>
                    <a:lstStyle/>
                    <a:p>
                      <a:pPr algn="ctr"/>
                      <a:endParaRPr lang="en-US" sz="3200" dirty="0"/>
                    </a:p>
                  </a:txBody>
                  <a:tcPr/>
                </a:tc>
                <a:tc>
                  <a:txBody>
                    <a:bodyPr/>
                    <a:lstStyle/>
                    <a:p>
                      <a:pPr algn="ctr"/>
                      <a:r>
                        <a:rPr lang="en-US" sz="3200" dirty="0"/>
                        <a:t>B:R1</a:t>
                      </a:r>
                    </a:p>
                  </a:txBody>
                  <a:tcPr/>
                </a:tc>
                <a:tc>
                  <a:txBody>
                    <a:bodyPr/>
                    <a:lstStyle/>
                    <a:p>
                      <a:pPr algn="ctr"/>
                      <a:r>
                        <a:rPr lang="en-US" sz="3200" dirty="0"/>
                        <a:t>B:R2</a:t>
                      </a:r>
                    </a:p>
                  </a:txBody>
                  <a:tcPr/>
                </a:tc>
                <a:extLst>
                  <a:ext uri="{0D108BD9-81ED-4DB2-BD59-A6C34878D82A}">
                    <a16:rowId xmlns:a16="http://schemas.microsoft.com/office/drawing/2014/main" val="2307223638"/>
                  </a:ext>
                </a:extLst>
              </a:tr>
              <a:tr h="563298">
                <a:tc>
                  <a:txBody>
                    <a:bodyPr/>
                    <a:lstStyle/>
                    <a:p>
                      <a:pPr algn="ctr"/>
                      <a:r>
                        <a:rPr lang="en-US" sz="3200" b="1" dirty="0">
                          <a:solidFill>
                            <a:schemeClr val="bg1"/>
                          </a:solidFill>
                        </a:rPr>
                        <a:t>A:R1</a:t>
                      </a:r>
                    </a:p>
                  </a:txBody>
                  <a:tcPr>
                    <a:solidFill>
                      <a:schemeClr val="accent1"/>
                    </a:solidFill>
                  </a:tcPr>
                </a:tc>
                <a:tc>
                  <a:txBody>
                    <a:bodyPr/>
                    <a:lstStyle/>
                    <a:p>
                      <a:pPr algn="ctr"/>
                      <a:r>
                        <a:rPr lang="en-US" sz="3200" dirty="0"/>
                        <a:t>0.5,0.5</a:t>
                      </a:r>
                    </a:p>
                  </a:txBody>
                  <a:tcPr/>
                </a:tc>
                <a:tc>
                  <a:txBody>
                    <a:bodyPr/>
                    <a:lstStyle/>
                    <a:p>
                      <a:pPr algn="ctr"/>
                      <a:r>
                        <a:rPr lang="en-US" sz="3200" dirty="0"/>
                        <a:t>1,1</a:t>
                      </a:r>
                    </a:p>
                  </a:txBody>
                  <a:tcPr/>
                </a:tc>
                <a:extLst>
                  <a:ext uri="{0D108BD9-81ED-4DB2-BD59-A6C34878D82A}">
                    <a16:rowId xmlns:a16="http://schemas.microsoft.com/office/drawing/2014/main" val="1337737064"/>
                  </a:ext>
                </a:extLst>
              </a:tr>
              <a:tr h="563298">
                <a:tc>
                  <a:txBody>
                    <a:bodyPr/>
                    <a:lstStyle/>
                    <a:p>
                      <a:pPr algn="ctr"/>
                      <a:r>
                        <a:rPr lang="en-US" sz="3200" b="1" dirty="0">
                          <a:solidFill>
                            <a:schemeClr val="bg1"/>
                          </a:solidFill>
                        </a:rPr>
                        <a:t>A:R2</a:t>
                      </a:r>
                    </a:p>
                  </a:txBody>
                  <a:tcPr>
                    <a:solidFill>
                      <a:schemeClr val="accent1"/>
                    </a:solidFill>
                  </a:tcPr>
                </a:tc>
                <a:tc>
                  <a:txBody>
                    <a:bodyPr/>
                    <a:lstStyle/>
                    <a:p>
                      <a:pPr algn="ctr"/>
                      <a:r>
                        <a:rPr lang="en-US" sz="3200" dirty="0"/>
                        <a:t>1,1</a:t>
                      </a:r>
                    </a:p>
                  </a:txBody>
                  <a:tcPr/>
                </a:tc>
                <a:tc>
                  <a:txBody>
                    <a:bodyPr/>
                    <a:lstStyle/>
                    <a:p>
                      <a:pPr algn="ctr"/>
                      <a:r>
                        <a:rPr lang="en-US" sz="3200" dirty="0"/>
                        <a:t>0.5,0.5</a:t>
                      </a:r>
                    </a:p>
                  </a:txBody>
                  <a:tcPr/>
                </a:tc>
                <a:extLst>
                  <a:ext uri="{0D108BD9-81ED-4DB2-BD59-A6C34878D82A}">
                    <a16:rowId xmlns:a16="http://schemas.microsoft.com/office/drawing/2014/main" val="1155107598"/>
                  </a:ext>
                </a:extLst>
              </a:tr>
            </a:tbl>
          </a:graphicData>
        </a:graphic>
      </p:graphicFrame>
      <p:sp>
        <p:nvSpPr>
          <p:cNvPr id="5" name="Content Placeholder 2">
            <a:extLst>
              <a:ext uri="{FF2B5EF4-FFF2-40B4-BE49-F238E27FC236}">
                <a16:creationId xmlns:a16="http://schemas.microsoft.com/office/drawing/2014/main" id="{9612061E-6959-ED41-8882-2B8F13834A48}"/>
              </a:ext>
            </a:extLst>
          </p:cNvPr>
          <p:cNvSpPr txBox="1">
            <a:spLocks/>
          </p:cNvSpPr>
          <p:nvPr/>
        </p:nvSpPr>
        <p:spPr>
          <a:xfrm>
            <a:off x="829963" y="5722129"/>
            <a:ext cx="10515600" cy="9999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 this a zero-sum game?</a:t>
            </a:r>
          </a:p>
          <a:p>
            <a:pPr marL="0" indent="0">
              <a:buNone/>
            </a:pPr>
            <a:r>
              <a:rPr lang="en-US" dirty="0"/>
              <a:t>No.  The rewards for Alice and Bob don’t sum to zero within each square.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1125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0069-BE02-6A4F-A29F-B9AAD458F759}"/>
              </a:ext>
            </a:extLst>
          </p:cNvPr>
          <p:cNvSpPr>
            <a:spLocks noGrp="1"/>
          </p:cNvSpPr>
          <p:nvPr>
            <p:ph type="title"/>
          </p:nvPr>
        </p:nvSpPr>
        <p:spPr/>
        <p:txBody>
          <a:bodyPr/>
          <a:lstStyle/>
          <a:p>
            <a:r>
              <a:rPr lang="en-US" dirty="0"/>
              <a:t>Question 10: Game theory</a:t>
            </a:r>
          </a:p>
        </p:txBody>
      </p:sp>
      <p:sp>
        <p:nvSpPr>
          <p:cNvPr id="3" name="Content Placeholder 2">
            <a:extLst>
              <a:ext uri="{FF2B5EF4-FFF2-40B4-BE49-F238E27FC236}">
                <a16:creationId xmlns:a16="http://schemas.microsoft.com/office/drawing/2014/main" id="{61F088C3-5E48-6040-94E6-99E408404D92}"/>
              </a:ext>
            </a:extLst>
          </p:cNvPr>
          <p:cNvSpPr>
            <a:spLocks noGrp="1"/>
          </p:cNvSpPr>
          <p:nvPr>
            <p:ph idx="1"/>
          </p:nvPr>
        </p:nvSpPr>
        <p:spPr>
          <a:xfrm>
            <a:off x="838200" y="1949194"/>
            <a:ext cx="10515600" cy="3376567"/>
          </a:xfrm>
        </p:spPr>
        <p:txBody>
          <a:bodyPr>
            <a:normAutofit/>
          </a:bodyPr>
          <a:lstStyle/>
          <a:p>
            <a:r>
              <a:rPr lang="en-US" dirty="0"/>
              <a:t>Find dominant strategy, if any.  If there is none, explain why not.</a:t>
            </a:r>
          </a:p>
          <a:p>
            <a:pPr marL="0" indent="0">
              <a:buNone/>
            </a:pPr>
            <a:r>
              <a:rPr lang="en-US" dirty="0"/>
              <a:t>There is no dominant strategy.  The best action for Alice depends on what Bob does.  The best action for Bob depends on what Alice does.</a:t>
            </a:r>
          </a:p>
          <a:p>
            <a:r>
              <a:rPr lang="en-US" dirty="0"/>
              <a:t>Find pure-strategy equilibria, if any.  If there is none, explain why not.</a:t>
            </a:r>
          </a:p>
          <a:p>
            <a:pPr marL="0" indent="0">
              <a:buNone/>
            </a:pPr>
            <a:r>
              <a:rPr lang="en-US" dirty="0"/>
              <a:t>There are two.  If Alice takes R1 and Bob takes R2, then Alice has no reason to want to change.  Similarly, if Alice takes R2 and Bob takes R1, then Alice has no reason to want to change.</a:t>
            </a:r>
          </a:p>
        </p:txBody>
      </p:sp>
      <p:graphicFrame>
        <p:nvGraphicFramePr>
          <p:cNvPr id="4" name="Table 4">
            <a:extLst>
              <a:ext uri="{FF2B5EF4-FFF2-40B4-BE49-F238E27FC236}">
                <a16:creationId xmlns:a16="http://schemas.microsoft.com/office/drawing/2014/main" id="{907513E9-5B57-8549-8137-6723D1F7C046}"/>
              </a:ext>
            </a:extLst>
          </p:cNvPr>
          <p:cNvGraphicFramePr>
            <a:graphicFrameLocks noGrp="1"/>
          </p:cNvGraphicFramePr>
          <p:nvPr>
            <p:extLst>
              <p:ext uri="{D42A27DB-BD31-4B8C-83A1-F6EECF244321}">
                <p14:modId xmlns:p14="http://schemas.microsoft.com/office/powerpoint/2010/main" val="1963214118"/>
              </p:ext>
            </p:extLst>
          </p:nvPr>
        </p:nvGraphicFramePr>
        <p:xfrm>
          <a:off x="7228713" y="114185"/>
          <a:ext cx="4772451" cy="1737360"/>
        </p:xfrm>
        <a:graphic>
          <a:graphicData uri="http://schemas.openxmlformats.org/drawingml/2006/table">
            <a:tbl>
              <a:tblPr firstRow="1" bandRow="1">
                <a:tableStyleId>{5C22544A-7EE6-4342-B048-85BDC9FD1C3A}</a:tableStyleId>
              </a:tblPr>
              <a:tblGrid>
                <a:gridCol w="1590817">
                  <a:extLst>
                    <a:ext uri="{9D8B030D-6E8A-4147-A177-3AD203B41FA5}">
                      <a16:colId xmlns:a16="http://schemas.microsoft.com/office/drawing/2014/main" val="2721972990"/>
                    </a:ext>
                  </a:extLst>
                </a:gridCol>
                <a:gridCol w="1590817">
                  <a:extLst>
                    <a:ext uri="{9D8B030D-6E8A-4147-A177-3AD203B41FA5}">
                      <a16:colId xmlns:a16="http://schemas.microsoft.com/office/drawing/2014/main" val="1791609459"/>
                    </a:ext>
                  </a:extLst>
                </a:gridCol>
                <a:gridCol w="1590817">
                  <a:extLst>
                    <a:ext uri="{9D8B030D-6E8A-4147-A177-3AD203B41FA5}">
                      <a16:colId xmlns:a16="http://schemas.microsoft.com/office/drawing/2014/main" val="3123946178"/>
                    </a:ext>
                  </a:extLst>
                </a:gridCol>
              </a:tblGrid>
              <a:tr h="563298">
                <a:tc>
                  <a:txBody>
                    <a:bodyPr/>
                    <a:lstStyle/>
                    <a:p>
                      <a:pPr algn="ctr"/>
                      <a:endParaRPr lang="en-US" sz="3200" dirty="0"/>
                    </a:p>
                  </a:txBody>
                  <a:tcPr/>
                </a:tc>
                <a:tc>
                  <a:txBody>
                    <a:bodyPr/>
                    <a:lstStyle/>
                    <a:p>
                      <a:pPr algn="ctr"/>
                      <a:r>
                        <a:rPr lang="en-US" sz="3200" dirty="0"/>
                        <a:t>B:R1</a:t>
                      </a:r>
                    </a:p>
                  </a:txBody>
                  <a:tcPr/>
                </a:tc>
                <a:tc>
                  <a:txBody>
                    <a:bodyPr/>
                    <a:lstStyle/>
                    <a:p>
                      <a:pPr algn="ctr"/>
                      <a:r>
                        <a:rPr lang="en-US" sz="3200" dirty="0"/>
                        <a:t>B:R2</a:t>
                      </a:r>
                    </a:p>
                  </a:txBody>
                  <a:tcPr/>
                </a:tc>
                <a:extLst>
                  <a:ext uri="{0D108BD9-81ED-4DB2-BD59-A6C34878D82A}">
                    <a16:rowId xmlns:a16="http://schemas.microsoft.com/office/drawing/2014/main" val="2307223638"/>
                  </a:ext>
                </a:extLst>
              </a:tr>
              <a:tr h="563298">
                <a:tc>
                  <a:txBody>
                    <a:bodyPr/>
                    <a:lstStyle/>
                    <a:p>
                      <a:pPr algn="ctr"/>
                      <a:r>
                        <a:rPr lang="en-US" sz="3200" b="1" dirty="0">
                          <a:solidFill>
                            <a:schemeClr val="bg1"/>
                          </a:solidFill>
                        </a:rPr>
                        <a:t>A:R1</a:t>
                      </a:r>
                    </a:p>
                  </a:txBody>
                  <a:tcPr>
                    <a:solidFill>
                      <a:schemeClr val="accent1"/>
                    </a:solidFill>
                  </a:tcPr>
                </a:tc>
                <a:tc>
                  <a:txBody>
                    <a:bodyPr/>
                    <a:lstStyle/>
                    <a:p>
                      <a:pPr algn="ctr"/>
                      <a:r>
                        <a:rPr lang="en-US" sz="3200" dirty="0"/>
                        <a:t>0.5,0.5</a:t>
                      </a:r>
                    </a:p>
                  </a:txBody>
                  <a:tcPr/>
                </a:tc>
                <a:tc>
                  <a:txBody>
                    <a:bodyPr/>
                    <a:lstStyle/>
                    <a:p>
                      <a:pPr algn="ctr"/>
                      <a:r>
                        <a:rPr lang="en-US" sz="3200" dirty="0"/>
                        <a:t>1,1</a:t>
                      </a:r>
                    </a:p>
                  </a:txBody>
                  <a:tcPr/>
                </a:tc>
                <a:extLst>
                  <a:ext uri="{0D108BD9-81ED-4DB2-BD59-A6C34878D82A}">
                    <a16:rowId xmlns:a16="http://schemas.microsoft.com/office/drawing/2014/main" val="1337737064"/>
                  </a:ext>
                </a:extLst>
              </a:tr>
              <a:tr h="563298">
                <a:tc>
                  <a:txBody>
                    <a:bodyPr/>
                    <a:lstStyle/>
                    <a:p>
                      <a:pPr algn="ctr"/>
                      <a:r>
                        <a:rPr lang="en-US" sz="3200" b="1" dirty="0">
                          <a:solidFill>
                            <a:schemeClr val="bg1"/>
                          </a:solidFill>
                        </a:rPr>
                        <a:t>A:R2</a:t>
                      </a:r>
                    </a:p>
                  </a:txBody>
                  <a:tcPr>
                    <a:solidFill>
                      <a:schemeClr val="accent1"/>
                    </a:solidFill>
                  </a:tcPr>
                </a:tc>
                <a:tc>
                  <a:txBody>
                    <a:bodyPr/>
                    <a:lstStyle/>
                    <a:p>
                      <a:pPr algn="ctr"/>
                      <a:r>
                        <a:rPr lang="en-US" sz="3200" dirty="0"/>
                        <a:t>1,1</a:t>
                      </a:r>
                    </a:p>
                  </a:txBody>
                  <a:tcPr/>
                </a:tc>
                <a:tc>
                  <a:txBody>
                    <a:bodyPr/>
                    <a:lstStyle/>
                    <a:p>
                      <a:pPr algn="ctr"/>
                      <a:r>
                        <a:rPr lang="en-US" sz="3200" dirty="0"/>
                        <a:t>0.5,0.5</a:t>
                      </a:r>
                    </a:p>
                  </a:txBody>
                  <a:tcPr/>
                </a:tc>
                <a:extLst>
                  <a:ext uri="{0D108BD9-81ED-4DB2-BD59-A6C34878D82A}">
                    <a16:rowId xmlns:a16="http://schemas.microsoft.com/office/drawing/2014/main" val="1155107598"/>
                  </a:ext>
                </a:extLst>
              </a:tr>
            </a:tbl>
          </a:graphicData>
        </a:graphic>
      </p:graphicFrame>
    </p:spTree>
    <p:extLst>
      <p:ext uri="{BB962C8B-B14F-4D97-AF65-F5344CB8AC3E}">
        <p14:creationId xmlns:p14="http://schemas.microsoft.com/office/powerpoint/2010/main" val="209846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0069-BE02-6A4F-A29F-B9AAD458F759}"/>
              </a:ext>
            </a:extLst>
          </p:cNvPr>
          <p:cNvSpPr>
            <a:spLocks noGrp="1"/>
          </p:cNvSpPr>
          <p:nvPr>
            <p:ph type="title"/>
          </p:nvPr>
        </p:nvSpPr>
        <p:spPr/>
        <p:txBody>
          <a:bodyPr/>
          <a:lstStyle/>
          <a:p>
            <a:r>
              <a:rPr lang="en-US" dirty="0"/>
              <a:t>Question 10: Game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F088C3-5E48-6040-94E6-99E408404D92}"/>
                  </a:ext>
                </a:extLst>
              </p:cNvPr>
              <p:cNvSpPr>
                <a:spLocks noGrp="1"/>
              </p:cNvSpPr>
              <p:nvPr>
                <p:ph idx="1"/>
              </p:nvPr>
            </p:nvSpPr>
            <p:spPr>
              <a:xfrm>
                <a:off x="838200" y="1949194"/>
                <a:ext cx="10515600" cy="4056190"/>
              </a:xfrm>
            </p:spPr>
            <p:txBody>
              <a:bodyPr>
                <a:normAutofit/>
              </a:bodyPr>
              <a:lstStyle/>
              <a:p>
                <a:r>
                  <a:rPr lang="en-US" dirty="0"/>
                  <a:t>Find the mixed-strategy equilibrium.</a:t>
                </a:r>
              </a:p>
              <a:p>
                <a:pPr marL="0" indent="0">
                  <a:buNone/>
                </a:pPr>
                <a:r>
                  <a:rPr lang="en-US" dirty="0"/>
                  <a:t>Suppose Alice chooses R2 with probability p.  Then it is rational for Bob to choose randomly only if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0.5</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+0.5</m:t>
                      </m:r>
                      <m:r>
                        <a:rPr lang="en-US" b="0" i="1" smtClean="0">
                          <a:latin typeface="Cambria Math" panose="02040503050406030204" pitchFamily="18" charset="0"/>
                        </a:rPr>
                        <m:t>𝑝</m:t>
                      </m:r>
                    </m:oMath>
                  </m:oMathPara>
                </a14:m>
                <a:endParaRPr lang="en-US" b="0" dirty="0"/>
              </a:p>
              <a:p>
                <a:pPr marL="0" indent="0">
                  <a:buNone/>
                </a:pPr>
                <a:r>
                  <a:rPr lang="en-US" dirty="0"/>
                  <a:t>So p=0.5.  Since it is now rational for Bob to choose randomly, suppose he chooses R2 with probability q.  Then it is rational for Alice to choose randomly only if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0.5</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𝑞</m:t>
                          </m:r>
                        </m:e>
                      </m:d>
                      <m:r>
                        <a:rPr lang="en-US" b="0" i="1" smtClean="0">
                          <a:latin typeface="Cambria Math" panose="02040503050406030204" pitchFamily="18" charset="0"/>
                        </a:rPr>
                        <m:t>+0.5</m:t>
                      </m:r>
                      <m:r>
                        <a:rPr lang="en-US" b="0" i="1" smtClean="0">
                          <a:latin typeface="Cambria Math" panose="02040503050406030204" pitchFamily="18" charset="0"/>
                        </a:rPr>
                        <m:t>𝑞</m:t>
                      </m:r>
                    </m:oMath>
                  </m:oMathPara>
                </a14:m>
                <a:endParaRPr lang="en-US" dirty="0"/>
              </a:p>
              <a:p>
                <a:pPr marL="0" indent="0">
                  <a:buNone/>
                </a:pPr>
                <a:r>
                  <a:rPr lang="en-US" dirty="0"/>
                  <a:t>So random choice is a Nash equilibrium only if p=0.5, q=0.5.</a:t>
                </a:r>
              </a:p>
            </p:txBody>
          </p:sp>
        </mc:Choice>
        <mc:Fallback xmlns="">
          <p:sp>
            <p:nvSpPr>
              <p:cNvPr id="3" name="Content Placeholder 2">
                <a:extLst>
                  <a:ext uri="{FF2B5EF4-FFF2-40B4-BE49-F238E27FC236}">
                    <a16:creationId xmlns:a16="http://schemas.microsoft.com/office/drawing/2014/main" id="{61F088C3-5E48-6040-94E6-99E408404D92}"/>
                  </a:ext>
                </a:extLst>
              </p:cNvPr>
              <p:cNvSpPr>
                <a:spLocks noGrp="1" noRot="1" noChangeAspect="1" noMove="1" noResize="1" noEditPoints="1" noAdjustHandles="1" noChangeArrowheads="1" noChangeShapeType="1" noTextEdit="1"/>
              </p:cNvSpPr>
              <p:nvPr>
                <p:ph idx="1"/>
              </p:nvPr>
            </p:nvSpPr>
            <p:spPr>
              <a:xfrm>
                <a:off x="838200" y="1949194"/>
                <a:ext cx="10515600" cy="4056190"/>
              </a:xfrm>
              <a:blipFill>
                <a:blip r:embed="rId2"/>
                <a:stretch>
                  <a:fillRect l="-1206" t="-2500" r="-965" b="-1250"/>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907513E9-5B57-8549-8137-6723D1F7C046}"/>
              </a:ext>
            </a:extLst>
          </p:cNvPr>
          <p:cNvGraphicFramePr>
            <a:graphicFrameLocks noGrp="1"/>
          </p:cNvGraphicFramePr>
          <p:nvPr/>
        </p:nvGraphicFramePr>
        <p:xfrm>
          <a:off x="7228713" y="114185"/>
          <a:ext cx="4772451" cy="1737360"/>
        </p:xfrm>
        <a:graphic>
          <a:graphicData uri="http://schemas.openxmlformats.org/drawingml/2006/table">
            <a:tbl>
              <a:tblPr firstRow="1" bandRow="1">
                <a:tableStyleId>{5C22544A-7EE6-4342-B048-85BDC9FD1C3A}</a:tableStyleId>
              </a:tblPr>
              <a:tblGrid>
                <a:gridCol w="1590817">
                  <a:extLst>
                    <a:ext uri="{9D8B030D-6E8A-4147-A177-3AD203B41FA5}">
                      <a16:colId xmlns:a16="http://schemas.microsoft.com/office/drawing/2014/main" val="2721972990"/>
                    </a:ext>
                  </a:extLst>
                </a:gridCol>
                <a:gridCol w="1590817">
                  <a:extLst>
                    <a:ext uri="{9D8B030D-6E8A-4147-A177-3AD203B41FA5}">
                      <a16:colId xmlns:a16="http://schemas.microsoft.com/office/drawing/2014/main" val="1791609459"/>
                    </a:ext>
                  </a:extLst>
                </a:gridCol>
                <a:gridCol w="1590817">
                  <a:extLst>
                    <a:ext uri="{9D8B030D-6E8A-4147-A177-3AD203B41FA5}">
                      <a16:colId xmlns:a16="http://schemas.microsoft.com/office/drawing/2014/main" val="3123946178"/>
                    </a:ext>
                  </a:extLst>
                </a:gridCol>
              </a:tblGrid>
              <a:tr h="563298">
                <a:tc>
                  <a:txBody>
                    <a:bodyPr/>
                    <a:lstStyle/>
                    <a:p>
                      <a:pPr algn="ctr"/>
                      <a:endParaRPr lang="en-US" sz="3200" dirty="0"/>
                    </a:p>
                  </a:txBody>
                  <a:tcPr/>
                </a:tc>
                <a:tc>
                  <a:txBody>
                    <a:bodyPr/>
                    <a:lstStyle/>
                    <a:p>
                      <a:pPr algn="ctr"/>
                      <a:r>
                        <a:rPr lang="en-US" sz="3200" dirty="0"/>
                        <a:t>B:R1</a:t>
                      </a:r>
                    </a:p>
                  </a:txBody>
                  <a:tcPr/>
                </a:tc>
                <a:tc>
                  <a:txBody>
                    <a:bodyPr/>
                    <a:lstStyle/>
                    <a:p>
                      <a:pPr algn="ctr"/>
                      <a:r>
                        <a:rPr lang="en-US" sz="3200" dirty="0"/>
                        <a:t>B:R2</a:t>
                      </a:r>
                    </a:p>
                  </a:txBody>
                  <a:tcPr/>
                </a:tc>
                <a:extLst>
                  <a:ext uri="{0D108BD9-81ED-4DB2-BD59-A6C34878D82A}">
                    <a16:rowId xmlns:a16="http://schemas.microsoft.com/office/drawing/2014/main" val="2307223638"/>
                  </a:ext>
                </a:extLst>
              </a:tr>
              <a:tr h="563298">
                <a:tc>
                  <a:txBody>
                    <a:bodyPr/>
                    <a:lstStyle/>
                    <a:p>
                      <a:pPr algn="ctr"/>
                      <a:r>
                        <a:rPr lang="en-US" sz="3200" b="1" dirty="0">
                          <a:solidFill>
                            <a:schemeClr val="bg1"/>
                          </a:solidFill>
                        </a:rPr>
                        <a:t>A:R1</a:t>
                      </a:r>
                    </a:p>
                  </a:txBody>
                  <a:tcPr>
                    <a:solidFill>
                      <a:schemeClr val="accent1"/>
                    </a:solidFill>
                  </a:tcPr>
                </a:tc>
                <a:tc>
                  <a:txBody>
                    <a:bodyPr/>
                    <a:lstStyle/>
                    <a:p>
                      <a:pPr algn="ctr"/>
                      <a:r>
                        <a:rPr lang="en-US" sz="3200" dirty="0"/>
                        <a:t>0.5,0.5</a:t>
                      </a:r>
                    </a:p>
                  </a:txBody>
                  <a:tcPr/>
                </a:tc>
                <a:tc>
                  <a:txBody>
                    <a:bodyPr/>
                    <a:lstStyle/>
                    <a:p>
                      <a:pPr algn="ctr"/>
                      <a:r>
                        <a:rPr lang="en-US" sz="3200" dirty="0"/>
                        <a:t>1,1</a:t>
                      </a:r>
                    </a:p>
                  </a:txBody>
                  <a:tcPr/>
                </a:tc>
                <a:extLst>
                  <a:ext uri="{0D108BD9-81ED-4DB2-BD59-A6C34878D82A}">
                    <a16:rowId xmlns:a16="http://schemas.microsoft.com/office/drawing/2014/main" val="1337737064"/>
                  </a:ext>
                </a:extLst>
              </a:tr>
              <a:tr h="563298">
                <a:tc>
                  <a:txBody>
                    <a:bodyPr/>
                    <a:lstStyle/>
                    <a:p>
                      <a:pPr algn="ctr"/>
                      <a:r>
                        <a:rPr lang="en-US" sz="3200" b="1" dirty="0">
                          <a:solidFill>
                            <a:schemeClr val="bg1"/>
                          </a:solidFill>
                        </a:rPr>
                        <a:t>A:R2</a:t>
                      </a:r>
                    </a:p>
                  </a:txBody>
                  <a:tcPr>
                    <a:solidFill>
                      <a:schemeClr val="accent1"/>
                    </a:solidFill>
                  </a:tcPr>
                </a:tc>
                <a:tc>
                  <a:txBody>
                    <a:bodyPr/>
                    <a:lstStyle/>
                    <a:p>
                      <a:pPr algn="ctr"/>
                      <a:r>
                        <a:rPr lang="en-US" sz="3200" dirty="0"/>
                        <a:t>1,1</a:t>
                      </a:r>
                    </a:p>
                  </a:txBody>
                  <a:tcPr/>
                </a:tc>
                <a:tc>
                  <a:txBody>
                    <a:bodyPr/>
                    <a:lstStyle/>
                    <a:p>
                      <a:pPr algn="ctr"/>
                      <a:r>
                        <a:rPr lang="en-US" sz="3200" dirty="0"/>
                        <a:t>0.5,0.5</a:t>
                      </a:r>
                    </a:p>
                  </a:txBody>
                  <a:tcPr/>
                </a:tc>
                <a:extLst>
                  <a:ext uri="{0D108BD9-81ED-4DB2-BD59-A6C34878D82A}">
                    <a16:rowId xmlns:a16="http://schemas.microsoft.com/office/drawing/2014/main" val="1155107598"/>
                  </a:ext>
                </a:extLst>
              </a:tr>
            </a:tbl>
          </a:graphicData>
        </a:graphic>
      </p:graphicFrame>
    </p:spTree>
    <p:extLst>
      <p:ext uri="{BB962C8B-B14F-4D97-AF65-F5344CB8AC3E}">
        <p14:creationId xmlns:p14="http://schemas.microsoft.com/office/powerpoint/2010/main" val="889154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3387-E981-1A48-8D6B-4A479417AAE9}"/>
              </a:ext>
            </a:extLst>
          </p:cNvPr>
          <p:cNvSpPr>
            <a:spLocks noGrp="1"/>
          </p:cNvSpPr>
          <p:nvPr>
            <p:ph type="title"/>
          </p:nvPr>
        </p:nvSpPr>
        <p:spPr/>
        <p:txBody>
          <a:bodyPr/>
          <a:lstStyle/>
          <a:p>
            <a:r>
              <a:rPr lang="en-US" dirty="0"/>
              <a:t>Question 14: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B04B3F-B8AD-6248-8F76-B99FAE4B8CC7}"/>
                  </a:ext>
                </a:extLst>
              </p:cNvPr>
              <p:cNvSpPr>
                <a:spLocks noGrp="1"/>
              </p:cNvSpPr>
              <p:nvPr>
                <p:ph sz="half" idx="1"/>
              </p:nvPr>
            </p:nvSpPr>
            <p:spPr>
              <a:xfrm>
                <a:off x="506627" y="1504348"/>
                <a:ext cx="5513173" cy="4834667"/>
              </a:xfrm>
            </p:spPr>
            <p:txBody>
              <a:bodyPr>
                <a:normAutofit fontScale="85000" lnSpcReduction="20000"/>
              </a:bodyPr>
              <a:lstStyle/>
              <a:p>
                <a:pPr marL="0" indent="0">
                  <a:buNone/>
                </a:pPr>
                <a:r>
                  <a:rPr lang="en-US" dirty="0"/>
                  <a:t>Consider a 3x2 </a:t>
                </a:r>
                <a:r>
                  <a:rPr lang="en-US" dirty="0" err="1"/>
                  <a:t>gridworld</a:t>
                </a:r>
                <a:r>
                  <a:rPr lang="en-US" dirty="0"/>
                  <a:t>, with rewards for each state as shown at right.  Robot starts in the square with R(s)=0; if it reaches the square with R(s)=-1 or R(s)=1, the game ends.    Transition probability is</a:t>
                </a:r>
              </a:p>
              <a:p>
                <a:pPr marL="0" indent="0">
                  <a:buNone/>
                </a:pPr>
                <a:endParaRPr lang="en-US" b="0" i="1" dirty="0">
                  <a:latin typeface="Cambria Math" panose="02040503050406030204" pitchFamily="18" charset="0"/>
                </a:endParaRPr>
              </a:p>
              <a:p>
                <a:pPr marL="0" indent="0" algn="ctr">
                  <a:buNone/>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.8</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m:t>
                              </m:r>
                            </m:e>
                          </m:mr>
                          <m:mr>
                            <m:e>
                              <m:r>
                                <a:rPr lang="en-US" b="0" i="1" smtClean="0">
                                  <a:latin typeface="Cambria Math" panose="02040503050406030204" pitchFamily="18" charset="0"/>
                                </a:rPr>
                                <m:t>0.2</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e>
                          </m:mr>
                        </m:m>
                      </m:e>
                    </m:d>
                  </m:oMath>
                </a14:m>
                <a:r>
                  <a:rPr lang="en-US" dirty="0"/>
                  <a:t> </a:t>
                </a:r>
              </a:p>
              <a:p>
                <a:pPr marL="0" indent="0">
                  <a:buNone/>
                </a:pPr>
                <a:endParaRPr lang="en-US" dirty="0"/>
              </a:p>
              <a:p>
                <a:r>
                  <a:rPr lang="en-US" dirty="0"/>
                  <a:t>What is U(s) after second round of value iteration, with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oMath>
                </a14:m>
                <a:r>
                  <a:rPr lang="en-US" dirty="0"/>
                  <a:t>?</a:t>
                </a:r>
              </a:p>
              <a:p>
                <a:r>
                  <a:rPr lang="en-US" dirty="0"/>
                  <a:t>After how many rounds of value iteration is U(s)&gt;0, for the first time, in the starting state?</a:t>
                </a:r>
              </a:p>
            </p:txBody>
          </p:sp>
        </mc:Choice>
        <mc:Fallback xmlns="">
          <p:sp>
            <p:nvSpPr>
              <p:cNvPr id="3" name="Content Placeholder 2">
                <a:extLst>
                  <a:ext uri="{FF2B5EF4-FFF2-40B4-BE49-F238E27FC236}">
                    <a16:creationId xmlns:a16="http://schemas.microsoft.com/office/drawing/2014/main" id="{38B04B3F-B8AD-6248-8F76-B99FAE4B8CC7}"/>
                  </a:ext>
                </a:extLst>
              </p:cNvPr>
              <p:cNvSpPr>
                <a:spLocks noGrp="1" noRot="1" noChangeAspect="1" noMove="1" noResize="1" noEditPoints="1" noAdjustHandles="1" noChangeArrowheads="1" noChangeShapeType="1" noTextEdit="1"/>
              </p:cNvSpPr>
              <p:nvPr>
                <p:ph sz="half" idx="1"/>
              </p:nvPr>
            </p:nvSpPr>
            <p:spPr>
              <a:xfrm>
                <a:off x="506627" y="1504348"/>
                <a:ext cx="5513173" cy="4834667"/>
              </a:xfrm>
              <a:blipFill>
                <a:blip r:embed="rId2"/>
                <a:stretch>
                  <a:fillRect l="-1606" t="-4974" r="-2523" b="-7330"/>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12BB129B-11C7-1E42-B8F7-5DB56D8EA726}"/>
              </a:ext>
            </a:extLst>
          </p:cNvPr>
          <p:cNvGraphicFramePr>
            <a:graphicFrameLocks noGrp="1"/>
          </p:cNvGraphicFramePr>
          <p:nvPr>
            <p:ph sz="half" idx="2"/>
            <p:extLst>
              <p:ext uri="{D42A27DB-BD31-4B8C-83A1-F6EECF244321}">
                <p14:modId xmlns:p14="http://schemas.microsoft.com/office/powerpoint/2010/main" val="538006004"/>
              </p:ext>
            </p:extLst>
          </p:nvPr>
        </p:nvGraphicFramePr>
        <p:xfrm>
          <a:off x="6172200" y="1825625"/>
          <a:ext cx="5181600" cy="1737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370840">
                <a:tc>
                  <a:txBody>
                    <a:bodyPr/>
                    <a:lstStyle/>
                    <a:p>
                      <a:pPr algn="ctr"/>
                      <a:r>
                        <a:rPr lang="en-US" sz="3200" b="0" dirty="0">
                          <a:solidFill>
                            <a:schemeClr val="tx1"/>
                          </a:solidFill>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solidFill>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811775"/>
                  </a:ext>
                </a:extLst>
              </a:tr>
              <a:tr h="370840">
                <a:tc>
                  <a:txBody>
                    <a:bodyPr/>
                    <a:lstStyle/>
                    <a:p>
                      <a:pPr algn="ctr"/>
                      <a:r>
                        <a:rPr lang="en-US" sz="32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509908"/>
                  </a:ext>
                </a:extLst>
              </a:tr>
              <a:tr h="370840">
                <a:tc>
                  <a:txBody>
                    <a:bodyPr/>
                    <a:lstStyle/>
                    <a:p>
                      <a:pPr algn="ctr"/>
                      <a:r>
                        <a:rPr lang="en-US" sz="3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solidFill>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545037"/>
                  </a:ext>
                </a:extLst>
              </a:tr>
            </a:tbl>
          </a:graphicData>
        </a:graphic>
      </p:graphicFrame>
    </p:spTree>
    <p:extLst>
      <p:ext uri="{BB962C8B-B14F-4D97-AF65-F5344CB8AC3E}">
        <p14:creationId xmlns:p14="http://schemas.microsoft.com/office/powerpoint/2010/main" val="1402270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3387-E981-1A48-8D6B-4A479417AAE9}"/>
              </a:ext>
            </a:extLst>
          </p:cNvPr>
          <p:cNvSpPr>
            <a:spLocks noGrp="1"/>
          </p:cNvSpPr>
          <p:nvPr>
            <p:ph type="title"/>
          </p:nvPr>
        </p:nvSpPr>
        <p:spPr/>
        <p:txBody>
          <a:bodyPr/>
          <a:lstStyle/>
          <a:p>
            <a:r>
              <a:rPr lang="en-US" dirty="0"/>
              <a:t>Question 14: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B04B3F-B8AD-6248-8F76-B99FAE4B8CC7}"/>
                  </a:ext>
                </a:extLst>
              </p:cNvPr>
              <p:cNvSpPr>
                <a:spLocks noGrp="1"/>
              </p:cNvSpPr>
              <p:nvPr>
                <p:ph sz="half" idx="1"/>
              </p:nvPr>
            </p:nvSpPr>
            <p:spPr>
              <a:xfrm>
                <a:off x="407773" y="1825625"/>
                <a:ext cx="5612027" cy="4351338"/>
              </a:xfrm>
            </p:spPr>
            <p:txBody>
              <a:bodyPr>
                <a:normAutofit/>
              </a:bodyPr>
              <a:lstStyle/>
              <a:p>
                <a:r>
                  <a:rPr lang="en-US" sz="2000" dirty="0"/>
                  <a:t>What is U(s) after second round of value iteration, with </a:t>
                </a:r>
                <a14:m>
                  <m:oMath xmlns:m="http://schemas.openxmlformats.org/officeDocument/2006/math">
                    <m:r>
                      <a:rPr lang="en-US" sz="2000" i="1" smtClean="0">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=1</m:t>
                    </m:r>
                  </m:oMath>
                </a14:m>
                <a:r>
                  <a:rPr lang="en-US" sz="2000" dirty="0"/>
                  <a:t>?</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𝛾</m:t>
                      </m:r>
                      <m:func>
                        <m:funcPr>
                          <m:ctrlPr>
                            <a:rPr lang="en-US" sz="2000" b="0" i="1" smtClean="0">
                              <a:latin typeface="Cambria Math" panose="02040503050406030204" pitchFamily="18" charset="0"/>
                              <a:ea typeface="Cambria Math" panose="02040503050406030204" pitchFamily="18" charset="0"/>
                            </a:rPr>
                          </m:ctrlPr>
                        </m:funcPr>
                        <m:fName>
                          <m:limLow>
                            <m:limLowPr>
                              <m:ctrlPr>
                                <a:rPr lang="en-US" sz="2000" b="0" i="1" smtClean="0">
                                  <a:latin typeface="Cambria Math" panose="02040503050406030204" pitchFamily="18" charset="0"/>
                                  <a:ea typeface="Cambria Math" panose="02040503050406030204" pitchFamily="18" charset="0"/>
                                </a:rPr>
                              </m:ctrlPr>
                            </m:limLowPr>
                            <m:e>
                              <m:r>
                                <m:rPr>
                                  <m:sty m:val="p"/>
                                </m:rPr>
                                <a:rPr lang="en-US" sz="2000" b="0" i="0" smtClean="0">
                                  <a:latin typeface="Cambria Math" panose="02040503050406030204" pitchFamily="18" charset="0"/>
                                  <a:ea typeface="Cambria Math" panose="02040503050406030204" pitchFamily="18" charset="0"/>
                                </a:rPr>
                                <m:t>max</m:t>
                              </m:r>
                            </m:e>
                            <m:lim>
                              <m:r>
                                <a:rPr lang="en-US" sz="2000" b="0" i="1" smtClean="0">
                                  <a:latin typeface="Cambria Math" panose="02040503050406030204" pitchFamily="18" charset="0"/>
                                  <a:ea typeface="Cambria Math" panose="02040503050406030204" pitchFamily="18" charset="0"/>
                                </a:rPr>
                                <m:t>𝑎</m:t>
                              </m:r>
                            </m:lim>
                          </m:limLow>
                        </m:fName>
                        <m:e>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sub>
                            <m:sup/>
                            <m:e>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𝑠</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𝑠</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e>
                          </m:nary>
                        </m:e>
                      </m:func>
                    </m:oMath>
                  </m:oMathPara>
                </a14:m>
                <a:endParaRPr lang="en-US" sz="2000" dirty="0"/>
              </a:p>
              <a:p>
                <a:pPr marL="0" indent="0">
                  <a:buNone/>
                </a:pPr>
                <a:r>
                  <a:rPr lang="en-US" sz="2000" dirty="0"/>
                  <a:t>So if we start with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0</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r>
                      <a:rPr lang="en-US" sz="2000" b="0" i="1" smtClean="0">
                        <a:latin typeface="Cambria Math" panose="02040503050406030204" pitchFamily="18" charset="0"/>
                        <a:ea typeface="Cambria Math" panose="02040503050406030204" pitchFamily="18" charset="0"/>
                      </a:rPr>
                      <m:t>=0</m:t>
                    </m:r>
                  </m:oMath>
                </a14:m>
                <a:r>
                  <a:rPr lang="en-US" sz="2000" dirty="0"/>
                  <a:t>, then we have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1</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oMath>
                </a14:m>
                <a:r>
                  <a:rPr lang="en-US" sz="2000" dirty="0"/>
                  <a:t>, and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2</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oMath>
                </a14:m>
                <a:r>
                  <a:rPr lang="en-US" sz="2000" dirty="0"/>
                  <a:t> as shown at right.</a:t>
                </a:r>
              </a:p>
            </p:txBody>
          </p:sp>
        </mc:Choice>
        <mc:Fallback xmlns="">
          <p:sp>
            <p:nvSpPr>
              <p:cNvPr id="3" name="Content Placeholder 2">
                <a:extLst>
                  <a:ext uri="{FF2B5EF4-FFF2-40B4-BE49-F238E27FC236}">
                    <a16:creationId xmlns:a16="http://schemas.microsoft.com/office/drawing/2014/main" id="{38B04B3F-B8AD-6248-8F76-B99FAE4B8CC7}"/>
                  </a:ext>
                </a:extLst>
              </p:cNvPr>
              <p:cNvSpPr>
                <a:spLocks noGrp="1" noRot="1" noChangeAspect="1" noMove="1" noResize="1" noEditPoints="1" noAdjustHandles="1" noChangeArrowheads="1" noChangeShapeType="1" noTextEdit="1"/>
              </p:cNvSpPr>
              <p:nvPr>
                <p:ph sz="half" idx="1"/>
              </p:nvPr>
            </p:nvSpPr>
            <p:spPr>
              <a:xfrm>
                <a:off x="407773" y="1825625"/>
                <a:ext cx="5612027" cy="4351338"/>
              </a:xfrm>
              <a:blipFill>
                <a:blip r:embed="rId2"/>
                <a:stretch>
                  <a:fillRect l="-1354" t="-3779" r="-13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12BB129B-11C7-1E42-B8F7-5DB56D8EA726}"/>
                  </a:ext>
                </a:extLst>
              </p:cNvPr>
              <p:cNvGraphicFramePr>
                <a:graphicFrameLocks noGrp="1"/>
              </p:cNvGraphicFramePr>
              <p:nvPr>
                <p:ph sz="half" idx="2"/>
                <p:extLst>
                  <p:ext uri="{D42A27DB-BD31-4B8C-83A1-F6EECF244321}">
                    <p14:modId xmlns:p14="http://schemas.microsoft.com/office/powerpoint/2010/main" val="1626209770"/>
                  </p:ext>
                </p:extLst>
              </p:nvPr>
            </p:nvGraphicFramePr>
            <p:xfrm>
              <a:off x="6172200" y="1825625"/>
              <a:ext cx="5181600" cy="1737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)=−0.04</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)=−0.04</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811775"/>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)=−1</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)=1</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509908"/>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)=−0.04</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545037"/>
                      </a:ext>
                    </a:extLst>
                  </a:tr>
                </a:tbl>
              </a:graphicData>
            </a:graphic>
          </p:graphicFrame>
        </mc:Choice>
        <mc:Fallback xmlns="">
          <p:graphicFrame>
            <p:nvGraphicFramePr>
              <p:cNvPr id="5" name="Table 5">
                <a:extLst>
                  <a:ext uri="{FF2B5EF4-FFF2-40B4-BE49-F238E27FC236}">
                    <a16:creationId xmlns:a16="http://schemas.microsoft.com/office/drawing/2014/main" id="{12BB129B-11C7-1E42-B8F7-5DB56D8EA726}"/>
                  </a:ext>
                </a:extLst>
              </p:cNvPr>
              <p:cNvGraphicFramePr>
                <a:graphicFrameLocks noGrp="1"/>
              </p:cNvGraphicFramePr>
              <p:nvPr>
                <p:ph sz="half" idx="2"/>
                <p:extLst>
                  <p:ext uri="{D42A27DB-BD31-4B8C-83A1-F6EECF244321}">
                    <p14:modId xmlns:p14="http://schemas.microsoft.com/office/powerpoint/2010/main" val="1626209770"/>
                  </p:ext>
                </p:extLst>
              </p:nvPr>
            </p:nvGraphicFramePr>
            <p:xfrm>
              <a:off x="6172200" y="1825625"/>
              <a:ext cx="5181600" cy="1737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0" r="-100980" b="-2217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90" r="-980" b="-221739"/>
                          </a:stretch>
                        </a:blipFill>
                      </a:tcPr>
                    </a:tc>
                    <a:extLst>
                      <a:ext uri="{0D108BD9-81ED-4DB2-BD59-A6C34878D82A}">
                        <a16:rowId xmlns:a16="http://schemas.microsoft.com/office/drawing/2014/main" val="1313811775"/>
                      </a:ext>
                    </a:extLst>
                  </a:tr>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0" t="-100000" r="-100980" b="-1217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90" t="-100000" r="-980" b="-121739"/>
                          </a:stretch>
                        </a:blipFill>
                      </a:tcPr>
                    </a:tc>
                    <a:extLst>
                      <a:ext uri="{0D108BD9-81ED-4DB2-BD59-A6C34878D82A}">
                        <a16:rowId xmlns:a16="http://schemas.microsoft.com/office/drawing/2014/main" val="3349509908"/>
                      </a:ext>
                    </a:extLst>
                  </a:tr>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0" t="-200000" r="-100980" b="-217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90" t="-200000" r="-980" b="-21739"/>
                          </a:stretch>
                        </a:blipFill>
                      </a:tcPr>
                    </a:tc>
                    <a:extLst>
                      <a:ext uri="{0D108BD9-81ED-4DB2-BD59-A6C34878D82A}">
                        <a16:rowId xmlns:a16="http://schemas.microsoft.com/office/drawing/2014/main" val="366854503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FE0F73E-12D0-BB4B-B88B-D392FB00C525}"/>
                  </a:ext>
                </a:extLst>
              </p:cNvPr>
              <p:cNvGraphicFramePr>
                <a:graphicFrameLocks/>
              </p:cNvGraphicFramePr>
              <p:nvPr>
                <p:extLst>
                  <p:ext uri="{D42A27DB-BD31-4B8C-83A1-F6EECF244321}">
                    <p14:modId xmlns:p14="http://schemas.microsoft.com/office/powerpoint/2010/main" val="4086543361"/>
                  </p:ext>
                </p:extLst>
              </p:nvPr>
            </p:nvGraphicFramePr>
            <p:xfrm>
              <a:off x="6225744" y="4189891"/>
              <a:ext cx="5181600" cy="1371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𝑈</m:t>
                                    </m:r>
                                  </m:e>
                                  <m:sub>
                                    <m:r>
                                      <a:rPr lang="en-US" sz="2400" b="0" i="1" smtClean="0">
                                        <a:solidFill>
                                          <a:schemeClr val="tx1"/>
                                        </a:solidFill>
                                        <a:latin typeface="Cambria Math" panose="02040503050406030204" pitchFamily="18" charset="0"/>
                                        <a:ea typeface="Cambria Math" panose="02040503050406030204" pitchFamily="18" charset="0"/>
                                      </a:rPr>
                                      <m:t>2</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=−0.08</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𝑈</m:t>
                                    </m:r>
                                  </m:e>
                                  <m:sub>
                                    <m:r>
                                      <a:rPr lang="en-US" sz="2400" b="0" i="1" smtClean="0">
                                        <a:solidFill>
                                          <a:schemeClr val="tx1"/>
                                        </a:solidFill>
                                        <a:latin typeface="Cambria Math" panose="02040503050406030204" pitchFamily="18" charset="0"/>
                                        <a:ea typeface="Cambria Math" panose="02040503050406030204" pitchFamily="18" charset="0"/>
                                      </a:rPr>
                                      <m:t>2</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=0.752</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81177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=−1</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=1</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50990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=−0.032</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=0.752</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545037"/>
                      </a:ext>
                    </a:extLst>
                  </a:tr>
                </a:tbl>
              </a:graphicData>
            </a:graphic>
          </p:graphicFrame>
        </mc:Choice>
        <mc:Fallback xmlns="">
          <p:graphicFrame>
            <p:nvGraphicFramePr>
              <p:cNvPr id="6" name="Table 5">
                <a:extLst>
                  <a:ext uri="{FF2B5EF4-FFF2-40B4-BE49-F238E27FC236}">
                    <a16:creationId xmlns:a16="http://schemas.microsoft.com/office/drawing/2014/main" id="{9FE0F73E-12D0-BB4B-B88B-D392FB00C525}"/>
                  </a:ext>
                </a:extLst>
              </p:cNvPr>
              <p:cNvGraphicFramePr>
                <a:graphicFrameLocks/>
              </p:cNvGraphicFramePr>
              <p:nvPr>
                <p:extLst>
                  <p:ext uri="{D42A27DB-BD31-4B8C-83A1-F6EECF244321}">
                    <p14:modId xmlns:p14="http://schemas.microsoft.com/office/powerpoint/2010/main" val="4086543361"/>
                  </p:ext>
                </p:extLst>
              </p:nvPr>
            </p:nvGraphicFramePr>
            <p:xfrm>
              <a:off x="6225744" y="4189891"/>
              <a:ext cx="5181600" cy="1371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457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r="-100000" b="-208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980" r="-490" b="-208333"/>
                          </a:stretch>
                        </a:blipFill>
                      </a:tcPr>
                    </a:tc>
                    <a:extLst>
                      <a:ext uri="{0D108BD9-81ED-4DB2-BD59-A6C34878D82A}">
                        <a16:rowId xmlns:a16="http://schemas.microsoft.com/office/drawing/2014/main" val="1313811775"/>
                      </a:ext>
                    </a:extLst>
                  </a:tr>
                  <a:tr h="457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t="-97297" r="-100000" b="-10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980" t="-97297" r="-490" b="-102703"/>
                          </a:stretch>
                        </a:blipFill>
                      </a:tcPr>
                    </a:tc>
                    <a:extLst>
                      <a:ext uri="{0D108BD9-81ED-4DB2-BD59-A6C34878D82A}">
                        <a16:rowId xmlns:a16="http://schemas.microsoft.com/office/drawing/2014/main" val="3349509908"/>
                      </a:ext>
                    </a:extLst>
                  </a:tr>
                  <a:tr h="457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t="-202778" r="-100000" b="-55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980" t="-202778" r="-490" b="-5556"/>
                          </a:stretch>
                        </a:blipFill>
                      </a:tcPr>
                    </a:tc>
                    <a:extLst>
                      <a:ext uri="{0D108BD9-81ED-4DB2-BD59-A6C34878D82A}">
                        <a16:rowId xmlns:a16="http://schemas.microsoft.com/office/drawing/2014/main" val="3668545037"/>
                      </a:ext>
                    </a:extLst>
                  </a:tr>
                </a:tbl>
              </a:graphicData>
            </a:graphic>
          </p:graphicFrame>
        </mc:Fallback>
      </mc:AlternateContent>
    </p:spTree>
    <p:extLst>
      <p:ext uri="{BB962C8B-B14F-4D97-AF65-F5344CB8AC3E}">
        <p14:creationId xmlns:p14="http://schemas.microsoft.com/office/powerpoint/2010/main" val="642819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3387-E981-1A48-8D6B-4A479417AAE9}"/>
              </a:ext>
            </a:extLst>
          </p:cNvPr>
          <p:cNvSpPr>
            <a:spLocks noGrp="1"/>
          </p:cNvSpPr>
          <p:nvPr>
            <p:ph type="title"/>
          </p:nvPr>
        </p:nvSpPr>
        <p:spPr/>
        <p:txBody>
          <a:bodyPr/>
          <a:lstStyle/>
          <a:p>
            <a:r>
              <a:rPr lang="en-US" dirty="0"/>
              <a:t>Question 14: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B04B3F-B8AD-6248-8F76-B99FAE4B8CC7}"/>
                  </a:ext>
                </a:extLst>
              </p:cNvPr>
              <p:cNvSpPr>
                <a:spLocks noGrp="1"/>
              </p:cNvSpPr>
              <p:nvPr>
                <p:ph sz="half" idx="1"/>
              </p:nvPr>
            </p:nvSpPr>
            <p:spPr>
              <a:xfrm>
                <a:off x="407773" y="1825625"/>
                <a:ext cx="5612027" cy="4351338"/>
              </a:xfrm>
            </p:spPr>
            <p:txBody>
              <a:bodyPr>
                <a:normAutofit/>
              </a:bodyPr>
              <a:lstStyle/>
              <a:p>
                <a:r>
                  <a:rPr lang="en-US" sz="2000" dirty="0"/>
                  <a:t>After how many rounds of value iteration is U(s)&gt;0, for the first time, in the starting state?</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𝛾</m:t>
                      </m:r>
                      <m:func>
                        <m:funcPr>
                          <m:ctrlPr>
                            <a:rPr lang="en-US" sz="2000" b="0" i="1" smtClean="0">
                              <a:latin typeface="Cambria Math" panose="02040503050406030204" pitchFamily="18" charset="0"/>
                              <a:ea typeface="Cambria Math" panose="02040503050406030204" pitchFamily="18" charset="0"/>
                            </a:rPr>
                          </m:ctrlPr>
                        </m:funcPr>
                        <m:fName>
                          <m:limLow>
                            <m:limLowPr>
                              <m:ctrlPr>
                                <a:rPr lang="en-US" sz="2000" b="0" i="1" smtClean="0">
                                  <a:latin typeface="Cambria Math" panose="02040503050406030204" pitchFamily="18" charset="0"/>
                                  <a:ea typeface="Cambria Math" panose="02040503050406030204" pitchFamily="18" charset="0"/>
                                </a:rPr>
                              </m:ctrlPr>
                            </m:limLowPr>
                            <m:e>
                              <m:r>
                                <m:rPr>
                                  <m:sty m:val="p"/>
                                </m:rPr>
                                <a:rPr lang="en-US" sz="2000" b="0" i="0" smtClean="0">
                                  <a:latin typeface="Cambria Math" panose="02040503050406030204" pitchFamily="18" charset="0"/>
                                  <a:ea typeface="Cambria Math" panose="02040503050406030204" pitchFamily="18" charset="0"/>
                                </a:rPr>
                                <m:t>max</m:t>
                              </m:r>
                            </m:e>
                            <m:lim>
                              <m:r>
                                <a:rPr lang="en-US" sz="2000" b="0" i="1" smtClean="0">
                                  <a:latin typeface="Cambria Math" panose="02040503050406030204" pitchFamily="18" charset="0"/>
                                  <a:ea typeface="Cambria Math" panose="02040503050406030204" pitchFamily="18" charset="0"/>
                                </a:rPr>
                                <m:t>𝑎</m:t>
                              </m:r>
                            </m:lim>
                          </m:limLow>
                        </m:fName>
                        <m:e>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sub>
                            <m:sup/>
                            <m:e>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𝑠</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𝑠</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e>
                          </m:nary>
                        </m:e>
                      </m:func>
                    </m:oMath>
                  </m:oMathPara>
                </a14:m>
                <a:endParaRPr lang="en-US" sz="2000" dirty="0"/>
              </a:p>
              <a:p>
                <a:pPr marL="0" indent="0">
                  <a:buNone/>
                </a:pP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1</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2</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oMath>
                </a14:m>
                <a:r>
                  <a:rPr lang="en-US" sz="2000" dirty="0"/>
                  <a:t> takes into account rewards that can be earned after taking up to one step.  In general,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oMath>
                </a14:m>
                <a:r>
                  <a:rPr lang="en-US" sz="2000" dirty="0"/>
                  <a:t> takes into account rewards that can be earned after taking up to t-1 steps.  The R(s)=1 square is t-1=2 steps away from the start state, so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𝑈</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oMath>
                </a14:m>
                <a:r>
                  <a:rPr lang="en-US" sz="2000" dirty="0"/>
                  <a:t> will be able to count that reward on iteration number t=3.</a:t>
                </a:r>
              </a:p>
            </p:txBody>
          </p:sp>
        </mc:Choice>
        <mc:Fallback xmlns="">
          <p:sp>
            <p:nvSpPr>
              <p:cNvPr id="3" name="Content Placeholder 2">
                <a:extLst>
                  <a:ext uri="{FF2B5EF4-FFF2-40B4-BE49-F238E27FC236}">
                    <a16:creationId xmlns:a16="http://schemas.microsoft.com/office/drawing/2014/main" id="{38B04B3F-B8AD-6248-8F76-B99FAE4B8CC7}"/>
                  </a:ext>
                </a:extLst>
              </p:cNvPr>
              <p:cNvSpPr>
                <a:spLocks noGrp="1" noRot="1" noChangeAspect="1" noMove="1" noResize="1" noEditPoints="1" noAdjustHandles="1" noChangeArrowheads="1" noChangeShapeType="1" noTextEdit="1"/>
              </p:cNvSpPr>
              <p:nvPr>
                <p:ph sz="half" idx="1"/>
              </p:nvPr>
            </p:nvSpPr>
            <p:spPr>
              <a:xfrm>
                <a:off x="407773" y="1825625"/>
                <a:ext cx="5612027" cy="4351338"/>
              </a:xfrm>
              <a:blipFill>
                <a:blip r:embed="rId2"/>
                <a:stretch>
                  <a:fillRect l="-1354" t="-37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12BB129B-11C7-1E42-B8F7-5DB56D8EA726}"/>
                  </a:ext>
                </a:extLst>
              </p:cNvPr>
              <p:cNvGraphicFramePr>
                <a:graphicFrameLocks noGrp="1"/>
              </p:cNvGraphicFramePr>
              <p:nvPr>
                <p:ph sz="half" idx="2"/>
              </p:nvPr>
            </p:nvGraphicFramePr>
            <p:xfrm>
              <a:off x="6172200" y="1825625"/>
              <a:ext cx="5181600" cy="1737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)=−0.04</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)=−0.04</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811775"/>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)=−1</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)=1</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509908"/>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𝑅</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rPr>
                                  <m:t>)=−0.04</m:t>
                                </m:r>
                              </m:oMath>
                            </m:oMathPara>
                          </a14:m>
                          <a:endParaRPr lang="en-US"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545037"/>
                      </a:ext>
                    </a:extLst>
                  </a:tr>
                </a:tbl>
              </a:graphicData>
            </a:graphic>
          </p:graphicFrame>
        </mc:Choice>
        <mc:Fallback xmlns="">
          <p:graphicFrame>
            <p:nvGraphicFramePr>
              <p:cNvPr id="5" name="Table 5">
                <a:extLst>
                  <a:ext uri="{FF2B5EF4-FFF2-40B4-BE49-F238E27FC236}">
                    <a16:creationId xmlns:a16="http://schemas.microsoft.com/office/drawing/2014/main" id="{12BB129B-11C7-1E42-B8F7-5DB56D8EA726}"/>
                  </a:ext>
                </a:extLst>
              </p:cNvPr>
              <p:cNvGraphicFramePr>
                <a:graphicFrameLocks noGrp="1"/>
              </p:cNvGraphicFramePr>
              <p:nvPr>
                <p:ph sz="half" idx="2"/>
              </p:nvPr>
            </p:nvGraphicFramePr>
            <p:xfrm>
              <a:off x="6172200" y="1825625"/>
              <a:ext cx="5181600" cy="1737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0" r="-100980" b="-2217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90" r="-980" b="-221739"/>
                          </a:stretch>
                        </a:blipFill>
                      </a:tcPr>
                    </a:tc>
                    <a:extLst>
                      <a:ext uri="{0D108BD9-81ED-4DB2-BD59-A6C34878D82A}">
                        <a16:rowId xmlns:a16="http://schemas.microsoft.com/office/drawing/2014/main" val="1313811775"/>
                      </a:ext>
                    </a:extLst>
                  </a:tr>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0" t="-100000" r="-100980" b="-1217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90" t="-100000" r="-980" b="-121739"/>
                          </a:stretch>
                        </a:blipFill>
                      </a:tcPr>
                    </a:tc>
                    <a:extLst>
                      <a:ext uri="{0D108BD9-81ED-4DB2-BD59-A6C34878D82A}">
                        <a16:rowId xmlns:a16="http://schemas.microsoft.com/office/drawing/2014/main" val="3349509908"/>
                      </a:ext>
                    </a:extLst>
                  </a:tr>
                  <a:tr h="5791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0" t="-200000" r="-100980" b="-217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90" t="-200000" r="-980" b="-21739"/>
                          </a:stretch>
                        </a:blipFill>
                      </a:tcPr>
                    </a:tc>
                    <a:extLst>
                      <a:ext uri="{0D108BD9-81ED-4DB2-BD59-A6C34878D82A}">
                        <a16:rowId xmlns:a16="http://schemas.microsoft.com/office/drawing/2014/main" val="366854503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FE0F73E-12D0-BB4B-B88B-D392FB00C525}"/>
                  </a:ext>
                </a:extLst>
              </p:cNvPr>
              <p:cNvGraphicFramePr>
                <a:graphicFrameLocks/>
              </p:cNvGraphicFramePr>
              <p:nvPr/>
            </p:nvGraphicFramePr>
            <p:xfrm>
              <a:off x="6225744" y="4189891"/>
              <a:ext cx="5181600" cy="1371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𝑈</m:t>
                                    </m:r>
                                  </m:e>
                                  <m:sub>
                                    <m:r>
                                      <a:rPr lang="en-US" sz="2400" b="0" i="1" smtClean="0">
                                        <a:solidFill>
                                          <a:schemeClr val="tx1"/>
                                        </a:solidFill>
                                        <a:latin typeface="Cambria Math" panose="02040503050406030204" pitchFamily="18" charset="0"/>
                                        <a:ea typeface="Cambria Math" panose="02040503050406030204" pitchFamily="18" charset="0"/>
                                      </a:rPr>
                                      <m:t>2</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=−0.08</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𝑈</m:t>
                                    </m:r>
                                  </m:e>
                                  <m:sub>
                                    <m:r>
                                      <a:rPr lang="en-US" sz="2400" b="0" i="1" smtClean="0">
                                        <a:solidFill>
                                          <a:schemeClr val="tx1"/>
                                        </a:solidFill>
                                        <a:latin typeface="Cambria Math" panose="02040503050406030204" pitchFamily="18" charset="0"/>
                                        <a:ea typeface="Cambria Math" panose="02040503050406030204" pitchFamily="18" charset="0"/>
                                      </a:rPr>
                                      <m:t>2</m:t>
                                    </m:r>
                                  </m:sub>
                                </m:sSub>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=0.752</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81177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=−1</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=1</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50990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=−0.032</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𝑈</m:t>
                                    </m:r>
                                  </m:e>
                                  <m:sub>
                                    <m:r>
                                      <a:rPr lang="en-US" sz="2400" b="0" i="1"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dirty="0" smtClean="0">
                                    <a:solidFill>
                                      <a:schemeClr val="tx1"/>
                                    </a:solidFill>
                                    <a:latin typeface="Cambria Math" panose="02040503050406030204" pitchFamily="18" charset="0"/>
                                  </a:rPr>
                                  <m:t>=0.752</m:t>
                                </m:r>
                              </m:oMath>
                            </m:oMathPara>
                          </a14:m>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545037"/>
                      </a:ext>
                    </a:extLst>
                  </a:tr>
                </a:tbl>
              </a:graphicData>
            </a:graphic>
          </p:graphicFrame>
        </mc:Choice>
        <mc:Fallback xmlns="">
          <p:graphicFrame>
            <p:nvGraphicFramePr>
              <p:cNvPr id="6" name="Table 5">
                <a:extLst>
                  <a:ext uri="{FF2B5EF4-FFF2-40B4-BE49-F238E27FC236}">
                    <a16:creationId xmlns:a16="http://schemas.microsoft.com/office/drawing/2014/main" id="{9FE0F73E-12D0-BB4B-B88B-D392FB00C525}"/>
                  </a:ext>
                </a:extLst>
              </p:cNvPr>
              <p:cNvGraphicFramePr>
                <a:graphicFrameLocks/>
              </p:cNvGraphicFramePr>
              <p:nvPr/>
            </p:nvGraphicFramePr>
            <p:xfrm>
              <a:off x="6225744" y="4189891"/>
              <a:ext cx="5181600" cy="1371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85683429"/>
                        </a:ext>
                      </a:extLst>
                    </a:gridCol>
                    <a:gridCol w="2590800">
                      <a:extLst>
                        <a:ext uri="{9D8B030D-6E8A-4147-A177-3AD203B41FA5}">
                          <a16:colId xmlns:a16="http://schemas.microsoft.com/office/drawing/2014/main" val="3709227499"/>
                        </a:ext>
                      </a:extLst>
                    </a:gridCol>
                  </a:tblGrid>
                  <a:tr h="457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r="-100000" b="-208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980" r="-490" b="-208333"/>
                          </a:stretch>
                        </a:blipFill>
                      </a:tcPr>
                    </a:tc>
                    <a:extLst>
                      <a:ext uri="{0D108BD9-81ED-4DB2-BD59-A6C34878D82A}">
                        <a16:rowId xmlns:a16="http://schemas.microsoft.com/office/drawing/2014/main" val="1313811775"/>
                      </a:ext>
                    </a:extLst>
                  </a:tr>
                  <a:tr h="457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t="-97297" r="-100000" b="-10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980" t="-97297" r="-490" b="-102703"/>
                          </a:stretch>
                        </a:blipFill>
                      </a:tcPr>
                    </a:tc>
                    <a:extLst>
                      <a:ext uri="{0D108BD9-81ED-4DB2-BD59-A6C34878D82A}">
                        <a16:rowId xmlns:a16="http://schemas.microsoft.com/office/drawing/2014/main" val="3349509908"/>
                      </a:ext>
                    </a:extLst>
                  </a:tr>
                  <a:tr h="457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t="-202778" r="-100000" b="-55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980" t="-202778" r="-490" b="-5556"/>
                          </a:stretch>
                        </a:blipFill>
                      </a:tcPr>
                    </a:tc>
                    <a:extLst>
                      <a:ext uri="{0D108BD9-81ED-4DB2-BD59-A6C34878D82A}">
                        <a16:rowId xmlns:a16="http://schemas.microsoft.com/office/drawing/2014/main" val="3668545037"/>
                      </a:ext>
                    </a:extLst>
                  </a:tr>
                </a:tbl>
              </a:graphicData>
            </a:graphic>
          </p:graphicFrame>
        </mc:Fallback>
      </mc:AlternateContent>
    </p:spTree>
    <p:extLst>
      <p:ext uri="{BB962C8B-B14F-4D97-AF65-F5344CB8AC3E}">
        <p14:creationId xmlns:p14="http://schemas.microsoft.com/office/powerpoint/2010/main" val="2806660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t>4 problems: Midterm 1 material</a:t>
            </a:r>
          </a:p>
          <a:p>
            <a:r>
              <a:rPr lang="en-US" dirty="0"/>
              <a:t>4 problems: Midterm 2 material</a:t>
            </a:r>
          </a:p>
          <a:p>
            <a:r>
              <a:rPr lang="en-US" dirty="0"/>
              <a:t>4-5 problems: minimax, alpha-beta, </a:t>
            </a:r>
            <a:r>
              <a:rPr lang="en-US" dirty="0" err="1"/>
              <a:t>expectiminimax</a:t>
            </a:r>
            <a:endParaRPr lang="en-US" dirty="0"/>
          </a:p>
          <a:p>
            <a:r>
              <a:rPr lang="en-US" dirty="0"/>
              <a:t>3-4 problems: game theory</a:t>
            </a:r>
          </a:p>
          <a:p>
            <a:r>
              <a:rPr lang="en-US" dirty="0"/>
              <a:t>5-7 problems: MDP, reinforcement learning</a:t>
            </a:r>
          </a:p>
          <a:p>
            <a:r>
              <a:rPr lang="en-US" dirty="0"/>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69945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E0DC-6F56-CB47-A306-1463079A9D10}"/>
              </a:ext>
            </a:extLst>
          </p:cNvPr>
          <p:cNvSpPr>
            <a:spLocks noGrp="1"/>
          </p:cNvSpPr>
          <p:nvPr>
            <p:ph type="title"/>
          </p:nvPr>
        </p:nvSpPr>
        <p:spPr/>
        <p:txBody>
          <a:bodyPr/>
          <a:lstStyle/>
          <a:p>
            <a:r>
              <a:rPr lang="en-US" dirty="0"/>
              <a:t>The pruning thresholds, alpha and beta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E2B38D-1436-6D4B-B131-80ED0035308C}"/>
                  </a:ext>
                </a:extLst>
              </p:cNvPr>
              <p:cNvSpPr>
                <a:spLocks noGrp="1"/>
              </p:cNvSpPr>
              <p:nvPr>
                <p:ph idx="1"/>
              </p:nvPr>
            </p:nvSpPr>
            <p:spPr/>
            <p:txBody>
              <a:bodyPr/>
              <a:lstStyle/>
              <a:p>
                <a:pPr marL="0" indent="0">
                  <a:buNone/>
                </a:pPr>
                <a:r>
                  <a:rPr lang="en-US" dirty="0"/>
                  <a:t>Alpha-beta pruning requires us to keep track of two pruning thresholds, alpha and beta.</a:t>
                </a:r>
              </a:p>
              <a:p>
                <a:r>
                  <a:rPr lang="en-US" dirty="0"/>
                  <a:t>alpha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is the highest score that MAX knows how to force MIN to accept.</a:t>
                </a:r>
              </a:p>
              <a:p>
                <a:r>
                  <a:rPr lang="en-US" dirty="0"/>
                  <a:t>beta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is the lowest </a:t>
                </a:r>
                <a:r>
                  <a:rPr lang="en-US"/>
                  <a:t>score that </a:t>
                </a:r>
                <a:r>
                  <a:rPr lang="en-US" dirty="0"/>
                  <a:t>MIN knows how to force MAX to accept.</a:t>
                </a:r>
              </a:p>
              <a:p>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&lt;</m:t>
                    </m:r>
                    <m:r>
                      <a:rPr lang="en-US" i="1" smtClean="0">
                        <a:latin typeface="Cambria Math" panose="02040503050406030204" pitchFamily="18" charset="0"/>
                        <a:ea typeface="Cambria Math" panose="02040503050406030204" pitchFamily="18" charset="0"/>
                      </a:rPr>
                      <m:t>𝛽</m:t>
                    </m:r>
                  </m:oMath>
                </a14:m>
                <a:endParaRPr lang="en-US" dirty="0"/>
              </a:p>
            </p:txBody>
          </p:sp>
        </mc:Choice>
        <mc:Fallback xmlns="">
          <p:sp>
            <p:nvSpPr>
              <p:cNvPr id="3" name="Content Placeholder 2">
                <a:extLst>
                  <a:ext uri="{FF2B5EF4-FFF2-40B4-BE49-F238E27FC236}">
                    <a16:creationId xmlns:a16="http://schemas.microsoft.com/office/drawing/2014/main" id="{32E2B38D-1436-6D4B-B131-80ED0035308C}"/>
                  </a:ext>
                </a:extLst>
              </p:cNvPr>
              <p:cNvSpPr>
                <a:spLocks noGrp="1" noRot="1" noChangeAspect="1" noMove="1" noResize="1" noEditPoints="1" noAdjustHandles="1" noChangeArrowheads="1" noChangeShapeType="1" noTextEdit="1"/>
              </p:cNvSpPr>
              <p:nvPr>
                <p:ph idx="1"/>
              </p:nvPr>
            </p:nvSpPr>
            <p:spPr>
              <a:blipFill>
                <a:blip r:embed="rId2"/>
                <a:stretch>
                  <a:fillRect l="-1206" t="-2326" r="-1930"/>
                </a:stretch>
              </a:blipFill>
            </p:spPr>
            <p:txBody>
              <a:bodyPr/>
              <a:lstStyle/>
              <a:p>
                <a:r>
                  <a:rPr lang="en-US">
                    <a:noFill/>
                  </a:rPr>
                  <a:t> </a:t>
                </a:r>
              </a:p>
            </p:txBody>
          </p:sp>
        </mc:Fallback>
      </mc:AlternateContent>
    </p:spTree>
    <p:extLst>
      <p:ext uri="{BB962C8B-B14F-4D97-AF65-F5344CB8AC3E}">
        <p14:creationId xmlns:p14="http://schemas.microsoft.com/office/powerpoint/2010/main" val="209141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6" y="0"/>
            <a:ext cx="8229600" cy="1143000"/>
          </a:xfrm>
        </p:spPr>
        <p:txBody>
          <a:bodyPr/>
          <a:lstStyle/>
          <a:p>
            <a:r>
              <a:rPr lang="en-US" dirty="0"/>
              <a:t>Computational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6835" y="2126975"/>
                <a:ext cx="11413740" cy="4512742"/>
              </a:xfrm>
            </p:spPr>
            <p:txBody>
              <a:bodyPr>
                <a:normAutofit lnSpcReduction="10000"/>
              </a:bodyPr>
              <a:lstStyle/>
              <a:p>
                <a:pPr marL="0" indent="0">
                  <a:buNone/>
                </a:pPr>
                <a:r>
                  <a:rPr lang="en-US" dirty="0"/>
                  <a:t>Consider a sequence of two levels, with n moves per level, and with optimal ordering.  </a:t>
                </a:r>
              </a:p>
              <a:p>
                <a:r>
                  <a:rPr lang="en-US" dirty="0"/>
                  <a:t>There are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𝑛</m:t>
                        </m:r>
                      </m:e>
                      <m:sup>
                        <m:r>
                          <a:rPr lang="en-US" b="0" i="1" dirty="0" smtClean="0">
                            <a:latin typeface="Cambria Math" panose="02040503050406030204" pitchFamily="18" charset="0"/>
                          </a:rPr>
                          <m:t>2</m:t>
                        </m:r>
                      </m:sup>
                    </m:sSup>
                  </m:oMath>
                </a14:m>
                <a:r>
                  <a:rPr lang="en-US" dirty="0"/>
                  <a:t> terminal nodes.</a:t>
                </a:r>
              </a:p>
              <a:p>
                <a:r>
                  <a:rPr lang="en-US" dirty="0"/>
                  <a:t>Alpha-beta will evaluate all the daughters of the first daughter: </a:t>
                </a:r>
                <a14:m>
                  <m:oMath xmlns:m="http://schemas.openxmlformats.org/officeDocument/2006/math">
                    <m:r>
                      <a:rPr lang="en-US" i="1" dirty="0" smtClean="0">
                        <a:latin typeface="Cambria Math" panose="02040503050406030204" pitchFamily="18" charset="0"/>
                      </a:rPr>
                      <m:t>𝑛</m:t>
                    </m:r>
                  </m:oMath>
                </a14:m>
                <a:r>
                  <a:rPr lang="en-US" dirty="0"/>
                  <a:t> nodes.</a:t>
                </a:r>
              </a:p>
              <a:p>
                <a:r>
                  <a:rPr lang="en-US" dirty="0"/>
                  <a:t>Alpha-beta will also evaluate the first daughter of each non-first daughter: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nodes.</a:t>
                </a:r>
              </a:p>
              <a:p>
                <a:r>
                  <a:rPr lang="en-US" dirty="0"/>
                  <a:t>In total, alpha-beta will evaluate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out of every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𝑛</m:t>
                        </m:r>
                      </m:e>
                      <m:sup>
                        <m:r>
                          <a:rPr lang="en-US" b="0" i="1" dirty="0" smtClean="0">
                            <a:latin typeface="Cambria Math" panose="02040503050406030204" pitchFamily="18" charset="0"/>
                          </a:rPr>
                          <m:t>2</m:t>
                        </m:r>
                      </m:sup>
                    </m:sSup>
                  </m:oMath>
                </a14:m>
                <a:r>
                  <a:rPr lang="en-US" dirty="0"/>
                  <a:t> nodes.</a:t>
                </a:r>
              </a:p>
              <a:p>
                <a:r>
                  <a:rPr lang="en-US" dirty="0"/>
                  <a:t>For a tree of depth d, the number of nodes evaluated by alpha-beta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0" i="1" dirty="0" smtClean="0">
                                  <a:latin typeface="Cambria Math" panose="02040503050406030204" pitchFamily="18" charset="0"/>
                                </a:rPr>
                                <m:t>2</m:t>
                              </m:r>
                              <m:r>
                                <a:rPr lang="en-US" b="0" i="1" dirty="0" smtClean="0">
                                  <a:latin typeface="Cambria Math" panose="02040503050406030204" pitchFamily="18" charset="0"/>
                                </a:rPr>
                                <m:t>𝑛</m:t>
                              </m:r>
                              <m:r>
                                <a:rPr lang="en-US" b="0" i="1" dirty="0" smtClean="0">
                                  <a:latin typeface="Cambria Math" panose="02040503050406030204" pitchFamily="18" charset="0"/>
                                </a:rPr>
                                <m:t>−1</m:t>
                              </m:r>
                            </m:e>
                          </m:d>
                        </m:e>
                        <m:sup>
                          <m:r>
                            <a:rPr lang="en-US" b="0" i="1" dirty="0" smtClean="0">
                              <a:latin typeface="Cambria Math" panose="02040503050406030204" pitchFamily="18" charset="0"/>
                            </a:rPr>
                            <m:t>𝑑</m:t>
                          </m:r>
                          <m:r>
                            <a:rPr lang="en-US" b="0" i="1" dirty="0" smtClean="0">
                              <a:latin typeface="Cambria Math" panose="02040503050406030204" pitchFamily="18" charset="0"/>
                            </a:rPr>
                            <m:t>/2</m:t>
                          </m:r>
                        </m:sup>
                      </m:sSup>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𝑑</m:t>
                          </m:r>
                          <m:r>
                            <a:rPr lang="en-US" b="0" i="1" dirty="0" smtClean="0">
                              <a:latin typeface="Cambria Math" panose="02040503050406030204" pitchFamily="18" charset="0"/>
                            </a:rPr>
                            <m:t>/2</m:t>
                          </m:r>
                        </m:sup>
                      </m:sSup>
                      <m:r>
                        <a:rPr lang="en-US" i="1" dirty="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6835" y="2126975"/>
                <a:ext cx="11413740" cy="4512742"/>
              </a:xfrm>
              <a:blipFill>
                <a:blip r:embed="rId3"/>
                <a:stretch>
                  <a:fillRect l="-1111" t="-3090"/>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4" cstate="print"/>
          <a:srcRect/>
          <a:stretch>
            <a:fillRect/>
          </a:stretch>
        </p:blipFill>
        <p:spPr bwMode="auto">
          <a:xfrm>
            <a:off x="8004325" y="284543"/>
            <a:ext cx="3814701" cy="1716913"/>
          </a:xfrm>
          <a:prstGeom prst="rect">
            <a:avLst/>
          </a:prstGeom>
          <a:noFill/>
          <a:ln w="9525">
            <a:noFill/>
            <a:miter lim="800000"/>
            <a:headEnd/>
            <a:tailEnd/>
          </a:ln>
        </p:spPr>
      </p:pic>
      <p:sp>
        <p:nvSpPr>
          <p:cNvPr id="12" name="TextBox 11">
            <a:extLst>
              <a:ext uri="{FF2B5EF4-FFF2-40B4-BE49-F238E27FC236}">
                <a16:creationId xmlns:a16="http://schemas.microsoft.com/office/drawing/2014/main" id="{3E173F42-4B13-1B43-8D21-47C18111D25C}"/>
              </a:ext>
            </a:extLst>
          </p:cNvPr>
          <p:cNvSpPr txBox="1"/>
          <p:nvPr/>
        </p:nvSpPr>
        <p:spPr>
          <a:xfrm>
            <a:off x="10661381" y="1835663"/>
            <a:ext cx="356188" cy="307777"/>
          </a:xfrm>
          <a:prstGeom prst="rect">
            <a:avLst/>
          </a:prstGeom>
          <a:solidFill>
            <a:schemeClr val="bg1"/>
          </a:solidFill>
        </p:spPr>
        <p:txBody>
          <a:bodyPr wrap="none" rtlCol="0">
            <a:spAutoFit/>
          </a:bodyPr>
          <a:lstStyle/>
          <a:p>
            <a:r>
              <a:rPr lang="en-US" sz="1400" b="1" dirty="0"/>
              <a:t> 2 </a:t>
            </a:r>
          </a:p>
        </p:txBody>
      </p:sp>
      <p:sp>
        <p:nvSpPr>
          <p:cNvPr id="13" name="TextBox 12">
            <a:extLst>
              <a:ext uri="{FF2B5EF4-FFF2-40B4-BE49-F238E27FC236}">
                <a16:creationId xmlns:a16="http://schemas.microsoft.com/office/drawing/2014/main" id="{03ADEA14-7D11-AB40-82FD-0B72FA1049C8}"/>
              </a:ext>
            </a:extLst>
          </p:cNvPr>
          <p:cNvSpPr txBox="1"/>
          <p:nvPr/>
        </p:nvSpPr>
        <p:spPr>
          <a:xfrm>
            <a:off x="11092077" y="1842289"/>
            <a:ext cx="356188" cy="307777"/>
          </a:xfrm>
          <a:prstGeom prst="rect">
            <a:avLst/>
          </a:prstGeom>
          <a:solidFill>
            <a:schemeClr val="bg1"/>
          </a:solidFill>
        </p:spPr>
        <p:txBody>
          <a:bodyPr wrap="none" rtlCol="0">
            <a:spAutoFit/>
          </a:bodyPr>
          <a:lstStyle/>
          <a:p>
            <a:r>
              <a:rPr lang="en-US" sz="1400" b="1" dirty="0"/>
              <a:t> 5 </a:t>
            </a:r>
          </a:p>
        </p:txBody>
      </p:sp>
      <p:sp>
        <p:nvSpPr>
          <p:cNvPr id="14" name="TextBox 13">
            <a:extLst>
              <a:ext uri="{FF2B5EF4-FFF2-40B4-BE49-F238E27FC236}">
                <a16:creationId xmlns:a16="http://schemas.microsoft.com/office/drawing/2014/main" id="{7580DD0D-2510-D34A-BAA0-083DDC55CD59}"/>
              </a:ext>
            </a:extLst>
          </p:cNvPr>
          <p:cNvSpPr txBox="1"/>
          <p:nvPr/>
        </p:nvSpPr>
        <p:spPr>
          <a:xfrm>
            <a:off x="11483017" y="1835664"/>
            <a:ext cx="447558" cy="307777"/>
          </a:xfrm>
          <a:prstGeom prst="rect">
            <a:avLst/>
          </a:prstGeom>
          <a:solidFill>
            <a:schemeClr val="bg1"/>
          </a:solidFill>
        </p:spPr>
        <p:txBody>
          <a:bodyPr wrap="none" rtlCol="0">
            <a:spAutoFit/>
          </a:bodyPr>
          <a:lstStyle/>
          <a:p>
            <a:r>
              <a:rPr lang="en-US" sz="1400" b="1" dirty="0"/>
              <a:t> 14 </a:t>
            </a:r>
          </a:p>
        </p:txBody>
      </p:sp>
      <p:sp>
        <p:nvSpPr>
          <p:cNvPr id="16" name="TextBox 15">
            <a:extLst>
              <a:ext uri="{FF2B5EF4-FFF2-40B4-BE49-F238E27FC236}">
                <a16:creationId xmlns:a16="http://schemas.microsoft.com/office/drawing/2014/main" id="{FD99F0CE-46DB-414F-91A7-3231DBA89697}"/>
              </a:ext>
            </a:extLst>
          </p:cNvPr>
          <p:cNvSpPr txBox="1"/>
          <p:nvPr/>
        </p:nvSpPr>
        <p:spPr>
          <a:xfrm>
            <a:off x="9934941" y="1298714"/>
            <a:ext cx="282486" cy="400110"/>
          </a:xfrm>
          <a:prstGeom prst="rect">
            <a:avLst/>
          </a:prstGeom>
          <a:noFill/>
        </p:spPr>
        <p:txBody>
          <a:bodyPr wrap="square" rtlCol="0">
            <a:spAutoFit/>
          </a:bodyPr>
          <a:lstStyle/>
          <a:p>
            <a:r>
              <a:rPr lang="en-US" sz="2000" b="1" dirty="0">
                <a:solidFill>
                  <a:srgbClr val="FF0000"/>
                </a:solidFill>
                <a:sym typeface="Symbol"/>
              </a:rPr>
              <a:t>X</a:t>
            </a:r>
            <a:endParaRPr lang="en-US" sz="2000" b="1" dirty="0">
              <a:solidFill>
                <a:srgbClr val="FF0000"/>
              </a:solidFill>
            </a:endParaRPr>
          </a:p>
        </p:txBody>
      </p:sp>
      <p:sp>
        <p:nvSpPr>
          <p:cNvPr id="18" name="TextBox 17">
            <a:extLst>
              <a:ext uri="{FF2B5EF4-FFF2-40B4-BE49-F238E27FC236}">
                <a16:creationId xmlns:a16="http://schemas.microsoft.com/office/drawing/2014/main" id="{D1DD5DA3-4D81-214A-AB1D-AF21DF7A8F83}"/>
              </a:ext>
            </a:extLst>
          </p:cNvPr>
          <p:cNvSpPr txBox="1"/>
          <p:nvPr/>
        </p:nvSpPr>
        <p:spPr>
          <a:xfrm>
            <a:off x="10140349" y="1292090"/>
            <a:ext cx="282486" cy="400110"/>
          </a:xfrm>
          <a:prstGeom prst="rect">
            <a:avLst/>
          </a:prstGeom>
          <a:noFill/>
        </p:spPr>
        <p:txBody>
          <a:bodyPr wrap="square" rtlCol="0">
            <a:spAutoFit/>
          </a:bodyPr>
          <a:lstStyle/>
          <a:p>
            <a:r>
              <a:rPr lang="en-US" sz="2000" b="1" dirty="0">
                <a:solidFill>
                  <a:srgbClr val="FF0000"/>
                </a:solidFill>
                <a:sym typeface="Symbol"/>
              </a:rPr>
              <a:t>X</a:t>
            </a:r>
            <a:endParaRPr lang="en-US" sz="2000" b="1" dirty="0">
              <a:solidFill>
                <a:srgbClr val="FF0000"/>
              </a:solidFill>
            </a:endParaRPr>
          </a:p>
        </p:txBody>
      </p:sp>
      <p:sp>
        <p:nvSpPr>
          <p:cNvPr id="19" name="TextBox 18">
            <a:extLst>
              <a:ext uri="{FF2B5EF4-FFF2-40B4-BE49-F238E27FC236}">
                <a16:creationId xmlns:a16="http://schemas.microsoft.com/office/drawing/2014/main" id="{39443BAA-0FA2-E741-B0BC-49E098C4BD46}"/>
              </a:ext>
            </a:extLst>
          </p:cNvPr>
          <p:cNvSpPr txBox="1"/>
          <p:nvPr/>
        </p:nvSpPr>
        <p:spPr>
          <a:xfrm>
            <a:off x="11008367" y="1285463"/>
            <a:ext cx="282486" cy="400110"/>
          </a:xfrm>
          <a:prstGeom prst="rect">
            <a:avLst/>
          </a:prstGeom>
          <a:noFill/>
        </p:spPr>
        <p:txBody>
          <a:bodyPr wrap="square" rtlCol="0">
            <a:spAutoFit/>
          </a:bodyPr>
          <a:lstStyle/>
          <a:p>
            <a:r>
              <a:rPr lang="en-US" sz="2000" b="1" dirty="0">
                <a:solidFill>
                  <a:srgbClr val="FF0000"/>
                </a:solidFill>
                <a:sym typeface="Symbol"/>
              </a:rPr>
              <a:t>X</a:t>
            </a:r>
            <a:endParaRPr lang="en-US" sz="2000" b="1" dirty="0">
              <a:solidFill>
                <a:srgbClr val="FF0000"/>
              </a:solidFill>
            </a:endParaRPr>
          </a:p>
        </p:txBody>
      </p:sp>
      <p:sp>
        <p:nvSpPr>
          <p:cNvPr id="20" name="TextBox 19">
            <a:extLst>
              <a:ext uri="{FF2B5EF4-FFF2-40B4-BE49-F238E27FC236}">
                <a16:creationId xmlns:a16="http://schemas.microsoft.com/office/drawing/2014/main" id="{ECB5F24B-C573-E64C-9FBB-F914A9E4384F}"/>
              </a:ext>
            </a:extLst>
          </p:cNvPr>
          <p:cNvSpPr txBox="1"/>
          <p:nvPr/>
        </p:nvSpPr>
        <p:spPr>
          <a:xfrm>
            <a:off x="11293287" y="1278838"/>
            <a:ext cx="282486" cy="400110"/>
          </a:xfrm>
          <a:prstGeom prst="rect">
            <a:avLst/>
          </a:prstGeom>
          <a:noFill/>
        </p:spPr>
        <p:txBody>
          <a:bodyPr wrap="square" rtlCol="0">
            <a:spAutoFit/>
          </a:bodyPr>
          <a:lstStyle/>
          <a:p>
            <a:r>
              <a:rPr lang="en-US" sz="2000" b="1" dirty="0">
                <a:solidFill>
                  <a:srgbClr val="FF0000"/>
                </a:solidFill>
                <a:sym typeface="Symbol"/>
              </a:rPr>
              <a:t>X</a:t>
            </a:r>
            <a:endParaRPr lang="en-US" sz="2000" b="1" dirty="0">
              <a:solidFill>
                <a:srgbClr val="FF0000"/>
              </a:solidFill>
            </a:endParaRPr>
          </a:p>
        </p:txBody>
      </p:sp>
    </p:spTree>
    <p:extLst>
      <p:ext uri="{BB962C8B-B14F-4D97-AF65-F5344CB8AC3E}">
        <p14:creationId xmlns:p14="http://schemas.microsoft.com/office/powerpoint/2010/main" val="92656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E383-A127-4844-8F9F-79D6721C20C5}"/>
              </a:ext>
            </a:extLst>
          </p:cNvPr>
          <p:cNvSpPr>
            <a:spLocks noGrp="1"/>
          </p:cNvSpPr>
          <p:nvPr>
            <p:ph type="title"/>
          </p:nvPr>
        </p:nvSpPr>
        <p:spPr>
          <a:xfrm>
            <a:off x="392150" y="287069"/>
            <a:ext cx="10870582" cy="906114"/>
          </a:xfrm>
        </p:spPr>
        <p:txBody>
          <a:bodyPr/>
          <a:lstStyle/>
          <a:p>
            <a:r>
              <a:rPr lang="en-US" dirty="0" err="1"/>
              <a:t>Expectiminimax</a:t>
            </a:r>
            <a:r>
              <a:rPr lang="en-US" dirty="0"/>
              <a:t>: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000DF-D2CA-2B47-BBE3-3A350C11424C}"/>
                  </a:ext>
                </a:extLst>
              </p:cNvPr>
              <p:cNvSpPr>
                <a:spLocks noGrp="1"/>
              </p:cNvSpPr>
              <p:nvPr>
                <p:ph idx="1"/>
              </p:nvPr>
            </p:nvSpPr>
            <p:spPr>
              <a:xfrm>
                <a:off x="1260088" y="1276462"/>
                <a:ext cx="6122019" cy="5202396"/>
              </a:xfrm>
            </p:spPr>
            <p:txBody>
              <a:bodyPr>
                <a:noAutofit/>
              </a:bodyPr>
              <a:lstStyle/>
              <a:p>
                <a:pPr marL="0" indent="0">
                  <a:lnSpc>
                    <a:spcPct val="100000"/>
                  </a:lnSpc>
                  <a:buNone/>
                </a:pPr>
                <a:r>
                  <a:rPr lang="en-US" sz="2400" dirty="0"/>
                  <a:t>= MAX node.   </a:t>
                </a:r>
                <a14:m>
                  <m:oMath xmlns:m="http://schemas.openxmlformats.org/officeDocument/2006/math">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𝑎</m:t>
                            </m:r>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lim>
                        </m:limLow>
                      </m:fName>
                      <m:e>
                        <m:r>
                          <a:rPr lang="en-US" sz="2400" b="0" i="1" smtClean="0">
                            <a:latin typeface="Cambria Math" panose="02040503050406030204" pitchFamily="18" charset="0"/>
                          </a:rPr>
                          <m:t>𝑄</m:t>
                        </m:r>
                        <m:r>
                          <a:rPr lang="en-US" sz="2400" i="1">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i="1">
                            <a:latin typeface="Cambria Math" panose="02040503050406030204" pitchFamily="18" charset="0"/>
                          </a:rPr>
                          <m:t>)</m:t>
                        </m:r>
                      </m:e>
                    </m:func>
                  </m:oMath>
                </a14:m>
                <a:r>
                  <a:rPr lang="en-US" sz="2400" dirty="0"/>
                  <a:t> </a:t>
                </a:r>
              </a:p>
              <a:p>
                <a:pPr marL="0" indent="0">
                  <a:lnSpc>
                    <a:spcPct val="100000"/>
                  </a:lnSpc>
                  <a:buNone/>
                </a:pPr>
                <a:endParaRPr lang="en-US" sz="2400" dirty="0"/>
              </a:p>
              <a:p>
                <a:pPr marL="0" indent="0">
                  <a:lnSpc>
                    <a:spcPct val="100000"/>
                  </a:lnSpc>
                  <a:buNone/>
                </a:pPr>
                <a:r>
                  <a:rPr lang="en-US" sz="2400" dirty="0"/>
                  <a:t>= MIN node.   </a:t>
                </a:r>
                <a14:m>
                  <m:oMath xmlns:m="http://schemas.openxmlformats.org/officeDocument/2006/math">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m:t>
                            </m:r>
                            <m:r>
                              <m:rPr>
                                <m:sty m:val="p"/>
                              </m:rPr>
                              <a:rPr lang="en-US" sz="2400" b="0" i="0" smtClean="0">
                                <a:latin typeface="Cambria Math" panose="02040503050406030204" pitchFamily="18" charset="0"/>
                              </a:rPr>
                              <m:t>in</m:t>
                            </m:r>
                          </m:e>
                          <m:lim>
                            <m:r>
                              <a:rPr lang="en-US" sz="2400" b="0" i="1" smtClean="0">
                                <a:latin typeface="Cambria Math" panose="02040503050406030204" pitchFamily="18" charset="0"/>
                              </a:rPr>
                              <m:t>𝑎</m:t>
                            </m:r>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lim>
                        </m:limLow>
                      </m:fName>
                      <m:e>
                        <m:r>
                          <a:rPr lang="en-US" sz="2400" b="0" i="1" smtClean="0">
                            <a:latin typeface="Cambria Math" panose="02040503050406030204" pitchFamily="18" charset="0"/>
                          </a:rPr>
                          <m:t>𝑄</m:t>
                        </m:r>
                        <m:r>
                          <a:rPr lang="en-US" sz="2400" i="1">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i="1">
                            <a:latin typeface="Cambria Math" panose="02040503050406030204" pitchFamily="18" charset="0"/>
                          </a:rPr>
                          <m:t>)</m:t>
                        </m:r>
                      </m:e>
                    </m:func>
                  </m:oMath>
                </a14:m>
                <a:r>
                  <a:rPr lang="en-US" sz="2400" dirty="0"/>
                  <a:t> </a:t>
                </a:r>
              </a:p>
              <a:p>
                <a:pPr marL="0" indent="0">
                  <a:lnSpc>
                    <a:spcPct val="100000"/>
                  </a:lnSpc>
                  <a:buNone/>
                </a:pPr>
                <a:endParaRPr lang="en-US" sz="2400" dirty="0"/>
              </a:p>
              <a:p>
                <a:pPr marL="0" indent="0">
                  <a:lnSpc>
                    <a:spcPct val="100000"/>
                  </a:lnSpc>
                  <a:buNone/>
                </a:pPr>
                <a:r>
                  <a:rPr lang="en-US" sz="2400" dirty="0"/>
                  <a:t>= Chance node.   </a:t>
                </a:r>
                <a14:m>
                  <m:oMath xmlns:m="http://schemas.openxmlformats.org/officeDocument/2006/math">
                    <m:r>
                      <a:rPr lang="en-US" sz="2400" b="0" i="1" smtClean="0">
                        <a:latin typeface="Cambria Math" panose="02040503050406030204" pitchFamily="18" charset="0"/>
                      </a:rPr>
                      <m:t>𝑄</m:t>
                    </m:r>
                    <m:d>
                      <m:dPr>
                        <m:ctrlPr>
                          <a:rPr lang="en-US" sz="2400" i="1">
                            <a:latin typeface="Cambria Math" panose="02040503050406030204" pitchFamily="18" charset="0"/>
                          </a:rPr>
                        </m:ctrlPr>
                      </m:dPr>
                      <m:e>
                        <m:r>
                          <a:rPr lang="en-US" sz="2400" i="1">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𝑎</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ea typeface="Cambria Math" panose="02040503050406030204" pitchFamily="18" charset="0"/>
                          </a:rPr>
                        </m:ctrlPr>
                      </m:naryPr>
                      <m:sub>
                        <m:r>
                          <m:rPr>
                            <m:brk m:alnAt="7"/>
                          </m:rPr>
                          <a:rPr lang="en-US" sz="2400" i="1">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sub>
                      <m:sup/>
                      <m:e>
                        <m:r>
                          <a:rPr lang="en-US" sz="2400" i="1">
                            <a:latin typeface="Cambria Math" panose="02040503050406030204" pitchFamily="18" charset="0"/>
                          </a:rPr>
                          <m:t>𝑃</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m:t>
                                </m:r>
                              </m:sup>
                            </m:sSup>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r>
                          <a:rPr lang="en-US" sz="2400" i="1">
                            <a:latin typeface="Cambria Math" panose="02040503050406030204" pitchFamily="18" charset="0"/>
                          </a:rPr>
                          <m:t>𝑈</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m:t>
                            </m:r>
                          </m:sup>
                        </m:sSup>
                        <m:r>
                          <a:rPr lang="en-US" sz="2400" i="1">
                            <a:latin typeface="Cambria Math" panose="02040503050406030204" pitchFamily="18" charset="0"/>
                          </a:rPr>
                          <m:t>)</m:t>
                        </m:r>
                      </m:e>
                    </m:nary>
                  </m:oMath>
                </a14:m>
                <a:endParaRPr lang="en-US" sz="2400" dirty="0"/>
              </a:p>
              <a:p>
                <a:pPr marL="0" indent="0">
                  <a:lnSpc>
                    <a:spcPct val="100000"/>
                  </a:lnSpc>
                  <a:buNone/>
                </a:pPr>
                <a:endParaRPr lang="en-US" sz="2400" dirty="0"/>
              </a:p>
            </p:txBody>
          </p:sp>
        </mc:Choice>
        <mc:Fallback xmlns="">
          <p:sp>
            <p:nvSpPr>
              <p:cNvPr id="3" name="Content Placeholder 2">
                <a:extLst>
                  <a:ext uri="{FF2B5EF4-FFF2-40B4-BE49-F238E27FC236}">
                    <a16:creationId xmlns:a16="http://schemas.microsoft.com/office/drawing/2014/main" id="{F74000DF-D2CA-2B47-BBE3-3A350C11424C}"/>
                  </a:ext>
                </a:extLst>
              </p:cNvPr>
              <p:cNvSpPr>
                <a:spLocks noGrp="1" noRot="1" noChangeAspect="1" noMove="1" noResize="1" noEditPoints="1" noAdjustHandles="1" noChangeArrowheads="1" noChangeShapeType="1" noTextEdit="1"/>
              </p:cNvSpPr>
              <p:nvPr>
                <p:ph idx="1"/>
              </p:nvPr>
            </p:nvSpPr>
            <p:spPr>
              <a:xfrm>
                <a:off x="1260088" y="1276462"/>
                <a:ext cx="6122019" cy="5202396"/>
              </a:xfrm>
              <a:blipFill>
                <a:blip r:embed="rId2"/>
                <a:stretch>
                  <a:fillRect l="-1449" t="-732"/>
                </a:stretch>
              </a:blipFill>
            </p:spPr>
            <p:txBody>
              <a:bodyPr/>
              <a:lstStyle/>
              <a:p>
                <a:r>
                  <a:rPr lang="en-US">
                    <a:noFill/>
                  </a:rPr>
                  <a:t> </a:t>
                </a:r>
              </a:p>
            </p:txBody>
          </p:sp>
        </mc:Fallback>
      </mc:AlternateContent>
      <p:pic>
        <p:nvPicPr>
          <p:cNvPr id="11" name="Picture 2">
            <a:extLst>
              <a:ext uri="{FF2B5EF4-FFF2-40B4-BE49-F238E27FC236}">
                <a16:creationId xmlns:a16="http://schemas.microsoft.com/office/drawing/2014/main" id="{F9FE2ADF-1722-5F48-99D6-EC9D34429046}"/>
              </a:ext>
            </a:extLst>
          </p:cNvPr>
          <p:cNvPicPr>
            <a:picLocks noChangeAspect="1" noChangeArrowheads="1"/>
          </p:cNvPicPr>
          <p:nvPr/>
        </p:nvPicPr>
        <p:blipFill>
          <a:blip r:embed="rId3" cstate="print"/>
          <a:srcRect/>
          <a:stretch>
            <a:fillRect/>
          </a:stretch>
        </p:blipFill>
        <p:spPr bwMode="auto">
          <a:xfrm>
            <a:off x="7515969" y="1565359"/>
            <a:ext cx="4027401" cy="2683256"/>
          </a:xfrm>
          <a:prstGeom prst="rect">
            <a:avLst/>
          </a:prstGeom>
          <a:noFill/>
          <a:ln w="9525">
            <a:noFill/>
            <a:miter lim="800000"/>
            <a:headEnd/>
            <a:tailEnd/>
          </a:ln>
        </p:spPr>
      </p:pic>
      <p:sp>
        <p:nvSpPr>
          <p:cNvPr id="5" name="Triangle 4">
            <a:extLst>
              <a:ext uri="{FF2B5EF4-FFF2-40B4-BE49-F238E27FC236}">
                <a16:creationId xmlns:a16="http://schemas.microsoft.com/office/drawing/2014/main" id="{5170483B-29D8-6449-9EA5-7BE7F32CE0E1}"/>
              </a:ext>
            </a:extLst>
          </p:cNvPr>
          <p:cNvSpPr/>
          <p:nvPr/>
        </p:nvSpPr>
        <p:spPr>
          <a:xfrm>
            <a:off x="503559" y="1276462"/>
            <a:ext cx="59436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6" name="Triangle 5">
            <a:extLst>
              <a:ext uri="{FF2B5EF4-FFF2-40B4-BE49-F238E27FC236}">
                <a16:creationId xmlns:a16="http://schemas.microsoft.com/office/drawing/2014/main" id="{2F56DB4B-7559-FA4C-9A37-D9776B7AECAF}"/>
              </a:ext>
            </a:extLst>
          </p:cNvPr>
          <p:cNvSpPr/>
          <p:nvPr/>
        </p:nvSpPr>
        <p:spPr>
          <a:xfrm rot="10800000">
            <a:off x="488530" y="2449150"/>
            <a:ext cx="59436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2400" b="1" dirty="0"/>
          </a:p>
        </p:txBody>
      </p:sp>
      <p:sp>
        <p:nvSpPr>
          <p:cNvPr id="4" name="Oval 3">
            <a:extLst>
              <a:ext uri="{FF2B5EF4-FFF2-40B4-BE49-F238E27FC236}">
                <a16:creationId xmlns:a16="http://schemas.microsoft.com/office/drawing/2014/main" id="{46BA5AD2-D6FC-0D4A-91D4-00401E27B389}"/>
              </a:ext>
            </a:extLst>
          </p:cNvPr>
          <p:cNvSpPr/>
          <p:nvPr/>
        </p:nvSpPr>
        <p:spPr>
          <a:xfrm>
            <a:off x="468350" y="348996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35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A83-05DF-BB4D-ACCE-188BA78AE6B4}"/>
              </a:ext>
            </a:extLst>
          </p:cNvPr>
          <p:cNvSpPr>
            <a:spLocks noGrp="1"/>
          </p:cNvSpPr>
          <p:nvPr>
            <p:ph type="title"/>
          </p:nvPr>
        </p:nvSpPr>
        <p:spPr/>
        <p:txBody>
          <a:bodyPr/>
          <a:lstStyle/>
          <a:p>
            <a:r>
              <a:rPr lang="en-US" dirty="0"/>
              <a:t>Outline: Exam 3 will be multiple-choice, on </a:t>
            </a:r>
            <a:r>
              <a:rPr lang="en-US" dirty="0" err="1"/>
              <a:t>prairielearn</a:t>
            </a:r>
            <a:r>
              <a:rPr lang="en-US" dirty="0"/>
              <a:t>, including 24 problems</a:t>
            </a:r>
          </a:p>
        </p:txBody>
      </p:sp>
      <p:sp>
        <p:nvSpPr>
          <p:cNvPr id="3" name="Content Placeholder 2">
            <a:extLst>
              <a:ext uri="{FF2B5EF4-FFF2-40B4-BE49-F238E27FC236}">
                <a16:creationId xmlns:a16="http://schemas.microsoft.com/office/drawing/2014/main" id="{C9526596-A55D-0A4C-B9BC-29E18E09AE24}"/>
              </a:ext>
            </a:extLst>
          </p:cNvPr>
          <p:cNvSpPr>
            <a:spLocks noGrp="1"/>
          </p:cNvSpPr>
          <p:nvPr>
            <p:ph idx="1"/>
          </p:nvPr>
        </p:nvSpPr>
        <p:spPr/>
        <p:txBody>
          <a:bodyPr/>
          <a:lstStyle/>
          <a:p>
            <a:r>
              <a:rPr lang="en-US" dirty="0">
                <a:solidFill>
                  <a:schemeClr val="bg1">
                    <a:lumMod val="75000"/>
                  </a:schemeClr>
                </a:solidFill>
              </a:rPr>
              <a:t>4 problems: Midterm 1 material</a:t>
            </a:r>
          </a:p>
          <a:p>
            <a:r>
              <a:rPr lang="en-US" dirty="0">
                <a:solidFill>
                  <a:schemeClr val="bg1">
                    <a:lumMod val="75000"/>
                  </a:schemeClr>
                </a:solidFill>
              </a:rPr>
              <a:t>4 problems: Midterm 2 material</a:t>
            </a:r>
          </a:p>
          <a:p>
            <a:r>
              <a:rPr lang="en-US" dirty="0">
                <a:solidFill>
                  <a:schemeClr val="bg1">
                    <a:lumMod val="75000"/>
                  </a:schemeClr>
                </a:solidFill>
              </a:rPr>
              <a:t>4-5 problems: minimax, alpha-beta, </a:t>
            </a:r>
            <a:r>
              <a:rPr lang="en-US" dirty="0" err="1">
                <a:solidFill>
                  <a:schemeClr val="bg1">
                    <a:lumMod val="75000"/>
                  </a:schemeClr>
                </a:solidFill>
              </a:rPr>
              <a:t>expectiminimax</a:t>
            </a:r>
            <a:endParaRPr lang="en-US" dirty="0">
              <a:solidFill>
                <a:schemeClr val="bg1">
                  <a:lumMod val="75000"/>
                </a:schemeClr>
              </a:solidFill>
            </a:endParaRPr>
          </a:p>
          <a:p>
            <a:r>
              <a:rPr lang="en-US" dirty="0"/>
              <a:t>3-4 problems: game theory</a:t>
            </a:r>
          </a:p>
          <a:p>
            <a:r>
              <a:rPr lang="en-US" dirty="0"/>
              <a:t>5-7 problems: MDP, reinforcement learning</a:t>
            </a:r>
          </a:p>
          <a:p>
            <a:r>
              <a:rPr lang="en-US" dirty="0"/>
              <a:t>1 problem: AI fairness (definitions of fairness; causal graphs)</a:t>
            </a:r>
          </a:p>
          <a:p>
            <a:r>
              <a:rPr lang="en-US" dirty="0"/>
              <a:t>1 problem: computer vision (similar triangles; convolution)</a:t>
            </a:r>
          </a:p>
        </p:txBody>
      </p:sp>
    </p:spTree>
    <p:extLst>
      <p:ext uri="{BB962C8B-B14F-4D97-AF65-F5344CB8AC3E}">
        <p14:creationId xmlns:p14="http://schemas.microsoft.com/office/powerpoint/2010/main" val="68660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10890739" cy="914400"/>
          </a:xfrm>
        </p:spPr>
        <p:txBody>
          <a:bodyPr>
            <a:normAutofit/>
          </a:bodyPr>
          <a:lstStyle/>
          <a:p>
            <a:r>
              <a:rPr lang="en-US" dirty="0"/>
              <a:t>Notation: simultaneous games</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1077294"/>
            <a:ext cx="6235960" cy="5479072"/>
          </a:xfrm>
        </p:spPr>
        <p:txBody>
          <a:bodyPr>
            <a:normAutofit/>
          </a:bodyPr>
          <a:lstStyle/>
          <a:p>
            <a:pPr marL="0" indent="0">
              <a:buNone/>
            </a:pPr>
            <a:r>
              <a:rPr lang="en-US" dirty="0"/>
              <a:t>The payoff matrix shows:</a:t>
            </a:r>
          </a:p>
          <a:p>
            <a:r>
              <a:rPr lang="en-US" dirty="0"/>
              <a:t>Each column is a different move for player 1.</a:t>
            </a:r>
          </a:p>
          <a:p>
            <a:r>
              <a:rPr lang="en-US" dirty="0"/>
              <a:t>Each row is a different move for player 2.</a:t>
            </a:r>
          </a:p>
          <a:p>
            <a:r>
              <a:rPr lang="en-US" dirty="0"/>
              <a:t>Each square is labeled with the rewards earned by each player in that square.</a:t>
            </a:r>
          </a:p>
        </p:txBody>
      </p:sp>
      <p:graphicFrame>
        <p:nvGraphicFramePr>
          <p:cNvPr id="26" name="Content Placeholder 4">
            <a:extLst>
              <a:ext uri="{FF2B5EF4-FFF2-40B4-BE49-F238E27FC236}">
                <a16:creationId xmlns:a16="http://schemas.microsoft.com/office/drawing/2014/main" id="{E50E9B36-35FE-0A49-BDD8-C2CBE7D40EF7}"/>
              </a:ext>
            </a:extLst>
          </p:cNvPr>
          <p:cNvGraphicFramePr>
            <a:graphicFrameLocks/>
          </p:cNvGraphicFramePr>
          <p:nvPr/>
        </p:nvGraphicFramePr>
        <p:xfrm>
          <a:off x="7760952" y="4337706"/>
          <a:ext cx="3570996" cy="2218660"/>
        </p:xfrm>
        <a:graphic>
          <a:graphicData uri="http://schemas.openxmlformats.org/drawingml/2006/table">
            <a:tbl>
              <a:tblPr>
                <a:tableStyleId>{F5AB1C69-6EDB-4FF4-983F-18BD219EF322}</a:tableStyleId>
              </a:tblPr>
              <a:tblGrid>
                <a:gridCol w="1785498">
                  <a:extLst>
                    <a:ext uri="{9D8B030D-6E8A-4147-A177-3AD203B41FA5}">
                      <a16:colId xmlns:a16="http://schemas.microsoft.com/office/drawing/2014/main" val="20000"/>
                    </a:ext>
                  </a:extLst>
                </a:gridCol>
                <a:gridCol w="1785498">
                  <a:extLst>
                    <a:ext uri="{9D8B030D-6E8A-4147-A177-3AD203B41FA5}">
                      <a16:colId xmlns:a16="http://schemas.microsoft.com/office/drawing/2014/main" val="20001"/>
                    </a:ext>
                  </a:extLst>
                </a:gridCol>
              </a:tblGrid>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0" name="TextBox 29">
            <a:extLst>
              <a:ext uri="{FF2B5EF4-FFF2-40B4-BE49-F238E27FC236}">
                <a16:creationId xmlns:a16="http://schemas.microsoft.com/office/drawing/2014/main" id="{07EA619D-4827-B044-B960-0063B05BC917}"/>
              </a:ext>
            </a:extLst>
          </p:cNvPr>
          <p:cNvSpPr txBox="1"/>
          <p:nvPr/>
        </p:nvSpPr>
        <p:spPr>
          <a:xfrm>
            <a:off x="8729174" y="6505279"/>
            <a:ext cx="1609415" cy="400110"/>
          </a:xfrm>
          <a:prstGeom prst="rect">
            <a:avLst/>
          </a:prstGeom>
          <a:noFill/>
        </p:spPr>
        <p:txBody>
          <a:bodyPr wrap="none" rtlCol="0">
            <a:spAutoFit/>
          </a:bodyPr>
          <a:lstStyle/>
          <a:p>
            <a:pPr algn="ctr"/>
            <a:r>
              <a:rPr lang="en-US" sz="2000" b="1" dirty="0"/>
              <a:t>Payoff matrix</a:t>
            </a:r>
          </a:p>
        </p:txBody>
      </p:sp>
      <p:cxnSp>
        <p:nvCxnSpPr>
          <p:cNvPr id="40" name="Straight Connector 39">
            <a:extLst>
              <a:ext uri="{FF2B5EF4-FFF2-40B4-BE49-F238E27FC236}">
                <a16:creationId xmlns:a16="http://schemas.microsoft.com/office/drawing/2014/main" id="{3845D81F-E575-414D-88C8-ED6D1129ED41}"/>
              </a:ext>
            </a:extLst>
          </p:cNvPr>
          <p:cNvCxnSpPr>
            <a:cxnSpLocks/>
            <a:stCxn id="26" idx="0"/>
            <a:endCxn id="26" idx="3"/>
          </p:cNvCxnSpPr>
          <p:nvPr/>
        </p:nvCxnSpPr>
        <p:spPr>
          <a:xfrm>
            <a:off x="9546450" y="4337706"/>
            <a:ext cx="1785498" cy="110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111004-D69A-6548-B270-C0FF71131E1D}"/>
              </a:ext>
            </a:extLst>
          </p:cNvPr>
          <p:cNvCxnSpPr>
            <a:cxnSpLocks/>
          </p:cNvCxnSpPr>
          <p:nvPr/>
        </p:nvCxnSpPr>
        <p:spPr>
          <a:xfrm>
            <a:off x="7753085" y="4352322"/>
            <a:ext cx="3578863" cy="2204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BC3810-B432-5249-9726-5F5D56109FCD}"/>
              </a:ext>
            </a:extLst>
          </p:cNvPr>
          <p:cNvCxnSpPr>
            <a:cxnSpLocks/>
            <a:stCxn id="26" idx="1"/>
            <a:endCxn id="26" idx="2"/>
          </p:cNvCxnSpPr>
          <p:nvPr/>
        </p:nvCxnSpPr>
        <p:spPr>
          <a:xfrm>
            <a:off x="7760952" y="5447036"/>
            <a:ext cx="1785498" cy="110933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EA89CC-F454-EE40-BD53-0812D1288C3F}"/>
              </a:ext>
            </a:extLst>
          </p:cNvPr>
          <p:cNvSpPr txBox="1"/>
          <p:nvPr/>
        </p:nvSpPr>
        <p:spPr>
          <a:xfrm>
            <a:off x="10885606" y="4434383"/>
            <a:ext cx="393056" cy="584775"/>
          </a:xfrm>
          <a:prstGeom prst="rect">
            <a:avLst/>
          </a:prstGeom>
          <a:noFill/>
        </p:spPr>
        <p:txBody>
          <a:bodyPr wrap="none" rtlCol="0">
            <a:spAutoFit/>
          </a:bodyPr>
          <a:lstStyle/>
          <a:p>
            <a:r>
              <a:rPr lang="en-US" sz="3200" b="1" dirty="0">
                <a:solidFill>
                  <a:srgbClr val="0000FF"/>
                </a:solidFill>
              </a:rPr>
              <a:t>4</a:t>
            </a:r>
          </a:p>
        </p:txBody>
      </p:sp>
      <p:sp>
        <p:nvSpPr>
          <p:cNvPr id="62" name="TextBox 61">
            <a:extLst>
              <a:ext uri="{FF2B5EF4-FFF2-40B4-BE49-F238E27FC236}">
                <a16:creationId xmlns:a16="http://schemas.microsoft.com/office/drawing/2014/main" id="{A0E47F98-0FFA-304F-BFE0-1BC743450A74}"/>
              </a:ext>
            </a:extLst>
          </p:cNvPr>
          <p:cNvSpPr txBox="1"/>
          <p:nvPr/>
        </p:nvSpPr>
        <p:spPr>
          <a:xfrm>
            <a:off x="9663015" y="4883555"/>
            <a:ext cx="393056" cy="584775"/>
          </a:xfrm>
          <a:prstGeom prst="rect">
            <a:avLst/>
          </a:prstGeom>
          <a:noFill/>
        </p:spPr>
        <p:txBody>
          <a:bodyPr wrap="none" rtlCol="0">
            <a:spAutoFit/>
          </a:bodyPr>
          <a:lstStyle/>
          <a:p>
            <a:r>
              <a:rPr lang="en-US" sz="3200" b="1" dirty="0">
                <a:solidFill>
                  <a:srgbClr val="FF9300"/>
                </a:solidFill>
              </a:rPr>
              <a:t>7</a:t>
            </a:r>
          </a:p>
        </p:txBody>
      </p:sp>
      <p:sp>
        <p:nvSpPr>
          <p:cNvPr id="75" name="Oval 74">
            <a:extLst>
              <a:ext uri="{FF2B5EF4-FFF2-40B4-BE49-F238E27FC236}">
                <a16:creationId xmlns:a16="http://schemas.microsoft.com/office/drawing/2014/main" id="{B15BE1AC-2101-034B-9CC1-F22F5428A6E5}"/>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6" name="Oval 75">
            <a:extLst>
              <a:ext uri="{FF2B5EF4-FFF2-40B4-BE49-F238E27FC236}">
                <a16:creationId xmlns:a16="http://schemas.microsoft.com/office/drawing/2014/main" id="{24CB1CFB-3DF5-6E45-9BC8-9EB1E298BD01}"/>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7" name="Oval 76">
            <a:extLst>
              <a:ext uri="{FF2B5EF4-FFF2-40B4-BE49-F238E27FC236}">
                <a16:creationId xmlns:a16="http://schemas.microsoft.com/office/drawing/2014/main" id="{216409B5-2F48-1E43-895B-823DF5D9A0CB}"/>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78" name="Straight Arrow Connector 77">
            <a:extLst>
              <a:ext uri="{FF2B5EF4-FFF2-40B4-BE49-F238E27FC236}">
                <a16:creationId xmlns:a16="http://schemas.microsoft.com/office/drawing/2014/main" id="{7D7B8764-3A30-D746-8C6A-19867E90F7BC}"/>
              </a:ext>
            </a:extLst>
          </p:cNvPr>
          <p:cNvCxnSpPr>
            <a:cxnSpLocks/>
            <a:stCxn id="75" idx="4"/>
            <a:endCxn id="76"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5BE633D-4D93-9440-B51C-D7D04C565CFA}"/>
              </a:ext>
            </a:extLst>
          </p:cNvPr>
          <p:cNvCxnSpPr>
            <a:cxnSpLocks/>
            <a:stCxn id="75" idx="4"/>
            <a:endCxn id="77"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A80A008-1B30-BE47-A3ED-8EE7C26CFC42}"/>
              </a:ext>
            </a:extLst>
          </p:cNvPr>
          <p:cNvCxnSpPr>
            <a:cxnSpLocks/>
            <a:stCxn id="76" idx="4"/>
            <a:endCxn id="87"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AEAF59A-BF2E-A542-B445-43F1DFAF5F73}"/>
              </a:ext>
            </a:extLst>
          </p:cNvPr>
          <p:cNvCxnSpPr>
            <a:cxnSpLocks/>
            <a:stCxn id="76" idx="4"/>
            <a:endCxn id="88"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E4EAB18-4DF8-3544-8390-D06BFA13FEAD}"/>
              </a:ext>
            </a:extLst>
          </p:cNvPr>
          <p:cNvCxnSpPr>
            <a:cxnSpLocks/>
            <a:stCxn id="77" idx="4"/>
            <a:endCxn id="89"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10B22E-7410-5E45-9345-0096533B4A63}"/>
              </a:ext>
            </a:extLst>
          </p:cNvPr>
          <p:cNvCxnSpPr>
            <a:cxnSpLocks/>
            <a:stCxn id="77" idx="4"/>
            <a:endCxn id="9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DC0D224-3234-CB49-910D-7BE66CFC1E9A}"/>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88" name="Rectangle 87">
            <a:extLst>
              <a:ext uri="{FF2B5EF4-FFF2-40B4-BE49-F238E27FC236}">
                <a16:creationId xmlns:a16="http://schemas.microsoft.com/office/drawing/2014/main" id="{5CAAEFEC-E535-C748-87AE-FD06C82F0C5D}"/>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89" name="Rectangle 88">
            <a:extLst>
              <a:ext uri="{FF2B5EF4-FFF2-40B4-BE49-F238E27FC236}">
                <a16:creationId xmlns:a16="http://schemas.microsoft.com/office/drawing/2014/main" id="{8279F721-D5A0-FC4D-8C22-67BBFC188123}"/>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90" name="Rectangle 89">
            <a:extLst>
              <a:ext uri="{FF2B5EF4-FFF2-40B4-BE49-F238E27FC236}">
                <a16:creationId xmlns:a16="http://schemas.microsoft.com/office/drawing/2014/main" id="{E44EC384-FFF3-E041-8236-F1C9D73B802A}"/>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94" name="Rectangle 93">
            <a:extLst>
              <a:ext uri="{FF2B5EF4-FFF2-40B4-BE49-F238E27FC236}">
                <a16:creationId xmlns:a16="http://schemas.microsoft.com/office/drawing/2014/main" id="{416286F9-BA45-0C49-BAC3-83197123838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95" name="Rectangle 94">
            <a:extLst>
              <a:ext uri="{FF2B5EF4-FFF2-40B4-BE49-F238E27FC236}">
                <a16:creationId xmlns:a16="http://schemas.microsoft.com/office/drawing/2014/main" id="{F4F69568-139F-E64F-94EF-201012C8C19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96" name="Rectangle 95">
            <a:extLst>
              <a:ext uri="{FF2B5EF4-FFF2-40B4-BE49-F238E27FC236}">
                <a16:creationId xmlns:a16="http://schemas.microsoft.com/office/drawing/2014/main" id="{B3987ED3-9791-EF40-9CF0-9CFCF2C1B6E0}"/>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97" name="Rectangle 96">
            <a:extLst>
              <a:ext uri="{FF2B5EF4-FFF2-40B4-BE49-F238E27FC236}">
                <a16:creationId xmlns:a16="http://schemas.microsoft.com/office/drawing/2014/main" id="{66456639-AFAE-BA4E-A17B-C6CFE37C4ADF}"/>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98" name="Rectangle 97">
            <a:extLst>
              <a:ext uri="{FF2B5EF4-FFF2-40B4-BE49-F238E27FC236}">
                <a16:creationId xmlns:a16="http://schemas.microsoft.com/office/drawing/2014/main" id="{A30665EC-952E-594F-98B6-0E3196FBE1ED}"/>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99" name="Rectangle 98">
            <a:extLst>
              <a:ext uri="{FF2B5EF4-FFF2-40B4-BE49-F238E27FC236}">
                <a16:creationId xmlns:a16="http://schemas.microsoft.com/office/drawing/2014/main" id="{1C0B6760-17E6-A143-BBA8-37CEA3FDD0C6}"/>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100" name="TextBox 99">
            <a:extLst>
              <a:ext uri="{FF2B5EF4-FFF2-40B4-BE49-F238E27FC236}">
                <a16:creationId xmlns:a16="http://schemas.microsoft.com/office/drawing/2014/main" id="{A8DCF5BB-4DDB-9142-B2F4-E94A0092CC8C}"/>
              </a:ext>
            </a:extLst>
          </p:cNvPr>
          <p:cNvSpPr txBox="1"/>
          <p:nvPr/>
        </p:nvSpPr>
        <p:spPr>
          <a:xfrm>
            <a:off x="10883261" y="5473046"/>
            <a:ext cx="393056" cy="584775"/>
          </a:xfrm>
          <a:prstGeom prst="rect">
            <a:avLst/>
          </a:prstGeom>
          <a:noFill/>
        </p:spPr>
        <p:txBody>
          <a:bodyPr wrap="none" rtlCol="0">
            <a:spAutoFit/>
          </a:bodyPr>
          <a:lstStyle/>
          <a:p>
            <a:r>
              <a:rPr lang="en-US" sz="3200" b="1" dirty="0">
                <a:solidFill>
                  <a:srgbClr val="0000FF"/>
                </a:solidFill>
              </a:rPr>
              <a:t>4</a:t>
            </a:r>
          </a:p>
        </p:txBody>
      </p:sp>
      <p:sp>
        <p:nvSpPr>
          <p:cNvPr id="101" name="TextBox 100">
            <a:extLst>
              <a:ext uri="{FF2B5EF4-FFF2-40B4-BE49-F238E27FC236}">
                <a16:creationId xmlns:a16="http://schemas.microsoft.com/office/drawing/2014/main" id="{F767F063-DA95-E44E-9C32-06796EC5DFAF}"/>
              </a:ext>
            </a:extLst>
          </p:cNvPr>
          <p:cNvSpPr txBox="1"/>
          <p:nvPr/>
        </p:nvSpPr>
        <p:spPr>
          <a:xfrm>
            <a:off x="9660670" y="5964422"/>
            <a:ext cx="393056" cy="584775"/>
          </a:xfrm>
          <a:prstGeom prst="rect">
            <a:avLst/>
          </a:prstGeom>
          <a:noFill/>
        </p:spPr>
        <p:txBody>
          <a:bodyPr wrap="none" rtlCol="0">
            <a:spAutoFit/>
          </a:bodyPr>
          <a:lstStyle/>
          <a:p>
            <a:r>
              <a:rPr lang="en-US" sz="3200" b="1" dirty="0">
                <a:solidFill>
                  <a:srgbClr val="FF9300"/>
                </a:solidFill>
              </a:rPr>
              <a:t>5</a:t>
            </a:r>
          </a:p>
        </p:txBody>
      </p:sp>
      <p:sp>
        <p:nvSpPr>
          <p:cNvPr id="102" name="TextBox 101">
            <a:extLst>
              <a:ext uri="{FF2B5EF4-FFF2-40B4-BE49-F238E27FC236}">
                <a16:creationId xmlns:a16="http://schemas.microsoft.com/office/drawing/2014/main" id="{EDBF03BB-021F-BD43-B320-BB59CA27F527}"/>
              </a:ext>
            </a:extLst>
          </p:cNvPr>
          <p:cNvSpPr txBox="1"/>
          <p:nvPr/>
        </p:nvSpPr>
        <p:spPr>
          <a:xfrm>
            <a:off x="9080253" y="5484769"/>
            <a:ext cx="393056" cy="584775"/>
          </a:xfrm>
          <a:prstGeom prst="rect">
            <a:avLst/>
          </a:prstGeom>
          <a:noFill/>
        </p:spPr>
        <p:txBody>
          <a:bodyPr wrap="none" rtlCol="0">
            <a:spAutoFit/>
          </a:bodyPr>
          <a:lstStyle/>
          <a:p>
            <a:r>
              <a:rPr lang="en-US" sz="3200" b="1" dirty="0">
                <a:solidFill>
                  <a:srgbClr val="0000FF"/>
                </a:solidFill>
              </a:rPr>
              <a:t>1</a:t>
            </a:r>
          </a:p>
        </p:txBody>
      </p:sp>
      <p:sp>
        <p:nvSpPr>
          <p:cNvPr id="103" name="TextBox 102">
            <a:extLst>
              <a:ext uri="{FF2B5EF4-FFF2-40B4-BE49-F238E27FC236}">
                <a16:creationId xmlns:a16="http://schemas.microsoft.com/office/drawing/2014/main" id="{30F12712-7C73-134E-AF46-865844B15A6A}"/>
              </a:ext>
            </a:extLst>
          </p:cNvPr>
          <p:cNvSpPr txBox="1"/>
          <p:nvPr/>
        </p:nvSpPr>
        <p:spPr>
          <a:xfrm>
            <a:off x="7857662" y="5933941"/>
            <a:ext cx="393056" cy="584775"/>
          </a:xfrm>
          <a:prstGeom prst="rect">
            <a:avLst/>
          </a:prstGeom>
          <a:noFill/>
        </p:spPr>
        <p:txBody>
          <a:bodyPr wrap="none" rtlCol="0">
            <a:spAutoFit/>
          </a:bodyPr>
          <a:lstStyle/>
          <a:p>
            <a:r>
              <a:rPr lang="en-US" sz="3200" b="1" dirty="0">
                <a:solidFill>
                  <a:srgbClr val="FF9300"/>
                </a:solidFill>
              </a:rPr>
              <a:t>5</a:t>
            </a:r>
          </a:p>
        </p:txBody>
      </p:sp>
      <p:sp>
        <p:nvSpPr>
          <p:cNvPr id="104" name="TextBox 103">
            <a:extLst>
              <a:ext uri="{FF2B5EF4-FFF2-40B4-BE49-F238E27FC236}">
                <a16:creationId xmlns:a16="http://schemas.microsoft.com/office/drawing/2014/main" id="{5FED1FDA-7BFD-144B-B96A-FEE12171CC29}"/>
              </a:ext>
            </a:extLst>
          </p:cNvPr>
          <p:cNvSpPr txBox="1"/>
          <p:nvPr/>
        </p:nvSpPr>
        <p:spPr>
          <a:xfrm>
            <a:off x="9091976" y="4427348"/>
            <a:ext cx="393056" cy="584775"/>
          </a:xfrm>
          <a:prstGeom prst="rect">
            <a:avLst/>
          </a:prstGeom>
          <a:noFill/>
        </p:spPr>
        <p:txBody>
          <a:bodyPr wrap="none" rtlCol="0">
            <a:spAutoFit/>
          </a:bodyPr>
          <a:lstStyle/>
          <a:p>
            <a:r>
              <a:rPr lang="en-US" sz="3200" b="1" dirty="0">
                <a:solidFill>
                  <a:srgbClr val="0000FF"/>
                </a:solidFill>
              </a:rPr>
              <a:t>2</a:t>
            </a:r>
          </a:p>
        </p:txBody>
      </p:sp>
      <p:sp>
        <p:nvSpPr>
          <p:cNvPr id="105" name="TextBox 104">
            <a:extLst>
              <a:ext uri="{FF2B5EF4-FFF2-40B4-BE49-F238E27FC236}">
                <a16:creationId xmlns:a16="http://schemas.microsoft.com/office/drawing/2014/main" id="{4D71443D-194A-3D44-8212-5DAECD799BAE}"/>
              </a:ext>
            </a:extLst>
          </p:cNvPr>
          <p:cNvSpPr txBox="1"/>
          <p:nvPr/>
        </p:nvSpPr>
        <p:spPr>
          <a:xfrm>
            <a:off x="7869385" y="4876520"/>
            <a:ext cx="393056" cy="584775"/>
          </a:xfrm>
          <a:prstGeom prst="rect">
            <a:avLst/>
          </a:prstGeom>
          <a:noFill/>
        </p:spPr>
        <p:txBody>
          <a:bodyPr wrap="none" rtlCol="0">
            <a:spAutoFit/>
          </a:bodyPr>
          <a:lstStyle/>
          <a:p>
            <a:r>
              <a:rPr lang="en-US" sz="3200" b="1" dirty="0">
                <a:solidFill>
                  <a:srgbClr val="FF9300"/>
                </a:solidFill>
              </a:rPr>
              <a:t>1</a:t>
            </a:r>
          </a:p>
        </p:txBody>
      </p:sp>
      <p:sp>
        <p:nvSpPr>
          <p:cNvPr id="106" name="Rectangle 105">
            <a:extLst>
              <a:ext uri="{FF2B5EF4-FFF2-40B4-BE49-F238E27FC236}">
                <a16:creationId xmlns:a16="http://schemas.microsoft.com/office/drawing/2014/main" id="{84EDD118-8102-EB40-809C-24AD6B82F022}"/>
              </a:ext>
            </a:extLst>
          </p:cNvPr>
          <p:cNvSpPr/>
          <p:nvPr/>
        </p:nvSpPr>
        <p:spPr>
          <a:xfrm>
            <a:off x="8495801" y="3877377"/>
            <a:ext cx="334021" cy="523220"/>
          </a:xfrm>
          <a:prstGeom prst="rect">
            <a:avLst/>
          </a:prstGeom>
          <a:noFill/>
          <a:ln w="38100">
            <a:noFill/>
          </a:ln>
        </p:spPr>
        <p:txBody>
          <a:bodyPr wrap="square">
            <a:spAutoFit/>
          </a:bodyPr>
          <a:lstStyle/>
          <a:p>
            <a:r>
              <a:rPr lang="en-US" sz="2800" dirty="0"/>
              <a:t>L</a:t>
            </a:r>
          </a:p>
        </p:txBody>
      </p:sp>
      <p:sp>
        <p:nvSpPr>
          <p:cNvPr id="107" name="Rectangle 106">
            <a:extLst>
              <a:ext uri="{FF2B5EF4-FFF2-40B4-BE49-F238E27FC236}">
                <a16:creationId xmlns:a16="http://schemas.microsoft.com/office/drawing/2014/main" id="{5D5E8B62-9478-B846-9D36-63C5A013935B}"/>
              </a:ext>
            </a:extLst>
          </p:cNvPr>
          <p:cNvSpPr/>
          <p:nvPr/>
        </p:nvSpPr>
        <p:spPr>
          <a:xfrm>
            <a:off x="10190956" y="3884412"/>
            <a:ext cx="334021" cy="523220"/>
          </a:xfrm>
          <a:prstGeom prst="rect">
            <a:avLst/>
          </a:prstGeom>
          <a:noFill/>
          <a:ln w="38100">
            <a:noFill/>
          </a:ln>
        </p:spPr>
        <p:txBody>
          <a:bodyPr wrap="square">
            <a:spAutoFit/>
          </a:bodyPr>
          <a:lstStyle/>
          <a:p>
            <a:r>
              <a:rPr lang="en-US" sz="2800" dirty="0"/>
              <a:t>R</a:t>
            </a:r>
          </a:p>
        </p:txBody>
      </p:sp>
      <p:sp>
        <p:nvSpPr>
          <p:cNvPr id="108" name="Rectangle 107">
            <a:extLst>
              <a:ext uri="{FF2B5EF4-FFF2-40B4-BE49-F238E27FC236}">
                <a16:creationId xmlns:a16="http://schemas.microsoft.com/office/drawing/2014/main" id="{8BC6B74A-F283-214A-914E-7FFB1872CE82}"/>
              </a:ext>
            </a:extLst>
          </p:cNvPr>
          <p:cNvSpPr/>
          <p:nvPr/>
        </p:nvSpPr>
        <p:spPr>
          <a:xfrm>
            <a:off x="7438382" y="4606551"/>
            <a:ext cx="334021" cy="523220"/>
          </a:xfrm>
          <a:prstGeom prst="rect">
            <a:avLst/>
          </a:prstGeom>
          <a:noFill/>
          <a:ln w="38100">
            <a:noFill/>
          </a:ln>
        </p:spPr>
        <p:txBody>
          <a:bodyPr wrap="square">
            <a:spAutoFit/>
          </a:bodyPr>
          <a:lstStyle/>
          <a:p>
            <a:r>
              <a:rPr lang="en-US" sz="2800" dirty="0"/>
              <a:t>L</a:t>
            </a:r>
          </a:p>
        </p:txBody>
      </p:sp>
      <p:sp>
        <p:nvSpPr>
          <p:cNvPr id="109" name="Rectangle 108">
            <a:extLst>
              <a:ext uri="{FF2B5EF4-FFF2-40B4-BE49-F238E27FC236}">
                <a16:creationId xmlns:a16="http://schemas.microsoft.com/office/drawing/2014/main" id="{E69A49A3-A615-F54A-9D12-6F5A10C9B466}"/>
              </a:ext>
            </a:extLst>
          </p:cNvPr>
          <p:cNvSpPr/>
          <p:nvPr/>
        </p:nvSpPr>
        <p:spPr>
          <a:xfrm>
            <a:off x="7403208" y="5724934"/>
            <a:ext cx="334021" cy="523220"/>
          </a:xfrm>
          <a:prstGeom prst="rect">
            <a:avLst/>
          </a:prstGeom>
          <a:noFill/>
          <a:ln w="38100">
            <a:noFill/>
          </a:ln>
        </p:spPr>
        <p:txBody>
          <a:bodyPr wrap="square">
            <a:spAutoFit/>
          </a:bodyPr>
          <a:lstStyle/>
          <a:p>
            <a:r>
              <a:rPr lang="en-US" sz="2800" dirty="0"/>
              <a:t>R</a:t>
            </a:r>
          </a:p>
        </p:txBody>
      </p:sp>
      <p:sp>
        <p:nvSpPr>
          <p:cNvPr id="12" name="Rectangle 11">
            <a:extLst>
              <a:ext uri="{FF2B5EF4-FFF2-40B4-BE49-F238E27FC236}">
                <a16:creationId xmlns:a16="http://schemas.microsoft.com/office/drawing/2014/main" id="{AD07F4BE-7871-0949-95C2-4BADCE923EBD}"/>
              </a:ext>
            </a:extLst>
          </p:cNvPr>
          <p:cNvSpPr/>
          <p:nvPr/>
        </p:nvSpPr>
        <p:spPr>
          <a:xfrm>
            <a:off x="9179704" y="3638229"/>
            <a:ext cx="697627" cy="707886"/>
          </a:xfrm>
          <a:prstGeom prst="rect">
            <a:avLst/>
          </a:prstGeom>
        </p:spPr>
        <p:txBody>
          <a:bodyPr wrap="none">
            <a:spAutoFit/>
          </a:bodyPr>
          <a:lstStyle/>
          <a:p>
            <a:pPr algn="ctr"/>
            <a:r>
              <a:rPr lang="en-US" sz="4000" dirty="0"/>
              <a:t>🐱</a:t>
            </a:r>
          </a:p>
        </p:txBody>
      </p:sp>
      <p:sp>
        <p:nvSpPr>
          <p:cNvPr id="13" name="Rectangle 12">
            <a:extLst>
              <a:ext uri="{FF2B5EF4-FFF2-40B4-BE49-F238E27FC236}">
                <a16:creationId xmlns:a16="http://schemas.microsoft.com/office/drawing/2014/main" id="{72CD9DEA-D68A-D342-BED8-E340D2B25CC5}"/>
              </a:ext>
            </a:extLst>
          </p:cNvPr>
          <p:cNvSpPr/>
          <p:nvPr/>
        </p:nvSpPr>
        <p:spPr>
          <a:xfrm>
            <a:off x="6957005" y="5171608"/>
            <a:ext cx="697628" cy="707886"/>
          </a:xfrm>
          <a:prstGeom prst="rect">
            <a:avLst/>
          </a:prstGeom>
        </p:spPr>
        <p:txBody>
          <a:bodyPr wrap="none">
            <a:spAutoFit/>
          </a:bodyPr>
          <a:lstStyle/>
          <a:p>
            <a:pPr algn="ctr"/>
            <a:r>
              <a:rPr lang="en-US" sz="4000" dirty="0"/>
              <a:t>🐶</a:t>
            </a:r>
          </a:p>
        </p:txBody>
      </p:sp>
    </p:spTree>
    <p:extLst>
      <p:ext uri="{BB962C8B-B14F-4D97-AF65-F5344CB8AC3E}">
        <p14:creationId xmlns:p14="http://schemas.microsoft.com/office/powerpoint/2010/main" val="2459093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4025</Words>
  <Application>Microsoft Macintosh PowerPoint</Application>
  <PresentationFormat>Widescreen</PresentationFormat>
  <Paragraphs>538</Paragraphs>
  <Slides>48</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Calibri</vt:lpstr>
      <vt:lpstr>Calibri Light</vt:lpstr>
      <vt:lpstr>Cambria Math</vt:lpstr>
      <vt:lpstr>Wingdings</vt:lpstr>
      <vt:lpstr>Office Theme</vt:lpstr>
      <vt:lpstr>Equation</vt:lpstr>
      <vt:lpstr>Lecture 27 Exam 3 Review</vt:lpstr>
      <vt:lpstr>Outline: Exam 3 will be multiple-choice, on prairielearn, including 24 problems</vt:lpstr>
      <vt:lpstr>Outline: Exam 3 will be multiple-choice, on prairielearn, including 24 problems</vt:lpstr>
      <vt:lpstr>Computing the minimax value of a node</vt:lpstr>
      <vt:lpstr>The pruning thresholds, alpha and beta</vt:lpstr>
      <vt:lpstr>Computational Complexity</vt:lpstr>
      <vt:lpstr>Expectiminimax: notation</vt:lpstr>
      <vt:lpstr>Outline: Exam 3 will be multiple-choice, on prairielearn, including 24 problems</vt:lpstr>
      <vt:lpstr>Notation: simultaneous games</vt:lpstr>
      <vt:lpstr>Nash Equilibrium</vt:lpstr>
      <vt:lpstr>Pareto optimal outcome</vt:lpstr>
      <vt:lpstr>Dominant strategy</vt:lpstr>
      <vt:lpstr>Mixed-strategy Nash Equilibrium</vt:lpstr>
      <vt:lpstr>Outline: Exam 3 will be multiple-choice, on prairielearn, including 24 problems</vt:lpstr>
      <vt:lpstr>The Bellman equation</vt:lpstr>
      <vt:lpstr>Method 1: Value iteration</vt:lpstr>
      <vt:lpstr>Method 2: Policy Iteration</vt:lpstr>
      <vt:lpstr>Mode-Based Reinforcement Learning</vt:lpstr>
      <vt:lpstr>How to trade off exploration vs. exploitation</vt:lpstr>
      <vt:lpstr>Q-learning</vt:lpstr>
      <vt:lpstr>TD learning</vt:lpstr>
      <vt:lpstr>On-policy learning: SARSA</vt:lpstr>
      <vt:lpstr>Deep Q-learning</vt:lpstr>
      <vt:lpstr>Policy learning methods</vt:lpstr>
      <vt:lpstr>Actor-critic algorithm</vt:lpstr>
      <vt:lpstr>Outline: Exam 3 will be multiple-choice, on prairielearn, including 24 problems</vt:lpstr>
      <vt:lpstr>Standard Definitions of Fairness in AI</vt:lpstr>
      <vt:lpstr>State-of-the-art Solution: Explain Your Assumptions to Your Users</vt:lpstr>
      <vt:lpstr>Outline: Exam 3 will be multiple-choice, on prairielearn, including 24 problems</vt:lpstr>
      <vt:lpstr>The pinhole camera equations</vt:lpstr>
      <vt:lpstr>Vanishing point</vt:lpstr>
      <vt:lpstr>PowerPoint Presentation</vt:lpstr>
      <vt:lpstr>Difference of Gaussians</vt:lpstr>
      <vt:lpstr>Some Sample Problems</vt:lpstr>
      <vt:lpstr>Question 3: alpha-beta pruning</vt:lpstr>
      <vt:lpstr>Question 3: alpha-beta pruning</vt:lpstr>
      <vt:lpstr>Question 3: alpha-beta pruning</vt:lpstr>
      <vt:lpstr>Question 3: alpha-beta pruning</vt:lpstr>
      <vt:lpstr>Question 3: alpha-beta pruning</vt:lpstr>
      <vt:lpstr>Question 10: Game theory</vt:lpstr>
      <vt:lpstr>Question 10: Game theory</vt:lpstr>
      <vt:lpstr>Question 10: Game theory</vt:lpstr>
      <vt:lpstr>Question 10: Game theory</vt:lpstr>
      <vt:lpstr>Question 10: Game theory</vt:lpstr>
      <vt:lpstr>Question 14: MDP</vt:lpstr>
      <vt:lpstr>Question 14: MDP</vt:lpstr>
      <vt:lpstr>Question 14: MDP</vt:lpstr>
      <vt:lpstr>Outline: Exam 3 will be multiple-choice, on prairielearn, including 24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27 Exam 3 Review</dc:title>
  <dc:creator>Hasegawa-Johnson, Mark Allan</dc:creator>
  <cp:lastModifiedBy>Hasegawa-Johnson, Mark Allan</cp:lastModifiedBy>
  <cp:revision>20</cp:revision>
  <cp:lastPrinted>2021-05-02T16:38:18Z</cp:lastPrinted>
  <dcterms:created xsi:type="dcterms:W3CDTF">2021-05-02T15:47:16Z</dcterms:created>
  <dcterms:modified xsi:type="dcterms:W3CDTF">2021-05-04T15:30:11Z</dcterms:modified>
</cp:coreProperties>
</file>