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51"/>
  </p:notesMasterIdLst>
  <p:sldIdLst>
    <p:sldId id="834" r:id="rId2"/>
    <p:sldId id="841" r:id="rId3"/>
    <p:sldId id="867" r:id="rId4"/>
    <p:sldId id="868" r:id="rId5"/>
    <p:sldId id="869" r:id="rId6"/>
    <p:sldId id="870" r:id="rId7"/>
    <p:sldId id="890" r:id="rId8"/>
    <p:sldId id="891" r:id="rId9"/>
    <p:sldId id="865" r:id="rId10"/>
    <p:sldId id="864" r:id="rId11"/>
    <p:sldId id="892" r:id="rId12"/>
    <p:sldId id="893" r:id="rId13"/>
    <p:sldId id="894" r:id="rId14"/>
    <p:sldId id="874" r:id="rId15"/>
    <p:sldId id="875" r:id="rId16"/>
    <p:sldId id="896" r:id="rId17"/>
    <p:sldId id="895" r:id="rId18"/>
    <p:sldId id="877" r:id="rId19"/>
    <p:sldId id="897" r:id="rId20"/>
    <p:sldId id="872" r:id="rId21"/>
    <p:sldId id="873" r:id="rId22"/>
    <p:sldId id="878" r:id="rId23"/>
    <p:sldId id="898" r:id="rId24"/>
    <p:sldId id="899" r:id="rId25"/>
    <p:sldId id="884" r:id="rId26"/>
    <p:sldId id="885" r:id="rId27"/>
    <p:sldId id="838" r:id="rId28"/>
    <p:sldId id="889" r:id="rId29"/>
    <p:sldId id="900" r:id="rId30"/>
    <p:sldId id="832" r:id="rId31"/>
    <p:sldId id="846" r:id="rId32"/>
    <p:sldId id="901" r:id="rId33"/>
    <p:sldId id="858" r:id="rId34"/>
    <p:sldId id="881" r:id="rId35"/>
    <p:sldId id="882" r:id="rId36"/>
    <p:sldId id="883" r:id="rId37"/>
    <p:sldId id="902" r:id="rId38"/>
    <p:sldId id="848" r:id="rId39"/>
    <p:sldId id="851" r:id="rId40"/>
    <p:sldId id="903" r:id="rId41"/>
    <p:sldId id="904" r:id="rId42"/>
    <p:sldId id="905" r:id="rId43"/>
    <p:sldId id="906" r:id="rId44"/>
    <p:sldId id="907" r:id="rId45"/>
    <p:sldId id="853" r:id="rId46"/>
    <p:sldId id="908" r:id="rId47"/>
    <p:sldId id="909" r:id="rId48"/>
    <p:sldId id="910" r:id="rId49"/>
    <p:sldId id="911" r:id="rId50"/>
  </p:sldIdLst>
  <p:sldSz cx="12192000" cy="6858000"/>
  <p:notesSz cx="7315200" cy="9601200"/>
  <p:defaultTextStyle>
    <a:defPPr>
      <a:defRPr lang="en-US"/>
    </a:defPPr>
    <a:lvl1pPr algn="ctr" rtl="0" fontAlgn="base">
      <a:spcBef>
        <a:spcPct val="50000"/>
      </a:spcBef>
      <a:spcAft>
        <a:spcPct val="0"/>
      </a:spcAft>
      <a:defRPr sz="1200" b="1" kern="1200">
        <a:solidFill>
          <a:srgbClr val="FFFF00"/>
        </a:solidFill>
        <a:latin typeface="Arial" charset="0"/>
        <a:ea typeface="+mn-ea"/>
        <a:cs typeface="+mn-cs"/>
      </a:defRPr>
    </a:lvl1pPr>
    <a:lvl2pPr marL="457200" algn="ctr" rtl="0" fontAlgn="base">
      <a:spcBef>
        <a:spcPct val="50000"/>
      </a:spcBef>
      <a:spcAft>
        <a:spcPct val="0"/>
      </a:spcAft>
      <a:defRPr sz="1200" b="1" kern="1200">
        <a:solidFill>
          <a:srgbClr val="FFFF00"/>
        </a:solidFill>
        <a:latin typeface="Arial" charset="0"/>
        <a:ea typeface="+mn-ea"/>
        <a:cs typeface="+mn-cs"/>
      </a:defRPr>
    </a:lvl2pPr>
    <a:lvl3pPr marL="914400" algn="ctr" rtl="0" fontAlgn="base">
      <a:spcBef>
        <a:spcPct val="50000"/>
      </a:spcBef>
      <a:spcAft>
        <a:spcPct val="0"/>
      </a:spcAft>
      <a:defRPr sz="1200" b="1" kern="1200">
        <a:solidFill>
          <a:srgbClr val="FFFF00"/>
        </a:solidFill>
        <a:latin typeface="Arial" charset="0"/>
        <a:ea typeface="+mn-ea"/>
        <a:cs typeface="+mn-cs"/>
      </a:defRPr>
    </a:lvl3pPr>
    <a:lvl4pPr marL="1371600" algn="ctr" rtl="0" fontAlgn="base">
      <a:spcBef>
        <a:spcPct val="50000"/>
      </a:spcBef>
      <a:spcAft>
        <a:spcPct val="0"/>
      </a:spcAft>
      <a:defRPr sz="1200" b="1" kern="1200">
        <a:solidFill>
          <a:srgbClr val="FFFF00"/>
        </a:solidFill>
        <a:latin typeface="Arial" charset="0"/>
        <a:ea typeface="+mn-ea"/>
        <a:cs typeface="+mn-cs"/>
      </a:defRPr>
    </a:lvl4pPr>
    <a:lvl5pPr marL="1828800" algn="ctr" rtl="0" fontAlgn="base">
      <a:spcBef>
        <a:spcPct val="50000"/>
      </a:spcBef>
      <a:spcAft>
        <a:spcPct val="0"/>
      </a:spcAft>
      <a:defRPr sz="1200" b="1" kern="1200">
        <a:solidFill>
          <a:srgbClr val="FFFF00"/>
        </a:solidFill>
        <a:latin typeface="Arial" charset="0"/>
        <a:ea typeface="+mn-ea"/>
        <a:cs typeface="+mn-cs"/>
      </a:defRPr>
    </a:lvl5pPr>
    <a:lvl6pPr marL="2286000" algn="l" defTabSz="914400" rtl="0" eaLnBrk="1" latinLnBrk="0" hangingPunct="1">
      <a:defRPr sz="1200" b="1" kern="1200">
        <a:solidFill>
          <a:srgbClr val="FFFF00"/>
        </a:solidFill>
        <a:latin typeface="Arial" charset="0"/>
        <a:ea typeface="+mn-ea"/>
        <a:cs typeface="+mn-cs"/>
      </a:defRPr>
    </a:lvl6pPr>
    <a:lvl7pPr marL="2743200" algn="l" defTabSz="914400" rtl="0" eaLnBrk="1" latinLnBrk="0" hangingPunct="1">
      <a:defRPr sz="1200" b="1" kern="1200">
        <a:solidFill>
          <a:srgbClr val="FFFF00"/>
        </a:solidFill>
        <a:latin typeface="Arial" charset="0"/>
        <a:ea typeface="+mn-ea"/>
        <a:cs typeface="+mn-cs"/>
      </a:defRPr>
    </a:lvl7pPr>
    <a:lvl8pPr marL="3200400" algn="l" defTabSz="914400" rtl="0" eaLnBrk="1" latinLnBrk="0" hangingPunct="1">
      <a:defRPr sz="1200" b="1" kern="1200">
        <a:solidFill>
          <a:srgbClr val="FFFF00"/>
        </a:solidFill>
        <a:latin typeface="Arial" charset="0"/>
        <a:ea typeface="+mn-ea"/>
        <a:cs typeface="+mn-cs"/>
      </a:defRPr>
    </a:lvl8pPr>
    <a:lvl9pPr marL="3657600" algn="l" defTabSz="914400" rtl="0" eaLnBrk="1" latinLnBrk="0" hangingPunct="1">
      <a:defRPr sz="1200" b="1" kern="1200">
        <a:solidFill>
          <a:srgbClr val="FFFF00"/>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1553C1"/>
    <a:srgbClr val="0000FF"/>
    <a:srgbClr val="9900CC"/>
    <a:srgbClr val="009900"/>
    <a:srgbClr val="FF00FF"/>
    <a:srgbClr val="00FFFF"/>
    <a:srgbClr val="FFFF00"/>
    <a:srgbClr val="FF0000"/>
    <a:srgbClr val="111111"/>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86" autoAdjust="0"/>
    <p:restoredTop sz="77415" autoAdjust="0"/>
  </p:normalViewPr>
  <p:slideViewPr>
    <p:cSldViewPr>
      <p:cViewPr varScale="1">
        <p:scale>
          <a:sx n="97" d="100"/>
          <a:sy n="97" d="100"/>
        </p:scale>
        <p:origin x="1664" y="200"/>
      </p:cViewPr>
      <p:guideLst>
        <p:guide orient="horz" pos="2160"/>
        <p:guide pos="384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a:spcBef>
                <a:spcPct val="0"/>
              </a:spcBef>
              <a:defRPr sz="1300" b="0" smtClean="0">
                <a:solidFill>
                  <a:schemeClr val="bg1"/>
                </a:solidFill>
              </a:defRPr>
            </a:lvl1pPr>
          </a:lstStyle>
          <a:p>
            <a:pPr>
              <a:defRPr/>
            </a:pPr>
            <a:endParaRPr lang="en-US"/>
          </a:p>
        </p:txBody>
      </p:sp>
      <p:sp>
        <p:nvSpPr>
          <p:cNvPr id="26627"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spcBef>
                <a:spcPct val="0"/>
              </a:spcBef>
              <a:defRPr sz="1300" b="0" smtClean="0">
                <a:solidFill>
                  <a:schemeClr val="bg1"/>
                </a:solidFill>
              </a:defRPr>
            </a:lvl1pPr>
          </a:lstStyle>
          <a:p>
            <a:pPr>
              <a:defRPr/>
            </a:pPr>
            <a:endParaRPr lang="en-US"/>
          </a:p>
        </p:txBody>
      </p:sp>
      <p:sp>
        <p:nvSpPr>
          <p:cNvPr id="66564"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a:spcBef>
                <a:spcPct val="0"/>
              </a:spcBef>
              <a:defRPr sz="1300" b="0" smtClean="0">
                <a:solidFill>
                  <a:schemeClr val="bg1"/>
                </a:solidFill>
              </a:defRPr>
            </a:lvl1pPr>
          </a:lstStyle>
          <a:p>
            <a:pPr>
              <a:defRPr/>
            </a:pPr>
            <a:endParaRPr lang="en-US"/>
          </a:p>
        </p:txBody>
      </p:sp>
      <p:sp>
        <p:nvSpPr>
          <p:cNvPr id="26631"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spcBef>
                <a:spcPct val="0"/>
              </a:spcBef>
              <a:defRPr sz="1300" b="0" smtClean="0">
                <a:solidFill>
                  <a:schemeClr val="bg1"/>
                </a:solidFill>
              </a:defRPr>
            </a:lvl1pPr>
          </a:lstStyle>
          <a:p>
            <a:pPr>
              <a:defRPr/>
            </a:pPr>
            <a:fld id="{FC3052CD-1CA6-4627-843B-5157C53BE131}" type="slidenum">
              <a:rPr lang="en-US"/>
              <a:pPr>
                <a:defRPr/>
              </a:pPr>
              <a:t>‹#›</a:t>
            </a:fld>
            <a:endParaRPr lang="en-US"/>
          </a:p>
        </p:txBody>
      </p:sp>
    </p:spTree>
    <p:extLst>
      <p:ext uri="{BB962C8B-B14F-4D97-AF65-F5344CB8AC3E}">
        <p14:creationId xmlns:p14="http://schemas.microsoft.com/office/powerpoint/2010/main" val="37849900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52134D1-49F0-4546-86A1-AC0501B90F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135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00EDD31-9D7F-4A41-8637-222DAC39B9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2185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26893A-60E9-48D9-9D9A-C256719550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7529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9FDF80-94A4-4D7C-B1A8-7E251E7DB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8702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A40F0D-5C06-4731-A34C-109BF192A9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5402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F124B6E-7B2C-4DD0-B100-850733DB18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965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DE235E0-140F-4275-AF4F-B2ED2B4FE7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5743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5F59DEC-22BE-4F83-BAA8-9945FF9699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341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59325E5-224D-42B9-8A24-02AC07E5BC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2864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C83EDF7-CE87-4276-8B7E-FD4597F8F2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867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06EB3C9-DDE7-4283-8861-FA4C83D84A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3892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spcBef>
                <a:spcPct val="0"/>
              </a:spcBef>
            </a:pPr>
            <a:endParaRPr lang="en-US" b="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pPr>
            <a:endParaRPr lang="en-US" b="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spcBef>
                <a:spcPct val="0"/>
              </a:spcBef>
            </a:pPr>
            <a:fld id="{2FD88B6D-6F3B-4364-94DC-2683F02AD070}" type="slidenum">
              <a:rPr lang="en-US" b="0">
                <a:solidFill>
                  <a:srgbClr val="000000"/>
                </a:solidFill>
              </a:rPr>
              <a:pPr>
                <a:spcBef>
                  <a:spcPct val="0"/>
                </a:spcBef>
              </a:pPr>
              <a:t>‹#›</a:t>
            </a:fld>
            <a:endParaRPr lang="en-US" b="0">
              <a:solidFill>
                <a:srgbClr val="000000"/>
              </a:solidFill>
            </a:endParaRPr>
          </a:p>
        </p:txBody>
      </p:sp>
    </p:spTree>
    <p:extLst>
      <p:ext uri="{BB962C8B-B14F-4D97-AF65-F5344CB8AC3E}">
        <p14:creationId xmlns:p14="http://schemas.microsoft.com/office/powerpoint/2010/main" val="95540282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cbsnews.com/news/microsoft-shuts-down-ai-chatbot-after-it-turned-into-racist-nazi/" TargetMode="External"/><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bjs.gov/rawdata.cfm" TargetMode="External"/><Relationship Id="rId2" Type="http://schemas.openxmlformats.org/officeDocument/2006/relationships/hyperlink" Target="https://oraal.uoregon.edu/coraal" TargetMode="External"/><Relationship Id="rId1" Type="http://schemas.openxmlformats.org/officeDocument/2006/relationships/slideLayout" Target="../slideLayouts/slideLayout2.xml"/><Relationship Id="rId5" Type="http://schemas.openxmlformats.org/officeDocument/2006/relationships/hyperlink" Target="https://ai-4-all.org/" TargetMode="External"/><Relationship Id="rId4" Type="http://schemas.openxmlformats.org/officeDocument/2006/relationships/hyperlink" Target="https://grants.nih.gov/policy/inclusion.ht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blog.openai.com/concrete-ai-safety-problem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naira.mechse.illinois.edu/research-outline/"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hyperlink" Target="https://www.theatlantic.com/technology/archive/2015/08/humans-not-robots-are-the-real-reason-artificial-intelligence-is-scary/400994/" TargetMode="External"/><Relationship Id="rId2" Type="http://schemas.openxmlformats.org/officeDocument/2006/relationships/hyperlink" Target="https://www.nature.com/news/robotics-ethics-of-artificial-intelligence-1.17611"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www.sacbee.com/news/business/personal-finance/claudia-buck/article2599038.html#storylink=cpy"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oxfordmartin.ox.ac.uk/downloads/academic/The_Future_of_Employment.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en.wikipedia.org/wiki/European_Union_vs._Google" TargetMode="External"/><Relationship Id="rId2" Type="http://schemas.openxmlformats.org/officeDocument/2006/relationships/hyperlink" Target="https://en.wikipedia.org/wiki/United_States_v._Microsoft_Corp." TargetMode="External"/><Relationship Id="rId1" Type="http://schemas.openxmlformats.org/officeDocument/2006/relationships/slideLayout" Target="../slideLayouts/slideLayout2.xml"/><Relationship Id="rId5" Type="http://schemas.openxmlformats.org/officeDocument/2006/relationships/hyperlink" Target="https://www.npr.org/2021/03/04/973653719/california-program-giving-500-no-strings-attached-stipends-pays-off-study-finds" TargetMode="External"/><Relationship Id="rId4" Type="http://schemas.openxmlformats.org/officeDocument/2006/relationships/hyperlink" Target="https://www.theguardian.com/business/2017/sep/29/uber-clashes-with-regulators-in-cities-around-the-worl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orbes.com/sites/jackkelly/2020/09/18/a-record-setting-384000-people-applied-for-jobs-at-amazons-career-day-has-the-online-retailing-juggernaut-become-too-big-and-powerful/?sh=17cf676ed6e6" TargetMode="External"/><Relationship Id="rId2" Type="http://schemas.openxmlformats.org/officeDocument/2006/relationships/hyperlink" Target="https://losangeles.cbslocal.com/2021/01/28/ucla-uci-record-number-freshman-applications-fall-2021-admission/"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477962"/>
          </a:xfrm>
        </p:spPr>
        <p:txBody>
          <a:bodyPr/>
          <a:lstStyle/>
          <a:p>
            <a:r>
              <a:rPr lang="en-US" dirty="0"/>
              <a:t>CS440/ECE448 Lecture 25:</a:t>
            </a:r>
            <a:br>
              <a:rPr lang="en-US" dirty="0"/>
            </a:br>
            <a:r>
              <a:rPr lang="en-US" dirty="0"/>
              <a:t>AI Ethics</a:t>
            </a:r>
          </a:p>
        </p:txBody>
      </p:sp>
      <p:sp>
        <p:nvSpPr>
          <p:cNvPr id="3" name="TextBox 2">
            <a:extLst>
              <a:ext uri="{FF2B5EF4-FFF2-40B4-BE49-F238E27FC236}">
                <a16:creationId xmlns:a16="http://schemas.microsoft.com/office/drawing/2014/main" id="{8B38556F-E40C-BA4B-969B-E46D4AB7063D}"/>
              </a:ext>
            </a:extLst>
          </p:cNvPr>
          <p:cNvSpPr txBox="1"/>
          <p:nvPr/>
        </p:nvSpPr>
        <p:spPr>
          <a:xfrm>
            <a:off x="76200" y="5856982"/>
            <a:ext cx="4445448" cy="1077218"/>
          </a:xfrm>
          <a:prstGeom prst="rect">
            <a:avLst/>
          </a:prstGeom>
          <a:noFill/>
        </p:spPr>
        <p:txBody>
          <a:bodyPr wrap="none" rtlCol="0">
            <a:spAutoFit/>
          </a:bodyPr>
          <a:lstStyle/>
          <a:p>
            <a:pPr algn="l"/>
            <a:r>
              <a:rPr lang="en-US" sz="1600" b="0" dirty="0">
                <a:solidFill>
                  <a:schemeClr val="tx1"/>
                </a:solidFill>
              </a:rPr>
              <a:t>Modified by Mark Hasegawa-Johnson, 4/2021</a:t>
            </a:r>
          </a:p>
          <a:p>
            <a:pPr algn="l"/>
            <a:r>
              <a:rPr lang="en-US" sz="1600" b="0" dirty="0">
                <a:solidFill>
                  <a:schemeClr val="tx1"/>
                </a:solidFill>
              </a:rPr>
              <a:t>Including slides by Svetlana </a:t>
            </a:r>
            <a:r>
              <a:rPr lang="en-US" sz="1600" b="0" dirty="0" err="1">
                <a:solidFill>
                  <a:schemeClr val="tx1"/>
                </a:solidFill>
              </a:rPr>
              <a:t>Lazebnik</a:t>
            </a:r>
            <a:r>
              <a:rPr lang="en-US" sz="1600" b="0" dirty="0">
                <a:solidFill>
                  <a:schemeClr val="tx1"/>
                </a:solidFill>
              </a:rPr>
              <a:t>, 10/2017</a:t>
            </a:r>
          </a:p>
          <a:p>
            <a:pPr algn="l"/>
            <a:r>
              <a:rPr lang="en-US" sz="1600" b="0" dirty="0">
                <a:solidFill>
                  <a:schemeClr val="tx1"/>
                </a:solidFill>
              </a:rPr>
              <a:t>CC-BY-4.0: Copy at will, but cite the source</a:t>
            </a:r>
          </a:p>
        </p:txBody>
      </p:sp>
      <p:pic>
        <p:nvPicPr>
          <p:cNvPr id="7" name="Picture 6">
            <a:extLst>
              <a:ext uri="{FF2B5EF4-FFF2-40B4-BE49-F238E27FC236}">
                <a16:creationId xmlns:a16="http://schemas.microsoft.com/office/drawing/2014/main" id="{C4970F6F-2D06-714A-913D-E5336A255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6495" y="1676400"/>
            <a:ext cx="8028105" cy="4179014"/>
          </a:xfrm>
          <a:prstGeom prst="rect">
            <a:avLst/>
          </a:prstGeom>
        </p:spPr>
      </p:pic>
      <p:sp>
        <p:nvSpPr>
          <p:cNvPr id="8" name="TextBox 7">
            <a:extLst>
              <a:ext uri="{FF2B5EF4-FFF2-40B4-BE49-F238E27FC236}">
                <a16:creationId xmlns:a16="http://schemas.microsoft.com/office/drawing/2014/main" id="{93589167-D035-A34A-B962-5362C3D5D3CF}"/>
              </a:ext>
            </a:extLst>
          </p:cNvPr>
          <p:cNvSpPr txBox="1"/>
          <p:nvPr/>
        </p:nvSpPr>
        <p:spPr>
          <a:xfrm>
            <a:off x="6324600" y="5943600"/>
            <a:ext cx="5769528" cy="861774"/>
          </a:xfrm>
          <a:prstGeom prst="rect">
            <a:avLst/>
          </a:prstGeom>
          <a:noFill/>
        </p:spPr>
        <p:txBody>
          <a:bodyPr wrap="none" rtlCol="0">
            <a:spAutoFit/>
          </a:bodyPr>
          <a:lstStyle/>
          <a:p>
            <a:pPr algn="r"/>
            <a:r>
              <a:rPr lang="en-US" sz="2000" b="0" dirty="0">
                <a:solidFill>
                  <a:schemeClr val="tx1"/>
                </a:solidFill>
              </a:rPr>
              <a:t>Image source: https://www.britac.ac.uk/</a:t>
            </a:r>
          </a:p>
          <a:p>
            <a:pPr algn="r"/>
            <a:r>
              <a:rPr lang="en-US" sz="2000" b="0" dirty="0">
                <a:solidFill>
                  <a:schemeClr val="tx1"/>
                </a:solidFill>
              </a:rPr>
              <a:t>audio/machines-morality-and-future-medical-care</a:t>
            </a:r>
          </a:p>
        </p:txBody>
      </p:sp>
    </p:spTree>
    <p:extLst>
      <p:ext uri="{BB962C8B-B14F-4D97-AF65-F5344CB8AC3E}">
        <p14:creationId xmlns:p14="http://schemas.microsoft.com/office/powerpoint/2010/main" val="1057278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082E-D6BB-0745-BD58-A9E00BC0A540}"/>
              </a:ext>
            </a:extLst>
          </p:cNvPr>
          <p:cNvSpPr>
            <a:spLocks noGrp="1"/>
          </p:cNvSpPr>
          <p:nvPr>
            <p:ph type="title"/>
          </p:nvPr>
        </p:nvSpPr>
        <p:spPr>
          <a:xfrm>
            <a:off x="152400" y="76200"/>
            <a:ext cx="11430000" cy="609600"/>
          </a:xfrm>
        </p:spPr>
        <p:txBody>
          <a:bodyPr/>
          <a:lstStyle/>
          <a:p>
            <a:r>
              <a:rPr lang="en-US" sz="3200" dirty="0"/>
              <a:t>“Stereotyping and Bias in the Flickr30k Dataset,” </a:t>
            </a:r>
            <a:r>
              <a:rPr lang="en-US" sz="2000" dirty="0" err="1"/>
              <a:t>Emiel</a:t>
            </a:r>
            <a:r>
              <a:rPr lang="en-US" sz="2000" dirty="0"/>
              <a:t> van </a:t>
            </a:r>
            <a:r>
              <a:rPr lang="en-US" sz="2000" dirty="0" err="1"/>
              <a:t>Miltenburg</a:t>
            </a:r>
            <a:endParaRPr lang="en-US" sz="2000" dirty="0"/>
          </a:p>
        </p:txBody>
      </p:sp>
      <p:pic>
        <p:nvPicPr>
          <p:cNvPr id="6" name="Content Placeholder 5">
            <a:extLst>
              <a:ext uri="{FF2B5EF4-FFF2-40B4-BE49-F238E27FC236}">
                <a16:creationId xmlns:a16="http://schemas.microsoft.com/office/drawing/2014/main" id="{1C838570-2762-6B4A-AF0B-BC018C9ADFD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685801"/>
            <a:ext cx="8683835" cy="6237406"/>
          </a:xfrm>
        </p:spPr>
      </p:pic>
      <p:sp>
        <p:nvSpPr>
          <p:cNvPr id="4" name="Content Placeholder 3">
            <a:extLst>
              <a:ext uri="{FF2B5EF4-FFF2-40B4-BE49-F238E27FC236}">
                <a16:creationId xmlns:a16="http://schemas.microsoft.com/office/drawing/2014/main" id="{6BDFC1D2-C412-3747-8DF1-7F14E69F8F3B}"/>
              </a:ext>
            </a:extLst>
          </p:cNvPr>
          <p:cNvSpPr>
            <a:spLocks noGrp="1"/>
          </p:cNvSpPr>
          <p:nvPr>
            <p:ph sz="half" idx="2"/>
          </p:nvPr>
        </p:nvSpPr>
        <p:spPr>
          <a:xfrm>
            <a:off x="8305800" y="1143000"/>
            <a:ext cx="3657600" cy="5562600"/>
          </a:xfrm>
        </p:spPr>
        <p:txBody>
          <a:bodyPr/>
          <a:lstStyle/>
          <a:p>
            <a:r>
              <a:rPr lang="en-US" dirty="0"/>
              <a:t>Inferring status</a:t>
            </a:r>
          </a:p>
          <a:p>
            <a:pPr lvl="1"/>
            <a:r>
              <a:rPr lang="en-US" dirty="0"/>
              <a:t>“worker” vs. “boss”</a:t>
            </a:r>
          </a:p>
          <a:p>
            <a:r>
              <a:rPr lang="en-US" dirty="0"/>
              <a:t>Inferring intentions</a:t>
            </a:r>
          </a:p>
          <a:p>
            <a:pPr lvl="1"/>
            <a:r>
              <a:rPr lang="en-US" dirty="0"/>
              <a:t>“being scolded”</a:t>
            </a:r>
          </a:p>
          <a:p>
            <a:r>
              <a:rPr lang="en-US" dirty="0"/>
              <a:t>Disrespect</a:t>
            </a:r>
          </a:p>
          <a:p>
            <a:pPr lvl="1"/>
            <a:r>
              <a:rPr lang="en-US" dirty="0"/>
              <a:t>“girl” vs. “man”</a:t>
            </a:r>
          </a:p>
          <a:p>
            <a:r>
              <a:rPr lang="en-US" dirty="0"/>
              <a:t>Marking the “less common” attribute</a:t>
            </a:r>
          </a:p>
          <a:p>
            <a:pPr lvl="1"/>
            <a:r>
              <a:rPr lang="en-US" dirty="0"/>
              <a:t>girl vs. boss</a:t>
            </a:r>
          </a:p>
          <a:p>
            <a:pPr lvl="1"/>
            <a:r>
              <a:rPr lang="en-US" dirty="0"/>
              <a:t>blond vs. brunette</a:t>
            </a:r>
          </a:p>
          <a:p>
            <a:pPr lvl="1"/>
            <a:r>
              <a:rPr lang="en-US" dirty="0"/>
              <a:t>“nurse” vs. “male nurse”</a:t>
            </a:r>
          </a:p>
        </p:txBody>
      </p:sp>
    </p:spTree>
    <p:extLst>
      <p:ext uri="{BB962C8B-B14F-4D97-AF65-F5344CB8AC3E}">
        <p14:creationId xmlns:p14="http://schemas.microsoft.com/office/powerpoint/2010/main" val="1819653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5698-E1DA-544C-AA67-39C7AE051438}"/>
              </a:ext>
            </a:extLst>
          </p:cNvPr>
          <p:cNvSpPr>
            <a:spLocks noGrp="1"/>
          </p:cNvSpPr>
          <p:nvPr>
            <p:ph type="title"/>
          </p:nvPr>
        </p:nvSpPr>
        <p:spPr/>
        <p:txBody>
          <a:bodyPr/>
          <a:lstStyle/>
          <a:p>
            <a:r>
              <a:rPr lang="en-US" dirty="0"/>
              <a:t>… Never-ending learning is not the answer</a:t>
            </a:r>
          </a:p>
        </p:txBody>
      </p:sp>
      <p:sp>
        <p:nvSpPr>
          <p:cNvPr id="3" name="Content Placeholder 2">
            <a:extLst>
              <a:ext uri="{FF2B5EF4-FFF2-40B4-BE49-F238E27FC236}">
                <a16:creationId xmlns:a16="http://schemas.microsoft.com/office/drawing/2014/main" id="{8A64E9E1-10CA-3B41-9DBF-BE26DAD49155}"/>
              </a:ext>
            </a:extLst>
          </p:cNvPr>
          <p:cNvSpPr>
            <a:spLocks noGrp="1"/>
          </p:cNvSpPr>
          <p:nvPr>
            <p:ph sz="half" idx="1"/>
          </p:nvPr>
        </p:nvSpPr>
        <p:spPr/>
        <p:txBody>
          <a:bodyPr/>
          <a:lstStyle/>
          <a:p>
            <a:r>
              <a:rPr lang="en-US" dirty="0"/>
              <a:t>On March 23, 2016, Microsoft released a chatbot capable of never-ending learning from its interactions within users.</a:t>
            </a:r>
          </a:p>
          <a:p>
            <a:r>
              <a:rPr lang="en-US" dirty="0"/>
              <a:t>Within 16 hours, users taught Tay to hate feminists and </a:t>
            </a:r>
            <a:r>
              <a:rPr lang="en-US" dirty="0" err="1"/>
              <a:t>jews</a:t>
            </a:r>
            <a:r>
              <a:rPr lang="en-US" dirty="0"/>
              <a:t>.</a:t>
            </a:r>
          </a:p>
          <a:p>
            <a:r>
              <a:rPr lang="en-US" dirty="0"/>
              <a:t>After 16 hours, Microsoft stopped the software.</a:t>
            </a:r>
          </a:p>
        </p:txBody>
      </p:sp>
      <p:pic>
        <p:nvPicPr>
          <p:cNvPr id="1026" name="Picture 2">
            <a:extLst>
              <a:ext uri="{FF2B5EF4-FFF2-40B4-BE49-F238E27FC236}">
                <a16:creationId xmlns:a16="http://schemas.microsoft.com/office/drawing/2014/main" id="{2ECF1FF3-3DD2-434C-BA53-F05CD5A9A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231686"/>
            <a:ext cx="6042989" cy="52453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8147120-B988-624A-9CE7-94E8FCED56A1}"/>
              </a:ext>
            </a:extLst>
          </p:cNvPr>
          <p:cNvSpPr/>
          <p:nvPr/>
        </p:nvSpPr>
        <p:spPr>
          <a:xfrm>
            <a:off x="304800" y="6400800"/>
            <a:ext cx="11277600" cy="338554"/>
          </a:xfrm>
          <a:prstGeom prst="rect">
            <a:avLst/>
          </a:prstGeom>
        </p:spPr>
        <p:txBody>
          <a:bodyPr wrap="square">
            <a:spAutoFit/>
          </a:bodyPr>
          <a:lstStyle/>
          <a:p>
            <a:r>
              <a:rPr lang="en-US" sz="1600" b="0" dirty="0">
                <a:solidFill>
                  <a:schemeClr val="tx1"/>
                </a:solidFill>
              </a:rPr>
              <a:t>Image credit: CBS.  </a:t>
            </a:r>
            <a:r>
              <a:rPr lang="en-US" sz="1600" b="0" dirty="0">
                <a:solidFill>
                  <a:schemeClr val="tx1"/>
                </a:solidFill>
                <a:hlinkClick r:id="rId3"/>
              </a:rPr>
              <a:t>https://</a:t>
            </a:r>
            <a:r>
              <a:rPr lang="en-US" sz="1600" b="0" dirty="0" err="1">
                <a:solidFill>
                  <a:schemeClr val="tx1"/>
                </a:solidFill>
                <a:hlinkClick r:id="rId3"/>
              </a:rPr>
              <a:t>www.cbsnews.com</a:t>
            </a:r>
            <a:r>
              <a:rPr lang="en-US" sz="1600" b="0" dirty="0">
                <a:solidFill>
                  <a:schemeClr val="tx1"/>
                </a:solidFill>
                <a:hlinkClick r:id="rId3"/>
              </a:rPr>
              <a:t>/news/microsoft-shuts-down-ai-chatbot-after-it-turned-into-racist-nazi/</a:t>
            </a:r>
            <a:endParaRPr lang="en-US" sz="1600" b="0" dirty="0">
              <a:solidFill>
                <a:schemeClr val="tx1"/>
              </a:solidFill>
            </a:endParaRPr>
          </a:p>
        </p:txBody>
      </p:sp>
    </p:spTree>
    <p:extLst>
      <p:ext uri="{BB962C8B-B14F-4D97-AF65-F5344CB8AC3E}">
        <p14:creationId xmlns:p14="http://schemas.microsoft.com/office/powerpoint/2010/main" val="3864176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69A04-0274-7447-8296-C5840D421FB4}"/>
              </a:ext>
            </a:extLst>
          </p:cNvPr>
          <p:cNvSpPr>
            <a:spLocks noGrp="1"/>
          </p:cNvSpPr>
          <p:nvPr>
            <p:ph type="title"/>
          </p:nvPr>
        </p:nvSpPr>
        <p:spPr/>
        <p:txBody>
          <a:bodyPr/>
          <a:lstStyle/>
          <a:p>
            <a:r>
              <a:rPr lang="en-US" dirty="0"/>
              <a:t>Some possible answers</a:t>
            </a:r>
          </a:p>
        </p:txBody>
      </p:sp>
      <p:sp>
        <p:nvSpPr>
          <p:cNvPr id="3" name="Content Placeholder 2">
            <a:extLst>
              <a:ext uri="{FF2B5EF4-FFF2-40B4-BE49-F238E27FC236}">
                <a16:creationId xmlns:a16="http://schemas.microsoft.com/office/drawing/2014/main" id="{5F7D163F-A4BE-1E4F-B9E2-7F8751130FCA}"/>
              </a:ext>
            </a:extLst>
          </p:cNvPr>
          <p:cNvSpPr>
            <a:spLocks noGrp="1"/>
          </p:cNvSpPr>
          <p:nvPr>
            <p:ph idx="1"/>
          </p:nvPr>
        </p:nvSpPr>
        <p:spPr/>
        <p:txBody>
          <a:bodyPr/>
          <a:lstStyle/>
          <a:p>
            <a:r>
              <a:rPr lang="en-US" dirty="0"/>
              <a:t>Governments and private organizations now have funded efforts to acquire more data from under-represented groups.</a:t>
            </a:r>
          </a:p>
          <a:p>
            <a:pPr lvl="1"/>
            <a:r>
              <a:rPr lang="en-US" dirty="0">
                <a:hlinkClick r:id="rId2"/>
              </a:rPr>
              <a:t>Corpus of Regional African-American Language</a:t>
            </a:r>
            <a:endParaRPr lang="en-US" dirty="0"/>
          </a:p>
          <a:p>
            <a:pPr lvl="1"/>
            <a:r>
              <a:rPr lang="en-US" dirty="0">
                <a:hlinkClick r:id="rId3"/>
              </a:rPr>
              <a:t>Bureau of Justice Statistics</a:t>
            </a:r>
            <a:endParaRPr lang="en-US" dirty="0"/>
          </a:p>
          <a:p>
            <a:pPr lvl="1"/>
            <a:r>
              <a:rPr lang="en-US" dirty="0">
                <a:hlinkClick r:id="rId4"/>
              </a:rPr>
              <a:t>NIH Inclusion Policies for Research Involving Human Subjects</a:t>
            </a:r>
            <a:endParaRPr lang="en-US" dirty="0"/>
          </a:p>
          <a:p>
            <a:r>
              <a:rPr lang="en-US" dirty="0"/>
              <a:t>Academia and industry seek to increase representation in AI data by increasing diversity among AI experts</a:t>
            </a:r>
          </a:p>
          <a:p>
            <a:pPr lvl="1"/>
            <a:r>
              <a:rPr lang="en-US" dirty="0">
                <a:hlinkClick r:id="rId5"/>
              </a:rPr>
              <a:t>AI4ALL</a:t>
            </a:r>
            <a:endParaRPr lang="en-US" dirty="0"/>
          </a:p>
          <a:p>
            <a:pPr marL="457200" lvl="1" indent="0">
              <a:buNone/>
            </a:pPr>
            <a:endParaRPr lang="en-US" dirty="0"/>
          </a:p>
        </p:txBody>
      </p:sp>
    </p:spTree>
    <p:extLst>
      <p:ext uri="{BB962C8B-B14F-4D97-AF65-F5344CB8AC3E}">
        <p14:creationId xmlns:p14="http://schemas.microsoft.com/office/powerpoint/2010/main" val="3709122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265237"/>
            <a:ext cx="10972800" cy="5287963"/>
          </a:xfrm>
        </p:spPr>
        <p:txBody>
          <a:bodyPr/>
          <a:lstStyle/>
          <a:p>
            <a:r>
              <a:rPr lang="en-US" sz="2400" dirty="0">
                <a:solidFill>
                  <a:schemeClr val="bg1">
                    <a:lumMod val="75000"/>
                  </a:schemeClr>
                </a:solidFill>
              </a:rPr>
              <a:t>What’s the problem?</a:t>
            </a:r>
          </a:p>
          <a:p>
            <a:r>
              <a:rPr lang="en-US" sz="2400" dirty="0">
                <a:solidFill>
                  <a:schemeClr val="bg1">
                    <a:lumMod val="75000"/>
                  </a:schemeClr>
                </a:solidFill>
              </a:rPr>
              <a:t>Fairness</a:t>
            </a:r>
          </a:p>
          <a:p>
            <a:pPr lvl="1"/>
            <a:r>
              <a:rPr lang="en-US" sz="2400" dirty="0">
                <a:solidFill>
                  <a:schemeClr val="bg1">
                    <a:lumMod val="75000"/>
                  </a:schemeClr>
                </a:solidFill>
              </a:rPr>
              <a:t>Representation</a:t>
            </a:r>
          </a:p>
          <a:p>
            <a:pPr lvl="1"/>
            <a:r>
              <a:rPr lang="en-US" sz="2400" dirty="0"/>
              <a:t>Algorithmic solutions</a:t>
            </a:r>
          </a:p>
          <a:p>
            <a:pPr lvl="1"/>
            <a:r>
              <a:rPr lang="en-US" sz="2400" dirty="0"/>
              <a:t>Transparency as a solution to the fairness problem</a:t>
            </a:r>
          </a:p>
          <a:p>
            <a:r>
              <a:rPr lang="en-US" sz="2400" dirty="0"/>
              <a:t>Accountability</a:t>
            </a:r>
          </a:p>
          <a:p>
            <a:pPr lvl="1"/>
            <a:r>
              <a:rPr lang="en-US" sz="2400" dirty="0"/>
              <a:t>Physical safety</a:t>
            </a:r>
          </a:p>
          <a:p>
            <a:pPr lvl="1"/>
            <a:r>
              <a:rPr lang="en-US" sz="2400" dirty="0"/>
              <a:t>Data safety</a:t>
            </a:r>
          </a:p>
          <a:p>
            <a:pPr lvl="1"/>
            <a:r>
              <a:rPr lang="en-US" sz="2400" dirty="0"/>
              <a:t>Economic safety</a:t>
            </a:r>
          </a:p>
          <a:p>
            <a:r>
              <a:rPr lang="en-US" sz="2400" dirty="0"/>
              <a:t>Transparency</a:t>
            </a:r>
          </a:p>
          <a:p>
            <a:pPr lvl="1"/>
            <a:r>
              <a:rPr lang="en-US" sz="2400" dirty="0"/>
              <a:t>Explainable AI</a:t>
            </a:r>
          </a:p>
          <a:p>
            <a:pPr lvl="1"/>
            <a:r>
              <a:rPr lang="en-US" sz="2400" dirty="0"/>
              <a:t>Understanding the inner workings of a superintelligence</a:t>
            </a:r>
          </a:p>
        </p:txBody>
      </p:sp>
    </p:spTree>
    <p:extLst>
      <p:ext uri="{BB962C8B-B14F-4D97-AF65-F5344CB8AC3E}">
        <p14:creationId xmlns:p14="http://schemas.microsoft.com/office/powerpoint/2010/main" val="3540834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8918-F3A8-3540-B6C4-3A038319D82B}"/>
              </a:ext>
            </a:extLst>
          </p:cNvPr>
          <p:cNvSpPr>
            <a:spLocks noGrp="1"/>
          </p:cNvSpPr>
          <p:nvPr>
            <p:ph type="title"/>
          </p:nvPr>
        </p:nvSpPr>
        <p:spPr/>
        <p:txBody>
          <a:bodyPr/>
          <a:lstStyle/>
          <a:p>
            <a:r>
              <a:rPr lang="en-US" dirty="0"/>
              <a:t>Standard Definitions of Fairness in AI</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75384EC-BD9D-4F4C-BBE3-4AAF67BFA1F3}"/>
                  </a:ext>
                </a:extLst>
              </p:cNvPr>
              <p:cNvSpPr>
                <a:spLocks noGrp="1"/>
              </p:cNvSpPr>
              <p:nvPr>
                <p:ph idx="1"/>
              </p:nvPr>
            </p:nvSpPr>
            <p:spPr/>
            <p:txBody>
              <a:bodyPr/>
              <a:lstStyle/>
              <a:p>
                <a:pPr marL="0" indent="0">
                  <a:buNone/>
                </a:pPr>
                <a:r>
                  <a:rPr lang="en-US" sz="2800" dirty="0"/>
                  <a:t>Let’s define the following random variables:</a:t>
                </a:r>
              </a:p>
              <a:p>
                <a14:m>
                  <m:oMath xmlns:m="http://schemas.openxmlformats.org/officeDocument/2006/math">
                    <m:r>
                      <a:rPr lang="en-US" sz="2800" i="1" dirty="0" smtClean="0">
                        <a:latin typeface="Cambria Math" panose="02040503050406030204" pitchFamily="18" charset="0"/>
                      </a:rPr>
                      <m:t>𝐴</m:t>
                    </m:r>
                  </m:oMath>
                </a14:m>
                <a:r>
                  <a:rPr lang="en-US" sz="2800" dirty="0"/>
                  <a:t> = protected attribute:  An observable fact that should not be predictive of outcomes, e.g., gender, race, age, disability.</a:t>
                </a:r>
              </a:p>
              <a:p>
                <a14:m>
                  <m:oMath xmlns:m="http://schemas.openxmlformats.org/officeDocument/2006/math">
                    <m:r>
                      <a:rPr lang="en-US" sz="2800" i="1" dirty="0" smtClean="0">
                        <a:latin typeface="Cambria Math" panose="02040503050406030204" pitchFamily="18" charset="0"/>
                      </a:rPr>
                      <m:t>𝑋</m:t>
                    </m:r>
                  </m:oMath>
                </a14:m>
                <a:r>
                  <a:rPr lang="en-US" sz="2800" dirty="0"/>
                  <a:t> = observable data that we can use for our decision</a:t>
                </a:r>
              </a:p>
              <a:p>
                <a14:m>
                  <m:oMath xmlns:m="http://schemas.openxmlformats.org/officeDocument/2006/math">
                    <m:r>
                      <a:rPr lang="en-US" sz="2800" i="1" dirty="0" smtClean="0">
                        <a:latin typeface="Cambria Math" panose="02040503050406030204" pitchFamily="18" charset="0"/>
                      </a:rPr>
                      <m:t>𝑌</m:t>
                    </m:r>
                  </m:oMath>
                </a14:m>
                <a:r>
                  <a:rPr lang="en-US" sz="2800" dirty="0"/>
                  <a:t> = the unknown correct label for this person (</a:t>
                </a:r>
                <a:r>
                  <a:rPr lang="en-US" sz="2800" dirty="0" err="1"/>
                  <a:t>e.g.,</a:t>
                </a:r>
                <a:r>
                  <a:rPr lang="en-US" sz="2800" dirty="0"/>
                  <a:t> </a:t>
                </a:r>
                <a14:m>
                  <m:oMath xmlns:m="http://schemas.openxmlformats.org/officeDocument/2006/math">
                    <m:r>
                      <a:rPr lang="en-US" sz="2800" i="1" dirty="0" smtClean="0">
                        <a:latin typeface="Cambria Math" panose="02040503050406030204" pitchFamily="18" charset="0"/>
                      </a:rPr>
                      <m:t>𝑌</m:t>
                    </m:r>
                    <m:r>
                      <a:rPr lang="en-US" sz="2800" i="1" dirty="0" smtClean="0">
                        <a:latin typeface="Cambria Math" panose="02040503050406030204" pitchFamily="18" charset="0"/>
                      </a:rPr>
                      <m:t>=1</m:t>
                    </m:r>
                  </m:oMath>
                </a14:m>
                <a:r>
                  <a:rPr lang="en-US" sz="2800" dirty="0"/>
                  <a:t> might mean “this person should receive a loan” or “should be admitted to UIUC”)</a:t>
                </a:r>
              </a:p>
              <a:p>
                <a14:m>
                  <m:oMath xmlns:m="http://schemas.openxmlformats.org/officeDocument/2006/math">
                    <m:acc>
                      <m:accPr>
                        <m:chr m:val="̂"/>
                        <m:ctrlPr>
                          <a:rPr lang="en-US" sz="2800" i="1" dirty="0" smtClean="0">
                            <a:latin typeface="Cambria Math" panose="02040503050406030204" pitchFamily="18" charset="0"/>
                          </a:rPr>
                        </m:ctrlPr>
                      </m:accPr>
                      <m:e>
                        <m:r>
                          <a:rPr lang="en-US" sz="2800" b="0" i="1" dirty="0" smtClean="0">
                            <a:latin typeface="Cambria Math" panose="02040503050406030204" pitchFamily="18" charset="0"/>
                          </a:rPr>
                          <m:t>𝑌</m:t>
                        </m:r>
                      </m:e>
                    </m:acc>
                  </m:oMath>
                </a14:m>
                <a:r>
                  <a:rPr lang="en-US" sz="2800" dirty="0"/>
                  <a:t> = a function of </a:t>
                </a:r>
                <a14:m>
                  <m:oMath xmlns:m="http://schemas.openxmlformats.org/officeDocument/2006/math">
                    <m:r>
                      <a:rPr lang="en-US" sz="2800" i="1" dirty="0" smtClean="0">
                        <a:latin typeface="Cambria Math" panose="02040503050406030204" pitchFamily="18" charset="0"/>
                      </a:rPr>
                      <m:t>𝑋</m:t>
                    </m:r>
                  </m:oMath>
                </a14:m>
                <a:r>
                  <a:rPr lang="en-US" sz="2800" dirty="0"/>
                  <a:t>, designed using probabilistic or neural methods to approximate </a:t>
                </a:r>
                <a14:m>
                  <m:oMath xmlns:m="http://schemas.openxmlformats.org/officeDocument/2006/math">
                    <m:r>
                      <a:rPr lang="en-US" sz="2800" i="1" dirty="0" smtClean="0">
                        <a:latin typeface="Cambria Math" panose="02040503050406030204" pitchFamily="18" charset="0"/>
                      </a:rPr>
                      <m:t>𝑌</m:t>
                    </m:r>
                  </m:oMath>
                </a14:m>
                <a:r>
                  <a:rPr lang="en-US" sz="2800" dirty="0"/>
                  <a:t> as closely as possible</a:t>
                </a:r>
              </a:p>
            </p:txBody>
          </p:sp>
        </mc:Choice>
        <mc:Fallback xmlns="">
          <p:sp>
            <p:nvSpPr>
              <p:cNvPr id="3" name="Content Placeholder 2">
                <a:extLst>
                  <a:ext uri="{FF2B5EF4-FFF2-40B4-BE49-F238E27FC236}">
                    <a16:creationId xmlns:a16="http://schemas.microsoft.com/office/drawing/2014/main" id="{675384EC-BD9D-4F4C-BBE3-4AAF67BFA1F3}"/>
                  </a:ext>
                </a:extLst>
              </p:cNvPr>
              <p:cNvSpPr>
                <a:spLocks noGrp="1" noRot="1" noChangeAspect="1" noMove="1" noResize="1" noEditPoints="1" noAdjustHandles="1" noChangeArrowheads="1" noChangeShapeType="1" noTextEdit="1"/>
              </p:cNvSpPr>
              <p:nvPr>
                <p:ph idx="1"/>
              </p:nvPr>
            </p:nvSpPr>
            <p:spPr>
              <a:blipFill>
                <a:blip r:embed="rId2"/>
                <a:stretch>
                  <a:fillRect l="-1272" t="-1681"/>
                </a:stretch>
              </a:blipFill>
            </p:spPr>
            <p:txBody>
              <a:bodyPr/>
              <a:lstStyle/>
              <a:p>
                <a:r>
                  <a:rPr lang="en-US">
                    <a:noFill/>
                  </a:rPr>
                  <a:t> </a:t>
                </a:r>
              </a:p>
            </p:txBody>
          </p:sp>
        </mc:Fallback>
      </mc:AlternateContent>
    </p:spTree>
    <p:extLst>
      <p:ext uri="{BB962C8B-B14F-4D97-AF65-F5344CB8AC3E}">
        <p14:creationId xmlns:p14="http://schemas.microsoft.com/office/powerpoint/2010/main" val="3173859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8918-F3A8-3540-B6C4-3A038319D82B}"/>
              </a:ext>
            </a:extLst>
          </p:cNvPr>
          <p:cNvSpPr>
            <a:spLocks noGrp="1"/>
          </p:cNvSpPr>
          <p:nvPr>
            <p:ph type="title"/>
          </p:nvPr>
        </p:nvSpPr>
        <p:spPr/>
        <p:txBody>
          <a:bodyPr/>
          <a:lstStyle/>
          <a:p>
            <a:r>
              <a:rPr lang="en-US" dirty="0"/>
              <a:t>Standard Definitions of Fairness in AI</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75384EC-BD9D-4F4C-BBE3-4AAF67BFA1F3}"/>
                  </a:ext>
                </a:extLst>
              </p:cNvPr>
              <p:cNvSpPr>
                <a:spLocks noGrp="1"/>
              </p:cNvSpPr>
              <p:nvPr>
                <p:ph idx="1"/>
              </p:nvPr>
            </p:nvSpPr>
            <p:spPr>
              <a:xfrm>
                <a:off x="609600" y="1295401"/>
                <a:ext cx="10972800" cy="5486399"/>
              </a:xfrm>
            </p:spPr>
            <p:txBody>
              <a:bodyPr/>
              <a:lstStyle/>
              <a:p>
                <a:pPr marL="0" indent="0">
                  <a:buNone/>
                </a:pPr>
                <a:r>
                  <a:rPr lang="en-US" sz="2400" b="1" u="sng" dirty="0"/>
                  <a:t>Demographic Parity:</a:t>
                </a:r>
              </a:p>
              <a:p>
                <a:pPr marL="0" indent="0">
                  <a:buNone/>
                </a:pPr>
                <a:r>
                  <a:rPr lang="en-US" sz="2400" dirty="0"/>
                  <a:t>The probability of a positive outcome is the same, regardless of protected attribute.</a:t>
                </a:r>
              </a:p>
              <a:p>
                <a:pPr marL="0"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𝑃</m:t>
                      </m:r>
                      <m:d>
                        <m:dPr>
                          <m:ctrlPr>
                            <a:rPr lang="en-US" sz="2400" b="0" i="1" smtClean="0">
                              <a:latin typeface="Cambria Math" panose="02040503050406030204" pitchFamily="18" charset="0"/>
                            </a:rPr>
                          </m:ctrlPr>
                        </m:d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𝑌</m:t>
                              </m:r>
                            </m:e>
                          </m:acc>
                          <m:r>
                            <a:rPr lang="en-US" sz="2400" b="0" i="1" smtClean="0">
                              <a:latin typeface="Cambria Math" panose="02040503050406030204" pitchFamily="18" charset="0"/>
                            </a:rPr>
                            <m:t>=1|</m:t>
                          </m:r>
                          <m:r>
                            <a:rPr lang="en-US" sz="2400" b="0" i="1" smtClean="0">
                              <a:latin typeface="Cambria Math" panose="02040503050406030204" pitchFamily="18" charset="0"/>
                            </a:rPr>
                            <m:t>𝐴</m:t>
                          </m:r>
                          <m:r>
                            <a:rPr lang="en-US" sz="2400" b="0" i="1" smtClean="0">
                              <a:latin typeface="Cambria Math" panose="02040503050406030204" pitchFamily="18" charset="0"/>
                            </a:rPr>
                            <m:t>=</m:t>
                          </m:r>
                          <m:r>
                            <a:rPr lang="en-US" sz="2400" b="0" i="1" smtClean="0">
                              <a:latin typeface="Cambria Math" panose="02040503050406030204" pitchFamily="18" charset="0"/>
                            </a:rPr>
                            <m:t>𝑎</m:t>
                          </m:r>
                        </m:e>
                      </m:d>
                      <m:r>
                        <a:rPr lang="en-US" sz="2400" b="0" i="1" smtClean="0">
                          <a:latin typeface="Cambria Math" panose="02040503050406030204" pitchFamily="18" charset="0"/>
                        </a:rPr>
                        <m:t>=</m:t>
                      </m:r>
                      <m:r>
                        <a:rPr lang="en-US" sz="2400" b="0" i="1" smtClean="0">
                          <a:latin typeface="Cambria Math" panose="02040503050406030204" pitchFamily="18" charset="0"/>
                        </a:rPr>
                        <m:t>𝑃</m:t>
                      </m:r>
                      <m:d>
                        <m:dPr>
                          <m:ctrlPr>
                            <a:rPr lang="en-US" sz="2400" b="0" i="1" smtClean="0">
                              <a:latin typeface="Cambria Math" panose="02040503050406030204" pitchFamily="18" charset="0"/>
                            </a:rPr>
                          </m:ctrlPr>
                        </m:dPr>
                        <m:e>
                          <m:acc>
                            <m:accPr>
                              <m:chr m:val="̂"/>
                              <m:ctrlPr>
                                <a:rPr lang="en-US" sz="2400" i="1">
                                  <a:latin typeface="Cambria Math" panose="02040503050406030204" pitchFamily="18" charset="0"/>
                                </a:rPr>
                              </m:ctrlPr>
                            </m:accPr>
                            <m:e>
                              <m:r>
                                <a:rPr lang="en-US" sz="2400" i="1">
                                  <a:latin typeface="Cambria Math" panose="02040503050406030204" pitchFamily="18" charset="0"/>
                                </a:rPr>
                                <m:t>𝑌</m:t>
                              </m:r>
                            </m:e>
                          </m:acc>
                          <m:r>
                            <a:rPr lang="en-US" sz="2400" i="1">
                              <a:latin typeface="Cambria Math" panose="02040503050406030204" pitchFamily="18" charset="0"/>
                            </a:rPr>
                            <m:t>=</m:t>
                          </m:r>
                          <m:r>
                            <a:rPr lang="en-US" sz="2400" b="0" i="1" smtClean="0">
                              <a:latin typeface="Cambria Math" panose="02040503050406030204" pitchFamily="18" charset="0"/>
                            </a:rPr>
                            <m:t>1</m:t>
                          </m:r>
                          <m:r>
                            <a:rPr lang="en-US" sz="2400" i="1">
                              <a:latin typeface="Cambria Math" panose="02040503050406030204" pitchFamily="18" charset="0"/>
                            </a:rPr>
                            <m:t>|</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𝑎</m:t>
                          </m:r>
                          <m:r>
                            <a:rPr lang="en-US" sz="2400" b="0" i="1" smtClean="0">
                              <a:latin typeface="Cambria Math" panose="02040503050406030204" pitchFamily="18" charset="0"/>
                            </a:rPr>
                            <m:t>′</m:t>
                          </m:r>
                        </m:e>
                      </m:d>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rPr>
                        <m:t>𝑎</m:t>
                      </m:r>
                      <m:r>
                        <a:rPr lang="en-US" sz="2400" b="0" i="1" smtClean="0">
                          <a:latin typeface="Cambria Math" panose="02040503050406030204" pitchFamily="18" charset="0"/>
                        </a:rPr>
                        <m:t>,</m:t>
                      </m:r>
                      <m:r>
                        <a:rPr lang="en-US" sz="2400" b="0" i="1" smtClean="0">
                          <a:latin typeface="Cambria Math" panose="02040503050406030204" pitchFamily="18" charset="0"/>
                        </a:rPr>
                        <m:t>𝑎</m:t>
                      </m:r>
                      <m:r>
                        <a:rPr lang="en-US" sz="2400" b="0" i="1" smtClean="0">
                          <a:latin typeface="Cambria Math" panose="02040503050406030204" pitchFamily="18" charset="0"/>
                        </a:rPr>
                        <m:t>′</m:t>
                      </m:r>
                    </m:oMath>
                  </m:oMathPara>
                </a14:m>
                <a:endParaRPr lang="en-US" sz="2400" dirty="0"/>
              </a:p>
              <a:p>
                <a:pPr marL="0" indent="0">
                  <a:buNone/>
                </a:pPr>
                <a:endParaRPr lang="en-US" sz="2400" dirty="0"/>
              </a:p>
              <a:p>
                <a:pPr marL="0" indent="0">
                  <a:buNone/>
                </a:pPr>
                <a:r>
                  <a:rPr lang="en-US" sz="2400" b="1" u="sng" dirty="0"/>
                  <a:t>Predictive Parity:</a:t>
                </a:r>
              </a:p>
              <a:p>
                <a:pPr marL="0" indent="0">
                  <a:buNone/>
                </a:pPr>
                <a:r>
                  <a:rPr lang="en-US" sz="2400" dirty="0"/>
                  <a:t>Precision is the same, regardless of protected attribute.</a:t>
                </a:r>
              </a:p>
              <a:p>
                <a:pPr marL="0" indent="0">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𝑃</m:t>
                      </m:r>
                      <m:d>
                        <m:dPr>
                          <m:ctrlPr>
                            <a:rPr lang="en-US" sz="2400" i="1">
                              <a:latin typeface="Cambria Math" panose="02040503050406030204" pitchFamily="18" charset="0"/>
                            </a:rPr>
                          </m:ctrlPr>
                        </m:dPr>
                        <m:e>
                          <m:r>
                            <a:rPr lang="en-US" sz="2400" b="0" i="1" smtClean="0">
                              <a:latin typeface="Cambria Math" panose="02040503050406030204" pitchFamily="18" charset="0"/>
                            </a:rPr>
                            <m:t>𝑌</m:t>
                          </m:r>
                          <m:r>
                            <a:rPr lang="en-US" sz="2400" b="0" i="1" smtClean="0">
                              <a:latin typeface="Cambria Math" panose="02040503050406030204" pitchFamily="18" charset="0"/>
                            </a:rPr>
                            <m:t>=1|</m:t>
                          </m:r>
                          <m:acc>
                            <m:accPr>
                              <m:chr m:val="̂"/>
                              <m:ctrlPr>
                                <a:rPr lang="en-US" sz="2400" i="1">
                                  <a:latin typeface="Cambria Math" panose="02040503050406030204" pitchFamily="18" charset="0"/>
                                </a:rPr>
                              </m:ctrlPr>
                            </m:accPr>
                            <m:e>
                              <m:r>
                                <a:rPr lang="en-US" sz="2400" i="1">
                                  <a:latin typeface="Cambria Math" panose="02040503050406030204" pitchFamily="18" charset="0"/>
                                </a:rPr>
                                <m:t>𝑌</m:t>
                              </m:r>
                            </m:e>
                          </m:acc>
                          <m:r>
                            <a:rPr lang="en-US" sz="2400" i="1">
                              <a:latin typeface="Cambria Math" panose="02040503050406030204" pitchFamily="18" charset="0"/>
                            </a:rPr>
                            <m:t>=</m:t>
                          </m:r>
                          <m:r>
                            <a:rPr lang="en-US" sz="2400" b="0" i="1" smtClean="0">
                              <a:latin typeface="Cambria Math" panose="02040503050406030204" pitchFamily="18" charset="0"/>
                            </a:rPr>
                            <m:t>1,</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𝑎</m:t>
                          </m:r>
                        </m:e>
                      </m:d>
                      <m:r>
                        <a:rPr lang="en-US" sz="2400" i="1">
                          <a:latin typeface="Cambria Math" panose="02040503050406030204" pitchFamily="18" charset="0"/>
                        </a:rPr>
                        <m:t>=</m:t>
                      </m:r>
                      <m:r>
                        <a:rPr lang="en-US" sz="2400" i="1">
                          <a:latin typeface="Cambria Math" panose="02040503050406030204" pitchFamily="18" charset="0"/>
                        </a:rPr>
                        <m:t>𝑃</m:t>
                      </m:r>
                      <m:d>
                        <m:dPr>
                          <m:ctrlPr>
                            <a:rPr lang="en-US" sz="2400" i="1">
                              <a:latin typeface="Cambria Math" panose="02040503050406030204" pitchFamily="18" charset="0"/>
                            </a:rPr>
                          </m:ctrlPr>
                        </m:dPr>
                        <m:e>
                          <m:r>
                            <a:rPr lang="en-US" sz="2400" b="0" i="1" smtClean="0">
                              <a:latin typeface="Cambria Math" panose="02040503050406030204" pitchFamily="18" charset="0"/>
                            </a:rPr>
                            <m:t>𝑌</m:t>
                          </m:r>
                          <m:r>
                            <a:rPr lang="en-US" sz="2400" b="0" i="1" smtClean="0">
                              <a:latin typeface="Cambria Math" panose="02040503050406030204" pitchFamily="18" charset="0"/>
                            </a:rPr>
                            <m:t>=1|</m:t>
                          </m:r>
                          <m:acc>
                            <m:accPr>
                              <m:chr m:val="̂"/>
                              <m:ctrlPr>
                                <a:rPr lang="en-US" sz="2400" i="1">
                                  <a:latin typeface="Cambria Math" panose="02040503050406030204" pitchFamily="18" charset="0"/>
                                </a:rPr>
                              </m:ctrlPr>
                            </m:accPr>
                            <m:e>
                              <m:r>
                                <a:rPr lang="en-US" sz="2400" i="1">
                                  <a:latin typeface="Cambria Math" panose="02040503050406030204" pitchFamily="18" charset="0"/>
                                </a:rPr>
                                <m:t>𝑌</m:t>
                              </m:r>
                            </m:e>
                          </m:acc>
                          <m:r>
                            <a:rPr lang="en-US" sz="2400" i="1">
                              <a:latin typeface="Cambria Math" panose="02040503050406030204" pitchFamily="18" charset="0"/>
                            </a:rPr>
                            <m:t>=</m:t>
                          </m:r>
                          <m:r>
                            <a:rPr lang="en-US" sz="2400" b="0" i="1" smtClean="0">
                              <a:latin typeface="Cambria Math" panose="02040503050406030204" pitchFamily="18" charset="0"/>
                            </a:rPr>
                            <m:t>1,</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𝑎</m:t>
                          </m:r>
                          <m:r>
                            <a:rPr lang="en-US" sz="2400" i="1">
                              <a:latin typeface="Cambria Math" panose="02040503050406030204" pitchFamily="18" charset="0"/>
                            </a:rPr>
                            <m:t>′</m:t>
                          </m:r>
                        </m:e>
                      </m:d>
                      <m:r>
                        <a:rPr lang="en-US" sz="2400" i="1">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rPr>
                        <m:t>𝑎</m:t>
                      </m:r>
                      <m:r>
                        <a:rPr lang="en-US" sz="2400" i="1">
                          <a:latin typeface="Cambria Math" panose="02040503050406030204" pitchFamily="18" charset="0"/>
                        </a:rPr>
                        <m:t>,</m:t>
                      </m:r>
                      <m:r>
                        <a:rPr lang="en-US" sz="2400" i="1">
                          <a:latin typeface="Cambria Math" panose="02040503050406030204" pitchFamily="18" charset="0"/>
                        </a:rPr>
                        <m:t>𝑎</m:t>
                      </m:r>
                      <m:r>
                        <a:rPr lang="en-US" sz="2400" i="1">
                          <a:latin typeface="Cambria Math" panose="02040503050406030204" pitchFamily="18" charset="0"/>
                        </a:rPr>
                        <m:t>′</m:t>
                      </m:r>
                    </m:oMath>
                  </m:oMathPara>
                </a14:m>
                <a:endParaRPr lang="en-US" sz="2400" dirty="0"/>
              </a:p>
              <a:p>
                <a:pPr marL="0" indent="0">
                  <a:buNone/>
                </a:pPr>
                <a:endParaRPr lang="en-US" sz="2400" dirty="0"/>
              </a:p>
              <a:p>
                <a:pPr marL="0" indent="0">
                  <a:buNone/>
                </a:pPr>
                <a:r>
                  <a:rPr lang="en-US" sz="2400" b="1" u="sng" dirty="0"/>
                  <a:t>Error Rate Balance:</a:t>
                </a:r>
              </a:p>
              <a:p>
                <a:pPr marL="0" indent="0">
                  <a:buNone/>
                </a:pPr>
                <a:r>
                  <a:rPr lang="en-US" sz="2400" dirty="0"/>
                  <a:t>Recall is the same, regardless of protected attribute.</a:t>
                </a:r>
              </a:p>
              <a:p>
                <a:pPr marL="0" indent="0">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𝑃</m:t>
                      </m:r>
                      <m:d>
                        <m:dPr>
                          <m:ctrlPr>
                            <a:rPr lang="en-US" sz="2400" i="1">
                              <a:latin typeface="Cambria Math" panose="02040503050406030204" pitchFamily="18" charset="0"/>
                            </a:rPr>
                          </m:ctrlPr>
                        </m:dPr>
                        <m:e>
                          <m:acc>
                            <m:accPr>
                              <m:chr m:val="̂"/>
                              <m:ctrlPr>
                                <a:rPr lang="en-US" sz="2400" i="1">
                                  <a:latin typeface="Cambria Math" panose="02040503050406030204" pitchFamily="18" charset="0"/>
                                </a:rPr>
                              </m:ctrlPr>
                            </m:accPr>
                            <m:e>
                              <m:r>
                                <a:rPr lang="en-US" sz="2400" i="1">
                                  <a:latin typeface="Cambria Math" panose="02040503050406030204" pitchFamily="18" charset="0"/>
                                </a:rPr>
                                <m:t>𝑌</m:t>
                              </m:r>
                            </m:e>
                          </m:acc>
                          <m:r>
                            <a:rPr lang="en-US" sz="2400" i="1">
                              <a:latin typeface="Cambria Math" panose="02040503050406030204" pitchFamily="18" charset="0"/>
                            </a:rPr>
                            <m:t>=</m:t>
                          </m:r>
                          <m:r>
                            <a:rPr lang="en-US" sz="2400" b="0" i="1" smtClean="0">
                              <a:latin typeface="Cambria Math" panose="02040503050406030204" pitchFamily="18" charset="0"/>
                            </a:rPr>
                            <m:t>1</m:t>
                          </m:r>
                          <m:r>
                            <a:rPr lang="en-US" sz="2400" i="1">
                              <a:latin typeface="Cambria Math" panose="02040503050406030204" pitchFamily="18" charset="0"/>
                            </a:rPr>
                            <m:t>|</m:t>
                          </m:r>
                          <m:r>
                            <a:rPr lang="en-US" sz="2400" b="0" i="1" smtClean="0">
                              <a:latin typeface="Cambria Math" panose="02040503050406030204" pitchFamily="18" charset="0"/>
                            </a:rPr>
                            <m:t>𝑌</m:t>
                          </m:r>
                          <m:r>
                            <a:rPr lang="en-US" sz="2400" b="0" i="1" smtClean="0">
                              <a:latin typeface="Cambria Math" panose="02040503050406030204" pitchFamily="18" charset="0"/>
                            </a:rPr>
                            <m:t>=1,</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𝑎</m:t>
                          </m:r>
                        </m:e>
                      </m:d>
                      <m:r>
                        <a:rPr lang="en-US" sz="2400" i="1">
                          <a:latin typeface="Cambria Math" panose="02040503050406030204" pitchFamily="18" charset="0"/>
                        </a:rPr>
                        <m:t>=</m:t>
                      </m:r>
                      <m:r>
                        <a:rPr lang="en-US" sz="2400" i="1">
                          <a:latin typeface="Cambria Math" panose="02040503050406030204" pitchFamily="18" charset="0"/>
                        </a:rPr>
                        <m:t>𝑃</m:t>
                      </m:r>
                      <m:d>
                        <m:dPr>
                          <m:ctrlPr>
                            <a:rPr lang="en-US" sz="2400" i="1">
                              <a:latin typeface="Cambria Math" panose="02040503050406030204" pitchFamily="18" charset="0"/>
                            </a:rPr>
                          </m:ctrlPr>
                        </m:dPr>
                        <m:e>
                          <m:acc>
                            <m:accPr>
                              <m:chr m:val="̂"/>
                              <m:ctrlPr>
                                <a:rPr lang="en-US" sz="2400" i="1">
                                  <a:latin typeface="Cambria Math" panose="02040503050406030204" pitchFamily="18" charset="0"/>
                                </a:rPr>
                              </m:ctrlPr>
                            </m:accPr>
                            <m:e>
                              <m:r>
                                <a:rPr lang="en-US" sz="2400" i="1">
                                  <a:latin typeface="Cambria Math" panose="02040503050406030204" pitchFamily="18" charset="0"/>
                                </a:rPr>
                                <m:t>𝑌</m:t>
                              </m:r>
                            </m:e>
                          </m:acc>
                          <m:r>
                            <a:rPr lang="en-US" sz="2400" i="1">
                              <a:latin typeface="Cambria Math" panose="02040503050406030204" pitchFamily="18" charset="0"/>
                            </a:rPr>
                            <m:t>=</m:t>
                          </m:r>
                          <m:r>
                            <a:rPr lang="en-US" sz="2400" b="0" i="1" smtClean="0">
                              <a:latin typeface="Cambria Math" panose="02040503050406030204" pitchFamily="18" charset="0"/>
                            </a:rPr>
                            <m:t>1</m:t>
                          </m:r>
                          <m:r>
                            <a:rPr lang="en-US" sz="2400" i="1">
                              <a:latin typeface="Cambria Math" panose="02040503050406030204" pitchFamily="18" charset="0"/>
                            </a:rPr>
                            <m:t>|</m:t>
                          </m:r>
                          <m:r>
                            <a:rPr lang="en-US" sz="2400" b="0" i="1" smtClean="0">
                              <a:latin typeface="Cambria Math" panose="02040503050406030204" pitchFamily="18" charset="0"/>
                            </a:rPr>
                            <m:t>𝑌</m:t>
                          </m:r>
                          <m:r>
                            <a:rPr lang="en-US" sz="2400" b="0" i="1" smtClean="0">
                              <a:latin typeface="Cambria Math" panose="02040503050406030204" pitchFamily="18" charset="0"/>
                            </a:rPr>
                            <m:t>=1,</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𝑎</m:t>
                          </m:r>
                          <m:r>
                            <a:rPr lang="en-US" sz="2400" i="1">
                              <a:latin typeface="Cambria Math" panose="02040503050406030204" pitchFamily="18" charset="0"/>
                            </a:rPr>
                            <m:t>′</m:t>
                          </m:r>
                        </m:e>
                      </m:d>
                      <m:r>
                        <a:rPr lang="en-US" sz="2400" i="1">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m:t>
                      </m:r>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a:rPr lang="en-US" sz="2400" i="1">
                          <a:latin typeface="Cambria Math" panose="02040503050406030204" pitchFamily="18" charset="0"/>
                        </a:rPr>
                        <m:t>,</m:t>
                      </m:r>
                      <m:r>
                        <a:rPr lang="en-US" sz="2400" i="1">
                          <a:latin typeface="Cambria Math" panose="02040503050406030204" pitchFamily="18" charset="0"/>
                        </a:rPr>
                        <m:t>𝑎</m:t>
                      </m:r>
                      <m:r>
                        <a:rPr lang="en-US" sz="2400" i="1">
                          <a:latin typeface="Cambria Math" panose="02040503050406030204" pitchFamily="18" charset="0"/>
                        </a:rPr>
                        <m:t>,</m:t>
                      </m:r>
                      <m:r>
                        <a:rPr lang="en-US" sz="2400" i="1">
                          <a:latin typeface="Cambria Math" panose="02040503050406030204" pitchFamily="18" charset="0"/>
                        </a:rPr>
                        <m:t>𝑎</m:t>
                      </m:r>
                      <m:r>
                        <a:rPr lang="en-US" sz="2400" i="1">
                          <a:latin typeface="Cambria Math" panose="02040503050406030204" pitchFamily="18" charset="0"/>
                        </a:rPr>
                        <m:t>′</m:t>
                      </m:r>
                    </m:oMath>
                  </m:oMathPara>
                </a14:m>
                <a:endParaRPr lang="en-US" sz="2400" dirty="0"/>
              </a:p>
            </p:txBody>
          </p:sp>
        </mc:Choice>
        <mc:Fallback>
          <p:sp>
            <p:nvSpPr>
              <p:cNvPr id="3" name="Content Placeholder 2">
                <a:extLst>
                  <a:ext uri="{FF2B5EF4-FFF2-40B4-BE49-F238E27FC236}">
                    <a16:creationId xmlns:a16="http://schemas.microsoft.com/office/drawing/2014/main" id="{675384EC-BD9D-4F4C-BBE3-4AAF67BFA1F3}"/>
                  </a:ext>
                </a:extLst>
              </p:cNvPr>
              <p:cNvSpPr>
                <a:spLocks noGrp="1" noRot="1" noChangeAspect="1" noMove="1" noResize="1" noEditPoints="1" noAdjustHandles="1" noChangeArrowheads="1" noChangeShapeType="1" noTextEdit="1"/>
              </p:cNvSpPr>
              <p:nvPr>
                <p:ph idx="1"/>
              </p:nvPr>
            </p:nvSpPr>
            <p:spPr>
              <a:xfrm>
                <a:off x="609600" y="1295401"/>
                <a:ext cx="10972800" cy="5486399"/>
              </a:xfrm>
              <a:blipFill>
                <a:blip r:embed="rId2"/>
                <a:stretch>
                  <a:fillRect l="-925" t="-1155"/>
                </a:stretch>
              </a:blipFill>
            </p:spPr>
            <p:txBody>
              <a:bodyPr/>
              <a:lstStyle/>
              <a:p>
                <a:r>
                  <a:rPr lang="en-US">
                    <a:noFill/>
                  </a:rPr>
                  <a:t> </a:t>
                </a:r>
              </a:p>
            </p:txBody>
          </p:sp>
        </mc:Fallback>
      </mc:AlternateContent>
    </p:spTree>
    <p:extLst>
      <p:ext uri="{BB962C8B-B14F-4D97-AF65-F5344CB8AC3E}">
        <p14:creationId xmlns:p14="http://schemas.microsoft.com/office/powerpoint/2010/main" val="2559136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EBADE-35E2-E947-A3E1-CCFDEE5EA6FA}"/>
              </a:ext>
            </a:extLst>
          </p:cNvPr>
          <p:cNvSpPr>
            <a:spLocks noGrp="1"/>
          </p:cNvSpPr>
          <p:nvPr>
            <p:ph type="title"/>
          </p:nvPr>
        </p:nvSpPr>
        <p:spPr/>
        <p:txBody>
          <a:bodyPr/>
          <a:lstStyle/>
          <a:p>
            <a:r>
              <a:rPr lang="en-US" dirty="0"/>
              <a:t>You can’t have all three</a:t>
            </a:r>
          </a:p>
        </p:txBody>
      </p:sp>
      <mc:AlternateContent xmlns:mc="http://schemas.openxmlformats.org/markup-compatibility/2006">
        <mc:Choice xmlns:a14="http://schemas.microsoft.com/office/drawing/2010/main" Requires="a14">
          <p:sp>
            <p:nvSpPr>
              <p:cNvPr id="4" name="Content Placeholder 2">
                <a:extLst>
                  <a:ext uri="{FF2B5EF4-FFF2-40B4-BE49-F238E27FC236}">
                    <a16:creationId xmlns:a16="http://schemas.microsoft.com/office/drawing/2014/main" id="{877E6BDC-6E5C-1342-AF54-5AC07C15031A}"/>
                  </a:ext>
                </a:extLst>
              </p:cNvPr>
              <p:cNvSpPr txBox="1">
                <a:spLocks/>
              </p:cNvSpPr>
              <p:nvPr/>
            </p:nvSpPr>
            <p:spPr bwMode="auto">
              <a:xfrm>
                <a:off x="762000" y="1447800"/>
                <a:ext cx="10972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14:m>
                  <m:oMathPara xmlns:m="http://schemas.openxmlformats.org/officeDocument/2006/math">
                    <m:oMathParaPr>
                      <m:jc m:val="centerGroup"/>
                    </m:oMathParaPr>
                    <m:oMath xmlns:m="http://schemas.openxmlformats.org/officeDocument/2006/math">
                      <m:r>
                        <a:rPr lang="en-US" sz="2400" b="0" i="1" kern="0" smtClean="0">
                          <a:latin typeface="Cambria Math" panose="02040503050406030204" pitchFamily="18" charset="0"/>
                        </a:rPr>
                        <m:t>𝑃</m:t>
                      </m:r>
                      <m:d>
                        <m:dPr>
                          <m:ctrlPr>
                            <a:rPr lang="en-US" sz="2400" b="0" i="1" kern="0">
                              <a:latin typeface="Cambria Math" panose="02040503050406030204" pitchFamily="18" charset="0"/>
                            </a:rPr>
                          </m:ctrlPr>
                        </m:dPr>
                        <m:e>
                          <m:acc>
                            <m:accPr>
                              <m:chr m:val="̂"/>
                              <m:ctrlPr>
                                <a:rPr lang="en-US" sz="2400" b="0" i="1" kern="0">
                                  <a:latin typeface="Cambria Math" panose="02040503050406030204" pitchFamily="18" charset="0"/>
                                </a:rPr>
                              </m:ctrlPr>
                            </m:accPr>
                            <m:e>
                              <m:r>
                                <a:rPr lang="en-US" sz="2400" b="0" i="1" kern="0">
                                  <a:latin typeface="Cambria Math" panose="02040503050406030204" pitchFamily="18" charset="0"/>
                                </a:rPr>
                                <m:t>𝑌</m:t>
                              </m:r>
                            </m:e>
                          </m:acc>
                          <m:r>
                            <a:rPr lang="en-US" sz="2400" b="0" i="1" kern="0">
                              <a:latin typeface="Cambria Math" panose="02040503050406030204" pitchFamily="18" charset="0"/>
                            </a:rPr>
                            <m:t>=</m:t>
                          </m:r>
                          <m:r>
                            <a:rPr lang="en-US" sz="2400" b="0" i="1" kern="0">
                              <a:latin typeface="Cambria Math" panose="02040503050406030204" pitchFamily="18" charset="0"/>
                            </a:rPr>
                            <m:t>1</m:t>
                          </m:r>
                          <m:r>
                            <a:rPr lang="en-US" sz="2400" b="0" i="1" kern="0">
                              <a:latin typeface="Cambria Math" panose="02040503050406030204" pitchFamily="18" charset="0"/>
                            </a:rPr>
                            <m:t>|</m:t>
                          </m:r>
                          <m:r>
                            <a:rPr lang="en-US" sz="2400" b="0" i="1" kern="0">
                              <a:latin typeface="Cambria Math" panose="02040503050406030204" pitchFamily="18" charset="0"/>
                            </a:rPr>
                            <m:t>𝑌</m:t>
                          </m:r>
                          <m:r>
                            <a:rPr lang="en-US" sz="2400" b="0" i="1" kern="0">
                              <a:latin typeface="Cambria Math" panose="02040503050406030204" pitchFamily="18" charset="0"/>
                            </a:rPr>
                            <m:t>=1,</m:t>
                          </m:r>
                          <m:r>
                            <a:rPr lang="en-US" sz="2400" b="0" i="1" kern="0">
                              <a:latin typeface="Cambria Math" panose="02040503050406030204" pitchFamily="18" charset="0"/>
                            </a:rPr>
                            <m:t>𝐴</m:t>
                          </m:r>
                          <m:r>
                            <a:rPr lang="en-US" sz="2400" b="0" i="1" kern="0">
                              <a:latin typeface="Cambria Math" panose="02040503050406030204" pitchFamily="18" charset="0"/>
                            </a:rPr>
                            <m:t>=</m:t>
                          </m:r>
                          <m:r>
                            <a:rPr lang="en-US" sz="2400" b="0" i="1" kern="0">
                              <a:latin typeface="Cambria Math" panose="02040503050406030204" pitchFamily="18" charset="0"/>
                            </a:rPr>
                            <m:t>𝑎</m:t>
                          </m:r>
                        </m:e>
                      </m:d>
                      <m:r>
                        <a:rPr lang="en-US" sz="2400" b="0" i="1" kern="0" smtClean="0">
                          <a:latin typeface="Cambria Math" panose="02040503050406030204" pitchFamily="18" charset="0"/>
                        </a:rPr>
                        <m:t>=</m:t>
                      </m:r>
                      <m:f>
                        <m:fPr>
                          <m:ctrlPr>
                            <a:rPr lang="en-US" sz="2400" b="0" i="1" kern="0" smtClean="0">
                              <a:latin typeface="Cambria Math" panose="02040503050406030204" pitchFamily="18" charset="0"/>
                            </a:rPr>
                          </m:ctrlPr>
                        </m:fPr>
                        <m:num>
                          <m:r>
                            <a:rPr lang="en-US" sz="2400" b="0" i="1" kern="0">
                              <a:latin typeface="Cambria Math" panose="02040503050406030204" pitchFamily="18" charset="0"/>
                            </a:rPr>
                            <m:t>𝑃</m:t>
                          </m:r>
                          <m:d>
                            <m:dPr>
                              <m:ctrlPr>
                                <a:rPr lang="en-US" sz="2400" b="0" i="1" kern="0">
                                  <a:latin typeface="Cambria Math" panose="02040503050406030204" pitchFamily="18" charset="0"/>
                                </a:rPr>
                              </m:ctrlPr>
                            </m:dPr>
                            <m:e>
                              <m:r>
                                <a:rPr lang="en-US" sz="2400" b="0" i="1" kern="0">
                                  <a:latin typeface="Cambria Math" panose="02040503050406030204" pitchFamily="18" charset="0"/>
                                </a:rPr>
                                <m:t>𝑌</m:t>
                              </m:r>
                              <m:r>
                                <a:rPr lang="en-US" sz="2400" b="0" i="1" kern="0">
                                  <a:latin typeface="Cambria Math" panose="02040503050406030204" pitchFamily="18" charset="0"/>
                                </a:rPr>
                                <m:t>=1|</m:t>
                              </m:r>
                              <m:acc>
                                <m:accPr>
                                  <m:chr m:val="̂"/>
                                  <m:ctrlPr>
                                    <a:rPr lang="en-US" sz="2400" b="0" i="1" kern="0">
                                      <a:latin typeface="Cambria Math" panose="02040503050406030204" pitchFamily="18" charset="0"/>
                                    </a:rPr>
                                  </m:ctrlPr>
                                </m:accPr>
                                <m:e>
                                  <m:r>
                                    <a:rPr lang="en-US" sz="2400" b="0" i="1" kern="0">
                                      <a:latin typeface="Cambria Math" panose="02040503050406030204" pitchFamily="18" charset="0"/>
                                    </a:rPr>
                                    <m:t>𝑌</m:t>
                                  </m:r>
                                </m:e>
                              </m:acc>
                              <m:r>
                                <a:rPr lang="en-US" sz="2400" b="0" i="1" kern="0">
                                  <a:latin typeface="Cambria Math" panose="02040503050406030204" pitchFamily="18" charset="0"/>
                                </a:rPr>
                                <m:t>=</m:t>
                              </m:r>
                              <m:r>
                                <a:rPr lang="en-US" sz="2400" b="0" i="1" kern="0">
                                  <a:latin typeface="Cambria Math" panose="02040503050406030204" pitchFamily="18" charset="0"/>
                                </a:rPr>
                                <m:t>1,</m:t>
                              </m:r>
                              <m:r>
                                <a:rPr lang="en-US" sz="2400" b="0" i="1" kern="0">
                                  <a:latin typeface="Cambria Math" panose="02040503050406030204" pitchFamily="18" charset="0"/>
                                </a:rPr>
                                <m:t>𝐴</m:t>
                              </m:r>
                              <m:r>
                                <a:rPr lang="en-US" sz="2400" b="0" i="1" kern="0">
                                  <a:latin typeface="Cambria Math" panose="02040503050406030204" pitchFamily="18" charset="0"/>
                                </a:rPr>
                                <m:t>=</m:t>
                              </m:r>
                              <m:r>
                                <a:rPr lang="en-US" sz="2400" b="0" i="1" kern="0">
                                  <a:latin typeface="Cambria Math" panose="02040503050406030204" pitchFamily="18" charset="0"/>
                                </a:rPr>
                                <m:t>𝑎</m:t>
                              </m:r>
                            </m:e>
                          </m:d>
                          <m:r>
                            <a:rPr lang="en-US" sz="2400" b="0" i="1" kern="0">
                              <a:latin typeface="Cambria Math" panose="02040503050406030204" pitchFamily="18" charset="0"/>
                            </a:rPr>
                            <m:t>𝑃</m:t>
                          </m:r>
                          <m:d>
                            <m:dPr>
                              <m:ctrlPr>
                                <a:rPr lang="en-US" sz="2400" b="0" i="1" kern="0">
                                  <a:latin typeface="Cambria Math" panose="02040503050406030204" pitchFamily="18" charset="0"/>
                                </a:rPr>
                              </m:ctrlPr>
                            </m:dPr>
                            <m:e>
                              <m:acc>
                                <m:accPr>
                                  <m:chr m:val="̂"/>
                                  <m:ctrlPr>
                                    <a:rPr lang="en-US" sz="2400" b="0" i="1" kern="0">
                                      <a:latin typeface="Cambria Math" panose="02040503050406030204" pitchFamily="18" charset="0"/>
                                    </a:rPr>
                                  </m:ctrlPr>
                                </m:accPr>
                                <m:e>
                                  <m:r>
                                    <a:rPr lang="en-US" sz="2400" b="0" i="1" kern="0">
                                      <a:latin typeface="Cambria Math" panose="02040503050406030204" pitchFamily="18" charset="0"/>
                                    </a:rPr>
                                    <m:t>𝑌</m:t>
                                  </m:r>
                                </m:e>
                              </m:acc>
                              <m:r>
                                <a:rPr lang="en-US" sz="2400" b="0" i="1" kern="0">
                                  <a:latin typeface="Cambria Math" panose="02040503050406030204" pitchFamily="18" charset="0"/>
                                </a:rPr>
                                <m:t>=1|</m:t>
                              </m:r>
                              <m:r>
                                <a:rPr lang="en-US" sz="2400" b="0" i="1" kern="0">
                                  <a:latin typeface="Cambria Math" panose="02040503050406030204" pitchFamily="18" charset="0"/>
                                </a:rPr>
                                <m:t>𝐴</m:t>
                              </m:r>
                              <m:r>
                                <a:rPr lang="en-US" sz="2400" b="0" i="1" kern="0">
                                  <a:latin typeface="Cambria Math" panose="02040503050406030204" pitchFamily="18" charset="0"/>
                                </a:rPr>
                                <m:t>=</m:t>
                              </m:r>
                              <m:r>
                                <a:rPr lang="en-US" sz="2400" b="0" i="1" kern="0">
                                  <a:latin typeface="Cambria Math" panose="02040503050406030204" pitchFamily="18" charset="0"/>
                                </a:rPr>
                                <m:t>𝑎</m:t>
                              </m:r>
                            </m:e>
                          </m:d>
                        </m:num>
                        <m:den>
                          <m:r>
                            <a:rPr lang="en-US" sz="2400" b="0" i="1" kern="0" smtClean="0">
                              <a:latin typeface="Cambria Math" panose="02040503050406030204" pitchFamily="18" charset="0"/>
                            </a:rPr>
                            <m:t>𝑃</m:t>
                          </m:r>
                          <m:r>
                            <a:rPr lang="en-US" sz="2400" b="0" i="1" kern="0" smtClean="0">
                              <a:latin typeface="Cambria Math" panose="02040503050406030204" pitchFamily="18" charset="0"/>
                            </a:rPr>
                            <m:t>(</m:t>
                          </m:r>
                          <m:r>
                            <a:rPr lang="en-US" sz="2400" b="0" i="1" kern="0" smtClean="0">
                              <a:latin typeface="Cambria Math" panose="02040503050406030204" pitchFamily="18" charset="0"/>
                            </a:rPr>
                            <m:t>𝑌</m:t>
                          </m:r>
                          <m:r>
                            <a:rPr lang="en-US" sz="2400" b="0" i="1" kern="0" smtClean="0">
                              <a:latin typeface="Cambria Math" panose="02040503050406030204" pitchFamily="18" charset="0"/>
                            </a:rPr>
                            <m:t>=1|</m:t>
                          </m:r>
                          <m:r>
                            <a:rPr lang="en-US" sz="2400" b="0" i="1" kern="0" smtClean="0">
                              <a:latin typeface="Cambria Math" panose="02040503050406030204" pitchFamily="18" charset="0"/>
                            </a:rPr>
                            <m:t>𝐴</m:t>
                          </m:r>
                          <m:r>
                            <a:rPr lang="en-US" sz="2400" b="0" i="1" kern="0" smtClean="0">
                              <a:latin typeface="Cambria Math" panose="02040503050406030204" pitchFamily="18" charset="0"/>
                            </a:rPr>
                            <m:t>=</m:t>
                          </m:r>
                          <m:r>
                            <a:rPr lang="en-US" sz="2400" b="0" i="1" kern="0" smtClean="0">
                              <a:latin typeface="Cambria Math" panose="02040503050406030204" pitchFamily="18" charset="0"/>
                            </a:rPr>
                            <m:t>𝑎</m:t>
                          </m:r>
                          <m:r>
                            <a:rPr lang="en-US" sz="2400" b="0" i="1" kern="0" smtClean="0">
                              <a:latin typeface="Cambria Math" panose="02040503050406030204" pitchFamily="18" charset="0"/>
                            </a:rPr>
                            <m:t>)</m:t>
                          </m:r>
                        </m:den>
                      </m:f>
                    </m:oMath>
                  </m:oMathPara>
                </a14:m>
                <a:endParaRPr lang="en-US" sz="2400" b="0" kern="0" dirty="0"/>
              </a:p>
              <a:p>
                <a:pPr marL="0" indent="0">
                  <a:buFontTx/>
                  <a:buNone/>
                </a:pPr>
                <a:endParaRPr lang="en-US" sz="2400" b="0" kern="0" dirty="0"/>
              </a:p>
              <a:p>
                <a:pPr marL="0" indent="0">
                  <a:buFontTx/>
                  <a:buNone/>
                </a:pPr>
                <a14:m>
                  <m:oMathPara xmlns:m="http://schemas.openxmlformats.org/officeDocument/2006/math">
                    <m:oMathParaPr>
                      <m:jc m:val="centerGroup"/>
                    </m:oMathParaPr>
                    <m:oMath xmlns:m="http://schemas.openxmlformats.org/officeDocument/2006/math">
                      <m:r>
                        <a:rPr lang="en-US" sz="2400" b="0" i="1" kern="0">
                          <a:latin typeface="Cambria Math" panose="02040503050406030204" pitchFamily="18" charset="0"/>
                        </a:rPr>
                        <m:t>𝑃</m:t>
                      </m:r>
                      <m:d>
                        <m:dPr>
                          <m:ctrlPr>
                            <a:rPr lang="en-US" sz="2400" b="0" i="1" kern="0">
                              <a:latin typeface="Cambria Math" panose="02040503050406030204" pitchFamily="18" charset="0"/>
                            </a:rPr>
                          </m:ctrlPr>
                        </m:dPr>
                        <m:e>
                          <m:acc>
                            <m:accPr>
                              <m:chr m:val="̂"/>
                              <m:ctrlPr>
                                <a:rPr lang="en-US" sz="2400" b="0" i="1" kern="0">
                                  <a:latin typeface="Cambria Math" panose="02040503050406030204" pitchFamily="18" charset="0"/>
                                </a:rPr>
                              </m:ctrlPr>
                            </m:accPr>
                            <m:e>
                              <m:r>
                                <a:rPr lang="en-US" sz="2400" b="0" i="1" kern="0">
                                  <a:latin typeface="Cambria Math" panose="02040503050406030204" pitchFamily="18" charset="0"/>
                                </a:rPr>
                                <m:t>𝑌</m:t>
                              </m:r>
                            </m:e>
                          </m:acc>
                          <m:r>
                            <a:rPr lang="en-US" sz="2400" b="0" i="1" kern="0">
                              <a:latin typeface="Cambria Math" panose="02040503050406030204" pitchFamily="18" charset="0"/>
                            </a:rPr>
                            <m:t>=1|</m:t>
                          </m:r>
                          <m:r>
                            <a:rPr lang="en-US" sz="2400" b="0" i="1" kern="0">
                              <a:latin typeface="Cambria Math" panose="02040503050406030204" pitchFamily="18" charset="0"/>
                            </a:rPr>
                            <m:t>𝑌</m:t>
                          </m:r>
                          <m:r>
                            <a:rPr lang="en-US" sz="2400" b="0" i="1" kern="0">
                              <a:latin typeface="Cambria Math" panose="02040503050406030204" pitchFamily="18" charset="0"/>
                            </a:rPr>
                            <m:t>=1,</m:t>
                          </m:r>
                          <m:r>
                            <a:rPr lang="en-US" sz="2400" b="0" i="1" kern="0">
                              <a:latin typeface="Cambria Math" panose="02040503050406030204" pitchFamily="18" charset="0"/>
                            </a:rPr>
                            <m:t>𝐴</m:t>
                          </m:r>
                          <m:r>
                            <a:rPr lang="en-US" sz="2400" b="0" i="1" kern="0">
                              <a:latin typeface="Cambria Math" panose="02040503050406030204" pitchFamily="18" charset="0"/>
                            </a:rPr>
                            <m:t>=</m:t>
                          </m:r>
                          <m:r>
                            <a:rPr lang="en-US" sz="2400" b="0" i="1" kern="0">
                              <a:latin typeface="Cambria Math" panose="02040503050406030204" pitchFamily="18" charset="0"/>
                            </a:rPr>
                            <m:t>𝑎</m:t>
                          </m:r>
                          <m:r>
                            <a:rPr lang="en-US" sz="2400" b="0" i="1" kern="0" smtClean="0">
                              <a:latin typeface="Cambria Math" panose="02040503050406030204" pitchFamily="18" charset="0"/>
                            </a:rPr>
                            <m:t>′</m:t>
                          </m:r>
                        </m:e>
                      </m:d>
                      <m:r>
                        <a:rPr lang="en-US" sz="2400" b="0" i="1" kern="0">
                          <a:latin typeface="Cambria Math" panose="02040503050406030204" pitchFamily="18" charset="0"/>
                        </a:rPr>
                        <m:t>=</m:t>
                      </m:r>
                      <m:f>
                        <m:fPr>
                          <m:ctrlPr>
                            <a:rPr lang="en-US" sz="2400" b="0" i="1" kern="0">
                              <a:latin typeface="Cambria Math" panose="02040503050406030204" pitchFamily="18" charset="0"/>
                            </a:rPr>
                          </m:ctrlPr>
                        </m:fPr>
                        <m:num>
                          <m:r>
                            <a:rPr lang="en-US" sz="2400" b="0" i="1" kern="0">
                              <a:latin typeface="Cambria Math" panose="02040503050406030204" pitchFamily="18" charset="0"/>
                            </a:rPr>
                            <m:t>𝑃</m:t>
                          </m:r>
                          <m:d>
                            <m:dPr>
                              <m:ctrlPr>
                                <a:rPr lang="en-US" sz="2400" b="0" i="1" kern="0">
                                  <a:latin typeface="Cambria Math" panose="02040503050406030204" pitchFamily="18" charset="0"/>
                                </a:rPr>
                              </m:ctrlPr>
                            </m:dPr>
                            <m:e>
                              <m:r>
                                <a:rPr lang="en-US" sz="2400" b="0" i="1" kern="0">
                                  <a:latin typeface="Cambria Math" panose="02040503050406030204" pitchFamily="18" charset="0"/>
                                </a:rPr>
                                <m:t>𝑌</m:t>
                              </m:r>
                              <m:r>
                                <a:rPr lang="en-US" sz="2400" b="0" i="1" kern="0">
                                  <a:latin typeface="Cambria Math" panose="02040503050406030204" pitchFamily="18" charset="0"/>
                                </a:rPr>
                                <m:t>=1|</m:t>
                              </m:r>
                              <m:acc>
                                <m:accPr>
                                  <m:chr m:val="̂"/>
                                  <m:ctrlPr>
                                    <a:rPr lang="en-US" sz="2400" b="0" i="1" kern="0">
                                      <a:latin typeface="Cambria Math" panose="02040503050406030204" pitchFamily="18" charset="0"/>
                                    </a:rPr>
                                  </m:ctrlPr>
                                </m:accPr>
                                <m:e>
                                  <m:r>
                                    <a:rPr lang="en-US" sz="2400" b="0" i="1" kern="0">
                                      <a:latin typeface="Cambria Math" panose="02040503050406030204" pitchFamily="18" charset="0"/>
                                    </a:rPr>
                                    <m:t>𝑌</m:t>
                                  </m:r>
                                </m:e>
                              </m:acc>
                              <m:r>
                                <a:rPr lang="en-US" sz="2400" b="0" i="1" kern="0">
                                  <a:latin typeface="Cambria Math" panose="02040503050406030204" pitchFamily="18" charset="0"/>
                                </a:rPr>
                                <m:t>=1,</m:t>
                              </m:r>
                              <m:r>
                                <a:rPr lang="en-US" sz="2400" b="0" i="1" kern="0">
                                  <a:latin typeface="Cambria Math" panose="02040503050406030204" pitchFamily="18" charset="0"/>
                                </a:rPr>
                                <m:t>𝐴</m:t>
                              </m:r>
                              <m:r>
                                <a:rPr lang="en-US" sz="2400" b="0" i="1" kern="0">
                                  <a:latin typeface="Cambria Math" panose="02040503050406030204" pitchFamily="18" charset="0"/>
                                </a:rPr>
                                <m:t>=</m:t>
                              </m:r>
                              <m:r>
                                <a:rPr lang="en-US" sz="2400" b="0" i="1" kern="0">
                                  <a:latin typeface="Cambria Math" panose="02040503050406030204" pitchFamily="18" charset="0"/>
                                </a:rPr>
                                <m:t>𝑎</m:t>
                              </m:r>
                              <m:r>
                                <a:rPr lang="en-US" sz="2400" b="0" i="1" kern="0" smtClean="0">
                                  <a:latin typeface="Cambria Math" panose="02040503050406030204" pitchFamily="18" charset="0"/>
                                </a:rPr>
                                <m:t>′</m:t>
                              </m:r>
                            </m:e>
                          </m:d>
                          <m:r>
                            <a:rPr lang="en-US" sz="2400" b="0" i="1" kern="0">
                              <a:latin typeface="Cambria Math" panose="02040503050406030204" pitchFamily="18" charset="0"/>
                            </a:rPr>
                            <m:t>𝑃</m:t>
                          </m:r>
                          <m:d>
                            <m:dPr>
                              <m:ctrlPr>
                                <a:rPr lang="en-US" sz="2400" b="0" i="1" kern="0">
                                  <a:latin typeface="Cambria Math" panose="02040503050406030204" pitchFamily="18" charset="0"/>
                                </a:rPr>
                              </m:ctrlPr>
                            </m:dPr>
                            <m:e>
                              <m:acc>
                                <m:accPr>
                                  <m:chr m:val="̂"/>
                                  <m:ctrlPr>
                                    <a:rPr lang="en-US" sz="2400" b="0" i="1" kern="0">
                                      <a:latin typeface="Cambria Math" panose="02040503050406030204" pitchFamily="18" charset="0"/>
                                    </a:rPr>
                                  </m:ctrlPr>
                                </m:accPr>
                                <m:e>
                                  <m:r>
                                    <a:rPr lang="en-US" sz="2400" b="0" i="1" kern="0">
                                      <a:latin typeface="Cambria Math" panose="02040503050406030204" pitchFamily="18" charset="0"/>
                                    </a:rPr>
                                    <m:t>𝑌</m:t>
                                  </m:r>
                                </m:e>
                              </m:acc>
                              <m:r>
                                <a:rPr lang="en-US" sz="2400" b="0" i="1" kern="0">
                                  <a:latin typeface="Cambria Math" panose="02040503050406030204" pitchFamily="18" charset="0"/>
                                </a:rPr>
                                <m:t>=1|</m:t>
                              </m:r>
                              <m:r>
                                <a:rPr lang="en-US" sz="2400" b="0" i="1" kern="0">
                                  <a:latin typeface="Cambria Math" panose="02040503050406030204" pitchFamily="18" charset="0"/>
                                </a:rPr>
                                <m:t>𝐴</m:t>
                              </m:r>
                              <m:r>
                                <a:rPr lang="en-US" sz="2400" b="0" i="1" kern="0">
                                  <a:latin typeface="Cambria Math" panose="02040503050406030204" pitchFamily="18" charset="0"/>
                                </a:rPr>
                                <m:t>=</m:t>
                              </m:r>
                              <m:r>
                                <a:rPr lang="en-US" sz="2400" b="0" i="1" kern="0">
                                  <a:latin typeface="Cambria Math" panose="02040503050406030204" pitchFamily="18" charset="0"/>
                                </a:rPr>
                                <m:t>𝑎</m:t>
                              </m:r>
                              <m:r>
                                <a:rPr lang="en-US" sz="2400" b="0" i="1" kern="0" smtClean="0">
                                  <a:latin typeface="Cambria Math" panose="02040503050406030204" pitchFamily="18" charset="0"/>
                                </a:rPr>
                                <m:t>′</m:t>
                              </m:r>
                            </m:e>
                          </m:d>
                        </m:num>
                        <m:den>
                          <m:r>
                            <a:rPr lang="en-US" sz="2400" b="0" i="1" kern="0">
                              <a:latin typeface="Cambria Math" panose="02040503050406030204" pitchFamily="18" charset="0"/>
                            </a:rPr>
                            <m:t>𝑃</m:t>
                          </m:r>
                          <m:r>
                            <a:rPr lang="en-US" sz="2400" b="0" i="1" kern="0">
                              <a:latin typeface="Cambria Math" panose="02040503050406030204" pitchFamily="18" charset="0"/>
                            </a:rPr>
                            <m:t>(</m:t>
                          </m:r>
                          <m:r>
                            <a:rPr lang="en-US" sz="2400" b="0" i="1" kern="0">
                              <a:latin typeface="Cambria Math" panose="02040503050406030204" pitchFamily="18" charset="0"/>
                            </a:rPr>
                            <m:t>𝑌</m:t>
                          </m:r>
                          <m:r>
                            <a:rPr lang="en-US" sz="2400" b="0" i="1" kern="0">
                              <a:latin typeface="Cambria Math" panose="02040503050406030204" pitchFamily="18" charset="0"/>
                            </a:rPr>
                            <m:t>=1|</m:t>
                          </m:r>
                          <m:r>
                            <a:rPr lang="en-US" sz="2400" b="0" i="1" kern="0">
                              <a:latin typeface="Cambria Math" panose="02040503050406030204" pitchFamily="18" charset="0"/>
                            </a:rPr>
                            <m:t>𝐴</m:t>
                          </m:r>
                          <m:r>
                            <a:rPr lang="en-US" sz="2400" b="0" i="1" kern="0">
                              <a:latin typeface="Cambria Math" panose="02040503050406030204" pitchFamily="18" charset="0"/>
                            </a:rPr>
                            <m:t>=</m:t>
                          </m:r>
                          <m:r>
                            <a:rPr lang="en-US" sz="2400" b="0" i="1" kern="0">
                              <a:latin typeface="Cambria Math" panose="02040503050406030204" pitchFamily="18" charset="0"/>
                            </a:rPr>
                            <m:t>𝑎</m:t>
                          </m:r>
                          <m:r>
                            <a:rPr lang="en-US" sz="2400" b="0" i="1" kern="0" smtClean="0">
                              <a:latin typeface="Cambria Math" panose="02040503050406030204" pitchFamily="18" charset="0"/>
                            </a:rPr>
                            <m:t>′</m:t>
                          </m:r>
                          <m:r>
                            <a:rPr lang="en-US" sz="2400" b="0" i="1" kern="0">
                              <a:latin typeface="Cambria Math" panose="02040503050406030204" pitchFamily="18" charset="0"/>
                            </a:rPr>
                            <m:t>)</m:t>
                          </m:r>
                        </m:den>
                      </m:f>
                    </m:oMath>
                  </m:oMathPara>
                </a14:m>
                <a:endParaRPr lang="en-US" sz="2400" b="0" kern="0" dirty="0"/>
              </a:p>
              <a:p>
                <a:pPr marL="0" indent="0">
                  <a:buFontTx/>
                  <a:buNone/>
                </a:pPr>
                <a:endParaRPr lang="en-US" sz="2400" b="0" kern="0" dirty="0"/>
              </a:p>
              <a:p>
                <a:pPr marL="0" indent="0">
                  <a:buFontTx/>
                  <a:buNone/>
                </a:pPr>
                <a:r>
                  <a:rPr lang="en-US" sz="2400" b="0" kern="0" dirty="0"/>
                  <a:t>The balanced error, predictive parity, and demographic parity terms cannot all be independent of A unless Y is also independent of A.</a:t>
                </a:r>
              </a:p>
              <a:p>
                <a:pPr marL="0" indent="0">
                  <a:buFontTx/>
                  <a:buNone/>
                </a:pPr>
                <a:endParaRPr lang="en-US" sz="2400" b="0" kern="0" dirty="0"/>
              </a:p>
              <a:p>
                <a:pPr marL="0" indent="0">
                  <a:buFontTx/>
                  <a:buNone/>
                </a:pPr>
                <a:r>
                  <a:rPr lang="en-US" sz="2400" b="0" kern="0" dirty="0"/>
                  <a:t>In other words, if the current state of society is unfair (distribution of positive outcomes currently depends on protected attribute), then algorithmic solutions cannot make it fair (at least not in all three ways, all at once).</a:t>
                </a:r>
              </a:p>
            </p:txBody>
          </p:sp>
        </mc:Choice>
        <mc:Fallback>
          <p:sp>
            <p:nvSpPr>
              <p:cNvPr id="4" name="Content Placeholder 2">
                <a:extLst>
                  <a:ext uri="{FF2B5EF4-FFF2-40B4-BE49-F238E27FC236}">
                    <a16:creationId xmlns:a16="http://schemas.microsoft.com/office/drawing/2014/main" id="{877E6BDC-6E5C-1342-AF54-5AC07C15031A}"/>
                  </a:ext>
                </a:extLst>
              </p:cNvPr>
              <p:cNvSpPr txBox="1">
                <a:spLocks noRot="1" noChangeAspect="1" noMove="1" noResize="1" noEditPoints="1" noAdjustHandles="1" noChangeArrowheads="1" noChangeShapeType="1" noTextEdit="1"/>
              </p:cNvSpPr>
              <p:nvPr/>
            </p:nvSpPr>
            <p:spPr bwMode="auto">
              <a:xfrm>
                <a:off x="762000" y="1447800"/>
                <a:ext cx="10972800" cy="4953000"/>
              </a:xfrm>
              <a:prstGeom prst="rect">
                <a:avLst/>
              </a:prstGeom>
              <a:blipFill>
                <a:blip r:embed="rId2"/>
                <a:stretch>
                  <a:fillRect l="-925" t="-767" b="-4092"/>
                </a:stretch>
              </a:blipFill>
              <a:ln w="9525">
                <a:noFill/>
                <a:miter lim="800000"/>
                <a:headEnd/>
                <a:tailEnd/>
              </a:ln>
              <a:effectLst/>
            </p:spPr>
            <p:txBody>
              <a:bodyPr/>
              <a:lstStyle/>
              <a:p>
                <a:r>
                  <a:rPr lang="en-US">
                    <a:noFill/>
                  </a:rPr>
                  <a:t> </a:t>
                </a:r>
              </a:p>
            </p:txBody>
          </p:sp>
        </mc:Fallback>
      </mc:AlternateContent>
    </p:spTree>
    <p:extLst>
      <p:ext uri="{BB962C8B-B14F-4D97-AF65-F5344CB8AC3E}">
        <p14:creationId xmlns:p14="http://schemas.microsoft.com/office/powerpoint/2010/main" val="832017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0269-ADC9-AE47-A96E-ADB3368940CA}"/>
              </a:ext>
            </a:extLst>
          </p:cNvPr>
          <p:cNvSpPr>
            <a:spLocks noGrp="1"/>
          </p:cNvSpPr>
          <p:nvPr>
            <p:ph type="title"/>
          </p:nvPr>
        </p:nvSpPr>
        <p:spPr/>
        <p:txBody>
          <a:bodyPr/>
          <a:lstStyle/>
          <a:p>
            <a:r>
              <a:rPr lang="en-US" dirty="0"/>
              <a:t>Other problems with algorithmic solutions</a:t>
            </a:r>
          </a:p>
        </p:txBody>
      </p:sp>
      <p:sp>
        <p:nvSpPr>
          <p:cNvPr id="3" name="Content Placeholder 2">
            <a:extLst>
              <a:ext uri="{FF2B5EF4-FFF2-40B4-BE49-F238E27FC236}">
                <a16:creationId xmlns:a16="http://schemas.microsoft.com/office/drawing/2014/main" id="{6BD7436C-1FB1-9247-BFD0-ACAA1D3905A6}"/>
              </a:ext>
            </a:extLst>
          </p:cNvPr>
          <p:cNvSpPr>
            <a:spLocks noGrp="1"/>
          </p:cNvSpPr>
          <p:nvPr>
            <p:ph idx="1"/>
          </p:nvPr>
        </p:nvSpPr>
        <p:spPr/>
        <p:txBody>
          <a:bodyPr/>
          <a:lstStyle/>
          <a:p>
            <a:pPr marL="0" indent="0">
              <a:buNone/>
            </a:pPr>
            <a:r>
              <a:rPr lang="en-US" sz="2800" dirty="0" err="1"/>
              <a:t>Dwork</a:t>
            </a:r>
            <a:r>
              <a:rPr lang="en-US" sz="2800" dirty="0"/>
              <a:t> (2012) points out that demographic parity can lead to socially undesirable outcomes, e.g., people gaming the system.</a:t>
            </a:r>
          </a:p>
          <a:p>
            <a:pPr marL="0" indent="0">
              <a:buNone/>
            </a:pPr>
            <a:endParaRPr lang="en-US" sz="2800" dirty="0"/>
          </a:p>
          <a:p>
            <a:pPr marL="0" indent="0" algn="ctr">
              <a:buNone/>
            </a:pPr>
            <a:r>
              <a:rPr lang="en-US" sz="2800" dirty="0"/>
              <a:t>… but …</a:t>
            </a:r>
          </a:p>
          <a:p>
            <a:pPr marL="0" indent="0" algn="ctr">
              <a:buNone/>
            </a:pPr>
            <a:endParaRPr lang="en-US" sz="2800" dirty="0"/>
          </a:p>
          <a:p>
            <a:pPr marL="0" indent="0">
              <a:buNone/>
            </a:pPr>
            <a:r>
              <a:rPr lang="en-US" sz="2800" dirty="0"/>
              <a:t>Srivastava, </a:t>
            </a:r>
            <a:r>
              <a:rPr lang="en-US" sz="2800" dirty="0" err="1"/>
              <a:t>Heidari</a:t>
            </a:r>
            <a:r>
              <a:rPr lang="en-US" sz="2800" dirty="0"/>
              <a:t> and Krause (2019) found that users of an AI judge its fairness based on demographic parity.  They ignore predictive parity and balanced error, even when these concepts are explained to them.</a:t>
            </a:r>
          </a:p>
          <a:p>
            <a:endParaRPr lang="en-US" sz="2800" dirty="0"/>
          </a:p>
        </p:txBody>
      </p:sp>
    </p:spTree>
    <p:extLst>
      <p:ext uri="{BB962C8B-B14F-4D97-AF65-F5344CB8AC3E}">
        <p14:creationId xmlns:p14="http://schemas.microsoft.com/office/powerpoint/2010/main" val="3477259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8918-F3A8-3540-B6C4-3A038319D82B}"/>
              </a:ext>
            </a:extLst>
          </p:cNvPr>
          <p:cNvSpPr>
            <a:spLocks noGrp="1"/>
          </p:cNvSpPr>
          <p:nvPr>
            <p:ph type="title"/>
          </p:nvPr>
        </p:nvSpPr>
        <p:spPr/>
        <p:txBody>
          <a:bodyPr/>
          <a:lstStyle/>
          <a:p>
            <a:r>
              <a:rPr lang="en-US" dirty="0"/>
              <a:t>Other Useful Definitions of Fairness in AI</a:t>
            </a:r>
          </a:p>
        </p:txBody>
      </p:sp>
      <p:sp>
        <p:nvSpPr>
          <p:cNvPr id="3" name="Content Placeholder 2">
            <a:extLst>
              <a:ext uri="{FF2B5EF4-FFF2-40B4-BE49-F238E27FC236}">
                <a16:creationId xmlns:a16="http://schemas.microsoft.com/office/drawing/2014/main" id="{675384EC-BD9D-4F4C-BBE3-4AAF67BFA1F3}"/>
              </a:ext>
            </a:extLst>
          </p:cNvPr>
          <p:cNvSpPr>
            <a:spLocks noGrp="1"/>
          </p:cNvSpPr>
          <p:nvPr>
            <p:ph idx="1"/>
          </p:nvPr>
        </p:nvSpPr>
        <p:spPr>
          <a:xfrm>
            <a:off x="609600" y="1600201"/>
            <a:ext cx="10972800" cy="4800599"/>
          </a:xfrm>
        </p:spPr>
        <p:txBody>
          <a:bodyPr/>
          <a:lstStyle/>
          <a:p>
            <a:pPr marL="0" indent="0">
              <a:buNone/>
            </a:pPr>
            <a:r>
              <a:rPr lang="en-US" sz="2400" b="1" u="sng" dirty="0"/>
              <a:t>Individual Fairness:</a:t>
            </a:r>
          </a:p>
          <a:p>
            <a:pPr marL="0" indent="0">
              <a:buNone/>
            </a:pPr>
            <a:r>
              <a:rPr lang="en-US" sz="2400" b="0" dirty="0"/>
              <a:t>The </a:t>
            </a:r>
            <a:r>
              <a:rPr lang="en-US" sz="2400" dirty="0"/>
              <a:t>dissimilarity</a:t>
            </a:r>
            <a:r>
              <a:rPr lang="en-US" sz="2400" b="0" dirty="0"/>
              <a:t> between two outcomes should be less than the dissimilarity between the people.</a:t>
            </a:r>
            <a:endParaRPr lang="en-US" sz="2400" dirty="0"/>
          </a:p>
          <a:p>
            <a:pPr marL="0" indent="0">
              <a:buNone/>
            </a:pPr>
            <a:endParaRPr lang="en-US" sz="2400" dirty="0"/>
          </a:p>
          <a:p>
            <a:pPr marL="0" indent="0">
              <a:buNone/>
            </a:pPr>
            <a:r>
              <a:rPr lang="en-US" sz="2400" b="1" u="sng" dirty="0"/>
              <a:t>Counterfactual Fairness:</a:t>
            </a:r>
          </a:p>
          <a:p>
            <a:pPr marL="0" indent="0">
              <a:buNone/>
            </a:pPr>
            <a:r>
              <a:rPr lang="en-US" sz="2400" dirty="0"/>
              <a:t>If a person’s protected attribute were changed (and all their other attributes were possibly changed, according to their dependence on the protected attribute), then the outcome should not change.</a:t>
            </a:r>
            <a:endParaRPr lang="en-US" sz="2800" dirty="0"/>
          </a:p>
        </p:txBody>
      </p:sp>
    </p:spTree>
    <p:extLst>
      <p:ext uri="{BB962C8B-B14F-4D97-AF65-F5344CB8AC3E}">
        <p14:creationId xmlns:p14="http://schemas.microsoft.com/office/powerpoint/2010/main" val="2565335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265237"/>
            <a:ext cx="10972800" cy="5287963"/>
          </a:xfrm>
        </p:spPr>
        <p:txBody>
          <a:bodyPr/>
          <a:lstStyle/>
          <a:p>
            <a:r>
              <a:rPr lang="en-US" sz="2400" dirty="0">
                <a:solidFill>
                  <a:schemeClr val="bg1">
                    <a:lumMod val="75000"/>
                  </a:schemeClr>
                </a:solidFill>
              </a:rPr>
              <a:t>What’s the problem?</a:t>
            </a:r>
          </a:p>
          <a:p>
            <a:r>
              <a:rPr lang="en-US" sz="2400" dirty="0">
                <a:solidFill>
                  <a:schemeClr val="bg1">
                    <a:lumMod val="75000"/>
                  </a:schemeClr>
                </a:solidFill>
              </a:rPr>
              <a:t>Fairness</a:t>
            </a:r>
          </a:p>
          <a:p>
            <a:pPr lvl="1"/>
            <a:r>
              <a:rPr lang="en-US" sz="2400" dirty="0">
                <a:solidFill>
                  <a:schemeClr val="bg1">
                    <a:lumMod val="75000"/>
                  </a:schemeClr>
                </a:solidFill>
              </a:rPr>
              <a:t>Representation</a:t>
            </a:r>
          </a:p>
          <a:p>
            <a:pPr lvl="1"/>
            <a:r>
              <a:rPr lang="en-US" sz="2400" dirty="0">
                <a:solidFill>
                  <a:schemeClr val="bg1">
                    <a:lumMod val="75000"/>
                  </a:schemeClr>
                </a:solidFill>
              </a:rPr>
              <a:t>Algorithmic solutions</a:t>
            </a:r>
          </a:p>
          <a:p>
            <a:pPr lvl="1"/>
            <a:r>
              <a:rPr lang="en-US" sz="2400" dirty="0"/>
              <a:t>Transparency as a solution to the fairness problem</a:t>
            </a:r>
          </a:p>
          <a:p>
            <a:r>
              <a:rPr lang="en-US" sz="2400" dirty="0"/>
              <a:t>Accountability</a:t>
            </a:r>
          </a:p>
          <a:p>
            <a:pPr lvl="1"/>
            <a:r>
              <a:rPr lang="en-US" sz="2400" dirty="0"/>
              <a:t>Physical safety</a:t>
            </a:r>
          </a:p>
          <a:p>
            <a:pPr lvl="1"/>
            <a:r>
              <a:rPr lang="en-US" sz="2400" dirty="0"/>
              <a:t>Data safety</a:t>
            </a:r>
          </a:p>
          <a:p>
            <a:pPr lvl="1"/>
            <a:r>
              <a:rPr lang="en-US" sz="2400" dirty="0"/>
              <a:t>Economic safety</a:t>
            </a:r>
          </a:p>
          <a:p>
            <a:r>
              <a:rPr lang="en-US" sz="2400" dirty="0"/>
              <a:t>Transparency</a:t>
            </a:r>
          </a:p>
          <a:p>
            <a:pPr lvl="1"/>
            <a:r>
              <a:rPr lang="en-US" sz="2400" dirty="0"/>
              <a:t>Explainable AI</a:t>
            </a:r>
          </a:p>
          <a:p>
            <a:pPr lvl="1"/>
            <a:r>
              <a:rPr lang="en-US" sz="2400" dirty="0"/>
              <a:t>Understanding the inner workings of a superintelligence</a:t>
            </a:r>
          </a:p>
        </p:txBody>
      </p:sp>
    </p:spTree>
    <p:extLst>
      <p:ext uri="{BB962C8B-B14F-4D97-AF65-F5344CB8AC3E}">
        <p14:creationId xmlns:p14="http://schemas.microsoft.com/office/powerpoint/2010/main" val="735359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265237"/>
            <a:ext cx="10972800" cy="5287963"/>
          </a:xfrm>
        </p:spPr>
        <p:txBody>
          <a:bodyPr/>
          <a:lstStyle/>
          <a:p>
            <a:r>
              <a:rPr lang="en-US" sz="2400" dirty="0"/>
              <a:t>What’s the problem?</a:t>
            </a:r>
          </a:p>
          <a:p>
            <a:r>
              <a:rPr lang="en-US" sz="2400" dirty="0"/>
              <a:t>Fairness</a:t>
            </a:r>
          </a:p>
          <a:p>
            <a:pPr lvl="1"/>
            <a:r>
              <a:rPr lang="en-US" sz="2400" dirty="0"/>
              <a:t>Representation</a:t>
            </a:r>
          </a:p>
          <a:p>
            <a:pPr lvl="1"/>
            <a:r>
              <a:rPr lang="en-US" sz="2400" dirty="0"/>
              <a:t>Algorithmic solutions</a:t>
            </a:r>
          </a:p>
          <a:p>
            <a:pPr lvl="1"/>
            <a:r>
              <a:rPr lang="en-US" sz="2400" dirty="0"/>
              <a:t>Transparency as a solution to the fairness problem</a:t>
            </a:r>
          </a:p>
          <a:p>
            <a:r>
              <a:rPr lang="en-US" sz="2400" dirty="0"/>
              <a:t>Accountability</a:t>
            </a:r>
          </a:p>
          <a:p>
            <a:pPr lvl="1"/>
            <a:r>
              <a:rPr lang="en-US" sz="2400" dirty="0"/>
              <a:t>Physical safety</a:t>
            </a:r>
          </a:p>
          <a:p>
            <a:pPr lvl="1"/>
            <a:r>
              <a:rPr lang="en-US" sz="2400" dirty="0"/>
              <a:t>Data safety</a:t>
            </a:r>
          </a:p>
          <a:p>
            <a:pPr lvl="1"/>
            <a:r>
              <a:rPr lang="en-US" sz="2400" dirty="0"/>
              <a:t>Economic safety</a:t>
            </a:r>
          </a:p>
          <a:p>
            <a:r>
              <a:rPr lang="en-US" sz="2400" dirty="0"/>
              <a:t>Transparency</a:t>
            </a:r>
          </a:p>
          <a:p>
            <a:pPr lvl="1"/>
            <a:r>
              <a:rPr lang="en-US" sz="2400" dirty="0"/>
              <a:t>Explainable AI</a:t>
            </a:r>
          </a:p>
          <a:p>
            <a:pPr lvl="1"/>
            <a:r>
              <a:rPr lang="en-US" sz="2400" dirty="0"/>
              <a:t>Understanding the inner workings of a superintelligence</a:t>
            </a:r>
          </a:p>
        </p:txBody>
      </p:sp>
    </p:spTree>
    <p:extLst>
      <p:ext uri="{BB962C8B-B14F-4D97-AF65-F5344CB8AC3E}">
        <p14:creationId xmlns:p14="http://schemas.microsoft.com/office/powerpoint/2010/main" val="3037940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E7887-9753-F749-8857-9B72D6227AB4}"/>
              </a:ext>
            </a:extLst>
          </p:cNvPr>
          <p:cNvSpPr>
            <a:spLocks noGrp="1"/>
          </p:cNvSpPr>
          <p:nvPr>
            <p:ph type="title"/>
          </p:nvPr>
        </p:nvSpPr>
        <p:spPr/>
        <p:txBody>
          <a:bodyPr/>
          <a:lstStyle/>
          <a:p>
            <a:r>
              <a:rPr lang="en-US" dirty="0"/>
              <a:t>Are College Admissions Fair?</a:t>
            </a:r>
          </a:p>
        </p:txBody>
      </p:sp>
      <p:sp>
        <p:nvSpPr>
          <p:cNvPr id="3" name="Content Placeholder 2">
            <a:extLst>
              <a:ext uri="{FF2B5EF4-FFF2-40B4-BE49-F238E27FC236}">
                <a16:creationId xmlns:a16="http://schemas.microsoft.com/office/drawing/2014/main" id="{5203C3BC-932A-9841-B259-483BF8B11B25}"/>
              </a:ext>
            </a:extLst>
          </p:cNvPr>
          <p:cNvSpPr>
            <a:spLocks noGrp="1"/>
          </p:cNvSpPr>
          <p:nvPr>
            <p:ph idx="1"/>
          </p:nvPr>
        </p:nvSpPr>
        <p:spPr/>
        <p:txBody>
          <a:bodyPr/>
          <a:lstStyle/>
          <a:p>
            <a:r>
              <a:rPr lang="en-US" dirty="0"/>
              <a:t>Bickel, Hammel, and O’Connell, “Sex bias in graduate admissions: Data from Berkeley,” Science 187(4175):398–404, 1975</a:t>
            </a:r>
          </a:p>
          <a:p>
            <a:r>
              <a:rPr lang="en-US" dirty="0"/>
              <a:t>Women were being admitted to Berkeley at a far lower rate than men.</a:t>
            </a:r>
          </a:p>
          <a:p>
            <a:r>
              <a:rPr lang="en-US" dirty="0"/>
              <a:t>Women were applying to departments with lower acceptance rates.  Within each department, admission rates for men and women were the same. </a:t>
            </a:r>
          </a:p>
          <a:p>
            <a:r>
              <a:rPr lang="en-US" dirty="0"/>
              <a:t>Is this fair?</a:t>
            </a:r>
          </a:p>
        </p:txBody>
      </p:sp>
    </p:spTree>
    <p:extLst>
      <p:ext uri="{BB962C8B-B14F-4D97-AF65-F5344CB8AC3E}">
        <p14:creationId xmlns:p14="http://schemas.microsoft.com/office/powerpoint/2010/main" val="3726927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D11E7-C30D-4B44-A012-89FE82D61DC5}"/>
              </a:ext>
            </a:extLst>
          </p:cNvPr>
          <p:cNvSpPr>
            <a:spLocks noGrp="1"/>
          </p:cNvSpPr>
          <p:nvPr>
            <p:ph type="title"/>
          </p:nvPr>
        </p:nvSpPr>
        <p:spPr/>
        <p:txBody>
          <a:bodyPr/>
          <a:lstStyle/>
          <a:p>
            <a:r>
              <a:rPr lang="en-US" dirty="0"/>
              <a:t>Is Employment Fair?</a:t>
            </a:r>
          </a:p>
        </p:txBody>
      </p:sp>
      <p:sp>
        <p:nvSpPr>
          <p:cNvPr id="3" name="Content Placeholder 2">
            <a:extLst>
              <a:ext uri="{FF2B5EF4-FFF2-40B4-BE49-F238E27FC236}">
                <a16:creationId xmlns:a16="http://schemas.microsoft.com/office/drawing/2014/main" id="{024074BC-6B90-374B-B376-957760886EED}"/>
              </a:ext>
            </a:extLst>
          </p:cNvPr>
          <p:cNvSpPr>
            <a:spLocks noGrp="1"/>
          </p:cNvSpPr>
          <p:nvPr>
            <p:ph idx="1"/>
          </p:nvPr>
        </p:nvSpPr>
        <p:spPr/>
        <p:txBody>
          <a:bodyPr/>
          <a:lstStyle/>
          <a:p>
            <a:pPr marL="0" indent="0">
              <a:buNone/>
            </a:pPr>
            <a:r>
              <a:rPr lang="en-US" dirty="0"/>
              <a:t>A given job might discriminate based on:</a:t>
            </a:r>
          </a:p>
          <a:p>
            <a:r>
              <a:rPr lang="en-US" dirty="0"/>
              <a:t>Upper body strength</a:t>
            </a:r>
          </a:p>
          <a:p>
            <a:r>
              <a:rPr lang="en-US" dirty="0"/>
              <a:t>Habitual clothing</a:t>
            </a:r>
          </a:p>
          <a:p>
            <a:r>
              <a:rPr lang="en-US" dirty="0"/>
              <a:t>Undergraduate major</a:t>
            </a:r>
          </a:p>
          <a:p>
            <a:pPr marL="0" indent="0">
              <a:buNone/>
            </a:pPr>
            <a:r>
              <a:rPr lang="en-US" dirty="0"/>
              <a:t>All of these correlate with gender.   Is it fair to use them as a basis for employment?</a:t>
            </a:r>
          </a:p>
        </p:txBody>
      </p:sp>
    </p:spTree>
    <p:extLst>
      <p:ext uri="{BB962C8B-B14F-4D97-AF65-F5344CB8AC3E}">
        <p14:creationId xmlns:p14="http://schemas.microsoft.com/office/powerpoint/2010/main" val="2308048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30208-9C08-534F-AE0B-404D28401666}"/>
              </a:ext>
            </a:extLst>
          </p:cNvPr>
          <p:cNvSpPr>
            <a:spLocks noGrp="1"/>
          </p:cNvSpPr>
          <p:nvPr>
            <p:ph type="title"/>
          </p:nvPr>
        </p:nvSpPr>
        <p:spPr/>
        <p:txBody>
          <a:bodyPr/>
          <a:lstStyle/>
          <a:p>
            <a:r>
              <a:rPr lang="en-US" dirty="0"/>
              <a:t>State-of-the-art Solution: Explain Your Assumptions to Your Users</a:t>
            </a:r>
          </a:p>
        </p:txBody>
      </p:sp>
      <p:sp>
        <p:nvSpPr>
          <p:cNvPr id="3" name="Content Placeholder 2">
            <a:extLst>
              <a:ext uri="{FF2B5EF4-FFF2-40B4-BE49-F238E27FC236}">
                <a16:creationId xmlns:a16="http://schemas.microsoft.com/office/drawing/2014/main" id="{E2947762-950F-6444-ADE3-95CFEA4A842A}"/>
              </a:ext>
            </a:extLst>
          </p:cNvPr>
          <p:cNvSpPr>
            <a:spLocks noGrp="1"/>
          </p:cNvSpPr>
          <p:nvPr>
            <p:ph idx="1"/>
          </p:nvPr>
        </p:nvSpPr>
        <p:spPr>
          <a:xfrm>
            <a:off x="609600" y="1752601"/>
            <a:ext cx="5638800" cy="4800599"/>
          </a:xfrm>
        </p:spPr>
        <p:txBody>
          <a:bodyPr/>
          <a:lstStyle/>
          <a:p>
            <a:r>
              <a:rPr lang="en-US" sz="2400" dirty="0"/>
              <a:t>The Transparency Dogma says that an algorithm’s assumptions should be published in a way that users can understand, so that users can participate in a public debate about the fairness of the assumptions.</a:t>
            </a:r>
          </a:p>
          <a:p>
            <a:r>
              <a:rPr lang="en-US" sz="2400" dirty="0"/>
              <a:t>A common way to do this is by drawing a Bayesian network.</a:t>
            </a:r>
          </a:p>
          <a:p>
            <a:r>
              <a:rPr lang="en-US" sz="2400" dirty="0"/>
              <a:t>Example shown: the Bickel-Hammel-O’Connell data.  Admission was conditionally independent of Gender, given Department.</a:t>
            </a:r>
          </a:p>
        </p:txBody>
      </p:sp>
      <p:sp>
        <p:nvSpPr>
          <p:cNvPr id="4" name="Oval 3">
            <a:extLst>
              <a:ext uri="{FF2B5EF4-FFF2-40B4-BE49-F238E27FC236}">
                <a16:creationId xmlns:a16="http://schemas.microsoft.com/office/drawing/2014/main" id="{40DE1E93-0E75-5349-8672-41672EF5EDF5}"/>
              </a:ext>
            </a:extLst>
          </p:cNvPr>
          <p:cNvSpPr/>
          <p:nvPr/>
        </p:nvSpPr>
        <p:spPr>
          <a:xfrm>
            <a:off x="7772400" y="1905000"/>
            <a:ext cx="2971800" cy="914400"/>
          </a:xfrm>
          <a:prstGeom prst="ellipse">
            <a:avLst/>
          </a:prstGeom>
          <a:solidFill>
            <a:srgbClr val="155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Gender</a:t>
            </a:r>
          </a:p>
        </p:txBody>
      </p:sp>
      <p:sp>
        <p:nvSpPr>
          <p:cNvPr id="5" name="Oval 4">
            <a:extLst>
              <a:ext uri="{FF2B5EF4-FFF2-40B4-BE49-F238E27FC236}">
                <a16:creationId xmlns:a16="http://schemas.microsoft.com/office/drawing/2014/main" id="{D3BD0B69-8E25-1A42-9591-EE78D0F9019D}"/>
              </a:ext>
            </a:extLst>
          </p:cNvPr>
          <p:cNvSpPr/>
          <p:nvPr/>
        </p:nvSpPr>
        <p:spPr>
          <a:xfrm>
            <a:off x="7467600" y="3581400"/>
            <a:ext cx="3581400" cy="914400"/>
          </a:xfrm>
          <a:prstGeom prst="ellipse">
            <a:avLst/>
          </a:prstGeom>
          <a:solidFill>
            <a:srgbClr val="155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Department</a:t>
            </a:r>
          </a:p>
        </p:txBody>
      </p:sp>
      <p:sp>
        <p:nvSpPr>
          <p:cNvPr id="6" name="Oval 5">
            <a:extLst>
              <a:ext uri="{FF2B5EF4-FFF2-40B4-BE49-F238E27FC236}">
                <a16:creationId xmlns:a16="http://schemas.microsoft.com/office/drawing/2014/main" id="{47E2E4EB-7D85-8940-B08E-F96691B88FBF}"/>
              </a:ext>
            </a:extLst>
          </p:cNvPr>
          <p:cNvSpPr/>
          <p:nvPr/>
        </p:nvSpPr>
        <p:spPr>
          <a:xfrm>
            <a:off x="7467600" y="5257800"/>
            <a:ext cx="3581400" cy="914400"/>
          </a:xfrm>
          <a:prstGeom prst="ellipse">
            <a:avLst/>
          </a:prstGeom>
          <a:solidFill>
            <a:srgbClr val="155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Admission</a:t>
            </a:r>
          </a:p>
        </p:txBody>
      </p:sp>
      <p:cxnSp>
        <p:nvCxnSpPr>
          <p:cNvPr id="8" name="Straight Arrow Connector 7">
            <a:extLst>
              <a:ext uri="{FF2B5EF4-FFF2-40B4-BE49-F238E27FC236}">
                <a16:creationId xmlns:a16="http://schemas.microsoft.com/office/drawing/2014/main" id="{B0C66B02-85BD-984A-ACD1-52ECED11ACFC}"/>
              </a:ext>
            </a:extLst>
          </p:cNvPr>
          <p:cNvCxnSpPr>
            <a:stCxn id="4" idx="4"/>
            <a:endCxn id="5" idx="0"/>
          </p:cNvCxnSpPr>
          <p:nvPr/>
        </p:nvCxnSpPr>
        <p:spPr>
          <a:xfrm>
            <a:off x="9258300" y="2819400"/>
            <a:ext cx="0" cy="762000"/>
          </a:xfrm>
          <a:prstGeom prst="straightConnector1">
            <a:avLst/>
          </a:prstGeom>
          <a:ln w="127000">
            <a:solidFill>
              <a:srgbClr val="1553C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94CC5E1-047A-F442-81A2-14E7C565C8AF}"/>
              </a:ext>
            </a:extLst>
          </p:cNvPr>
          <p:cNvCxnSpPr>
            <a:cxnSpLocks/>
            <a:stCxn id="5" idx="4"/>
            <a:endCxn id="6" idx="0"/>
          </p:cNvCxnSpPr>
          <p:nvPr/>
        </p:nvCxnSpPr>
        <p:spPr>
          <a:xfrm>
            <a:off x="9258300" y="4495800"/>
            <a:ext cx="0" cy="762000"/>
          </a:xfrm>
          <a:prstGeom prst="straightConnector1">
            <a:avLst/>
          </a:prstGeom>
          <a:ln w="127000">
            <a:solidFill>
              <a:srgbClr val="1553C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233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30208-9C08-534F-AE0B-404D28401666}"/>
              </a:ext>
            </a:extLst>
          </p:cNvPr>
          <p:cNvSpPr>
            <a:spLocks noGrp="1"/>
          </p:cNvSpPr>
          <p:nvPr>
            <p:ph type="title"/>
          </p:nvPr>
        </p:nvSpPr>
        <p:spPr/>
        <p:txBody>
          <a:bodyPr/>
          <a:lstStyle/>
          <a:p>
            <a:r>
              <a:rPr lang="en-US" dirty="0"/>
              <a:t>State-of-the-art Solution: Explain Your Assumptions to Your Users</a:t>
            </a:r>
          </a:p>
        </p:txBody>
      </p:sp>
      <p:sp>
        <p:nvSpPr>
          <p:cNvPr id="3" name="Content Placeholder 2">
            <a:extLst>
              <a:ext uri="{FF2B5EF4-FFF2-40B4-BE49-F238E27FC236}">
                <a16:creationId xmlns:a16="http://schemas.microsoft.com/office/drawing/2014/main" id="{E2947762-950F-6444-ADE3-95CFEA4A842A}"/>
              </a:ext>
            </a:extLst>
          </p:cNvPr>
          <p:cNvSpPr>
            <a:spLocks noGrp="1"/>
          </p:cNvSpPr>
          <p:nvPr>
            <p:ph idx="1"/>
          </p:nvPr>
        </p:nvSpPr>
        <p:spPr>
          <a:xfrm>
            <a:off x="457200" y="1752601"/>
            <a:ext cx="6248400" cy="4800599"/>
          </a:xfrm>
        </p:spPr>
        <p:txBody>
          <a:bodyPr/>
          <a:lstStyle/>
          <a:p>
            <a:pPr marL="0" indent="0">
              <a:buNone/>
            </a:pPr>
            <a:r>
              <a:rPr lang="en-US" sz="2400" dirty="0"/>
              <a:t>A possible solution: in order to better approximate demographic parity,</a:t>
            </a:r>
          </a:p>
          <a:p>
            <a:r>
              <a:rPr lang="en-US" sz="2400" dirty="0"/>
              <a:t>Make admission explicitly dependent on gender.</a:t>
            </a:r>
          </a:p>
          <a:p>
            <a:r>
              <a:rPr lang="en-US" sz="2400" dirty="0"/>
              <a:t>Admit women at a slightly higher percentage, in every department to which they apply, so that…</a:t>
            </a:r>
          </a:p>
          <a:p>
            <a:r>
              <a:rPr lang="en-US" sz="2400" dirty="0"/>
              <a:t>…the total percentage of admitted women equals the total percentage of admitted men.</a:t>
            </a:r>
          </a:p>
          <a:p>
            <a:endParaRPr lang="en-US" sz="2400" dirty="0"/>
          </a:p>
          <a:p>
            <a:pPr marL="0" indent="0">
              <a:buNone/>
            </a:pPr>
            <a:r>
              <a:rPr lang="en-US" sz="2400" dirty="0"/>
              <a:t>Public debate: is that more fair, or less fair?</a:t>
            </a:r>
          </a:p>
        </p:txBody>
      </p:sp>
      <p:sp>
        <p:nvSpPr>
          <p:cNvPr id="4" name="Oval 3">
            <a:extLst>
              <a:ext uri="{FF2B5EF4-FFF2-40B4-BE49-F238E27FC236}">
                <a16:creationId xmlns:a16="http://schemas.microsoft.com/office/drawing/2014/main" id="{40DE1E93-0E75-5349-8672-41672EF5EDF5}"/>
              </a:ext>
            </a:extLst>
          </p:cNvPr>
          <p:cNvSpPr/>
          <p:nvPr/>
        </p:nvSpPr>
        <p:spPr>
          <a:xfrm>
            <a:off x="8686800" y="1905000"/>
            <a:ext cx="2971800" cy="914400"/>
          </a:xfrm>
          <a:prstGeom prst="ellipse">
            <a:avLst/>
          </a:prstGeom>
          <a:solidFill>
            <a:srgbClr val="155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Gender</a:t>
            </a:r>
          </a:p>
        </p:txBody>
      </p:sp>
      <p:sp>
        <p:nvSpPr>
          <p:cNvPr id="5" name="Oval 4">
            <a:extLst>
              <a:ext uri="{FF2B5EF4-FFF2-40B4-BE49-F238E27FC236}">
                <a16:creationId xmlns:a16="http://schemas.microsoft.com/office/drawing/2014/main" id="{D3BD0B69-8E25-1A42-9591-EE78D0F9019D}"/>
              </a:ext>
            </a:extLst>
          </p:cNvPr>
          <p:cNvSpPr/>
          <p:nvPr/>
        </p:nvSpPr>
        <p:spPr>
          <a:xfrm>
            <a:off x="6705600" y="3581400"/>
            <a:ext cx="3581400" cy="914400"/>
          </a:xfrm>
          <a:prstGeom prst="ellipse">
            <a:avLst/>
          </a:prstGeom>
          <a:solidFill>
            <a:srgbClr val="155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Department</a:t>
            </a:r>
          </a:p>
        </p:txBody>
      </p:sp>
      <p:sp>
        <p:nvSpPr>
          <p:cNvPr id="6" name="Oval 5">
            <a:extLst>
              <a:ext uri="{FF2B5EF4-FFF2-40B4-BE49-F238E27FC236}">
                <a16:creationId xmlns:a16="http://schemas.microsoft.com/office/drawing/2014/main" id="{47E2E4EB-7D85-8940-B08E-F96691B88FBF}"/>
              </a:ext>
            </a:extLst>
          </p:cNvPr>
          <p:cNvSpPr/>
          <p:nvPr/>
        </p:nvSpPr>
        <p:spPr>
          <a:xfrm>
            <a:off x="8229600" y="5257800"/>
            <a:ext cx="3581400" cy="914400"/>
          </a:xfrm>
          <a:prstGeom prst="ellipse">
            <a:avLst/>
          </a:prstGeom>
          <a:solidFill>
            <a:srgbClr val="155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Admission</a:t>
            </a:r>
          </a:p>
        </p:txBody>
      </p:sp>
      <p:cxnSp>
        <p:nvCxnSpPr>
          <p:cNvPr id="8" name="Straight Arrow Connector 7">
            <a:extLst>
              <a:ext uri="{FF2B5EF4-FFF2-40B4-BE49-F238E27FC236}">
                <a16:creationId xmlns:a16="http://schemas.microsoft.com/office/drawing/2014/main" id="{B0C66B02-85BD-984A-ACD1-52ECED11ACFC}"/>
              </a:ext>
            </a:extLst>
          </p:cNvPr>
          <p:cNvCxnSpPr>
            <a:cxnSpLocks/>
            <a:stCxn id="4" idx="3"/>
            <a:endCxn id="5" idx="0"/>
          </p:cNvCxnSpPr>
          <p:nvPr/>
        </p:nvCxnSpPr>
        <p:spPr>
          <a:xfrm flipH="1">
            <a:off x="8496300" y="2685489"/>
            <a:ext cx="625710" cy="895911"/>
          </a:xfrm>
          <a:prstGeom prst="straightConnector1">
            <a:avLst/>
          </a:prstGeom>
          <a:ln w="127000">
            <a:solidFill>
              <a:srgbClr val="1553C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94CC5E1-047A-F442-81A2-14E7C565C8AF}"/>
              </a:ext>
            </a:extLst>
          </p:cNvPr>
          <p:cNvCxnSpPr>
            <a:cxnSpLocks/>
            <a:stCxn id="5" idx="4"/>
            <a:endCxn id="6" idx="1"/>
          </p:cNvCxnSpPr>
          <p:nvPr/>
        </p:nvCxnSpPr>
        <p:spPr>
          <a:xfrm>
            <a:off x="8496300" y="4495800"/>
            <a:ext cx="257784" cy="895911"/>
          </a:xfrm>
          <a:prstGeom prst="straightConnector1">
            <a:avLst/>
          </a:prstGeom>
          <a:ln w="127000">
            <a:solidFill>
              <a:srgbClr val="1553C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E2659F8-2201-E446-906B-1FF51032D3AA}"/>
              </a:ext>
            </a:extLst>
          </p:cNvPr>
          <p:cNvCxnSpPr>
            <a:cxnSpLocks/>
            <a:stCxn id="4" idx="5"/>
            <a:endCxn id="6" idx="7"/>
          </p:cNvCxnSpPr>
          <p:nvPr/>
        </p:nvCxnSpPr>
        <p:spPr>
          <a:xfrm>
            <a:off x="11223390" y="2685489"/>
            <a:ext cx="63126" cy="2706222"/>
          </a:xfrm>
          <a:prstGeom prst="straightConnector1">
            <a:avLst/>
          </a:prstGeom>
          <a:ln w="127000">
            <a:solidFill>
              <a:srgbClr val="1553C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671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265237"/>
            <a:ext cx="10972800" cy="5287963"/>
          </a:xfrm>
        </p:spPr>
        <p:txBody>
          <a:bodyPr/>
          <a:lstStyle/>
          <a:p>
            <a:r>
              <a:rPr lang="en-US" sz="2400" dirty="0">
                <a:solidFill>
                  <a:schemeClr val="bg1">
                    <a:lumMod val="75000"/>
                  </a:schemeClr>
                </a:solidFill>
              </a:rPr>
              <a:t>What’s the problem?</a:t>
            </a:r>
          </a:p>
          <a:p>
            <a:r>
              <a:rPr lang="en-US" sz="2400" dirty="0">
                <a:solidFill>
                  <a:schemeClr val="bg1">
                    <a:lumMod val="75000"/>
                  </a:schemeClr>
                </a:solidFill>
              </a:rPr>
              <a:t>Fairness</a:t>
            </a:r>
          </a:p>
          <a:p>
            <a:pPr lvl="1"/>
            <a:r>
              <a:rPr lang="en-US" sz="2400" dirty="0">
                <a:solidFill>
                  <a:schemeClr val="bg1">
                    <a:lumMod val="75000"/>
                  </a:schemeClr>
                </a:solidFill>
              </a:rPr>
              <a:t>Representation</a:t>
            </a:r>
          </a:p>
          <a:p>
            <a:pPr lvl="1"/>
            <a:r>
              <a:rPr lang="en-US" sz="2400" dirty="0">
                <a:solidFill>
                  <a:schemeClr val="bg1">
                    <a:lumMod val="75000"/>
                  </a:schemeClr>
                </a:solidFill>
              </a:rPr>
              <a:t>Algorithmic solutions</a:t>
            </a:r>
          </a:p>
          <a:p>
            <a:pPr lvl="1"/>
            <a:r>
              <a:rPr lang="en-US" sz="2400" dirty="0">
                <a:solidFill>
                  <a:schemeClr val="bg1">
                    <a:lumMod val="75000"/>
                  </a:schemeClr>
                </a:solidFill>
              </a:rPr>
              <a:t>Transparency as a solution to the fairness problem</a:t>
            </a:r>
          </a:p>
          <a:p>
            <a:r>
              <a:rPr lang="en-US" sz="2400" dirty="0"/>
              <a:t>Accountability</a:t>
            </a:r>
          </a:p>
          <a:p>
            <a:pPr lvl="1"/>
            <a:r>
              <a:rPr lang="en-US" sz="2400" dirty="0"/>
              <a:t>Physical safety</a:t>
            </a:r>
          </a:p>
          <a:p>
            <a:pPr lvl="1"/>
            <a:r>
              <a:rPr lang="en-US" sz="2400" dirty="0"/>
              <a:t>Data safety</a:t>
            </a:r>
          </a:p>
          <a:p>
            <a:pPr lvl="1"/>
            <a:r>
              <a:rPr lang="en-US" sz="2400" dirty="0"/>
              <a:t>Economic safety</a:t>
            </a:r>
          </a:p>
          <a:p>
            <a:r>
              <a:rPr lang="en-US" sz="2400" dirty="0"/>
              <a:t>Transparency</a:t>
            </a:r>
          </a:p>
          <a:p>
            <a:pPr lvl="1"/>
            <a:r>
              <a:rPr lang="en-US" sz="2400" dirty="0"/>
              <a:t>Explainable AI</a:t>
            </a:r>
          </a:p>
          <a:p>
            <a:pPr lvl="1"/>
            <a:r>
              <a:rPr lang="en-US" sz="2400" dirty="0"/>
              <a:t>Understanding the inner workings of a superintelligence</a:t>
            </a:r>
          </a:p>
        </p:txBody>
      </p:sp>
    </p:spTree>
    <p:extLst>
      <p:ext uri="{BB962C8B-B14F-4D97-AF65-F5344CB8AC3E}">
        <p14:creationId xmlns:p14="http://schemas.microsoft.com/office/powerpoint/2010/main" val="615964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A9EA6C6-20CD-E843-B5CF-660BFD3882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575" y="0"/>
            <a:ext cx="45148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766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7E7DE-3791-A643-9DB2-0DE2EE711176}"/>
              </a:ext>
            </a:extLst>
          </p:cNvPr>
          <p:cNvSpPr>
            <a:spLocks noGrp="1"/>
          </p:cNvSpPr>
          <p:nvPr>
            <p:ph type="title"/>
          </p:nvPr>
        </p:nvSpPr>
        <p:spPr/>
        <p:txBody>
          <a:bodyPr/>
          <a:lstStyle/>
          <a:p>
            <a:r>
              <a:rPr lang="en-US" dirty="0"/>
              <a:t>Trust Issues</a:t>
            </a:r>
          </a:p>
        </p:txBody>
      </p:sp>
      <p:sp>
        <p:nvSpPr>
          <p:cNvPr id="3" name="Content Placeholder 2">
            <a:extLst>
              <a:ext uri="{FF2B5EF4-FFF2-40B4-BE49-F238E27FC236}">
                <a16:creationId xmlns:a16="http://schemas.microsoft.com/office/drawing/2014/main" id="{469D5924-3FC5-EF43-800B-87E4CC9147F6}"/>
              </a:ext>
            </a:extLst>
          </p:cNvPr>
          <p:cNvSpPr>
            <a:spLocks noGrp="1"/>
          </p:cNvSpPr>
          <p:nvPr>
            <p:ph idx="1"/>
          </p:nvPr>
        </p:nvSpPr>
        <p:spPr/>
        <p:txBody>
          <a:bodyPr/>
          <a:lstStyle/>
          <a:p>
            <a:r>
              <a:rPr lang="en-US" dirty="0"/>
              <a:t>Physical Safety</a:t>
            </a:r>
          </a:p>
          <a:p>
            <a:pPr lvl="1"/>
            <a:r>
              <a:rPr lang="en-US" dirty="0"/>
              <a:t>April 18, 2021: 2 Killed in Driverless Tesla Car Crash</a:t>
            </a:r>
          </a:p>
          <a:p>
            <a:r>
              <a:rPr lang="en-US" dirty="0"/>
              <a:t>Data Safety</a:t>
            </a:r>
          </a:p>
          <a:p>
            <a:pPr lvl="1"/>
            <a:r>
              <a:rPr lang="en-US" dirty="0"/>
              <a:t>March 2020: CAM4 data breach exposed 10 billion records</a:t>
            </a:r>
          </a:p>
          <a:p>
            <a:r>
              <a:rPr lang="en-US" dirty="0"/>
              <a:t>Economic Safety</a:t>
            </a:r>
          </a:p>
          <a:p>
            <a:pPr lvl="1"/>
            <a:r>
              <a:rPr lang="en-US" dirty="0"/>
              <a:t>As of 2021, it’s a little hard to judge the effect of AI on jobs, but this has been a topic for some years now.</a:t>
            </a:r>
          </a:p>
          <a:p>
            <a:endParaRPr lang="en-US" dirty="0"/>
          </a:p>
        </p:txBody>
      </p:sp>
    </p:spTree>
    <p:extLst>
      <p:ext uri="{BB962C8B-B14F-4D97-AF65-F5344CB8AC3E}">
        <p14:creationId xmlns:p14="http://schemas.microsoft.com/office/powerpoint/2010/main" val="74979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Safety</a:t>
            </a:r>
          </a:p>
        </p:txBody>
      </p:sp>
      <p:sp>
        <p:nvSpPr>
          <p:cNvPr id="4" name="Content Placeholder 3"/>
          <p:cNvSpPr>
            <a:spLocks noGrp="1"/>
          </p:cNvSpPr>
          <p:nvPr>
            <p:ph idx="1"/>
          </p:nvPr>
        </p:nvSpPr>
        <p:spPr/>
        <p:txBody>
          <a:bodyPr/>
          <a:lstStyle/>
          <a:p>
            <a:r>
              <a:rPr lang="en-US" sz="2800" dirty="0"/>
              <a:t>Robustness to changes in data distribution</a:t>
            </a:r>
          </a:p>
          <a:p>
            <a:r>
              <a:rPr lang="en-US" sz="2800" dirty="0"/>
              <a:t>Avoiding catastrophic “edge cases”</a:t>
            </a:r>
          </a:p>
          <a:p>
            <a:r>
              <a:rPr lang="en-US" sz="2800" dirty="0"/>
              <a:t>Robustness to adversarial examples or attacks</a:t>
            </a:r>
          </a:p>
          <a:p>
            <a:r>
              <a:rPr lang="en-US" sz="2800" dirty="0"/>
              <a:t>Avoiding negative side effects in reward function</a:t>
            </a:r>
          </a:p>
          <a:p>
            <a:r>
              <a:rPr lang="en-US" sz="2800" dirty="0"/>
              <a:t>Avoiding “reward hacking”</a:t>
            </a:r>
          </a:p>
          <a:p>
            <a:endParaRPr lang="en-US" sz="2800" dirty="0"/>
          </a:p>
          <a:p>
            <a:r>
              <a:rPr lang="en-US" sz="2800" dirty="0"/>
              <a:t>Reading: </a:t>
            </a:r>
            <a:r>
              <a:rPr lang="en-US" sz="2800" dirty="0">
                <a:hlinkClick r:id="rId2"/>
              </a:rPr>
              <a:t>Concrete AI safety problems</a:t>
            </a:r>
            <a:endParaRPr lang="en-US" sz="2800" dirty="0"/>
          </a:p>
          <a:p>
            <a:endParaRPr lang="en-US" sz="2800" dirty="0"/>
          </a:p>
          <a:p>
            <a:endParaRPr lang="en-US" sz="2800" dirty="0"/>
          </a:p>
          <a:p>
            <a:endParaRPr lang="en-US" sz="2800" dirty="0"/>
          </a:p>
        </p:txBody>
      </p:sp>
    </p:spTree>
    <p:extLst>
      <p:ext uri="{BB962C8B-B14F-4D97-AF65-F5344CB8AC3E}">
        <p14:creationId xmlns:p14="http://schemas.microsoft.com/office/powerpoint/2010/main" val="1206367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C4EC3-9DA2-2749-9E77-1CE1075E7659}"/>
              </a:ext>
            </a:extLst>
          </p:cNvPr>
          <p:cNvSpPr>
            <a:spLocks noGrp="1"/>
          </p:cNvSpPr>
          <p:nvPr>
            <p:ph type="title"/>
          </p:nvPr>
        </p:nvSpPr>
        <p:spPr/>
        <p:txBody>
          <a:bodyPr/>
          <a:lstStyle/>
          <a:p>
            <a:r>
              <a:rPr lang="en-US" dirty="0"/>
              <a:t>The Virtual Sully Research Project</a:t>
            </a:r>
          </a:p>
        </p:txBody>
      </p:sp>
      <p:sp>
        <p:nvSpPr>
          <p:cNvPr id="4" name="Content Placeholder 3">
            <a:extLst>
              <a:ext uri="{FF2B5EF4-FFF2-40B4-BE49-F238E27FC236}">
                <a16:creationId xmlns:a16="http://schemas.microsoft.com/office/drawing/2014/main" id="{852A76F5-B429-8E46-9CF4-754B374789B5}"/>
              </a:ext>
            </a:extLst>
          </p:cNvPr>
          <p:cNvSpPr>
            <a:spLocks noGrp="1"/>
          </p:cNvSpPr>
          <p:nvPr>
            <p:ph sz="half" idx="2"/>
          </p:nvPr>
        </p:nvSpPr>
        <p:spPr>
          <a:xfrm>
            <a:off x="6197600" y="1493837"/>
            <a:ext cx="5384800" cy="5089525"/>
          </a:xfrm>
        </p:spPr>
        <p:txBody>
          <a:bodyPr/>
          <a:lstStyle/>
          <a:p>
            <a:r>
              <a:rPr lang="en-US" dirty="0"/>
              <a:t>At 3:27 on 1/15/2009, US Airways 1549 lost power in both engines.</a:t>
            </a:r>
          </a:p>
          <a:p>
            <a:r>
              <a:rPr lang="en-US" dirty="0"/>
              <a:t>Capt. “Sully” Sullenberger tried to turn back to LaGuardia, then tried to turn toward Teterboro, then realized there was no time.  </a:t>
            </a:r>
          </a:p>
          <a:p>
            <a:r>
              <a:rPr lang="en-US" dirty="0"/>
              <a:t>At 3:31 he landed the plane in the Hudson river.</a:t>
            </a:r>
          </a:p>
          <a:p>
            <a:r>
              <a:rPr lang="en-US" dirty="0"/>
              <a:t>All passengers were saved.</a:t>
            </a:r>
          </a:p>
        </p:txBody>
      </p:sp>
      <p:pic>
        <p:nvPicPr>
          <p:cNvPr id="2050" name="Picture 2">
            <a:extLst>
              <a:ext uri="{FF2B5EF4-FFF2-40B4-BE49-F238E27FC236}">
                <a16:creationId xmlns:a16="http://schemas.microsoft.com/office/drawing/2014/main" id="{CDE3CC58-738E-994B-98B4-D4F129A0A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5928457" cy="3505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42B650B-E888-C34B-B0F5-38080DA2C0FA}"/>
              </a:ext>
            </a:extLst>
          </p:cNvPr>
          <p:cNvSpPr/>
          <p:nvPr/>
        </p:nvSpPr>
        <p:spPr>
          <a:xfrm>
            <a:off x="152400" y="5224046"/>
            <a:ext cx="3708066" cy="338554"/>
          </a:xfrm>
          <a:prstGeom prst="rect">
            <a:avLst/>
          </a:prstGeom>
        </p:spPr>
        <p:txBody>
          <a:bodyPr wrap="none">
            <a:spAutoFit/>
          </a:bodyPr>
          <a:lstStyle/>
          <a:p>
            <a:r>
              <a:rPr lang="en-US" sz="1600" b="0" dirty="0">
                <a:solidFill>
                  <a:schemeClr val="tx1"/>
                </a:solidFill>
              </a:rPr>
              <a:t>Creative commons 2.0, </a:t>
            </a:r>
            <a:r>
              <a:rPr lang="en-US" sz="1600" b="0" dirty="0" err="1">
                <a:solidFill>
                  <a:schemeClr val="tx1"/>
                </a:solidFill>
              </a:rPr>
              <a:t>multichill</a:t>
            </a:r>
            <a:r>
              <a:rPr lang="en-US" sz="1600" b="0" dirty="0">
                <a:solidFill>
                  <a:schemeClr val="tx1"/>
                </a:solidFill>
              </a:rPr>
              <a:t>, 2009</a:t>
            </a:r>
          </a:p>
        </p:txBody>
      </p:sp>
    </p:spTree>
    <p:extLst>
      <p:ext uri="{BB962C8B-B14F-4D97-AF65-F5344CB8AC3E}">
        <p14:creationId xmlns:p14="http://schemas.microsoft.com/office/powerpoint/2010/main" val="3065010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C4EC3-9DA2-2749-9E77-1CE1075E7659}"/>
              </a:ext>
            </a:extLst>
          </p:cNvPr>
          <p:cNvSpPr>
            <a:spLocks noGrp="1"/>
          </p:cNvSpPr>
          <p:nvPr>
            <p:ph type="title"/>
          </p:nvPr>
        </p:nvSpPr>
        <p:spPr/>
        <p:txBody>
          <a:bodyPr/>
          <a:lstStyle/>
          <a:p>
            <a:r>
              <a:rPr lang="en-US" dirty="0"/>
              <a:t>The Virtual Sully Research Project</a:t>
            </a:r>
          </a:p>
        </p:txBody>
      </p:sp>
      <p:sp>
        <p:nvSpPr>
          <p:cNvPr id="4" name="Content Placeholder 3">
            <a:extLst>
              <a:ext uri="{FF2B5EF4-FFF2-40B4-BE49-F238E27FC236}">
                <a16:creationId xmlns:a16="http://schemas.microsoft.com/office/drawing/2014/main" id="{852A76F5-B429-8E46-9CF4-754B374789B5}"/>
              </a:ext>
            </a:extLst>
          </p:cNvPr>
          <p:cNvSpPr>
            <a:spLocks noGrp="1"/>
          </p:cNvSpPr>
          <p:nvPr>
            <p:ph sz="half" idx="2"/>
          </p:nvPr>
        </p:nvSpPr>
        <p:spPr>
          <a:xfrm>
            <a:off x="6197600" y="1493837"/>
            <a:ext cx="5384800" cy="5089525"/>
          </a:xfrm>
        </p:spPr>
        <p:txBody>
          <a:bodyPr/>
          <a:lstStyle/>
          <a:p>
            <a:pPr marL="0" indent="0">
              <a:buNone/>
            </a:pPr>
            <a:r>
              <a:rPr lang="en-US" dirty="0">
                <a:hlinkClick r:id="rId2"/>
              </a:rPr>
              <a:t>Virtual Sully</a:t>
            </a:r>
            <a:r>
              <a:rPr lang="en-US" dirty="0"/>
              <a:t> research project seeks to give AI</a:t>
            </a:r>
          </a:p>
          <a:p>
            <a:r>
              <a:rPr lang="en-US" dirty="0"/>
              <a:t>the ability to plan a course of action with backup plans available in case of unexpected disaster,</a:t>
            </a:r>
          </a:p>
          <a:p>
            <a:r>
              <a:rPr lang="en-US" dirty="0"/>
              <a:t>the ability to quickly discard low-priority goals in favor of threatened high-priority goals in case of the unexpected inability to achieve both.</a:t>
            </a:r>
          </a:p>
        </p:txBody>
      </p:sp>
      <p:pic>
        <p:nvPicPr>
          <p:cNvPr id="2050" name="Picture 2">
            <a:extLst>
              <a:ext uri="{FF2B5EF4-FFF2-40B4-BE49-F238E27FC236}">
                <a16:creationId xmlns:a16="http://schemas.microsoft.com/office/drawing/2014/main" id="{CDE3CC58-738E-994B-98B4-D4F129A0A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5928457" cy="3505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42B650B-E888-C34B-B0F5-38080DA2C0FA}"/>
              </a:ext>
            </a:extLst>
          </p:cNvPr>
          <p:cNvSpPr/>
          <p:nvPr/>
        </p:nvSpPr>
        <p:spPr>
          <a:xfrm>
            <a:off x="152400" y="5224046"/>
            <a:ext cx="3708066" cy="338554"/>
          </a:xfrm>
          <a:prstGeom prst="rect">
            <a:avLst/>
          </a:prstGeom>
        </p:spPr>
        <p:txBody>
          <a:bodyPr wrap="none">
            <a:spAutoFit/>
          </a:bodyPr>
          <a:lstStyle/>
          <a:p>
            <a:r>
              <a:rPr lang="en-US" sz="1600" b="0" dirty="0">
                <a:solidFill>
                  <a:schemeClr val="tx1"/>
                </a:solidFill>
              </a:rPr>
              <a:t>Creative commons 2.0, </a:t>
            </a:r>
            <a:r>
              <a:rPr lang="en-US" sz="1600" b="0" dirty="0" err="1">
                <a:solidFill>
                  <a:schemeClr val="tx1"/>
                </a:solidFill>
              </a:rPr>
              <a:t>multichill</a:t>
            </a:r>
            <a:r>
              <a:rPr lang="en-US" sz="1600" b="0" dirty="0">
                <a:solidFill>
                  <a:schemeClr val="tx1"/>
                </a:solidFill>
              </a:rPr>
              <a:t>, 2009</a:t>
            </a:r>
          </a:p>
        </p:txBody>
      </p:sp>
    </p:spTree>
    <p:extLst>
      <p:ext uri="{BB962C8B-B14F-4D97-AF65-F5344CB8AC3E}">
        <p14:creationId xmlns:p14="http://schemas.microsoft.com/office/powerpoint/2010/main" val="2905629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F9F91B-D464-3C43-BC39-889AA8D89C59}"/>
              </a:ext>
            </a:extLst>
          </p:cNvPr>
          <p:cNvPicPr>
            <a:picLocks noChangeAspect="1"/>
          </p:cNvPicPr>
          <p:nvPr/>
        </p:nvPicPr>
        <p:blipFill rotWithShape="1">
          <a:blip r:embed="rId2"/>
          <a:srcRect l="27340" r="27394"/>
          <a:stretch/>
        </p:blipFill>
        <p:spPr>
          <a:xfrm>
            <a:off x="3733800" y="0"/>
            <a:ext cx="4648200" cy="6863246"/>
          </a:xfrm>
          <a:prstGeom prst="rect">
            <a:avLst/>
          </a:prstGeom>
        </p:spPr>
      </p:pic>
    </p:spTree>
    <p:extLst>
      <p:ext uri="{BB962C8B-B14F-4D97-AF65-F5344CB8AC3E}">
        <p14:creationId xmlns:p14="http://schemas.microsoft.com/office/powerpoint/2010/main" val="2625336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AI weapons</a:t>
            </a:r>
          </a:p>
        </p:txBody>
      </p:sp>
      <p:pic>
        <p:nvPicPr>
          <p:cNvPr id="4" name="Picture 3" descr="Screen Shot 2017-12-06 at 1.45.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295401"/>
            <a:ext cx="5934841" cy="2020371"/>
          </a:xfrm>
          <a:prstGeom prst="rect">
            <a:avLst/>
          </a:prstGeom>
        </p:spPr>
      </p:pic>
      <p:pic>
        <p:nvPicPr>
          <p:cNvPr id="6" name="Picture 5" descr="Screen Shot 2017-12-06 at 1.45.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1" y="3048001"/>
            <a:ext cx="5799959" cy="2072499"/>
          </a:xfrm>
          <a:prstGeom prst="rect">
            <a:avLst/>
          </a:prstGeom>
        </p:spPr>
      </p:pic>
      <p:pic>
        <p:nvPicPr>
          <p:cNvPr id="7" name="Picture 6" descr="Screen Shot 2017-12-06 at 1.46.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5373082"/>
            <a:ext cx="5867400" cy="1103918"/>
          </a:xfrm>
          <a:prstGeom prst="rect">
            <a:avLst/>
          </a:prstGeom>
        </p:spPr>
      </p:pic>
    </p:spTree>
    <p:extLst>
      <p:ext uri="{BB962C8B-B14F-4D97-AF65-F5344CB8AC3E}">
        <p14:creationId xmlns:p14="http://schemas.microsoft.com/office/powerpoint/2010/main" val="3210737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AI weapons</a:t>
            </a:r>
          </a:p>
        </p:txBody>
      </p:sp>
      <p:sp>
        <p:nvSpPr>
          <p:cNvPr id="4" name="Content Placeholder 3"/>
          <p:cNvSpPr>
            <a:spLocks noGrp="1"/>
          </p:cNvSpPr>
          <p:nvPr>
            <p:ph idx="1"/>
          </p:nvPr>
        </p:nvSpPr>
        <p:spPr/>
        <p:txBody>
          <a:bodyPr/>
          <a:lstStyle/>
          <a:p>
            <a:r>
              <a:rPr lang="en-US" dirty="0"/>
              <a:t>Reading</a:t>
            </a:r>
            <a:endParaRPr lang="en-US" dirty="0">
              <a:hlinkClick r:id="rId2"/>
            </a:endParaRPr>
          </a:p>
          <a:p>
            <a:pPr lvl="1"/>
            <a:r>
              <a:rPr lang="en-US" dirty="0">
                <a:hlinkClick r:id="rId2"/>
              </a:rPr>
              <a:t>Robotics: Ethics of artificial intelligence </a:t>
            </a:r>
            <a:r>
              <a:rPr lang="en-US" dirty="0"/>
              <a:t>(Nature, May 2015)</a:t>
            </a:r>
            <a:endParaRPr lang="en-US" dirty="0">
              <a:hlinkClick r:id="rId3"/>
            </a:endParaRPr>
          </a:p>
          <a:p>
            <a:pPr lvl="1"/>
            <a:r>
              <a:rPr lang="en-US" dirty="0">
                <a:hlinkClick r:id="rId3"/>
              </a:rPr>
              <a:t>Humans, not robots, are the real reason artificial intelligence is scary</a:t>
            </a:r>
            <a:br>
              <a:rPr lang="en-US" dirty="0"/>
            </a:br>
            <a:r>
              <a:rPr lang="en-US" dirty="0"/>
              <a:t>(The Atlantic, August 2015)</a:t>
            </a:r>
          </a:p>
        </p:txBody>
      </p:sp>
    </p:spTree>
    <p:extLst>
      <p:ext uri="{BB962C8B-B14F-4D97-AF65-F5344CB8AC3E}">
        <p14:creationId xmlns:p14="http://schemas.microsoft.com/office/powerpoint/2010/main" val="2216407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265237"/>
            <a:ext cx="10972800" cy="5287963"/>
          </a:xfrm>
        </p:spPr>
        <p:txBody>
          <a:bodyPr/>
          <a:lstStyle/>
          <a:p>
            <a:r>
              <a:rPr lang="en-US" sz="2400" dirty="0">
                <a:solidFill>
                  <a:schemeClr val="bg1">
                    <a:lumMod val="75000"/>
                  </a:schemeClr>
                </a:solidFill>
              </a:rPr>
              <a:t>What’s the problem?</a:t>
            </a:r>
          </a:p>
          <a:p>
            <a:r>
              <a:rPr lang="en-US" sz="2400" dirty="0">
                <a:solidFill>
                  <a:schemeClr val="bg1">
                    <a:lumMod val="75000"/>
                  </a:schemeClr>
                </a:solidFill>
              </a:rPr>
              <a:t>Fairness</a:t>
            </a:r>
          </a:p>
          <a:p>
            <a:pPr lvl="1"/>
            <a:r>
              <a:rPr lang="en-US" sz="2400" dirty="0">
                <a:solidFill>
                  <a:schemeClr val="bg1">
                    <a:lumMod val="75000"/>
                  </a:schemeClr>
                </a:solidFill>
              </a:rPr>
              <a:t>Representation</a:t>
            </a:r>
          </a:p>
          <a:p>
            <a:pPr lvl="1"/>
            <a:r>
              <a:rPr lang="en-US" sz="2400" dirty="0">
                <a:solidFill>
                  <a:schemeClr val="bg1">
                    <a:lumMod val="75000"/>
                  </a:schemeClr>
                </a:solidFill>
              </a:rPr>
              <a:t>Algorithmic solutions</a:t>
            </a:r>
          </a:p>
          <a:p>
            <a:pPr lvl="1"/>
            <a:r>
              <a:rPr lang="en-US" sz="2400" dirty="0">
                <a:solidFill>
                  <a:schemeClr val="bg1">
                    <a:lumMod val="75000"/>
                  </a:schemeClr>
                </a:solidFill>
              </a:rPr>
              <a:t>Transparency as a solution to the fairness problem</a:t>
            </a:r>
          </a:p>
          <a:p>
            <a:r>
              <a:rPr lang="en-US" sz="2400" dirty="0">
                <a:solidFill>
                  <a:schemeClr val="bg1">
                    <a:lumMod val="75000"/>
                  </a:schemeClr>
                </a:solidFill>
              </a:rPr>
              <a:t>Accountability</a:t>
            </a:r>
          </a:p>
          <a:p>
            <a:pPr lvl="1"/>
            <a:r>
              <a:rPr lang="en-US" sz="2400" dirty="0">
                <a:solidFill>
                  <a:schemeClr val="bg1">
                    <a:lumMod val="75000"/>
                  </a:schemeClr>
                </a:solidFill>
              </a:rPr>
              <a:t>Physical safety</a:t>
            </a:r>
          </a:p>
          <a:p>
            <a:pPr lvl="1"/>
            <a:r>
              <a:rPr lang="en-US" sz="2400" dirty="0"/>
              <a:t>Data safety</a:t>
            </a:r>
          </a:p>
          <a:p>
            <a:pPr lvl="1"/>
            <a:r>
              <a:rPr lang="en-US" sz="2400" dirty="0"/>
              <a:t>Economic safety</a:t>
            </a:r>
          </a:p>
          <a:p>
            <a:r>
              <a:rPr lang="en-US" sz="2400" dirty="0"/>
              <a:t>Transparency</a:t>
            </a:r>
          </a:p>
          <a:p>
            <a:pPr lvl="1"/>
            <a:r>
              <a:rPr lang="en-US" sz="2400" dirty="0"/>
              <a:t>Explainable AI</a:t>
            </a:r>
          </a:p>
          <a:p>
            <a:pPr lvl="1"/>
            <a:r>
              <a:rPr lang="en-US" sz="2400" dirty="0"/>
              <a:t>Understanding the inner workings of a superintelligence</a:t>
            </a:r>
          </a:p>
        </p:txBody>
      </p:sp>
    </p:spTree>
    <p:extLst>
      <p:ext uri="{BB962C8B-B14F-4D97-AF65-F5344CB8AC3E}">
        <p14:creationId xmlns:p14="http://schemas.microsoft.com/office/powerpoint/2010/main" val="2944644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ECF00A-98B0-0942-ADCF-8E3C8DEE3BF6}"/>
              </a:ext>
            </a:extLst>
          </p:cNvPr>
          <p:cNvSpPr>
            <a:spLocks noGrp="1"/>
          </p:cNvSpPr>
          <p:nvPr>
            <p:ph idx="1"/>
          </p:nvPr>
        </p:nvSpPr>
        <p:spPr>
          <a:xfrm>
            <a:off x="609600" y="1143001"/>
            <a:ext cx="10972800" cy="5562599"/>
          </a:xfrm>
        </p:spPr>
        <p:txBody>
          <a:bodyPr/>
          <a:lstStyle/>
          <a:p>
            <a:pPr marL="0" indent="0">
              <a:buNone/>
            </a:pPr>
            <a:r>
              <a:rPr lang="en-US" sz="2400" dirty="0"/>
              <a:t>	“Passports, however, use a different technology known as RFID (or Radio Frequency Identification), the same type used to tag clothing, pets, even artificial replacements for hips and knees. When embedded in a U.S. passport, the chip can be scanned only by someone at close range with an RFID reader, usually within a couple feet…</a:t>
            </a:r>
          </a:p>
          <a:p>
            <a:pPr marL="0" indent="0">
              <a:buNone/>
            </a:pPr>
            <a:r>
              <a:rPr lang="en-US" sz="2400" dirty="0"/>
              <a:t>	“Yes, someone nearby could read what’s in your wallet. That’s why I keep my passport in an RFID-shielded wallet,” said G. Mark Hardy, president of National Security Corp., based in Rosedale, Md., which provides cybersecurity expertise to government and corporate clients.</a:t>
            </a:r>
          </a:p>
          <a:p>
            <a:pPr marL="0" indent="0">
              <a:buNone/>
            </a:pPr>
            <a:r>
              <a:rPr lang="en-US" sz="2400" dirty="0"/>
              <a:t>	But, he said, “it’s less likely to happen, at this point in time, because it’s so much easier to do fraud some other way.””</a:t>
            </a:r>
          </a:p>
          <a:p>
            <a:pPr marL="0" indent="0">
              <a:buNone/>
            </a:pPr>
            <a:br>
              <a:rPr lang="en-US" sz="2400" dirty="0"/>
            </a:br>
            <a:r>
              <a:rPr lang="en-US" sz="2400" dirty="0"/>
              <a:t>Read more here: </a:t>
            </a:r>
            <a:r>
              <a:rPr lang="en-US" sz="2400" dirty="0">
                <a:hlinkClick r:id="rId2"/>
              </a:rPr>
              <a:t>http://</a:t>
            </a:r>
            <a:r>
              <a:rPr lang="en-US" sz="2400" dirty="0" err="1">
                <a:hlinkClick r:id="rId2"/>
              </a:rPr>
              <a:t>www.sacbee.com</a:t>
            </a:r>
            <a:r>
              <a:rPr lang="en-US" sz="2400" dirty="0">
                <a:hlinkClick r:id="rId2"/>
              </a:rPr>
              <a:t>/news/business/personal-finance/</a:t>
            </a:r>
            <a:r>
              <a:rPr lang="en-US" sz="2400" dirty="0" err="1">
                <a:hlinkClick r:id="rId2"/>
              </a:rPr>
              <a:t>claudia</a:t>
            </a:r>
            <a:r>
              <a:rPr lang="en-US" sz="2400" dirty="0">
                <a:hlinkClick r:id="rId2"/>
              </a:rPr>
              <a:t>-buck/article2599038.html#storylink=</a:t>
            </a:r>
            <a:r>
              <a:rPr lang="en-US" sz="2400" dirty="0" err="1">
                <a:hlinkClick r:id="rId2"/>
              </a:rPr>
              <a:t>cpy</a:t>
            </a:r>
            <a:endParaRPr lang="en-US" sz="2400" dirty="0"/>
          </a:p>
          <a:p>
            <a:pPr marL="0" indent="0">
              <a:buNone/>
            </a:pPr>
            <a:endParaRPr lang="en-US" dirty="0"/>
          </a:p>
        </p:txBody>
      </p:sp>
      <p:sp>
        <p:nvSpPr>
          <p:cNvPr id="4" name="Title 1">
            <a:extLst>
              <a:ext uri="{FF2B5EF4-FFF2-40B4-BE49-F238E27FC236}">
                <a16:creationId xmlns:a16="http://schemas.microsoft.com/office/drawing/2014/main" id="{E5EA36BE-460B-3545-BC33-7E33CA91A707}"/>
              </a:ext>
            </a:extLst>
          </p:cNvPr>
          <p:cNvSpPr>
            <a:spLocks noGrp="1"/>
          </p:cNvSpPr>
          <p:nvPr>
            <p:ph type="title"/>
          </p:nvPr>
        </p:nvSpPr>
        <p:spPr>
          <a:xfrm>
            <a:off x="609600" y="76200"/>
            <a:ext cx="10972800" cy="1143000"/>
          </a:xfrm>
        </p:spPr>
        <p:txBody>
          <a:bodyPr/>
          <a:lstStyle/>
          <a:p>
            <a:r>
              <a:rPr lang="en-US" dirty="0"/>
              <a:t>Data Safety</a:t>
            </a:r>
          </a:p>
        </p:txBody>
      </p:sp>
    </p:spTree>
    <p:extLst>
      <p:ext uri="{BB962C8B-B14F-4D97-AF65-F5344CB8AC3E}">
        <p14:creationId xmlns:p14="http://schemas.microsoft.com/office/powerpoint/2010/main" val="2339343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869D-1C61-C04F-B16E-5E1C2860830E}"/>
              </a:ext>
            </a:extLst>
          </p:cNvPr>
          <p:cNvSpPr>
            <a:spLocks noGrp="1"/>
          </p:cNvSpPr>
          <p:nvPr>
            <p:ph type="title"/>
          </p:nvPr>
        </p:nvSpPr>
        <p:spPr/>
        <p:txBody>
          <a:bodyPr/>
          <a:lstStyle/>
          <a:p>
            <a:r>
              <a:rPr lang="en-US" sz="4000" dirty="0"/>
              <a:t>Example of a Technical Solution: Homomorphic Encryption</a:t>
            </a:r>
          </a:p>
        </p:txBody>
      </p:sp>
      <p:sp>
        <p:nvSpPr>
          <p:cNvPr id="3" name="Content Placeholder 2">
            <a:extLst>
              <a:ext uri="{FF2B5EF4-FFF2-40B4-BE49-F238E27FC236}">
                <a16:creationId xmlns:a16="http://schemas.microsoft.com/office/drawing/2014/main" id="{7F7B595D-5E69-B446-AEC2-08A9159BDBBE}"/>
              </a:ext>
            </a:extLst>
          </p:cNvPr>
          <p:cNvSpPr>
            <a:spLocks noGrp="1"/>
          </p:cNvSpPr>
          <p:nvPr>
            <p:ph idx="1"/>
          </p:nvPr>
        </p:nvSpPr>
        <p:spPr/>
        <p:txBody>
          <a:bodyPr/>
          <a:lstStyle/>
          <a:p>
            <a:pPr marL="514350" indent="-514350">
              <a:buFont typeface="+mj-lt"/>
              <a:buAutoNum type="arabicPeriod"/>
            </a:pPr>
            <a:r>
              <a:rPr lang="en-US" dirty="0"/>
              <a:t>Encrypt the data on your cell phone</a:t>
            </a:r>
          </a:p>
          <a:p>
            <a:pPr marL="514350" indent="-514350">
              <a:buFont typeface="+mj-lt"/>
              <a:buAutoNum type="arabicPeriod"/>
            </a:pPr>
            <a:r>
              <a:rPr lang="en-US" dirty="0"/>
              <a:t>Send the encrypted data to a server</a:t>
            </a:r>
          </a:p>
          <a:p>
            <a:pPr marL="514350" indent="-514350">
              <a:buFont typeface="+mj-lt"/>
              <a:buAutoNum type="arabicPeriod"/>
            </a:pPr>
            <a:r>
              <a:rPr lang="en-US" dirty="0"/>
              <a:t>The server sends it through a neural net in its encrypted form, without ever decrypting it</a:t>
            </a:r>
          </a:p>
          <a:p>
            <a:pPr marL="514350" indent="-514350">
              <a:buFont typeface="+mj-lt"/>
              <a:buAutoNum type="arabicPeriod"/>
            </a:pPr>
            <a:r>
              <a:rPr lang="en-US" dirty="0"/>
              <a:t>They send you the result, and you decrypt it using the same key</a:t>
            </a:r>
          </a:p>
        </p:txBody>
      </p:sp>
    </p:spTree>
    <p:extLst>
      <p:ext uri="{BB962C8B-B14F-4D97-AF65-F5344CB8AC3E}">
        <p14:creationId xmlns:p14="http://schemas.microsoft.com/office/powerpoint/2010/main" val="3601950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869D-1C61-C04F-B16E-5E1C2860830E}"/>
              </a:ext>
            </a:extLst>
          </p:cNvPr>
          <p:cNvSpPr>
            <a:spLocks noGrp="1"/>
          </p:cNvSpPr>
          <p:nvPr>
            <p:ph type="title"/>
          </p:nvPr>
        </p:nvSpPr>
        <p:spPr/>
        <p:txBody>
          <a:bodyPr/>
          <a:lstStyle/>
          <a:p>
            <a:r>
              <a:rPr lang="en-US" sz="4000" dirty="0"/>
              <a:t>Example of a Technical Solution: Homomorphic Encryption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F7B595D-5E69-B446-AEC2-08A9159BDBBE}"/>
                  </a:ext>
                </a:extLst>
              </p:cNvPr>
              <p:cNvSpPr>
                <a:spLocks noGrp="1"/>
              </p:cNvSpPr>
              <p:nvPr>
                <p:ph idx="1"/>
              </p:nvPr>
            </p:nvSpPr>
            <p:spPr/>
            <p:txBody>
              <a:bodyPr/>
              <a:lstStyle/>
              <a:p>
                <a:pPr marL="0" indent="0">
                  <a:buNone/>
                </a:pPr>
                <a:r>
                  <a:rPr lang="en-US" sz="2400" dirty="0"/>
                  <a:t>Requirements: if </a:t>
                </a:r>
                <a14:m>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r>
                      <a:rPr lang="en-US" sz="2400" i="1" dirty="0" smtClean="0">
                        <a:latin typeface="Cambria Math" panose="02040503050406030204" pitchFamily="18" charset="0"/>
                      </a:rPr>
                      <m:t>(</m:t>
                    </m:r>
                    <m:sSub>
                      <m:sSubPr>
                        <m:ctrlPr>
                          <a:rPr lang="en-US" sz="240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panose="02040503050406030204" pitchFamily="18" charset="0"/>
                          </a:rPr>
                          <m:t>1</m:t>
                        </m:r>
                      </m:sub>
                    </m:sSub>
                    <m:r>
                      <a:rPr lang="en-US" sz="2400" i="1" dirty="0" smtClean="0">
                        <a:latin typeface="Cambria Math" panose="02040503050406030204" pitchFamily="18" charset="0"/>
                      </a:rPr>
                      <m:t>)</m:t>
                    </m:r>
                  </m:oMath>
                </a14:m>
                <a:r>
                  <a:rPr lang="en-US" sz="2400" dirty="0"/>
                  <a:t> and </a:t>
                </a:r>
                <a14:m>
                  <m:oMath xmlns:m="http://schemas.openxmlformats.org/officeDocument/2006/math">
                    <m:r>
                      <a:rPr lang="en-US" sz="2400" i="1" dirty="0">
                        <a:latin typeface="Cambria Math" panose="02040503050406030204" pitchFamily="18" charset="0"/>
                        <a:ea typeface="Cambria Math" panose="02040503050406030204" pitchFamily="18" charset="0"/>
                      </a:rPr>
                      <m:t>𝜀</m:t>
                    </m:r>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b="0" i="1" dirty="0" smtClean="0">
                            <a:latin typeface="Cambria Math" panose="02040503050406030204" pitchFamily="18" charset="0"/>
                          </a:rPr>
                          <m:t>2</m:t>
                        </m:r>
                      </m:sub>
                    </m:sSub>
                    <m:r>
                      <a:rPr lang="en-US" sz="2400" i="1" dirty="0">
                        <a:latin typeface="Cambria Math" panose="02040503050406030204" pitchFamily="18" charset="0"/>
                      </a:rPr>
                      <m:t>)</m:t>
                    </m:r>
                  </m:oMath>
                </a14:m>
                <a:r>
                  <a:rPr lang="en-US" sz="2400" dirty="0"/>
                  <a:t> are the encrypted forms of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1</m:t>
                        </m:r>
                      </m:sub>
                    </m:sSub>
                  </m:oMath>
                </a14:m>
                <a:r>
                  <a:rPr lang="en-US" sz="2400" dirty="0"/>
                  <a:t> and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1</m:t>
                        </m:r>
                      </m:sub>
                    </m:sSub>
                  </m:oMath>
                </a14:m>
                <a:r>
                  <a:rPr lang="en-US" sz="2400" dirty="0"/>
                  <a:t>, then it must be the case that</a:t>
                </a:r>
              </a:p>
              <a:p>
                <a14:m>
                  <m:oMath xmlns:m="http://schemas.openxmlformats.org/officeDocument/2006/math">
                    <m:r>
                      <a:rPr lang="en-US" sz="2400" i="1" dirty="0">
                        <a:latin typeface="Cambria Math" panose="02040503050406030204" pitchFamily="18" charset="0"/>
                        <a:ea typeface="Cambria Math" panose="02040503050406030204" pitchFamily="18" charset="0"/>
                      </a:rPr>
                      <m:t>𝜀</m:t>
                    </m:r>
                    <m:d>
                      <m:dPr>
                        <m:ctrlPr>
                          <a:rPr lang="en-US" sz="2400" i="1" dirty="0">
                            <a:latin typeface="Cambria Math" panose="02040503050406030204" pitchFamily="18" charset="0"/>
                            <a:ea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1</m:t>
                            </m:r>
                          </m:sub>
                        </m:sSub>
                        <m:r>
                          <a:rPr lang="en-US" sz="2400" b="0" i="1" dirty="0" smtClean="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b="0" i="1" dirty="0" smtClean="0">
                                <a:latin typeface="Cambria Math" panose="02040503050406030204" pitchFamily="18" charset="0"/>
                              </a:rPr>
                              <m:t>2</m:t>
                            </m:r>
                          </m:sub>
                        </m:sSub>
                      </m:e>
                    </m:d>
                    <m:r>
                      <a:rPr lang="en-US" sz="2400" b="0" i="1" dirty="0" smtClean="0">
                        <a:latin typeface="Cambria Math" panose="02040503050406030204" pitchFamily="18" charset="0"/>
                      </a:rPr>
                      <m:t>=</m:t>
                    </m:r>
                    <m:r>
                      <a:rPr lang="en-US" sz="2400" i="1" dirty="0">
                        <a:latin typeface="Cambria Math" panose="02040503050406030204" pitchFamily="18" charset="0"/>
                        <a:ea typeface="Cambria Math" panose="02040503050406030204" pitchFamily="18" charset="0"/>
                      </a:rPr>
                      <m:t>𝜀</m:t>
                    </m:r>
                    <m:d>
                      <m:dPr>
                        <m:ctrlPr>
                          <a:rPr lang="en-US" sz="2400" i="1" dirty="0">
                            <a:latin typeface="Cambria Math" panose="02040503050406030204" pitchFamily="18" charset="0"/>
                            <a:ea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1</m:t>
                            </m:r>
                          </m:sub>
                        </m:sSub>
                      </m:e>
                    </m:d>
                    <m:r>
                      <a:rPr lang="en-US" sz="2400" b="0" i="1" dirty="0" smtClean="0">
                        <a:latin typeface="Cambria Math" panose="02040503050406030204" pitchFamily="18" charset="0"/>
                      </a:rPr>
                      <m:t>+</m:t>
                    </m:r>
                    <m:r>
                      <a:rPr lang="en-US" sz="2400" i="1" dirty="0">
                        <a:latin typeface="Cambria Math" panose="02040503050406030204" pitchFamily="18" charset="0"/>
                        <a:ea typeface="Cambria Math" panose="02040503050406030204" pitchFamily="18" charset="0"/>
                      </a:rPr>
                      <m:t>𝜀</m:t>
                    </m:r>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b="0" i="1" dirty="0" smtClean="0">
                            <a:latin typeface="Cambria Math" panose="02040503050406030204" pitchFamily="18" charset="0"/>
                          </a:rPr>
                          <m:t>2</m:t>
                        </m:r>
                      </m:sub>
                    </m:sSub>
                    <m:r>
                      <a:rPr lang="en-US" sz="2400" i="1" dirty="0">
                        <a:latin typeface="Cambria Math" panose="02040503050406030204" pitchFamily="18" charset="0"/>
                      </a:rPr>
                      <m:t>)</m:t>
                    </m:r>
                  </m:oMath>
                </a14:m>
                <a:endParaRPr lang="en-US" sz="2400" dirty="0"/>
              </a:p>
              <a:p>
                <a:pPr lvl="1"/>
                <a:r>
                  <a:rPr lang="en-US" sz="2400" dirty="0"/>
                  <a:t>Satisfied by Pallier encryption</a:t>
                </a:r>
              </a:p>
              <a:p>
                <a14:m>
                  <m:oMath xmlns:m="http://schemas.openxmlformats.org/officeDocument/2006/math">
                    <m:r>
                      <a:rPr lang="en-US" sz="2400" i="1" dirty="0">
                        <a:latin typeface="Cambria Math" panose="02040503050406030204" pitchFamily="18" charset="0"/>
                        <a:ea typeface="Cambria Math" panose="02040503050406030204" pitchFamily="18" charset="0"/>
                      </a:rPr>
                      <m:t>𝜀</m:t>
                    </m:r>
                    <m:d>
                      <m:dPr>
                        <m:ctrlPr>
                          <a:rPr lang="en-US" sz="2400" i="1" dirty="0">
                            <a:latin typeface="Cambria Math" panose="02040503050406030204" pitchFamily="18" charset="0"/>
                            <a:ea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1</m:t>
                            </m:r>
                          </m:sub>
                        </m:sSub>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2</m:t>
                            </m:r>
                          </m:sub>
                        </m:sSub>
                      </m:e>
                    </m:d>
                    <m:r>
                      <a:rPr lang="en-US" sz="2400" i="1" dirty="0">
                        <a:latin typeface="Cambria Math" panose="02040503050406030204" pitchFamily="18" charset="0"/>
                      </a:rPr>
                      <m:t>=</m:t>
                    </m:r>
                    <m:r>
                      <a:rPr lang="en-US" sz="2400" i="1" dirty="0">
                        <a:latin typeface="Cambria Math" panose="02040503050406030204" pitchFamily="18" charset="0"/>
                        <a:ea typeface="Cambria Math" panose="02040503050406030204" pitchFamily="18" charset="0"/>
                      </a:rPr>
                      <m:t>𝜀</m:t>
                    </m:r>
                    <m:d>
                      <m:dPr>
                        <m:ctrlPr>
                          <a:rPr lang="en-US" sz="2400" i="1" dirty="0">
                            <a:latin typeface="Cambria Math" panose="02040503050406030204" pitchFamily="18" charset="0"/>
                            <a:ea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1</m:t>
                            </m:r>
                          </m:sub>
                        </m:sSub>
                      </m:e>
                    </m:d>
                    <m:r>
                      <a:rPr lang="en-US" sz="2400" i="1" dirty="0">
                        <a:latin typeface="Cambria Math" panose="02040503050406030204" pitchFamily="18" charset="0"/>
                        <a:ea typeface="Cambria Math" panose="02040503050406030204" pitchFamily="18" charset="0"/>
                      </a:rPr>
                      <m:t>𝜀</m:t>
                    </m:r>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2</m:t>
                        </m:r>
                      </m:sub>
                    </m:sSub>
                    <m:r>
                      <a:rPr lang="en-US" sz="2400" i="1" dirty="0">
                        <a:latin typeface="Cambria Math" panose="02040503050406030204" pitchFamily="18" charset="0"/>
                      </a:rPr>
                      <m:t>)</m:t>
                    </m:r>
                  </m:oMath>
                </a14:m>
                <a:endParaRPr lang="en-US" sz="2400" dirty="0"/>
              </a:p>
              <a:p>
                <a:pPr lvl="1"/>
                <a:r>
                  <a:rPr lang="en-US" sz="2400" dirty="0"/>
                  <a:t>Satisfied by RSA encryption</a:t>
                </a:r>
              </a:p>
              <a:p>
                <a14:m>
                  <m:oMath xmlns:m="http://schemas.openxmlformats.org/officeDocument/2006/math">
                    <m:r>
                      <a:rPr lang="en-US" sz="2400" i="1" dirty="0">
                        <a:latin typeface="Cambria Math" panose="02040503050406030204" pitchFamily="18" charset="0"/>
                        <a:ea typeface="Cambria Math" panose="02040503050406030204" pitchFamily="18" charset="0"/>
                      </a:rPr>
                      <m:t>𝜀</m:t>
                    </m:r>
                    <m:d>
                      <m:dPr>
                        <m:ctrlPr>
                          <a:rPr lang="en-US" sz="2400" i="1" dirty="0">
                            <a:latin typeface="Cambria Math" panose="02040503050406030204" pitchFamily="18" charset="0"/>
                            <a:ea typeface="Cambria Math" panose="02040503050406030204" pitchFamily="18" charset="0"/>
                          </a:rPr>
                        </m:ctrlPr>
                      </m:dPr>
                      <m:e>
                        <m:r>
                          <m:rPr>
                            <m:sty m:val="p"/>
                          </m:rPr>
                          <a:rPr lang="en-US" sz="2400" b="0" i="0" dirty="0" smtClean="0">
                            <a:latin typeface="Cambria Math" panose="02040503050406030204" pitchFamily="18" charset="0"/>
                            <a:ea typeface="Cambria Math" panose="02040503050406030204" pitchFamily="18" charset="0"/>
                          </a:rPr>
                          <m:t>max</m:t>
                        </m:r>
                        <m:r>
                          <a:rPr lang="en-US" sz="2400" b="0" i="1" dirty="0" smtClean="0">
                            <a:latin typeface="Cambria Math" panose="02040503050406030204" pitchFamily="18" charset="0"/>
                            <a:ea typeface="Cambria Math" panose="02040503050406030204" pitchFamily="18" charset="0"/>
                          </a:rPr>
                          <m:t>⁡(0,</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1</m:t>
                            </m:r>
                          </m:sub>
                        </m:sSub>
                        <m:r>
                          <a:rPr lang="en-US" sz="2400" b="0" i="1" dirty="0" smtClean="0">
                            <a:latin typeface="Cambria Math" panose="02040503050406030204" pitchFamily="18" charset="0"/>
                          </a:rPr>
                          <m:t>)</m:t>
                        </m:r>
                      </m:e>
                    </m:d>
                    <m:r>
                      <a:rPr lang="en-US" sz="2400" i="1" dirty="0">
                        <a:latin typeface="Cambria Math" panose="02040503050406030204" pitchFamily="18" charset="0"/>
                      </a:rPr>
                      <m:t>=</m:t>
                    </m:r>
                    <m:r>
                      <m:rPr>
                        <m:sty m:val="p"/>
                      </m:rPr>
                      <a:rPr lang="en-US" sz="2400" b="0" i="0" dirty="0" smtClean="0">
                        <a:latin typeface="Cambria Math" panose="02040503050406030204" pitchFamily="18" charset="0"/>
                      </a:rPr>
                      <m:t>max</m:t>
                    </m:r>
                    <m:r>
                      <a:rPr lang="en-US" sz="2400" b="0" i="1" dirty="0" smtClean="0">
                        <a:latin typeface="Cambria Math" panose="02040503050406030204" pitchFamily="18" charset="0"/>
                      </a:rPr>
                      <m:t>⁡(0,</m:t>
                    </m:r>
                    <m:r>
                      <a:rPr lang="en-US" sz="2400" i="1" dirty="0">
                        <a:latin typeface="Cambria Math" panose="02040503050406030204" pitchFamily="18" charset="0"/>
                        <a:ea typeface="Cambria Math" panose="02040503050406030204" pitchFamily="18" charset="0"/>
                      </a:rPr>
                      <m:t>𝜀</m:t>
                    </m:r>
                    <m:d>
                      <m:dPr>
                        <m:ctrlPr>
                          <a:rPr lang="en-US" sz="2400" i="1" dirty="0">
                            <a:latin typeface="Cambria Math" panose="02040503050406030204" pitchFamily="18" charset="0"/>
                            <a:ea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1</m:t>
                            </m:r>
                          </m:sub>
                        </m:sSub>
                      </m:e>
                    </m:d>
                    <m:r>
                      <a:rPr lang="en-US" sz="2400" b="0" i="1" dirty="0" smtClean="0">
                        <a:latin typeface="Cambria Math" panose="02040503050406030204" pitchFamily="18" charset="0"/>
                        <a:ea typeface="Cambria Math" panose="02040503050406030204" pitchFamily="18" charset="0"/>
                      </a:rPr>
                      <m:t>)</m:t>
                    </m:r>
                  </m:oMath>
                </a14:m>
                <a:r>
                  <a:rPr lang="en-US" sz="2400" dirty="0"/>
                  <a:t> </a:t>
                </a:r>
              </a:p>
              <a:p>
                <a:endParaRPr lang="en-US" sz="2400" dirty="0"/>
              </a:p>
              <a:p>
                <a:pPr marL="0" indent="0">
                  <a:buNone/>
                </a:pPr>
                <a:r>
                  <a:rPr lang="en-US" sz="2400" dirty="0"/>
                  <a:t>Full homomorphic encryption (FHE) is possible since 2009. A neural net can process data without ever having to decrypt it.  Still computationally expensive, but new methods are being developed. </a:t>
                </a:r>
              </a:p>
            </p:txBody>
          </p:sp>
        </mc:Choice>
        <mc:Fallback xmlns="">
          <p:sp>
            <p:nvSpPr>
              <p:cNvPr id="3" name="Content Placeholder 2">
                <a:extLst>
                  <a:ext uri="{FF2B5EF4-FFF2-40B4-BE49-F238E27FC236}">
                    <a16:creationId xmlns:a16="http://schemas.microsoft.com/office/drawing/2014/main" id="{7F7B595D-5E69-B446-AEC2-08A9159BDBBE}"/>
                  </a:ext>
                </a:extLst>
              </p:cNvPr>
              <p:cNvSpPr>
                <a:spLocks noGrp="1" noRot="1" noChangeAspect="1" noMove="1" noResize="1" noEditPoints="1" noAdjustHandles="1" noChangeArrowheads="1" noChangeShapeType="1" noTextEdit="1"/>
              </p:cNvSpPr>
              <p:nvPr>
                <p:ph idx="1"/>
              </p:nvPr>
            </p:nvSpPr>
            <p:spPr>
              <a:blipFill>
                <a:blip r:embed="rId2"/>
                <a:stretch>
                  <a:fillRect l="-925" t="-1401" b="-5322"/>
                </a:stretch>
              </a:blipFill>
            </p:spPr>
            <p:txBody>
              <a:bodyPr/>
              <a:lstStyle/>
              <a:p>
                <a:r>
                  <a:rPr lang="en-US">
                    <a:noFill/>
                  </a:rPr>
                  <a:t> </a:t>
                </a:r>
              </a:p>
            </p:txBody>
          </p:sp>
        </mc:Fallback>
      </mc:AlternateContent>
    </p:spTree>
    <p:extLst>
      <p:ext uri="{BB962C8B-B14F-4D97-AF65-F5344CB8AC3E}">
        <p14:creationId xmlns:p14="http://schemas.microsoft.com/office/powerpoint/2010/main" val="719800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B67C3-C782-E143-A6DE-DBACF01BE17E}"/>
              </a:ext>
            </a:extLst>
          </p:cNvPr>
          <p:cNvSpPr>
            <a:spLocks noGrp="1"/>
          </p:cNvSpPr>
          <p:nvPr>
            <p:ph type="title"/>
          </p:nvPr>
        </p:nvSpPr>
        <p:spPr/>
        <p:txBody>
          <a:bodyPr/>
          <a:lstStyle/>
          <a:p>
            <a:r>
              <a:rPr lang="en-US" sz="3600" dirty="0"/>
              <a:t>Example of a Legal Solution: General Data Privacy Regulation (GDPR)</a:t>
            </a:r>
          </a:p>
        </p:txBody>
      </p:sp>
      <p:sp>
        <p:nvSpPr>
          <p:cNvPr id="3" name="Content Placeholder 2">
            <a:extLst>
              <a:ext uri="{FF2B5EF4-FFF2-40B4-BE49-F238E27FC236}">
                <a16:creationId xmlns:a16="http://schemas.microsoft.com/office/drawing/2014/main" id="{746C932E-9647-8E40-9AF1-3C64D70DE353}"/>
              </a:ext>
            </a:extLst>
          </p:cNvPr>
          <p:cNvSpPr>
            <a:spLocks noGrp="1"/>
          </p:cNvSpPr>
          <p:nvPr>
            <p:ph idx="1"/>
          </p:nvPr>
        </p:nvSpPr>
        <p:spPr>
          <a:xfrm>
            <a:off x="609600" y="1600201"/>
            <a:ext cx="10972800" cy="5181599"/>
          </a:xfrm>
        </p:spPr>
        <p:txBody>
          <a:bodyPr/>
          <a:lstStyle/>
          <a:p>
            <a:pPr marL="0" indent="0">
              <a:buNone/>
            </a:pPr>
            <a:r>
              <a:rPr lang="en-US" sz="2400" dirty="0"/>
              <a:t>It is illegal for a European entity to:</a:t>
            </a:r>
          </a:p>
          <a:p>
            <a:r>
              <a:rPr lang="en-US" sz="2400" dirty="0"/>
              <a:t>Art.6: Process any person’s data without their permission, without one of the specific legal justifications given in the statute</a:t>
            </a:r>
          </a:p>
          <a:p>
            <a:r>
              <a:rPr lang="en-US" sz="2400" dirty="0"/>
              <a:t>Art.7: Make it harder to remove consent than it was to give consent</a:t>
            </a:r>
          </a:p>
          <a:p>
            <a:r>
              <a:rPr lang="en-US" sz="2400" dirty="0"/>
              <a:t>Art.25: Store a person’s data, even if you have their consent, without adequate safeguards against data theft</a:t>
            </a:r>
          </a:p>
          <a:p>
            <a:r>
              <a:rPr lang="en-US" sz="2400" dirty="0" err="1"/>
              <a:t>Chap.V</a:t>
            </a:r>
            <a:r>
              <a:rPr lang="en-US" sz="2400" dirty="0"/>
              <a:t>: Take data outside the EU, without adequate safeguards</a:t>
            </a:r>
          </a:p>
          <a:p>
            <a:pPr marL="0" indent="0">
              <a:buNone/>
            </a:pPr>
            <a:endParaRPr lang="en-US" sz="2400" dirty="0"/>
          </a:p>
          <a:p>
            <a:pPr marL="0" indent="0">
              <a:buNone/>
            </a:pPr>
            <a:r>
              <a:rPr lang="en-US" sz="2400" dirty="0"/>
              <a:t>Any person has the right to:</a:t>
            </a:r>
          </a:p>
          <a:p>
            <a:r>
              <a:rPr lang="en-US" sz="2400" dirty="0"/>
              <a:t>Art.12: Know how your algorithm works, in terms they understand</a:t>
            </a:r>
          </a:p>
          <a:p>
            <a:r>
              <a:rPr lang="en-US" sz="2400" dirty="0"/>
              <a:t>Art.15: Know what data you hold</a:t>
            </a:r>
          </a:p>
          <a:p>
            <a:r>
              <a:rPr lang="en-US" sz="2400" dirty="0"/>
              <a:t>Art.25: Refuse to allow you to use their data for any other purpose</a:t>
            </a:r>
          </a:p>
        </p:txBody>
      </p:sp>
    </p:spTree>
    <p:extLst>
      <p:ext uri="{BB962C8B-B14F-4D97-AF65-F5344CB8AC3E}">
        <p14:creationId xmlns:p14="http://schemas.microsoft.com/office/powerpoint/2010/main" val="1301413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265237"/>
            <a:ext cx="10972800" cy="5287963"/>
          </a:xfrm>
        </p:spPr>
        <p:txBody>
          <a:bodyPr/>
          <a:lstStyle/>
          <a:p>
            <a:r>
              <a:rPr lang="en-US" sz="2400" dirty="0">
                <a:solidFill>
                  <a:schemeClr val="bg1">
                    <a:lumMod val="75000"/>
                  </a:schemeClr>
                </a:solidFill>
              </a:rPr>
              <a:t>What’s the problem?</a:t>
            </a:r>
          </a:p>
          <a:p>
            <a:r>
              <a:rPr lang="en-US" sz="2400" dirty="0">
                <a:solidFill>
                  <a:schemeClr val="bg1">
                    <a:lumMod val="75000"/>
                  </a:schemeClr>
                </a:solidFill>
              </a:rPr>
              <a:t>Fairness</a:t>
            </a:r>
          </a:p>
          <a:p>
            <a:pPr lvl="1"/>
            <a:r>
              <a:rPr lang="en-US" sz="2400" dirty="0">
                <a:solidFill>
                  <a:schemeClr val="bg1">
                    <a:lumMod val="75000"/>
                  </a:schemeClr>
                </a:solidFill>
              </a:rPr>
              <a:t>Representation</a:t>
            </a:r>
          </a:p>
          <a:p>
            <a:pPr lvl="1"/>
            <a:r>
              <a:rPr lang="en-US" sz="2400" dirty="0">
                <a:solidFill>
                  <a:schemeClr val="bg1">
                    <a:lumMod val="75000"/>
                  </a:schemeClr>
                </a:solidFill>
              </a:rPr>
              <a:t>Algorithmic solutions</a:t>
            </a:r>
          </a:p>
          <a:p>
            <a:pPr lvl="1"/>
            <a:r>
              <a:rPr lang="en-US" sz="2400" dirty="0">
                <a:solidFill>
                  <a:schemeClr val="bg1">
                    <a:lumMod val="75000"/>
                  </a:schemeClr>
                </a:solidFill>
              </a:rPr>
              <a:t>Transparency as a solution to the fairness problem</a:t>
            </a:r>
          </a:p>
          <a:p>
            <a:r>
              <a:rPr lang="en-US" sz="2400" dirty="0">
                <a:solidFill>
                  <a:schemeClr val="bg1">
                    <a:lumMod val="75000"/>
                  </a:schemeClr>
                </a:solidFill>
              </a:rPr>
              <a:t>Accountability</a:t>
            </a:r>
          </a:p>
          <a:p>
            <a:pPr lvl="1"/>
            <a:r>
              <a:rPr lang="en-US" sz="2400" dirty="0">
                <a:solidFill>
                  <a:schemeClr val="bg1">
                    <a:lumMod val="75000"/>
                  </a:schemeClr>
                </a:solidFill>
              </a:rPr>
              <a:t>Physical safety</a:t>
            </a:r>
          </a:p>
          <a:p>
            <a:pPr lvl="1"/>
            <a:r>
              <a:rPr lang="en-US" sz="2400" dirty="0">
                <a:solidFill>
                  <a:schemeClr val="bg1">
                    <a:lumMod val="75000"/>
                  </a:schemeClr>
                </a:solidFill>
              </a:rPr>
              <a:t>Data safety</a:t>
            </a:r>
          </a:p>
          <a:p>
            <a:pPr lvl="1"/>
            <a:r>
              <a:rPr lang="en-US" sz="2400" dirty="0"/>
              <a:t>Economic safety</a:t>
            </a:r>
          </a:p>
          <a:p>
            <a:r>
              <a:rPr lang="en-US" sz="2400" dirty="0"/>
              <a:t>Transparency</a:t>
            </a:r>
          </a:p>
          <a:p>
            <a:pPr lvl="1"/>
            <a:r>
              <a:rPr lang="en-US" sz="2400" dirty="0"/>
              <a:t>Explainable AI</a:t>
            </a:r>
          </a:p>
          <a:p>
            <a:pPr lvl="1"/>
            <a:r>
              <a:rPr lang="en-US" sz="2400" dirty="0"/>
              <a:t>Understanding the inner workings of a superintelligence</a:t>
            </a:r>
          </a:p>
        </p:txBody>
      </p:sp>
    </p:spTree>
    <p:extLst>
      <p:ext uri="{BB962C8B-B14F-4D97-AF65-F5344CB8AC3E}">
        <p14:creationId xmlns:p14="http://schemas.microsoft.com/office/powerpoint/2010/main" val="3774825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Economic Safety: AI and Jobs</a:t>
            </a:r>
          </a:p>
        </p:txBody>
      </p:sp>
      <p:sp>
        <p:nvSpPr>
          <p:cNvPr id="2" name="Content Placeholder 1"/>
          <p:cNvSpPr>
            <a:spLocks noGrp="1"/>
          </p:cNvSpPr>
          <p:nvPr>
            <p:ph idx="1"/>
          </p:nvPr>
        </p:nvSpPr>
        <p:spPr>
          <a:xfrm>
            <a:off x="1524000" y="1371601"/>
            <a:ext cx="9144000" cy="4525963"/>
          </a:xfrm>
        </p:spPr>
        <p:txBody>
          <a:bodyPr/>
          <a:lstStyle/>
          <a:p>
            <a:r>
              <a:rPr lang="en-US" sz="2800" dirty="0"/>
              <a:t>Why we should worry</a:t>
            </a:r>
          </a:p>
          <a:p>
            <a:pPr lvl="1"/>
            <a:r>
              <a:rPr lang="en-US" sz="2400" dirty="0">
                <a:hlinkClick r:id="rId2"/>
              </a:rPr>
              <a:t>Oxford report</a:t>
            </a:r>
            <a:r>
              <a:rPr lang="en-US" sz="2400" dirty="0"/>
              <a:t>: 47% of American jobs at high risk of automation in the next two decades</a:t>
            </a:r>
          </a:p>
          <a:p>
            <a:pPr lvl="1"/>
            <a:r>
              <a:rPr lang="en-US" sz="2400" dirty="0"/>
              <a:t>In the past couple of decades, manufacturing employment has dropped even as output kept rising; labor force participation among working-age males has been dropping </a:t>
            </a:r>
          </a:p>
          <a:p>
            <a:pPr lvl="1"/>
            <a:r>
              <a:rPr lang="en-US" sz="2400" dirty="0"/>
              <a:t>Truck driver is the most common job in over half the states</a:t>
            </a:r>
          </a:p>
          <a:p>
            <a:r>
              <a:rPr lang="en-US" sz="2800" dirty="0"/>
              <a:t>Why we shouldn’t worry</a:t>
            </a:r>
          </a:p>
          <a:p>
            <a:pPr lvl="1"/>
            <a:r>
              <a:rPr lang="en-US" sz="2400" dirty="0"/>
              <a:t>Productivity growth is currently low, as is business investment spending</a:t>
            </a:r>
          </a:p>
          <a:p>
            <a:pPr lvl="1"/>
            <a:r>
              <a:rPr lang="en-US" sz="2400" dirty="0"/>
              <a:t>Historically, automation has destroyed jobs but added more new jobs</a:t>
            </a:r>
          </a:p>
        </p:txBody>
      </p:sp>
    </p:spTree>
    <p:extLst>
      <p:ext uri="{BB962C8B-B14F-4D97-AF65-F5344CB8AC3E}">
        <p14:creationId xmlns:p14="http://schemas.microsoft.com/office/powerpoint/2010/main" val="1223734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Economic Safety: AI and Jobs</a:t>
            </a:r>
          </a:p>
        </p:txBody>
      </p:sp>
      <p:sp>
        <p:nvSpPr>
          <p:cNvPr id="2" name="Content Placeholder 1"/>
          <p:cNvSpPr>
            <a:spLocks noGrp="1"/>
          </p:cNvSpPr>
          <p:nvPr>
            <p:ph idx="1"/>
          </p:nvPr>
        </p:nvSpPr>
        <p:spPr>
          <a:xfrm>
            <a:off x="990600" y="1371601"/>
            <a:ext cx="10363200" cy="5029199"/>
          </a:xfrm>
        </p:spPr>
        <p:txBody>
          <a:bodyPr/>
          <a:lstStyle/>
          <a:p>
            <a:r>
              <a:rPr lang="en-US" sz="2800" dirty="0"/>
              <a:t>Government interventions: regulation (safety, anti-trust, or explicit job protection regulations)</a:t>
            </a:r>
          </a:p>
          <a:p>
            <a:pPr lvl="1"/>
            <a:r>
              <a:rPr lang="en-US" sz="2400" dirty="0"/>
              <a:t>Examples: </a:t>
            </a:r>
            <a:r>
              <a:rPr lang="en-US" sz="2400" dirty="0">
                <a:hlinkClick r:id="rId2"/>
              </a:rPr>
              <a:t>US vs. Microsoft</a:t>
            </a:r>
            <a:r>
              <a:rPr lang="en-US" sz="2400" dirty="0"/>
              <a:t>, </a:t>
            </a:r>
            <a:r>
              <a:rPr lang="en-US" sz="2400" dirty="0">
                <a:hlinkClick r:id="rId3"/>
              </a:rPr>
              <a:t>EU vs. Google</a:t>
            </a:r>
            <a:r>
              <a:rPr lang="en-US" sz="2400" dirty="0"/>
              <a:t>, </a:t>
            </a:r>
            <a:r>
              <a:rPr lang="en-US" sz="2400" dirty="0">
                <a:hlinkClick r:id="rId4"/>
              </a:rPr>
              <a:t>Everybody vs. Uber</a:t>
            </a:r>
            <a:endParaRPr lang="en-US" sz="2400" dirty="0"/>
          </a:p>
          <a:p>
            <a:r>
              <a:rPr lang="en-US" sz="2800" dirty="0"/>
              <a:t>Government interventions: wealth redistribution</a:t>
            </a:r>
          </a:p>
          <a:p>
            <a:pPr lvl="1"/>
            <a:r>
              <a:rPr lang="en-US" sz="2400" dirty="0"/>
              <a:t>Retraining programs</a:t>
            </a:r>
          </a:p>
          <a:p>
            <a:pPr lvl="1"/>
            <a:r>
              <a:rPr lang="en-US" sz="2400" dirty="0"/>
              <a:t>Stimulus checks</a:t>
            </a:r>
          </a:p>
          <a:p>
            <a:pPr lvl="1"/>
            <a:r>
              <a:rPr lang="en-US" sz="2400" dirty="0"/>
              <a:t>Universal basic income: </a:t>
            </a:r>
            <a:r>
              <a:rPr lang="en-US" sz="2400" dirty="0">
                <a:hlinkClick r:id="rId5"/>
              </a:rPr>
              <a:t>Stockton Economic Empowerment Demonstration</a:t>
            </a:r>
            <a:endParaRPr lang="en-US" sz="2400" dirty="0"/>
          </a:p>
        </p:txBody>
      </p:sp>
    </p:spTree>
    <p:extLst>
      <p:ext uri="{BB962C8B-B14F-4D97-AF65-F5344CB8AC3E}">
        <p14:creationId xmlns:p14="http://schemas.microsoft.com/office/powerpoint/2010/main" val="2842070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AB9A6-B9F9-3743-9EF9-20D5157067D3}"/>
              </a:ext>
            </a:extLst>
          </p:cNvPr>
          <p:cNvSpPr>
            <a:spLocks noGrp="1"/>
          </p:cNvSpPr>
          <p:nvPr>
            <p:ph type="title"/>
          </p:nvPr>
        </p:nvSpPr>
        <p:spPr/>
        <p:txBody>
          <a:bodyPr/>
          <a:lstStyle/>
          <a:p>
            <a:r>
              <a:rPr lang="en-US" dirty="0"/>
              <a:t>Examples of the problem</a:t>
            </a:r>
          </a:p>
        </p:txBody>
      </p:sp>
      <p:sp>
        <p:nvSpPr>
          <p:cNvPr id="3" name="Content Placeholder 2">
            <a:extLst>
              <a:ext uri="{FF2B5EF4-FFF2-40B4-BE49-F238E27FC236}">
                <a16:creationId xmlns:a16="http://schemas.microsoft.com/office/drawing/2014/main" id="{EA647B39-E700-3F4E-B46B-4167E60AC9B2}"/>
              </a:ext>
            </a:extLst>
          </p:cNvPr>
          <p:cNvSpPr>
            <a:spLocks noGrp="1"/>
          </p:cNvSpPr>
          <p:nvPr>
            <p:ph idx="1"/>
          </p:nvPr>
        </p:nvSpPr>
        <p:spPr>
          <a:xfrm>
            <a:off x="609600" y="1371600"/>
            <a:ext cx="10972800" cy="5105399"/>
          </a:xfrm>
        </p:spPr>
        <p:txBody>
          <a:bodyPr/>
          <a:lstStyle/>
          <a:p>
            <a:r>
              <a:rPr lang="en-US" sz="2400" b="1" u="sng" dirty="0"/>
              <a:t>Opacity</a:t>
            </a:r>
            <a:r>
              <a:rPr lang="en-US" sz="2400" dirty="0"/>
              <a:t>: The “Level of Service Inventory-Revised” (LSI-R) was used to decide who gets parole in at least two states, and many counties/precincts.</a:t>
            </a:r>
          </a:p>
          <a:p>
            <a:pPr lvl="1"/>
            <a:r>
              <a:rPr lang="en-US" sz="2400" dirty="0"/>
              <a:t>It did not ask about race.</a:t>
            </a:r>
          </a:p>
          <a:p>
            <a:pPr lvl="1"/>
            <a:r>
              <a:rPr lang="en-US" sz="2400" dirty="0"/>
              <a:t>It did ask “when was your first encounter with police” and other questions that are highly correlated with race.</a:t>
            </a:r>
          </a:p>
          <a:p>
            <a:r>
              <a:rPr lang="en-US" sz="2400" b="1" u="sng" dirty="0"/>
              <a:t>Scale</a:t>
            </a:r>
            <a:r>
              <a:rPr lang="en-US" sz="2400" dirty="0"/>
              <a:t>: The collapse of Lehman Brothers in 2008 was caused by a statistical model with a bug. Most large banks used the Gaussian copula model to decide who got home loans; it failed to correctly model the risk of multiple simultaneous defaults.</a:t>
            </a:r>
          </a:p>
          <a:p>
            <a:r>
              <a:rPr lang="en-US" sz="2400" b="1" u="sng" dirty="0"/>
              <a:t>Damage</a:t>
            </a:r>
            <a:r>
              <a:rPr lang="en-US" sz="2400" dirty="0"/>
              <a:t>: Companies can’t use medical tests to determine hiring, but they are allowed to use personality tests.  In 2016, a lawsuit found that at least seven companies were using the same personality test, and therefore rejecting the same applicants, for the same frivolous reasons.</a:t>
            </a:r>
            <a:endParaRPr lang="en-US" dirty="0"/>
          </a:p>
          <a:p>
            <a:endParaRPr lang="en-US" dirty="0"/>
          </a:p>
        </p:txBody>
      </p:sp>
    </p:spTree>
    <p:extLst>
      <p:ext uri="{BB962C8B-B14F-4D97-AF65-F5344CB8AC3E}">
        <p14:creationId xmlns:p14="http://schemas.microsoft.com/office/powerpoint/2010/main" val="3136721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265237"/>
            <a:ext cx="10972800" cy="5287963"/>
          </a:xfrm>
        </p:spPr>
        <p:txBody>
          <a:bodyPr/>
          <a:lstStyle/>
          <a:p>
            <a:r>
              <a:rPr lang="en-US" sz="2400" dirty="0">
                <a:solidFill>
                  <a:schemeClr val="bg1">
                    <a:lumMod val="75000"/>
                  </a:schemeClr>
                </a:solidFill>
              </a:rPr>
              <a:t>What’s the problem?</a:t>
            </a:r>
          </a:p>
          <a:p>
            <a:r>
              <a:rPr lang="en-US" sz="2400" dirty="0">
                <a:solidFill>
                  <a:schemeClr val="bg1">
                    <a:lumMod val="75000"/>
                  </a:schemeClr>
                </a:solidFill>
              </a:rPr>
              <a:t>Fairness</a:t>
            </a:r>
          </a:p>
          <a:p>
            <a:pPr lvl="1"/>
            <a:r>
              <a:rPr lang="en-US" sz="2400" dirty="0">
                <a:solidFill>
                  <a:schemeClr val="bg1">
                    <a:lumMod val="75000"/>
                  </a:schemeClr>
                </a:solidFill>
              </a:rPr>
              <a:t>Representation</a:t>
            </a:r>
          </a:p>
          <a:p>
            <a:pPr lvl="1"/>
            <a:r>
              <a:rPr lang="en-US" sz="2400" dirty="0">
                <a:solidFill>
                  <a:schemeClr val="bg1">
                    <a:lumMod val="75000"/>
                  </a:schemeClr>
                </a:solidFill>
              </a:rPr>
              <a:t>Algorithmic solutions</a:t>
            </a:r>
          </a:p>
          <a:p>
            <a:pPr lvl="1"/>
            <a:r>
              <a:rPr lang="en-US" sz="2400" dirty="0">
                <a:solidFill>
                  <a:schemeClr val="bg1">
                    <a:lumMod val="75000"/>
                  </a:schemeClr>
                </a:solidFill>
              </a:rPr>
              <a:t>Transparency as a solution to the fairness problem</a:t>
            </a:r>
          </a:p>
          <a:p>
            <a:r>
              <a:rPr lang="en-US" sz="2400" dirty="0">
                <a:solidFill>
                  <a:schemeClr val="bg1">
                    <a:lumMod val="75000"/>
                  </a:schemeClr>
                </a:solidFill>
              </a:rPr>
              <a:t>Accountability</a:t>
            </a:r>
          </a:p>
          <a:p>
            <a:pPr lvl="1"/>
            <a:r>
              <a:rPr lang="en-US" sz="2400" dirty="0">
                <a:solidFill>
                  <a:schemeClr val="bg1">
                    <a:lumMod val="75000"/>
                  </a:schemeClr>
                </a:solidFill>
              </a:rPr>
              <a:t>Physical safety</a:t>
            </a:r>
          </a:p>
          <a:p>
            <a:pPr lvl="1"/>
            <a:r>
              <a:rPr lang="en-US" sz="2400" dirty="0">
                <a:solidFill>
                  <a:schemeClr val="bg1">
                    <a:lumMod val="75000"/>
                  </a:schemeClr>
                </a:solidFill>
              </a:rPr>
              <a:t>Data safety</a:t>
            </a:r>
          </a:p>
          <a:p>
            <a:pPr lvl="1"/>
            <a:r>
              <a:rPr lang="en-US" sz="2400" dirty="0">
                <a:solidFill>
                  <a:schemeClr val="bg1">
                    <a:lumMod val="75000"/>
                  </a:schemeClr>
                </a:solidFill>
              </a:rPr>
              <a:t>Economic safety</a:t>
            </a:r>
          </a:p>
          <a:p>
            <a:r>
              <a:rPr lang="en-US" sz="2400" dirty="0"/>
              <a:t>Transparency</a:t>
            </a:r>
          </a:p>
          <a:p>
            <a:pPr lvl="1"/>
            <a:r>
              <a:rPr lang="en-US" sz="2400" dirty="0"/>
              <a:t>Explainable AI</a:t>
            </a:r>
          </a:p>
          <a:p>
            <a:pPr lvl="1"/>
            <a:r>
              <a:rPr lang="en-US" sz="2400" dirty="0"/>
              <a:t>Understanding the inner workings of a superintelligence</a:t>
            </a:r>
          </a:p>
        </p:txBody>
      </p:sp>
    </p:spTree>
    <p:extLst>
      <p:ext uri="{BB962C8B-B14F-4D97-AF65-F5344CB8AC3E}">
        <p14:creationId xmlns:p14="http://schemas.microsoft.com/office/powerpoint/2010/main" val="2111278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2F9B1B17-F09B-6447-B96F-99F7E53E5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100" y="50800"/>
            <a:ext cx="4241800" cy="6756400"/>
          </a:xfrm>
          <a:prstGeom prst="rect">
            <a:avLst/>
          </a:prstGeom>
        </p:spPr>
      </p:pic>
    </p:spTree>
    <p:extLst>
      <p:ext uri="{BB962C8B-B14F-4D97-AF65-F5344CB8AC3E}">
        <p14:creationId xmlns:p14="http://schemas.microsoft.com/office/powerpoint/2010/main" val="586405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FC456-8F83-8740-9D32-71A2EE754E96}"/>
              </a:ext>
            </a:extLst>
          </p:cNvPr>
          <p:cNvSpPr>
            <a:spLocks noGrp="1"/>
          </p:cNvSpPr>
          <p:nvPr>
            <p:ph type="title"/>
          </p:nvPr>
        </p:nvSpPr>
        <p:spPr/>
        <p:txBody>
          <a:bodyPr/>
          <a:lstStyle/>
          <a:p>
            <a:r>
              <a:rPr lang="en-US" dirty="0"/>
              <a:t>Four Principles of Explainable AI</a:t>
            </a:r>
          </a:p>
        </p:txBody>
      </p:sp>
      <p:sp>
        <p:nvSpPr>
          <p:cNvPr id="3" name="Content Placeholder 2">
            <a:extLst>
              <a:ext uri="{FF2B5EF4-FFF2-40B4-BE49-F238E27FC236}">
                <a16:creationId xmlns:a16="http://schemas.microsoft.com/office/drawing/2014/main" id="{40BF6180-12CF-FF44-9BDE-34149D494F81}"/>
              </a:ext>
            </a:extLst>
          </p:cNvPr>
          <p:cNvSpPr>
            <a:spLocks noGrp="1"/>
          </p:cNvSpPr>
          <p:nvPr>
            <p:ph idx="1"/>
          </p:nvPr>
        </p:nvSpPr>
        <p:spPr/>
        <p:txBody>
          <a:bodyPr/>
          <a:lstStyle/>
          <a:p>
            <a:r>
              <a:rPr lang="en-US" dirty="0"/>
              <a:t>Explanation: The system can explain its reasons for any decision</a:t>
            </a:r>
          </a:p>
          <a:p>
            <a:r>
              <a:rPr lang="en-US" dirty="0"/>
              <a:t>Meaningful: The explanation can be understood by the user</a:t>
            </a:r>
          </a:p>
          <a:p>
            <a:r>
              <a:rPr lang="en-US" dirty="0"/>
              <a:t>Explanation Accuracy: The explanation correctly describes how the system made its decision</a:t>
            </a:r>
          </a:p>
          <a:p>
            <a:r>
              <a:rPr lang="en-US" dirty="0"/>
              <a:t>Knowledge Limits: The system is only used under circumstances for which it was designed.</a:t>
            </a:r>
          </a:p>
        </p:txBody>
      </p:sp>
    </p:spTree>
    <p:extLst>
      <p:ext uri="{BB962C8B-B14F-4D97-AF65-F5344CB8AC3E}">
        <p14:creationId xmlns:p14="http://schemas.microsoft.com/office/powerpoint/2010/main" val="841810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6C5F828C-DBBD-EE42-BA9A-008B2554B2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975" y="0"/>
            <a:ext cx="9152049" cy="6858000"/>
          </a:xfrm>
          <a:prstGeom prst="rect">
            <a:avLst/>
          </a:prstGeom>
        </p:spPr>
      </p:pic>
      <p:sp>
        <p:nvSpPr>
          <p:cNvPr id="6" name="TextBox 5">
            <a:extLst>
              <a:ext uri="{FF2B5EF4-FFF2-40B4-BE49-F238E27FC236}">
                <a16:creationId xmlns:a16="http://schemas.microsoft.com/office/drawing/2014/main" id="{EE17C8BC-B08E-084E-9F83-EDF2D2980672}"/>
              </a:ext>
            </a:extLst>
          </p:cNvPr>
          <p:cNvSpPr txBox="1"/>
          <p:nvPr/>
        </p:nvSpPr>
        <p:spPr>
          <a:xfrm>
            <a:off x="3196583" y="561201"/>
            <a:ext cx="4347217" cy="276999"/>
          </a:xfrm>
          <a:prstGeom prst="rect">
            <a:avLst/>
          </a:prstGeom>
          <a:noFill/>
        </p:spPr>
        <p:txBody>
          <a:bodyPr wrap="none" rtlCol="0">
            <a:spAutoFit/>
          </a:bodyPr>
          <a:lstStyle/>
          <a:p>
            <a:r>
              <a:rPr lang="en-US" b="0" dirty="0">
                <a:solidFill>
                  <a:schemeClr val="tx1"/>
                </a:solidFill>
              </a:rPr>
              <a:t>David Gunning, “Explainable </a:t>
            </a:r>
            <a:r>
              <a:rPr lang="en-US" b="0" dirty="0" err="1">
                <a:solidFill>
                  <a:schemeClr val="tx1"/>
                </a:solidFill>
              </a:rPr>
              <a:t>Artifcial</a:t>
            </a:r>
            <a:r>
              <a:rPr lang="en-US" b="0" dirty="0">
                <a:solidFill>
                  <a:schemeClr val="tx1"/>
                </a:solidFill>
              </a:rPr>
              <a:t> </a:t>
            </a:r>
            <a:r>
              <a:rPr lang="en-US" b="0" dirty="0" err="1">
                <a:solidFill>
                  <a:schemeClr val="tx1"/>
                </a:solidFill>
              </a:rPr>
              <a:t>Intelliigence</a:t>
            </a:r>
            <a:r>
              <a:rPr lang="en-US" b="0" dirty="0">
                <a:solidFill>
                  <a:schemeClr val="tx1"/>
                </a:solidFill>
              </a:rPr>
              <a:t> (XAI),” 2017</a:t>
            </a:r>
          </a:p>
        </p:txBody>
      </p:sp>
    </p:spTree>
    <p:extLst>
      <p:ext uri="{BB962C8B-B14F-4D97-AF65-F5344CB8AC3E}">
        <p14:creationId xmlns:p14="http://schemas.microsoft.com/office/powerpoint/2010/main" val="35014967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DEECE-03D0-C14F-BB8A-E29717E73BF8}"/>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5C7F6049-9367-8047-82F1-35784CDE7345}"/>
              </a:ext>
            </a:extLst>
          </p:cNvPr>
          <p:cNvSpPr>
            <a:spLocks noGrp="1"/>
          </p:cNvSpPr>
          <p:nvPr>
            <p:ph idx="1"/>
          </p:nvPr>
        </p:nvSpPr>
        <p:spPr/>
        <p:txBody>
          <a:bodyPr/>
          <a:lstStyle/>
          <a:p>
            <a:r>
              <a:rPr lang="en-US" dirty="0"/>
              <a:t>Visualization</a:t>
            </a:r>
          </a:p>
          <a:p>
            <a:pPr lvl="1"/>
            <a:r>
              <a:rPr lang="en-US" dirty="0"/>
              <a:t>Pro: provides intuitively useful descriptions of typical behavior</a:t>
            </a:r>
          </a:p>
          <a:p>
            <a:pPr lvl="1"/>
            <a:r>
              <a:rPr lang="en-US" dirty="0"/>
              <a:t>Con: post-hoc explanation of the typical behavior; may not tell you much about worst-case behavior</a:t>
            </a:r>
          </a:p>
          <a:p>
            <a:r>
              <a:rPr lang="en-US" dirty="0"/>
              <a:t>Causal Graphs/Bayesian Networks</a:t>
            </a:r>
          </a:p>
          <a:p>
            <a:pPr lvl="1"/>
            <a:r>
              <a:rPr lang="en-US" dirty="0"/>
              <a:t>Pro: describes reasoning process of the AI exactly</a:t>
            </a:r>
          </a:p>
          <a:p>
            <a:pPr lvl="1"/>
            <a:r>
              <a:rPr lang="en-US" dirty="0"/>
              <a:t>Con: constraining AI reasoning process to obey an explainable causal graph sometimes harms accuracy</a:t>
            </a:r>
          </a:p>
        </p:txBody>
      </p:sp>
    </p:spTree>
    <p:extLst>
      <p:ext uri="{BB962C8B-B14F-4D97-AF65-F5344CB8AC3E}">
        <p14:creationId xmlns:p14="http://schemas.microsoft.com/office/powerpoint/2010/main" val="1454279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0" y="0"/>
            <a:ext cx="4603462" cy="6864238"/>
          </a:xfrm>
          <a:prstGeom prst="rect">
            <a:avLst/>
          </a:prstGeom>
        </p:spPr>
      </p:pic>
    </p:spTree>
    <p:extLst>
      <p:ext uri="{BB962C8B-B14F-4D97-AF65-F5344CB8AC3E}">
        <p14:creationId xmlns:p14="http://schemas.microsoft.com/office/powerpoint/2010/main" val="41164639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8E226-862D-314D-88B6-DE5C53283151}"/>
              </a:ext>
            </a:extLst>
          </p:cNvPr>
          <p:cNvSpPr>
            <a:spLocks noGrp="1"/>
          </p:cNvSpPr>
          <p:nvPr>
            <p:ph type="title"/>
          </p:nvPr>
        </p:nvSpPr>
        <p:spPr/>
        <p:txBody>
          <a:bodyPr/>
          <a:lstStyle/>
          <a:p>
            <a:r>
              <a:rPr lang="en-US" dirty="0"/>
              <a:t>Superintelligence</a:t>
            </a:r>
          </a:p>
        </p:txBody>
      </p:sp>
      <p:sp>
        <p:nvSpPr>
          <p:cNvPr id="3" name="Content Placeholder 2">
            <a:extLst>
              <a:ext uri="{FF2B5EF4-FFF2-40B4-BE49-F238E27FC236}">
                <a16:creationId xmlns:a16="http://schemas.microsoft.com/office/drawing/2014/main" id="{8C234B79-CB12-F747-BF12-25BE57CD5102}"/>
              </a:ext>
            </a:extLst>
          </p:cNvPr>
          <p:cNvSpPr>
            <a:spLocks noGrp="1"/>
          </p:cNvSpPr>
          <p:nvPr>
            <p:ph idx="1"/>
          </p:nvPr>
        </p:nvSpPr>
        <p:spPr/>
        <p:txBody>
          <a:bodyPr/>
          <a:lstStyle/>
          <a:p>
            <a:pPr marL="0" indent="0">
              <a:buNone/>
            </a:pPr>
            <a:r>
              <a:rPr lang="en-US" dirty="0"/>
              <a:t>Basic reasoning:</a:t>
            </a:r>
          </a:p>
          <a:p>
            <a:r>
              <a:rPr lang="en-US" dirty="0"/>
              <a:t>Never-ending learners (like Tay) will start improving themselves</a:t>
            </a:r>
          </a:p>
          <a:p>
            <a:r>
              <a:rPr lang="en-US" dirty="0"/>
              <a:t>Such an AI will continue to follow whatever directives were part of its original programming</a:t>
            </a:r>
          </a:p>
          <a:p>
            <a:r>
              <a:rPr lang="en-US" dirty="0"/>
              <a:t>Those directives may contain subtle bugs resulting in large-scale damage to humanity (e.g., “make as many paperclips as possible”)</a:t>
            </a:r>
            <a:endParaRPr lang="en-US" sz="2800" dirty="0"/>
          </a:p>
          <a:p>
            <a:endParaRPr lang="en-US" dirty="0"/>
          </a:p>
        </p:txBody>
      </p:sp>
    </p:spTree>
    <p:extLst>
      <p:ext uri="{BB962C8B-B14F-4D97-AF65-F5344CB8AC3E}">
        <p14:creationId xmlns:p14="http://schemas.microsoft.com/office/powerpoint/2010/main" val="1100443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8E226-862D-314D-88B6-DE5C53283151}"/>
              </a:ext>
            </a:extLst>
          </p:cNvPr>
          <p:cNvSpPr>
            <a:spLocks noGrp="1"/>
          </p:cNvSpPr>
          <p:nvPr>
            <p:ph type="title"/>
          </p:nvPr>
        </p:nvSpPr>
        <p:spPr/>
        <p:txBody>
          <a:bodyPr/>
          <a:lstStyle/>
          <a:p>
            <a:r>
              <a:rPr lang="en-US" dirty="0"/>
              <a:t>Superintelligence</a:t>
            </a:r>
          </a:p>
        </p:txBody>
      </p:sp>
      <p:sp>
        <p:nvSpPr>
          <p:cNvPr id="3" name="Content Placeholder 2">
            <a:extLst>
              <a:ext uri="{FF2B5EF4-FFF2-40B4-BE49-F238E27FC236}">
                <a16:creationId xmlns:a16="http://schemas.microsoft.com/office/drawing/2014/main" id="{8C234B79-CB12-F747-BF12-25BE57CD5102}"/>
              </a:ext>
            </a:extLst>
          </p:cNvPr>
          <p:cNvSpPr>
            <a:spLocks noGrp="1"/>
          </p:cNvSpPr>
          <p:nvPr>
            <p:ph idx="1"/>
          </p:nvPr>
        </p:nvSpPr>
        <p:spPr/>
        <p:txBody>
          <a:bodyPr/>
          <a:lstStyle/>
          <a:p>
            <a:pPr marL="0" indent="0">
              <a:buNone/>
            </a:pPr>
            <a:r>
              <a:rPr lang="en-US" dirty="0"/>
              <a:t>The public debate:</a:t>
            </a:r>
          </a:p>
          <a:p>
            <a:r>
              <a:rPr lang="en-US" sz="2800" dirty="0"/>
              <a:t>Most objections to this book have centered around the impossibility of general autonomous AI.</a:t>
            </a:r>
          </a:p>
          <a:p>
            <a:pPr lvl="1"/>
            <a:r>
              <a:rPr lang="en-US" sz="2400" dirty="0"/>
              <a:t>Supervised learning results in an AI whose performance reaches some asymptote, and stays there</a:t>
            </a:r>
          </a:p>
          <a:p>
            <a:pPr lvl="1"/>
            <a:r>
              <a:rPr lang="en-US" sz="2400" dirty="0"/>
              <a:t>Reinforcement learning is provable and useful only in limited contexts</a:t>
            </a:r>
          </a:p>
          <a:p>
            <a:pPr lvl="1"/>
            <a:r>
              <a:rPr lang="en-US" sz="2400" dirty="0"/>
              <a:t>Never-ending learning (like Tay) tends to fail in big, obvious ways </a:t>
            </a:r>
          </a:p>
          <a:p>
            <a:r>
              <a:rPr lang="en-US" sz="2800" dirty="0"/>
              <a:t>Bostrom’s response: yes, but people are trying to solve those problems.  Shouldn’t we at least think about the outcome?</a:t>
            </a:r>
          </a:p>
          <a:p>
            <a:endParaRPr lang="en-US" dirty="0"/>
          </a:p>
        </p:txBody>
      </p:sp>
    </p:spTree>
    <p:extLst>
      <p:ext uri="{BB962C8B-B14F-4D97-AF65-F5344CB8AC3E}">
        <p14:creationId xmlns:p14="http://schemas.microsoft.com/office/powerpoint/2010/main" val="3917449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8E226-862D-314D-88B6-DE5C53283151}"/>
              </a:ext>
            </a:extLst>
          </p:cNvPr>
          <p:cNvSpPr>
            <a:spLocks noGrp="1"/>
          </p:cNvSpPr>
          <p:nvPr>
            <p:ph type="title"/>
          </p:nvPr>
        </p:nvSpPr>
        <p:spPr/>
        <p:txBody>
          <a:bodyPr/>
          <a:lstStyle/>
          <a:p>
            <a:r>
              <a:rPr lang="en-US" dirty="0"/>
              <a:t>Possible Solutions</a:t>
            </a:r>
          </a:p>
        </p:txBody>
      </p:sp>
      <p:sp>
        <p:nvSpPr>
          <p:cNvPr id="3" name="Content Placeholder 2">
            <a:extLst>
              <a:ext uri="{FF2B5EF4-FFF2-40B4-BE49-F238E27FC236}">
                <a16:creationId xmlns:a16="http://schemas.microsoft.com/office/drawing/2014/main" id="{8C234B79-CB12-F747-BF12-25BE57CD5102}"/>
              </a:ext>
            </a:extLst>
          </p:cNvPr>
          <p:cNvSpPr>
            <a:spLocks noGrp="1"/>
          </p:cNvSpPr>
          <p:nvPr>
            <p:ph idx="1"/>
          </p:nvPr>
        </p:nvSpPr>
        <p:spPr>
          <a:xfrm>
            <a:off x="609600" y="1600201"/>
            <a:ext cx="10972800" cy="4983161"/>
          </a:xfrm>
        </p:spPr>
        <p:txBody>
          <a:bodyPr/>
          <a:lstStyle/>
          <a:p>
            <a:r>
              <a:rPr lang="en-US" sz="2400" dirty="0"/>
              <a:t>Air-Gap the AI?  Has already failed, many times.  The AI can easily recruit a human collaborator by offering rewards.</a:t>
            </a:r>
          </a:p>
          <a:p>
            <a:r>
              <a:rPr lang="en-US" sz="2400" dirty="0"/>
              <a:t>Regulation?  Bostrom’s insight: a superintelligence is basically a giant corporation.  It can be managed in the same way that we manage giant corporations, e.g., using GDPR-scale penalties.</a:t>
            </a:r>
          </a:p>
          <a:p>
            <a:r>
              <a:rPr lang="en-US" sz="2400" dirty="0"/>
              <a:t>Imprint the AI with carefully tuned long-term directives:</a:t>
            </a:r>
          </a:p>
          <a:p>
            <a:pPr lvl="1"/>
            <a:r>
              <a:rPr lang="en-US" sz="2400" dirty="0"/>
              <a:t>Asimov’s ”three laws of robotics” are the right idea, but too simple.</a:t>
            </a:r>
          </a:p>
          <a:p>
            <a:pPr lvl="1"/>
            <a:r>
              <a:rPr lang="en-US" sz="2400" dirty="0"/>
              <a:t>Empathy.  Psychologists believe that emotion is necessary for effective decision-making, and empathy is necessary for emotion.</a:t>
            </a:r>
          </a:p>
          <a:p>
            <a:pPr lvl="1"/>
            <a:r>
              <a:rPr lang="en-US" sz="2400" dirty="0"/>
              <a:t>Game Theory.  Is cooperation more effective than defection?</a:t>
            </a:r>
          </a:p>
          <a:p>
            <a:pPr lvl="1"/>
            <a:r>
              <a:rPr lang="en-US" sz="2400" dirty="0"/>
              <a:t>Morality.  Are there moral laws that would be considered binding by any rational agent?  </a:t>
            </a:r>
          </a:p>
        </p:txBody>
      </p:sp>
    </p:spTree>
    <p:extLst>
      <p:ext uri="{BB962C8B-B14F-4D97-AF65-F5344CB8AC3E}">
        <p14:creationId xmlns:p14="http://schemas.microsoft.com/office/powerpoint/2010/main" val="332307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Growing Fields of Research in Artificial Intelligence</a:t>
            </a:r>
          </a:p>
        </p:txBody>
      </p:sp>
      <p:sp>
        <p:nvSpPr>
          <p:cNvPr id="3" name="Content Placeholder 2"/>
          <p:cNvSpPr>
            <a:spLocks noGrp="1"/>
          </p:cNvSpPr>
          <p:nvPr>
            <p:ph idx="1"/>
          </p:nvPr>
        </p:nvSpPr>
        <p:spPr>
          <a:xfrm>
            <a:off x="609600" y="1265237"/>
            <a:ext cx="10972800" cy="5287963"/>
          </a:xfrm>
        </p:spPr>
        <p:txBody>
          <a:bodyPr/>
          <a:lstStyle/>
          <a:p>
            <a:r>
              <a:rPr lang="en-US" sz="2400" dirty="0"/>
              <a:t>Fairness</a:t>
            </a:r>
          </a:p>
          <a:p>
            <a:pPr lvl="1"/>
            <a:r>
              <a:rPr lang="en-US" sz="2400" dirty="0"/>
              <a:t>Representation</a:t>
            </a:r>
          </a:p>
          <a:p>
            <a:pPr lvl="1"/>
            <a:r>
              <a:rPr lang="en-US" sz="2400" dirty="0"/>
              <a:t>Algorithmic solutions</a:t>
            </a:r>
          </a:p>
          <a:p>
            <a:pPr lvl="1"/>
            <a:r>
              <a:rPr lang="en-US" sz="2400" dirty="0"/>
              <a:t>Transparency as a solution to the fairness problem</a:t>
            </a:r>
          </a:p>
          <a:p>
            <a:r>
              <a:rPr lang="en-US" sz="2400" dirty="0"/>
              <a:t>Accountability</a:t>
            </a:r>
          </a:p>
          <a:p>
            <a:pPr lvl="1"/>
            <a:r>
              <a:rPr lang="en-US" sz="2400" dirty="0"/>
              <a:t>Physical safety</a:t>
            </a:r>
          </a:p>
          <a:p>
            <a:pPr lvl="1"/>
            <a:r>
              <a:rPr lang="en-US" sz="2400" dirty="0"/>
              <a:t>Data safety</a:t>
            </a:r>
          </a:p>
          <a:p>
            <a:pPr lvl="1"/>
            <a:r>
              <a:rPr lang="en-US" sz="2400" dirty="0"/>
              <a:t>Economic safety</a:t>
            </a:r>
          </a:p>
          <a:p>
            <a:r>
              <a:rPr lang="en-US" sz="2400" dirty="0"/>
              <a:t>Transparency</a:t>
            </a:r>
          </a:p>
          <a:p>
            <a:pPr lvl="1"/>
            <a:r>
              <a:rPr lang="en-US" sz="2400" dirty="0"/>
              <a:t>Explainable AI</a:t>
            </a:r>
          </a:p>
          <a:p>
            <a:pPr lvl="1"/>
            <a:r>
              <a:rPr lang="en-US" sz="2400" dirty="0"/>
              <a:t>Understanding the inner workings of a superintelligence</a:t>
            </a:r>
          </a:p>
        </p:txBody>
      </p:sp>
    </p:spTree>
    <p:extLst>
      <p:ext uri="{BB962C8B-B14F-4D97-AF65-F5344CB8AC3E}">
        <p14:creationId xmlns:p14="http://schemas.microsoft.com/office/powerpoint/2010/main" val="2162282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CF6F6-24F7-104C-A507-4DAF5C16A79D}"/>
              </a:ext>
            </a:extLst>
          </p:cNvPr>
          <p:cNvSpPr>
            <a:spLocks noGrp="1"/>
          </p:cNvSpPr>
          <p:nvPr>
            <p:ph type="title"/>
          </p:nvPr>
        </p:nvSpPr>
        <p:spPr/>
        <p:txBody>
          <a:bodyPr/>
          <a:lstStyle/>
          <a:p>
            <a:r>
              <a:rPr lang="en-US" dirty="0"/>
              <a:t>Weapons of Math Destruction</a:t>
            </a:r>
          </a:p>
        </p:txBody>
      </p:sp>
      <p:sp>
        <p:nvSpPr>
          <p:cNvPr id="3" name="Content Placeholder 2">
            <a:extLst>
              <a:ext uri="{FF2B5EF4-FFF2-40B4-BE49-F238E27FC236}">
                <a16:creationId xmlns:a16="http://schemas.microsoft.com/office/drawing/2014/main" id="{AC88D61D-73EA-5A44-85EC-637E2D5EE9A5}"/>
              </a:ext>
            </a:extLst>
          </p:cNvPr>
          <p:cNvSpPr>
            <a:spLocks noGrp="1"/>
          </p:cNvSpPr>
          <p:nvPr>
            <p:ph idx="1"/>
          </p:nvPr>
        </p:nvSpPr>
        <p:spPr/>
        <p:txBody>
          <a:bodyPr/>
          <a:lstStyle/>
          <a:p>
            <a:pPr marL="0" indent="0">
              <a:buNone/>
            </a:pPr>
            <a:r>
              <a:rPr lang="en-US" dirty="0"/>
              <a:t>Opacity, Scale, and Damage: a WMD is a statistical model afflicted by two of these three.</a:t>
            </a:r>
          </a:p>
          <a:p>
            <a:r>
              <a:rPr lang="en-US" dirty="0"/>
              <a:t>Opacity: the relationship between inputs and outputs is hidden.</a:t>
            </a:r>
          </a:p>
          <a:p>
            <a:r>
              <a:rPr lang="en-US" dirty="0"/>
              <a:t>Scale: the model is used at a scale much larger than it was ever tested for.</a:t>
            </a:r>
          </a:p>
          <a:p>
            <a:r>
              <a:rPr lang="en-US" dirty="0"/>
              <a:t>Damage: negative decisions can damage people’s lives.</a:t>
            </a:r>
          </a:p>
        </p:txBody>
      </p:sp>
    </p:spTree>
    <p:extLst>
      <p:ext uri="{BB962C8B-B14F-4D97-AF65-F5344CB8AC3E}">
        <p14:creationId xmlns:p14="http://schemas.microsoft.com/office/powerpoint/2010/main" val="1761907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CCD37-DFCB-294B-AEEB-0769BE5ED98C}"/>
              </a:ext>
            </a:extLst>
          </p:cNvPr>
          <p:cNvSpPr>
            <a:spLocks noGrp="1"/>
          </p:cNvSpPr>
          <p:nvPr>
            <p:ph type="title"/>
          </p:nvPr>
        </p:nvSpPr>
        <p:spPr/>
        <p:txBody>
          <a:bodyPr/>
          <a:lstStyle/>
          <a:p>
            <a:r>
              <a:rPr lang="en-US" dirty="0"/>
              <a:t>Developments since 2016: Scale</a:t>
            </a:r>
          </a:p>
        </p:txBody>
      </p:sp>
      <p:sp>
        <p:nvSpPr>
          <p:cNvPr id="3" name="Content Placeholder 2">
            <a:extLst>
              <a:ext uri="{FF2B5EF4-FFF2-40B4-BE49-F238E27FC236}">
                <a16:creationId xmlns:a16="http://schemas.microsoft.com/office/drawing/2014/main" id="{0AB0072A-D085-1D47-8781-F0641A3253C6}"/>
              </a:ext>
            </a:extLst>
          </p:cNvPr>
          <p:cNvSpPr>
            <a:spLocks noGrp="1"/>
          </p:cNvSpPr>
          <p:nvPr>
            <p:ph idx="1"/>
          </p:nvPr>
        </p:nvSpPr>
        <p:spPr/>
        <p:txBody>
          <a:bodyPr/>
          <a:lstStyle/>
          <a:p>
            <a:r>
              <a:rPr lang="en-US" dirty="0"/>
              <a:t>UCLA had 139,500 applicants in 2021 (</a:t>
            </a:r>
            <a:r>
              <a:rPr lang="en-US" dirty="0">
                <a:hlinkClick r:id="rId2"/>
              </a:rPr>
              <a:t>CBS</a:t>
            </a:r>
            <a:r>
              <a:rPr lang="en-US" dirty="0"/>
              <a:t>).</a:t>
            </a:r>
          </a:p>
          <a:p>
            <a:r>
              <a:rPr lang="en-US" dirty="0"/>
              <a:t>In one 24-hour period (September 16, 2020), 384,000 people applied for jobs at Amazon (</a:t>
            </a:r>
            <a:r>
              <a:rPr lang="en-US" dirty="0">
                <a:hlinkClick r:id="rId3"/>
              </a:rPr>
              <a:t>Forbes</a:t>
            </a:r>
            <a:r>
              <a:rPr lang="en-US" dirty="0"/>
              <a:t>).</a:t>
            </a:r>
          </a:p>
          <a:p>
            <a:r>
              <a:rPr lang="en-US" dirty="0" err="1"/>
              <a:t>NeurIPS</a:t>
            </a:r>
            <a:r>
              <a:rPr lang="en-US" dirty="0"/>
              <a:t> had 9454 submitted papers in 2020.  They don’t use AI to review the papers (yet?), but they use an automated paper-reviewer assignment system.  The same system (Toronto Paper Matching System) is used by ICML, CVPR, ICCV, and ECCV.</a:t>
            </a:r>
          </a:p>
        </p:txBody>
      </p:sp>
    </p:spTree>
    <p:extLst>
      <p:ext uri="{BB962C8B-B14F-4D97-AF65-F5344CB8AC3E}">
        <p14:creationId xmlns:p14="http://schemas.microsoft.com/office/powerpoint/2010/main" val="1516033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98761BB2-58F6-BF42-BF9D-40E42279A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113" y="0"/>
            <a:ext cx="10422687" cy="6838299"/>
          </a:xfrm>
          <a:prstGeom prst="rect">
            <a:avLst/>
          </a:prstGeom>
        </p:spPr>
      </p:pic>
    </p:spTree>
    <p:extLst>
      <p:ext uri="{BB962C8B-B14F-4D97-AF65-F5344CB8AC3E}">
        <p14:creationId xmlns:p14="http://schemas.microsoft.com/office/powerpoint/2010/main" val="3292816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265237"/>
            <a:ext cx="10972800" cy="5287963"/>
          </a:xfrm>
        </p:spPr>
        <p:txBody>
          <a:bodyPr/>
          <a:lstStyle/>
          <a:p>
            <a:r>
              <a:rPr lang="en-US" sz="2400" dirty="0">
                <a:solidFill>
                  <a:schemeClr val="bg1">
                    <a:lumMod val="75000"/>
                  </a:schemeClr>
                </a:solidFill>
              </a:rPr>
              <a:t>What’s the problem?</a:t>
            </a:r>
          </a:p>
          <a:p>
            <a:r>
              <a:rPr lang="en-US" sz="2400" dirty="0"/>
              <a:t>Fairness</a:t>
            </a:r>
          </a:p>
          <a:p>
            <a:pPr lvl="1"/>
            <a:r>
              <a:rPr lang="en-US" sz="2400" dirty="0"/>
              <a:t>Representation</a:t>
            </a:r>
          </a:p>
          <a:p>
            <a:pPr lvl="1"/>
            <a:r>
              <a:rPr lang="en-US" sz="2400" dirty="0"/>
              <a:t>Algorithmic solutions</a:t>
            </a:r>
          </a:p>
          <a:p>
            <a:pPr lvl="1"/>
            <a:r>
              <a:rPr lang="en-US" sz="2400" dirty="0"/>
              <a:t>Transparency as a solution to the fairness problem</a:t>
            </a:r>
          </a:p>
          <a:p>
            <a:r>
              <a:rPr lang="en-US" sz="2400" dirty="0"/>
              <a:t>Accountability</a:t>
            </a:r>
          </a:p>
          <a:p>
            <a:pPr lvl="1"/>
            <a:r>
              <a:rPr lang="en-US" sz="2400" dirty="0"/>
              <a:t>Physical safety</a:t>
            </a:r>
          </a:p>
          <a:p>
            <a:pPr lvl="1"/>
            <a:r>
              <a:rPr lang="en-US" sz="2400" dirty="0"/>
              <a:t>Data safety</a:t>
            </a:r>
          </a:p>
          <a:p>
            <a:pPr lvl="1"/>
            <a:r>
              <a:rPr lang="en-US" sz="2400" dirty="0"/>
              <a:t>Economic safety</a:t>
            </a:r>
          </a:p>
          <a:p>
            <a:r>
              <a:rPr lang="en-US" sz="2400" dirty="0"/>
              <a:t>Transparency</a:t>
            </a:r>
          </a:p>
          <a:p>
            <a:pPr lvl="1"/>
            <a:r>
              <a:rPr lang="en-US" sz="2400" dirty="0"/>
              <a:t>Explainable AI</a:t>
            </a:r>
          </a:p>
          <a:p>
            <a:pPr lvl="1"/>
            <a:r>
              <a:rPr lang="en-US" sz="2400" dirty="0"/>
              <a:t>Understanding the inner workings of a superintelligence</a:t>
            </a:r>
          </a:p>
        </p:txBody>
      </p:sp>
    </p:spTree>
    <p:extLst>
      <p:ext uri="{BB962C8B-B14F-4D97-AF65-F5344CB8AC3E}">
        <p14:creationId xmlns:p14="http://schemas.microsoft.com/office/powerpoint/2010/main" val="1949657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2A4EF-2768-514B-B602-ECC7DC96A7ED}"/>
              </a:ext>
            </a:extLst>
          </p:cNvPr>
          <p:cNvSpPr>
            <a:spLocks noGrp="1"/>
          </p:cNvSpPr>
          <p:nvPr>
            <p:ph type="title"/>
          </p:nvPr>
        </p:nvSpPr>
        <p:spPr/>
        <p:txBody>
          <a:bodyPr/>
          <a:lstStyle/>
          <a:p>
            <a:r>
              <a:rPr lang="en-US" dirty="0"/>
              <a:t>Bias caused by Data Sparsity</a:t>
            </a:r>
          </a:p>
        </p:txBody>
      </p:sp>
      <p:sp>
        <p:nvSpPr>
          <p:cNvPr id="3" name="Content Placeholder 2">
            <a:extLst>
              <a:ext uri="{FF2B5EF4-FFF2-40B4-BE49-F238E27FC236}">
                <a16:creationId xmlns:a16="http://schemas.microsoft.com/office/drawing/2014/main" id="{F86846F4-4823-A146-A8EF-5BB1F1DD2FC9}"/>
              </a:ext>
            </a:extLst>
          </p:cNvPr>
          <p:cNvSpPr>
            <a:spLocks noGrp="1"/>
          </p:cNvSpPr>
          <p:nvPr>
            <p:ph idx="1"/>
          </p:nvPr>
        </p:nvSpPr>
        <p:spPr>
          <a:xfrm>
            <a:off x="609600" y="1371601"/>
            <a:ext cx="10972800" cy="5029199"/>
          </a:xfrm>
        </p:spPr>
        <p:txBody>
          <a:bodyPr/>
          <a:lstStyle/>
          <a:p>
            <a:r>
              <a:rPr lang="en-US" sz="2400" dirty="0"/>
              <a:t>Data contain more examples of one type than others, e.g., more Caucasians than African Americans</a:t>
            </a:r>
          </a:p>
          <a:p>
            <a:r>
              <a:rPr lang="en-US" sz="2400" dirty="0"/>
              <a:t>Accuracy may be higher for the type that is better represented in the training data (minimize error by minimizing error for the majority case)</a:t>
            </a:r>
          </a:p>
          <a:p>
            <a:r>
              <a:rPr lang="en-US" sz="2400" u="sng" dirty="0"/>
              <a:t>Example</a:t>
            </a:r>
            <a:r>
              <a:rPr lang="en-US" sz="2400" dirty="0"/>
              <a:t>: blacks more likely to be refused parole even if their prison records are the same (https://</a:t>
            </a:r>
            <a:r>
              <a:rPr lang="en-US" sz="2400" dirty="0" err="1"/>
              <a:t>www.nytimes.com</a:t>
            </a:r>
            <a:r>
              <a:rPr lang="en-US" sz="2400" dirty="0"/>
              <a:t>/2016/12/04/</a:t>
            </a:r>
            <a:r>
              <a:rPr lang="en-US" sz="2400" dirty="0" err="1"/>
              <a:t>nyregion</a:t>
            </a:r>
            <a:r>
              <a:rPr lang="en-US" sz="2400" dirty="0"/>
              <a:t>/new-</a:t>
            </a:r>
            <a:r>
              <a:rPr lang="en-US" sz="2400" dirty="0" err="1"/>
              <a:t>york</a:t>
            </a:r>
            <a:r>
              <a:rPr lang="en-US" sz="2400" dirty="0"/>
              <a:t>-prisons-inmates-parole-</a:t>
            </a:r>
            <a:r>
              <a:rPr lang="en-US" sz="2400" dirty="0" err="1"/>
              <a:t>race.html</a:t>
            </a:r>
            <a:r>
              <a:rPr lang="en-US" sz="2400" dirty="0"/>
              <a:t>)</a:t>
            </a:r>
          </a:p>
          <a:p>
            <a:r>
              <a:rPr lang="en-US" sz="2400" u="sng" dirty="0"/>
              <a:t>Example</a:t>
            </a:r>
            <a:r>
              <a:rPr lang="en-US" sz="2400" dirty="0"/>
              <a:t>: tweets containing African American vernacular classified as “Danish,” and therefore excluded from automatic sentiment analysis  (https://</a:t>
            </a:r>
            <a:r>
              <a:rPr lang="en-US" sz="2400" dirty="0" err="1"/>
              <a:t>www.technologyreview.com</a:t>
            </a:r>
            <a:r>
              <a:rPr lang="en-US" sz="2400" dirty="0"/>
              <a:t>/s/608619/ai-programs-are-learning-to-exclude-some-african-american-voices/)</a:t>
            </a:r>
          </a:p>
          <a:p>
            <a:pPr marL="0" indent="0">
              <a:buNone/>
            </a:pPr>
            <a:endParaRPr lang="en-US" dirty="0"/>
          </a:p>
        </p:txBody>
      </p:sp>
    </p:spTree>
    <p:extLst>
      <p:ext uri="{BB962C8B-B14F-4D97-AF65-F5344CB8AC3E}">
        <p14:creationId xmlns:p14="http://schemas.microsoft.com/office/powerpoint/2010/main" val="1115267815"/>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109778</TotalTime>
  <Words>2912</Words>
  <Application>Microsoft Macintosh PowerPoint</Application>
  <PresentationFormat>Widescreen</PresentationFormat>
  <Paragraphs>341</Paragraphs>
  <Slides>49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Cambria Math</vt:lpstr>
      <vt:lpstr>Times New Roman</vt:lpstr>
      <vt:lpstr>Default Design</vt:lpstr>
      <vt:lpstr>CS440/ECE448 Lecture 25: AI Ethics</vt:lpstr>
      <vt:lpstr>Outline</vt:lpstr>
      <vt:lpstr>PowerPoint Presentation</vt:lpstr>
      <vt:lpstr>Examples of the problem</vt:lpstr>
      <vt:lpstr>Weapons of Math Destruction</vt:lpstr>
      <vt:lpstr>Developments since 2016: Scale</vt:lpstr>
      <vt:lpstr>PowerPoint Presentation</vt:lpstr>
      <vt:lpstr>Outline</vt:lpstr>
      <vt:lpstr>Bias caused by Data Sparsity</vt:lpstr>
      <vt:lpstr>“Stereotyping and Bias in the Flickr30k Dataset,” Emiel van Miltenburg</vt:lpstr>
      <vt:lpstr>… Never-ending learning is not the answer</vt:lpstr>
      <vt:lpstr>Some possible answers</vt:lpstr>
      <vt:lpstr>Outline</vt:lpstr>
      <vt:lpstr>Standard Definitions of Fairness in AI</vt:lpstr>
      <vt:lpstr>Standard Definitions of Fairness in AI</vt:lpstr>
      <vt:lpstr>You can’t have all three</vt:lpstr>
      <vt:lpstr>Other problems with algorithmic solutions</vt:lpstr>
      <vt:lpstr>Other Useful Definitions of Fairness in AI</vt:lpstr>
      <vt:lpstr>Outline</vt:lpstr>
      <vt:lpstr>Are College Admissions Fair?</vt:lpstr>
      <vt:lpstr>Is Employment Fair?</vt:lpstr>
      <vt:lpstr>State-of-the-art Solution: Explain Your Assumptions to Your Users</vt:lpstr>
      <vt:lpstr>State-of-the-art Solution: Explain Your Assumptions to Your Users</vt:lpstr>
      <vt:lpstr>Outline</vt:lpstr>
      <vt:lpstr>PowerPoint Presentation</vt:lpstr>
      <vt:lpstr>Trust Issues</vt:lpstr>
      <vt:lpstr>Physical Safety</vt:lpstr>
      <vt:lpstr>The Virtual Sully Research Project</vt:lpstr>
      <vt:lpstr>The Virtual Sully Research Project</vt:lpstr>
      <vt:lpstr>AI weapons</vt:lpstr>
      <vt:lpstr>AI weapons</vt:lpstr>
      <vt:lpstr>Outline</vt:lpstr>
      <vt:lpstr>Data Safety</vt:lpstr>
      <vt:lpstr>Example of a Technical Solution: Homomorphic Encryption</vt:lpstr>
      <vt:lpstr>Example of a Technical Solution: Homomorphic Encryption</vt:lpstr>
      <vt:lpstr>Example of a Legal Solution: General Data Privacy Regulation (GDPR)</vt:lpstr>
      <vt:lpstr>Outline</vt:lpstr>
      <vt:lpstr>Economic Safety: AI and Jobs</vt:lpstr>
      <vt:lpstr>Economic Safety: AI and Jobs</vt:lpstr>
      <vt:lpstr>Outline</vt:lpstr>
      <vt:lpstr>PowerPoint Presentation</vt:lpstr>
      <vt:lpstr>Four Principles of Explainable AI</vt:lpstr>
      <vt:lpstr>PowerPoint Presentation</vt:lpstr>
      <vt:lpstr>Methods</vt:lpstr>
      <vt:lpstr>PowerPoint Presentation</vt:lpstr>
      <vt:lpstr>Superintelligence</vt:lpstr>
      <vt:lpstr>Superintelligence</vt:lpstr>
      <vt:lpstr>Possible Solutions</vt:lpstr>
      <vt:lpstr>Growing Fields of Research in Artificial Intelligence</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Sparse Texture Representation Using Affine-Invariant Regions</dc:title>
  <dc:creator>Lana</dc:creator>
  <cp:lastModifiedBy>Hasegawa-Johnson, Mark Allan</cp:lastModifiedBy>
  <cp:revision>3178</cp:revision>
  <cp:lastPrinted>2016-08-24T20:18:55Z</cp:lastPrinted>
  <dcterms:created xsi:type="dcterms:W3CDTF">2003-06-12T19:48:44Z</dcterms:created>
  <dcterms:modified xsi:type="dcterms:W3CDTF">2021-04-22T17:19:15Z</dcterms:modified>
</cp:coreProperties>
</file>