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47" r:id="rId2"/>
    <p:sldId id="308" r:id="rId3"/>
    <p:sldId id="434" r:id="rId4"/>
    <p:sldId id="433" r:id="rId5"/>
    <p:sldId id="435" r:id="rId6"/>
    <p:sldId id="436" r:id="rId7"/>
    <p:sldId id="437" r:id="rId8"/>
    <p:sldId id="438" r:id="rId9"/>
    <p:sldId id="385" r:id="rId10"/>
    <p:sldId id="382" r:id="rId11"/>
    <p:sldId id="383" r:id="rId12"/>
    <p:sldId id="43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0" r:id="rId23"/>
    <p:sldId id="322" r:id="rId24"/>
    <p:sldId id="323" r:id="rId25"/>
    <p:sldId id="326" r:id="rId26"/>
    <p:sldId id="440" r:id="rId27"/>
    <p:sldId id="327" r:id="rId28"/>
    <p:sldId id="441" r:id="rId29"/>
    <p:sldId id="328" r:id="rId30"/>
    <p:sldId id="331" r:id="rId31"/>
    <p:sldId id="333" r:id="rId32"/>
    <p:sldId id="334" r:id="rId33"/>
    <p:sldId id="335" r:id="rId34"/>
    <p:sldId id="336" r:id="rId35"/>
    <p:sldId id="337" r:id="rId36"/>
    <p:sldId id="442" r:id="rId37"/>
    <p:sldId id="356" r:id="rId38"/>
    <p:sldId id="426" r:id="rId39"/>
    <p:sldId id="427" r:id="rId40"/>
    <p:sldId id="428" r:id="rId41"/>
    <p:sldId id="429" r:id="rId42"/>
    <p:sldId id="357" r:id="rId43"/>
    <p:sldId id="358" r:id="rId44"/>
    <p:sldId id="360" r:id="rId45"/>
    <p:sldId id="361" r:id="rId46"/>
    <p:sldId id="362" r:id="rId47"/>
    <p:sldId id="443" r:id="rId48"/>
    <p:sldId id="365" r:id="rId49"/>
    <p:sldId id="431" r:id="rId50"/>
    <p:sldId id="406" r:id="rId51"/>
    <p:sldId id="372" r:id="rId52"/>
    <p:sldId id="444" r:id="rId53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347"/>
            <p14:sldId id="308"/>
            <p14:sldId id="434"/>
            <p14:sldId id="433"/>
            <p14:sldId id="435"/>
            <p14:sldId id="436"/>
            <p14:sldId id="437"/>
            <p14:sldId id="438"/>
            <p14:sldId id="385"/>
            <p14:sldId id="382"/>
            <p14:sldId id="383"/>
            <p14:sldId id="43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2"/>
            <p14:sldId id="323"/>
            <p14:sldId id="326"/>
            <p14:sldId id="440"/>
            <p14:sldId id="327"/>
            <p14:sldId id="441"/>
            <p14:sldId id="328"/>
            <p14:sldId id="331"/>
            <p14:sldId id="333"/>
            <p14:sldId id="334"/>
            <p14:sldId id="335"/>
            <p14:sldId id="336"/>
            <p14:sldId id="337"/>
            <p14:sldId id="442"/>
            <p14:sldId id="356"/>
            <p14:sldId id="426"/>
            <p14:sldId id="427"/>
            <p14:sldId id="428"/>
            <p14:sldId id="429"/>
            <p14:sldId id="357"/>
            <p14:sldId id="358"/>
            <p14:sldId id="360"/>
            <p14:sldId id="361"/>
            <p14:sldId id="362"/>
            <p14:sldId id="443"/>
            <p14:sldId id="365"/>
            <p14:sldId id="431"/>
            <p14:sldId id="406"/>
            <p14:sldId id="372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8"/>
    <p:restoredTop sz="88737" autoAdjust="0"/>
  </p:normalViewPr>
  <p:slideViewPr>
    <p:cSldViewPr>
      <p:cViewPr varScale="1">
        <p:scale>
          <a:sx n="100" d="100"/>
          <a:sy n="100" d="100"/>
        </p:scale>
        <p:origin x="536" y="16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6" indent="0" algn="ctr">
              <a:buNone/>
              <a:defRPr/>
            </a:lvl2pPr>
            <a:lvl3pPr marL="914171" indent="0" algn="ctr">
              <a:buNone/>
              <a:defRPr/>
            </a:lvl3pPr>
            <a:lvl4pPr marL="1371257" indent="0" algn="ctr">
              <a:buNone/>
              <a:defRPr/>
            </a:lvl4pPr>
            <a:lvl5pPr marL="1828343" indent="0" algn="ctr">
              <a:buNone/>
              <a:defRPr/>
            </a:lvl5pPr>
            <a:lvl6pPr marL="2285429" indent="0" algn="ctr">
              <a:buNone/>
              <a:defRPr/>
            </a:lvl6pPr>
            <a:lvl7pPr marL="2742514" indent="0" algn="ctr">
              <a:buNone/>
              <a:defRPr/>
            </a:lvl7pPr>
            <a:lvl8pPr marL="3199600" indent="0" algn="ctr">
              <a:buNone/>
              <a:defRPr/>
            </a:lvl8pPr>
            <a:lvl9pPr marL="36566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5pPr>
      <a:lvl6pPr marL="45708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5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4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79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714" indent="-228543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800" indent="-22854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86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71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57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43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28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4.0070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bMcUk6pc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pdf/1504.00702" TargetMode="External"/><Relationship Id="rId4" Type="http://schemas.openxmlformats.org/officeDocument/2006/relationships/hyperlink" Target="https://www.youtube.com/watch?v=JCjTQfy0h8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34.gif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4.png"/><Relationship Id="rId7" Type="http://schemas.openxmlformats.org/officeDocument/2006/relationships/image" Target="../media/image1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42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5.png"/><Relationship Id="rId7" Type="http://schemas.openxmlformats.org/officeDocument/2006/relationships/image" Target="../media/image1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42.png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153253"/>
            <a:ext cx="5281824" cy="4088335"/>
          </a:xfrm>
        </p:spPr>
        <p:txBody>
          <a:bodyPr/>
          <a:lstStyle/>
          <a:p>
            <a:r>
              <a:rPr lang="en-US" dirty="0"/>
              <a:t>Model-Free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CS440/ECE448 Lecture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5079331"/>
            <a:ext cx="418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 Hasegawa-Johnson, 4/2021,</a:t>
            </a:r>
          </a:p>
          <a:p>
            <a:r>
              <a:rPr lang="en-US" sz="1600" dirty="0"/>
              <a:t>including slides by Svetlana </a:t>
            </a:r>
            <a:r>
              <a:rPr lang="en-US" sz="1600" dirty="0" err="1"/>
              <a:t>Lazebnik</a:t>
            </a:r>
            <a:r>
              <a:rPr lang="en-US" sz="1600" dirty="0"/>
              <a:t>, 11/2017</a:t>
            </a:r>
          </a:p>
          <a:p>
            <a:r>
              <a:rPr lang="en-US" sz="1600" dirty="0"/>
              <a:t>CC-BY 4.0: you may remix or redistribute if you cite the source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30" y="-24500"/>
            <a:ext cx="7080522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4748565" y="5866765"/>
            <a:ext cx="327574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6" dirty="0"/>
              <a:t>Image: </a:t>
            </a:r>
            <a:r>
              <a:rPr lang="en-US" sz="1466" dirty="0" err="1"/>
              <a:t>Megajuice</a:t>
            </a:r>
            <a:r>
              <a:rPr lang="en-US" sz="1466" dirty="0"/>
              <a:t>, CC0, </a:t>
            </a:r>
            <a:r>
              <a:rPr lang="en-US" sz="1466" dirty="0">
                <a:hlinkClick r:id="rId3"/>
              </a:rPr>
              <a:t>https://commons.wikimedia.org/</a:t>
            </a:r>
            <a:endParaRPr lang="en-US" sz="1466" dirty="0"/>
          </a:p>
          <a:p>
            <a:pPr algn="r"/>
            <a:r>
              <a:rPr lang="en-US" sz="1466" dirty="0"/>
              <a:t>w/</a:t>
            </a:r>
            <a:r>
              <a:rPr lang="en-US" sz="1466" dirty="0" err="1"/>
              <a:t>index.php?curid</a:t>
            </a:r>
            <a:r>
              <a:rPr lang="en-US" sz="1466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42052" y="1524497"/>
            <a:ext cx="4723170" cy="4524784"/>
          </a:xfrm>
        </p:spPr>
        <p:txBody>
          <a:bodyPr/>
          <a:lstStyle/>
          <a:p>
            <a:r>
              <a:rPr lang="en-US" sz="2399" i="1" dirty="0"/>
              <a:t>Underlying state</a:t>
            </a:r>
            <a:r>
              <a:rPr lang="en-US" sz="2399" dirty="0"/>
              <a:t> x: true object position, robot configuration</a:t>
            </a:r>
          </a:p>
          <a:p>
            <a:r>
              <a:rPr lang="en-US" sz="2399" i="1" dirty="0"/>
              <a:t>Observations</a:t>
            </a:r>
            <a:r>
              <a:rPr lang="en-US" sz="2399" dirty="0"/>
              <a:t> o: image pixels</a:t>
            </a:r>
          </a:p>
          <a:p>
            <a:endParaRPr lang="en-US" sz="2399" dirty="0"/>
          </a:p>
          <a:p>
            <a:r>
              <a:rPr lang="en-US" sz="2399" dirty="0"/>
              <a:t>Two-part approach:</a:t>
            </a:r>
          </a:p>
          <a:p>
            <a:pPr lvl="1"/>
            <a:r>
              <a:rPr lang="en-US" dirty="0"/>
              <a:t>Learn</a:t>
            </a:r>
            <a:r>
              <a:rPr lang="en-US" i="1" dirty="0"/>
              <a:t> guiding policy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 using trajectory-centric RL and control techniques</a:t>
            </a:r>
          </a:p>
          <a:p>
            <a:pPr lvl="1"/>
            <a:r>
              <a:rPr lang="en-US" dirty="0"/>
              <a:t>Learn </a:t>
            </a:r>
            <a:r>
              <a:rPr lang="en-US" i="1" dirty="0" err="1"/>
              <a:t>visuomotor</a:t>
            </a:r>
            <a:r>
              <a:rPr lang="en-US" i="1" dirty="0"/>
              <a:t> policy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a|o</a:t>
            </a:r>
            <a:r>
              <a:rPr lang="en-US" dirty="0"/>
              <a:t>) by imitating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</a:t>
            </a:r>
          </a:p>
          <a:p>
            <a:endParaRPr lang="en-US" sz="2399" dirty="0"/>
          </a:p>
        </p:txBody>
      </p:sp>
      <p:pic>
        <p:nvPicPr>
          <p:cNvPr id="8" name="Shape 4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323" y="1295957"/>
            <a:ext cx="3885188" cy="4952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6864" y="6323846"/>
            <a:ext cx="7922736" cy="3809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S. Levine et al. </a:t>
            </a:r>
            <a:r>
              <a:rPr lang="en-US" sz="1800" dirty="0">
                <a:hlinkClick r:id="rId3"/>
              </a:rPr>
              <a:t>End-to-end training of deep visuomotor policies</a:t>
            </a:r>
            <a:r>
              <a:rPr lang="en-US" sz="1800" dirty="0"/>
              <a:t>. JMLR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00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pic>
        <p:nvPicPr>
          <p:cNvPr id="5" name="Picture 4" descr="Screen Shot 2016-08-22 at 12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44" y="1429212"/>
            <a:ext cx="7894418" cy="3999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6089" y="5638225"/>
            <a:ext cx="360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Overview video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training video</a:t>
            </a:r>
            <a:endParaRPr lang="en-U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56864" y="6323846"/>
            <a:ext cx="7922736" cy="3809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S. Levine et al. </a:t>
            </a:r>
            <a:r>
              <a:rPr lang="en-US" sz="1800" dirty="0">
                <a:hlinkClick r:id="rId5"/>
              </a:rPr>
              <a:t>End-to-end training of deep visuomotor policies</a:t>
            </a:r>
            <a:r>
              <a:rPr lang="en-US" sz="1800" dirty="0"/>
              <a:t>. JMLR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97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Imitation learning</a:t>
            </a:r>
          </a:p>
          <a:p>
            <a:r>
              <a:rPr lang="en-US" dirty="0"/>
              <a:t>Q-learning</a:t>
            </a:r>
          </a:p>
          <a:p>
            <a:pPr lvl="1"/>
            <a:r>
              <a:rPr lang="en-US" dirty="0"/>
              <a:t>Table-based: TD, SARSA</a:t>
            </a:r>
          </a:p>
          <a:p>
            <a:pPr lvl="1"/>
            <a:r>
              <a:rPr lang="en-US" dirty="0"/>
              <a:t>Deep Q-learning</a:t>
            </a:r>
          </a:p>
          <a:p>
            <a:r>
              <a:rPr lang="en-US" dirty="0"/>
              <a:t>Actor-Critic 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D99D-3473-1F4D-9016-AF3C20D5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we talked about solving Bellman’s equation before, we said that the optimum policy is given by the “max” operation: the action that gives you that maximum is the action you should take.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625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21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8E56-E873-8644-B9CE-B1FC61B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goal of Q-learning is to learn a function, Q(</a:t>
                </a:r>
                <a:r>
                  <a:rPr lang="en-US" dirty="0" err="1"/>
                  <a:t>s,a</a:t>
                </a:r>
                <a:r>
                  <a:rPr lang="en-US" dirty="0"/>
                  <a:t>), such that the best action to take is the action that maximizes Q: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about if we define  Q(</a:t>
                </a:r>
                <a:r>
                  <a:rPr lang="en-US" dirty="0" err="1"/>
                  <a:t>s,a</a:t>
                </a:r>
                <a:r>
                  <a:rPr lang="en-US" dirty="0"/>
                  <a:t>) to be “The expected future reward I will achieve if I take action a in state s?”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0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362-7F16-194E-A99D-1646B295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Suppose we know everything: we know P(s’|</a:t>
                </a:r>
                <a:r>
                  <a:rPr lang="en-US" sz="2800" dirty="0" err="1"/>
                  <a:t>s,a</a:t>
                </a:r>
                <a:r>
                  <a:rPr lang="en-US" sz="2800" dirty="0"/>
                  <a:t>), R(s),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and U(s).  Then we collect our total expected future reward by doing these things:</a:t>
                </a:r>
              </a:p>
              <a:p>
                <a:r>
                  <a:rPr lang="en-US" sz="2800" dirty="0"/>
                  <a:t>Collect our current reward, R(s)</a:t>
                </a:r>
              </a:p>
              <a:p>
                <a:r>
                  <a:rPr lang="en-US" sz="2800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Make a transition to a future state, s’, according to P(s’|</a:t>
                </a:r>
                <a:r>
                  <a:rPr lang="en-US" sz="2800" dirty="0" err="1"/>
                  <a:t>s,a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Then collect all future rewards, U(s’)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  <a:blipFill>
                <a:blip r:embed="rId2"/>
                <a:stretch>
                  <a:fillRect l="-1272" t="-1527" r="-347" b="-4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5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Whoa!  So Bellman’s equation is actually just a simplified version of the Q-function: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8713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7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Q-function: recursive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Or, to look at it another way, we could plug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into the definition of the Q-function in order to get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Remember, it has these steps::</a:t>
                </a:r>
              </a:p>
              <a:p>
                <a:r>
                  <a:rPr lang="en-US" dirty="0"/>
                  <a:t>Collect our current reward, R(s)</a:t>
                </a:r>
              </a:p>
              <a:p>
                <a:r>
                  <a:rPr lang="en-US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transition to a future state, s’, according to P(s’|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Choose the optimum action, a’, from state s’, and collect all future rewards.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30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054944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3494618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063604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2434" y="2039348"/>
                <a:ext cx="5335909" cy="410130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intended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left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right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434" y="2039348"/>
                <a:ext cx="5335909" cy="4101306"/>
              </a:xfrm>
              <a:blipFill>
                <a:blip r:embed="rId6"/>
                <a:stretch>
                  <a:fillRect l="-13777" t="-74074" b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483" y="4830716"/>
            <a:ext cx="1481189" cy="1356008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520C316C-D457-CA4A-906A-30FDBF03C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106" y="4739299"/>
            <a:ext cx="716092" cy="716092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3639CA79-4F9E-1E49-ADD8-EB85622C5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5535" y="4891660"/>
            <a:ext cx="716092" cy="7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Utility of each state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63C044-5190-E14C-A96E-A96FFF76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020" y="2753819"/>
            <a:ext cx="5488213" cy="56284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dirty="0"/>
              <a:t>(Calculated using value iteration.)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341" y="1567031"/>
                <a:ext cx="10512862" cy="1100168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41" y="1567031"/>
                <a:ext cx="10512862" cy="1100168"/>
              </a:xfrm>
              <a:prstGeom prst="rect">
                <a:avLst/>
              </a:prstGeom>
              <a:blipFill>
                <a:blip r:embed="rId6"/>
                <a:stretch>
                  <a:fillRect t="-140909" b="-18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8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F222-E247-2B4F-B9B8-A395549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Markov Decision Process (MDP): Given P(s’|</a:t>
                </a:r>
                <a:r>
                  <a:rPr lang="en-US" dirty="0" err="1"/>
                  <a:t>s,a</a:t>
                </a:r>
                <a:r>
                  <a:rPr lang="en-US" dirty="0"/>
                  <a:t>) and R(s), you can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optimal policy, by finding U(s), the value of each state, using either value iteration or policy iteration.</a:t>
                </a:r>
              </a:p>
              <a:p>
                <a:r>
                  <a:rPr lang="en-US" dirty="0"/>
                  <a:t>Model-Based Reinforcement Learning:  If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are unknown, you can find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using the observation-model-policy loop:</a:t>
                </a:r>
              </a:p>
              <a:p>
                <a:pPr lvl="1"/>
                <a:r>
                  <a:rPr lang="en-US" dirty="0"/>
                  <a:t>Observation: Create a training dataset by trying n consecutive actions, using an exploration-exploitation tradeoff like epsilon-first or epsilon-greedy</a:t>
                </a:r>
              </a:p>
              <a:p>
                <a:pPr lvl="1"/>
                <a:r>
                  <a:rPr lang="en-US" dirty="0"/>
                  <a:t>Model: Estimate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using maximum likelihood estimation or Laplace smoothing</a:t>
                </a:r>
              </a:p>
              <a:p>
                <a:pPr lvl="1"/>
                <a:r>
                  <a:rPr lang="en-US" dirty="0"/>
                  <a:t>Policy: Find the optimum policy using value iteration or policy iteration.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  <a:blipFill>
                <a:blip r:embed="rId2"/>
                <a:stretch>
                  <a:fillRect l="-844" t="-1842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The Q-function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799" dirty="0"/>
                  <a:t>Calculated using a two-step value iteration: </a:t>
                </a:r>
              </a:p>
              <a:p>
                <a:pPr marL="0" indent="0">
                  <a:buNone/>
                </a:pPr>
                <a:endParaRPr lang="en-US" sz="27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99" dirty="0"/>
              </a:p>
              <a:p>
                <a:pPr marL="0" indent="0">
                  <a:buNone/>
                </a:pPr>
                <a:endParaRPr lang="en-US" sz="27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  <a:blipFill>
                <a:blip r:embed="rId6"/>
                <a:stretch>
                  <a:fillRect t="-8333" b="-24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21668"/>
              </p:ext>
            </p:extLst>
          </p:nvPr>
        </p:nvGraphicFramePr>
        <p:xfrm>
          <a:off x="392668" y="2595748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664" y="259574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661" y="258820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86937"/>
              </p:ext>
            </p:extLst>
          </p:nvPr>
        </p:nvGraphicFramePr>
        <p:xfrm>
          <a:off x="1924020" y="2593164"/>
          <a:ext cx="1481190" cy="14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5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016" y="259316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015" y="258562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53797"/>
              </p:ext>
            </p:extLst>
          </p:nvPr>
        </p:nvGraphicFramePr>
        <p:xfrm>
          <a:off x="3424382" y="2606073"/>
          <a:ext cx="1481190" cy="13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7378" y="2606073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7376" y="259853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32509"/>
              </p:ext>
            </p:extLst>
          </p:nvPr>
        </p:nvGraphicFramePr>
        <p:xfrm>
          <a:off x="3406306" y="3951494"/>
          <a:ext cx="1481190" cy="14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82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79302" y="395149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79300" y="394395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92963"/>
              </p:ext>
            </p:extLst>
          </p:nvPr>
        </p:nvGraphicFramePr>
        <p:xfrm>
          <a:off x="4922163" y="5327901"/>
          <a:ext cx="1481190" cy="141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5159" y="532790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5158" y="53203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61228"/>
              </p:ext>
            </p:extLst>
          </p:nvPr>
        </p:nvGraphicFramePr>
        <p:xfrm>
          <a:off x="3416638" y="5340813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89634" y="534081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89632" y="533327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95868"/>
              </p:ext>
            </p:extLst>
          </p:nvPr>
        </p:nvGraphicFramePr>
        <p:xfrm>
          <a:off x="1880122" y="5322737"/>
          <a:ext cx="1481190" cy="141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704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118" y="53227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117" y="53151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25203"/>
              </p:ext>
            </p:extLst>
          </p:nvPr>
        </p:nvGraphicFramePr>
        <p:xfrm>
          <a:off x="374594" y="5335650"/>
          <a:ext cx="1481190" cy="140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86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590" y="533565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589" y="5328108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45782"/>
              </p:ext>
            </p:extLst>
          </p:nvPr>
        </p:nvGraphicFramePr>
        <p:xfrm>
          <a:off x="372011" y="3954076"/>
          <a:ext cx="1481190" cy="14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07" y="3954076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06" y="3946534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Relationship between Q and 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9299" y="2526229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07" y="3965904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0108" y="2534889"/>
            <a:ext cx="1481189" cy="132521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06204"/>
              </p:ext>
            </p:extLst>
          </p:nvPr>
        </p:nvGraphicFramePr>
        <p:xfrm>
          <a:off x="36301" y="2533772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9298" y="253377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9296" y="2526230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74672"/>
              </p:ext>
            </p:extLst>
          </p:nvPr>
        </p:nvGraphicFramePr>
        <p:xfrm>
          <a:off x="1567654" y="2531188"/>
          <a:ext cx="1481190" cy="141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540650" y="2531188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540647" y="252364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16928"/>
              </p:ext>
            </p:extLst>
          </p:nvPr>
        </p:nvGraphicFramePr>
        <p:xfrm>
          <a:off x="3068015" y="2544097"/>
          <a:ext cx="1481190" cy="139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041013" y="254409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041010" y="253655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82875"/>
              </p:ext>
            </p:extLst>
          </p:nvPr>
        </p:nvGraphicFramePr>
        <p:xfrm>
          <a:off x="3049940" y="3889519"/>
          <a:ext cx="1481190" cy="141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2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96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2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022936" y="3889518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022933" y="3881977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52043"/>
              </p:ext>
            </p:extLst>
          </p:nvPr>
        </p:nvGraphicFramePr>
        <p:xfrm>
          <a:off x="4565797" y="5265925"/>
          <a:ext cx="1481190" cy="139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5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360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5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538793" y="5265925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538790" y="5258383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83442"/>
              </p:ext>
            </p:extLst>
          </p:nvPr>
        </p:nvGraphicFramePr>
        <p:xfrm>
          <a:off x="3060272" y="5278837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033268" y="52788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033267" y="52712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64647"/>
              </p:ext>
            </p:extLst>
          </p:nvPr>
        </p:nvGraphicFramePr>
        <p:xfrm>
          <a:off x="1523756" y="5260761"/>
          <a:ext cx="1481190" cy="141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649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496752" y="526076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496751" y="525321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14955"/>
              </p:ext>
            </p:extLst>
          </p:nvPr>
        </p:nvGraphicFramePr>
        <p:xfrm>
          <a:off x="18228" y="5273674"/>
          <a:ext cx="1481190" cy="140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42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-8776" y="527367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-8778" y="526613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69381"/>
              </p:ext>
            </p:extLst>
          </p:nvPr>
        </p:nvGraphicFramePr>
        <p:xfrm>
          <a:off x="15645" y="3892101"/>
          <a:ext cx="1481190" cy="141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4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361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4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-11359" y="389210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-11362" y="38845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17C2DB5-67F8-394D-904C-1B22F8048994}"/>
              </a:ext>
            </a:extLst>
          </p:cNvPr>
          <p:cNvGraphicFramePr>
            <a:graphicFrameLocks noGrp="1"/>
          </p:cNvGraphicFramePr>
          <p:nvPr/>
        </p:nvGraphicFramePr>
        <p:xfrm>
          <a:off x="6129530" y="2526229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6B818F85-478A-4049-B204-459C3BC6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0338" y="3965904"/>
            <a:ext cx="1481189" cy="1259918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9A490994-5699-924E-AF6C-D9E9DB74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0338" y="2534889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/>
              <p:nvPr/>
            </p:nvSpPr>
            <p:spPr>
              <a:xfrm>
                <a:off x="4260926" y="1494963"/>
                <a:ext cx="3782153" cy="80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1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199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26" y="1494963"/>
                <a:ext cx="3782153" cy="800027"/>
              </a:xfrm>
              <a:prstGeom prst="rect">
                <a:avLst/>
              </a:prstGeom>
              <a:blipFill>
                <a:blip r:embed="rId6"/>
                <a:stretch>
                  <a:fillRect l="-1003" r="-2676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76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concept: What if you don’t know P(s’|</a:t>
            </a:r>
            <a:r>
              <a:rPr lang="en-US" dirty="0" err="1"/>
              <a:t>s,a</a:t>
            </a:r>
            <a:r>
              <a:rPr lang="en-US" dirty="0"/>
              <a:t>) and R(s)?  Can you still estimate Q(</a:t>
            </a:r>
            <a:r>
              <a:rPr lang="en-US" dirty="0" err="1"/>
              <a:t>s,a</a:t>
            </a:r>
            <a:r>
              <a:rPr lang="en-US" dirty="0"/>
              <a:t>)?</a:t>
            </a:r>
          </a:p>
          <a:p>
            <a:pPr marL="514196" indent="-514196">
              <a:buFont typeface="+mj-lt"/>
              <a:buAutoNum type="arabicPeriod"/>
            </a:pPr>
            <a:r>
              <a:rPr lang="en-US" dirty="0"/>
              <a:t>Method #1: Model-based learning.  Estimate P(s’|</a:t>
            </a:r>
            <a:r>
              <a:rPr lang="en-US" dirty="0" err="1"/>
              <a:t>s,a</a:t>
            </a:r>
            <a:r>
              <a:rPr lang="en-US" dirty="0"/>
              <a:t>) and R(s), then use them to compute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  <a:p>
            <a:pPr marL="514196" indent="-514196">
              <a:buFont typeface="+mj-lt"/>
              <a:buAutoNum type="arabicPeriod"/>
            </a:pPr>
            <a:r>
              <a:rPr lang="en-US" dirty="0"/>
              <a:t>Method #2 (today): Model-free learning.  Try some stuff, observe the results, use the results to estimate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461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Q(</a:t>
            </a:r>
            <a:r>
              <a:rPr lang="en-US" sz="2800" dirty="0" err="1"/>
              <a:t>s,a</a:t>
            </a:r>
            <a:r>
              <a:rPr lang="en-US" sz="2800" dirty="0"/>
              <a:t>) is the total of all current &amp; future rewards that you expect to get if you perform action a in state s.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…so how about this strategy…</a:t>
            </a:r>
          </a:p>
          <a:p>
            <a:pPr marL="0" indent="0">
              <a:buNone/>
            </a:pPr>
            <a:endParaRPr lang="en-US" sz="2800" dirty="0"/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Play the game an infinite number of times.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Each time you try action a in state s, measure the reward that you receive from that point onward for the rest of the game.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Average.</a:t>
            </a:r>
          </a:p>
        </p:txBody>
      </p:sp>
    </p:spTree>
    <p:extLst>
      <p:ext uri="{BB962C8B-B14F-4D97-AF65-F5344CB8AC3E}">
        <p14:creationId xmlns:p14="http://schemas.microsoft.com/office/powerpoint/2010/main" val="110095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Q-learning: a slightly more practical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Q(</a:t>
                </a:r>
                <a:r>
                  <a:rPr lang="en-US" dirty="0" err="1"/>
                  <a:t>s,a</a:t>
                </a:r>
                <a:r>
                  <a:rPr lang="en-US" dirty="0"/>
                  <a:t>) is the total of all current &amp; future rewards that you expect to get if you perform action a in state 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…so how about this strategy…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Play the game a</a:t>
                </a:r>
                <a:r>
                  <a:rPr lang="en-US" strike="sngStrike" dirty="0"/>
                  <a:t>n infinite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finite</a:t>
                </a:r>
                <a:r>
                  <a:rPr lang="en-US" dirty="0"/>
                  <a:t> number of times. 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Keep track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, the estimate of Q after the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u="sng" baseline="30000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iteration.</a:t>
                </a:r>
                <a:endParaRPr lang="en-US" b="1" u="sng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Each time you try action a in state s, measure the reward that you receive </a:t>
                </a:r>
                <a:r>
                  <a:rPr lang="en-US" strike="sngStrike" dirty="0"/>
                  <a:t>from that point onward for the rest of the game.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in the current state, plus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with #2 in order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6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15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solve these problems as follows: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reward we got this time.</a:t>
                </a:r>
              </a:p>
              <a:p>
                <a:r>
                  <a:rPr lang="en-US" dirty="0"/>
                  <a:t>Instead of summing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set s’ equal to whatever state followed s this time.</a:t>
                </a:r>
              </a:p>
              <a:p>
                <a:r>
                  <a:rPr lang="en-US" dirty="0"/>
                  <a:t>Instead of the true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our current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3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5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𝑜𝑐𝑎𝑙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solve these problems as follows: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reward we got this time.</a:t>
                </a:r>
              </a:p>
              <a:p>
                <a:r>
                  <a:rPr lang="en-US" dirty="0"/>
                  <a:t>Instead of summing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set s’ equal to whatever state followed s this time.</a:t>
                </a:r>
              </a:p>
              <a:p>
                <a:r>
                  <a:rPr lang="en-US" dirty="0"/>
                  <a:t>Instead of the true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our current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9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Problem: NOISY!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random,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not the real value of Q, only our current estimate,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might be very far away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 It might even be worse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Solution: interpolate, using a small interpolation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1508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71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called the “time difference” or TD.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the TD is positive, it means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u="sng" dirty="0"/>
                  <a:t>better</a:t>
                </a:r>
                <a:r>
                  <a:rPr lang="en-US" dirty="0"/>
                  <a:t> than we expected,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dirty="0"/>
                  <a:t> is an increase.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the TD is negative, it means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u="sng" dirty="0"/>
                  <a:t>worse</a:t>
                </a:r>
                <a:r>
                  <a:rPr lang="en-US" dirty="0"/>
                  <a:t> than we expected,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dirty="0"/>
                  <a:t> is a decrease.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327" t="-1508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Model-Free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D5A3-92A6-8840-88C7-38F26CE5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678"/>
            <a:ext cx="10969943" cy="1142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can’t we just learn a model (neural net, or even a table lookup) that does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4367662" y="302270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3148779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907000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8024309" y="3399560"/>
                <a:ext cx="32743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332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332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9" y="3399560"/>
                <a:ext cx="3274358" cy="912879"/>
              </a:xfrm>
              <a:prstGeom prst="rect">
                <a:avLst/>
              </a:prstGeom>
              <a:blipFill>
                <a:blip r:embed="rId2"/>
                <a:stretch>
                  <a:fillRect r="-3861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490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909B-BD58-5746-86E0-42FCE05E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versus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TD-learning has one gap, still: when you reach state s, how do you choose an action?</a:t>
                </a:r>
              </a:p>
              <a:p>
                <a:r>
                  <a:rPr lang="en-US" sz="2400" dirty="0"/>
                  <a:t>You might think that you just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, but that has the following problem: 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wrong?</a:t>
                </a:r>
              </a:p>
              <a:p>
                <a:r>
                  <a:rPr lang="en-US" sz="2400" dirty="0"/>
                  <a:t>The solution is to use an exploration strategy.  For example,</a:t>
                </a:r>
              </a:p>
              <a:p>
                <a:pPr lvl="1"/>
                <a:r>
                  <a:rPr lang="en-US" sz="2400" dirty="0"/>
                  <a:t>Epsilon-first strategy: if there’s an action we’ve chosen less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times, then choose that.  Otherwise,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Epsilon-greedy strategy: with probability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  With probability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 choose an action uniformly at random.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01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7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196" indent="-514196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196" indent="-514196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1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196" indent="-514196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196" indent="-514196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59B9CA-3EF4-FE40-B573-846F97D5E2A8}"/>
              </a:ext>
            </a:extLst>
          </p:cNvPr>
          <p:cNvSpPr/>
          <p:nvPr/>
        </p:nvSpPr>
        <p:spPr>
          <a:xfrm>
            <a:off x="10084103" y="4113950"/>
            <a:ext cx="1922631" cy="1937846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399" dirty="0"/>
              <a:t>The action TD-learning assumes you will perform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1029FC-686D-0749-A98B-60A37BD45EF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513966" y="4460219"/>
            <a:ext cx="2570137" cy="62265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D6D540-FCFF-C845-9C9B-F9E20DF9993C}"/>
              </a:ext>
            </a:extLst>
          </p:cNvPr>
          <p:cNvSpPr/>
          <p:nvPr/>
        </p:nvSpPr>
        <p:spPr>
          <a:xfrm>
            <a:off x="10109886" y="989392"/>
            <a:ext cx="1922631" cy="1200016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399" dirty="0"/>
              <a:t>The action you actually perform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5CDBAB-79DB-3A49-85BA-C3C7F030DF4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497581" y="1589401"/>
            <a:ext cx="3612305" cy="12000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54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 is an off-policy learning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TD learning is called an off-policy learning algorithm because it assumes an 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…which is different from the action dictated by your current exploration versus exploitation policy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Sometimes off-policy learning converges slowly, for example, because the TD-learning update is not taking advantage of your exploration.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327" t="-3015" r="-2051" b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5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99" dirty="0"/>
                  <a:t>We can create an “on-policy learning” algorithm by deciding in advance which action (</a:t>
                </a:r>
                <a14:m>
                  <m:oMath xmlns:m="http://schemas.openxmlformats.org/officeDocument/2006/math">
                    <m:r>
                      <a:rPr lang="en-US" sz="1999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99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999" dirty="0"/>
                  <a:t>) we’ll perform in state </a:t>
                </a:r>
                <a14:m>
                  <m:oMath xmlns:m="http://schemas.openxmlformats.org/officeDocument/2006/math">
                    <m:r>
                      <a:rPr lang="en-US" sz="1999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999" dirty="0"/>
                  <a:t>, and then using that action in the update equation:</a:t>
                </a:r>
              </a:p>
              <a:p>
                <a:pPr marL="0" indent="0">
                  <a:buNone/>
                </a:pPr>
                <a:endParaRPr lang="en-US" sz="1999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9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99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9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9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99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Observe the state </a:t>
                </a:r>
                <a14:m>
                  <m:oMath xmlns:m="http://schemas.openxmlformats.org/officeDocument/2006/math">
                    <m:r>
                      <a:rPr lang="en-US" sz="1999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999" dirty="0"/>
                  <a:t> that you end up in, and then use your current policy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9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9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9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9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999" dirty="0"/>
                  <a:t>.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Calculate </a:t>
                </a:r>
                <a:r>
                  <a:rPr lang="en-US" sz="1999" dirty="0" err="1"/>
                  <a:t>Qlocal</a:t>
                </a:r>
                <a:r>
                  <a:rPr lang="en-US" sz="1999" dirty="0"/>
                  <a:t> and the update equation as: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sz="19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19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9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1999" dirty="0"/>
              </a:p>
              <a:p>
                <a:pPr marL="514196" indent="-514196">
                  <a:buFont typeface="+mj-lt"/>
                  <a:buAutoNum type="arabicPeriod" startAt="3"/>
                </a:pPr>
                <a:endParaRPr lang="en-US" sz="19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9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999" dirty="0"/>
              </a:p>
              <a:p>
                <a:pPr marL="0" indent="0">
                  <a:buNone/>
                </a:pPr>
                <a:endParaRPr lang="en-US" sz="1999" dirty="0"/>
              </a:p>
              <a:p>
                <a:pPr marL="514196" indent="-514196">
                  <a:buFont typeface="+mj-lt"/>
                  <a:buAutoNum type="arabicPeriod" startAt="4"/>
                </a:pPr>
                <a:r>
                  <a:rPr lang="en-US" sz="1999" dirty="0"/>
                  <a:t>Go to step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88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algorithm is called SARSA (state-action-reward-state-action) because: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TD-learning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only need to know the tuple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SARSA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need to have already picked 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64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Imitation 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Table-based: TD, SARSA</a:t>
            </a:r>
          </a:p>
          <a:p>
            <a:pPr lvl="1"/>
            <a:r>
              <a:rPr lang="en-US" dirty="0"/>
              <a:t>Deep Q-learning</a:t>
            </a:r>
          </a:p>
          <a:p>
            <a:r>
              <a:rPr lang="en-US" dirty="0"/>
              <a:t>Actor-Critic 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666" dirty="0"/>
                  <a:t> is a vector of real numbers, e.g., the image from the robot’s eye camera: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Instead of discrete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66" dirty="0"/>
                  <a:t>,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 is a vector, e.g., cannon angle and velocity,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Deep Q-learning uses a neural network to compute 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6" i="1" dirty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 which is as close as possible to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6" dirty="0"/>
                  <a:t>.</a:t>
                </a:r>
              </a:p>
              <a:p>
                <a:pPr marL="0" indent="0">
                  <a:buNone/>
                </a:pPr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941" y="1194382"/>
                <a:ext cx="5162883" cy="5662725"/>
              </a:xfrm>
              <a:blipFill>
                <a:blip r:embed="rId2"/>
                <a:stretch>
                  <a:fillRect l="-2211" t="-1570" r="-1474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171" y="2306397"/>
            <a:ext cx="20888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8938471" y="1803824"/>
                <a:ext cx="1507400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 (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71" y="1803824"/>
                <a:ext cx="1507400" cy="502573"/>
              </a:xfrm>
              <a:prstGeom prst="rect">
                <a:avLst/>
              </a:prstGeom>
              <a:blipFill>
                <a:blip r:embed="rId8"/>
                <a:stretch>
                  <a:fillRect t="-17500" r="-8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02" name="Picture 2" descr="A vertical rectangular video game screenshot that is a digital representation of a battle between aliens and a laser cannon. The white aliens hover above four green, inverted U-shaped blocks. Below the blocks is a smaller horizontal block with a triangle on its top.">
            <a:extLst>
              <a:ext uri="{FF2B5EF4-FFF2-40B4-BE49-F238E27FC236}">
                <a16:creationId xmlns:a16="http://schemas.microsoft.com/office/drawing/2014/main" id="{F6F1379A-335B-1443-808B-964D9B86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26" y="2008223"/>
            <a:ext cx="1954195" cy="22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5BED99B4-65DC-5D4B-A92E-DC96F7E1EA60}"/>
              </a:ext>
            </a:extLst>
          </p:cNvPr>
          <p:cNvSpPr/>
          <p:nvPr/>
        </p:nvSpPr>
        <p:spPr>
          <a:xfrm>
            <a:off x="5230924" y="4208180"/>
            <a:ext cx="194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Copyright Taito. </a:t>
            </a:r>
          </a:p>
        </p:txBody>
      </p:sp>
    </p:spTree>
    <p:extLst>
      <p:ext uri="{BB962C8B-B14F-4D97-AF65-F5344CB8AC3E}">
        <p14:creationId xmlns:p14="http://schemas.microsoft.com/office/powerpoint/2010/main" val="810833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Suppose we train the neural network weights in order to minimize the mean-squared error (MMSE):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6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666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6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6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666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66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6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66" dirty="0"/>
              </a:p>
              <a:p>
                <a:pPr marL="0" indent="0">
                  <a:buNone/>
                </a:pPr>
                <a:r>
                  <a:rPr lang="en-US" sz="2666" dirty="0"/>
                  <a:t>(where I’m using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666" dirty="0"/>
                  <a:t> as a lazy way to write “average over all training runs of the game).  </a:t>
                </a:r>
              </a:p>
              <a:p>
                <a:pPr marL="0" indent="0">
                  <a:buNone/>
                </a:pPr>
                <a:r>
                  <a:rPr lang="en-US" sz="2666" dirty="0"/>
                  <a:t>Then, for each weight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, we update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6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  <a:blipFill>
                <a:blip r:embed="rId2"/>
                <a:stretch>
                  <a:fillRect l="-1765" t="-1250" r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1402" y="2306397"/>
            <a:ext cx="21657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8938472" y="1803824"/>
                <a:ext cx="1505860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72" y="1803824"/>
                <a:ext cx="1505860" cy="502573"/>
              </a:xfrm>
              <a:prstGeom prst="rect">
                <a:avLst/>
              </a:prstGeom>
              <a:blipFill>
                <a:blip r:embed="rId8"/>
                <a:stretch>
                  <a:fillRect t="-1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291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deep Q learning harder than normal neural network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</p:spPr>
            <p:txBody>
              <a:bodyPr/>
              <a:lstStyle/>
              <a:p>
                <a:r>
                  <a:rPr lang="en-US" sz="2666" dirty="0"/>
                  <a:t>We don’t know the true value of </a:t>
                </a: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66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66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66" dirty="0"/>
                  <a:t>for </a:t>
                </a:r>
                <a:r>
                  <a:rPr lang="en-US" sz="2666" b="1" i="1" u="sng" dirty="0"/>
                  <a:t>any</a:t>
                </a:r>
                <a:r>
                  <a:rPr lang="en-US" sz="2666" dirty="0"/>
                  <a:t> of the training runs!</a:t>
                </a:r>
              </a:p>
              <a:p>
                <a:pPr marL="0" indent="0">
                  <a:buNone/>
                </a:pPr>
                <a:endParaRPr lang="en-US" sz="2666" dirty="0"/>
              </a:p>
              <a:p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666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666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66" dirty="0"/>
                  <a:t> is defined to be the expected value of performing 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66" dirty="0"/>
                  <a:t>.  We never know its true expected value: all we know is whether we won or lost that particular game.</a:t>
                </a:r>
              </a:p>
              <a:p>
                <a:endParaRPr lang="en-US" sz="2666" dirty="0"/>
              </a:p>
              <a:p>
                <a:r>
                  <a:rPr lang="en-US" sz="2666" dirty="0"/>
                  <a:t>So we can’t compute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666" dirty="0"/>
                  <a:t>, and we can’t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sz="2666" dirty="0"/>
                  <a:t>, and we can’t update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666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565" y="1600676"/>
                <a:ext cx="6339289" cy="5078677"/>
              </a:xfrm>
              <a:blipFill>
                <a:blip r:embed="rId2"/>
                <a:stretch>
                  <a:fillRect l="-1600" t="-1247" r="-2400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1402" y="2306397"/>
            <a:ext cx="21657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8938472" y="1803824"/>
                <a:ext cx="1505860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72" y="1803824"/>
                <a:ext cx="1505860" cy="502573"/>
              </a:xfrm>
              <a:prstGeom prst="rect">
                <a:avLst/>
              </a:prstGeom>
              <a:blipFill>
                <a:blip r:embed="rId8"/>
                <a:stretch>
                  <a:fillRect t="-1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learning</a:t>
            </a:r>
          </a:p>
          <a:p>
            <a:pPr lvl="1"/>
            <a:r>
              <a:rPr lang="en-US" dirty="0"/>
              <a:t>Imitation learning</a:t>
            </a:r>
          </a:p>
          <a:p>
            <a:r>
              <a:rPr lang="en-US" dirty="0"/>
              <a:t>Q-learning</a:t>
            </a:r>
          </a:p>
          <a:p>
            <a:pPr lvl="1"/>
            <a:r>
              <a:rPr lang="en-US" dirty="0"/>
              <a:t>Table-based: TD, SARSA</a:t>
            </a:r>
          </a:p>
          <a:p>
            <a:pPr lvl="1"/>
            <a:r>
              <a:rPr lang="en-US" dirty="0"/>
              <a:t>Deep Q-learning</a:t>
            </a:r>
          </a:p>
          <a:p>
            <a:r>
              <a:rPr lang="en-US" dirty="0"/>
              <a:t>Actor-Critic 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28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399" dirty="0"/>
                  <a:t>Remember that Q learning was defined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399" dirty="0"/>
                  <a:t> is defined, e.g., in TD as</a:t>
                </a:r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buNone/>
                </a:pPr>
                <a:endParaRPr lang="en-US" sz="2399" dirty="0"/>
              </a:p>
              <a:p>
                <a:pPr marL="0" indent="0">
                  <a:buNone/>
                </a:pPr>
                <a:r>
                  <a:rPr lang="en-US" sz="2399" dirty="0"/>
                  <a:t>…for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3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399" dirty="0"/>
                  <a:t> equal to the next state we reach after action </a:t>
                </a:r>
                <a14:m>
                  <m:oMath xmlns:m="http://schemas.openxmlformats.org/officeDocument/2006/math">
                    <m:r>
                      <a:rPr lang="en-US" sz="2399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399" dirty="0"/>
                  <a:t> on </a:t>
                </a:r>
                <a:r>
                  <a:rPr lang="en-US" sz="2399" b="1" u="sng" dirty="0"/>
                  <a:t>this particular game</a:t>
                </a:r>
                <a:r>
                  <a:rPr lang="en-US" sz="2399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6311"/>
              </p:ext>
            </p:extLst>
          </p:nvPr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6862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555 L 0.10955 -0.00555 " pathEditMode="relative" ptsTypes="AA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Let’s define deep Q learning using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sz="2399" dirty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399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399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399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399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399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99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399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3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3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3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3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3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399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399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99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399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399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399" dirty="0"/>
                  <a:t>Now we have an L that depends only on things we know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399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399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39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399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39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399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399" dirty="0"/>
                  <a:t>), so it can be calculated, differentiated, and used to update the neural network.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83" y="1600675"/>
                <a:ext cx="6666945" cy="4981864"/>
              </a:xfrm>
              <a:blipFill>
                <a:blip r:embed="rId3"/>
                <a:stretch>
                  <a:fillRect l="-1524" t="-254" r="-38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91283FD1-9EAD-2047-AEC5-0332DE11C0CC}"/>
              </a:ext>
            </a:extLst>
          </p:cNvPr>
          <p:cNvGraphicFramePr>
            <a:graphicFrameLocks noGrp="1"/>
          </p:cNvGraphicFramePr>
          <p:nvPr/>
        </p:nvGraphicFramePr>
        <p:xfrm>
          <a:off x="6876195" y="1600676"/>
          <a:ext cx="5103380" cy="343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45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275845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14395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marL="121888" marR="121888" marT="60944" marB="60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22" name="Graphic 121" descr="Fire">
            <a:extLst>
              <a:ext uri="{FF2B5EF4-FFF2-40B4-BE49-F238E27FC236}">
                <a16:creationId xmlns:a16="http://schemas.microsoft.com/office/drawing/2014/main" id="{F033F006-12B5-D841-BEDC-4A89266C7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0555" y="2772861"/>
            <a:ext cx="1249021" cy="1062433"/>
          </a:xfrm>
          <a:prstGeom prst="rect">
            <a:avLst/>
          </a:prstGeom>
        </p:spPr>
      </p:pic>
      <p:pic>
        <p:nvPicPr>
          <p:cNvPr id="123" name="Graphic 122" descr="Diamond">
            <a:extLst>
              <a:ext uri="{FF2B5EF4-FFF2-40B4-BE49-F238E27FC236}">
                <a16:creationId xmlns:a16="http://schemas.microsoft.com/office/drawing/2014/main" id="{15C400AB-6114-4B45-9126-2281328F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30557" y="1612222"/>
            <a:ext cx="1249021" cy="1117497"/>
          </a:xfrm>
          <a:prstGeom prst="rect">
            <a:avLst/>
          </a:prstGeom>
        </p:spPr>
      </p:pic>
      <p:pic>
        <p:nvPicPr>
          <p:cNvPr id="124" name="Graphic 123" descr="Robot">
            <a:extLst>
              <a:ext uri="{FF2B5EF4-FFF2-40B4-BE49-F238E27FC236}">
                <a16:creationId xmlns:a16="http://schemas.microsoft.com/office/drawing/2014/main" id="{7AA5DE97-1BD5-CB44-84C9-5A8618B9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7318" y="3910716"/>
            <a:ext cx="1249021" cy="1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6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training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99" dirty="0"/>
              <a:t>Challenges</a:t>
            </a:r>
          </a:p>
          <a:p>
            <a:pPr lvl="1"/>
            <a:r>
              <a:rPr lang="en-US" sz="2399" dirty="0"/>
              <a:t>Target values are not fixed</a:t>
            </a:r>
          </a:p>
          <a:p>
            <a:pPr lvl="1"/>
            <a:r>
              <a:rPr lang="en-US" sz="2399" dirty="0"/>
              <a:t>Successive experiences are correlated and dependent on the policy</a:t>
            </a:r>
          </a:p>
          <a:p>
            <a:pPr lvl="1"/>
            <a:r>
              <a:rPr lang="en-US" sz="2399" dirty="0"/>
              <a:t>Policy may change rapidly with slight changes to parameters, leading to drastic change in data distribution</a:t>
            </a:r>
          </a:p>
          <a:p>
            <a:r>
              <a:rPr lang="en-US" sz="2799" dirty="0"/>
              <a:t>Solutions</a:t>
            </a:r>
          </a:p>
          <a:p>
            <a:pPr lvl="1"/>
            <a:r>
              <a:rPr lang="en-US" sz="2399" dirty="0"/>
              <a:t>Freeze target Q network</a:t>
            </a:r>
          </a:p>
          <a:p>
            <a:pPr lvl="1"/>
            <a:r>
              <a:rPr lang="en-US" sz="2399" dirty="0"/>
              <a:t>Use </a:t>
            </a:r>
            <a:r>
              <a:rPr lang="en-US" sz="2399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3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</p:spPr>
            <p:txBody>
              <a:bodyPr/>
              <a:lstStyle/>
              <a:p>
                <a:r>
                  <a:rPr lang="en-US" sz="2799" dirty="0"/>
                  <a:t>At each time step:</a:t>
                </a:r>
              </a:p>
              <a:p>
                <a:pPr lvl="1"/>
                <a:r>
                  <a:rPr lang="en-US" sz="2399" dirty="0"/>
                  <a:t>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399" dirty="0"/>
                  <a:t> according to epsilon-greedy policy</a:t>
                </a:r>
              </a:p>
              <a:p>
                <a:pPr lvl="1"/>
                <a:r>
                  <a:rPr lang="en-US" sz="2399" dirty="0"/>
                  <a:t>Store experience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99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399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99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399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399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9" dirty="0"/>
                  <a:t> in </a:t>
                </a:r>
                <a:r>
                  <a:rPr lang="en-US" sz="2399" i="1" dirty="0"/>
                  <a:t>replay memory buffer</a:t>
                </a:r>
                <a:r>
                  <a:rPr lang="en-US" sz="2399" dirty="0"/>
                  <a:t> </a:t>
                </a:r>
                <a:endParaRPr lang="en-US" sz="2399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6" y="1341981"/>
                <a:ext cx="9725667" cy="1531748"/>
              </a:xfrm>
              <a:blipFill>
                <a:blip r:embed="rId2"/>
                <a:stretch>
                  <a:fillRect l="-1043" t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7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7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281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7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ACEAD6F-A800-D14A-87A0-2FD011C5FC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09132"/>
                  </p:ext>
                </p:extLst>
              </p:nvPr>
            </p:nvGraphicFramePr>
            <p:xfrm>
              <a:off x="7211721" y="2873731"/>
              <a:ext cx="4672383" cy="2094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2383">
                      <a:extLst>
                        <a:ext uri="{9D8B030D-6E8A-4147-A177-3AD203B41FA5}">
                          <a16:colId xmlns:a16="http://schemas.microsoft.com/office/drawing/2014/main" val="2064707070"/>
                        </a:ext>
                      </a:extLst>
                    </a:gridCol>
                  </a:tblGrid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4286" r="-271" b="-2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047866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11628" r="-271" b="-190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09811"/>
                      </a:ext>
                    </a:extLst>
                  </a:tr>
                  <a:tr h="533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216667" r="-271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6553735"/>
                      </a:ext>
                    </a:extLst>
                  </a:tr>
                  <a:tr h="494325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marL="121888" marR="121888" marT="60944" marB="6094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545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/>
              <p:nvPr/>
            </p:nvSpPr>
            <p:spPr>
              <a:xfrm>
                <a:off x="3758221" y="4419263"/>
                <a:ext cx="2739404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91A825-7D3F-064E-8593-18AFAF21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21" y="4419263"/>
                <a:ext cx="2739404" cy="502573"/>
              </a:xfrm>
              <a:prstGeom prst="rect">
                <a:avLst/>
              </a:prstGeom>
              <a:blipFill>
                <a:blip r:embed="rId4"/>
                <a:stretch>
                  <a:fillRect l="-463" t="-17500" r="-463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A4924A-D871-654E-9111-9D8A72E120F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497625" y="4670550"/>
            <a:ext cx="714097" cy="1538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799" kern="0" dirty="0"/>
                  <a:t>Learning:</a:t>
                </a:r>
              </a:p>
              <a:p>
                <a:pPr lvl="1"/>
                <a:r>
                  <a:rPr lang="en-US" sz="2399" kern="0" dirty="0"/>
                  <a:t>Randomly sample a minibatch, </a:t>
                </a:r>
                <a14:m>
                  <m:oMath xmlns:m="http://schemas.openxmlformats.org/officeDocument/2006/math">
                    <m:r>
                      <a:rPr lang="en-US" sz="2399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399" kern="0" dirty="0"/>
                  <a:t>, from the replay buffer.</a:t>
                </a:r>
                <a:endParaRPr lang="en-US" sz="2399" i="1" kern="0" dirty="0"/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8086A098-9E55-2347-A2BE-61616FA0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73" y="4944461"/>
                <a:ext cx="4875533" cy="1023877"/>
              </a:xfrm>
              <a:prstGeom prst="rect">
                <a:avLst/>
              </a:prstGeom>
              <a:blipFill>
                <a:blip r:embed="rId5"/>
                <a:stretch>
                  <a:fillRect l="-1823" t="-4938" b="-790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34159D-228F-0E43-8911-FDD374A48DBD}"/>
              </a:ext>
            </a:extLst>
          </p:cNvPr>
          <p:cNvCxnSpPr>
            <a:cxnSpLocks/>
          </p:cNvCxnSpPr>
          <p:nvPr/>
        </p:nvCxnSpPr>
        <p:spPr>
          <a:xfrm>
            <a:off x="9597942" y="4952603"/>
            <a:ext cx="0" cy="50786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/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17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666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66" dirty="0"/>
                  <a:t>randomly sampled set of tuples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F7FEBF-BC0C-CA40-8425-40E9CB685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9" y="5460471"/>
                <a:ext cx="3250353" cy="1323054"/>
              </a:xfrm>
              <a:prstGeom prst="rect">
                <a:avLst/>
              </a:prstGeom>
              <a:blipFill>
                <a:blip r:embed="rId6"/>
                <a:stretch>
                  <a:fillRect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50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85" y="1295956"/>
            <a:ext cx="6703854" cy="49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6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0684" y="1143597"/>
            <a:ext cx="8227457" cy="4981865"/>
          </a:xfrm>
        </p:spPr>
        <p:txBody>
          <a:bodyPr/>
          <a:lstStyle/>
          <a:p>
            <a:r>
              <a:rPr lang="en-US" sz="2399" dirty="0"/>
              <a:t>End-to-end learning of Q(</a:t>
            </a:r>
            <a:r>
              <a:rPr lang="en-US" sz="2399" dirty="0" err="1"/>
              <a:t>s,a</a:t>
            </a:r>
            <a:r>
              <a:rPr lang="en-US" sz="2399" dirty="0"/>
              <a:t>) from pixels s</a:t>
            </a:r>
          </a:p>
          <a:p>
            <a:r>
              <a:rPr lang="en-US" sz="2399" dirty="0"/>
              <a:t>Output is Q(</a:t>
            </a:r>
            <a:r>
              <a:rPr lang="en-US" sz="2399" dirty="0" err="1"/>
              <a:t>s,a</a:t>
            </a:r>
            <a:r>
              <a:rPr lang="en-US" sz="2399" dirty="0"/>
              <a:t>) for 18 joystick/button configurations</a:t>
            </a:r>
          </a:p>
          <a:p>
            <a:r>
              <a:rPr lang="en-US" sz="2399" dirty="0"/>
              <a:t>Reward is change in score for that step</a:t>
            </a:r>
          </a:p>
          <a:p>
            <a:endParaRPr lang="en-US" sz="2399" dirty="0"/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666305" y="2619983"/>
            <a:ext cx="6246773" cy="40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8913079" y="2787580"/>
            <a:ext cx="1101013" cy="3232033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Q(s,a</a:t>
            </a:r>
            <a:r>
              <a:rPr lang="en" sz="1400" baseline="-25000" dirty="0"/>
              <a:t>1</a:t>
            </a:r>
            <a:r>
              <a:rPr lang="en" sz="1400" dirty="0"/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2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3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dk1"/>
                </a:solidFill>
              </a:rPr>
              <a:t>.</a:t>
            </a:r>
            <a:endParaRPr lang="en-US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" sz="1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400" dirty="0">
                <a:solidFill>
                  <a:schemeClr val="dk1"/>
                </a:solidFill>
              </a:rPr>
              <a:t>Q(s,a</a:t>
            </a:r>
            <a:r>
              <a:rPr lang="en" sz="1400" baseline="-25000" dirty="0">
                <a:solidFill>
                  <a:schemeClr val="dk1"/>
                </a:solidFill>
              </a:rPr>
              <a:t>18</a:t>
            </a:r>
            <a:r>
              <a:rPr lang="en" sz="1400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602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84" y="893"/>
            <a:ext cx="8227457" cy="1142702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9783" y="1372137"/>
            <a:ext cx="8989258" cy="4220063"/>
          </a:xfrm>
        </p:spPr>
        <p:txBody>
          <a:bodyPr/>
          <a:lstStyle/>
          <a:p>
            <a:r>
              <a:rPr lang="en-US" sz="2399" dirty="0"/>
              <a:t>Input state s is stack of raw pixels from last 4 frames</a:t>
            </a:r>
          </a:p>
          <a:p>
            <a:r>
              <a:rPr lang="en-US" sz="2399" dirty="0"/>
              <a:t>Network architecture and </a:t>
            </a:r>
            <a:r>
              <a:rPr lang="en-US" sz="2399" dirty="0" err="1"/>
              <a:t>hyperparameters</a:t>
            </a:r>
            <a:r>
              <a:rPr lang="en-US" sz="2399" dirty="0"/>
              <a:t> fixed for all games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2056864" y="6400027"/>
            <a:ext cx="7846556" cy="353008"/>
          </a:xfrm>
          <a:prstGeom prst="rect">
            <a:avLst/>
          </a:prstGeom>
          <a:noFill/>
          <a:ln>
            <a:noFill/>
          </a:ln>
        </p:spPr>
        <p:txBody>
          <a:bodyPr lIns="91402" tIns="91402" rIns="91402" bIns="91402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6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6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23" y="2743379"/>
            <a:ext cx="8540106" cy="3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Imitation 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Table-based: TD, SARSA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Deep Q-learning</a:t>
            </a:r>
          </a:p>
          <a:p>
            <a:r>
              <a:rPr lang="en-US" dirty="0"/>
              <a:t>Actor-Critic 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44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678"/>
                <a:ext cx="10969943" cy="4981862"/>
              </a:xfrm>
            </p:spPr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continuous,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discrete (e.g., a one-hot vector).</a:t>
                </a:r>
              </a:p>
              <a:p>
                <a:r>
                  <a:rPr lang="en-US" dirty="0"/>
                  <a:t>Then learning the policy directly can be much faster than learning Q values.</a:t>
                </a:r>
              </a:p>
              <a:p>
                <a:r>
                  <a:rPr lang="en-US" dirty="0"/>
                  <a:t>We can train a neural network for a stochastic policy---a policy that chooses an action at random, using the probability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678"/>
                <a:ext cx="10969943" cy="4981862"/>
              </a:xfrm>
              <a:blipFill>
                <a:blip r:embed="rId2"/>
                <a:stretch>
                  <a:fillRect l="-1387" t="-1527" b="-20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35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8D9962-710F-184B-83CE-1C385DB1C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678"/>
                <a:ext cx="10969943" cy="4981862"/>
              </a:xfrm>
            </p:spPr>
            <p:txBody>
              <a:bodyPr/>
              <a:lstStyle/>
              <a:p>
                <a:r>
                  <a:rPr lang="en-US" sz="2666" dirty="0"/>
                  <a:t>Expected total reward = Bellman’s utility,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66" dirty="0"/>
                  <a:t>.</a:t>
                </a:r>
              </a:p>
              <a:p>
                <a:r>
                  <a:rPr lang="en-US" sz="2666" dirty="0"/>
                  <a:t>If we always choose the best action,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66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666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666" dirty="0"/>
              </a:p>
              <a:p>
                <a:r>
                  <a:rPr lang="en-US" sz="2666" dirty="0"/>
                  <a:t>With a stochastic policy, the utility of state </a:t>
                </a:r>
                <a14:m>
                  <m:oMath xmlns:m="http://schemas.openxmlformats.org/officeDocument/2006/math">
                    <m:r>
                      <a:rPr lang="en-US" sz="2666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66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6" dirty="0"/>
                  <a:t> is suboptimal,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66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6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666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66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66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666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66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666" dirty="0"/>
              </a:p>
              <a:p>
                <a:r>
                  <a:rPr lang="en-US" sz="2666" dirty="0"/>
                  <a:t>If we knew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, then we’d learn </a:t>
                </a:r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 to maximize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666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66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25E48-8911-884F-B74C-8D9FF3E73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678"/>
                <a:ext cx="10969943" cy="4981862"/>
              </a:xfrm>
              <a:blipFill>
                <a:blip r:embed="rId3"/>
                <a:stretch>
                  <a:fillRect l="-1040" t="-1272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D5A3-92A6-8840-88C7-38F26CE5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678"/>
            <a:ext cx="10969943" cy="1142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can’t we just learn a model (neural net, or even a table lookup) that does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4367662" y="302270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3148779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907000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8024310" y="3399560"/>
                <a:ext cx="2982227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332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10" y="3399560"/>
                <a:ext cx="2982227" cy="912879"/>
              </a:xfrm>
              <a:prstGeom prst="rect">
                <a:avLst/>
              </a:prstGeom>
              <a:blipFill>
                <a:blip r:embed="rId2"/>
                <a:stretch>
                  <a:fillRect r="-4237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88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56" y="153253"/>
            <a:ext cx="4550187" cy="1244276"/>
          </a:xfrm>
        </p:spPr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So let’s train two neural nets!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 is the critic, and is trained according to the deep Q-learning algorithm (MMSE). </a:t>
                </a:r>
                <a:endParaRPr lang="en-US" sz="2666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66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 is the actor, and is trained to satisfy the critic: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  <a:blipFill>
                <a:blip r:embed="rId2"/>
                <a:stretch>
                  <a:fillRect l="-2426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22" name="Picture 2">
            <a:extLst>
              <a:ext uri="{FF2B5EF4-FFF2-40B4-BE49-F238E27FC236}">
                <a16:creationId xmlns:a16="http://schemas.microsoft.com/office/drawing/2014/main" id="{0A5AB102-A71A-B940-98BA-72D3AF7D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44" y="20645"/>
            <a:ext cx="2864680" cy="36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A64AA-4F59-6744-BFE7-43C49F3232DB}"/>
              </a:ext>
            </a:extLst>
          </p:cNvPr>
          <p:cNvSpPr/>
          <p:nvPr/>
        </p:nvSpPr>
        <p:spPr>
          <a:xfrm>
            <a:off x="9324144" y="3555729"/>
            <a:ext cx="2864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Critic, by Lajos </a:t>
            </a:r>
            <a:r>
              <a:rPr lang="en-US" sz="1600" dirty="0" err="1"/>
              <a:t>Tihanyi</a:t>
            </a:r>
            <a:r>
              <a:rPr lang="en-US" sz="1600" dirty="0"/>
              <a:t>.  Oil on canvas, 1916.</a:t>
            </a:r>
          </a:p>
          <a:p>
            <a:pPr algn="ctr"/>
            <a:r>
              <a:rPr lang="en-US" sz="1600" dirty="0"/>
              <a:t>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=17837438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19388BE-AA60-C24A-A62C-71020088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92"/>
            <a:ext cx="4633468" cy="36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AA7AD-DDF0-D042-A655-14022F6C4990}"/>
              </a:ext>
            </a:extLst>
          </p:cNvPr>
          <p:cNvSpPr/>
          <p:nvPr/>
        </p:nvSpPr>
        <p:spPr>
          <a:xfrm>
            <a:off x="0" y="3641749"/>
            <a:ext cx="4633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Actors from the </a:t>
            </a:r>
            <a:r>
              <a:rPr lang="en-US" sz="1600" dirty="0" err="1"/>
              <a:t>Comédie</a:t>
            </a:r>
            <a:r>
              <a:rPr lang="en-US" sz="1600" dirty="0"/>
              <a:t> </a:t>
            </a:r>
            <a:r>
              <a:rPr lang="en-US" sz="1600" dirty="0" err="1"/>
              <a:t>Française</a:t>
            </a:r>
            <a:r>
              <a:rPr lang="en-US" sz="1600" dirty="0"/>
              <a:t>, by Antoine Watteau, 1720. 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=15418670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AD107-B718-C446-B42C-18E2165DC7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0244" y="5168082"/>
                <a:ext cx="7771368" cy="1409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199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99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199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199" i="1" ker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199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199" b="0" i="0" kern="0" smtClean="0">
                          <a:latin typeface="Cambria Math" panose="02040503050406030204" pitchFamily="18" charset="0"/>
                        </a:rPr>
                        <m:t>argmax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199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199" b="0" i="1" kern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199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99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199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199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199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99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199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199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199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AD107-B718-C446-B42C-18E2165D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244" y="5168082"/>
                <a:ext cx="7771368" cy="1409698"/>
              </a:xfrm>
              <a:prstGeom prst="rect">
                <a:avLst/>
              </a:prstGeom>
              <a:blipFill>
                <a:blip r:embed="rId5"/>
                <a:stretch>
                  <a:fillRect t="-122523" b="-1630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632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323" y="5919377"/>
            <a:ext cx="860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096" y="540073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TORCS car racing simulation video</a:t>
            </a:r>
            <a:endParaRPr lang="en-US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1499103"/>
            <a:ext cx="6818124" cy="39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3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 learning: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directly</a:t>
                </a:r>
              </a:p>
              <a:p>
                <a:pPr lvl="1"/>
                <a:r>
                  <a:rPr lang="en-US" dirty="0"/>
                  <a:t>Imitation learning</a:t>
                </a:r>
              </a:p>
              <a:p>
                <a:r>
                  <a:rPr lang="en-US" dirty="0"/>
                  <a:t>Q-learning: learn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Table-based: TD, SARSA</a:t>
                </a:r>
              </a:p>
              <a:p>
                <a:pPr lvl="1"/>
                <a:r>
                  <a:rPr lang="en-US" dirty="0"/>
                  <a:t>Deep Q-learning</a:t>
                </a:r>
              </a:p>
              <a:p>
                <a:r>
                  <a:rPr lang="en-US" dirty="0"/>
                  <a:t>Actor-Critic: </a:t>
                </a:r>
                <a:r>
                  <a:rPr lang="en-US"/>
                  <a:t>learn both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00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C013-BB65-6F48-94FC-6272168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possible, actions,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we could train the network to learn a hidden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Meaning “the probability that the best action is a.”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9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97C-D470-164D-AD67-28D37CA0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524784"/>
              </a:xfrm>
            </p:spPr>
            <p:txBody>
              <a:bodyPr/>
              <a:lstStyle/>
              <a:p>
                <a:r>
                  <a:rPr lang="en-US" dirty="0"/>
                  <a:t>Training data only give 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1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199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199" dirty="0"/>
                  <a:t>.</a:t>
                </a:r>
                <a:endParaRPr lang="en-US" dirty="0"/>
              </a:p>
              <a:p>
                <a:r>
                  <a:rPr lang="en-US" dirty="0"/>
                  <a:t>BAD IDEA: train the network to 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maximizes the immediate reward,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just ignore future rewards.</a:t>
                </a:r>
              </a:p>
              <a:p>
                <a:r>
                  <a:rPr lang="en-US" dirty="0"/>
                  <a:t>GOOD IDEA: Train the network 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666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66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sum of all future rewards.</a:t>
                </a:r>
              </a:p>
              <a:p>
                <a:r>
                  <a:rPr lang="en-US" dirty="0"/>
                  <a:t>PROBLEM: we don’t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199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199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791C3-D24D-594F-9251-50E52EBD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441" y="1600678"/>
                <a:ext cx="7008574" cy="4524784"/>
              </a:xfrm>
              <a:blipFill>
                <a:blip r:embed="rId2"/>
                <a:stretch>
                  <a:fillRect l="-1630" t="-1681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732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732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7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732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732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3732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00385F-C484-EC47-8D9E-FD53820F5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25883" y="1600678"/>
                <a:ext cx="3453500" cy="452478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8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0207-1E4C-C94A-A2DD-3157194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Policy Learning trainable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37E6-87BC-4347-A80E-39DFF3306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448" indent="-609448">
              <a:buFont typeface="+mj-lt"/>
              <a:buAutoNum type="arabicPeriod"/>
            </a:pPr>
            <a:r>
              <a:rPr lang="en-US" dirty="0"/>
              <a:t>Actor-Critic RL.  We’ll come back to this.</a:t>
            </a:r>
          </a:p>
          <a:p>
            <a:pPr marL="609448" indent="-609448">
              <a:buFont typeface="+mj-lt"/>
              <a:buAutoNum type="arabicPeriod"/>
            </a:pPr>
            <a:r>
              <a:rPr lang="en-US" dirty="0"/>
              <a:t>Imitation learning.</a:t>
            </a:r>
          </a:p>
          <a:p>
            <a:pPr marL="609448" indent="-609448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684" y="2484683"/>
            <a:ext cx="8227457" cy="3458262"/>
          </a:xfrm>
        </p:spPr>
        <p:txBody>
          <a:bodyPr/>
          <a:lstStyle/>
          <a:p>
            <a:r>
              <a:rPr lang="en-US" sz="2799" dirty="0"/>
              <a:t>In some applications, you cannot bootstrap yourself from random policies</a:t>
            </a:r>
          </a:p>
          <a:p>
            <a:pPr lvl="1"/>
            <a:r>
              <a:rPr lang="en-US" sz="2399" dirty="0"/>
              <a:t>High-dimensional state and action spaces where most random trajectories fail miserably</a:t>
            </a:r>
          </a:p>
          <a:p>
            <a:pPr lvl="1"/>
            <a:r>
              <a:rPr lang="en-US" sz="2399" dirty="0"/>
              <a:t>Expensive to evaluate policies in the physical world, especially in cases of failure</a:t>
            </a:r>
          </a:p>
          <a:p>
            <a:r>
              <a:rPr lang="en-US" sz="2799" b="1" dirty="0"/>
              <a:t>Solution:</a:t>
            </a:r>
            <a:r>
              <a:rPr lang="en-US" sz="2799" dirty="0"/>
              <a:t> learn to imitate sample trajectories or demonstrations</a:t>
            </a:r>
          </a:p>
          <a:p>
            <a:pPr lvl="1"/>
            <a:r>
              <a:rPr lang="en-US" sz="2399" dirty="0"/>
              <a:t>This is also helpful when there is no natural reward formulation</a:t>
            </a:r>
          </a:p>
        </p:txBody>
      </p:sp>
      <p:pic>
        <p:nvPicPr>
          <p:cNvPr id="4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7480" y="1372136"/>
            <a:ext cx="5379636" cy="9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836" y="1372136"/>
            <a:ext cx="2708877" cy="990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686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29726</TotalTime>
  <Words>3321</Words>
  <Application>Microsoft Macintosh PowerPoint</Application>
  <PresentationFormat>Custom</PresentationFormat>
  <Paragraphs>488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Times New Roman</vt:lpstr>
      <vt:lpstr>Default Design</vt:lpstr>
      <vt:lpstr>Model-Free Reinforcement Learning  CS440/ECE448 Lecture 24</vt:lpstr>
      <vt:lpstr>What we’ve learned so far</vt:lpstr>
      <vt:lpstr>Today: Model-Free Learning</vt:lpstr>
      <vt:lpstr>Outline</vt:lpstr>
      <vt:lpstr>Policy Learning</vt:lpstr>
      <vt:lpstr>Probabilistic Policy</vt:lpstr>
      <vt:lpstr>How do we train it?</vt:lpstr>
      <vt:lpstr>How to make Policy Learning trainable</vt:lpstr>
      <vt:lpstr>Imitation learning</vt:lpstr>
      <vt:lpstr>Learning visuomotor policies</vt:lpstr>
      <vt:lpstr>Learning visuomotor policies</vt:lpstr>
      <vt:lpstr>Outline</vt:lpstr>
      <vt:lpstr>Bellman’s Equation</vt:lpstr>
      <vt:lpstr>The Quality of an Action</vt:lpstr>
      <vt:lpstr>The Quality of an Action</vt:lpstr>
      <vt:lpstr>The Quality of an Action</vt:lpstr>
      <vt:lpstr>The Q-function: recursive definition</vt:lpstr>
      <vt:lpstr>Example: Gridworld</vt:lpstr>
      <vt:lpstr>Gridworld: Utility of each state</vt:lpstr>
      <vt:lpstr>Gridworld: The Q-function</vt:lpstr>
      <vt:lpstr>Gridworld: Relationship between Q and U</vt:lpstr>
      <vt:lpstr>Reinforcement learning: Key concepts</vt:lpstr>
      <vt:lpstr>Q-learning</vt:lpstr>
      <vt:lpstr>Q-learning: a slightly more practical version</vt:lpstr>
      <vt:lpstr>TD learning</vt:lpstr>
      <vt:lpstr>TD learning</vt:lpstr>
      <vt:lpstr>TD learning</vt:lpstr>
      <vt:lpstr>TD learning</vt:lpstr>
      <vt:lpstr>TD learning</vt:lpstr>
      <vt:lpstr>Exploration versus exploitation</vt:lpstr>
      <vt:lpstr>TD learning</vt:lpstr>
      <vt:lpstr>TD learning</vt:lpstr>
      <vt:lpstr>TD learning is an off-policy learning algorithm </vt:lpstr>
      <vt:lpstr>On-policy learning: SARSA</vt:lpstr>
      <vt:lpstr>On-policy learning: SARSA</vt:lpstr>
      <vt:lpstr>Outline</vt:lpstr>
      <vt:lpstr>Deep Q learning</vt:lpstr>
      <vt:lpstr>MMSE Deep Q learning</vt:lpstr>
      <vt:lpstr>What makes deep Q learning harder than normal neural network training</vt:lpstr>
      <vt:lpstr>The solution: Q_local </vt:lpstr>
      <vt:lpstr>The solution: Q_local </vt:lpstr>
      <vt:lpstr>Dealing with training instability</vt:lpstr>
      <vt:lpstr>Experience replay</vt:lpstr>
      <vt:lpstr>Deep Q learning in Atari</vt:lpstr>
      <vt:lpstr>Deep Q learning in Atari</vt:lpstr>
      <vt:lpstr>Deep Q learning in Atari</vt:lpstr>
      <vt:lpstr>Outline</vt:lpstr>
      <vt:lpstr>Policy learning methods</vt:lpstr>
      <vt:lpstr>How do we train π(s,a)?</vt:lpstr>
      <vt:lpstr>Actor-critic algorithm</vt:lpstr>
      <vt:lpstr>Asynchronous advantage  actor-critic (A3C)</vt:lpstr>
      <vt:lpstr>Outline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766</cp:revision>
  <cp:lastPrinted>2021-04-20T04:24:55Z</cp:lastPrinted>
  <dcterms:created xsi:type="dcterms:W3CDTF">2003-12-17T16:38:09Z</dcterms:created>
  <dcterms:modified xsi:type="dcterms:W3CDTF">2021-04-20T04:29:04Z</dcterms:modified>
</cp:coreProperties>
</file>