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41" r:id="rId3"/>
    <p:sldId id="266" r:id="rId4"/>
    <p:sldId id="342" r:id="rId5"/>
    <p:sldId id="343" r:id="rId6"/>
    <p:sldId id="344" r:id="rId7"/>
    <p:sldId id="307" r:id="rId8"/>
    <p:sldId id="270" r:id="rId9"/>
    <p:sldId id="308" r:id="rId10"/>
    <p:sldId id="309" r:id="rId11"/>
    <p:sldId id="310" r:id="rId12"/>
    <p:sldId id="311" r:id="rId13"/>
    <p:sldId id="345" r:id="rId14"/>
    <p:sldId id="346" r:id="rId15"/>
    <p:sldId id="352" r:id="rId16"/>
    <p:sldId id="347" r:id="rId17"/>
    <p:sldId id="353" r:id="rId18"/>
    <p:sldId id="348" r:id="rId19"/>
    <p:sldId id="354" r:id="rId20"/>
    <p:sldId id="349" r:id="rId21"/>
    <p:sldId id="355" r:id="rId22"/>
    <p:sldId id="350" r:id="rId23"/>
    <p:sldId id="351" r:id="rId24"/>
    <p:sldId id="363" r:id="rId25"/>
    <p:sldId id="356" r:id="rId26"/>
    <p:sldId id="357" r:id="rId27"/>
    <p:sldId id="358" r:id="rId28"/>
    <p:sldId id="359" r:id="rId29"/>
    <p:sldId id="361" r:id="rId30"/>
    <p:sldId id="360" r:id="rId31"/>
    <p:sldId id="362" r:id="rId32"/>
    <p:sldId id="316" r:id="rId33"/>
    <p:sldId id="364" r:id="rId34"/>
    <p:sldId id="258" r:id="rId35"/>
    <p:sldId id="317" r:id="rId36"/>
    <p:sldId id="318" r:id="rId37"/>
    <p:sldId id="319" r:id="rId38"/>
    <p:sldId id="320" r:id="rId39"/>
    <p:sldId id="321" r:id="rId40"/>
    <p:sldId id="326" r:id="rId41"/>
    <p:sldId id="328" r:id="rId42"/>
    <p:sldId id="330" r:id="rId43"/>
    <p:sldId id="329" r:id="rId44"/>
    <p:sldId id="332" r:id="rId45"/>
    <p:sldId id="333" r:id="rId46"/>
    <p:sldId id="325" r:id="rId47"/>
    <p:sldId id="334" r:id="rId48"/>
    <p:sldId id="335" r:id="rId49"/>
    <p:sldId id="336" r:id="rId50"/>
    <p:sldId id="337" r:id="rId51"/>
    <p:sldId id="365" r:id="rId52"/>
    <p:sldId id="338" r:id="rId53"/>
    <p:sldId id="339" r:id="rId54"/>
    <p:sldId id="366" r:id="rId55"/>
  </p:sldIdLst>
  <p:sldSz cx="12192000" cy="6858000"/>
  <p:notesSz cx="7315200" cy="9601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BC3817F-62FB-4146-9392-C482D437791D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6A59E09-4E9F-4A26-ABE7-3193C23CF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61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88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79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88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90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19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65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8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Could</a:t>
            </a:r>
            <a:r>
              <a:rPr lang="en-US" baseline="0" dirty="0"/>
              <a:t> we have done better with the right branch?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17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21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1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15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25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56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1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703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4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4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28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2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13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Could</a:t>
            </a:r>
            <a:r>
              <a:rPr lang="en-US" baseline="0" dirty="0"/>
              <a:t> we have done better with the right branch?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62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36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68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61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2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93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76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51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1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68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93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9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56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8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097F7-53B1-43FA-9721-B6999C52CA59}" type="datetimeFigureOut">
              <a:rPr kumimoji="1" lang="ja-JP" altLang="en-US" smtClean="0"/>
              <a:t>2021/4/2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41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4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4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2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694" y="66557"/>
            <a:ext cx="10526598" cy="2186446"/>
          </a:xfrm>
        </p:spPr>
        <p:txBody>
          <a:bodyPr>
            <a:normAutofit/>
          </a:bodyPr>
          <a:lstStyle/>
          <a:p>
            <a:r>
              <a:rPr lang="en-US" altLang="ja-JP" dirty="0"/>
              <a:t>CS440/ECE448 Lecture 19:</a:t>
            </a:r>
            <a:br>
              <a:rPr lang="en-US" altLang="ja-JP" dirty="0"/>
            </a:br>
            <a:r>
              <a:rPr lang="en-US" altLang="ja-JP" dirty="0"/>
              <a:t>Alpha-Beta and </a:t>
            </a:r>
            <a:r>
              <a:rPr lang="en-US" altLang="ja-JP" dirty="0" err="1"/>
              <a:t>Expectiminimax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46" y="2178592"/>
            <a:ext cx="5112470" cy="80970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altLang="ja-JP" sz="2000" dirty="0"/>
              <a:t>Mark Hasegawa-Johnson, 4/2021</a:t>
            </a:r>
          </a:p>
          <a:p>
            <a:pPr algn="l"/>
            <a:r>
              <a:rPr lang="en-US" altLang="ja-JP" sz="2000" dirty="0"/>
              <a:t>Including slides by Svetlana </a:t>
            </a:r>
            <a:r>
              <a:rPr lang="en-US" altLang="ja-JP" sz="2000" dirty="0" err="1"/>
              <a:t>Lazebnik</a:t>
            </a:r>
            <a:r>
              <a:rPr lang="en-US" altLang="ja-JP" sz="2000" dirty="0"/>
              <a:t>, 2/2017</a:t>
            </a:r>
          </a:p>
          <a:p>
            <a:pPr algn="l"/>
            <a:r>
              <a:rPr kumimoji="1" lang="en-US" altLang="ja-JP" sz="2000" dirty="0"/>
              <a:t>CC-BY-4.0: feel free to copy if you cite the source</a:t>
            </a:r>
            <a:endParaRPr kumimoji="1" lang="ja-JP" alt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937" y="2914508"/>
            <a:ext cx="4490021" cy="299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FDD860-B1E6-424B-8BC0-4AC94D96D3A3}"/>
              </a:ext>
            </a:extLst>
          </p:cNvPr>
          <p:cNvSpPr/>
          <p:nvPr/>
        </p:nvSpPr>
        <p:spPr>
          <a:xfrm>
            <a:off x="7036906" y="5942931"/>
            <a:ext cx="4207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 contemporary backgammon set.  Public domain photo by Manuel </a:t>
            </a:r>
            <a:r>
              <a:rPr lang="en-US" sz="1200" dirty="0" err="1"/>
              <a:t>Hegner</a:t>
            </a:r>
            <a:r>
              <a:rPr lang="en-US" sz="1200" dirty="0"/>
              <a:t>, 2013,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=25006945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063A08-AA8A-B949-B62E-A707B36C8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40" y="3160369"/>
            <a:ext cx="50800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6FF646D-635A-3349-92E2-E80B1B6D5EB0}"/>
              </a:ext>
            </a:extLst>
          </p:cNvPr>
          <p:cNvSpPr/>
          <p:nvPr/>
        </p:nvSpPr>
        <p:spPr>
          <a:xfrm>
            <a:off x="1490867" y="5896547"/>
            <a:ext cx="4207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Alpha-beta pruning.</a:t>
            </a:r>
          </a:p>
          <a:p>
            <a:pPr algn="ctr"/>
            <a:r>
              <a:rPr lang="en-US" sz="1200" dirty="0"/>
              <a:t>Jex9999, GFDL, 2007</a:t>
            </a:r>
          </a:p>
          <a:p>
            <a:pPr algn="ctr"/>
            <a:r>
              <a:rPr lang="en-US" sz="1200" dirty="0"/>
              <a:t>https://</a:t>
            </a:r>
            <a:r>
              <a:rPr lang="en-US" sz="1200" dirty="0" err="1"/>
              <a:t>commons.wikimedia.org</a:t>
            </a:r>
            <a:r>
              <a:rPr lang="en-US" sz="1200" dirty="0"/>
              <a:t>/wiki/</a:t>
            </a:r>
            <a:r>
              <a:rPr lang="en-US" sz="1200" dirty="0" err="1"/>
              <a:t>File:AB_pruning.svg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9053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8615517" y="3794700"/>
            <a:ext cx="2015909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147484 w 2015909"/>
              <a:gd name="connsiteY0" fmla="*/ 624900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0 h 2453700"/>
              <a:gd name="connsiteX0" fmla="*/ 147484 w 2015909"/>
              <a:gd name="connsiteY0" fmla="*/ 624900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909" h="2453700">
                <a:moveTo>
                  <a:pt x="147484" y="624900"/>
                </a:moveTo>
                <a:cubicBezTo>
                  <a:pt x="0" y="1175097"/>
                  <a:pt x="158086" y="2088360"/>
                  <a:pt x="299884" y="2453700"/>
                </a:cubicBezTo>
                <a:lnTo>
                  <a:pt x="2015909" y="2448232"/>
                </a:lnTo>
                <a:lnTo>
                  <a:pt x="1824180" y="0"/>
                </a:lnTo>
                <a:cubicBezTo>
                  <a:pt x="920841" y="652617"/>
                  <a:pt x="569835" y="70808"/>
                  <a:pt x="147484" y="6249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47589" y="3896380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14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8793481" y="3813048"/>
            <a:ext cx="1792225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147484 w 2015909"/>
              <a:gd name="connsiteY0" fmla="*/ 624901 h 2453700"/>
              <a:gd name="connsiteX1" fmla="*/ 13666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0 w 1868425"/>
              <a:gd name="connsiteY0" fmla="*/ 624901 h 2453700"/>
              <a:gd name="connsiteX1" fmla="*/ 1219200 w 1868425"/>
              <a:gd name="connsiteY1" fmla="*/ 2453700 h 2453700"/>
              <a:gd name="connsiteX2" fmla="*/ 1868425 w 1868425"/>
              <a:gd name="connsiteY2" fmla="*/ 2448232 h 2453700"/>
              <a:gd name="connsiteX3" fmla="*/ 1676696 w 1868425"/>
              <a:gd name="connsiteY3" fmla="*/ 0 h 2453700"/>
              <a:gd name="connsiteX4" fmla="*/ 0 w 1868425"/>
              <a:gd name="connsiteY4" fmla="*/ 624901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868425"/>
              <a:gd name="connsiteY0" fmla="*/ 624900 h 2453700"/>
              <a:gd name="connsiteX1" fmla="*/ 1219200 w 1868425"/>
              <a:gd name="connsiteY1" fmla="*/ 2453700 h 2453700"/>
              <a:gd name="connsiteX2" fmla="*/ 1868425 w 1868425"/>
              <a:gd name="connsiteY2" fmla="*/ 2448232 h 2453700"/>
              <a:gd name="connsiteX3" fmla="*/ 1676696 w 1868425"/>
              <a:gd name="connsiteY3" fmla="*/ 0 h 2453700"/>
              <a:gd name="connsiteX4" fmla="*/ 0 w 1868425"/>
              <a:gd name="connsiteY4" fmla="*/ 624900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868425"/>
              <a:gd name="connsiteY0" fmla="*/ 548700 h 2453700"/>
              <a:gd name="connsiteX1" fmla="*/ 1219200 w 1868425"/>
              <a:gd name="connsiteY1" fmla="*/ 2453700 h 2453700"/>
              <a:gd name="connsiteX2" fmla="*/ 1868425 w 1868425"/>
              <a:gd name="connsiteY2" fmla="*/ 2448232 h 2453700"/>
              <a:gd name="connsiteX3" fmla="*/ 1676696 w 1868425"/>
              <a:gd name="connsiteY3" fmla="*/ 0 h 2453700"/>
              <a:gd name="connsiteX4" fmla="*/ 0 w 18684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2225" h="2453700">
                <a:moveTo>
                  <a:pt x="0" y="548700"/>
                </a:moveTo>
                <a:cubicBezTo>
                  <a:pt x="430161" y="1312749"/>
                  <a:pt x="1001202" y="2088360"/>
                  <a:pt x="1143000" y="2453700"/>
                </a:cubicBezTo>
                <a:lnTo>
                  <a:pt x="1792225" y="2448232"/>
                </a:lnTo>
                <a:lnTo>
                  <a:pt x="1600496" y="0"/>
                </a:lnTo>
                <a:cubicBezTo>
                  <a:pt x="697157" y="652617"/>
                  <a:pt x="484263" y="85095"/>
                  <a:pt x="0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47590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95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47589" y="389638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2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6E0DC-6F56-CB47-A306-1463079A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pruning thresholds, alpha and beta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E2B38D-1436-6D4B-B131-80ED00353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Alpha-beta pruning requires us to keep track of two pruning thresholds, alpha and beta.</a:t>
                </a:r>
              </a:p>
              <a:p>
                <a:r>
                  <a:rPr lang="en-US" dirty="0"/>
                  <a:t>alpha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is the highest score that MAX knows how to force MIN to accept.</a:t>
                </a:r>
              </a:p>
              <a:p>
                <a:r>
                  <a:rPr lang="en-US" dirty="0"/>
                  <a:t>beta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) is the lowest </a:t>
                </a:r>
                <a:r>
                  <a:rPr lang="en-US"/>
                  <a:t>score that </a:t>
                </a:r>
                <a:r>
                  <a:rPr lang="en-US" dirty="0"/>
                  <a:t>MIN knows how to force MAX to accept.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E2B38D-1436-6D4B-B131-80ED00353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410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it works: It is possible to compute the exact minimax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234806-6ABE-1E47-BFF2-4B43DC9352B9}"/>
                  </a:ext>
                </a:extLst>
              </p:cNvPr>
              <p:cNvSpPr/>
              <p:nvPr/>
            </p:nvSpPr>
            <p:spPr>
              <a:xfrm>
                <a:off x="6542279" y="2197411"/>
                <a:ext cx="146617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=−∞,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234806-6ABE-1E47-BFF2-4B43DC935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79" y="2197411"/>
                <a:ext cx="1466171" cy="830997"/>
              </a:xfrm>
              <a:prstGeom prst="rect">
                <a:avLst/>
              </a:prstGeom>
              <a:blipFill>
                <a:blip r:embed="rId4"/>
                <a:stretch>
                  <a:fillRect r="-1724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245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it works: It is possible to compute the exact minimax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234806-6ABE-1E47-BFF2-4B43DC9352B9}"/>
                  </a:ext>
                </a:extLst>
              </p:cNvPr>
              <p:cNvSpPr/>
              <p:nvPr/>
            </p:nvSpPr>
            <p:spPr>
              <a:xfrm>
                <a:off x="6542279" y="2197411"/>
                <a:ext cx="146617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=−∞,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234806-6ABE-1E47-BFF2-4B43DC935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79" y="2197411"/>
                <a:ext cx="1466171" cy="830997"/>
              </a:xfrm>
              <a:prstGeom prst="rect">
                <a:avLst/>
              </a:prstGeom>
              <a:blipFill>
                <a:blip r:embed="rId4"/>
                <a:stretch>
                  <a:fillRect r="-1724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B74EFBE-6DAB-1D46-AF41-E82EBF98BC29}"/>
                  </a:ext>
                </a:extLst>
              </p:cNvPr>
              <p:cNvSpPr/>
              <p:nvPr/>
            </p:nvSpPr>
            <p:spPr>
              <a:xfrm>
                <a:off x="4229775" y="3741287"/>
                <a:ext cx="146617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=−∞,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B74EFBE-6DAB-1D46-AF41-E82EBF98BC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775" y="3741287"/>
                <a:ext cx="1466171" cy="830997"/>
              </a:xfrm>
              <a:prstGeom prst="rect">
                <a:avLst/>
              </a:prstGeom>
              <a:blipFill>
                <a:blip r:embed="rId5"/>
                <a:stretch>
                  <a:fillRect r="-172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452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5196348" y="2895600"/>
            <a:ext cx="5397910" cy="33528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7910" h="3352800">
                <a:moveTo>
                  <a:pt x="1280652" y="76200"/>
                </a:moveTo>
                <a:lnTo>
                  <a:pt x="678426" y="1376516"/>
                </a:lnTo>
                <a:lnTo>
                  <a:pt x="0" y="3279058"/>
                </a:lnTo>
                <a:lnTo>
                  <a:pt x="5397910" y="3352800"/>
                </a:lnTo>
                <a:lnTo>
                  <a:pt x="5206181" y="904568"/>
                </a:lnTo>
                <a:cubicBezTo>
                  <a:pt x="4646971" y="350275"/>
                  <a:pt x="2774113" y="141678"/>
                  <a:pt x="2118852" y="0"/>
                </a:cubicBezTo>
                <a:cubicBezTo>
                  <a:pt x="1918059" y="11676"/>
                  <a:pt x="1567171" y="69287"/>
                  <a:pt x="1280652" y="76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960E964-C8ED-2A4E-B8D3-9010ECF52FE8}"/>
                  </a:ext>
                </a:extLst>
              </p:cNvPr>
              <p:cNvSpPr/>
              <p:nvPr/>
            </p:nvSpPr>
            <p:spPr>
              <a:xfrm>
                <a:off x="4229775" y="3741287"/>
                <a:ext cx="146617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=−∞,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960E964-C8ED-2A4E-B8D3-9010ECF52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775" y="3741287"/>
                <a:ext cx="1466171" cy="830997"/>
              </a:xfrm>
              <a:prstGeom prst="rect">
                <a:avLst/>
              </a:prstGeom>
              <a:blipFill>
                <a:blip r:embed="rId4"/>
                <a:stretch>
                  <a:fillRect r="-172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A542B79-0AFB-1349-9EF3-F4319AC97B1D}"/>
                  </a:ext>
                </a:extLst>
              </p:cNvPr>
              <p:cNvSpPr/>
              <p:nvPr/>
            </p:nvSpPr>
            <p:spPr>
              <a:xfrm>
                <a:off x="6542279" y="2197411"/>
                <a:ext cx="146617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=−∞,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A542B79-0AFB-1349-9EF3-F4319AC97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79" y="2197411"/>
                <a:ext cx="1466171" cy="830997"/>
              </a:xfrm>
              <a:prstGeom prst="rect">
                <a:avLst/>
              </a:prstGeom>
              <a:blipFill>
                <a:blip r:embed="rId5"/>
                <a:stretch>
                  <a:fillRect r="-1724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429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5196348" y="2895600"/>
            <a:ext cx="5397910" cy="33528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7910" h="3352800">
                <a:moveTo>
                  <a:pt x="1280652" y="76200"/>
                </a:moveTo>
                <a:lnTo>
                  <a:pt x="678426" y="1376516"/>
                </a:lnTo>
                <a:lnTo>
                  <a:pt x="0" y="3279058"/>
                </a:lnTo>
                <a:lnTo>
                  <a:pt x="5397910" y="3352800"/>
                </a:lnTo>
                <a:lnTo>
                  <a:pt x="5206181" y="904568"/>
                </a:lnTo>
                <a:cubicBezTo>
                  <a:pt x="4646971" y="350275"/>
                  <a:pt x="2774113" y="141678"/>
                  <a:pt x="2118852" y="0"/>
                </a:cubicBezTo>
                <a:cubicBezTo>
                  <a:pt x="1918059" y="11676"/>
                  <a:pt x="1567171" y="69287"/>
                  <a:pt x="1280652" y="76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960E964-C8ED-2A4E-B8D3-9010ECF52FE8}"/>
                  </a:ext>
                </a:extLst>
              </p:cNvPr>
              <p:cNvSpPr/>
              <p:nvPr/>
            </p:nvSpPr>
            <p:spPr>
              <a:xfrm>
                <a:off x="4229775" y="3741287"/>
                <a:ext cx="146617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=−∞,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960E964-C8ED-2A4E-B8D3-9010ECF52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775" y="3741287"/>
                <a:ext cx="1466171" cy="830997"/>
              </a:xfrm>
              <a:prstGeom prst="rect">
                <a:avLst/>
              </a:prstGeom>
              <a:blipFill>
                <a:blip r:embed="rId4"/>
                <a:stretch>
                  <a:fillRect r="-172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A542B79-0AFB-1349-9EF3-F4319AC97B1D}"/>
                  </a:ext>
                </a:extLst>
              </p:cNvPr>
              <p:cNvSpPr/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A542B79-0AFB-1349-9EF3-F4319AC97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  <a:blipFill>
                <a:blip r:embed="rId5"/>
                <a:stretch>
                  <a:fillRect r="-2198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95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6516624" y="2945132"/>
            <a:ext cx="4114800" cy="3297799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4800" h="3297799">
                <a:moveTo>
                  <a:pt x="0" y="21199"/>
                </a:moveTo>
                <a:cubicBezTo>
                  <a:pt x="268288" y="641912"/>
                  <a:pt x="962742" y="1291199"/>
                  <a:pt x="1445342" y="1926199"/>
                </a:cubicBezTo>
                <a:lnTo>
                  <a:pt x="1445342" y="3221599"/>
                </a:lnTo>
                <a:lnTo>
                  <a:pt x="4114800" y="3297799"/>
                </a:lnTo>
                <a:lnTo>
                  <a:pt x="3923071" y="849567"/>
                </a:lnTo>
                <a:cubicBezTo>
                  <a:pt x="3363861" y="295274"/>
                  <a:pt x="1493461" y="162877"/>
                  <a:pt x="838200" y="21199"/>
                </a:cubicBezTo>
                <a:cubicBezTo>
                  <a:pt x="637407" y="32875"/>
                  <a:pt x="224608" y="0"/>
                  <a:pt x="0" y="21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182803" y="3794700"/>
            <a:ext cx="2157707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07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2157707" y="2448232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EF405EF-65C5-DA48-889C-524B779EEBD8}"/>
                  </a:ext>
                </a:extLst>
              </p:cNvPr>
              <p:cNvSpPr/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EF405EF-65C5-DA48-889C-524B779EEB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  <a:blipFill>
                <a:blip r:embed="rId4"/>
                <a:stretch>
                  <a:fillRect r="-2198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FFFFCA-6E9D-1342-82CC-BEA75B8DD30A}"/>
                  </a:ext>
                </a:extLst>
              </p:cNvPr>
              <p:cNvSpPr/>
              <p:nvPr/>
            </p:nvSpPr>
            <p:spPr>
              <a:xfrm>
                <a:off x="6654923" y="3661775"/>
                <a:ext cx="1145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FFFFCA-6E9D-1342-82CC-BEA75B8DD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923" y="3661775"/>
                <a:ext cx="1145570" cy="830997"/>
              </a:xfrm>
              <a:prstGeom prst="rect">
                <a:avLst/>
              </a:prstGeom>
              <a:blipFill>
                <a:blip r:embed="rId5"/>
                <a:stretch>
                  <a:fillRect r="-219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49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6516624" y="2945132"/>
            <a:ext cx="4114800" cy="3297799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4800" h="3297799">
                <a:moveTo>
                  <a:pt x="0" y="21199"/>
                </a:moveTo>
                <a:cubicBezTo>
                  <a:pt x="268288" y="641912"/>
                  <a:pt x="962742" y="1291199"/>
                  <a:pt x="1445342" y="1926199"/>
                </a:cubicBezTo>
                <a:lnTo>
                  <a:pt x="1445342" y="3221599"/>
                </a:lnTo>
                <a:lnTo>
                  <a:pt x="4114800" y="3297799"/>
                </a:lnTo>
                <a:lnTo>
                  <a:pt x="3923071" y="849567"/>
                </a:lnTo>
                <a:cubicBezTo>
                  <a:pt x="3363861" y="295274"/>
                  <a:pt x="1493461" y="162877"/>
                  <a:pt x="838200" y="21199"/>
                </a:cubicBezTo>
                <a:cubicBezTo>
                  <a:pt x="637407" y="32875"/>
                  <a:pt x="224608" y="0"/>
                  <a:pt x="0" y="21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EF405EF-65C5-DA48-889C-524B779EEBD8}"/>
                  </a:ext>
                </a:extLst>
              </p:cNvPr>
              <p:cNvSpPr/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EF405EF-65C5-DA48-889C-524B779EEB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  <a:blipFill>
                <a:blip r:embed="rId4"/>
                <a:stretch>
                  <a:fillRect r="-2198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FFFFCA-6E9D-1342-82CC-BEA75B8DD30A}"/>
                  </a:ext>
                </a:extLst>
              </p:cNvPr>
              <p:cNvSpPr/>
              <p:nvPr/>
            </p:nvSpPr>
            <p:spPr>
              <a:xfrm>
                <a:off x="6654923" y="3661775"/>
                <a:ext cx="1145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FFFFCA-6E9D-1342-82CC-BEA75B8DD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923" y="3661775"/>
                <a:ext cx="1145570" cy="830997"/>
              </a:xfrm>
              <a:prstGeom prst="rect">
                <a:avLst/>
              </a:prstGeom>
              <a:blipFill>
                <a:blip r:embed="rId5"/>
                <a:stretch>
                  <a:fillRect r="-219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0F2A663-12C2-F64C-AEFA-F66428E829F5}"/>
              </a:ext>
            </a:extLst>
          </p:cNvPr>
          <p:cNvSpPr txBox="1"/>
          <p:nvPr/>
        </p:nvSpPr>
        <p:spPr>
          <a:xfrm>
            <a:off x="6310466" y="3995533"/>
            <a:ext cx="989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3CF56E9-146D-0544-9295-9360689BAE5E}"/>
              </a:ext>
            </a:extLst>
          </p:cNvPr>
          <p:cNvSpPr txBox="1">
            <a:spLocks/>
          </p:cNvSpPr>
          <p:nvPr/>
        </p:nvSpPr>
        <p:spPr>
          <a:xfrm>
            <a:off x="7716086" y="2438400"/>
            <a:ext cx="4384498" cy="4388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PRUNE!</a:t>
            </a:r>
          </a:p>
          <a:p>
            <a:r>
              <a:rPr lang="en-US" dirty="0"/>
              <a:t>If MAX lets us get to this state, then MIN would achieve a final score &lt;=2</a:t>
            </a:r>
          </a:p>
          <a:p>
            <a:r>
              <a:rPr lang="en-US" dirty="0"/>
              <a:t>Therefore MAX will never let us get to this state!</a:t>
            </a:r>
          </a:p>
          <a:p>
            <a:r>
              <a:rPr lang="en-US" dirty="0"/>
              <a:t>Therefore there’s no need to score the </a:t>
            </a:r>
            <a:r>
              <a:rPr lang="en-US" dirty="0" err="1"/>
              <a:t>remaning</a:t>
            </a:r>
            <a:r>
              <a:rPr lang="en-US" dirty="0"/>
              <a:t> children of this node.</a:t>
            </a:r>
          </a:p>
        </p:txBody>
      </p:sp>
    </p:spTree>
    <p:extLst>
      <p:ext uri="{BB962C8B-B14F-4D97-AF65-F5344CB8AC3E}">
        <p14:creationId xmlns:p14="http://schemas.microsoft.com/office/powerpoint/2010/main" val="391859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FD622-DA6C-C146-87E2-32955AF0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0A8519-D848-C846-87BA-BADAA2BCDA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Alpha-beta pruning</a:t>
                </a:r>
              </a:p>
              <a:p>
                <a:pPr lvl="1"/>
                <a:r>
                  <a:rPr lang="en-US" dirty="0"/>
                  <a:t>alpha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is the highest score that MAX knows how to force MIN to accept</a:t>
                </a:r>
              </a:p>
              <a:p>
                <a:pPr lvl="1"/>
                <a:r>
                  <a:rPr lang="en-US" dirty="0"/>
                  <a:t>beta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) is the lowest score the MIN knows how to force MAX to accept</a:t>
                </a:r>
              </a:p>
              <a:p>
                <a:pPr lvl="1"/>
                <a:r>
                  <a:rPr lang="en-US" dirty="0"/>
                  <a:t>With optimum move ordering, computational complexity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Expectiminimax</a:t>
                </a:r>
                <a:r>
                  <a:rPr lang="en-US" dirty="0"/>
                  <a:t>: Minimax search for games of chance</a:t>
                </a:r>
              </a:p>
              <a:p>
                <a:pPr lvl="1"/>
                <a:r>
                  <a:rPr lang="en-US" dirty="0"/>
                  <a:t>Besides MIN and MAX, there’s one more player: CHANCE</a:t>
                </a:r>
              </a:p>
              <a:p>
                <a:pPr lvl="1"/>
                <a:r>
                  <a:rPr lang="en-US" dirty="0"/>
                  <a:t>The value of a CHANCE node is the expected value of its daughters</a:t>
                </a:r>
              </a:p>
              <a:p>
                <a:pPr lvl="1"/>
                <a:r>
                  <a:rPr lang="en-US" dirty="0"/>
                  <a:t>Number of levels is doubled, branching factor is large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0A8519-D848-C846-87BA-BADAA2BCDA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090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7543801" y="4019989"/>
            <a:ext cx="3087626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147484 w 2015909"/>
              <a:gd name="connsiteY0" fmla="*/ 624900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0 h 2453700"/>
              <a:gd name="connsiteX0" fmla="*/ 147484 w 2015909"/>
              <a:gd name="connsiteY0" fmla="*/ 624900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909" h="2453700">
                <a:moveTo>
                  <a:pt x="147484" y="624900"/>
                </a:moveTo>
                <a:cubicBezTo>
                  <a:pt x="0" y="1175097"/>
                  <a:pt x="158086" y="2088360"/>
                  <a:pt x="299884" y="2453700"/>
                </a:cubicBezTo>
                <a:lnTo>
                  <a:pt x="2015909" y="2448232"/>
                </a:lnTo>
                <a:lnTo>
                  <a:pt x="1824180" y="0"/>
                </a:lnTo>
                <a:cubicBezTo>
                  <a:pt x="920841" y="652617"/>
                  <a:pt x="569835" y="70808"/>
                  <a:pt x="147484" y="6249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B02B53C-5091-D34C-9EB3-943925B00E67}"/>
                  </a:ext>
                </a:extLst>
              </p:cNvPr>
              <p:cNvSpPr/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B02B53C-5091-D34C-9EB3-943925B00E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  <a:blipFill>
                <a:blip r:embed="rId4"/>
                <a:stretch>
                  <a:fillRect r="-2198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52CB26F-14D8-5845-B98D-B7A027F6CA38}"/>
                  </a:ext>
                </a:extLst>
              </p:cNvPr>
              <p:cNvSpPr/>
              <p:nvPr/>
            </p:nvSpPr>
            <p:spPr>
              <a:xfrm>
                <a:off x="9000561" y="3648525"/>
                <a:ext cx="1145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52CB26F-14D8-5845-B98D-B7A027F6C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561" y="3648525"/>
                <a:ext cx="1145570" cy="830997"/>
              </a:xfrm>
              <a:prstGeom prst="rect">
                <a:avLst/>
              </a:prstGeom>
              <a:blipFill>
                <a:blip r:embed="rId5"/>
                <a:stretch>
                  <a:fillRect r="-219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808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8615517" y="3794700"/>
            <a:ext cx="2015909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147484 w 2015909"/>
              <a:gd name="connsiteY0" fmla="*/ 624900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0 h 2453700"/>
              <a:gd name="connsiteX0" fmla="*/ 147484 w 2015909"/>
              <a:gd name="connsiteY0" fmla="*/ 624900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909" h="2453700">
                <a:moveTo>
                  <a:pt x="147484" y="624900"/>
                </a:moveTo>
                <a:cubicBezTo>
                  <a:pt x="0" y="1175097"/>
                  <a:pt x="158086" y="2088360"/>
                  <a:pt x="299884" y="2453700"/>
                </a:cubicBezTo>
                <a:lnTo>
                  <a:pt x="2015909" y="2448232"/>
                </a:lnTo>
                <a:lnTo>
                  <a:pt x="1824180" y="0"/>
                </a:lnTo>
                <a:cubicBezTo>
                  <a:pt x="920841" y="652617"/>
                  <a:pt x="569835" y="70808"/>
                  <a:pt x="147484" y="6249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B02B53C-5091-D34C-9EB3-943925B00E67}"/>
                  </a:ext>
                </a:extLst>
              </p:cNvPr>
              <p:cNvSpPr/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B02B53C-5091-D34C-9EB3-943925B00E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  <a:blipFill>
                <a:blip r:embed="rId4"/>
                <a:stretch>
                  <a:fillRect r="-2198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34999E0-0EF2-6941-A552-493734DDB234}"/>
                  </a:ext>
                </a:extLst>
              </p:cNvPr>
              <p:cNvSpPr/>
              <p:nvPr/>
            </p:nvSpPr>
            <p:spPr>
              <a:xfrm>
                <a:off x="9000561" y="3648525"/>
                <a:ext cx="118885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34999E0-0EF2-6941-A552-493734DDB2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561" y="3648525"/>
                <a:ext cx="1188852" cy="830997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894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8793481" y="3813048"/>
            <a:ext cx="1792225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147484 w 2015909"/>
              <a:gd name="connsiteY0" fmla="*/ 624901 h 2453700"/>
              <a:gd name="connsiteX1" fmla="*/ 13666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0 w 1868425"/>
              <a:gd name="connsiteY0" fmla="*/ 624901 h 2453700"/>
              <a:gd name="connsiteX1" fmla="*/ 1219200 w 1868425"/>
              <a:gd name="connsiteY1" fmla="*/ 2453700 h 2453700"/>
              <a:gd name="connsiteX2" fmla="*/ 1868425 w 1868425"/>
              <a:gd name="connsiteY2" fmla="*/ 2448232 h 2453700"/>
              <a:gd name="connsiteX3" fmla="*/ 1676696 w 1868425"/>
              <a:gd name="connsiteY3" fmla="*/ 0 h 2453700"/>
              <a:gd name="connsiteX4" fmla="*/ 0 w 1868425"/>
              <a:gd name="connsiteY4" fmla="*/ 624901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868425"/>
              <a:gd name="connsiteY0" fmla="*/ 624900 h 2453700"/>
              <a:gd name="connsiteX1" fmla="*/ 1219200 w 1868425"/>
              <a:gd name="connsiteY1" fmla="*/ 2453700 h 2453700"/>
              <a:gd name="connsiteX2" fmla="*/ 1868425 w 1868425"/>
              <a:gd name="connsiteY2" fmla="*/ 2448232 h 2453700"/>
              <a:gd name="connsiteX3" fmla="*/ 1676696 w 1868425"/>
              <a:gd name="connsiteY3" fmla="*/ 0 h 2453700"/>
              <a:gd name="connsiteX4" fmla="*/ 0 w 1868425"/>
              <a:gd name="connsiteY4" fmla="*/ 624900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868425"/>
              <a:gd name="connsiteY0" fmla="*/ 548700 h 2453700"/>
              <a:gd name="connsiteX1" fmla="*/ 1219200 w 1868425"/>
              <a:gd name="connsiteY1" fmla="*/ 2453700 h 2453700"/>
              <a:gd name="connsiteX2" fmla="*/ 1868425 w 1868425"/>
              <a:gd name="connsiteY2" fmla="*/ 2448232 h 2453700"/>
              <a:gd name="connsiteX3" fmla="*/ 1676696 w 1868425"/>
              <a:gd name="connsiteY3" fmla="*/ 0 h 2453700"/>
              <a:gd name="connsiteX4" fmla="*/ 0 w 18684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2225" h="2453700">
                <a:moveTo>
                  <a:pt x="0" y="548700"/>
                </a:moveTo>
                <a:cubicBezTo>
                  <a:pt x="430161" y="1312749"/>
                  <a:pt x="1001202" y="2088360"/>
                  <a:pt x="1143000" y="2453700"/>
                </a:cubicBezTo>
                <a:lnTo>
                  <a:pt x="1792225" y="2448232"/>
                </a:lnTo>
                <a:lnTo>
                  <a:pt x="1600496" y="0"/>
                </a:lnTo>
                <a:cubicBezTo>
                  <a:pt x="697157" y="652617"/>
                  <a:pt x="484263" y="85095"/>
                  <a:pt x="0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23A788-8D8E-F348-899A-AE9329A94E76}"/>
                  </a:ext>
                </a:extLst>
              </p:cNvPr>
              <p:cNvSpPr/>
              <p:nvPr/>
            </p:nvSpPr>
            <p:spPr>
              <a:xfrm>
                <a:off x="9000561" y="3648525"/>
                <a:ext cx="118885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23A788-8D8E-F348-899A-AE9329A94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561" y="3648525"/>
                <a:ext cx="1188852" cy="830997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CE2F8FD-E4DF-9E41-997A-2AF7E3F21D77}"/>
                  </a:ext>
                </a:extLst>
              </p:cNvPr>
              <p:cNvSpPr/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CE2F8FD-E4DF-9E41-997A-2AF7E3F21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  <a:blipFill>
                <a:blip r:embed="rId5"/>
                <a:stretch>
                  <a:fillRect r="-2198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561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95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473D847-D2DD-9348-81D0-75E3E86F01B6}"/>
                  </a:ext>
                </a:extLst>
              </p:cNvPr>
              <p:cNvSpPr/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473D847-D2DD-9348-81D0-75E3E86F0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79" y="2197411"/>
                <a:ext cx="1145570" cy="830997"/>
              </a:xfrm>
              <a:prstGeom prst="rect">
                <a:avLst/>
              </a:prstGeom>
              <a:blipFill>
                <a:blip r:embed="rId4"/>
                <a:stretch>
                  <a:fillRect r="-2198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3BFAED6-D703-BB41-B306-BF6FEE94E673}"/>
                  </a:ext>
                </a:extLst>
              </p:cNvPr>
              <p:cNvSpPr/>
              <p:nvPr/>
            </p:nvSpPr>
            <p:spPr>
              <a:xfrm>
                <a:off x="9000561" y="3648525"/>
                <a:ext cx="118885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3BFAED6-D703-BB41-B306-BF6FEE94E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561" y="3648525"/>
                <a:ext cx="1188852" cy="830997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839C740-9F69-E34A-BF78-A3A8C296C6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68139" y="1921567"/>
                <a:ext cx="3726455" cy="19085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Violation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means it is now possible to prune any remaining children of this node.</a:t>
                </a: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839C740-9F69-E34A-BF78-A3A8C296C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139" y="1921567"/>
                <a:ext cx="3726455" cy="1908551"/>
              </a:xfrm>
              <a:prstGeom prst="rect">
                <a:avLst/>
              </a:prstGeom>
              <a:blipFill>
                <a:blip r:embed="rId6"/>
                <a:stretch>
                  <a:fillRect l="-3390" t="-5298" r="-4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06BFB0-FBFA-B941-B3AD-34FD7C64FC32}"/>
              </a:ext>
            </a:extLst>
          </p:cNvPr>
          <p:cNvCxnSpPr/>
          <p:nvPr/>
        </p:nvCxnSpPr>
        <p:spPr>
          <a:xfrm flipH="1">
            <a:off x="10031896" y="3429000"/>
            <a:ext cx="719017" cy="599661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99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FD622-DA6C-C146-87E2-32955AF0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0A8519-D848-C846-87BA-BADAA2BCDA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Alpha-beta pruning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alpha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is the highest score that MAX knows how to force MIN to accept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beta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is the lowest score the MIN knows how to force MAX to accept</a:t>
                </a:r>
              </a:p>
              <a:p>
                <a:pPr lvl="1"/>
                <a:r>
                  <a:rPr lang="en-US" dirty="0"/>
                  <a:t>With optimum move ordering, computational complexity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Expectiminimax</a:t>
                </a:r>
                <a:r>
                  <a:rPr lang="en-US" dirty="0"/>
                  <a:t>: Minimax search for games of chance</a:t>
                </a:r>
              </a:p>
              <a:p>
                <a:pPr lvl="1"/>
                <a:r>
                  <a:rPr lang="en-US" dirty="0"/>
                  <a:t>Besides MIN and MAX, there’s one more player: CHANCE</a:t>
                </a:r>
              </a:p>
              <a:p>
                <a:pPr lvl="1"/>
                <a:r>
                  <a:rPr lang="en-US" dirty="0"/>
                  <a:t>The value of a CHANCE node is the expected value of its daughters</a:t>
                </a:r>
              </a:p>
              <a:p>
                <a:pPr lvl="1"/>
                <a:r>
                  <a:rPr lang="en-US" dirty="0"/>
                  <a:t>Number of levels is doubled, branching factor is large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0A8519-D848-C846-87BA-BADAA2BCDA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448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50AA-F073-F343-9679-49C0C0EC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complexity of alpha-beta pruning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D0793C-981C-8A4B-ABE4-9DF2CEA6FE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basic idea of alpha-beta pruning is to reduce the complexity of minimax from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 can be done with no loss of accuracy,</a:t>
                </a:r>
              </a:p>
              <a:p>
                <a:r>
                  <a:rPr lang="en-US" dirty="0"/>
                  <a:t>… but only if the children of any given node are optimally ordered.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D0793C-981C-8A4B-ABE4-9DF2CEA6FE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065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DFB7-DBE7-B54E-89E9-138A8C5A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ordering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748F5F-F178-0547-8CFF-9806B271F7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Minimum computational complexity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 is only achieved if: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children of a MAX node are evaluated, in order, starting with the highest-value child.</a:t>
                </a:r>
              </a:p>
              <a:p>
                <a:r>
                  <a:rPr lang="en-US" dirty="0"/>
                  <a:t>The children of a MIN node are evaluated, in order, starting with the lowest-value child.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748F5F-F178-0547-8CFF-9806B271F7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245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6" y="0"/>
            <a:ext cx="8229600" cy="1143000"/>
          </a:xfrm>
        </p:spPr>
        <p:txBody>
          <a:bodyPr/>
          <a:lstStyle/>
          <a:p>
            <a:r>
              <a:rPr lang="en-US" dirty="0"/>
              <a:t>Non-optimal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5" y="1066801"/>
            <a:ext cx="9998765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this tree, the moves are not optimally ordered, so we were only able to prune two nodes.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BBE325-E69F-3A44-BF5F-1BEFFCD6CC88}"/>
              </a:ext>
            </a:extLst>
          </p:cNvPr>
          <p:cNvSpPr txBox="1"/>
          <p:nvPr/>
        </p:nvSpPr>
        <p:spPr>
          <a:xfrm>
            <a:off x="6283962" y="4658140"/>
            <a:ext cx="474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B5D3FD-AAB3-DC48-9FBD-400E25F8E2C8}"/>
              </a:ext>
            </a:extLst>
          </p:cNvPr>
          <p:cNvSpPr txBox="1"/>
          <p:nvPr/>
        </p:nvSpPr>
        <p:spPr>
          <a:xfrm>
            <a:off x="6847178" y="4664768"/>
            <a:ext cx="474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D4DA9-E927-2547-8E88-4F2C00447DF8}"/>
              </a:ext>
            </a:extLst>
          </p:cNvPr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037701-D1F5-514B-AE81-7E81EFEF9D16}"/>
              </a:ext>
            </a:extLst>
          </p:cNvPr>
          <p:cNvSpPr txBox="1"/>
          <p:nvPr/>
        </p:nvSpPr>
        <p:spPr>
          <a:xfrm>
            <a:off x="59395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F8E683-3833-8B4C-977E-C8AB4A436183}"/>
              </a:ext>
            </a:extLst>
          </p:cNvPr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AD88D2-973A-044B-BF56-081315D454F0}"/>
              </a:ext>
            </a:extLst>
          </p:cNvPr>
          <p:cNvSpPr txBox="1"/>
          <p:nvPr/>
        </p:nvSpPr>
        <p:spPr>
          <a:xfrm>
            <a:off x="9247589" y="389638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2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98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6" y="0"/>
            <a:ext cx="8229600" cy="1143000"/>
          </a:xfrm>
        </p:spPr>
        <p:txBody>
          <a:bodyPr/>
          <a:lstStyle/>
          <a:p>
            <a:r>
              <a:rPr lang="en-US" dirty="0"/>
              <a:t>Optimal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5" y="1066801"/>
            <a:ext cx="9998765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this tree, the moves ARE optimally ordered, so we are able to prune four nodes (out of nine).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BBE325-E69F-3A44-BF5F-1BEFFCD6CC88}"/>
              </a:ext>
            </a:extLst>
          </p:cNvPr>
          <p:cNvSpPr txBox="1"/>
          <p:nvPr/>
        </p:nvSpPr>
        <p:spPr>
          <a:xfrm>
            <a:off x="6283962" y="4658140"/>
            <a:ext cx="474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B5D3FD-AAB3-DC48-9FBD-400E25F8E2C8}"/>
              </a:ext>
            </a:extLst>
          </p:cNvPr>
          <p:cNvSpPr txBox="1"/>
          <p:nvPr/>
        </p:nvSpPr>
        <p:spPr>
          <a:xfrm>
            <a:off x="6847178" y="4664768"/>
            <a:ext cx="474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D4DA9-E927-2547-8E88-4F2C00447DF8}"/>
              </a:ext>
            </a:extLst>
          </p:cNvPr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037701-D1F5-514B-AE81-7E81EFEF9D16}"/>
              </a:ext>
            </a:extLst>
          </p:cNvPr>
          <p:cNvSpPr txBox="1"/>
          <p:nvPr/>
        </p:nvSpPr>
        <p:spPr>
          <a:xfrm>
            <a:off x="59395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F8E683-3833-8B4C-977E-C8AB4A436183}"/>
              </a:ext>
            </a:extLst>
          </p:cNvPr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73F42-4B13-1B43-8D21-47C18111D25C}"/>
              </a:ext>
            </a:extLst>
          </p:cNvPr>
          <p:cNvSpPr txBox="1"/>
          <p:nvPr/>
        </p:nvSpPr>
        <p:spPr>
          <a:xfrm>
            <a:off x="7984440" y="5784815"/>
            <a:ext cx="5790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ADEA14-7D11-AB40-82FD-0B72FA1049C8}"/>
              </a:ext>
            </a:extLst>
          </p:cNvPr>
          <p:cNvSpPr txBox="1"/>
          <p:nvPr/>
        </p:nvSpPr>
        <p:spPr>
          <a:xfrm>
            <a:off x="8971728" y="5791439"/>
            <a:ext cx="5790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 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80DD0D-2510-D34A-BAA0-083DDC55CD59}"/>
              </a:ext>
            </a:extLst>
          </p:cNvPr>
          <p:cNvSpPr txBox="1"/>
          <p:nvPr/>
        </p:nvSpPr>
        <p:spPr>
          <a:xfrm>
            <a:off x="9932511" y="5784814"/>
            <a:ext cx="78739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 14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2D6579-D874-E94B-A97A-777F5D31800A}"/>
              </a:ext>
            </a:extLst>
          </p:cNvPr>
          <p:cNvSpPr txBox="1"/>
          <p:nvPr/>
        </p:nvSpPr>
        <p:spPr>
          <a:xfrm>
            <a:off x="8915405" y="3889754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99F0CE-46DB-414F-91A7-3231DBA89697}"/>
              </a:ext>
            </a:extLst>
          </p:cNvPr>
          <p:cNvSpPr txBox="1"/>
          <p:nvPr/>
        </p:nvSpPr>
        <p:spPr>
          <a:xfrm>
            <a:off x="8821757" y="4492490"/>
            <a:ext cx="474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DD4EC3-3E34-294E-984A-C8C30062A331}"/>
              </a:ext>
            </a:extLst>
          </p:cNvPr>
          <p:cNvSpPr txBox="1"/>
          <p:nvPr/>
        </p:nvSpPr>
        <p:spPr>
          <a:xfrm>
            <a:off x="9384973" y="4499118"/>
            <a:ext cx="474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80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6" y="0"/>
            <a:ext cx="8229600" cy="1143000"/>
          </a:xfrm>
        </p:spPr>
        <p:txBody>
          <a:bodyPr/>
          <a:lstStyle/>
          <a:p>
            <a:r>
              <a:rPr lang="en-US" dirty="0"/>
              <a:t>Optimal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5" y="1066801"/>
            <a:ext cx="9998765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this tree, the moves ARE optimally ordered, so we are able to prune four nodes (out of nine).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BBE325-E69F-3A44-BF5F-1BEFFCD6CC88}"/>
              </a:ext>
            </a:extLst>
          </p:cNvPr>
          <p:cNvSpPr txBox="1"/>
          <p:nvPr/>
        </p:nvSpPr>
        <p:spPr>
          <a:xfrm>
            <a:off x="6283962" y="4658140"/>
            <a:ext cx="474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B5D3FD-AAB3-DC48-9FBD-400E25F8E2C8}"/>
              </a:ext>
            </a:extLst>
          </p:cNvPr>
          <p:cNvSpPr txBox="1"/>
          <p:nvPr/>
        </p:nvSpPr>
        <p:spPr>
          <a:xfrm>
            <a:off x="6847178" y="4664768"/>
            <a:ext cx="474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D4DA9-E927-2547-8E88-4F2C00447DF8}"/>
              </a:ext>
            </a:extLst>
          </p:cNvPr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037701-D1F5-514B-AE81-7E81EFEF9D16}"/>
              </a:ext>
            </a:extLst>
          </p:cNvPr>
          <p:cNvSpPr txBox="1"/>
          <p:nvPr/>
        </p:nvSpPr>
        <p:spPr>
          <a:xfrm>
            <a:off x="59395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F8E683-3833-8B4C-977E-C8AB4A436183}"/>
              </a:ext>
            </a:extLst>
          </p:cNvPr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73F42-4B13-1B43-8D21-47C18111D25C}"/>
              </a:ext>
            </a:extLst>
          </p:cNvPr>
          <p:cNvSpPr txBox="1"/>
          <p:nvPr/>
        </p:nvSpPr>
        <p:spPr>
          <a:xfrm>
            <a:off x="7984440" y="5784815"/>
            <a:ext cx="5790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ADEA14-7D11-AB40-82FD-0B72FA1049C8}"/>
              </a:ext>
            </a:extLst>
          </p:cNvPr>
          <p:cNvSpPr txBox="1"/>
          <p:nvPr/>
        </p:nvSpPr>
        <p:spPr>
          <a:xfrm>
            <a:off x="8971728" y="5791439"/>
            <a:ext cx="5790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 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80DD0D-2510-D34A-BAA0-083DDC55CD59}"/>
              </a:ext>
            </a:extLst>
          </p:cNvPr>
          <p:cNvSpPr txBox="1"/>
          <p:nvPr/>
        </p:nvSpPr>
        <p:spPr>
          <a:xfrm>
            <a:off x="9932511" y="5784814"/>
            <a:ext cx="78739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 14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2D6579-D874-E94B-A97A-777F5D31800A}"/>
              </a:ext>
            </a:extLst>
          </p:cNvPr>
          <p:cNvSpPr txBox="1"/>
          <p:nvPr/>
        </p:nvSpPr>
        <p:spPr>
          <a:xfrm>
            <a:off x="8915405" y="3889754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99F0CE-46DB-414F-91A7-3231DBA89697}"/>
              </a:ext>
            </a:extLst>
          </p:cNvPr>
          <p:cNvSpPr txBox="1"/>
          <p:nvPr/>
        </p:nvSpPr>
        <p:spPr>
          <a:xfrm>
            <a:off x="8821757" y="4492490"/>
            <a:ext cx="474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DD4EC3-3E34-294E-984A-C8C30062A331}"/>
              </a:ext>
            </a:extLst>
          </p:cNvPr>
          <p:cNvSpPr txBox="1"/>
          <p:nvPr/>
        </p:nvSpPr>
        <p:spPr>
          <a:xfrm>
            <a:off x="9384973" y="4499118"/>
            <a:ext cx="474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6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95" y="29816"/>
            <a:ext cx="8686800" cy="1143000"/>
          </a:xfrm>
        </p:spPr>
        <p:txBody>
          <a:bodyPr/>
          <a:lstStyle/>
          <a:p>
            <a:r>
              <a:rPr lang="en-US" sz="3600" dirty="0"/>
              <a:t>Minimax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4770438"/>
            <a:ext cx="8686800" cy="2011363"/>
          </a:xfrm>
        </p:spPr>
        <p:txBody>
          <a:bodyPr/>
          <a:lstStyle/>
          <a:p>
            <a:r>
              <a:rPr lang="en-US" sz="2400" b="1" dirty="0" err="1">
                <a:solidFill>
                  <a:srgbClr val="CC0099"/>
                </a:solidFill>
              </a:rPr>
              <a:t>Minimax</a:t>
            </a:r>
            <a:r>
              <a:rPr lang="en-US" sz="2400" dirty="0"/>
              <a:t>(</a:t>
            </a:r>
            <a:r>
              <a:rPr lang="en-US" sz="2400" i="1" dirty="0"/>
              <a:t>node</a:t>
            </a:r>
            <a:r>
              <a:rPr lang="en-US" sz="2400" dirty="0"/>
              <a:t>) =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Utility(</a:t>
            </a:r>
            <a:r>
              <a:rPr lang="en-US" i="1" dirty="0"/>
              <a:t>node</a:t>
            </a:r>
            <a:r>
              <a:rPr lang="en-US" dirty="0"/>
              <a:t>) if </a:t>
            </a:r>
            <a:r>
              <a:rPr lang="en-US" i="1" dirty="0"/>
              <a:t>node</a:t>
            </a:r>
            <a:r>
              <a:rPr lang="en-US" dirty="0"/>
              <a:t> is terminal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max</a:t>
            </a:r>
            <a:r>
              <a:rPr lang="en-US" i="1" baseline="-25000" dirty="0"/>
              <a:t>action</a:t>
            </a:r>
            <a:r>
              <a:rPr lang="en-US" dirty="0"/>
              <a:t> </a:t>
            </a:r>
            <a:r>
              <a:rPr lang="en-US" b="1" dirty="0" err="1">
                <a:solidFill>
                  <a:srgbClr val="CC0099"/>
                </a:solidFill>
              </a:rPr>
              <a:t>Minimax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node, action</a:t>
            </a:r>
            <a:r>
              <a:rPr lang="en-US" dirty="0"/>
              <a:t>)) if </a:t>
            </a:r>
            <a:r>
              <a:rPr lang="en-US" i="1" dirty="0"/>
              <a:t>player</a:t>
            </a:r>
            <a:r>
              <a:rPr lang="en-US" dirty="0"/>
              <a:t> = MAX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/>
              <a:t>min</a:t>
            </a:r>
            <a:r>
              <a:rPr lang="en-US" i="1" baseline="-25000" dirty="0" err="1"/>
              <a:t>action</a:t>
            </a:r>
            <a:r>
              <a:rPr lang="en-US" dirty="0"/>
              <a:t>  </a:t>
            </a:r>
            <a:r>
              <a:rPr lang="en-US" b="1" dirty="0" err="1">
                <a:solidFill>
                  <a:srgbClr val="CC0099"/>
                </a:solidFill>
              </a:rPr>
              <a:t>Minimax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node, action</a:t>
            </a:r>
            <a:r>
              <a:rPr lang="en-US" dirty="0"/>
              <a:t>)) if </a:t>
            </a:r>
            <a:r>
              <a:rPr lang="en-US" i="1" dirty="0"/>
              <a:t>player</a:t>
            </a:r>
            <a:r>
              <a:rPr lang="en-US" dirty="0"/>
              <a:t> = MIN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82958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96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53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392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5358" y="1066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6" y="0"/>
            <a:ext cx="8229600" cy="1143000"/>
          </a:xfrm>
        </p:spPr>
        <p:txBody>
          <a:bodyPr/>
          <a:lstStyle/>
          <a:p>
            <a:r>
              <a:rPr lang="en-US" dirty="0"/>
              <a:t>Computational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6835" y="2126975"/>
                <a:ext cx="11413740" cy="451274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Consider a sequence of two levels, with n moves per level, and with optimal ordering.  </a:t>
                </a:r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terminal nodes.</a:t>
                </a:r>
              </a:p>
              <a:p>
                <a:r>
                  <a:rPr lang="en-US" dirty="0"/>
                  <a:t>Alpha-beta will evaluate all the daughters of the first daughter: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nodes.</a:t>
                </a:r>
              </a:p>
              <a:p>
                <a:r>
                  <a:rPr lang="en-US" dirty="0"/>
                  <a:t>Alpha-beta will also evaluate the first daughter of each non-first daughter: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nodes.</a:t>
                </a:r>
              </a:p>
              <a:p>
                <a:r>
                  <a:rPr lang="en-US" dirty="0"/>
                  <a:t>In total, alpha-beta will evaluate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out of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nodes.</a:t>
                </a:r>
              </a:p>
              <a:p>
                <a:r>
                  <a:rPr lang="en-US" dirty="0"/>
                  <a:t>For a tree of depth d, the number of nodes evaluated by alpha-beta is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835" y="2126975"/>
                <a:ext cx="11413740" cy="4512742"/>
              </a:xfrm>
              <a:blipFill>
                <a:blip r:embed="rId3"/>
                <a:stretch>
                  <a:fillRect l="-1111" t="-3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4325" y="284543"/>
            <a:ext cx="3814701" cy="17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173F42-4B13-1B43-8D21-47C18111D25C}"/>
              </a:ext>
            </a:extLst>
          </p:cNvPr>
          <p:cNvSpPr txBox="1"/>
          <p:nvPr/>
        </p:nvSpPr>
        <p:spPr>
          <a:xfrm>
            <a:off x="10661381" y="1835663"/>
            <a:ext cx="35618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ADEA14-7D11-AB40-82FD-0B72FA1049C8}"/>
              </a:ext>
            </a:extLst>
          </p:cNvPr>
          <p:cNvSpPr txBox="1"/>
          <p:nvPr/>
        </p:nvSpPr>
        <p:spPr>
          <a:xfrm>
            <a:off x="11092077" y="1842289"/>
            <a:ext cx="35618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 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80DD0D-2510-D34A-BAA0-083DDC55CD59}"/>
              </a:ext>
            </a:extLst>
          </p:cNvPr>
          <p:cNvSpPr txBox="1"/>
          <p:nvPr/>
        </p:nvSpPr>
        <p:spPr>
          <a:xfrm>
            <a:off x="11483017" y="1835664"/>
            <a:ext cx="44755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 14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99F0CE-46DB-414F-91A7-3231DBA89697}"/>
              </a:ext>
            </a:extLst>
          </p:cNvPr>
          <p:cNvSpPr txBox="1"/>
          <p:nvPr/>
        </p:nvSpPr>
        <p:spPr>
          <a:xfrm>
            <a:off x="9934941" y="1298714"/>
            <a:ext cx="28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DD5DA3-4D81-214A-AB1D-AF21DF7A8F83}"/>
              </a:ext>
            </a:extLst>
          </p:cNvPr>
          <p:cNvSpPr txBox="1"/>
          <p:nvPr/>
        </p:nvSpPr>
        <p:spPr>
          <a:xfrm>
            <a:off x="10140349" y="1292090"/>
            <a:ext cx="28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443BAA-0FA2-E741-B0BC-49E098C4BD46}"/>
              </a:ext>
            </a:extLst>
          </p:cNvPr>
          <p:cNvSpPr txBox="1"/>
          <p:nvPr/>
        </p:nvSpPr>
        <p:spPr>
          <a:xfrm>
            <a:off x="11008367" y="1285463"/>
            <a:ext cx="28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B5F24B-C573-E64C-9FBB-F914A9E4384F}"/>
              </a:ext>
            </a:extLst>
          </p:cNvPr>
          <p:cNvSpPr txBox="1"/>
          <p:nvPr/>
        </p:nvSpPr>
        <p:spPr>
          <a:xfrm>
            <a:off x="11293287" y="1278838"/>
            <a:ext cx="28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69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6" y="0"/>
            <a:ext cx="8229600" cy="1143000"/>
          </a:xfrm>
        </p:spPr>
        <p:txBody>
          <a:bodyPr/>
          <a:lstStyle/>
          <a:p>
            <a:r>
              <a:rPr lang="en-US" dirty="0"/>
              <a:t>Computational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6835" y="2126975"/>
                <a:ext cx="11413740" cy="451274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…but wait… this means we need to know, IN ADVANCE, which move has the highest value, and which move has the lowest value!!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Obviously, it is not possible to know the true value of a move without evaluating it.</a:t>
                </a:r>
              </a:p>
              <a:p>
                <a:r>
                  <a:rPr lang="en-US" dirty="0"/>
                  <a:t>However, heuristics often are pretty good.</a:t>
                </a:r>
              </a:p>
              <a:p>
                <a:r>
                  <a:rPr lang="en-US" dirty="0"/>
                  <a:t>We use the heuristic to decide which move to evaluate first.</a:t>
                </a:r>
              </a:p>
              <a:p>
                <a:r>
                  <a:rPr lang="en-US" dirty="0"/>
                  <a:t>For games like chess, with good heuristics, complexity of alpha-beta is closer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than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835" y="2126975"/>
                <a:ext cx="11413740" cy="4512742"/>
              </a:xfrm>
              <a:blipFill>
                <a:blip r:embed="rId3"/>
                <a:stretch>
                  <a:fillRect l="-1111" t="-2247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4325" y="284543"/>
            <a:ext cx="3814701" cy="17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173F42-4B13-1B43-8D21-47C18111D25C}"/>
              </a:ext>
            </a:extLst>
          </p:cNvPr>
          <p:cNvSpPr txBox="1"/>
          <p:nvPr/>
        </p:nvSpPr>
        <p:spPr>
          <a:xfrm>
            <a:off x="10661381" y="1835663"/>
            <a:ext cx="35618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ADEA14-7D11-AB40-82FD-0B72FA1049C8}"/>
              </a:ext>
            </a:extLst>
          </p:cNvPr>
          <p:cNvSpPr txBox="1"/>
          <p:nvPr/>
        </p:nvSpPr>
        <p:spPr>
          <a:xfrm>
            <a:off x="11092077" y="1842289"/>
            <a:ext cx="35618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 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80DD0D-2510-D34A-BAA0-083DDC55CD59}"/>
              </a:ext>
            </a:extLst>
          </p:cNvPr>
          <p:cNvSpPr txBox="1"/>
          <p:nvPr/>
        </p:nvSpPr>
        <p:spPr>
          <a:xfrm>
            <a:off x="11483017" y="1835664"/>
            <a:ext cx="44755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 14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99F0CE-46DB-414F-91A7-3231DBA89697}"/>
              </a:ext>
            </a:extLst>
          </p:cNvPr>
          <p:cNvSpPr txBox="1"/>
          <p:nvPr/>
        </p:nvSpPr>
        <p:spPr>
          <a:xfrm>
            <a:off x="9934941" y="1298714"/>
            <a:ext cx="28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DD5DA3-4D81-214A-AB1D-AF21DF7A8F83}"/>
              </a:ext>
            </a:extLst>
          </p:cNvPr>
          <p:cNvSpPr txBox="1"/>
          <p:nvPr/>
        </p:nvSpPr>
        <p:spPr>
          <a:xfrm>
            <a:off x="10140349" y="1292090"/>
            <a:ext cx="28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443BAA-0FA2-E741-B0BC-49E098C4BD46}"/>
              </a:ext>
            </a:extLst>
          </p:cNvPr>
          <p:cNvSpPr txBox="1"/>
          <p:nvPr/>
        </p:nvSpPr>
        <p:spPr>
          <a:xfrm>
            <a:off x="11008367" y="1285463"/>
            <a:ext cx="28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B5F24B-C573-E64C-9FBB-F914A9E4384F}"/>
              </a:ext>
            </a:extLst>
          </p:cNvPr>
          <p:cNvSpPr txBox="1"/>
          <p:nvPr/>
        </p:nvSpPr>
        <p:spPr>
          <a:xfrm>
            <a:off x="11293287" y="1278838"/>
            <a:ext cx="282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sym typeface="Symbol"/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13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1"/>
            <a:ext cx="8458200" cy="4525963"/>
          </a:xfrm>
        </p:spPr>
        <p:txBody>
          <a:bodyPr/>
          <a:lstStyle/>
          <a:p>
            <a:r>
              <a:rPr lang="en-US" dirty="0"/>
              <a:t>Pruning does not affect final result</a:t>
            </a:r>
          </a:p>
          <a:p>
            <a:r>
              <a:rPr lang="en-US" dirty="0"/>
              <a:t>Amount of pruning depends on move ordering</a:t>
            </a:r>
          </a:p>
          <a:p>
            <a:pPr lvl="1"/>
            <a:r>
              <a:rPr lang="en-US" dirty="0"/>
              <a:t>Should start with the “best” moves (highest-value for MAX or lowest-value for MIN)</a:t>
            </a:r>
          </a:p>
          <a:p>
            <a:pPr lvl="1"/>
            <a:r>
              <a:rPr lang="en-US" dirty="0"/>
              <a:t>For chess, can try captures first, then threats, then forward moves, then backward moves</a:t>
            </a:r>
          </a:p>
          <a:p>
            <a:pPr lvl="1"/>
            <a:r>
              <a:rPr lang="en-US" dirty="0"/>
              <a:t>Can also try to remember “killer moves” from other branches of the tree</a:t>
            </a:r>
          </a:p>
          <a:p>
            <a:r>
              <a:rPr lang="en-US" dirty="0"/>
              <a:t>With perfect ordering, the time to find the best move is reduced to </a:t>
            </a:r>
            <a:r>
              <a:rPr lang="en-US" dirty="0">
                <a:solidFill>
                  <a:srgbClr val="CC0099"/>
                </a:solidFill>
              </a:rPr>
              <a:t>O(b</a:t>
            </a:r>
            <a:r>
              <a:rPr lang="en-US" baseline="30000" dirty="0">
                <a:solidFill>
                  <a:srgbClr val="CC0099"/>
                </a:solidFill>
              </a:rPr>
              <a:t>m/2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 from </a:t>
            </a:r>
            <a:r>
              <a:rPr lang="en-US" dirty="0">
                <a:solidFill>
                  <a:srgbClr val="CC0099"/>
                </a:solidFill>
              </a:rPr>
              <a:t>O(b</a:t>
            </a:r>
            <a:r>
              <a:rPr lang="en-US" baseline="30000" dirty="0">
                <a:solidFill>
                  <a:srgbClr val="CC0099"/>
                </a:solidFill>
              </a:rPr>
              <a:t>m</a:t>
            </a:r>
            <a:r>
              <a:rPr lang="en-US" dirty="0">
                <a:solidFill>
                  <a:srgbClr val="CC0099"/>
                </a:solidFill>
              </a:rPr>
              <a:t>)</a:t>
            </a:r>
          </a:p>
          <a:p>
            <a:pPr lvl="1"/>
            <a:r>
              <a:rPr lang="en-US" dirty="0"/>
              <a:t>Depth of search is effectively doubled</a:t>
            </a:r>
            <a:endParaRPr lang="en-US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FD622-DA6C-C146-87E2-32955AF0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0A8519-D848-C846-87BA-BADAA2BCDA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Alpha-beta pruning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alpha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is the highest score that MAX knows how to force MIN to accept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beta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is the lowest score the MIN knows how to force MAX to accept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With optimum move ordering, computational complexity is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dirty="0" err="1"/>
                  <a:t>Expectiminimax</a:t>
                </a:r>
                <a:r>
                  <a:rPr lang="en-US" dirty="0"/>
                  <a:t>: Minimax search for games of chance</a:t>
                </a:r>
              </a:p>
              <a:p>
                <a:pPr lvl="1"/>
                <a:r>
                  <a:rPr lang="en-US" dirty="0"/>
                  <a:t>Besides MIN and MAX, there’s one more player: CHANCE</a:t>
                </a:r>
              </a:p>
              <a:p>
                <a:pPr lvl="1"/>
                <a:r>
                  <a:rPr lang="en-US" dirty="0"/>
                  <a:t>The value of a CHANCE node is the expected value of its daughters</a:t>
                </a:r>
              </a:p>
              <a:p>
                <a:pPr lvl="1"/>
                <a:r>
                  <a:rPr lang="en-US" dirty="0"/>
                  <a:t>Number of levels is doubled, branching factor is large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0A8519-D848-C846-87BA-BADAA2BCDA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728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Stochastic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can we incorporate dice throwing into the game tree?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567846"/>
            <a:ext cx="5867400" cy="390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287069"/>
            <a:ext cx="3967976" cy="906114"/>
          </a:xfrm>
        </p:spPr>
        <p:txBody>
          <a:bodyPr/>
          <a:lstStyle/>
          <a:p>
            <a:r>
              <a:rPr lang="en-US" dirty="0"/>
              <a:t>Minimax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8" y="1279216"/>
                <a:ext cx="6075555" cy="541151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State evolves deterministically (when a player acts, that action uniquely determines the following state).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Current state is visible to both players.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Each player tries to maximize his or her own reward: </a:t>
                </a:r>
                <a:endParaRPr lang="en-US" sz="2400" b="1" dirty="0"/>
              </a:p>
              <a:p>
                <a:pPr>
                  <a:lnSpc>
                    <a:spcPct val="100000"/>
                  </a:lnSpc>
                </a:pPr>
                <a:r>
                  <a:rPr lang="en-US" sz="2400" b="1" dirty="0"/>
                  <a:t>Maximize</a:t>
                </a:r>
                <a:r>
                  <a:rPr lang="en-US" sz="2400" dirty="0"/>
                  <a:t> (over all possible moves I can make) the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b="1" dirty="0"/>
                  <a:t>Minimum</a:t>
                </a:r>
                <a:r>
                  <a:rPr lang="en-US" sz="2400" dirty="0"/>
                  <a:t> (over all possible moves Min can make) of the resulting utility: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′′∈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8" y="1279216"/>
                <a:ext cx="6075555" cy="5411515"/>
              </a:xfrm>
              <a:blipFill>
                <a:blip r:embed="rId2"/>
                <a:stretch>
                  <a:fillRect l="-1458" t="-937" b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Picture 82" descr="A close up of a logo&#10;&#10;Description automatically generated">
            <a:extLst>
              <a:ext uri="{FF2B5EF4-FFF2-40B4-BE49-F238E27FC236}">
                <a16:creationId xmlns:a16="http://schemas.microsoft.com/office/drawing/2014/main" id="{0FBD215B-4A4B-1749-B344-3546564D6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016" y="1024063"/>
            <a:ext cx="44958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35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DFA00AD6-D9FF-8E4D-B874-1037B358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2628" y="765551"/>
            <a:ext cx="5867400" cy="390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287069"/>
            <a:ext cx="6175918" cy="906114"/>
          </a:xfrm>
        </p:spPr>
        <p:txBody>
          <a:bodyPr/>
          <a:lstStyle/>
          <a:p>
            <a:r>
              <a:rPr lang="en-US" dirty="0" err="1"/>
              <a:t>Expectiminimax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919" y="1279216"/>
                <a:ext cx="6075555" cy="541151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State evolves </a:t>
                </a:r>
                <a:r>
                  <a:rPr lang="en-US" sz="2400" b="1" u="sng" dirty="0"/>
                  <a:t>stochastically</a:t>
                </a:r>
                <a:r>
                  <a:rPr lang="en-US" sz="2400" dirty="0"/>
                  <a:t> (when a player acts, the game changes RANDOMLY, with a probability distribution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that depends on the action,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Current state,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,  is visible to the player.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The player tries to maximize his or her own reward: </a:t>
                </a:r>
                <a:endParaRPr lang="en-US" sz="2400" b="1" dirty="0"/>
              </a:p>
              <a:p>
                <a:pPr>
                  <a:lnSpc>
                    <a:spcPct val="100000"/>
                  </a:lnSpc>
                </a:pPr>
                <a:r>
                  <a:rPr lang="en-US" sz="2400" b="1" dirty="0"/>
                  <a:t>Maximize</a:t>
                </a:r>
                <a:r>
                  <a:rPr lang="en-US" sz="2400" dirty="0"/>
                  <a:t> (over all possible moves I can make) the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b="1" dirty="0"/>
                  <a:t>Expected value</a:t>
                </a:r>
                <a:r>
                  <a:rPr lang="en-US" sz="2400" dirty="0"/>
                  <a:t> (over all possible successor states) of the resulting utility: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919" y="1279216"/>
                <a:ext cx="6075555" cy="5411515"/>
              </a:xfrm>
              <a:blipFill>
                <a:blip r:embed="rId3"/>
                <a:stretch>
                  <a:fillRect l="-1670" t="-935" r="-1879" b="-35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Robot">
            <a:extLst>
              <a:ext uri="{FF2B5EF4-FFF2-40B4-BE49-F238E27FC236}">
                <a16:creationId xmlns:a16="http://schemas.microsoft.com/office/drawing/2014/main" id="{6B036649-45CC-474D-8DA7-2EA966EBE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83056" y="4620981"/>
            <a:ext cx="1481575" cy="1356361"/>
          </a:xfrm>
          <a:prstGeom prst="rect">
            <a:avLst/>
          </a:prstGeom>
        </p:spPr>
      </p:pic>
      <p:pic>
        <p:nvPicPr>
          <p:cNvPr id="9" name="Graphic 8" descr="Question mark">
            <a:extLst>
              <a:ext uri="{FF2B5EF4-FFF2-40B4-BE49-F238E27FC236}">
                <a16:creationId xmlns:a16="http://schemas.microsoft.com/office/drawing/2014/main" id="{FD927A54-9A29-9344-BED5-B475C7928E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17871" y="4529542"/>
            <a:ext cx="716278" cy="716278"/>
          </a:xfrm>
          <a:prstGeom prst="rect">
            <a:avLst/>
          </a:prstGeom>
        </p:spPr>
      </p:pic>
      <p:pic>
        <p:nvPicPr>
          <p:cNvPr id="10" name="Graphic 9" descr="Question mark">
            <a:extLst>
              <a:ext uri="{FF2B5EF4-FFF2-40B4-BE49-F238E27FC236}">
                <a16:creationId xmlns:a16="http://schemas.microsoft.com/office/drawing/2014/main" id="{030CE86D-2DC4-574A-BDCA-72B974630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68391" y="4615687"/>
            <a:ext cx="716278" cy="71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17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287069"/>
            <a:ext cx="6175918" cy="906114"/>
          </a:xfrm>
        </p:spPr>
        <p:txBody>
          <a:bodyPr/>
          <a:lstStyle/>
          <a:p>
            <a:r>
              <a:rPr lang="en-US" dirty="0" err="1"/>
              <a:t>Expectiminimax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919" y="1067343"/>
                <a:ext cx="7436050" cy="5411515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State evolves </a:t>
                </a:r>
                <a:r>
                  <a:rPr lang="en-US" sz="2400" b="1" u="sng" dirty="0"/>
                  <a:t>stochastically</a:t>
                </a:r>
                <a:r>
                  <a:rPr lang="en-US" sz="2400" dirty="0"/>
                  <a:t> (when a player acts, that action influences the state transition probability).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Current state is visible to both players.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Each player tries to maximize his or her own reward: </a:t>
                </a:r>
                <a:endParaRPr lang="en-US" sz="2400" b="1" dirty="0"/>
              </a:p>
              <a:p>
                <a:pPr>
                  <a:lnSpc>
                    <a:spcPct val="100000"/>
                  </a:lnSpc>
                </a:pPr>
                <a:r>
                  <a:rPr lang="en-US" sz="2400" b="1" dirty="0"/>
                  <a:t>Maximize</a:t>
                </a:r>
                <a:r>
                  <a:rPr lang="en-US" sz="2400" dirty="0"/>
                  <a:t> (over all possible moves I can make) the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b="1" dirty="0"/>
                  <a:t>Minimum</a:t>
                </a:r>
                <a:r>
                  <a:rPr lang="en-US" sz="2400" dirty="0"/>
                  <a:t> (over all possible moves Min can make) of the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b="1" dirty="0"/>
                  <a:t>Expected value</a:t>
                </a:r>
                <a:r>
                  <a:rPr lang="en-US" sz="2400" dirty="0"/>
                  <a:t> (over all possible successor states) of the resulting utility: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919" y="1067343"/>
                <a:ext cx="7436050" cy="5411515"/>
              </a:xfrm>
              <a:blipFill>
                <a:blip r:embed="rId2"/>
                <a:stretch>
                  <a:fillRect l="-1022" t="-939" r="-1874" b="-33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>
            <a:extLst>
              <a:ext uri="{FF2B5EF4-FFF2-40B4-BE49-F238E27FC236}">
                <a16:creationId xmlns:a16="http://schemas.microsoft.com/office/drawing/2014/main" id="{F9FE2ADF-1722-5F48-99D6-EC9D344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969" y="1565359"/>
            <a:ext cx="4027401" cy="268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3000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E383-A127-4844-8F9F-79D6721C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287069"/>
            <a:ext cx="10870582" cy="906114"/>
          </a:xfrm>
        </p:spPr>
        <p:txBody>
          <a:bodyPr/>
          <a:lstStyle/>
          <a:p>
            <a:r>
              <a:rPr lang="en-US" dirty="0" err="1"/>
              <a:t>Expectiminimax</a:t>
            </a:r>
            <a:r>
              <a:rPr lang="en-US" dirty="0"/>
              <a:t>: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0088" y="1276462"/>
                <a:ext cx="6122019" cy="5202396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= MAX node.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= MIN node.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/>
                  <a:t>= Chance node.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000DF-D2CA-2B47-BBE3-3A350C114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0088" y="1276462"/>
                <a:ext cx="6122019" cy="5202396"/>
              </a:xfrm>
              <a:blipFill>
                <a:blip r:embed="rId2"/>
                <a:stretch>
                  <a:fillRect l="-1449" t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>
            <a:extLst>
              <a:ext uri="{FF2B5EF4-FFF2-40B4-BE49-F238E27FC236}">
                <a16:creationId xmlns:a16="http://schemas.microsoft.com/office/drawing/2014/main" id="{F9FE2ADF-1722-5F48-99D6-EC9D3442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5969" y="1565359"/>
            <a:ext cx="4027401" cy="268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riangle 4">
            <a:extLst>
              <a:ext uri="{FF2B5EF4-FFF2-40B4-BE49-F238E27FC236}">
                <a16:creationId xmlns:a16="http://schemas.microsoft.com/office/drawing/2014/main" id="{5170483B-29D8-6449-9EA5-7BE7F32CE0E1}"/>
              </a:ext>
            </a:extLst>
          </p:cNvPr>
          <p:cNvSpPr/>
          <p:nvPr/>
        </p:nvSpPr>
        <p:spPr>
          <a:xfrm>
            <a:off x="503559" y="1276462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F56DB4B-7559-FA4C-9A37-D9776B7AECAF}"/>
              </a:ext>
            </a:extLst>
          </p:cNvPr>
          <p:cNvSpPr/>
          <p:nvPr/>
        </p:nvSpPr>
        <p:spPr>
          <a:xfrm rot="10800000">
            <a:off x="488530" y="2449150"/>
            <a:ext cx="59436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6BA5AD2-D6FC-0D4A-91D4-00401E27B389}"/>
              </a:ext>
            </a:extLst>
          </p:cNvPr>
          <p:cNvSpPr/>
          <p:nvPr/>
        </p:nvSpPr>
        <p:spPr>
          <a:xfrm>
            <a:off x="468350" y="348996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53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68" y="1446038"/>
            <a:ext cx="5394713" cy="5153517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MIN: Min decides whether to count heads (action H) or tails (action T) as a forward movement.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graphicFrame>
        <p:nvGraphicFramePr>
          <p:cNvPr id="256" name="Table 255">
            <a:extLst>
              <a:ext uri="{FF2B5EF4-FFF2-40B4-BE49-F238E27FC236}">
                <a16:creationId xmlns:a16="http://schemas.microsoft.com/office/drawing/2014/main" id="{121713C5-2CB6-8641-BBAC-B8F1C4FD8DE7}"/>
              </a:ext>
            </a:extLst>
          </p:cNvPr>
          <p:cNvGraphicFramePr>
            <a:graphicFrameLocks noGrp="1"/>
          </p:cNvGraphicFramePr>
          <p:nvPr/>
        </p:nvGraphicFramePr>
        <p:xfrm>
          <a:off x="6379969" y="2636310"/>
          <a:ext cx="5394711" cy="1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237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2739282996"/>
                    </a:ext>
                  </a:extLst>
                </a:gridCol>
              </a:tblGrid>
              <a:tr h="1874729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026" name="Picture 2" descr="Thumbnail for version as of 00:54, 16 June 2017">
            <a:extLst>
              <a:ext uri="{FF2B5EF4-FFF2-40B4-BE49-F238E27FC236}">
                <a16:creationId xmlns:a16="http://schemas.microsoft.com/office/drawing/2014/main" id="{44B47BDA-3FCE-5E47-A1E0-11C75011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2727960"/>
            <a:ext cx="74675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Rectangle 260">
            <a:extLst>
              <a:ext uri="{FF2B5EF4-FFF2-40B4-BE49-F238E27FC236}">
                <a16:creationId xmlns:a16="http://schemas.microsoft.com/office/drawing/2014/main" id="{63DEE5D1-2682-4F4C-A166-A7768899867C}"/>
              </a:ext>
            </a:extLst>
          </p:cNvPr>
          <p:cNvSpPr/>
          <p:nvPr/>
        </p:nvSpPr>
        <p:spPr>
          <a:xfrm>
            <a:off x="6340086" y="4568875"/>
            <a:ext cx="5394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Emojis by Twitter, CC BY 4.0,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=59974366</a:t>
            </a:r>
          </a:p>
        </p:txBody>
      </p:sp>
      <p:sp>
        <p:nvSpPr>
          <p:cNvPr id="264" name="Oval Callout 263">
            <a:extLst>
              <a:ext uri="{FF2B5EF4-FFF2-40B4-BE49-F238E27FC236}">
                <a16:creationId xmlns:a16="http://schemas.microsoft.com/office/drawing/2014/main" id="{86B324C6-E552-6144-9F9B-5CE0173833B0}"/>
              </a:ext>
            </a:extLst>
          </p:cNvPr>
          <p:cNvSpPr/>
          <p:nvPr/>
        </p:nvSpPr>
        <p:spPr>
          <a:xfrm>
            <a:off x="8961119" y="1446848"/>
            <a:ext cx="1112521" cy="11439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83083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1B282-2738-CB49-9CE1-B0C7085F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complexity of minimax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98C9C8-9F50-A247-A622-31534CDD38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that, at each game state, there are n possible moves</a:t>
                </a:r>
              </a:p>
              <a:p>
                <a:r>
                  <a:rPr lang="en-US" dirty="0"/>
                  <a:t>Suppose we search to a depth of d</a:t>
                </a:r>
              </a:p>
              <a:p>
                <a:r>
                  <a:rPr lang="en-US" dirty="0"/>
                  <a:t>Then the computational complexity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98C9C8-9F50-A247-A622-31534CDD3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613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68" y="1446038"/>
            <a:ext cx="5394713" cy="5153517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MIN: Min decides whether to count heads (action H) or tails (action T) as a forward movement.</a:t>
            </a:r>
          </a:p>
          <a:p>
            <a:endParaRPr lang="en-US" altLang="ja-JP" sz="2400" dirty="0"/>
          </a:p>
        </p:txBody>
      </p:sp>
      <p:graphicFrame>
        <p:nvGraphicFramePr>
          <p:cNvPr id="256" name="Table 255">
            <a:extLst>
              <a:ext uri="{FF2B5EF4-FFF2-40B4-BE49-F238E27FC236}">
                <a16:creationId xmlns:a16="http://schemas.microsoft.com/office/drawing/2014/main" id="{121713C5-2CB6-8641-BBAC-B8F1C4FD8DE7}"/>
              </a:ext>
            </a:extLst>
          </p:cNvPr>
          <p:cNvGraphicFramePr>
            <a:graphicFrameLocks noGrp="1"/>
          </p:cNvGraphicFramePr>
          <p:nvPr/>
        </p:nvGraphicFramePr>
        <p:xfrm>
          <a:off x="6379969" y="4373670"/>
          <a:ext cx="5394711" cy="1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237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2739282996"/>
                    </a:ext>
                  </a:extLst>
                </a:gridCol>
              </a:tblGrid>
              <a:tr h="1874729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sp>
        <p:nvSpPr>
          <p:cNvPr id="261" name="Rectangle 260">
            <a:extLst>
              <a:ext uri="{FF2B5EF4-FFF2-40B4-BE49-F238E27FC236}">
                <a16:creationId xmlns:a16="http://schemas.microsoft.com/office/drawing/2014/main" id="{63DEE5D1-2682-4F4C-A166-A7768899867C}"/>
              </a:ext>
            </a:extLst>
          </p:cNvPr>
          <p:cNvSpPr/>
          <p:nvPr/>
        </p:nvSpPr>
        <p:spPr>
          <a:xfrm>
            <a:off x="6340086" y="6306235"/>
            <a:ext cx="5394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Emojis by Twitter, CC BY 4.0,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=59974366</a:t>
            </a:r>
          </a:p>
        </p:txBody>
      </p:sp>
      <p:pic>
        <p:nvPicPr>
          <p:cNvPr id="9" name="Picture 2" descr="Thumbnail for version as of 00:54, 16 June 2017">
            <a:extLst>
              <a:ext uri="{FF2B5EF4-FFF2-40B4-BE49-F238E27FC236}">
                <a16:creationId xmlns:a16="http://schemas.microsoft.com/office/drawing/2014/main" id="{1DFD8DC3-DF89-EF4F-8677-3B43A791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4480560"/>
            <a:ext cx="74675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F7D4BE60-DB11-C240-879D-47DF97C425E5}"/>
              </a:ext>
            </a:extLst>
          </p:cNvPr>
          <p:cNvSpPr/>
          <p:nvPr/>
        </p:nvSpPr>
        <p:spPr>
          <a:xfrm>
            <a:off x="8961119" y="3199448"/>
            <a:ext cx="1112521" cy="11439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1839559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68" y="1446038"/>
            <a:ext cx="5394713" cy="5153517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MIN: Min decides whether to count heads (action H) or tails (action T) as a forward movement.</a:t>
            </a:r>
          </a:p>
          <a:p>
            <a:r>
              <a:rPr lang="en-US" altLang="ja-JP" sz="2400" dirty="0"/>
              <a:t>Chance: she flips a coin and moves her game piece in the direction indicated.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graphicFrame>
        <p:nvGraphicFramePr>
          <p:cNvPr id="256" name="Table 255">
            <a:extLst>
              <a:ext uri="{FF2B5EF4-FFF2-40B4-BE49-F238E27FC236}">
                <a16:creationId xmlns:a16="http://schemas.microsoft.com/office/drawing/2014/main" id="{121713C5-2CB6-8641-BBAC-B8F1C4FD8DE7}"/>
              </a:ext>
            </a:extLst>
          </p:cNvPr>
          <p:cNvGraphicFramePr>
            <a:graphicFrameLocks noGrp="1"/>
          </p:cNvGraphicFramePr>
          <p:nvPr/>
        </p:nvGraphicFramePr>
        <p:xfrm>
          <a:off x="6379969" y="4373670"/>
          <a:ext cx="5394711" cy="1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237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2739282996"/>
                    </a:ext>
                  </a:extLst>
                </a:gridCol>
              </a:tblGrid>
              <a:tr h="1874729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026" name="Picture 2" descr="Thumbnail for version as of 00:54, 16 June 2017">
            <a:extLst>
              <a:ext uri="{FF2B5EF4-FFF2-40B4-BE49-F238E27FC236}">
                <a16:creationId xmlns:a16="http://schemas.microsoft.com/office/drawing/2014/main" id="{44B47BDA-3FCE-5E47-A1E0-11C75011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4465320"/>
            <a:ext cx="74675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Rectangle 260">
            <a:extLst>
              <a:ext uri="{FF2B5EF4-FFF2-40B4-BE49-F238E27FC236}">
                <a16:creationId xmlns:a16="http://schemas.microsoft.com/office/drawing/2014/main" id="{63DEE5D1-2682-4F4C-A166-A7768899867C}"/>
              </a:ext>
            </a:extLst>
          </p:cNvPr>
          <p:cNvSpPr/>
          <p:nvPr/>
        </p:nvSpPr>
        <p:spPr>
          <a:xfrm>
            <a:off x="6340086" y="6306235"/>
            <a:ext cx="5394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Emojis by Twitter, CC BY 4.0,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=59974366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C624BCF1-86CF-9141-80FE-15333A2E1EE1}"/>
              </a:ext>
            </a:extLst>
          </p:cNvPr>
          <p:cNvSpPr/>
          <p:nvPr/>
        </p:nvSpPr>
        <p:spPr>
          <a:xfrm>
            <a:off x="6385560" y="2587675"/>
            <a:ext cx="1848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ICMA Photos - Coin Toss, CC BY-SA 2.0,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=71147286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F02D9B4-93DF-4341-AA0F-F4E73065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59" y="243840"/>
            <a:ext cx="1848485" cy="234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308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68" y="1446038"/>
            <a:ext cx="5394713" cy="5153517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MIN: Min decides whether to count heads (action H) or tails (action T) as a forward movement.</a:t>
            </a:r>
          </a:p>
          <a:p>
            <a:r>
              <a:rPr lang="en-US" altLang="ja-JP" sz="2400" dirty="0"/>
              <a:t>Chance: she flips a coin and moves her game piece in the direction indicated.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graphicFrame>
        <p:nvGraphicFramePr>
          <p:cNvPr id="256" name="Table 255">
            <a:extLst>
              <a:ext uri="{FF2B5EF4-FFF2-40B4-BE49-F238E27FC236}">
                <a16:creationId xmlns:a16="http://schemas.microsoft.com/office/drawing/2014/main" id="{121713C5-2CB6-8641-BBAC-B8F1C4FD8DE7}"/>
              </a:ext>
            </a:extLst>
          </p:cNvPr>
          <p:cNvGraphicFramePr>
            <a:graphicFrameLocks noGrp="1"/>
          </p:cNvGraphicFramePr>
          <p:nvPr/>
        </p:nvGraphicFramePr>
        <p:xfrm>
          <a:off x="6379969" y="4373670"/>
          <a:ext cx="5394711" cy="1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237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2739282996"/>
                    </a:ext>
                  </a:extLst>
                </a:gridCol>
              </a:tblGrid>
              <a:tr h="1874729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026" name="Picture 2" descr="Thumbnail for version as of 00:54, 16 June 2017">
            <a:extLst>
              <a:ext uri="{FF2B5EF4-FFF2-40B4-BE49-F238E27FC236}">
                <a16:creationId xmlns:a16="http://schemas.microsoft.com/office/drawing/2014/main" id="{44B47BDA-3FCE-5E47-A1E0-11C75011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4465320"/>
            <a:ext cx="74675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Rectangle 260">
            <a:extLst>
              <a:ext uri="{FF2B5EF4-FFF2-40B4-BE49-F238E27FC236}">
                <a16:creationId xmlns:a16="http://schemas.microsoft.com/office/drawing/2014/main" id="{63DEE5D1-2682-4F4C-A166-A7768899867C}"/>
              </a:ext>
            </a:extLst>
          </p:cNvPr>
          <p:cNvSpPr/>
          <p:nvPr/>
        </p:nvSpPr>
        <p:spPr>
          <a:xfrm>
            <a:off x="6340086" y="6306235"/>
            <a:ext cx="5394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Emojis by Twitter, CC BY 4.0,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=59974366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C624BCF1-86CF-9141-80FE-15333A2E1EE1}"/>
              </a:ext>
            </a:extLst>
          </p:cNvPr>
          <p:cNvSpPr/>
          <p:nvPr/>
        </p:nvSpPr>
        <p:spPr>
          <a:xfrm>
            <a:off x="6385560" y="2587675"/>
            <a:ext cx="1848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NJR ZA - Own work, CC BY-SA 3.0,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=4228918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F02D9B4-93DF-4341-AA0F-F4E73065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5559" y="492549"/>
            <a:ext cx="1848485" cy="18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1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0232 L 0.14948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68" y="1446038"/>
            <a:ext cx="5394713" cy="5153517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MIN: Min decides whether to count heads (action H) or tails (action T) as a forward movement.</a:t>
            </a:r>
          </a:p>
          <a:p>
            <a:r>
              <a:rPr lang="en-US" altLang="ja-JP" sz="2400" dirty="0"/>
              <a:t>Chance: she flips a coin and moves her game piece in the direction indicated.</a:t>
            </a:r>
          </a:p>
          <a:p>
            <a:r>
              <a:rPr lang="en-US" altLang="ja-JP" sz="2400" dirty="0"/>
              <a:t>MAX: Max decides whether to count heads (action H) or tails (action T) as a forward movement.</a:t>
            </a:r>
          </a:p>
          <a:p>
            <a:endParaRPr lang="en-US" altLang="ja-JP" sz="2400" dirty="0"/>
          </a:p>
        </p:txBody>
      </p:sp>
      <p:graphicFrame>
        <p:nvGraphicFramePr>
          <p:cNvPr id="256" name="Table 255">
            <a:extLst>
              <a:ext uri="{FF2B5EF4-FFF2-40B4-BE49-F238E27FC236}">
                <a16:creationId xmlns:a16="http://schemas.microsoft.com/office/drawing/2014/main" id="{121713C5-2CB6-8641-BBAC-B8F1C4FD8DE7}"/>
              </a:ext>
            </a:extLst>
          </p:cNvPr>
          <p:cNvGraphicFramePr>
            <a:graphicFrameLocks noGrp="1"/>
          </p:cNvGraphicFramePr>
          <p:nvPr/>
        </p:nvGraphicFramePr>
        <p:xfrm>
          <a:off x="6379969" y="4373670"/>
          <a:ext cx="5394711" cy="1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237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2739282996"/>
                    </a:ext>
                  </a:extLst>
                </a:gridCol>
              </a:tblGrid>
              <a:tr h="1874729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026" name="Picture 2" descr="Thumbnail for version as of 00:54, 16 June 2017">
            <a:extLst>
              <a:ext uri="{FF2B5EF4-FFF2-40B4-BE49-F238E27FC236}">
                <a16:creationId xmlns:a16="http://schemas.microsoft.com/office/drawing/2014/main" id="{44B47BDA-3FCE-5E47-A1E0-11C75011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880" y="4465320"/>
            <a:ext cx="74675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Rectangle 260">
            <a:extLst>
              <a:ext uri="{FF2B5EF4-FFF2-40B4-BE49-F238E27FC236}">
                <a16:creationId xmlns:a16="http://schemas.microsoft.com/office/drawing/2014/main" id="{63DEE5D1-2682-4F4C-A166-A7768899867C}"/>
              </a:ext>
            </a:extLst>
          </p:cNvPr>
          <p:cNvSpPr/>
          <p:nvPr/>
        </p:nvSpPr>
        <p:spPr>
          <a:xfrm>
            <a:off x="6340086" y="6306235"/>
            <a:ext cx="5394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Emojis by Twitter, CC BY 4.0,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=59974366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B5F26D7-34FD-204F-B94B-75496899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5311140"/>
            <a:ext cx="754380" cy="7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FD26F058-8F2A-CE46-BE44-E826F012AFFE}"/>
              </a:ext>
            </a:extLst>
          </p:cNvPr>
          <p:cNvSpPr/>
          <p:nvPr/>
        </p:nvSpPr>
        <p:spPr>
          <a:xfrm>
            <a:off x="8961119" y="4098608"/>
            <a:ext cx="1112521" cy="11439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62A3DE-47BF-C643-96DF-634CB923BBC6}"/>
              </a:ext>
            </a:extLst>
          </p:cNvPr>
          <p:cNvSpPr/>
          <p:nvPr/>
        </p:nvSpPr>
        <p:spPr>
          <a:xfrm>
            <a:off x="6385560" y="2587675"/>
            <a:ext cx="1848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NJR ZA - Own work, CC BY-SA 3.0,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=4228918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F85FAB4-5532-2644-AEE4-518E8F5C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5559" y="492549"/>
            <a:ext cx="1848485" cy="18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907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graphicFrame>
        <p:nvGraphicFramePr>
          <p:cNvPr id="256" name="Table 255">
            <a:extLst>
              <a:ext uri="{FF2B5EF4-FFF2-40B4-BE49-F238E27FC236}">
                <a16:creationId xmlns:a16="http://schemas.microsoft.com/office/drawing/2014/main" id="{121713C5-2CB6-8641-BBAC-B8F1C4FD8DE7}"/>
              </a:ext>
            </a:extLst>
          </p:cNvPr>
          <p:cNvGraphicFramePr>
            <a:graphicFrameLocks noGrp="1"/>
          </p:cNvGraphicFramePr>
          <p:nvPr/>
        </p:nvGraphicFramePr>
        <p:xfrm>
          <a:off x="6379969" y="4373670"/>
          <a:ext cx="5394711" cy="1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237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2739282996"/>
                    </a:ext>
                  </a:extLst>
                </a:gridCol>
              </a:tblGrid>
              <a:tr h="1874729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026" name="Picture 2" descr="Thumbnail for version as of 00:54, 16 June 2017">
            <a:extLst>
              <a:ext uri="{FF2B5EF4-FFF2-40B4-BE49-F238E27FC236}">
                <a16:creationId xmlns:a16="http://schemas.microsoft.com/office/drawing/2014/main" id="{44B47BDA-3FCE-5E47-A1E0-11C75011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880" y="4465320"/>
            <a:ext cx="74675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Rectangle 260">
            <a:extLst>
              <a:ext uri="{FF2B5EF4-FFF2-40B4-BE49-F238E27FC236}">
                <a16:creationId xmlns:a16="http://schemas.microsoft.com/office/drawing/2014/main" id="{63DEE5D1-2682-4F4C-A166-A7768899867C}"/>
              </a:ext>
            </a:extLst>
          </p:cNvPr>
          <p:cNvSpPr/>
          <p:nvPr/>
        </p:nvSpPr>
        <p:spPr>
          <a:xfrm>
            <a:off x="6340086" y="6306235"/>
            <a:ext cx="5394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Emojis by Twitter, CC BY 4.0,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=59974366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B5F26D7-34FD-204F-B94B-75496899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0" y="5311140"/>
            <a:ext cx="754380" cy="7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62A3DE-47BF-C643-96DF-634CB923BBC6}"/>
              </a:ext>
            </a:extLst>
          </p:cNvPr>
          <p:cNvSpPr/>
          <p:nvPr/>
        </p:nvSpPr>
        <p:spPr>
          <a:xfrm>
            <a:off x="6385560" y="2587675"/>
            <a:ext cx="1848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NJR ZA - Own work, CC BY-SA 3.0,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=4228918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F85FAB4-5532-2644-AEE4-518E8F5C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5559" y="492549"/>
            <a:ext cx="1848485" cy="18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6F16504-E7AC-3442-81E6-B7B00B3AC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68" y="1446038"/>
            <a:ext cx="5394713" cy="5153517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MIN: Min decides whether to count heads (action H) or tails (action T) as a forward movement.</a:t>
            </a:r>
          </a:p>
          <a:p>
            <a:r>
              <a:rPr lang="en-US" altLang="ja-JP" sz="2400" dirty="0"/>
              <a:t>Chance: she flips a coin and moves her game piece in the direction indicated.</a:t>
            </a:r>
          </a:p>
          <a:p>
            <a:r>
              <a:rPr lang="en-US" altLang="ja-JP" sz="2400" dirty="0"/>
              <a:t>MAX: Max decides whether to count heads (action H) or tails (action T) as a forward movement.</a:t>
            </a:r>
          </a:p>
          <a:p>
            <a:r>
              <a:rPr lang="en-US" altLang="ja-JP" sz="2400" dirty="0"/>
              <a:t>Chance: he flips a coin and moves his game piece in the direction indicated.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21403C-441B-1D4C-8AEF-F2EB2A711F70}"/>
              </a:ext>
            </a:extLst>
          </p:cNvPr>
          <p:cNvSpPr/>
          <p:nvPr/>
        </p:nvSpPr>
        <p:spPr>
          <a:xfrm>
            <a:off x="9799320" y="2602915"/>
            <a:ext cx="1848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NJR ZA - Own work, CC BY-SA 3.0,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=4228918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ADEDB08-60E4-B54C-87AF-8CA3246C7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99319" y="535378"/>
            <a:ext cx="1848485" cy="17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7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14844 -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graphicFrame>
        <p:nvGraphicFramePr>
          <p:cNvPr id="256" name="Table 255">
            <a:extLst>
              <a:ext uri="{FF2B5EF4-FFF2-40B4-BE49-F238E27FC236}">
                <a16:creationId xmlns:a16="http://schemas.microsoft.com/office/drawing/2014/main" id="{121713C5-2CB6-8641-BBAC-B8F1C4FD8DE7}"/>
              </a:ext>
            </a:extLst>
          </p:cNvPr>
          <p:cNvGraphicFramePr>
            <a:graphicFrameLocks noGrp="1"/>
          </p:cNvGraphicFramePr>
          <p:nvPr/>
        </p:nvGraphicFramePr>
        <p:xfrm>
          <a:off x="6379969" y="4373670"/>
          <a:ext cx="5394711" cy="1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237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  <a:gridCol w="1798237">
                  <a:extLst>
                    <a:ext uri="{9D8B030D-6E8A-4147-A177-3AD203B41FA5}">
                      <a16:colId xmlns:a16="http://schemas.microsoft.com/office/drawing/2014/main" val="2739282996"/>
                    </a:ext>
                  </a:extLst>
                </a:gridCol>
              </a:tblGrid>
              <a:tr h="1874729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026" name="Picture 2" descr="Thumbnail for version as of 00:54, 16 June 2017">
            <a:extLst>
              <a:ext uri="{FF2B5EF4-FFF2-40B4-BE49-F238E27FC236}">
                <a16:creationId xmlns:a16="http://schemas.microsoft.com/office/drawing/2014/main" id="{44B47BDA-3FCE-5E47-A1E0-11C75011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880" y="4465320"/>
            <a:ext cx="74675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Rectangle 260">
            <a:extLst>
              <a:ext uri="{FF2B5EF4-FFF2-40B4-BE49-F238E27FC236}">
                <a16:creationId xmlns:a16="http://schemas.microsoft.com/office/drawing/2014/main" id="{63DEE5D1-2682-4F4C-A166-A7768899867C}"/>
              </a:ext>
            </a:extLst>
          </p:cNvPr>
          <p:cNvSpPr/>
          <p:nvPr/>
        </p:nvSpPr>
        <p:spPr>
          <a:xfrm>
            <a:off x="5877049" y="6214795"/>
            <a:ext cx="6314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Emojis by Twitter, CC BY 4.0, https://commons.wikimedia.org/w/index.php?curid=59974366.</a:t>
            </a:r>
          </a:p>
          <a:p>
            <a:pPr algn="ctr"/>
            <a:r>
              <a:rPr lang="en-US" sz="1200" dirty="0"/>
              <a:t>$2 By Bureau of Engraving and Printing: U.S. Department of the Treasury - own scanned, Public Domain,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=56299470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B5F26D7-34FD-204F-B94B-75496899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60" y="5311140"/>
            <a:ext cx="754380" cy="7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62A3DE-47BF-C643-96DF-634CB923BBC6}"/>
              </a:ext>
            </a:extLst>
          </p:cNvPr>
          <p:cNvSpPr/>
          <p:nvPr/>
        </p:nvSpPr>
        <p:spPr>
          <a:xfrm>
            <a:off x="6385560" y="2587675"/>
            <a:ext cx="1848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NJR ZA - Own work, CC BY-SA 3.0,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=4228918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F85FAB4-5532-2644-AEE4-518E8F5C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5559" y="492549"/>
            <a:ext cx="1848485" cy="18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421403C-441B-1D4C-8AEF-F2EB2A711F70}"/>
              </a:ext>
            </a:extLst>
          </p:cNvPr>
          <p:cNvSpPr/>
          <p:nvPr/>
        </p:nvSpPr>
        <p:spPr>
          <a:xfrm>
            <a:off x="9799320" y="2602915"/>
            <a:ext cx="1848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NJR ZA - Own work, CC BY-SA 3.0,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=4228918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ADEDB08-60E4-B54C-87AF-8CA3246C7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99319" y="535378"/>
            <a:ext cx="1848485" cy="17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FE378D94-5060-2949-AFF9-5D92F14B4858}"/>
              </a:ext>
            </a:extLst>
          </p:cNvPr>
          <p:cNvSpPr/>
          <p:nvPr/>
        </p:nvSpPr>
        <p:spPr>
          <a:xfrm>
            <a:off x="7711440" y="5212080"/>
            <a:ext cx="3108960" cy="534607"/>
          </a:xfrm>
          <a:custGeom>
            <a:avLst/>
            <a:gdLst>
              <a:gd name="connsiteX0" fmla="*/ 0 w 3398640"/>
              <a:gd name="connsiteY0" fmla="*/ 487680 h 534607"/>
              <a:gd name="connsiteX1" fmla="*/ 2834640 w 3398640"/>
              <a:gd name="connsiteY1" fmla="*/ 487680 h 534607"/>
              <a:gd name="connsiteX2" fmla="*/ 3398520 w 3398640"/>
              <a:gd name="connsiteY2" fmla="*/ 0 h 5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8640" h="534607">
                <a:moveTo>
                  <a:pt x="0" y="487680"/>
                </a:moveTo>
                <a:cubicBezTo>
                  <a:pt x="1134110" y="528320"/>
                  <a:pt x="2268220" y="568960"/>
                  <a:pt x="2834640" y="487680"/>
                </a:cubicBezTo>
                <a:cubicBezTo>
                  <a:pt x="3401060" y="406400"/>
                  <a:pt x="3399790" y="203200"/>
                  <a:pt x="3398520" y="0"/>
                </a:cubicBezTo>
              </a:path>
            </a:pathLst>
          </a:custGeom>
          <a:noFill/>
          <a:ln w="50800"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C741FC9-CF47-C94E-A17A-B9E2CFC36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003" y="5311140"/>
            <a:ext cx="1984583" cy="84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1A3F9E-8EB2-E34A-A91A-16EEF080D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68" y="1446038"/>
            <a:ext cx="5394713" cy="5153517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MIN: Min decides whether to count heads (action H) or tails (action T) as a forward movement.</a:t>
            </a:r>
          </a:p>
          <a:p>
            <a:r>
              <a:rPr lang="en-US" altLang="ja-JP" sz="2400" dirty="0"/>
              <a:t>Chance: she flips a coin and moves her game piece in the direction indicated.</a:t>
            </a:r>
          </a:p>
          <a:p>
            <a:r>
              <a:rPr lang="en-US" altLang="ja-JP" sz="2400" dirty="0"/>
              <a:t>MAX: Max decides whether to count heads (action H) or tails (action T) as a forward movement.</a:t>
            </a:r>
          </a:p>
          <a:p>
            <a:r>
              <a:rPr lang="en-US" altLang="ja-JP" sz="2400" dirty="0"/>
              <a:t>Chance: he flips a coin and moves his game piece in the direction indicated.</a:t>
            </a:r>
          </a:p>
          <a:p>
            <a:pPr marL="0" indent="0">
              <a:buNone/>
            </a:pPr>
            <a:r>
              <a:rPr lang="en-US" altLang="ja-JP" sz="2400" dirty="0"/>
              <a:t>Reward: $2 to the winner, $0 for a draw.</a:t>
            </a:r>
          </a:p>
          <a:p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3867468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68" y="1446038"/>
            <a:ext cx="5394713" cy="5153517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MIN: Min decides whether to count heads (action H) or tails (action T) as a forward movement.</a:t>
            </a:r>
          </a:p>
          <a:p>
            <a:r>
              <a:rPr lang="en-US" altLang="ja-JP" sz="2400" dirty="0"/>
              <a:t>Chance: she flips a coin and moves her game piece in the direction indicated.</a:t>
            </a:r>
          </a:p>
          <a:p>
            <a:r>
              <a:rPr lang="en-US" altLang="ja-JP" sz="2400" dirty="0"/>
              <a:t>MAX: Max decides whether to count heads (action H) or tails (action T) as a forward movement.</a:t>
            </a:r>
          </a:p>
          <a:p>
            <a:r>
              <a:rPr lang="en-US" altLang="ja-JP" sz="2400" dirty="0"/>
              <a:t>Chance: he flips a coin and moves his game piece in the direction indicated.</a:t>
            </a:r>
          </a:p>
          <a:p>
            <a:pPr marL="0" indent="0">
              <a:buNone/>
            </a:pPr>
            <a:r>
              <a:rPr lang="en-US" altLang="ja-JP" sz="2400" dirty="0"/>
              <a:t>Reward: $2 to the winner, $0 for a draw.</a:t>
            </a:r>
          </a:p>
          <a:p>
            <a:endParaRPr lang="en-US" altLang="ja-JP" sz="2400" dirty="0"/>
          </a:p>
        </p:txBody>
      </p:sp>
      <p:sp>
        <p:nvSpPr>
          <p:cNvPr id="115" name="Triangle 114">
            <a:extLst>
              <a:ext uri="{FF2B5EF4-FFF2-40B4-BE49-F238E27FC236}">
                <a16:creationId xmlns:a16="http://schemas.microsoft.com/office/drawing/2014/main" id="{46FF087E-AFF5-F941-96A5-C0E24DD2C60C}"/>
              </a:ext>
            </a:extLst>
          </p:cNvPr>
          <p:cNvSpPr/>
          <p:nvPr/>
        </p:nvSpPr>
        <p:spPr>
          <a:xfrm rot="10800000">
            <a:off x="8580970" y="772750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5753265-4CFE-4543-AAA6-D1C14E65AE27}"/>
              </a:ext>
            </a:extLst>
          </p:cNvPr>
          <p:cNvSpPr/>
          <p:nvPr/>
        </p:nvSpPr>
        <p:spPr>
          <a:xfrm>
            <a:off x="6189580" y="5085522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00726F2-68FE-784B-A103-FA7B3788C765}"/>
              </a:ext>
            </a:extLst>
          </p:cNvPr>
          <p:cNvSpPr/>
          <p:nvPr/>
        </p:nvSpPr>
        <p:spPr>
          <a:xfrm>
            <a:off x="6914440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274830F-A609-4149-BED1-D99FD262B691}"/>
              </a:ext>
            </a:extLst>
          </p:cNvPr>
          <p:cNvSpPr/>
          <p:nvPr/>
        </p:nvSpPr>
        <p:spPr>
          <a:xfrm>
            <a:off x="7236382" y="509504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185B6FD-9022-0C42-AF7F-EA315FA23ADD}"/>
              </a:ext>
            </a:extLst>
          </p:cNvPr>
          <p:cNvSpPr/>
          <p:nvPr/>
        </p:nvSpPr>
        <p:spPr>
          <a:xfrm>
            <a:off x="7932666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DF93F2F-B229-6342-BC62-DFE72024B568}"/>
              </a:ext>
            </a:extLst>
          </p:cNvPr>
          <p:cNvSpPr/>
          <p:nvPr/>
        </p:nvSpPr>
        <p:spPr>
          <a:xfrm>
            <a:off x="8245079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16A811F-FE56-8C4C-898C-C83C8AB527F3}"/>
              </a:ext>
            </a:extLst>
          </p:cNvPr>
          <p:cNvSpPr/>
          <p:nvPr/>
        </p:nvSpPr>
        <p:spPr>
          <a:xfrm>
            <a:off x="8941363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A066CD9-BB64-4D4E-BAA1-CF83451E4237}"/>
              </a:ext>
            </a:extLst>
          </p:cNvPr>
          <p:cNvSpPr/>
          <p:nvPr/>
        </p:nvSpPr>
        <p:spPr>
          <a:xfrm>
            <a:off x="9282356" y="510933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4D930E6-C22A-E148-B8E5-A6E36E67F1B0}"/>
              </a:ext>
            </a:extLst>
          </p:cNvPr>
          <p:cNvSpPr/>
          <p:nvPr/>
        </p:nvSpPr>
        <p:spPr>
          <a:xfrm>
            <a:off x="9978640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26924DC-6282-DC4D-9BF0-DD369A2106B6}"/>
              </a:ext>
            </a:extLst>
          </p:cNvPr>
          <p:cNvSpPr/>
          <p:nvPr/>
        </p:nvSpPr>
        <p:spPr>
          <a:xfrm>
            <a:off x="10314870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ECA4950-DBEB-B246-A318-635FCDFC09BA}"/>
              </a:ext>
            </a:extLst>
          </p:cNvPr>
          <p:cNvSpPr/>
          <p:nvPr/>
        </p:nvSpPr>
        <p:spPr>
          <a:xfrm>
            <a:off x="11011154" y="5099801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0C6F26A-4339-9547-857C-95C1B2D49703}"/>
              </a:ext>
            </a:extLst>
          </p:cNvPr>
          <p:cNvSpPr/>
          <p:nvPr/>
        </p:nvSpPr>
        <p:spPr>
          <a:xfrm>
            <a:off x="11323567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CB77659-1DB8-D241-981C-B7B683644C36}"/>
              </a:ext>
            </a:extLst>
          </p:cNvPr>
          <p:cNvSpPr/>
          <p:nvPr/>
        </p:nvSpPr>
        <p:spPr>
          <a:xfrm>
            <a:off x="6559150" y="5090279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6D7BA2D-05D9-8441-92F9-EF811D692DAA}"/>
              </a:ext>
            </a:extLst>
          </p:cNvPr>
          <p:cNvSpPr/>
          <p:nvPr/>
        </p:nvSpPr>
        <p:spPr>
          <a:xfrm>
            <a:off x="7582142" y="510456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00F2469-7464-D44D-88AE-E255F447EE98}"/>
              </a:ext>
            </a:extLst>
          </p:cNvPr>
          <p:cNvSpPr/>
          <p:nvPr/>
        </p:nvSpPr>
        <p:spPr>
          <a:xfrm>
            <a:off x="8586072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E119A5E-64C7-E445-AFEC-DCCF29763183}"/>
              </a:ext>
            </a:extLst>
          </p:cNvPr>
          <p:cNvSpPr/>
          <p:nvPr/>
        </p:nvSpPr>
        <p:spPr>
          <a:xfrm>
            <a:off x="9623349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657BA18-8A36-C747-A4B5-0543EF9AFDCF}"/>
              </a:ext>
            </a:extLst>
          </p:cNvPr>
          <p:cNvSpPr/>
          <p:nvPr/>
        </p:nvSpPr>
        <p:spPr>
          <a:xfrm>
            <a:off x="10655863" y="5095037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AEB2A1A-068E-3144-9370-7AF56A87F803}"/>
              </a:ext>
            </a:extLst>
          </p:cNvPr>
          <p:cNvSpPr/>
          <p:nvPr/>
        </p:nvSpPr>
        <p:spPr>
          <a:xfrm>
            <a:off x="62747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9DEF48F-7456-4445-8A3B-3A08B50FDDE5}"/>
              </a:ext>
            </a:extLst>
          </p:cNvPr>
          <p:cNvSpPr/>
          <p:nvPr/>
        </p:nvSpPr>
        <p:spPr>
          <a:xfrm>
            <a:off x="69605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A986F77-198F-1348-8294-3C1E0F5AFCA5}"/>
              </a:ext>
            </a:extLst>
          </p:cNvPr>
          <p:cNvSpPr/>
          <p:nvPr/>
        </p:nvSpPr>
        <p:spPr>
          <a:xfrm>
            <a:off x="763115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B0D0B0A-1947-9243-A5F7-4E13CF9D4C66}"/>
              </a:ext>
            </a:extLst>
          </p:cNvPr>
          <p:cNvSpPr/>
          <p:nvPr/>
        </p:nvSpPr>
        <p:spPr>
          <a:xfrm>
            <a:off x="828647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68093429-FF85-2445-B65A-A55E844B353A}"/>
              </a:ext>
            </a:extLst>
          </p:cNvPr>
          <p:cNvSpPr/>
          <p:nvPr/>
        </p:nvSpPr>
        <p:spPr>
          <a:xfrm>
            <a:off x="89722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99A6DFB-2539-A14F-AE01-B8FCC0E69D73}"/>
              </a:ext>
            </a:extLst>
          </p:cNvPr>
          <p:cNvSpPr/>
          <p:nvPr/>
        </p:nvSpPr>
        <p:spPr>
          <a:xfrm>
            <a:off x="96733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41BE6DF-63F7-B240-8716-F3576FEBE195}"/>
              </a:ext>
            </a:extLst>
          </p:cNvPr>
          <p:cNvSpPr/>
          <p:nvPr/>
        </p:nvSpPr>
        <p:spPr>
          <a:xfrm>
            <a:off x="103591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827326DF-B8A9-6841-BB63-32F4EDDE95AF}"/>
              </a:ext>
            </a:extLst>
          </p:cNvPr>
          <p:cNvSpPr/>
          <p:nvPr/>
        </p:nvSpPr>
        <p:spPr>
          <a:xfrm>
            <a:off x="110296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433C9021-244B-2641-BFE4-9A018B30F378}"/>
              </a:ext>
            </a:extLst>
          </p:cNvPr>
          <p:cNvSpPr/>
          <p:nvPr/>
        </p:nvSpPr>
        <p:spPr>
          <a:xfrm>
            <a:off x="6553839" y="295286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53EA99E5-1C2F-B54A-9AB1-ABCF0E60D369}"/>
              </a:ext>
            </a:extLst>
          </p:cNvPr>
          <p:cNvSpPr/>
          <p:nvPr/>
        </p:nvSpPr>
        <p:spPr>
          <a:xfrm>
            <a:off x="78949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2" name="Triangle 141">
            <a:extLst>
              <a:ext uri="{FF2B5EF4-FFF2-40B4-BE49-F238E27FC236}">
                <a16:creationId xmlns:a16="http://schemas.microsoft.com/office/drawing/2014/main" id="{E0239832-2F40-5B45-B720-B0F0D7A648D2}"/>
              </a:ext>
            </a:extLst>
          </p:cNvPr>
          <p:cNvSpPr/>
          <p:nvPr/>
        </p:nvSpPr>
        <p:spPr>
          <a:xfrm>
            <a:off x="9220839" y="298334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3" name="Triangle 142">
            <a:extLst>
              <a:ext uri="{FF2B5EF4-FFF2-40B4-BE49-F238E27FC236}">
                <a16:creationId xmlns:a16="http://schemas.microsoft.com/office/drawing/2014/main" id="{4E61DAB7-930B-6545-9EE0-B4CFAFDDAB80}"/>
              </a:ext>
            </a:extLst>
          </p:cNvPr>
          <p:cNvSpPr/>
          <p:nvPr/>
        </p:nvSpPr>
        <p:spPr>
          <a:xfrm>
            <a:off x="106381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6A87A4F-CD53-8847-A18D-7FDB1E770D8A}"/>
              </a:ext>
            </a:extLst>
          </p:cNvPr>
          <p:cNvSpPr/>
          <p:nvPr/>
        </p:nvSpPr>
        <p:spPr>
          <a:xfrm>
            <a:off x="7326350" y="202692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74B829A2-BDB2-1D41-887A-8AD97B4BE460}"/>
              </a:ext>
            </a:extLst>
          </p:cNvPr>
          <p:cNvSpPr/>
          <p:nvPr/>
        </p:nvSpPr>
        <p:spPr>
          <a:xfrm>
            <a:off x="9962870" y="204216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1B97E1D-7747-584E-BEF4-6E7C3F0F334A}"/>
              </a:ext>
            </a:extLst>
          </p:cNvPr>
          <p:cNvCxnSpPr>
            <a:cxnSpLocks/>
            <a:stCxn id="115" idx="0"/>
            <a:endCxn id="145" idx="1"/>
          </p:cNvCxnSpPr>
          <p:nvPr/>
        </p:nvCxnSpPr>
        <p:spPr>
          <a:xfrm>
            <a:off x="8946730" y="1367110"/>
            <a:ext cx="1103182" cy="76209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CB2AF50-60FC-CE4A-8131-1E4AC9A4E4CA}"/>
              </a:ext>
            </a:extLst>
          </p:cNvPr>
          <p:cNvCxnSpPr>
            <a:cxnSpLocks/>
            <a:stCxn id="115" idx="0"/>
            <a:endCxn id="144" idx="7"/>
          </p:cNvCxnSpPr>
          <p:nvPr/>
        </p:nvCxnSpPr>
        <p:spPr>
          <a:xfrm flipH="1">
            <a:off x="7833668" y="1367110"/>
            <a:ext cx="1113062" cy="7468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8532530-2A2E-B342-8386-AD6319414ADB}"/>
              </a:ext>
            </a:extLst>
          </p:cNvPr>
          <p:cNvCxnSpPr>
            <a:cxnSpLocks/>
            <a:stCxn id="144" idx="4"/>
            <a:endCxn id="140" idx="0"/>
          </p:cNvCxnSpPr>
          <p:nvPr/>
        </p:nvCxnSpPr>
        <p:spPr>
          <a:xfrm flipH="1">
            <a:off x="6919599" y="2621280"/>
            <a:ext cx="703931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A97598F0-DA37-6F4A-B5BC-A06E04FF1671}"/>
              </a:ext>
            </a:extLst>
          </p:cNvPr>
          <p:cNvCxnSpPr>
            <a:cxnSpLocks/>
            <a:stCxn id="144" idx="4"/>
            <a:endCxn id="141" idx="0"/>
          </p:cNvCxnSpPr>
          <p:nvPr/>
        </p:nvCxnSpPr>
        <p:spPr>
          <a:xfrm>
            <a:off x="7623530" y="2621280"/>
            <a:ext cx="637189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24CE164-8BD8-D341-8B69-5FD769574ABC}"/>
              </a:ext>
            </a:extLst>
          </p:cNvPr>
          <p:cNvCxnSpPr>
            <a:cxnSpLocks/>
            <a:stCxn id="145" idx="4"/>
            <a:endCxn id="142" idx="0"/>
          </p:cNvCxnSpPr>
          <p:nvPr/>
        </p:nvCxnSpPr>
        <p:spPr>
          <a:xfrm flipH="1">
            <a:off x="9586599" y="2636520"/>
            <a:ext cx="673451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DB377728-EC12-EE48-B98D-1926C8BF8D65}"/>
              </a:ext>
            </a:extLst>
          </p:cNvPr>
          <p:cNvCxnSpPr>
            <a:cxnSpLocks/>
            <a:stCxn id="145" idx="4"/>
            <a:endCxn id="143" idx="0"/>
          </p:cNvCxnSpPr>
          <p:nvPr/>
        </p:nvCxnSpPr>
        <p:spPr>
          <a:xfrm>
            <a:off x="10260050" y="2636520"/>
            <a:ext cx="743869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4EA73AB6-16BE-C24B-8C20-8B04BFB35BE2}"/>
              </a:ext>
            </a:extLst>
          </p:cNvPr>
          <p:cNvCxnSpPr>
            <a:cxnSpLocks/>
            <a:stCxn id="143" idx="3"/>
            <a:endCxn id="139" idx="0"/>
          </p:cNvCxnSpPr>
          <p:nvPr/>
        </p:nvCxnSpPr>
        <p:spPr>
          <a:xfrm>
            <a:off x="11003919" y="3562462"/>
            <a:ext cx="32293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A816DEE8-E69B-E540-A1FD-F82A1D3A86C9}"/>
              </a:ext>
            </a:extLst>
          </p:cNvPr>
          <p:cNvCxnSpPr>
            <a:cxnSpLocks/>
            <a:stCxn id="143" idx="3"/>
            <a:endCxn id="138" idx="0"/>
          </p:cNvCxnSpPr>
          <p:nvPr/>
        </p:nvCxnSpPr>
        <p:spPr>
          <a:xfrm flipH="1">
            <a:off x="10656290" y="356246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8F1EF3B5-6DBA-AB4A-9DDC-1D0BC00D4E51}"/>
              </a:ext>
            </a:extLst>
          </p:cNvPr>
          <p:cNvCxnSpPr>
            <a:cxnSpLocks/>
            <a:stCxn id="142" idx="3"/>
            <a:endCxn id="137" idx="0"/>
          </p:cNvCxnSpPr>
          <p:nvPr/>
        </p:nvCxnSpPr>
        <p:spPr>
          <a:xfrm>
            <a:off x="9586599" y="3577702"/>
            <a:ext cx="38389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E6AD8F6C-EC89-184F-AA26-E0526FE81FA5}"/>
              </a:ext>
            </a:extLst>
          </p:cNvPr>
          <p:cNvCxnSpPr>
            <a:cxnSpLocks/>
            <a:stCxn id="142" idx="3"/>
            <a:endCxn id="136" idx="0"/>
          </p:cNvCxnSpPr>
          <p:nvPr/>
        </p:nvCxnSpPr>
        <p:spPr>
          <a:xfrm flipH="1">
            <a:off x="9269450" y="3577702"/>
            <a:ext cx="31714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CD3FB6C8-4103-AD46-94FB-A71E6553562F}"/>
              </a:ext>
            </a:extLst>
          </p:cNvPr>
          <p:cNvCxnSpPr>
            <a:cxnSpLocks/>
            <a:stCxn id="141" idx="3"/>
            <a:endCxn id="135" idx="0"/>
          </p:cNvCxnSpPr>
          <p:nvPr/>
        </p:nvCxnSpPr>
        <p:spPr>
          <a:xfrm>
            <a:off x="8260719" y="3562462"/>
            <a:ext cx="32293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5118EE8-8FD8-874D-8921-CFCD88723234}"/>
              </a:ext>
            </a:extLst>
          </p:cNvPr>
          <p:cNvCxnSpPr>
            <a:cxnSpLocks/>
            <a:stCxn id="141" idx="3"/>
            <a:endCxn id="134" idx="0"/>
          </p:cNvCxnSpPr>
          <p:nvPr/>
        </p:nvCxnSpPr>
        <p:spPr>
          <a:xfrm flipH="1">
            <a:off x="7928330" y="3562462"/>
            <a:ext cx="33238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1BA54BA-5D31-404E-AD2C-CCD44780D659}"/>
              </a:ext>
            </a:extLst>
          </p:cNvPr>
          <p:cNvCxnSpPr>
            <a:cxnSpLocks/>
            <a:stCxn id="140" idx="3"/>
            <a:endCxn id="133" idx="0"/>
          </p:cNvCxnSpPr>
          <p:nvPr/>
        </p:nvCxnSpPr>
        <p:spPr>
          <a:xfrm>
            <a:off x="6919599" y="3547222"/>
            <a:ext cx="33817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04A7C5E3-B4EC-8044-9FDA-935B995F29B1}"/>
              </a:ext>
            </a:extLst>
          </p:cNvPr>
          <p:cNvCxnSpPr>
            <a:cxnSpLocks/>
            <a:stCxn id="140" idx="3"/>
            <a:endCxn id="132" idx="0"/>
          </p:cNvCxnSpPr>
          <p:nvPr/>
        </p:nvCxnSpPr>
        <p:spPr>
          <a:xfrm flipH="1">
            <a:off x="6571970" y="354722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5B093888-F2B9-654B-B94B-7FB91A33B123}"/>
              </a:ext>
            </a:extLst>
          </p:cNvPr>
          <p:cNvCxnSpPr>
            <a:cxnSpLocks/>
            <a:stCxn id="132" idx="4"/>
            <a:endCxn id="116" idx="0"/>
          </p:cNvCxnSpPr>
          <p:nvPr/>
        </p:nvCxnSpPr>
        <p:spPr>
          <a:xfrm flipH="1">
            <a:off x="6418180" y="4572000"/>
            <a:ext cx="153790" cy="5135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C6C247EA-4377-E944-B473-F7BCA6DCD7F7}"/>
              </a:ext>
            </a:extLst>
          </p:cNvPr>
          <p:cNvCxnSpPr>
            <a:cxnSpLocks/>
            <a:stCxn id="132" idx="4"/>
            <a:endCxn id="127" idx="0"/>
          </p:cNvCxnSpPr>
          <p:nvPr/>
        </p:nvCxnSpPr>
        <p:spPr>
          <a:xfrm>
            <a:off x="6571970" y="4572000"/>
            <a:ext cx="215780" cy="51827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8B3D8650-F6F9-CE40-A01B-AD21C2BFC8BA}"/>
              </a:ext>
            </a:extLst>
          </p:cNvPr>
          <p:cNvCxnSpPr>
            <a:cxnSpLocks/>
            <a:stCxn id="133" idx="4"/>
            <a:endCxn id="117" idx="0"/>
          </p:cNvCxnSpPr>
          <p:nvPr/>
        </p:nvCxnSpPr>
        <p:spPr>
          <a:xfrm flipH="1">
            <a:off x="7143040" y="4572000"/>
            <a:ext cx="114730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99118EC1-FD19-AE4C-BF3F-4482FD00B0C7}"/>
              </a:ext>
            </a:extLst>
          </p:cNvPr>
          <p:cNvCxnSpPr>
            <a:cxnSpLocks/>
            <a:stCxn id="133" idx="4"/>
            <a:endCxn id="118" idx="0"/>
          </p:cNvCxnSpPr>
          <p:nvPr/>
        </p:nvCxnSpPr>
        <p:spPr>
          <a:xfrm>
            <a:off x="7257770" y="4572000"/>
            <a:ext cx="207212" cy="52304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5F6F3C23-0216-E747-8ADC-167EACC8E146}"/>
              </a:ext>
            </a:extLst>
          </p:cNvPr>
          <p:cNvCxnSpPr>
            <a:cxnSpLocks/>
            <a:stCxn id="134" idx="4"/>
            <a:endCxn id="128" idx="0"/>
          </p:cNvCxnSpPr>
          <p:nvPr/>
        </p:nvCxnSpPr>
        <p:spPr>
          <a:xfrm flipH="1">
            <a:off x="7810742" y="4572000"/>
            <a:ext cx="117588" cy="53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4892E282-CE81-EF49-A644-E7156C49CF25}"/>
              </a:ext>
            </a:extLst>
          </p:cNvPr>
          <p:cNvCxnSpPr>
            <a:cxnSpLocks/>
            <a:stCxn id="134" idx="4"/>
            <a:endCxn id="119" idx="0"/>
          </p:cNvCxnSpPr>
          <p:nvPr/>
        </p:nvCxnSpPr>
        <p:spPr>
          <a:xfrm>
            <a:off x="7928330" y="4572000"/>
            <a:ext cx="232936" cy="53256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8D1A670-E954-C549-9E7D-B0944E703E37}"/>
              </a:ext>
            </a:extLst>
          </p:cNvPr>
          <p:cNvCxnSpPr>
            <a:cxnSpLocks/>
            <a:stCxn id="135" idx="4"/>
            <a:endCxn id="120" idx="0"/>
          </p:cNvCxnSpPr>
          <p:nvPr/>
        </p:nvCxnSpPr>
        <p:spPr>
          <a:xfrm flipH="1">
            <a:off x="8473679" y="4572000"/>
            <a:ext cx="109971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3BB049A6-D060-8A4A-BB7B-5012CBC8AFF5}"/>
              </a:ext>
            </a:extLst>
          </p:cNvPr>
          <p:cNvCxnSpPr>
            <a:cxnSpLocks/>
            <a:stCxn id="135" idx="4"/>
            <a:endCxn id="129" idx="0"/>
          </p:cNvCxnSpPr>
          <p:nvPr/>
        </p:nvCxnSpPr>
        <p:spPr>
          <a:xfrm>
            <a:off x="8583650" y="4572000"/>
            <a:ext cx="231022" cy="52780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B423D72-9D8E-1742-9C89-6287BB32B144}"/>
              </a:ext>
            </a:extLst>
          </p:cNvPr>
          <p:cNvCxnSpPr>
            <a:cxnSpLocks/>
            <a:stCxn id="136" idx="4"/>
            <a:endCxn id="121" idx="0"/>
          </p:cNvCxnSpPr>
          <p:nvPr/>
        </p:nvCxnSpPr>
        <p:spPr>
          <a:xfrm flipH="1">
            <a:off x="9169963" y="4587240"/>
            <a:ext cx="9948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22D8D479-95BF-644A-A2CE-47F2C757CE4C}"/>
              </a:ext>
            </a:extLst>
          </p:cNvPr>
          <p:cNvCxnSpPr>
            <a:cxnSpLocks/>
            <a:stCxn id="136" idx="4"/>
            <a:endCxn id="122" idx="0"/>
          </p:cNvCxnSpPr>
          <p:nvPr/>
        </p:nvCxnSpPr>
        <p:spPr>
          <a:xfrm>
            <a:off x="9269450" y="4587240"/>
            <a:ext cx="241506" cy="52209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E90CC47D-6A63-C64C-896E-F2721D2834F3}"/>
              </a:ext>
            </a:extLst>
          </p:cNvPr>
          <p:cNvCxnSpPr>
            <a:cxnSpLocks/>
            <a:stCxn id="137" idx="4"/>
            <a:endCxn id="130" idx="0"/>
          </p:cNvCxnSpPr>
          <p:nvPr/>
        </p:nvCxnSpPr>
        <p:spPr>
          <a:xfrm flipH="1">
            <a:off x="9851949" y="4587240"/>
            <a:ext cx="118541" cy="51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79B9BA96-7AF9-284F-A263-2B3A825D14E1}"/>
              </a:ext>
            </a:extLst>
          </p:cNvPr>
          <p:cNvCxnSpPr>
            <a:cxnSpLocks/>
            <a:stCxn id="137" idx="4"/>
            <a:endCxn id="123" idx="0"/>
          </p:cNvCxnSpPr>
          <p:nvPr/>
        </p:nvCxnSpPr>
        <p:spPr>
          <a:xfrm>
            <a:off x="9970490" y="4587240"/>
            <a:ext cx="236750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F70BC441-85D9-5C49-BAA8-FF68BBD65341}"/>
              </a:ext>
            </a:extLst>
          </p:cNvPr>
          <p:cNvCxnSpPr>
            <a:cxnSpLocks/>
            <a:stCxn id="138" idx="4"/>
            <a:endCxn id="124" idx="0"/>
          </p:cNvCxnSpPr>
          <p:nvPr/>
        </p:nvCxnSpPr>
        <p:spPr>
          <a:xfrm flipH="1">
            <a:off x="10543470" y="4587240"/>
            <a:ext cx="112820" cy="51732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FBFB1041-09E4-BF49-BD11-3C72AA2F7E97}"/>
              </a:ext>
            </a:extLst>
          </p:cNvPr>
          <p:cNvCxnSpPr>
            <a:cxnSpLocks/>
            <a:stCxn id="138" idx="4"/>
            <a:endCxn id="131" idx="0"/>
          </p:cNvCxnSpPr>
          <p:nvPr/>
        </p:nvCxnSpPr>
        <p:spPr>
          <a:xfrm>
            <a:off x="10656290" y="4587240"/>
            <a:ext cx="228173" cy="50779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8F3D04AE-94EB-FB44-8CC0-EDD50DC1790B}"/>
              </a:ext>
            </a:extLst>
          </p:cNvPr>
          <p:cNvCxnSpPr>
            <a:cxnSpLocks/>
            <a:stCxn id="139" idx="4"/>
            <a:endCxn id="125" idx="0"/>
          </p:cNvCxnSpPr>
          <p:nvPr/>
        </p:nvCxnSpPr>
        <p:spPr>
          <a:xfrm flipH="1">
            <a:off x="11239754" y="4587240"/>
            <a:ext cx="87096" cy="51256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409F5E45-EA1B-DA41-9A76-D509F5C44D7D}"/>
              </a:ext>
            </a:extLst>
          </p:cNvPr>
          <p:cNvCxnSpPr>
            <a:cxnSpLocks/>
            <a:stCxn id="139" idx="4"/>
            <a:endCxn id="126" idx="0"/>
          </p:cNvCxnSpPr>
          <p:nvPr/>
        </p:nvCxnSpPr>
        <p:spPr>
          <a:xfrm>
            <a:off x="11326850" y="4587240"/>
            <a:ext cx="22531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A4830F2-E99C-4145-A4F6-1608CC450302}"/>
              </a:ext>
            </a:extLst>
          </p:cNvPr>
          <p:cNvSpPr/>
          <p:nvPr/>
        </p:nvSpPr>
        <p:spPr>
          <a:xfrm>
            <a:off x="952714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A0EE2F5-FBFA-6B4E-B1CF-C3B3AB8773A4}"/>
              </a:ext>
            </a:extLst>
          </p:cNvPr>
          <p:cNvSpPr/>
          <p:nvPr/>
        </p:nvSpPr>
        <p:spPr>
          <a:xfrm>
            <a:off x="10700620" y="2403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067B708-8367-1047-9AF8-BE176B676F06}"/>
              </a:ext>
            </a:extLst>
          </p:cNvPr>
          <p:cNvSpPr/>
          <p:nvPr/>
        </p:nvSpPr>
        <p:spPr>
          <a:xfrm>
            <a:off x="112187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E2D86B01-B54F-6441-9D77-0829D79DA1C4}"/>
              </a:ext>
            </a:extLst>
          </p:cNvPr>
          <p:cNvSpPr/>
          <p:nvPr/>
        </p:nvSpPr>
        <p:spPr>
          <a:xfrm>
            <a:off x="11371180" y="44911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F4D7DF99-D2CC-E24D-80E1-8239BF802DF0}"/>
              </a:ext>
            </a:extLst>
          </p:cNvPr>
          <p:cNvSpPr/>
          <p:nvPr/>
        </p:nvSpPr>
        <p:spPr>
          <a:xfrm>
            <a:off x="9847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D7C432C7-DCD5-0B4B-B990-BE860FB0CF68}"/>
              </a:ext>
            </a:extLst>
          </p:cNvPr>
          <p:cNvSpPr/>
          <p:nvPr/>
        </p:nvSpPr>
        <p:spPr>
          <a:xfrm>
            <a:off x="8490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27FAFA4-B4AF-3042-BD8B-2F7AD869ACF0}"/>
              </a:ext>
            </a:extLst>
          </p:cNvPr>
          <p:cNvSpPr/>
          <p:nvPr/>
        </p:nvSpPr>
        <p:spPr>
          <a:xfrm>
            <a:off x="7180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D8C92EE-A44A-CC42-AACF-2F9A65B61B4A}"/>
              </a:ext>
            </a:extLst>
          </p:cNvPr>
          <p:cNvSpPr/>
          <p:nvPr/>
        </p:nvSpPr>
        <p:spPr>
          <a:xfrm>
            <a:off x="795742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BE04A167-785D-7340-B2C5-1DAEA5E3CCC4}"/>
              </a:ext>
            </a:extLst>
          </p:cNvPr>
          <p:cNvSpPr/>
          <p:nvPr/>
        </p:nvSpPr>
        <p:spPr>
          <a:xfrm>
            <a:off x="809458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1EF20A17-E8C5-2546-B666-9631F5599459}"/>
              </a:ext>
            </a:extLst>
          </p:cNvPr>
          <p:cNvSpPr/>
          <p:nvPr/>
        </p:nvSpPr>
        <p:spPr>
          <a:xfrm>
            <a:off x="6951580" y="24337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0FB6BDA4-B451-7549-BB72-DE6E7691F8D3}"/>
              </a:ext>
            </a:extLst>
          </p:cNvPr>
          <p:cNvSpPr/>
          <p:nvPr/>
        </p:nvSpPr>
        <p:spPr>
          <a:xfrm>
            <a:off x="961858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1CFF3CA-459A-9C42-BAC4-C20F978B7816}"/>
              </a:ext>
            </a:extLst>
          </p:cNvPr>
          <p:cNvSpPr/>
          <p:nvPr/>
        </p:nvSpPr>
        <p:spPr>
          <a:xfrm>
            <a:off x="1042630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EA0E7D50-8EC1-9F45-B7CA-41AA3C9E88D1}"/>
              </a:ext>
            </a:extLst>
          </p:cNvPr>
          <p:cNvSpPr/>
          <p:nvPr/>
        </p:nvSpPr>
        <p:spPr>
          <a:xfrm>
            <a:off x="903946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180E8C79-D950-1F49-9CB7-06DEDB623EB0}"/>
              </a:ext>
            </a:extLst>
          </p:cNvPr>
          <p:cNvSpPr/>
          <p:nvPr/>
        </p:nvSpPr>
        <p:spPr>
          <a:xfrm>
            <a:off x="7728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85DD3F39-60CA-6449-95CE-5D76239139F3}"/>
              </a:ext>
            </a:extLst>
          </p:cNvPr>
          <p:cNvSpPr/>
          <p:nvPr/>
        </p:nvSpPr>
        <p:spPr>
          <a:xfrm>
            <a:off x="634198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C0C0F4DB-8231-8747-BEC1-4704E5142CFA}"/>
              </a:ext>
            </a:extLst>
          </p:cNvPr>
          <p:cNvSpPr/>
          <p:nvPr/>
        </p:nvSpPr>
        <p:spPr>
          <a:xfrm>
            <a:off x="620482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9EE8118-E0AA-6648-A06B-7906B7361A65}"/>
              </a:ext>
            </a:extLst>
          </p:cNvPr>
          <p:cNvSpPr/>
          <p:nvPr/>
        </p:nvSpPr>
        <p:spPr>
          <a:xfrm>
            <a:off x="660106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4762892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115" name="Triangle 114">
            <a:extLst>
              <a:ext uri="{FF2B5EF4-FFF2-40B4-BE49-F238E27FC236}">
                <a16:creationId xmlns:a16="http://schemas.microsoft.com/office/drawing/2014/main" id="{46FF087E-AFF5-F941-96A5-C0E24DD2C60C}"/>
              </a:ext>
            </a:extLst>
          </p:cNvPr>
          <p:cNvSpPr/>
          <p:nvPr/>
        </p:nvSpPr>
        <p:spPr>
          <a:xfrm rot="10800000">
            <a:off x="8580970" y="772750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5753265-4CFE-4543-AAA6-D1C14E65AE27}"/>
              </a:ext>
            </a:extLst>
          </p:cNvPr>
          <p:cNvSpPr/>
          <p:nvPr/>
        </p:nvSpPr>
        <p:spPr>
          <a:xfrm>
            <a:off x="6189580" y="5085522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00726F2-68FE-784B-A103-FA7B3788C765}"/>
              </a:ext>
            </a:extLst>
          </p:cNvPr>
          <p:cNvSpPr/>
          <p:nvPr/>
        </p:nvSpPr>
        <p:spPr>
          <a:xfrm>
            <a:off x="6914440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274830F-A609-4149-BED1-D99FD262B691}"/>
              </a:ext>
            </a:extLst>
          </p:cNvPr>
          <p:cNvSpPr/>
          <p:nvPr/>
        </p:nvSpPr>
        <p:spPr>
          <a:xfrm>
            <a:off x="7236382" y="509504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185B6FD-9022-0C42-AF7F-EA315FA23ADD}"/>
              </a:ext>
            </a:extLst>
          </p:cNvPr>
          <p:cNvSpPr/>
          <p:nvPr/>
        </p:nvSpPr>
        <p:spPr>
          <a:xfrm>
            <a:off x="7932666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DF93F2F-B229-6342-BC62-DFE72024B568}"/>
              </a:ext>
            </a:extLst>
          </p:cNvPr>
          <p:cNvSpPr/>
          <p:nvPr/>
        </p:nvSpPr>
        <p:spPr>
          <a:xfrm>
            <a:off x="8245079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16A811F-FE56-8C4C-898C-C83C8AB527F3}"/>
              </a:ext>
            </a:extLst>
          </p:cNvPr>
          <p:cNvSpPr/>
          <p:nvPr/>
        </p:nvSpPr>
        <p:spPr>
          <a:xfrm>
            <a:off x="8941363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A066CD9-BB64-4D4E-BAA1-CF83451E4237}"/>
              </a:ext>
            </a:extLst>
          </p:cNvPr>
          <p:cNvSpPr/>
          <p:nvPr/>
        </p:nvSpPr>
        <p:spPr>
          <a:xfrm>
            <a:off x="9282356" y="510933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4D930E6-C22A-E148-B8E5-A6E36E67F1B0}"/>
              </a:ext>
            </a:extLst>
          </p:cNvPr>
          <p:cNvSpPr/>
          <p:nvPr/>
        </p:nvSpPr>
        <p:spPr>
          <a:xfrm>
            <a:off x="9978640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26924DC-6282-DC4D-9BF0-DD369A2106B6}"/>
              </a:ext>
            </a:extLst>
          </p:cNvPr>
          <p:cNvSpPr/>
          <p:nvPr/>
        </p:nvSpPr>
        <p:spPr>
          <a:xfrm>
            <a:off x="10314870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ECA4950-DBEB-B246-A318-635FCDFC09BA}"/>
              </a:ext>
            </a:extLst>
          </p:cNvPr>
          <p:cNvSpPr/>
          <p:nvPr/>
        </p:nvSpPr>
        <p:spPr>
          <a:xfrm>
            <a:off x="11011154" y="5099801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0C6F26A-4339-9547-857C-95C1B2D49703}"/>
              </a:ext>
            </a:extLst>
          </p:cNvPr>
          <p:cNvSpPr/>
          <p:nvPr/>
        </p:nvSpPr>
        <p:spPr>
          <a:xfrm>
            <a:off x="11323567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CB77659-1DB8-D241-981C-B7B683644C36}"/>
              </a:ext>
            </a:extLst>
          </p:cNvPr>
          <p:cNvSpPr/>
          <p:nvPr/>
        </p:nvSpPr>
        <p:spPr>
          <a:xfrm>
            <a:off x="6559150" y="5090279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6D7BA2D-05D9-8441-92F9-EF811D692DAA}"/>
              </a:ext>
            </a:extLst>
          </p:cNvPr>
          <p:cNvSpPr/>
          <p:nvPr/>
        </p:nvSpPr>
        <p:spPr>
          <a:xfrm>
            <a:off x="7582142" y="510456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00F2469-7464-D44D-88AE-E255F447EE98}"/>
              </a:ext>
            </a:extLst>
          </p:cNvPr>
          <p:cNvSpPr/>
          <p:nvPr/>
        </p:nvSpPr>
        <p:spPr>
          <a:xfrm>
            <a:off x="8586072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E119A5E-64C7-E445-AFEC-DCCF29763183}"/>
              </a:ext>
            </a:extLst>
          </p:cNvPr>
          <p:cNvSpPr/>
          <p:nvPr/>
        </p:nvSpPr>
        <p:spPr>
          <a:xfrm>
            <a:off x="9623349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657BA18-8A36-C747-A4B5-0543EF9AFDCF}"/>
              </a:ext>
            </a:extLst>
          </p:cNvPr>
          <p:cNvSpPr/>
          <p:nvPr/>
        </p:nvSpPr>
        <p:spPr>
          <a:xfrm>
            <a:off x="10655863" y="5095037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AEB2A1A-068E-3144-9370-7AF56A87F803}"/>
              </a:ext>
            </a:extLst>
          </p:cNvPr>
          <p:cNvSpPr/>
          <p:nvPr/>
        </p:nvSpPr>
        <p:spPr>
          <a:xfrm>
            <a:off x="62747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9DEF48F-7456-4445-8A3B-3A08B50FDDE5}"/>
              </a:ext>
            </a:extLst>
          </p:cNvPr>
          <p:cNvSpPr/>
          <p:nvPr/>
        </p:nvSpPr>
        <p:spPr>
          <a:xfrm>
            <a:off x="69605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A986F77-198F-1348-8294-3C1E0F5AFCA5}"/>
              </a:ext>
            </a:extLst>
          </p:cNvPr>
          <p:cNvSpPr/>
          <p:nvPr/>
        </p:nvSpPr>
        <p:spPr>
          <a:xfrm>
            <a:off x="763115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B0D0B0A-1947-9243-A5F7-4E13CF9D4C66}"/>
              </a:ext>
            </a:extLst>
          </p:cNvPr>
          <p:cNvSpPr/>
          <p:nvPr/>
        </p:nvSpPr>
        <p:spPr>
          <a:xfrm>
            <a:off x="828647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68093429-FF85-2445-B65A-A55E844B353A}"/>
              </a:ext>
            </a:extLst>
          </p:cNvPr>
          <p:cNvSpPr/>
          <p:nvPr/>
        </p:nvSpPr>
        <p:spPr>
          <a:xfrm>
            <a:off x="89722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99A6DFB-2539-A14F-AE01-B8FCC0E69D73}"/>
              </a:ext>
            </a:extLst>
          </p:cNvPr>
          <p:cNvSpPr/>
          <p:nvPr/>
        </p:nvSpPr>
        <p:spPr>
          <a:xfrm>
            <a:off x="96733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41BE6DF-63F7-B240-8716-F3576FEBE195}"/>
              </a:ext>
            </a:extLst>
          </p:cNvPr>
          <p:cNvSpPr/>
          <p:nvPr/>
        </p:nvSpPr>
        <p:spPr>
          <a:xfrm>
            <a:off x="103591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827326DF-B8A9-6841-BB63-32F4EDDE95AF}"/>
              </a:ext>
            </a:extLst>
          </p:cNvPr>
          <p:cNvSpPr/>
          <p:nvPr/>
        </p:nvSpPr>
        <p:spPr>
          <a:xfrm>
            <a:off x="110296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433C9021-244B-2641-BFE4-9A018B30F378}"/>
              </a:ext>
            </a:extLst>
          </p:cNvPr>
          <p:cNvSpPr/>
          <p:nvPr/>
        </p:nvSpPr>
        <p:spPr>
          <a:xfrm>
            <a:off x="6553839" y="295286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53EA99E5-1C2F-B54A-9AB1-ABCF0E60D369}"/>
              </a:ext>
            </a:extLst>
          </p:cNvPr>
          <p:cNvSpPr/>
          <p:nvPr/>
        </p:nvSpPr>
        <p:spPr>
          <a:xfrm>
            <a:off x="78949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2" name="Triangle 141">
            <a:extLst>
              <a:ext uri="{FF2B5EF4-FFF2-40B4-BE49-F238E27FC236}">
                <a16:creationId xmlns:a16="http://schemas.microsoft.com/office/drawing/2014/main" id="{E0239832-2F40-5B45-B720-B0F0D7A648D2}"/>
              </a:ext>
            </a:extLst>
          </p:cNvPr>
          <p:cNvSpPr/>
          <p:nvPr/>
        </p:nvSpPr>
        <p:spPr>
          <a:xfrm>
            <a:off x="9220839" y="298334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3" name="Triangle 142">
            <a:extLst>
              <a:ext uri="{FF2B5EF4-FFF2-40B4-BE49-F238E27FC236}">
                <a16:creationId xmlns:a16="http://schemas.microsoft.com/office/drawing/2014/main" id="{4E61DAB7-930B-6545-9EE0-B4CFAFDDAB80}"/>
              </a:ext>
            </a:extLst>
          </p:cNvPr>
          <p:cNvSpPr/>
          <p:nvPr/>
        </p:nvSpPr>
        <p:spPr>
          <a:xfrm>
            <a:off x="106381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6A87A4F-CD53-8847-A18D-7FDB1E770D8A}"/>
              </a:ext>
            </a:extLst>
          </p:cNvPr>
          <p:cNvSpPr/>
          <p:nvPr/>
        </p:nvSpPr>
        <p:spPr>
          <a:xfrm>
            <a:off x="7326350" y="202692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74B829A2-BDB2-1D41-887A-8AD97B4BE460}"/>
              </a:ext>
            </a:extLst>
          </p:cNvPr>
          <p:cNvSpPr/>
          <p:nvPr/>
        </p:nvSpPr>
        <p:spPr>
          <a:xfrm>
            <a:off x="9962870" y="204216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1B97E1D-7747-584E-BEF4-6E7C3F0F334A}"/>
              </a:ext>
            </a:extLst>
          </p:cNvPr>
          <p:cNvCxnSpPr>
            <a:cxnSpLocks/>
            <a:stCxn id="115" idx="0"/>
            <a:endCxn id="145" idx="1"/>
          </p:cNvCxnSpPr>
          <p:nvPr/>
        </p:nvCxnSpPr>
        <p:spPr>
          <a:xfrm>
            <a:off x="8946730" y="1367110"/>
            <a:ext cx="1103182" cy="76209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CB2AF50-60FC-CE4A-8131-1E4AC9A4E4CA}"/>
              </a:ext>
            </a:extLst>
          </p:cNvPr>
          <p:cNvCxnSpPr>
            <a:cxnSpLocks/>
            <a:stCxn id="115" idx="0"/>
            <a:endCxn id="144" idx="7"/>
          </p:cNvCxnSpPr>
          <p:nvPr/>
        </p:nvCxnSpPr>
        <p:spPr>
          <a:xfrm flipH="1">
            <a:off x="7833668" y="1367110"/>
            <a:ext cx="1113062" cy="7468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8532530-2A2E-B342-8386-AD6319414ADB}"/>
              </a:ext>
            </a:extLst>
          </p:cNvPr>
          <p:cNvCxnSpPr>
            <a:cxnSpLocks/>
            <a:stCxn id="144" idx="4"/>
            <a:endCxn id="140" idx="0"/>
          </p:cNvCxnSpPr>
          <p:nvPr/>
        </p:nvCxnSpPr>
        <p:spPr>
          <a:xfrm flipH="1">
            <a:off x="6919599" y="2621280"/>
            <a:ext cx="703931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A97598F0-DA37-6F4A-B5BC-A06E04FF1671}"/>
              </a:ext>
            </a:extLst>
          </p:cNvPr>
          <p:cNvCxnSpPr>
            <a:cxnSpLocks/>
            <a:stCxn id="144" idx="4"/>
            <a:endCxn id="141" idx="0"/>
          </p:cNvCxnSpPr>
          <p:nvPr/>
        </p:nvCxnSpPr>
        <p:spPr>
          <a:xfrm>
            <a:off x="7623530" y="2621280"/>
            <a:ext cx="637189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24CE164-8BD8-D341-8B69-5FD769574ABC}"/>
              </a:ext>
            </a:extLst>
          </p:cNvPr>
          <p:cNvCxnSpPr>
            <a:cxnSpLocks/>
            <a:stCxn id="145" idx="4"/>
            <a:endCxn id="142" idx="0"/>
          </p:cNvCxnSpPr>
          <p:nvPr/>
        </p:nvCxnSpPr>
        <p:spPr>
          <a:xfrm flipH="1">
            <a:off x="9586599" y="2636520"/>
            <a:ext cx="673451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DB377728-EC12-EE48-B98D-1926C8BF8D65}"/>
              </a:ext>
            </a:extLst>
          </p:cNvPr>
          <p:cNvCxnSpPr>
            <a:cxnSpLocks/>
            <a:stCxn id="145" idx="4"/>
            <a:endCxn id="143" idx="0"/>
          </p:cNvCxnSpPr>
          <p:nvPr/>
        </p:nvCxnSpPr>
        <p:spPr>
          <a:xfrm>
            <a:off x="10260050" y="2636520"/>
            <a:ext cx="743869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4EA73AB6-16BE-C24B-8C20-8B04BFB35BE2}"/>
              </a:ext>
            </a:extLst>
          </p:cNvPr>
          <p:cNvCxnSpPr>
            <a:cxnSpLocks/>
            <a:stCxn id="143" idx="3"/>
            <a:endCxn id="139" idx="0"/>
          </p:cNvCxnSpPr>
          <p:nvPr/>
        </p:nvCxnSpPr>
        <p:spPr>
          <a:xfrm>
            <a:off x="11003919" y="3562462"/>
            <a:ext cx="32293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A816DEE8-E69B-E540-A1FD-F82A1D3A86C9}"/>
              </a:ext>
            </a:extLst>
          </p:cNvPr>
          <p:cNvCxnSpPr>
            <a:cxnSpLocks/>
            <a:stCxn id="143" idx="3"/>
            <a:endCxn id="138" idx="0"/>
          </p:cNvCxnSpPr>
          <p:nvPr/>
        </p:nvCxnSpPr>
        <p:spPr>
          <a:xfrm flipH="1">
            <a:off x="10656290" y="356246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8F1EF3B5-6DBA-AB4A-9DDC-1D0BC00D4E51}"/>
              </a:ext>
            </a:extLst>
          </p:cNvPr>
          <p:cNvCxnSpPr>
            <a:cxnSpLocks/>
            <a:stCxn id="142" idx="3"/>
            <a:endCxn id="137" idx="0"/>
          </p:cNvCxnSpPr>
          <p:nvPr/>
        </p:nvCxnSpPr>
        <p:spPr>
          <a:xfrm>
            <a:off x="9586599" y="3577702"/>
            <a:ext cx="38389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E6AD8F6C-EC89-184F-AA26-E0526FE81FA5}"/>
              </a:ext>
            </a:extLst>
          </p:cNvPr>
          <p:cNvCxnSpPr>
            <a:cxnSpLocks/>
            <a:stCxn id="142" idx="3"/>
            <a:endCxn id="136" idx="0"/>
          </p:cNvCxnSpPr>
          <p:nvPr/>
        </p:nvCxnSpPr>
        <p:spPr>
          <a:xfrm flipH="1">
            <a:off x="9269450" y="3577702"/>
            <a:ext cx="31714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CD3FB6C8-4103-AD46-94FB-A71E6553562F}"/>
              </a:ext>
            </a:extLst>
          </p:cNvPr>
          <p:cNvCxnSpPr>
            <a:cxnSpLocks/>
            <a:stCxn id="141" idx="3"/>
            <a:endCxn id="135" idx="0"/>
          </p:cNvCxnSpPr>
          <p:nvPr/>
        </p:nvCxnSpPr>
        <p:spPr>
          <a:xfrm>
            <a:off x="8260719" y="3562462"/>
            <a:ext cx="32293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5118EE8-8FD8-874D-8921-CFCD88723234}"/>
              </a:ext>
            </a:extLst>
          </p:cNvPr>
          <p:cNvCxnSpPr>
            <a:cxnSpLocks/>
            <a:stCxn id="141" idx="3"/>
            <a:endCxn id="134" idx="0"/>
          </p:cNvCxnSpPr>
          <p:nvPr/>
        </p:nvCxnSpPr>
        <p:spPr>
          <a:xfrm flipH="1">
            <a:off x="7928330" y="3562462"/>
            <a:ext cx="33238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1BA54BA-5D31-404E-AD2C-CCD44780D659}"/>
              </a:ext>
            </a:extLst>
          </p:cNvPr>
          <p:cNvCxnSpPr>
            <a:cxnSpLocks/>
            <a:stCxn id="140" idx="3"/>
            <a:endCxn id="133" idx="0"/>
          </p:cNvCxnSpPr>
          <p:nvPr/>
        </p:nvCxnSpPr>
        <p:spPr>
          <a:xfrm>
            <a:off x="6919599" y="3547222"/>
            <a:ext cx="33817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04A7C5E3-B4EC-8044-9FDA-935B995F29B1}"/>
              </a:ext>
            </a:extLst>
          </p:cNvPr>
          <p:cNvCxnSpPr>
            <a:cxnSpLocks/>
            <a:stCxn id="140" idx="3"/>
            <a:endCxn id="132" idx="0"/>
          </p:cNvCxnSpPr>
          <p:nvPr/>
        </p:nvCxnSpPr>
        <p:spPr>
          <a:xfrm flipH="1">
            <a:off x="6571970" y="354722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5B093888-F2B9-654B-B94B-7FB91A33B123}"/>
              </a:ext>
            </a:extLst>
          </p:cNvPr>
          <p:cNvCxnSpPr>
            <a:cxnSpLocks/>
            <a:stCxn id="132" idx="4"/>
            <a:endCxn id="116" idx="0"/>
          </p:cNvCxnSpPr>
          <p:nvPr/>
        </p:nvCxnSpPr>
        <p:spPr>
          <a:xfrm flipH="1">
            <a:off x="6418180" y="4572000"/>
            <a:ext cx="153790" cy="5135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C6C247EA-4377-E944-B473-F7BCA6DCD7F7}"/>
              </a:ext>
            </a:extLst>
          </p:cNvPr>
          <p:cNvCxnSpPr>
            <a:cxnSpLocks/>
            <a:stCxn id="132" idx="4"/>
            <a:endCxn id="127" idx="0"/>
          </p:cNvCxnSpPr>
          <p:nvPr/>
        </p:nvCxnSpPr>
        <p:spPr>
          <a:xfrm>
            <a:off x="6571970" y="4572000"/>
            <a:ext cx="215780" cy="51827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8B3D8650-F6F9-CE40-A01B-AD21C2BFC8BA}"/>
              </a:ext>
            </a:extLst>
          </p:cNvPr>
          <p:cNvCxnSpPr>
            <a:cxnSpLocks/>
            <a:stCxn id="133" idx="4"/>
            <a:endCxn id="117" idx="0"/>
          </p:cNvCxnSpPr>
          <p:nvPr/>
        </p:nvCxnSpPr>
        <p:spPr>
          <a:xfrm flipH="1">
            <a:off x="7143040" y="4572000"/>
            <a:ext cx="114730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99118EC1-FD19-AE4C-BF3F-4482FD00B0C7}"/>
              </a:ext>
            </a:extLst>
          </p:cNvPr>
          <p:cNvCxnSpPr>
            <a:cxnSpLocks/>
            <a:stCxn id="133" idx="4"/>
            <a:endCxn id="118" idx="0"/>
          </p:cNvCxnSpPr>
          <p:nvPr/>
        </p:nvCxnSpPr>
        <p:spPr>
          <a:xfrm>
            <a:off x="7257770" y="4572000"/>
            <a:ext cx="207212" cy="52304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5F6F3C23-0216-E747-8ADC-167EACC8E146}"/>
              </a:ext>
            </a:extLst>
          </p:cNvPr>
          <p:cNvCxnSpPr>
            <a:cxnSpLocks/>
            <a:stCxn id="134" idx="4"/>
            <a:endCxn id="128" idx="0"/>
          </p:cNvCxnSpPr>
          <p:nvPr/>
        </p:nvCxnSpPr>
        <p:spPr>
          <a:xfrm flipH="1">
            <a:off x="7810742" y="4572000"/>
            <a:ext cx="117588" cy="53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4892E282-CE81-EF49-A644-E7156C49CF25}"/>
              </a:ext>
            </a:extLst>
          </p:cNvPr>
          <p:cNvCxnSpPr>
            <a:cxnSpLocks/>
            <a:stCxn id="134" idx="4"/>
            <a:endCxn id="119" idx="0"/>
          </p:cNvCxnSpPr>
          <p:nvPr/>
        </p:nvCxnSpPr>
        <p:spPr>
          <a:xfrm>
            <a:off x="7928330" y="4572000"/>
            <a:ext cx="232936" cy="53256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8D1A670-E954-C549-9E7D-B0944E703E37}"/>
              </a:ext>
            </a:extLst>
          </p:cNvPr>
          <p:cNvCxnSpPr>
            <a:cxnSpLocks/>
            <a:stCxn id="135" idx="4"/>
            <a:endCxn id="120" idx="0"/>
          </p:cNvCxnSpPr>
          <p:nvPr/>
        </p:nvCxnSpPr>
        <p:spPr>
          <a:xfrm flipH="1">
            <a:off x="8473679" y="4572000"/>
            <a:ext cx="109971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3BB049A6-D060-8A4A-BB7B-5012CBC8AFF5}"/>
              </a:ext>
            </a:extLst>
          </p:cNvPr>
          <p:cNvCxnSpPr>
            <a:cxnSpLocks/>
            <a:stCxn id="135" idx="4"/>
            <a:endCxn id="129" idx="0"/>
          </p:cNvCxnSpPr>
          <p:nvPr/>
        </p:nvCxnSpPr>
        <p:spPr>
          <a:xfrm>
            <a:off x="8583650" y="4572000"/>
            <a:ext cx="231022" cy="52780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B423D72-9D8E-1742-9C89-6287BB32B144}"/>
              </a:ext>
            </a:extLst>
          </p:cNvPr>
          <p:cNvCxnSpPr>
            <a:cxnSpLocks/>
            <a:stCxn id="136" idx="4"/>
            <a:endCxn id="121" idx="0"/>
          </p:cNvCxnSpPr>
          <p:nvPr/>
        </p:nvCxnSpPr>
        <p:spPr>
          <a:xfrm flipH="1">
            <a:off x="9169963" y="4587240"/>
            <a:ext cx="9948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22D8D479-95BF-644A-A2CE-47F2C757CE4C}"/>
              </a:ext>
            </a:extLst>
          </p:cNvPr>
          <p:cNvCxnSpPr>
            <a:cxnSpLocks/>
            <a:stCxn id="136" idx="4"/>
            <a:endCxn id="122" idx="0"/>
          </p:cNvCxnSpPr>
          <p:nvPr/>
        </p:nvCxnSpPr>
        <p:spPr>
          <a:xfrm>
            <a:off x="9269450" y="4587240"/>
            <a:ext cx="241506" cy="52209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E90CC47D-6A63-C64C-896E-F2721D2834F3}"/>
              </a:ext>
            </a:extLst>
          </p:cNvPr>
          <p:cNvCxnSpPr>
            <a:cxnSpLocks/>
            <a:stCxn id="137" idx="4"/>
            <a:endCxn id="130" idx="0"/>
          </p:cNvCxnSpPr>
          <p:nvPr/>
        </p:nvCxnSpPr>
        <p:spPr>
          <a:xfrm flipH="1">
            <a:off x="9851949" y="4587240"/>
            <a:ext cx="118541" cy="51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79B9BA96-7AF9-284F-A263-2B3A825D14E1}"/>
              </a:ext>
            </a:extLst>
          </p:cNvPr>
          <p:cNvCxnSpPr>
            <a:cxnSpLocks/>
            <a:stCxn id="137" idx="4"/>
            <a:endCxn id="123" idx="0"/>
          </p:cNvCxnSpPr>
          <p:nvPr/>
        </p:nvCxnSpPr>
        <p:spPr>
          <a:xfrm>
            <a:off x="9970490" y="4587240"/>
            <a:ext cx="236750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F70BC441-85D9-5C49-BAA8-FF68BBD65341}"/>
              </a:ext>
            </a:extLst>
          </p:cNvPr>
          <p:cNvCxnSpPr>
            <a:cxnSpLocks/>
            <a:stCxn id="138" idx="4"/>
            <a:endCxn id="124" idx="0"/>
          </p:cNvCxnSpPr>
          <p:nvPr/>
        </p:nvCxnSpPr>
        <p:spPr>
          <a:xfrm flipH="1">
            <a:off x="10543470" y="4587240"/>
            <a:ext cx="112820" cy="51732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FBFB1041-09E4-BF49-BD11-3C72AA2F7E97}"/>
              </a:ext>
            </a:extLst>
          </p:cNvPr>
          <p:cNvCxnSpPr>
            <a:cxnSpLocks/>
            <a:stCxn id="138" idx="4"/>
            <a:endCxn id="131" idx="0"/>
          </p:cNvCxnSpPr>
          <p:nvPr/>
        </p:nvCxnSpPr>
        <p:spPr>
          <a:xfrm>
            <a:off x="10656290" y="4587240"/>
            <a:ext cx="228173" cy="50779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8F3D04AE-94EB-FB44-8CC0-EDD50DC1790B}"/>
              </a:ext>
            </a:extLst>
          </p:cNvPr>
          <p:cNvCxnSpPr>
            <a:cxnSpLocks/>
            <a:stCxn id="139" idx="4"/>
            <a:endCxn id="125" idx="0"/>
          </p:cNvCxnSpPr>
          <p:nvPr/>
        </p:nvCxnSpPr>
        <p:spPr>
          <a:xfrm flipH="1">
            <a:off x="11239754" y="4587240"/>
            <a:ext cx="87096" cy="51256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409F5E45-EA1B-DA41-9A76-D509F5C44D7D}"/>
              </a:ext>
            </a:extLst>
          </p:cNvPr>
          <p:cNvCxnSpPr>
            <a:cxnSpLocks/>
            <a:stCxn id="139" idx="4"/>
            <a:endCxn id="126" idx="0"/>
          </p:cNvCxnSpPr>
          <p:nvPr/>
        </p:nvCxnSpPr>
        <p:spPr>
          <a:xfrm>
            <a:off x="11326850" y="4587240"/>
            <a:ext cx="22531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A4830F2-E99C-4145-A4F6-1608CC450302}"/>
              </a:ext>
            </a:extLst>
          </p:cNvPr>
          <p:cNvSpPr/>
          <p:nvPr/>
        </p:nvSpPr>
        <p:spPr>
          <a:xfrm>
            <a:off x="952714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A0EE2F5-FBFA-6B4E-B1CF-C3B3AB8773A4}"/>
              </a:ext>
            </a:extLst>
          </p:cNvPr>
          <p:cNvSpPr/>
          <p:nvPr/>
        </p:nvSpPr>
        <p:spPr>
          <a:xfrm>
            <a:off x="10700620" y="2403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067B708-8367-1047-9AF8-BE176B676F06}"/>
              </a:ext>
            </a:extLst>
          </p:cNvPr>
          <p:cNvSpPr/>
          <p:nvPr/>
        </p:nvSpPr>
        <p:spPr>
          <a:xfrm>
            <a:off x="112187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E2D86B01-B54F-6441-9D77-0829D79DA1C4}"/>
              </a:ext>
            </a:extLst>
          </p:cNvPr>
          <p:cNvSpPr/>
          <p:nvPr/>
        </p:nvSpPr>
        <p:spPr>
          <a:xfrm>
            <a:off x="11371180" y="44911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F4D7DF99-D2CC-E24D-80E1-8239BF802DF0}"/>
              </a:ext>
            </a:extLst>
          </p:cNvPr>
          <p:cNvSpPr/>
          <p:nvPr/>
        </p:nvSpPr>
        <p:spPr>
          <a:xfrm>
            <a:off x="9847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D7C432C7-DCD5-0B4B-B990-BE860FB0CF68}"/>
              </a:ext>
            </a:extLst>
          </p:cNvPr>
          <p:cNvSpPr/>
          <p:nvPr/>
        </p:nvSpPr>
        <p:spPr>
          <a:xfrm>
            <a:off x="8490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27FAFA4-B4AF-3042-BD8B-2F7AD869ACF0}"/>
              </a:ext>
            </a:extLst>
          </p:cNvPr>
          <p:cNvSpPr/>
          <p:nvPr/>
        </p:nvSpPr>
        <p:spPr>
          <a:xfrm>
            <a:off x="7180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D8C92EE-A44A-CC42-AACF-2F9A65B61B4A}"/>
              </a:ext>
            </a:extLst>
          </p:cNvPr>
          <p:cNvSpPr/>
          <p:nvPr/>
        </p:nvSpPr>
        <p:spPr>
          <a:xfrm>
            <a:off x="795742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BE04A167-785D-7340-B2C5-1DAEA5E3CCC4}"/>
              </a:ext>
            </a:extLst>
          </p:cNvPr>
          <p:cNvSpPr/>
          <p:nvPr/>
        </p:nvSpPr>
        <p:spPr>
          <a:xfrm>
            <a:off x="809458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1EF20A17-E8C5-2546-B666-9631F5599459}"/>
              </a:ext>
            </a:extLst>
          </p:cNvPr>
          <p:cNvSpPr/>
          <p:nvPr/>
        </p:nvSpPr>
        <p:spPr>
          <a:xfrm>
            <a:off x="6951580" y="24337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0FB6BDA4-B451-7549-BB72-DE6E7691F8D3}"/>
              </a:ext>
            </a:extLst>
          </p:cNvPr>
          <p:cNvSpPr/>
          <p:nvPr/>
        </p:nvSpPr>
        <p:spPr>
          <a:xfrm>
            <a:off x="961858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1CFF3CA-459A-9C42-BAC4-C20F978B7816}"/>
              </a:ext>
            </a:extLst>
          </p:cNvPr>
          <p:cNvSpPr/>
          <p:nvPr/>
        </p:nvSpPr>
        <p:spPr>
          <a:xfrm>
            <a:off x="1042630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EA0E7D50-8EC1-9F45-B7CA-41AA3C9E88D1}"/>
              </a:ext>
            </a:extLst>
          </p:cNvPr>
          <p:cNvSpPr/>
          <p:nvPr/>
        </p:nvSpPr>
        <p:spPr>
          <a:xfrm>
            <a:off x="903946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180E8C79-D950-1F49-9CB7-06DEDB623EB0}"/>
              </a:ext>
            </a:extLst>
          </p:cNvPr>
          <p:cNvSpPr/>
          <p:nvPr/>
        </p:nvSpPr>
        <p:spPr>
          <a:xfrm>
            <a:off x="7728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85DD3F39-60CA-6449-95CE-5D76239139F3}"/>
              </a:ext>
            </a:extLst>
          </p:cNvPr>
          <p:cNvSpPr/>
          <p:nvPr/>
        </p:nvSpPr>
        <p:spPr>
          <a:xfrm>
            <a:off x="634198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C0C0F4DB-8231-8747-BEC1-4704E5142CFA}"/>
              </a:ext>
            </a:extLst>
          </p:cNvPr>
          <p:cNvSpPr/>
          <p:nvPr/>
        </p:nvSpPr>
        <p:spPr>
          <a:xfrm>
            <a:off x="620482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B6BB4B4-A00F-AC42-84C3-29F722592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568" y="1446038"/>
                <a:ext cx="5394713" cy="48328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Chance node: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B6BB4B4-A00F-AC42-84C3-29F722592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568" y="1446038"/>
                <a:ext cx="5394713" cy="4832841"/>
              </a:xfrm>
              <a:blipFill>
                <a:blip r:embed="rId2"/>
                <a:stretch>
                  <a:fillRect l="-2113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9673BDC6-76B4-4645-B9D9-01C918851D35}"/>
              </a:ext>
            </a:extLst>
          </p:cNvPr>
          <p:cNvSpPr/>
          <p:nvPr/>
        </p:nvSpPr>
        <p:spPr>
          <a:xfrm>
            <a:off x="660106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1173651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115" name="Triangle 114">
            <a:extLst>
              <a:ext uri="{FF2B5EF4-FFF2-40B4-BE49-F238E27FC236}">
                <a16:creationId xmlns:a16="http://schemas.microsoft.com/office/drawing/2014/main" id="{46FF087E-AFF5-F941-96A5-C0E24DD2C60C}"/>
              </a:ext>
            </a:extLst>
          </p:cNvPr>
          <p:cNvSpPr/>
          <p:nvPr/>
        </p:nvSpPr>
        <p:spPr>
          <a:xfrm rot="10800000">
            <a:off x="8580970" y="772750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5753265-4CFE-4543-AAA6-D1C14E65AE27}"/>
              </a:ext>
            </a:extLst>
          </p:cNvPr>
          <p:cNvSpPr/>
          <p:nvPr/>
        </p:nvSpPr>
        <p:spPr>
          <a:xfrm>
            <a:off x="6189580" y="5085522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00726F2-68FE-784B-A103-FA7B3788C765}"/>
              </a:ext>
            </a:extLst>
          </p:cNvPr>
          <p:cNvSpPr/>
          <p:nvPr/>
        </p:nvSpPr>
        <p:spPr>
          <a:xfrm>
            <a:off x="6914440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274830F-A609-4149-BED1-D99FD262B691}"/>
              </a:ext>
            </a:extLst>
          </p:cNvPr>
          <p:cNvSpPr/>
          <p:nvPr/>
        </p:nvSpPr>
        <p:spPr>
          <a:xfrm>
            <a:off x="7236382" y="509504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185B6FD-9022-0C42-AF7F-EA315FA23ADD}"/>
              </a:ext>
            </a:extLst>
          </p:cNvPr>
          <p:cNvSpPr/>
          <p:nvPr/>
        </p:nvSpPr>
        <p:spPr>
          <a:xfrm>
            <a:off x="7932666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DF93F2F-B229-6342-BC62-DFE72024B568}"/>
              </a:ext>
            </a:extLst>
          </p:cNvPr>
          <p:cNvSpPr/>
          <p:nvPr/>
        </p:nvSpPr>
        <p:spPr>
          <a:xfrm>
            <a:off x="8245079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16A811F-FE56-8C4C-898C-C83C8AB527F3}"/>
              </a:ext>
            </a:extLst>
          </p:cNvPr>
          <p:cNvSpPr/>
          <p:nvPr/>
        </p:nvSpPr>
        <p:spPr>
          <a:xfrm>
            <a:off x="8941363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A066CD9-BB64-4D4E-BAA1-CF83451E4237}"/>
              </a:ext>
            </a:extLst>
          </p:cNvPr>
          <p:cNvSpPr/>
          <p:nvPr/>
        </p:nvSpPr>
        <p:spPr>
          <a:xfrm>
            <a:off x="9282356" y="510933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4D930E6-C22A-E148-B8E5-A6E36E67F1B0}"/>
              </a:ext>
            </a:extLst>
          </p:cNvPr>
          <p:cNvSpPr/>
          <p:nvPr/>
        </p:nvSpPr>
        <p:spPr>
          <a:xfrm>
            <a:off x="9978640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26924DC-6282-DC4D-9BF0-DD369A2106B6}"/>
              </a:ext>
            </a:extLst>
          </p:cNvPr>
          <p:cNvSpPr/>
          <p:nvPr/>
        </p:nvSpPr>
        <p:spPr>
          <a:xfrm>
            <a:off x="10314870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ECA4950-DBEB-B246-A318-635FCDFC09BA}"/>
              </a:ext>
            </a:extLst>
          </p:cNvPr>
          <p:cNvSpPr/>
          <p:nvPr/>
        </p:nvSpPr>
        <p:spPr>
          <a:xfrm>
            <a:off x="11011154" y="5099801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0C6F26A-4339-9547-857C-95C1B2D49703}"/>
              </a:ext>
            </a:extLst>
          </p:cNvPr>
          <p:cNvSpPr/>
          <p:nvPr/>
        </p:nvSpPr>
        <p:spPr>
          <a:xfrm>
            <a:off x="11323567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CB77659-1DB8-D241-981C-B7B683644C36}"/>
              </a:ext>
            </a:extLst>
          </p:cNvPr>
          <p:cNvSpPr/>
          <p:nvPr/>
        </p:nvSpPr>
        <p:spPr>
          <a:xfrm>
            <a:off x="6559150" y="5090279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6D7BA2D-05D9-8441-92F9-EF811D692DAA}"/>
              </a:ext>
            </a:extLst>
          </p:cNvPr>
          <p:cNvSpPr/>
          <p:nvPr/>
        </p:nvSpPr>
        <p:spPr>
          <a:xfrm>
            <a:off x="7582142" y="510456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00F2469-7464-D44D-88AE-E255F447EE98}"/>
              </a:ext>
            </a:extLst>
          </p:cNvPr>
          <p:cNvSpPr/>
          <p:nvPr/>
        </p:nvSpPr>
        <p:spPr>
          <a:xfrm>
            <a:off x="8586072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E119A5E-64C7-E445-AFEC-DCCF29763183}"/>
              </a:ext>
            </a:extLst>
          </p:cNvPr>
          <p:cNvSpPr/>
          <p:nvPr/>
        </p:nvSpPr>
        <p:spPr>
          <a:xfrm>
            <a:off x="9623349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657BA18-8A36-C747-A4B5-0543EF9AFDCF}"/>
              </a:ext>
            </a:extLst>
          </p:cNvPr>
          <p:cNvSpPr/>
          <p:nvPr/>
        </p:nvSpPr>
        <p:spPr>
          <a:xfrm>
            <a:off x="10655863" y="5095037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AEB2A1A-068E-3144-9370-7AF56A87F803}"/>
              </a:ext>
            </a:extLst>
          </p:cNvPr>
          <p:cNvSpPr/>
          <p:nvPr/>
        </p:nvSpPr>
        <p:spPr>
          <a:xfrm>
            <a:off x="62747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9DEF48F-7456-4445-8A3B-3A08B50FDDE5}"/>
              </a:ext>
            </a:extLst>
          </p:cNvPr>
          <p:cNvSpPr/>
          <p:nvPr/>
        </p:nvSpPr>
        <p:spPr>
          <a:xfrm>
            <a:off x="69605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A986F77-198F-1348-8294-3C1E0F5AFCA5}"/>
              </a:ext>
            </a:extLst>
          </p:cNvPr>
          <p:cNvSpPr/>
          <p:nvPr/>
        </p:nvSpPr>
        <p:spPr>
          <a:xfrm>
            <a:off x="763115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B0D0B0A-1947-9243-A5F7-4E13CF9D4C66}"/>
              </a:ext>
            </a:extLst>
          </p:cNvPr>
          <p:cNvSpPr/>
          <p:nvPr/>
        </p:nvSpPr>
        <p:spPr>
          <a:xfrm>
            <a:off x="828647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68093429-FF85-2445-B65A-A55E844B353A}"/>
              </a:ext>
            </a:extLst>
          </p:cNvPr>
          <p:cNvSpPr/>
          <p:nvPr/>
        </p:nvSpPr>
        <p:spPr>
          <a:xfrm>
            <a:off x="89722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99A6DFB-2539-A14F-AE01-B8FCC0E69D73}"/>
              </a:ext>
            </a:extLst>
          </p:cNvPr>
          <p:cNvSpPr/>
          <p:nvPr/>
        </p:nvSpPr>
        <p:spPr>
          <a:xfrm>
            <a:off x="96733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41BE6DF-63F7-B240-8716-F3576FEBE195}"/>
              </a:ext>
            </a:extLst>
          </p:cNvPr>
          <p:cNvSpPr/>
          <p:nvPr/>
        </p:nvSpPr>
        <p:spPr>
          <a:xfrm>
            <a:off x="103591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827326DF-B8A9-6841-BB63-32F4EDDE95AF}"/>
              </a:ext>
            </a:extLst>
          </p:cNvPr>
          <p:cNvSpPr/>
          <p:nvPr/>
        </p:nvSpPr>
        <p:spPr>
          <a:xfrm>
            <a:off x="110296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433C9021-244B-2641-BFE4-9A018B30F378}"/>
              </a:ext>
            </a:extLst>
          </p:cNvPr>
          <p:cNvSpPr/>
          <p:nvPr/>
        </p:nvSpPr>
        <p:spPr>
          <a:xfrm>
            <a:off x="6553839" y="295286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-1</a:t>
            </a:r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53EA99E5-1C2F-B54A-9AB1-ABCF0E60D369}"/>
              </a:ext>
            </a:extLst>
          </p:cNvPr>
          <p:cNvSpPr/>
          <p:nvPr/>
        </p:nvSpPr>
        <p:spPr>
          <a:xfrm>
            <a:off x="78949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42" name="Triangle 141">
            <a:extLst>
              <a:ext uri="{FF2B5EF4-FFF2-40B4-BE49-F238E27FC236}">
                <a16:creationId xmlns:a16="http://schemas.microsoft.com/office/drawing/2014/main" id="{E0239832-2F40-5B45-B720-B0F0D7A648D2}"/>
              </a:ext>
            </a:extLst>
          </p:cNvPr>
          <p:cNvSpPr/>
          <p:nvPr/>
        </p:nvSpPr>
        <p:spPr>
          <a:xfrm>
            <a:off x="9220839" y="298334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43" name="Triangle 142">
            <a:extLst>
              <a:ext uri="{FF2B5EF4-FFF2-40B4-BE49-F238E27FC236}">
                <a16:creationId xmlns:a16="http://schemas.microsoft.com/office/drawing/2014/main" id="{4E61DAB7-930B-6545-9EE0-B4CFAFDDAB80}"/>
              </a:ext>
            </a:extLst>
          </p:cNvPr>
          <p:cNvSpPr/>
          <p:nvPr/>
        </p:nvSpPr>
        <p:spPr>
          <a:xfrm>
            <a:off x="106381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-1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6A87A4F-CD53-8847-A18D-7FDB1E770D8A}"/>
              </a:ext>
            </a:extLst>
          </p:cNvPr>
          <p:cNvSpPr/>
          <p:nvPr/>
        </p:nvSpPr>
        <p:spPr>
          <a:xfrm>
            <a:off x="7326350" y="202692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74B829A2-BDB2-1D41-887A-8AD97B4BE460}"/>
              </a:ext>
            </a:extLst>
          </p:cNvPr>
          <p:cNvSpPr/>
          <p:nvPr/>
        </p:nvSpPr>
        <p:spPr>
          <a:xfrm>
            <a:off x="9962870" y="204216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1B97E1D-7747-584E-BEF4-6E7C3F0F334A}"/>
              </a:ext>
            </a:extLst>
          </p:cNvPr>
          <p:cNvCxnSpPr>
            <a:cxnSpLocks/>
            <a:stCxn id="115" idx="0"/>
            <a:endCxn id="145" idx="1"/>
          </p:cNvCxnSpPr>
          <p:nvPr/>
        </p:nvCxnSpPr>
        <p:spPr>
          <a:xfrm>
            <a:off x="8946730" y="1367110"/>
            <a:ext cx="1103182" cy="76209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CB2AF50-60FC-CE4A-8131-1E4AC9A4E4CA}"/>
              </a:ext>
            </a:extLst>
          </p:cNvPr>
          <p:cNvCxnSpPr>
            <a:cxnSpLocks/>
            <a:stCxn id="115" idx="0"/>
            <a:endCxn id="144" idx="7"/>
          </p:cNvCxnSpPr>
          <p:nvPr/>
        </p:nvCxnSpPr>
        <p:spPr>
          <a:xfrm flipH="1">
            <a:off x="7833668" y="1367110"/>
            <a:ext cx="1113062" cy="7468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8532530-2A2E-B342-8386-AD6319414ADB}"/>
              </a:ext>
            </a:extLst>
          </p:cNvPr>
          <p:cNvCxnSpPr>
            <a:cxnSpLocks/>
            <a:stCxn id="144" idx="4"/>
            <a:endCxn id="140" idx="0"/>
          </p:cNvCxnSpPr>
          <p:nvPr/>
        </p:nvCxnSpPr>
        <p:spPr>
          <a:xfrm flipH="1">
            <a:off x="6919599" y="2621280"/>
            <a:ext cx="703931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A97598F0-DA37-6F4A-B5BC-A06E04FF1671}"/>
              </a:ext>
            </a:extLst>
          </p:cNvPr>
          <p:cNvCxnSpPr>
            <a:cxnSpLocks/>
            <a:stCxn id="144" idx="4"/>
            <a:endCxn id="141" idx="0"/>
          </p:cNvCxnSpPr>
          <p:nvPr/>
        </p:nvCxnSpPr>
        <p:spPr>
          <a:xfrm>
            <a:off x="7623530" y="2621280"/>
            <a:ext cx="637189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24CE164-8BD8-D341-8B69-5FD769574ABC}"/>
              </a:ext>
            </a:extLst>
          </p:cNvPr>
          <p:cNvCxnSpPr>
            <a:cxnSpLocks/>
            <a:stCxn id="145" idx="4"/>
            <a:endCxn id="142" idx="0"/>
          </p:cNvCxnSpPr>
          <p:nvPr/>
        </p:nvCxnSpPr>
        <p:spPr>
          <a:xfrm flipH="1">
            <a:off x="9586599" y="2636520"/>
            <a:ext cx="673451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DB377728-EC12-EE48-B98D-1926C8BF8D65}"/>
              </a:ext>
            </a:extLst>
          </p:cNvPr>
          <p:cNvCxnSpPr>
            <a:cxnSpLocks/>
            <a:stCxn id="145" idx="4"/>
            <a:endCxn id="143" idx="0"/>
          </p:cNvCxnSpPr>
          <p:nvPr/>
        </p:nvCxnSpPr>
        <p:spPr>
          <a:xfrm>
            <a:off x="10260050" y="2636520"/>
            <a:ext cx="743869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4EA73AB6-16BE-C24B-8C20-8B04BFB35BE2}"/>
              </a:ext>
            </a:extLst>
          </p:cNvPr>
          <p:cNvCxnSpPr>
            <a:cxnSpLocks/>
            <a:stCxn id="143" idx="3"/>
            <a:endCxn id="139" idx="0"/>
          </p:cNvCxnSpPr>
          <p:nvPr/>
        </p:nvCxnSpPr>
        <p:spPr>
          <a:xfrm>
            <a:off x="11003919" y="3562462"/>
            <a:ext cx="32293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A816DEE8-E69B-E540-A1FD-F82A1D3A86C9}"/>
              </a:ext>
            </a:extLst>
          </p:cNvPr>
          <p:cNvCxnSpPr>
            <a:cxnSpLocks/>
            <a:stCxn id="143" idx="3"/>
            <a:endCxn id="138" idx="0"/>
          </p:cNvCxnSpPr>
          <p:nvPr/>
        </p:nvCxnSpPr>
        <p:spPr>
          <a:xfrm flipH="1">
            <a:off x="10656290" y="356246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8F1EF3B5-6DBA-AB4A-9DDC-1D0BC00D4E51}"/>
              </a:ext>
            </a:extLst>
          </p:cNvPr>
          <p:cNvCxnSpPr>
            <a:cxnSpLocks/>
            <a:stCxn id="142" idx="3"/>
            <a:endCxn id="137" idx="0"/>
          </p:cNvCxnSpPr>
          <p:nvPr/>
        </p:nvCxnSpPr>
        <p:spPr>
          <a:xfrm>
            <a:off x="9586599" y="3577702"/>
            <a:ext cx="38389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E6AD8F6C-EC89-184F-AA26-E0526FE81FA5}"/>
              </a:ext>
            </a:extLst>
          </p:cNvPr>
          <p:cNvCxnSpPr>
            <a:cxnSpLocks/>
            <a:stCxn id="142" idx="3"/>
            <a:endCxn id="136" idx="0"/>
          </p:cNvCxnSpPr>
          <p:nvPr/>
        </p:nvCxnSpPr>
        <p:spPr>
          <a:xfrm flipH="1">
            <a:off x="9269450" y="3577702"/>
            <a:ext cx="31714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CD3FB6C8-4103-AD46-94FB-A71E6553562F}"/>
              </a:ext>
            </a:extLst>
          </p:cNvPr>
          <p:cNvCxnSpPr>
            <a:cxnSpLocks/>
            <a:stCxn id="141" idx="3"/>
            <a:endCxn id="135" idx="0"/>
          </p:cNvCxnSpPr>
          <p:nvPr/>
        </p:nvCxnSpPr>
        <p:spPr>
          <a:xfrm>
            <a:off x="8260719" y="3562462"/>
            <a:ext cx="32293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5118EE8-8FD8-874D-8921-CFCD88723234}"/>
              </a:ext>
            </a:extLst>
          </p:cNvPr>
          <p:cNvCxnSpPr>
            <a:cxnSpLocks/>
            <a:stCxn id="141" idx="3"/>
            <a:endCxn id="134" idx="0"/>
          </p:cNvCxnSpPr>
          <p:nvPr/>
        </p:nvCxnSpPr>
        <p:spPr>
          <a:xfrm flipH="1">
            <a:off x="7928330" y="3562462"/>
            <a:ext cx="33238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1BA54BA-5D31-404E-AD2C-CCD44780D659}"/>
              </a:ext>
            </a:extLst>
          </p:cNvPr>
          <p:cNvCxnSpPr>
            <a:cxnSpLocks/>
            <a:stCxn id="140" idx="3"/>
            <a:endCxn id="133" idx="0"/>
          </p:cNvCxnSpPr>
          <p:nvPr/>
        </p:nvCxnSpPr>
        <p:spPr>
          <a:xfrm>
            <a:off x="6919599" y="3547222"/>
            <a:ext cx="33817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04A7C5E3-B4EC-8044-9FDA-935B995F29B1}"/>
              </a:ext>
            </a:extLst>
          </p:cNvPr>
          <p:cNvCxnSpPr>
            <a:cxnSpLocks/>
            <a:stCxn id="140" idx="3"/>
            <a:endCxn id="132" idx="0"/>
          </p:cNvCxnSpPr>
          <p:nvPr/>
        </p:nvCxnSpPr>
        <p:spPr>
          <a:xfrm flipH="1">
            <a:off x="6571970" y="354722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5B093888-F2B9-654B-B94B-7FB91A33B123}"/>
              </a:ext>
            </a:extLst>
          </p:cNvPr>
          <p:cNvCxnSpPr>
            <a:cxnSpLocks/>
            <a:stCxn id="132" idx="4"/>
            <a:endCxn id="116" idx="0"/>
          </p:cNvCxnSpPr>
          <p:nvPr/>
        </p:nvCxnSpPr>
        <p:spPr>
          <a:xfrm flipH="1">
            <a:off x="6418180" y="4572000"/>
            <a:ext cx="153790" cy="5135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C6C247EA-4377-E944-B473-F7BCA6DCD7F7}"/>
              </a:ext>
            </a:extLst>
          </p:cNvPr>
          <p:cNvCxnSpPr>
            <a:cxnSpLocks/>
            <a:stCxn id="132" idx="4"/>
            <a:endCxn id="127" idx="0"/>
          </p:cNvCxnSpPr>
          <p:nvPr/>
        </p:nvCxnSpPr>
        <p:spPr>
          <a:xfrm>
            <a:off x="6571970" y="4572000"/>
            <a:ext cx="215780" cy="51827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8B3D8650-F6F9-CE40-A01B-AD21C2BFC8BA}"/>
              </a:ext>
            </a:extLst>
          </p:cNvPr>
          <p:cNvCxnSpPr>
            <a:cxnSpLocks/>
            <a:stCxn id="133" idx="4"/>
            <a:endCxn id="117" idx="0"/>
          </p:cNvCxnSpPr>
          <p:nvPr/>
        </p:nvCxnSpPr>
        <p:spPr>
          <a:xfrm flipH="1">
            <a:off x="7143040" y="4572000"/>
            <a:ext cx="114730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99118EC1-FD19-AE4C-BF3F-4482FD00B0C7}"/>
              </a:ext>
            </a:extLst>
          </p:cNvPr>
          <p:cNvCxnSpPr>
            <a:cxnSpLocks/>
            <a:stCxn id="133" idx="4"/>
            <a:endCxn id="118" idx="0"/>
          </p:cNvCxnSpPr>
          <p:nvPr/>
        </p:nvCxnSpPr>
        <p:spPr>
          <a:xfrm>
            <a:off x="7257770" y="4572000"/>
            <a:ext cx="207212" cy="52304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5F6F3C23-0216-E747-8ADC-167EACC8E146}"/>
              </a:ext>
            </a:extLst>
          </p:cNvPr>
          <p:cNvCxnSpPr>
            <a:cxnSpLocks/>
            <a:stCxn id="134" idx="4"/>
            <a:endCxn id="128" idx="0"/>
          </p:cNvCxnSpPr>
          <p:nvPr/>
        </p:nvCxnSpPr>
        <p:spPr>
          <a:xfrm flipH="1">
            <a:off x="7810742" y="4572000"/>
            <a:ext cx="117588" cy="53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4892E282-CE81-EF49-A644-E7156C49CF25}"/>
              </a:ext>
            </a:extLst>
          </p:cNvPr>
          <p:cNvCxnSpPr>
            <a:cxnSpLocks/>
            <a:stCxn id="134" idx="4"/>
            <a:endCxn id="119" idx="0"/>
          </p:cNvCxnSpPr>
          <p:nvPr/>
        </p:nvCxnSpPr>
        <p:spPr>
          <a:xfrm>
            <a:off x="7928330" y="4572000"/>
            <a:ext cx="232936" cy="53256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8D1A670-E954-C549-9E7D-B0944E703E37}"/>
              </a:ext>
            </a:extLst>
          </p:cNvPr>
          <p:cNvCxnSpPr>
            <a:cxnSpLocks/>
            <a:stCxn id="135" idx="4"/>
            <a:endCxn id="120" idx="0"/>
          </p:cNvCxnSpPr>
          <p:nvPr/>
        </p:nvCxnSpPr>
        <p:spPr>
          <a:xfrm flipH="1">
            <a:off x="8473679" y="4572000"/>
            <a:ext cx="109971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3BB049A6-D060-8A4A-BB7B-5012CBC8AFF5}"/>
              </a:ext>
            </a:extLst>
          </p:cNvPr>
          <p:cNvCxnSpPr>
            <a:cxnSpLocks/>
            <a:stCxn id="135" idx="4"/>
            <a:endCxn id="129" idx="0"/>
          </p:cNvCxnSpPr>
          <p:nvPr/>
        </p:nvCxnSpPr>
        <p:spPr>
          <a:xfrm>
            <a:off x="8583650" y="4572000"/>
            <a:ext cx="231022" cy="52780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B423D72-9D8E-1742-9C89-6287BB32B144}"/>
              </a:ext>
            </a:extLst>
          </p:cNvPr>
          <p:cNvCxnSpPr>
            <a:cxnSpLocks/>
            <a:stCxn id="136" idx="4"/>
            <a:endCxn id="121" idx="0"/>
          </p:cNvCxnSpPr>
          <p:nvPr/>
        </p:nvCxnSpPr>
        <p:spPr>
          <a:xfrm flipH="1">
            <a:off x="9169963" y="4587240"/>
            <a:ext cx="9948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22D8D479-95BF-644A-A2CE-47F2C757CE4C}"/>
              </a:ext>
            </a:extLst>
          </p:cNvPr>
          <p:cNvCxnSpPr>
            <a:cxnSpLocks/>
            <a:stCxn id="136" idx="4"/>
            <a:endCxn id="122" idx="0"/>
          </p:cNvCxnSpPr>
          <p:nvPr/>
        </p:nvCxnSpPr>
        <p:spPr>
          <a:xfrm>
            <a:off x="9269450" y="4587240"/>
            <a:ext cx="241506" cy="52209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E90CC47D-6A63-C64C-896E-F2721D2834F3}"/>
              </a:ext>
            </a:extLst>
          </p:cNvPr>
          <p:cNvCxnSpPr>
            <a:cxnSpLocks/>
            <a:stCxn id="137" idx="4"/>
            <a:endCxn id="130" idx="0"/>
          </p:cNvCxnSpPr>
          <p:nvPr/>
        </p:nvCxnSpPr>
        <p:spPr>
          <a:xfrm flipH="1">
            <a:off x="9851949" y="4587240"/>
            <a:ext cx="118541" cy="51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79B9BA96-7AF9-284F-A263-2B3A825D14E1}"/>
              </a:ext>
            </a:extLst>
          </p:cNvPr>
          <p:cNvCxnSpPr>
            <a:cxnSpLocks/>
            <a:stCxn id="137" idx="4"/>
            <a:endCxn id="123" idx="0"/>
          </p:cNvCxnSpPr>
          <p:nvPr/>
        </p:nvCxnSpPr>
        <p:spPr>
          <a:xfrm>
            <a:off x="9970490" y="4587240"/>
            <a:ext cx="236750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F70BC441-85D9-5C49-BAA8-FF68BBD65341}"/>
              </a:ext>
            </a:extLst>
          </p:cNvPr>
          <p:cNvCxnSpPr>
            <a:cxnSpLocks/>
            <a:stCxn id="138" idx="4"/>
            <a:endCxn id="124" idx="0"/>
          </p:cNvCxnSpPr>
          <p:nvPr/>
        </p:nvCxnSpPr>
        <p:spPr>
          <a:xfrm flipH="1">
            <a:off x="10543470" y="4587240"/>
            <a:ext cx="112820" cy="51732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FBFB1041-09E4-BF49-BD11-3C72AA2F7E97}"/>
              </a:ext>
            </a:extLst>
          </p:cNvPr>
          <p:cNvCxnSpPr>
            <a:cxnSpLocks/>
            <a:stCxn id="138" idx="4"/>
            <a:endCxn id="131" idx="0"/>
          </p:cNvCxnSpPr>
          <p:nvPr/>
        </p:nvCxnSpPr>
        <p:spPr>
          <a:xfrm>
            <a:off x="10656290" y="4587240"/>
            <a:ext cx="228173" cy="50779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8F3D04AE-94EB-FB44-8CC0-EDD50DC1790B}"/>
              </a:ext>
            </a:extLst>
          </p:cNvPr>
          <p:cNvCxnSpPr>
            <a:cxnSpLocks/>
            <a:stCxn id="139" idx="4"/>
            <a:endCxn id="125" idx="0"/>
          </p:cNvCxnSpPr>
          <p:nvPr/>
        </p:nvCxnSpPr>
        <p:spPr>
          <a:xfrm flipH="1">
            <a:off x="11239754" y="4587240"/>
            <a:ext cx="87096" cy="51256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409F5E45-EA1B-DA41-9A76-D509F5C44D7D}"/>
              </a:ext>
            </a:extLst>
          </p:cNvPr>
          <p:cNvCxnSpPr>
            <a:cxnSpLocks/>
            <a:stCxn id="139" idx="4"/>
            <a:endCxn id="126" idx="0"/>
          </p:cNvCxnSpPr>
          <p:nvPr/>
        </p:nvCxnSpPr>
        <p:spPr>
          <a:xfrm>
            <a:off x="11326850" y="4587240"/>
            <a:ext cx="22531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A4830F2-E99C-4145-A4F6-1608CC450302}"/>
              </a:ext>
            </a:extLst>
          </p:cNvPr>
          <p:cNvSpPr/>
          <p:nvPr/>
        </p:nvSpPr>
        <p:spPr>
          <a:xfrm>
            <a:off x="952714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A0EE2F5-FBFA-6B4E-B1CF-C3B3AB8773A4}"/>
              </a:ext>
            </a:extLst>
          </p:cNvPr>
          <p:cNvSpPr/>
          <p:nvPr/>
        </p:nvSpPr>
        <p:spPr>
          <a:xfrm>
            <a:off x="10700620" y="2403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067B708-8367-1047-9AF8-BE176B676F06}"/>
              </a:ext>
            </a:extLst>
          </p:cNvPr>
          <p:cNvSpPr/>
          <p:nvPr/>
        </p:nvSpPr>
        <p:spPr>
          <a:xfrm>
            <a:off x="112187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E2D86B01-B54F-6441-9D77-0829D79DA1C4}"/>
              </a:ext>
            </a:extLst>
          </p:cNvPr>
          <p:cNvSpPr/>
          <p:nvPr/>
        </p:nvSpPr>
        <p:spPr>
          <a:xfrm>
            <a:off x="11371180" y="44911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F4D7DF99-D2CC-E24D-80E1-8239BF802DF0}"/>
              </a:ext>
            </a:extLst>
          </p:cNvPr>
          <p:cNvSpPr/>
          <p:nvPr/>
        </p:nvSpPr>
        <p:spPr>
          <a:xfrm>
            <a:off x="9847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D7C432C7-DCD5-0B4B-B990-BE860FB0CF68}"/>
              </a:ext>
            </a:extLst>
          </p:cNvPr>
          <p:cNvSpPr/>
          <p:nvPr/>
        </p:nvSpPr>
        <p:spPr>
          <a:xfrm>
            <a:off x="8490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27FAFA4-B4AF-3042-BD8B-2F7AD869ACF0}"/>
              </a:ext>
            </a:extLst>
          </p:cNvPr>
          <p:cNvSpPr/>
          <p:nvPr/>
        </p:nvSpPr>
        <p:spPr>
          <a:xfrm>
            <a:off x="7180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D8C92EE-A44A-CC42-AACF-2F9A65B61B4A}"/>
              </a:ext>
            </a:extLst>
          </p:cNvPr>
          <p:cNvSpPr/>
          <p:nvPr/>
        </p:nvSpPr>
        <p:spPr>
          <a:xfrm>
            <a:off x="795742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BE04A167-785D-7340-B2C5-1DAEA5E3CCC4}"/>
              </a:ext>
            </a:extLst>
          </p:cNvPr>
          <p:cNvSpPr/>
          <p:nvPr/>
        </p:nvSpPr>
        <p:spPr>
          <a:xfrm>
            <a:off x="809458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1EF20A17-E8C5-2546-B666-9631F5599459}"/>
              </a:ext>
            </a:extLst>
          </p:cNvPr>
          <p:cNvSpPr/>
          <p:nvPr/>
        </p:nvSpPr>
        <p:spPr>
          <a:xfrm>
            <a:off x="6951580" y="24337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0FB6BDA4-B451-7549-BB72-DE6E7691F8D3}"/>
              </a:ext>
            </a:extLst>
          </p:cNvPr>
          <p:cNvSpPr/>
          <p:nvPr/>
        </p:nvSpPr>
        <p:spPr>
          <a:xfrm>
            <a:off x="961858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1CFF3CA-459A-9C42-BAC4-C20F978B7816}"/>
              </a:ext>
            </a:extLst>
          </p:cNvPr>
          <p:cNvSpPr/>
          <p:nvPr/>
        </p:nvSpPr>
        <p:spPr>
          <a:xfrm>
            <a:off x="1042630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EA0E7D50-8EC1-9F45-B7CA-41AA3C9E88D1}"/>
              </a:ext>
            </a:extLst>
          </p:cNvPr>
          <p:cNvSpPr/>
          <p:nvPr/>
        </p:nvSpPr>
        <p:spPr>
          <a:xfrm>
            <a:off x="903946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180E8C79-D950-1F49-9CB7-06DEDB623EB0}"/>
              </a:ext>
            </a:extLst>
          </p:cNvPr>
          <p:cNvSpPr/>
          <p:nvPr/>
        </p:nvSpPr>
        <p:spPr>
          <a:xfrm>
            <a:off x="7728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85DD3F39-60CA-6449-95CE-5D76239139F3}"/>
              </a:ext>
            </a:extLst>
          </p:cNvPr>
          <p:cNvSpPr/>
          <p:nvPr/>
        </p:nvSpPr>
        <p:spPr>
          <a:xfrm>
            <a:off x="634198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C0C0F4DB-8231-8747-BEC1-4704E5142CFA}"/>
              </a:ext>
            </a:extLst>
          </p:cNvPr>
          <p:cNvSpPr/>
          <p:nvPr/>
        </p:nvSpPr>
        <p:spPr>
          <a:xfrm>
            <a:off x="620482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B6BB4B4-A00F-AC42-84C3-29F722592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568" y="1446038"/>
                <a:ext cx="5394713" cy="48328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Max node: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B6BB4B4-A00F-AC42-84C3-29F722592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568" y="1446038"/>
                <a:ext cx="5394713" cy="4832841"/>
              </a:xfrm>
              <a:blipFill>
                <a:blip r:embed="rId2"/>
                <a:stretch>
                  <a:fillRect l="-2113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9673BDC6-76B4-4645-B9D9-01C918851D35}"/>
              </a:ext>
            </a:extLst>
          </p:cNvPr>
          <p:cNvSpPr/>
          <p:nvPr/>
        </p:nvSpPr>
        <p:spPr>
          <a:xfrm>
            <a:off x="660106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7797862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115" name="Triangle 114">
            <a:extLst>
              <a:ext uri="{FF2B5EF4-FFF2-40B4-BE49-F238E27FC236}">
                <a16:creationId xmlns:a16="http://schemas.microsoft.com/office/drawing/2014/main" id="{46FF087E-AFF5-F941-96A5-C0E24DD2C60C}"/>
              </a:ext>
            </a:extLst>
          </p:cNvPr>
          <p:cNvSpPr/>
          <p:nvPr/>
        </p:nvSpPr>
        <p:spPr>
          <a:xfrm rot="10800000">
            <a:off x="8580970" y="772750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5753265-4CFE-4543-AAA6-D1C14E65AE27}"/>
              </a:ext>
            </a:extLst>
          </p:cNvPr>
          <p:cNvSpPr/>
          <p:nvPr/>
        </p:nvSpPr>
        <p:spPr>
          <a:xfrm>
            <a:off x="6189580" y="5085522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00726F2-68FE-784B-A103-FA7B3788C765}"/>
              </a:ext>
            </a:extLst>
          </p:cNvPr>
          <p:cNvSpPr/>
          <p:nvPr/>
        </p:nvSpPr>
        <p:spPr>
          <a:xfrm>
            <a:off x="6914440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274830F-A609-4149-BED1-D99FD262B691}"/>
              </a:ext>
            </a:extLst>
          </p:cNvPr>
          <p:cNvSpPr/>
          <p:nvPr/>
        </p:nvSpPr>
        <p:spPr>
          <a:xfrm>
            <a:off x="7236382" y="509504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185B6FD-9022-0C42-AF7F-EA315FA23ADD}"/>
              </a:ext>
            </a:extLst>
          </p:cNvPr>
          <p:cNvSpPr/>
          <p:nvPr/>
        </p:nvSpPr>
        <p:spPr>
          <a:xfrm>
            <a:off x="7932666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DF93F2F-B229-6342-BC62-DFE72024B568}"/>
              </a:ext>
            </a:extLst>
          </p:cNvPr>
          <p:cNvSpPr/>
          <p:nvPr/>
        </p:nvSpPr>
        <p:spPr>
          <a:xfrm>
            <a:off x="8245079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16A811F-FE56-8C4C-898C-C83C8AB527F3}"/>
              </a:ext>
            </a:extLst>
          </p:cNvPr>
          <p:cNvSpPr/>
          <p:nvPr/>
        </p:nvSpPr>
        <p:spPr>
          <a:xfrm>
            <a:off x="8941363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A066CD9-BB64-4D4E-BAA1-CF83451E4237}"/>
              </a:ext>
            </a:extLst>
          </p:cNvPr>
          <p:cNvSpPr/>
          <p:nvPr/>
        </p:nvSpPr>
        <p:spPr>
          <a:xfrm>
            <a:off x="9282356" y="510933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4D930E6-C22A-E148-B8E5-A6E36E67F1B0}"/>
              </a:ext>
            </a:extLst>
          </p:cNvPr>
          <p:cNvSpPr/>
          <p:nvPr/>
        </p:nvSpPr>
        <p:spPr>
          <a:xfrm>
            <a:off x="9978640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26924DC-6282-DC4D-9BF0-DD369A2106B6}"/>
              </a:ext>
            </a:extLst>
          </p:cNvPr>
          <p:cNvSpPr/>
          <p:nvPr/>
        </p:nvSpPr>
        <p:spPr>
          <a:xfrm>
            <a:off x="10314870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ECA4950-DBEB-B246-A318-635FCDFC09BA}"/>
              </a:ext>
            </a:extLst>
          </p:cNvPr>
          <p:cNvSpPr/>
          <p:nvPr/>
        </p:nvSpPr>
        <p:spPr>
          <a:xfrm>
            <a:off x="11011154" y="5099801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0C6F26A-4339-9547-857C-95C1B2D49703}"/>
              </a:ext>
            </a:extLst>
          </p:cNvPr>
          <p:cNvSpPr/>
          <p:nvPr/>
        </p:nvSpPr>
        <p:spPr>
          <a:xfrm>
            <a:off x="11323567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CB77659-1DB8-D241-981C-B7B683644C36}"/>
              </a:ext>
            </a:extLst>
          </p:cNvPr>
          <p:cNvSpPr/>
          <p:nvPr/>
        </p:nvSpPr>
        <p:spPr>
          <a:xfrm>
            <a:off x="6559150" y="5090279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6D7BA2D-05D9-8441-92F9-EF811D692DAA}"/>
              </a:ext>
            </a:extLst>
          </p:cNvPr>
          <p:cNvSpPr/>
          <p:nvPr/>
        </p:nvSpPr>
        <p:spPr>
          <a:xfrm>
            <a:off x="7582142" y="510456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00F2469-7464-D44D-88AE-E255F447EE98}"/>
              </a:ext>
            </a:extLst>
          </p:cNvPr>
          <p:cNvSpPr/>
          <p:nvPr/>
        </p:nvSpPr>
        <p:spPr>
          <a:xfrm>
            <a:off x="8586072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E119A5E-64C7-E445-AFEC-DCCF29763183}"/>
              </a:ext>
            </a:extLst>
          </p:cNvPr>
          <p:cNvSpPr/>
          <p:nvPr/>
        </p:nvSpPr>
        <p:spPr>
          <a:xfrm>
            <a:off x="9623349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657BA18-8A36-C747-A4B5-0543EF9AFDCF}"/>
              </a:ext>
            </a:extLst>
          </p:cNvPr>
          <p:cNvSpPr/>
          <p:nvPr/>
        </p:nvSpPr>
        <p:spPr>
          <a:xfrm>
            <a:off x="10655863" y="5095037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AEB2A1A-068E-3144-9370-7AF56A87F803}"/>
              </a:ext>
            </a:extLst>
          </p:cNvPr>
          <p:cNvSpPr/>
          <p:nvPr/>
        </p:nvSpPr>
        <p:spPr>
          <a:xfrm>
            <a:off x="62747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9DEF48F-7456-4445-8A3B-3A08B50FDDE5}"/>
              </a:ext>
            </a:extLst>
          </p:cNvPr>
          <p:cNvSpPr/>
          <p:nvPr/>
        </p:nvSpPr>
        <p:spPr>
          <a:xfrm>
            <a:off x="69605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A986F77-198F-1348-8294-3C1E0F5AFCA5}"/>
              </a:ext>
            </a:extLst>
          </p:cNvPr>
          <p:cNvSpPr/>
          <p:nvPr/>
        </p:nvSpPr>
        <p:spPr>
          <a:xfrm>
            <a:off x="763115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B0D0B0A-1947-9243-A5F7-4E13CF9D4C66}"/>
              </a:ext>
            </a:extLst>
          </p:cNvPr>
          <p:cNvSpPr/>
          <p:nvPr/>
        </p:nvSpPr>
        <p:spPr>
          <a:xfrm>
            <a:off x="828647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68093429-FF85-2445-B65A-A55E844B353A}"/>
              </a:ext>
            </a:extLst>
          </p:cNvPr>
          <p:cNvSpPr/>
          <p:nvPr/>
        </p:nvSpPr>
        <p:spPr>
          <a:xfrm>
            <a:off x="89722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99A6DFB-2539-A14F-AE01-B8FCC0E69D73}"/>
              </a:ext>
            </a:extLst>
          </p:cNvPr>
          <p:cNvSpPr/>
          <p:nvPr/>
        </p:nvSpPr>
        <p:spPr>
          <a:xfrm>
            <a:off x="96733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41BE6DF-63F7-B240-8716-F3576FEBE195}"/>
              </a:ext>
            </a:extLst>
          </p:cNvPr>
          <p:cNvSpPr/>
          <p:nvPr/>
        </p:nvSpPr>
        <p:spPr>
          <a:xfrm>
            <a:off x="103591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827326DF-B8A9-6841-BB63-32F4EDDE95AF}"/>
              </a:ext>
            </a:extLst>
          </p:cNvPr>
          <p:cNvSpPr/>
          <p:nvPr/>
        </p:nvSpPr>
        <p:spPr>
          <a:xfrm>
            <a:off x="110296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433C9021-244B-2641-BFE4-9A018B30F378}"/>
              </a:ext>
            </a:extLst>
          </p:cNvPr>
          <p:cNvSpPr/>
          <p:nvPr/>
        </p:nvSpPr>
        <p:spPr>
          <a:xfrm>
            <a:off x="6553839" y="295286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-1</a:t>
            </a:r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53EA99E5-1C2F-B54A-9AB1-ABCF0E60D369}"/>
              </a:ext>
            </a:extLst>
          </p:cNvPr>
          <p:cNvSpPr/>
          <p:nvPr/>
        </p:nvSpPr>
        <p:spPr>
          <a:xfrm>
            <a:off x="78949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42" name="Triangle 141">
            <a:extLst>
              <a:ext uri="{FF2B5EF4-FFF2-40B4-BE49-F238E27FC236}">
                <a16:creationId xmlns:a16="http://schemas.microsoft.com/office/drawing/2014/main" id="{E0239832-2F40-5B45-B720-B0F0D7A648D2}"/>
              </a:ext>
            </a:extLst>
          </p:cNvPr>
          <p:cNvSpPr/>
          <p:nvPr/>
        </p:nvSpPr>
        <p:spPr>
          <a:xfrm>
            <a:off x="9220839" y="298334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43" name="Triangle 142">
            <a:extLst>
              <a:ext uri="{FF2B5EF4-FFF2-40B4-BE49-F238E27FC236}">
                <a16:creationId xmlns:a16="http://schemas.microsoft.com/office/drawing/2014/main" id="{4E61DAB7-930B-6545-9EE0-B4CFAFDDAB80}"/>
              </a:ext>
            </a:extLst>
          </p:cNvPr>
          <p:cNvSpPr/>
          <p:nvPr/>
        </p:nvSpPr>
        <p:spPr>
          <a:xfrm>
            <a:off x="106381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-1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6A87A4F-CD53-8847-A18D-7FDB1E770D8A}"/>
              </a:ext>
            </a:extLst>
          </p:cNvPr>
          <p:cNvSpPr/>
          <p:nvPr/>
        </p:nvSpPr>
        <p:spPr>
          <a:xfrm>
            <a:off x="7326350" y="202692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74B829A2-BDB2-1D41-887A-8AD97B4BE460}"/>
              </a:ext>
            </a:extLst>
          </p:cNvPr>
          <p:cNvSpPr/>
          <p:nvPr/>
        </p:nvSpPr>
        <p:spPr>
          <a:xfrm>
            <a:off x="9962870" y="204216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1B97E1D-7747-584E-BEF4-6E7C3F0F334A}"/>
              </a:ext>
            </a:extLst>
          </p:cNvPr>
          <p:cNvCxnSpPr>
            <a:cxnSpLocks/>
            <a:stCxn id="115" idx="0"/>
            <a:endCxn id="145" idx="1"/>
          </p:cNvCxnSpPr>
          <p:nvPr/>
        </p:nvCxnSpPr>
        <p:spPr>
          <a:xfrm>
            <a:off x="8946730" y="1367110"/>
            <a:ext cx="1103182" cy="76209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CB2AF50-60FC-CE4A-8131-1E4AC9A4E4CA}"/>
              </a:ext>
            </a:extLst>
          </p:cNvPr>
          <p:cNvCxnSpPr>
            <a:cxnSpLocks/>
            <a:stCxn id="115" idx="0"/>
            <a:endCxn id="144" idx="7"/>
          </p:cNvCxnSpPr>
          <p:nvPr/>
        </p:nvCxnSpPr>
        <p:spPr>
          <a:xfrm flipH="1">
            <a:off x="7833668" y="1367110"/>
            <a:ext cx="1113062" cy="7468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8532530-2A2E-B342-8386-AD6319414ADB}"/>
              </a:ext>
            </a:extLst>
          </p:cNvPr>
          <p:cNvCxnSpPr>
            <a:cxnSpLocks/>
            <a:stCxn id="144" idx="4"/>
            <a:endCxn id="140" idx="0"/>
          </p:cNvCxnSpPr>
          <p:nvPr/>
        </p:nvCxnSpPr>
        <p:spPr>
          <a:xfrm flipH="1">
            <a:off x="6919599" y="2621280"/>
            <a:ext cx="703931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A97598F0-DA37-6F4A-B5BC-A06E04FF1671}"/>
              </a:ext>
            </a:extLst>
          </p:cNvPr>
          <p:cNvCxnSpPr>
            <a:cxnSpLocks/>
            <a:stCxn id="144" idx="4"/>
            <a:endCxn id="141" idx="0"/>
          </p:cNvCxnSpPr>
          <p:nvPr/>
        </p:nvCxnSpPr>
        <p:spPr>
          <a:xfrm>
            <a:off x="7623530" y="2621280"/>
            <a:ext cx="637189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24CE164-8BD8-D341-8B69-5FD769574ABC}"/>
              </a:ext>
            </a:extLst>
          </p:cNvPr>
          <p:cNvCxnSpPr>
            <a:cxnSpLocks/>
            <a:stCxn id="145" idx="4"/>
            <a:endCxn id="142" idx="0"/>
          </p:cNvCxnSpPr>
          <p:nvPr/>
        </p:nvCxnSpPr>
        <p:spPr>
          <a:xfrm flipH="1">
            <a:off x="9586599" y="2636520"/>
            <a:ext cx="673451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DB377728-EC12-EE48-B98D-1926C8BF8D65}"/>
              </a:ext>
            </a:extLst>
          </p:cNvPr>
          <p:cNvCxnSpPr>
            <a:cxnSpLocks/>
            <a:stCxn id="145" idx="4"/>
            <a:endCxn id="143" idx="0"/>
          </p:cNvCxnSpPr>
          <p:nvPr/>
        </p:nvCxnSpPr>
        <p:spPr>
          <a:xfrm>
            <a:off x="10260050" y="2636520"/>
            <a:ext cx="743869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4EA73AB6-16BE-C24B-8C20-8B04BFB35BE2}"/>
              </a:ext>
            </a:extLst>
          </p:cNvPr>
          <p:cNvCxnSpPr>
            <a:cxnSpLocks/>
            <a:stCxn id="143" idx="3"/>
            <a:endCxn id="139" idx="0"/>
          </p:cNvCxnSpPr>
          <p:nvPr/>
        </p:nvCxnSpPr>
        <p:spPr>
          <a:xfrm>
            <a:off x="11003919" y="3562462"/>
            <a:ext cx="32293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A816DEE8-E69B-E540-A1FD-F82A1D3A86C9}"/>
              </a:ext>
            </a:extLst>
          </p:cNvPr>
          <p:cNvCxnSpPr>
            <a:cxnSpLocks/>
            <a:stCxn id="143" idx="3"/>
            <a:endCxn id="138" idx="0"/>
          </p:cNvCxnSpPr>
          <p:nvPr/>
        </p:nvCxnSpPr>
        <p:spPr>
          <a:xfrm flipH="1">
            <a:off x="10656290" y="356246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8F1EF3B5-6DBA-AB4A-9DDC-1D0BC00D4E51}"/>
              </a:ext>
            </a:extLst>
          </p:cNvPr>
          <p:cNvCxnSpPr>
            <a:cxnSpLocks/>
            <a:stCxn id="142" idx="3"/>
            <a:endCxn id="137" idx="0"/>
          </p:cNvCxnSpPr>
          <p:nvPr/>
        </p:nvCxnSpPr>
        <p:spPr>
          <a:xfrm>
            <a:off x="9586599" y="3577702"/>
            <a:ext cx="38389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E6AD8F6C-EC89-184F-AA26-E0526FE81FA5}"/>
              </a:ext>
            </a:extLst>
          </p:cNvPr>
          <p:cNvCxnSpPr>
            <a:cxnSpLocks/>
            <a:stCxn id="142" idx="3"/>
            <a:endCxn id="136" idx="0"/>
          </p:cNvCxnSpPr>
          <p:nvPr/>
        </p:nvCxnSpPr>
        <p:spPr>
          <a:xfrm flipH="1">
            <a:off x="9269450" y="3577702"/>
            <a:ext cx="31714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CD3FB6C8-4103-AD46-94FB-A71E6553562F}"/>
              </a:ext>
            </a:extLst>
          </p:cNvPr>
          <p:cNvCxnSpPr>
            <a:cxnSpLocks/>
            <a:stCxn id="141" idx="3"/>
            <a:endCxn id="135" idx="0"/>
          </p:cNvCxnSpPr>
          <p:nvPr/>
        </p:nvCxnSpPr>
        <p:spPr>
          <a:xfrm>
            <a:off x="8260719" y="3562462"/>
            <a:ext cx="32293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5118EE8-8FD8-874D-8921-CFCD88723234}"/>
              </a:ext>
            </a:extLst>
          </p:cNvPr>
          <p:cNvCxnSpPr>
            <a:cxnSpLocks/>
            <a:stCxn id="141" idx="3"/>
            <a:endCxn id="134" idx="0"/>
          </p:cNvCxnSpPr>
          <p:nvPr/>
        </p:nvCxnSpPr>
        <p:spPr>
          <a:xfrm flipH="1">
            <a:off x="7928330" y="3562462"/>
            <a:ext cx="33238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1BA54BA-5D31-404E-AD2C-CCD44780D659}"/>
              </a:ext>
            </a:extLst>
          </p:cNvPr>
          <p:cNvCxnSpPr>
            <a:cxnSpLocks/>
            <a:stCxn id="140" idx="3"/>
            <a:endCxn id="133" idx="0"/>
          </p:cNvCxnSpPr>
          <p:nvPr/>
        </p:nvCxnSpPr>
        <p:spPr>
          <a:xfrm>
            <a:off x="6919599" y="3547222"/>
            <a:ext cx="33817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04A7C5E3-B4EC-8044-9FDA-935B995F29B1}"/>
              </a:ext>
            </a:extLst>
          </p:cNvPr>
          <p:cNvCxnSpPr>
            <a:cxnSpLocks/>
            <a:stCxn id="140" idx="3"/>
            <a:endCxn id="132" idx="0"/>
          </p:cNvCxnSpPr>
          <p:nvPr/>
        </p:nvCxnSpPr>
        <p:spPr>
          <a:xfrm flipH="1">
            <a:off x="6571970" y="354722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5B093888-F2B9-654B-B94B-7FB91A33B123}"/>
              </a:ext>
            </a:extLst>
          </p:cNvPr>
          <p:cNvCxnSpPr>
            <a:cxnSpLocks/>
            <a:stCxn id="132" idx="4"/>
            <a:endCxn id="116" idx="0"/>
          </p:cNvCxnSpPr>
          <p:nvPr/>
        </p:nvCxnSpPr>
        <p:spPr>
          <a:xfrm flipH="1">
            <a:off x="6418180" y="4572000"/>
            <a:ext cx="153790" cy="5135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C6C247EA-4377-E944-B473-F7BCA6DCD7F7}"/>
              </a:ext>
            </a:extLst>
          </p:cNvPr>
          <p:cNvCxnSpPr>
            <a:cxnSpLocks/>
            <a:stCxn id="132" idx="4"/>
            <a:endCxn id="127" idx="0"/>
          </p:cNvCxnSpPr>
          <p:nvPr/>
        </p:nvCxnSpPr>
        <p:spPr>
          <a:xfrm>
            <a:off x="6571970" y="4572000"/>
            <a:ext cx="215780" cy="51827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8B3D8650-F6F9-CE40-A01B-AD21C2BFC8BA}"/>
              </a:ext>
            </a:extLst>
          </p:cNvPr>
          <p:cNvCxnSpPr>
            <a:cxnSpLocks/>
            <a:stCxn id="133" idx="4"/>
            <a:endCxn id="117" idx="0"/>
          </p:cNvCxnSpPr>
          <p:nvPr/>
        </p:nvCxnSpPr>
        <p:spPr>
          <a:xfrm flipH="1">
            <a:off x="7143040" y="4572000"/>
            <a:ext cx="114730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99118EC1-FD19-AE4C-BF3F-4482FD00B0C7}"/>
              </a:ext>
            </a:extLst>
          </p:cNvPr>
          <p:cNvCxnSpPr>
            <a:cxnSpLocks/>
            <a:stCxn id="133" idx="4"/>
            <a:endCxn id="118" idx="0"/>
          </p:cNvCxnSpPr>
          <p:nvPr/>
        </p:nvCxnSpPr>
        <p:spPr>
          <a:xfrm>
            <a:off x="7257770" y="4572000"/>
            <a:ext cx="207212" cy="52304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5F6F3C23-0216-E747-8ADC-167EACC8E146}"/>
              </a:ext>
            </a:extLst>
          </p:cNvPr>
          <p:cNvCxnSpPr>
            <a:cxnSpLocks/>
            <a:stCxn id="134" idx="4"/>
            <a:endCxn id="128" idx="0"/>
          </p:cNvCxnSpPr>
          <p:nvPr/>
        </p:nvCxnSpPr>
        <p:spPr>
          <a:xfrm flipH="1">
            <a:off x="7810742" y="4572000"/>
            <a:ext cx="117588" cy="53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4892E282-CE81-EF49-A644-E7156C49CF25}"/>
              </a:ext>
            </a:extLst>
          </p:cNvPr>
          <p:cNvCxnSpPr>
            <a:cxnSpLocks/>
            <a:stCxn id="134" idx="4"/>
            <a:endCxn id="119" idx="0"/>
          </p:cNvCxnSpPr>
          <p:nvPr/>
        </p:nvCxnSpPr>
        <p:spPr>
          <a:xfrm>
            <a:off x="7928330" y="4572000"/>
            <a:ext cx="232936" cy="53256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8D1A670-E954-C549-9E7D-B0944E703E37}"/>
              </a:ext>
            </a:extLst>
          </p:cNvPr>
          <p:cNvCxnSpPr>
            <a:cxnSpLocks/>
            <a:stCxn id="135" idx="4"/>
            <a:endCxn id="120" idx="0"/>
          </p:cNvCxnSpPr>
          <p:nvPr/>
        </p:nvCxnSpPr>
        <p:spPr>
          <a:xfrm flipH="1">
            <a:off x="8473679" y="4572000"/>
            <a:ext cx="109971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3BB049A6-D060-8A4A-BB7B-5012CBC8AFF5}"/>
              </a:ext>
            </a:extLst>
          </p:cNvPr>
          <p:cNvCxnSpPr>
            <a:cxnSpLocks/>
            <a:stCxn id="135" idx="4"/>
            <a:endCxn id="129" idx="0"/>
          </p:cNvCxnSpPr>
          <p:nvPr/>
        </p:nvCxnSpPr>
        <p:spPr>
          <a:xfrm>
            <a:off x="8583650" y="4572000"/>
            <a:ext cx="231022" cy="52780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B423D72-9D8E-1742-9C89-6287BB32B144}"/>
              </a:ext>
            </a:extLst>
          </p:cNvPr>
          <p:cNvCxnSpPr>
            <a:cxnSpLocks/>
            <a:stCxn id="136" idx="4"/>
            <a:endCxn id="121" idx="0"/>
          </p:cNvCxnSpPr>
          <p:nvPr/>
        </p:nvCxnSpPr>
        <p:spPr>
          <a:xfrm flipH="1">
            <a:off x="9169963" y="4587240"/>
            <a:ext cx="9948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22D8D479-95BF-644A-A2CE-47F2C757CE4C}"/>
              </a:ext>
            </a:extLst>
          </p:cNvPr>
          <p:cNvCxnSpPr>
            <a:cxnSpLocks/>
            <a:stCxn id="136" idx="4"/>
            <a:endCxn id="122" idx="0"/>
          </p:cNvCxnSpPr>
          <p:nvPr/>
        </p:nvCxnSpPr>
        <p:spPr>
          <a:xfrm>
            <a:off x="9269450" y="4587240"/>
            <a:ext cx="241506" cy="52209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E90CC47D-6A63-C64C-896E-F2721D2834F3}"/>
              </a:ext>
            </a:extLst>
          </p:cNvPr>
          <p:cNvCxnSpPr>
            <a:cxnSpLocks/>
            <a:stCxn id="137" idx="4"/>
            <a:endCxn id="130" idx="0"/>
          </p:cNvCxnSpPr>
          <p:nvPr/>
        </p:nvCxnSpPr>
        <p:spPr>
          <a:xfrm flipH="1">
            <a:off x="9851949" y="4587240"/>
            <a:ext cx="118541" cy="51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79B9BA96-7AF9-284F-A263-2B3A825D14E1}"/>
              </a:ext>
            </a:extLst>
          </p:cNvPr>
          <p:cNvCxnSpPr>
            <a:cxnSpLocks/>
            <a:stCxn id="137" idx="4"/>
            <a:endCxn id="123" idx="0"/>
          </p:cNvCxnSpPr>
          <p:nvPr/>
        </p:nvCxnSpPr>
        <p:spPr>
          <a:xfrm>
            <a:off x="9970490" y="4587240"/>
            <a:ext cx="236750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F70BC441-85D9-5C49-BAA8-FF68BBD65341}"/>
              </a:ext>
            </a:extLst>
          </p:cNvPr>
          <p:cNvCxnSpPr>
            <a:cxnSpLocks/>
            <a:stCxn id="138" idx="4"/>
            <a:endCxn id="124" idx="0"/>
          </p:cNvCxnSpPr>
          <p:nvPr/>
        </p:nvCxnSpPr>
        <p:spPr>
          <a:xfrm flipH="1">
            <a:off x="10543470" y="4587240"/>
            <a:ext cx="112820" cy="51732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FBFB1041-09E4-BF49-BD11-3C72AA2F7E97}"/>
              </a:ext>
            </a:extLst>
          </p:cNvPr>
          <p:cNvCxnSpPr>
            <a:cxnSpLocks/>
            <a:stCxn id="138" idx="4"/>
            <a:endCxn id="131" idx="0"/>
          </p:cNvCxnSpPr>
          <p:nvPr/>
        </p:nvCxnSpPr>
        <p:spPr>
          <a:xfrm>
            <a:off x="10656290" y="4587240"/>
            <a:ext cx="228173" cy="50779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8F3D04AE-94EB-FB44-8CC0-EDD50DC1790B}"/>
              </a:ext>
            </a:extLst>
          </p:cNvPr>
          <p:cNvCxnSpPr>
            <a:cxnSpLocks/>
            <a:stCxn id="139" idx="4"/>
            <a:endCxn id="125" idx="0"/>
          </p:cNvCxnSpPr>
          <p:nvPr/>
        </p:nvCxnSpPr>
        <p:spPr>
          <a:xfrm flipH="1">
            <a:off x="11239754" y="4587240"/>
            <a:ext cx="87096" cy="51256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409F5E45-EA1B-DA41-9A76-D509F5C44D7D}"/>
              </a:ext>
            </a:extLst>
          </p:cNvPr>
          <p:cNvCxnSpPr>
            <a:cxnSpLocks/>
            <a:stCxn id="139" idx="4"/>
            <a:endCxn id="126" idx="0"/>
          </p:cNvCxnSpPr>
          <p:nvPr/>
        </p:nvCxnSpPr>
        <p:spPr>
          <a:xfrm>
            <a:off x="11326850" y="4587240"/>
            <a:ext cx="22531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A4830F2-E99C-4145-A4F6-1608CC450302}"/>
              </a:ext>
            </a:extLst>
          </p:cNvPr>
          <p:cNvSpPr/>
          <p:nvPr/>
        </p:nvSpPr>
        <p:spPr>
          <a:xfrm>
            <a:off x="952714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A0EE2F5-FBFA-6B4E-B1CF-C3B3AB8773A4}"/>
              </a:ext>
            </a:extLst>
          </p:cNvPr>
          <p:cNvSpPr/>
          <p:nvPr/>
        </p:nvSpPr>
        <p:spPr>
          <a:xfrm>
            <a:off x="10700620" y="2403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067B708-8367-1047-9AF8-BE176B676F06}"/>
              </a:ext>
            </a:extLst>
          </p:cNvPr>
          <p:cNvSpPr/>
          <p:nvPr/>
        </p:nvSpPr>
        <p:spPr>
          <a:xfrm>
            <a:off x="112187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E2D86B01-B54F-6441-9D77-0829D79DA1C4}"/>
              </a:ext>
            </a:extLst>
          </p:cNvPr>
          <p:cNvSpPr/>
          <p:nvPr/>
        </p:nvSpPr>
        <p:spPr>
          <a:xfrm>
            <a:off x="11371180" y="44911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F4D7DF99-D2CC-E24D-80E1-8239BF802DF0}"/>
              </a:ext>
            </a:extLst>
          </p:cNvPr>
          <p:cNvSpPr/>
          <p:nvPr/>
        </p:nvSpPr>
        <p:spPr>
          <a:xfrm>
            <a:off x="9847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D7C432C7-DCD5-0B4B-B990-BE860FB0CF68}"/>
              </a:ext>
            </a:extLst>
          </p:cNvPr>
          <p:cNvSpPr/>
          <p:nvPr/>
        </p:nvSpPr>
        <p:spPr>
          <a:xfrm>
            <a:off x="8490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27FAFA4-B4AF-3042-BD8B-2F7AD869ACF0}"/>
              </a:ext>
            </a:extLst>
          </p:cNvPr>
          <p:cNvSpPr/>
          <p:nvPr/>
        </p:nvSpPr>
        <p:spPr>
          <a:xfrm>
            <a:off x="7180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D8C92EE-A44A-CC42-AACF-2F9A65B61B4A}"/>
              </a:ext>
            </a:extLst>
          </p:cNvPr>
          <p:cNvSpPr/>
          <p:nvPr/>
        </p:nvSpPr>
        <p:spPr>
          <a:xfrm>
            <a:off x="795742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BE04A167-785D-7340-B2C5-1DAEA5E3CCC4}"/>
              </a:ext>
            </a:extLst>
          </p:cNvPr>
          <p:cNvSpPr/>
          <p:nvPr/>
        </p:nvSpPr>
        <p:spPr>
          <a:xfrm>
            <a:off x="809458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1EF20A17-E8C5-2546-B666-9631F5599459}"/>
              </a:ext>
            </a:extLst>
          </p:cNvPr>
          <p:cNvSpPr/>
          <p:nvPr/>
        </p:nvSpPr>
        <p:spPr>
          <a:xfrm>
            <a:off x="6951580" y="24337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0FB6BDA4-B451-7549-BB72-DE6E7691F8D3}"/>
              </a:ext>
            </a:extLst>
          </p:cNvPr>
          <p:cNvSpPr/>
          <p:nvPr/>
        </p:nvSpPr>
        <p:spPr>
          <a:xfrm>
            <a:off x="961858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1CFF3CA-459A-9C42-BAC4-C20F978B7816}"/>
              </a:ext>
            </a:extLst>
          </p:cNvPr>
          <p:cNvSpPr/>
          <p:nvPr/>
        </p:nvSpPr>
        <p:spPr>
          <a:xfrm>
            <a:off x="1042630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EA0E7D50-8EC1-9F45-B7CA-41AA3C9E88D1}"/>
              </a:ext>
            </a:extLst>
          </p:cNvPr>
          <p:cNvSpPr/>
          <p:nvPr/>
        </p:nvSpPr>
        <p:spPr>
          <a:xfrm>
            <a:off x="903946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180E8C79-D950-1F49-9CB7-06DEDB623EB0}"/>
              </a:ext>
            </a:extLst>
          </p:cNvPr>
          <p:cNvSpPr/>
          <p:nvPr/>
        </p:nvSpPr>
        <p:spPr>
          <a:xfrm>
            <a:off x="7728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85DD3F39-60CA-6449-95CE-5D76239139F3}"/>
              </a:ext>
            </a:extLst>
          </p:cNvPr>
          <p:cNvSpPr/>
          <p:nvPr/>
        </p:nvSpPr>
        <p:spPr>
          <a:xfrm>
            <a:off x="634198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C0C0F4DB-8231-8747-BEC1-4704E5142CFA}"/>
              </a:ext>
            </a:extLst>
          </p:cNvPr>
          <p:cNvSpPr/>
          <p:nvPr/>
        </p:nvSpPr>
        <p:spPr>
          <a:xfrm>
            <a:off x="620482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B6BB4B4-A00F-AC42-84C3-29F722592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568" y="1446038"/>
                <a:ext cx="5394713" cy="48328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Chance node: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B6BB4B4-A00F-AC42-84C3-29F722592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568" y="1446038"/>
                <a:ext cx="5394713" cy="4832841"/>
              </a:xfrm>
              <a:blipFill>
                <a:blip r:embed="rId2"/>
                <a:stretch>
                  <a:fillRect l="-2113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9673BDC6-76B4-4645-B9D9-01C918851D35}"/>
              </a:ext>
            </a:extLst>
          </p:cNvPr>
          <p:cNvSpPr/>
          <p:nvPr/>
        </p:nvSpPr>
        <p:spPr>
          <a:xfrm>
            <a:off x="660106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98452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50AA-F073-F343-9679-49C0C0EC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 of alpha-beta pruning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D0793C-981C-8A4B-ABE4-9DF2CEA6FE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Computational complexity of minimax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is no known algorithm to make it polynomial time</a:t>
                </a:r>
              </a:p>
              <a:p>
                <a:r>
                  <a:rPr lang="en-US" dirty="0"/>
                  <a:t>But… can we reduce the exponent?  For example, could we make the complexity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If we could do that, then it would become possible to search twice as far, using the same amount of computation.  This could be the difference between a beginner chess player vs. a grand master.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D0793C-981C-8A4B-ABE4-9DF2CEA6FE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35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6375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</a:t>
            </a:r>
            <a:endParaRPr kumimoji="1" lang="ja-JP" altLang="en-US" dirty="0"/>
          </a:p>
        </p:txBody>
      </p:sp>
      <p:sp>
        <p:nvSpPr>
          <p:cNvPr id="115" name="Triangle 114">
            <a:extLst>
              <a:ext uri="{FF2B5EF4-FFF2-40B4-BE49-F238E27FC236}">
                <a16:creationId xmlns:a16="http://schemas.microsoft.com/office/drawing/2014/main" id="{46FF087E-AFF5-F941-96A5-C0E24DD2C60C}"/>
              </a:ext>
            </a:extLst>
          </p:cNvPr>
          <p:cNvSpPr/>
          <p:nvPr/>
        </p:nvSpPr>
        <p:spPr>
          <a:xfrm rot="10800000">
            <a:off x="8580970" y="772750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sz="2400" b="1" dirty="0"/>
              <a:t>0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5753265-4CFE-4543-AAA6-D1C14E65AE27}"/>
              </a:ext>
            </a:extLst>
          </p:cNvPr>
          <p:cNvSpPr/>
          <p:nvPr/>
        </p:nvSpPr>
        <p:spPr>
          <a:xfrm>
            <a:off x="6189580" y="5085522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00726F2-68FE-784B-A103-FA7B3788C765}"/>
              </a:ext>
            </a:extLst>
          </p:cNvPr>
          <p:cNvSpPr/>
          <p:nvPr/>
        </p:nvSpPr>
        <p:spPr>
          <a:xfrm>
            <a:off x="6914440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274830F-A609-4149-BED1-D99FD262B691}"/>
              </a:ext>
            </a:extLst>
          </p:cNvPr>
          <p:cNvSpPr/>
          <p:nvPr/>
        </p:nvSpPr>
        <p:spPr>
          <a:xfrm>
            <a:off x="7236382" y="509504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185B6FD-9022-0C42-AF7F-EA315FA23ADD}"/>
              </a:ext>
            </a:extLst>
          </p:cNvPr>
          <p:cNvSpPr/>
          <p:nvPr/>
        </p:nvSpPr>
        <p:spPr>
          <a:xfrm>
            <a:off x="7932666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DF93F2F-B229-6342-BC62-DFE72024B568}"/>
              </a:ext>
            </a:extLst>
          </p:cNvPr>
          <p:cNvSpPr/>
          <p:nvPr/>
        </p:nvSpPr>
        <p:spPr>
          <a:xfrm>
            <a:off x="8245079" y="5095045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16A811F-FE56-8C4C-898C-C83C8AB527F3}"/>
              </a:ext>
            </a:extLst>
          </p:cNvPr>
          <p:cNvSpPr/>
          <p:nvPr/>
        </p:nvSpPr>
        <p:spPr>
          <a:xfrm>
            <a:off x="8941363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A066CD9-BB64-4D4E-BAA1-CF83451E4237}"/>
              </a:ext>
            </a:extLst>
          </p:cNvPr>
          <p:cNvSpPr/>
          <p:nvPr/>
        </p:nvSpPr>
        <p:spPr>
          <a:xfrm>
            <a:off x="9282356" y="5109333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4D930E6-C22A-E148-B8E5-A6E36E67F1B0}"/>
              </a:ext>
            </a:extLst>
          </p:cNvPr>
          <p:cNvSpPr/>
          <p:nvPr/>
        </p:nvSpPr>
        <p:spPr>
          <a:xfrm>
            <a:off x="9978640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26924DC-6282-DC4D-9BF0-DD369A2106B6}"/>
              </a:ext>
            </a:extLst>
          </p:cNvPr>
          <p:cNvSpPr/>
          <p:nvPr/>
        </p:nvSpPr>
        <p:spPr>
          <a:xfrm>
            <a:off x="10314870" y="510456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ECA4950-DBEB-B246-A318-635FCDFC09BA}"/>
              </a:ext>
            </a:extLst>
          </p:cNvPr>
          <p:cNvSpPr/>
          <p:nvPr/>
        </p:nvSpPr>
        <p:spPr>
          <a:xfrm>
            <a:off x="11011154" y="5099801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0C6F26A-4339-9547-857C-95C1B2D49703}"/>
              </a:ext>
            </a:extLst>
          </p:cNvPr>
          <p:cNvSpPr/>
          <p:nvPr/>
        </p:nvSpPr>
        <p:spPr>
          <a:xfrm>
            <a:off x="11323567" y="5104568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CB77659-1DB8-D241-981C-B7B683644C36}"/>
              </a:ext>
            </a:extLst>
          </p:cNvPr>
          <p:cNvSpPr/>
          <p:nvPr/>
        </p:nvSpPr>
        <p:spPr>
          <a:xfrm>
            <a:off x="6559150" y="5090279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6D7BA2D-05D9-8441-92F9-EF811D692DAA}"/>
              </a:ext>
            </a:extLst>
          </p:cNvPr>
          <p:cNvSpPr/>
          <p:nvPr/>
        </p:nvSpPr>
        <p:spPr>
          <a:xfrm>
            <a:off x="7582142" y="510456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00F2469-7464-D44D-88AE-E255F447EE98}"/>
              </a:ext>
            </a:extLst>
          </p:cNvPr>
          <p:cNvSpPr/>
          <p:nvPr/>
        </p:nvSpPr>
        <p:spPr>
          <a:xfrm>
            <a:off x="8586072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E119A5E-64C7-E445-AFEC-DCCF29763183}"/>
              </a:ext>
            </a:extLst>
          </p:cNvPr>
          <p:cNvSpPr/>
          <p:nvPr/>
        </p:nvSpPr>
        <p:spPr>
          <a:xfrm>
            <a:off x="9623349" y="5099804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657BA18-8A36-C747-A4B5-0543EF9AFDCF}"/>
              </a:ext>
            </a:extLst>
          </p:cNvPr>
          <p:cNvSpPr/>
          <p:nvPr/>
        </p:nvSpPr>
        <p:spPr>
          <a:xfrm>
            <a:off x="10655863" y="5095037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-2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AEB2A1A-068E-3144-9370-7AF56A87F803}"/>
              </a:ext>
            </a:extLst>
          </p:cNvPr>
          <p:cNvSpPr/>
          <p:nvPr/>
        </p:nvSpPr>
        <p:spPr>
          <a:xfrm>
            <a:off x="62747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9DEF48F-7456-4445-8A3B-3A08B50FDDE5}"/>
              </a:ext>
            </a:extLst>
          </p:cNvPr>
          <p:cNvSpPr/>
          <p:nvPr/>
        </p:nvSpPr>
        <p:spPr>
          <a:xfrm>
            <a:off x="696059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A986F77-198F-1348-8294-3C1E0F5AFCA5}"/>
              </a:ext>
            </a:extLst>
          </p:cNvPr>
          <p:cNvSpPr/>
          <p:nvPr/>
        </p:nvSpPr>
        <p:spPr>
          <a:xfrm>
            <a:off x="763115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B0D0B0A-1947-9243-A5F7-4E13CF9D4C66}"/>
              </a:ext>
            </a:extLst>
          </p:cNvPr>
          <p:cNvSpPr/>
          <p:nvPr/>
        </p:nvSpPr>
        <p:spPr>
          <a:xfrm>
            <a:off x="8286470" y="397764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68093429-FF85-2445-B65A-A55E844B353A}"/>
              </a:ext>
            </a:extLst>
          </p:cNvPr>
          <p:cNvSpPr/>
          <p:nvPr/>
        </p:nvSpPr>
        <p:spPr>
          <a:xfrm>
            <a:off x="89722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99A6DFB-2539-A14F-AE01-B8FCC0E69D73}"/>
              </a:ext>
            </a:extLst>
          </p:cNvPr>
          <p:cNvSpPr/>
          <p:nvPr/>
        </p:nvSpPr>
        <p:spPr>
          <a:xfrm>
            <a:off x="96733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41BE6DF-63F7-B240-8716-F3576FEBE195}"/>
              </a:ext>
            </a:extLst>
          </p:cNvPr>
          <p:cNvSpPr/>
          <p:nvPr/>
        </p:nvSpPr>
        <p:spPr>
          <a:xfrm>
            <a:off x="1035911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827326DF-B8A9-6841-BB63-32F4EDDE95AF}"/>
              </a:ext>
            </a:extLst>
          </p:cNvPr>
          <p:cNvSpPr/>
          <p:nvPr/>
        </p:nvSpPr>
        <p:spPr>
          <a:xfrm>
            <a:off x="11029670" y="399288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-1</a:t>
            </a:r>
          </a:p>
        </p:txBody>
      </p:sp>
      <p:sp>
        <p:nvSpPr>
          <p:cNvPr id="140" name="Triangle 139">
            <a:extLst>
              <a:ext uri="{FF2B5EF4-FFF2-40B4-BE49-F238E27FC236}">
                <a16:creationId xmlns:a16="http://schemas.microsoft.com/office/drawing/2014/main" id="{433C9021-244B-2641-BFE4-9A018B30F378}"/>
              </a:ext>
            </a:extLst>
          </p:cNvPr>
          <p:cNvSpPr/>
          <p:nvPr/>
        </p:nvSpPr>
        <p:spPr>
          <a:xfrm>
            <a:off x="6553839" y="295286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-1</a:t>
            </a:r>
          </a:p>
        </p:txBody>
      </p:sp>
      <p:sp>
        <p:nvSpPr>
          <p:cNvPr id="141" name="Triangle 140">
            <a:extLst>
              <a:ext uri="{FF2B5EF4-FFF2-40B4-BE49-F238E27FC236}">
                <a16:creationId xmlns:a16="http://schemas.microsoft.com/office/drawing/2014/main" id="{53EA99E5-1C2F-B54A-9AB1-ABCF0E60D369}"/>
              </a:ext>
            </a:extLst>
          </p:cNvPr>
          <p:cNvSpPr/>
          <p:nvPr/>
        </p:nvSpPr>
        <p:spPr>
          <a:xfrm>
            <a:off x="78949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42" name="Triangle 141">
            <a:extLst>
              <a:ext uri="{FF2B5EF4-FFF2-40B4-BE49-F238E27FC236}">
                <a16:creationId xmlns:a16="http://schemas.microsoft.com/office/drawing/2014/main" id="{E0239832-2F40-5B45-B720-B0F0D7A648D2}"/>
              </a:ext>
            </a:extLst>
          </p:cNvPr>
          <p:cNvSpPr/>
          <p:nvPr/>
        </p:nvSpPr>
        <p:spPr>
          <a:xfrm>
            <a:off x="9220839" y="298334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-1</a:t>
            </a:r>
          </a:p>
        </p:txBody>
      </p:sp>
      <p:sp>
        <p:nvSpPr>
          <p:cNvPr id="143" name="Triangle 142">
            <a:extLst>
              <a:ext uri="{FF2B5EF4-FFF2-40B4-BE49-F238E27FC236}">
                <a16:creationId xmlns:a16="http://schemas.microsoft.com/office/drawing/2014/main" id="{4E61DAB7-930B-6545-9EE0-B4CFAFDDAB80}"/>
              </a:ext>
            </a:extLst>
          </p:cNvPr>
          <p:cNvSpPr/>
          <p:nvPr/>
        </p:nvSpPr>
        <p:spPr>
          <a:xfrm>
            <a:off x="1063815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6A87A4F-CD53-8847-A18D-7FDB1E770D8A}"/>
              </a:ext>
            </a:extLst>
          </p:cNvPr>
          <p:cNvSpPr/>
          <p:nvPr/>
        </p:nvSpPr>
        <p:spPr>
          <a:xfrm>
            <a:off x="7326350" y="202692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74B829A2-BDB2-1D41-887A-8AD97B4BE460}"/>
              </a:ext>
            </a:extLst>
          </p:cNvPr>
          <p:cNvSpPr/>
          <p:nvPr/>
        </p:nvSpPr>
        <p:spPr>
          <a:xfrm>
            <a:off x="9962870" y="204216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1B97E1D-7747-584E-BEF4-6E7C3F0F334A}"/>
              </a:ext>
            </a:extLst>
          </p:cNvPr>
          <p:cNvCxnSpPr>
            <a:cxnSpLocks/>
            <a:stCxn id="115" idx="0"/>
            <a:endCxn id="145" idx="1"/>
          </p:cNvCxnSpPr>
          <p:nvPr/>
        </p:nvCxnSpPr>
        <p:spPr>
          <a:xfrm>
            <a:off x="8946730" y="1367110"/>
            <a:ext cx="1103182" cy="76209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CB2AF50-60FC-CE4A-8131-1E4AC9A4E4CA}"/>
              </a:ext>
            </a:extLst>
          </p:cNvPr>
          <p:cNvCxnSpPr>
            <a:cxnSpLocks/>
            <a:stCxn id="115" idx="0"/>
            <a:endCxn id="144" idx="7"/>
          </p:cNvCxnSpPr>
          <p:nvPr/>
        </p:nvCxnSpPr>
        <p:spPr>
          <a:xfrm flipH="1">
            <a:off x="7833668" y="1367110"/>
            <a:ext cx="1113062" cy="7468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8532530-2A2E-B342-8386-AD6319414ADB}"/>
              </a:ext>
            </a:extLst>
          </p:cNvPr>
          <p:cNvCxnSpPr>
            <a:cxnSpLocks/>
            <a:stCxn id="144" idx="4"/>
            <a:endCxn id="140" idx="0"/>
          </p:cNvCxnSpPr>
          <p:nvPr/>
        </p:nvCxnSpPr>
        <p:spPr>
          <a:xfrm flipH="1">
            <a:off x="6919599" y="2621280"/>
            <a:ext cx="703931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A97598F0-DA37-6F4A-B5BC-A06E04FF1671}"/>
              </a:ext>
            </a:extLst>
          </p:cNvPr>
          <p:cNvCxnSpPr>
            <a:cxnSpLocks/>
            <a:stCxn id="144" idx="4"/>
            <a:endCxn id="141" idx="0"/>
          </p:cNvCxnSpPr>
          <p:nvPr/>
        </p:nvCxnSpPr>
        <p:spPr>
          <a:xfrm>
            <a:off x="7623530" y="2621280"/>
            <a:ext cx="637189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124CE164-8BD8-D341-8B69-5FD769574ABC}"/>
              </a:ext>
            </a:extLst>
          </p:cNvPr>
          <p:cNvCxnSpPr>
            <a:cxnSpLocks/>
            <a:stCxn id="145" idx="4"/>
            <a:endCxn id="142" idx="0"/>
          </p:cNvCxnSpPr>
          <p:nvPr/>
        </p:nvCxnSpPr>
        <p:spPr>
          <a:xfrm flipH="1">
            <a:off x="9586599" y="2636520"/>
            <a:ext cx="673451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DB377728-EC12-EE48-B98D-1926C8BF8D65}"/>
              </a:ext>
            </a:extLst>
          </p:cNvPr>
          <p:cNvCxnSpPr>
            <a:cxnSpLocks/>
            <a:stCxn id="145" idx="4"/>
            <a:endCxn id="143" idx="0"/>
          </p:cNvCxnSpPr>
          <p:nvPr/>
        </p:nvCxnSpPr>
        <p:spPr>
          <a:xfrm>
            <a:off x="10260050" y="2636520"/>
            <a:ext cx="743869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4EA73AB6-16BE-C24B-8C20-8B04BFB35BE2}"/>
              </a:ext>
            </a:extLst>
          </p:cNvPr>
          <p:cNvCxnSpPr>
            <a:cxnSpLocks/>
            <a:stCxn id="143" idx="3"/>
            <a:endCxn id="139" idx="0"/>
          </p:cNvCxnSpPr>
          <p:nvPr/>
        </p:nvCxnSpPr>
        <p:spPr>
          <a:xfrm>
            <a:off x="11003919" y="3562462"/>
            <a:ext cx="32293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A816DEE8-E69B-E540-A1FD-F82A1D3A86C9}"/>
              </a:ext>
            </a:extLst>
          </p:cNvPr>
          <p:cNvCxnSpPr>
            <a:cxnSpLocks/>
            <a:stCxn id="143" idx="3"/>
            <a:endCxn id="138" idx="0"/>
          </p:cNvCxnSpPr>
          <p:nvPr/>
        </p:nvCxnSpPr>
        <p:spPr>
          <a:xfrm flipH="1">
            <a:off x="10656290" y="356246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8F1EF3B5-6DBA-AB4A-9DDC-1D0BC00D4E51}"/>
              </a:ext>
            </a:extLst>
          </p:cNvPr>
          <p:cNvCxnSpPr>
            <a:cxnSpLocks/>
            <a:stCxn id="142" idx="3"/>
            <a:endCxn id="137" idx="0"/>
          </p:cNvCxnSpPr>
          <p:nvPr/>
        </p:nvCxnSpPr>
        <p:spPr>
          <a:xfrm>
            <a:off x="9586599" y="3577702"/>
            <a:ext cx="38389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E6AD8F6C-EC89-184F-AA26-E0526FE81FA5}"/>
              </a:ext>
            </a:extLst>
          </p:cNvPr>
          <p:cNvCxnSpPr>
            <a:cxnSpLocks/>
            <a:stCxn id="142" idx="3"/>
            <a:endCxn id="136" idx="0"/>
          </p:cNvCxnSpPr>
          <p:nvPr/>
        </p:nvCxnSpPr>
        <p:spPr>
          <a:xfrm flipH="1">
            <a:off x="9269450" y="3577702"/>
            <a:ext cx="31714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CD3FB6C8-4103-AD46-94FB-A71E6553562F}"/>
              </a:ext>
            </a:extLst>
          </p:cNvPr>
          <p:cNvCxnSpPr>
            <a:cxnSpLocks/>
            <a:stCxn id="141" idx="3"/>
            <a:endCxn id="135" idx="0"/>
          </p:cNvCxnSpPr>
          <p:nvPr/>
        </p:nvCxnSpPr>
        <p:spPr>
          <a:xfrm>
            <a:off x="8260719" y="3562462"/>
            <a:ext cx="32293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5118EE8-8FD8-874D-8921-CFCD88723234}"/>
              </a:ext>
            </a:extLst>
          </p:cNvPr>
          <p:cNvCxnSpPr>
            <a:cxnSpLocks/>
            <a:stCxn id="141" idx="3"/>
            <a:endCxn id="134" idx="0"/>
          </p:cNvCxnSpPr>
          <p:nvPr/>
        </p:nvCxnSpPr>
        <p:spPr>
          <a:xfrm flipH="1">
            <a:off x="7928330" y="3562462"/>
            <a:ext cx="33238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1BA54BA-5D31-404E-AD2C-CCD44780D659}"/>
              </a:ext>
            </a:extLst>
          </p:cNvPr>
          <p:cNvCxnSpPr>
            <a:cxnSpLocks/>
            <a:stCxn id="140" idx="3"/>
            <a:endCxn id="133" idx="0"/>
          </p:cNvCxnSpPr>
          <p:nvPr/>
        </p:nvCxnSpPr>
        <p:spPr>
          <a:xfrm>
            <a:off x="6919599" y="3547222"/>
            <a:ext cx="33817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04A7C5E3-B4EC-8044-9FDA-935B995F29B1}"/>
              </a:ext>
            </a:extLst>
          </p:cNvPr>
          <p:cNvCxnSpPr>
            <a:cxnSpLocks/>
            <a:stCxn id="140" idx="3"/>
            <a:endCxn id="132" idx="0"/>
          </p:cNvCxnSpPr>
          <p:nvPr/>
        </p:nvCxnSpPr>
        <p:spPr>
          <a:xfrm flipH="1">
            <a:off x="6571970" y="354722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5B093888-F2B9-654B-B94B-7FB91A33B123}"/>
              </a:ext>
            </a:extLst>
          </p:cNvPr>
          <p:cNvCxnSpPr>
            <a:cxnSpLocks/>
            <a:stCxn id="132" idx="4"/>
            <a:endCxn id="116" idx="0"/>
          </p:cNvCxnSpPr>
          <p:nvPr/>
        </p:nvCxnSpPr>
        <p:spPr>
          <a:xfrm flipH="1">
            <a:off x="6418180" y="4572000"/>
            <a:ext cx="153790" cy="5135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C6C247EA-4377-E944-B473-F7BCA6DCD7F7}"/>
              </a:ext>
            </a:extLst>
          </p:cNvPr>
          <p:cNvCxnSpPr>
            <a:cxnSpLocks/>
            <a:stCxn id="132" idx="4"/>
            <a:endCxn id="127" idx="0"/>
          </p:cNvCxnSpPr>
          <p:nvPr/>
        </p:nvCxnSpPr>
        <p:spPr>
          <a:xfrm>
            <a:off x="6571970" y="4572000"/>
            <a:ext cx="215780" cy="51827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8B3D8650-F6F9-CE40-A01B-AD21C2BFC8BA}"/>
              </a:ext>
            </a:extLst>
          </p:cNvPr>
          <p:cNvCxnSpPr>
            <a:cxnSpLocks/>
            <a:stCxn id="133" idx="4"/>
            <a:endCxn id="117" idx="0"/>
          </p:cNvCxnSpPr>
          <p:nvPr/>
        </p:nvCxnSpPr>
        <p:spPr>
          <a:xfrm flipH="1">
            <a:off x="7143040" y="4572000"/>
            <a:ext cx="114730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99118EC1-FD19-AE4C-BF3F-4482FD00B0C7}"/>
              </a:ext>
            </a:extLst>
          </p:cNvPr>
          <p:cNvCxnSpPr>
            <a:cxnSpLocks/>
            <a:stCxn id="133" idx="4"/>
            <a:endCxn id="118" idx="0"/>
          </p:cNvCxnSpPr>
          <p:nvPr/>
        </p:nvCxnSpPr>
        <p:spPr>
          <a:xfrm>
            <a:off x="7257770" y="4572000"/>
            <a:ext cx="207212" cy="52304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5F6F3C23-0216-E747-8ADC-167EACC8E146}"/>
              </a:ext>
            </a:extLst>
          </p:cNvPr>
          <p:cNvCxnSpPr>
            <a:cxnSpLocks/>
            <a:stCxn id="134" idx="4"/>
            <a:endCxn id="128" idx="0"/>
          </p:cNvCxnSpPr>
          <p:nvPr/>
        </p:nvCxnSpPr>
        <p:spPr>
          <a:xfrm flipH="1">
            <a:off x="7810742" y="4572000"/>
            <a:ext cx="117588" cy="53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4892E282-CE81-EF49-A644-E7156C49CF25}"/>
              </a:ext>
            </a:extLst>
          </p:cNvPr>
          <p:cNvCxnSpPr>
            <a:cxnSpLocks/>
            <a:stCxn id="134" idx="4"/>
            <a:endCxn id="119" idx="0"/>
          </p:cNvCxnSpPr>
          <p:nvPr/>
        </p:nvCxnSpPr>
        <p:spPr>
          <a:xfrm>
            <a:off x="7928330" y="4572000"/>
            <a:ext cx="232936" cy="53256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A8D1A670-E954-C549-9E7D-B0944E703E37}"/>
              </a:ext>
            </a:extLst>
          </p:cNvPr>
          <p:cNvCxnSpPr>
            <a:cxnSpLocks/>
            <a:stCxn id="135" idx="4"/>
            <a:endCxn id="120" idx="0"/>
          </p:cNvCxnSpPr>
          <p:nvPr/>
        </p:nvCxnSpPr>
        <p:spPr>
          <a:xfrm flipH="1">
            <a:off x="8473679" y="4572000"/>
            <a:ext cx="109971" cy="5230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3BB049A6-D060-8A4A-BB7B-5012CBC8AFF5}"/>
              </a:ext>
            </a:extLst>
          </p:cNvPr>
          <p:cNvCxnSpPr>
            <a:cxnSpLocks/>
            <a:stCxn id="135" idx="4"/>
            <a:endCxn id="129" idx="0"/>
          </p:cNvCxnSpPr>
          <p:nvPr/>
        </p:nvCxnSpPr>
        <p:spPr>
          <a:xfrm>
            <a:off x="8583650" y="4572000"/>
            <a:ext cx="231022" cy="52780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B423D72-9D8E-1742-9C89-6287BB32B144}"/>
              </a:ext>
            </a:extLst>
          </p:cNvPr>
          <p:cNvCxnSpPr>
            <a:cxnSpLocks/>
            <a:stCxn id="136" idx="4"/>
            <a:endCxn id="121" idx="0"/>
          </p:cNvCxnSpPr>
          <p:nvPr/>
        </p:nvCxnSpPr>
        <p:spPr>
          <a:xfrm flipH="1">
            <a:off x="9169963" y="4587240"/>
            <a:ext cx="9948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22D8D479-95BF-644A-A2CE-47F2C757CE4C}"/>
              </a:ext>
            </a:extLst>
          </p:cNvPr>
          <p:cNvCxnSpPr>
            <a:cxnSpLocks/>
            <a:stCxn id="136" idx="4"/>
            <a:endCxn id="122" idx="0"/>
          </p:cNvCxnSpPr>
          <p:nvPr/>
        </p:nvCxnSpPr>
        <p:spPr>
          <a:xfrm>
            <a:off x="9269450" y="4587240"/>
            <a:ext cx="241506" cy="52209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E90CC47D-6A63-C64C-896E-F2721D2834F3}"/>
              </a:ext>
            </a:extLst>
          </p:cNvPr>
          <p:cNvCxnSpPr>
            <a:cxnSpLocks/>
            <a:stCxn id="137" idx="4"/>
            <a:endCxn id="130" idx="0"/>
          </p:cNvCxnSpPr>
          <p:nvPr/>
        </p:nvCxnSpPr>
        <p:spPr>
          <a:xfrm flipH="1">
            <a:off x="9851949" y="4587240"/>
            <a:ext cx="118541" cy="51256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79B9BA96-7AF9-284F-A263-2B3A825D14E1}"/>
              </a:ext>
            </a:extLst>
          </p:cNvPr>
          <p:cNvCxnSpPr>
            <a:cxnSpLocks/>
            <a:stCxn id="137" idx="4"/>
            <a:endCxn id="123" idx="0"/>
          </p:cNvCxnSpPr>
          <p:nvPr/>
        </p:nvCxnSpPr>
        <p:spPr>
          <a:xfrm>
            <a:off x="9970490" y="4587240"/>
            <a:ext cx="236750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F70BC441-85D9-5C49-BAA8-FF68BBD65341}"/>
              </a:ext>
            </a:extLst>
          </p:cNvPr>
          <p:cNvCxnSpPr>
            <a:cxnSpLocks/>
            <a:stCxn id="138" idx="4"/>
            <a:endCxn id="124" idx="0"/>
          </p:cNvCxnSpPr>
          <p:nvPr/>
        </p:nvCxnSpPr>
        <p:spPr>
          <a:xfrm flipH="1">
            <a:off x="10543470" y="4587240"/>
            <a:ext cx="112820" cy="51732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FBFB1041-09E4-BF49-BD11-3C72AA2F7E97}"/>
              </a:ext>
            </a:extLst>
          </p:cNvPr>
          <p:cNvCxnSpPr>
            <a:cxnSpLocks/>
            <a:stCxn id="138" idx="4"/>
            <a:endCxn id="131" idx="0"/>
          </p:cNvCxnSpPr>
          <p:nvPr/>
        </p:nvCxnSpPr>
        <p:spPr>
          <a:xfrm>
            <a:off x="10656290" y="4587240"/>
            <a:ext cx="228173" cy="50779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8F3D04AE-94EB-FB44-8CC0-EDD50DC1790B}"/>
              </a:ext>
            </a:extLst>
          </p:cNvPr>
          <p:cNvCxnSpPr>
            <a:cxnSpLocks/>
            <a:stCxn id="139" idx="4"/>
            <a:endCxn id="125" idx="0"/>
          </p:cNvCxnSpPr>
          <p:nvPr/>
        </p:nvCxnSpPr>
        <p:spPr>
          <a:xfrm flipH="1">
            <a:off x="11239754" y="4587240"/>
            <a:ext cx="87096" cy="51256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409F5E45-EA1B-DA41-9A76-D509F5C44D7D}"/>
              </a:ext>
            </a:extLst>
          </p:cNvPr>
          <p:cNvCxnSpPr>
            <a:cxnSpLocks/>
            <a:stCxn id="139" idx="4"/>
            <a:endCxn id="126" idx="0"/>
          </p:cNvCxnSpPr>
          <p:nvPr/>
        </p:nvCxnSpPr>
        <p:spPr>
          <a:xfrm>
            <a:off x="11326850" y="4587240"/>
            <a:ext cx="225317" cy="5173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A4830F2-E99C-4145-A4F6-1608CC450302}"/>
              </a:ext>
            </a:extLst>
          </p:cNvPr>
          <p:cNvSpPr/>
          <p:nvPr/>
        </p:nvSpPr>
        <p:spPr>
          <a:xfrm>
            <a:off x="952714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A0EE2F5-FBFA-6B4E-B1CF-C3B3AB8773A4}"/>
              </a:ext>
            </a:extLst>
          </p:cNvPr>
          <p:cNvSpPr/>
          <p:nvPr/>
        </p:nvSpPr>
        <p:spPr>
          <a:xfrm>
            <a:off x="10700620" y="2403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067B708-8367-1047-9AF8-BE176B676F06}"/>
              </a:ext>
            </a:extLst>
          </p:cNvPr>
          <p:cNvSpPr/>
          <p:nvPr/>
        </p:nvSpPr>
        <p:spPr>
          <a:xfrm>
            <a:off x="112187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E2D86B01-B54F-6441-9D77-0829D79DA1C4}"/>
              </a:ext>
            </a:extLst>
          </p:cNvPr>
          <p:cNvSpPr/>
          <p:nvPr/>
        </p:nvSpPr>
        <p:spPr>
          <a:xfrm>
            <a:off x="11371180" y="44911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F4D7DF99-D2CC-E24D-80E1-8239BF802DF0}"/>
              </a:ext>
            </a:extLst>
          </p:cNvPr>
          <p:cNvSpPr/>
          <p:nvPr/>
        </p:nvSpPr>
        <p:spPr>
          <a:xfrm>
            <a:off x="9847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D7C432C7-DCD5-0B4B-B990-BE860FB0CF68}"/>
              </a:ext>
            </a:extLst>
          </p:cNvPr>
          <p:cNvSpPr/>
          <p:nvPr/>
        </p:nvSpPr>
        <p:spPr>
          <a:xfrm>
            <a:off x="8490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27FAFA4-B4AF-3042-BD8B-2F7AD869ACF0}"/>
              </a:ext>
            </a:extLst>
          </p:cNvPr>
          <p:cNvSpPr/>
          <p:nvPr/>
        </p:nvSpPr>
        <p:spPr>
          <a:xfrm>
            <a:off x="7180180" y="3531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D8C92EE-A44A-CC42-AACF-2F9A65B61B4A}"/>
              </a:ext>
            </a:extLst>
          </p:cNvPr>
          <p:cNvSpPr/>
          <p:nvPr/>
        </p:nvSpPr>
        <p:spPr>
          <a:xfrm>
            <a:off x="795742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BE04A167-785D-7340-B2C5-1DAEA5E3CCC4}"/>
              </a:ext>
            </a:extLst>
          </p:cNvPr>
          <p:cNvSpPr/>
          <p:nvPr/>
        </p:nvSpPr>
        <p:spPr>
          <a:xfrm>
            <a:off x="8094580" y="13364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1EF20A17-E8C5-2546-B666-9631F5599459}"/>
              </a:ext>
            </a:extLst>
          </p:cNvPr>
          <p:cNvSpPr/>
          <p:nvPr/>
        </p:nvSpPr>
        <p:spPr>
          <a:xfrm>
            <a:off x="6951580" y="24337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0FB6BDA4-B451-7549-BB72-DE6E7691F8D3}"/>
              </a:ext>
            </a:extLst>
          </p:cNvPr>
          <p:cNvSpPr/>
          <p:nvPr/>
        </p:nvSpPr>
        <p:spPr>
          <a:xfrm>
            <a:off x="9618580" y="24490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71CFF3CA-459A-9C42-BAC4-C20F978B7816}"/>
              </a:ext>
            </a:extLst>
          </p:cNvPr>
          <p:cNvSpPr/>
          <p:nvPr/>
        </p:nvSpPr>
        <p:spPr>
          <a:xfrm>
            <a:off x="1042630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EA0E7D50-8EC1-9F45-B7CA-41AA3C9E88D1}"/>
              </a:ext>
            </a:extLst>
          </p:cNvPr>
          <p:cNvSpPr/>
          <p:nvPr/>
        </p:nvSpPr>
        <p:spPr>
          <a:xfrm>
            <a:off x="903946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180E8C79-D950-1F49-9CB7-06DEDB623EB0}"/>
              </a:ext>
            </a:extLst>
          </p:cNvPr>
          <p:cNvSpPr/>
          <p:nvPr/>
        </p:nvSpPr>
        <p:spPr>
          <a:xfrm>
            <a:off x="772882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85DD3F39-60CA-6449-95CE-5D76239139F3}"/>
              </a:ext>
            </a:extLst>
          </p:cNvPr>
          <p:cNvSpPr/>
          <p:nvPr/>
        </p:nvSpPr>
        <p:spPr>
          <a:xfrm>
            <a:off x="6341980" y="35462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C0C0F4DB-8231-8747-BEC1-4704E5142CFA}"/>
              </a:ext>
            </a:extLst>
          </p:cNvPr>
          <p:cNvSpPr/>
          <p:nvPr/>
        </p:nvSpPr>
        <p:spPr>
          <a:xfrm>
            <a:off x="620482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B6BB4B4-A00F-AC42-84C3-29F722592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568" y="1446038"/>
                <a:ext cx="5394713" cy="48328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Min node: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B6BB4B4-A00F-AC42-84C3-29F722592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568" y="1446038"/>
                <a:ext cx="5394713" cy="4832841"/>
              </a:xfrm>
              <a:blipFill>
                <a:blip r:embed="rId2"/>
                <a:stretch>
                  <a:fillRect l="-2113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9673BDC6-76B4-4645-B9D9-01C918851D35}"/>
              </a:ext>
            </a:extLst>
          </p:cNvPr>
          <p:cNvSpPr/>
          <p:nvPr/>
        </p:nvSpPr>
        <p:spPr>
          <a:xfrm>
            <a:off x="6601060" y="44759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9474330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FD622-DA6C-C146-87E2-32955AF0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0A8519-D848-C846-87BA-BADAA2BCDA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Alpha-beta pruning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alpha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is the highest score that MAX knows how to force MIN to accept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beta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) is the lowest score the MIN knows how to force MAX to accept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With optimum move ordering, computational complexity is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dirty="0" err="1">
                    <a:solidFill>
                      <a:schemeClr val="bg1">
                        <a:lumMod val="75000"/>
                      </a:schemeClr>
                    </a:solidFill>
                  </a:rPr>
                  <a:t>Expectiminimax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: Minimax search for games of chance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Besides MIN and MAX, there’s one more player: CHANCE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The value of a CHANCE node is the expected value of its daughters</a:t>
                </a:r>
              </a:p>
              <a:p>
                <a:pPr lvl="1"/>
                <a:r>
                  <a:rPr lang="en-US" dirty="0"/>
                  <a:t>Number of levels is doubled, branching factor is large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0A8519-D848-C846-87BA-BADAA2BCDA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2967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 #2</a:t>
            </a:r>
            <a:endParaRPr kumimoji="1" lang="ja-JP" altLang="en-US" dirty="0"/>
          </a:p>
        </p:txBody>
      </p:sp>
      <p:graphicFrame>
        <p:nvGraphicFramePr>
          <p:cNvPr id="256" name="Table 255">
            <a:extLst>
              <a:ext uri="{FF2B5EF4-FFF2-40B4-BE49-F238E27FC236}">
                <a16:creationId xmlns:a16="http://schemas.microsoft.com/office/drawing/2014/main" id="{121713C5-2CB6-8641-BBAC-B8F1C4FD8DE7}"/>
              </a:ext>
            </a:extLst>
          </p:cNvPr>
          <p:cNvGraphicFramePr>
            <a:graphicFrameLocks noGrp="1"/>
          </p:cNvGraphicFramePr>
          <p:nvPr/>
        </p:nvGraphicFramePr>
        <p:xfrm>
          <a:off x="5703571" y="4373670"/>
          <a:ext cx="6314952" cy="1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136">
                  <a:extLst>
                    <a:ext uri="{9D8B030D-6E8A-4147-A177-3AD203B41FA5}">
                      <a16:colId xmlns:a16="http://schemas.microsoft.com/office/drawing/2014/main" val="2639953868"/>
                    </a:ext>
                  </a:extLst>
                </a:gridCol>
                <a:gridCol w="902136">
                  <a:extLst>
                    <a:ext uri="{9D8B030D-6E8A-4147-A177-3AD203B41FA5}">
                      <a16:colId xmlns:a16="http://schemas.microsoft.com/office/drawing/2014/main" val="2794455649"/>
                    </a:ext>
                  </a:extLst>
                </a:gridCol>
                <a:gridCol w="902136">
                  <a:extLst>
                    <a:ext uri="{9D8B030D-6E8A-4147-A177-3AD203B41FA5}">
                      <a16:colId xmlns:a16="http://schemas.microsoft.com/office/drawing/2014/main" val="63368823"/>
                    </a:ext>
                  </a:extLst>
                </a:gridCol>
                <a:gridCol w="902136">
                  <a:extLst>
                    <a:ext uri="{9D8B030D-6E8A-4147-A177-3AD203B41FA5}">
                      <a16:colId xmlns:a16="http://schemas.microsoft.com/office/drawing/2014/main" val="3481794310"/>
                    </a:ext>
                  </a:extLst>
                </a:gridCol>
                <a:gridCol w="902136">
                  <a:extLst>
                    <a:ext uri="{9D8B030D-6E8A-4147-A177-3AD203B41FA5}">
                      <a16:colId xmlns:a16="http://schemas.microsoft.com/office/drawing/2014/main" val="431107446"/>
                    </a:ext>
                  </a:extLst>
                </a:gridCol>
                <a:gridCol w="902136">
                  <a:extLst>
                    <a:ext uri="{9D8B030D-6E8A-4147-A177-3AD203B41FA5}">
                      <a16:colId xmlns:a16="http://schemas.microsoft.com/office/drawing/2014/main" val="3242865632"/>
                    </a:ext>
                  </a:extLst>
                </a:gridCol>
                <a:gridCol w="902136">
                  <a:extLst>
                    <a:ext uri="{9D8B030D-6E8A-4147-A177-3AD203B41FA5}">
                      <a16:colId xmlns:a16="http://schemas.microsoft.com/office/drawing/2014/main" val="2739282996"/>
                    </a:ext>
                  </a:extLst>
                </a:gridCol>
              </a:tblGrid>
              <a:tr h="1874729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771874"/>
                  </a:ext>
                </a:extLst>
              </a:tr>
            </a:tbl>
          </a:graphicData>
        </a:graphic>
      </p:graphicFrame>
      <p:pic>
        <p:nvPicPr>
          <p:cNvPr id="1026" name="Picture 2" descr="Thumbnail for version as of 00:54, 16 June 2017">
            <a:extLst>
              <a:ext uri="{FF2B5EF4-FFF2-40B4-BE49-F238E27FC236}">
                <a16:creationId xmlns:a16="http://schemas.microsoft.com/office/drawing/2014/main" id="{44B47BDA-3FCE-5E47-A1E0-11C75011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0" y="4511040"/>
            <a:ext cx="746759" cy="7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Rectangle 260">
            <a:extLst>
              <a:ext uri="{FF2B5EF4-FFF2-40B4-BE49-F238E27FC236}">
                <a16:creationId xmlns:a16="http://schemas.microsoft.com/office/drawing/2014/main" id="{63DEE5D1-2682-4F4C-A166-A7768899867C}"/>
              </a:ext>
            </a:extLst>
          </p:cNvPr>
          <p:cNvSpPr/>
          <p:nvPr/>
        </p:nvSpPr>
        <p:spPr>
          <a:xfrm>
            <a:off x="5877049" y="6214795"/>
            <a:ext cx="6314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Emojis by Twitter, CC BY 4.0, https://commons.wikimedia.org/w/index.php?curid=59974366.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B5F26D7-34FD-204F-B94B-75496899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0" y="5356860"/>
            <a:ext cx="754380" cy="7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62A3DE-47BF-C643-96DF-634CB923BBC6}"/>
              </a:ext>
            </a:extLst>
          </p:cNvPr>
          <p:cNvSpPr/>
          <p:nvPr/>
        </p:nvSpPr>
        <p:spPr>
          <a:xfrm>
            <a:off x="9601200" y="3410635"/>
            <a:ext cx="2138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Kolby Kirk, CC BY 3.0,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=3037476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C41A3F9E-8EB2-E34A-A91A-16EEF080DF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568" y="1446038"/>
                <a:ext cx="5394713" cy="5153517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2400" dirty="0"/>
                  <a:t>MIN: Min </a:t>
                </a:r>
                <a:r>
                  <a:rPr lang="en-US" altLang="ja-JP" sz="2400" dirty="0"/>
                  <a:t>decides whether  she’s going to move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altLang="ja-JP" sz="2400" dirty="0"/>
                  <a:t> or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3−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sz="2400" dirty="0"/>
                  <a:t> steps forward, where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sz="2400" dirty="0"/>
                  <a:t> is the roll of the dice.</a:t>
                </a:r>
                <a:endParaRPr kumimoji="1" lang="en-US" altLang="ja-JP" sz="2400" dirty="0"/>
              </a:p>
              <a:p>
                <a:r>
                  <a:rPr lang="en-US" altLang="ja-JP" sz="2400" dirty="0"/>
                  <a:t>Chance: she rolls the dice and moves her game piece in the direction indicated.</a:t>
                </a:r>
              </a:p>
              <a:p>
                <a:r>
                  <a:rPr lang="en-US" altLang="ja-JP" sz="2400" dirty="0"/>
                  <a:t>MAX: Max decides whether  he’s going to move 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altLang="ja-JP" sz="2400" dirty="0"/>
                  <a:t> or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3−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sz="2400" dirty="0"/>
                  <a:t> steps forward, where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sz="2400" dirty="0"/>
                  <a:t> is the roll of the dice.</a:t>
                </a:r>
              </a:p>
              <a:p>
                <a:r>
                  <a:rPr lang="en-US" altLang="ja-JP" sz="2400" dirty="0"/>
                  <a:t>Chance: he rolls the dice and moves his game piece in the direction indicated.</a:t>
                </a:r>
              </a:p>
              <a:p>
                <a:pPr marL="0" indent="0">
                  <a:buNone/>
                </a:pPr>
                <a:r>
                  <a:rPr lang="en-US" altLang="ja-JP" sz="2400" dirty="0"/>
                  <a:t>Reward: loser pays the winner a number of dollars equal to the number of spaces difference.</a:t>
                </a:r>
              </a:p>
              <a:p>
                <a:endParaRPr lang="en-US" altLang="ja-JP" sz="2400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C41A3F9E-8EB2-E34A-A91A-16EEF080DF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568" y="1446038"/>
                <a:ext cx="5394713" cy="5153517"/>
              </a:xfrm>
              <a:blipFill>
                <a:blip r:embed="rId4"/>
                <a:stretch>
                  <a:fillRect l="-1643" t="-1229" r="-469" b="-3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>
            <a:extLst>
              <a:ext uri="{FF2B5EF4-FFF2-40B4-BE49-F238E27FC236}">
                <a16:creationId xmlns:a16="http://schemas.microsoft.com/office/drawing/2014/main" id="{CDBC0E85-6A48-9240-9761-BF49FF46C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560" y="1313180"/>
            <a:ext cx="279400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501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8445"/>
            <a:ext cx="6934200" cy="1325563"/>
          </a:xfrm>
        </p:spPr>
        <p:txBody>
          <a:bodyPr/>
          <a:lstStyle/>
          <a:p>
            <a:r>
              <a:rPr kumimoji="1" lang="en-US" altLang="ja-JP" dirty="0" err="1"/>
              <a:t>Expectiminimax</a:t>
            </a:r>
            <a:r>
              <a:rPr kumimoji="1" lang="en-US" altLang="ja-JP" dirty="0"/>
              <a:t> example #2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C41A3F9E-8EB2-E34A-A91A-16EEF080DF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568" y="1446038"/>
                <a:ext cx="5394713" cy="5153517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2400" dirty="0"/>
                  <a:t>MIN: Min </a:t>
                </a:r>
                <a:r>
                  <a:rPr lang="en-US" altLang="ja-JP" sz="2400" dirty="0"/>
                  <a:t>decides whether  she’s going to move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altLang="ja-JP" sz="2400" dirty="0"/>
                  <a:t> or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3−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sz="2400" dirty="0"/>
                  <a:t> steps forward, where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sz="2400" dirty="0"/>
                  <a:t> is the roll of the dice.</a:t>
                </a:r>
                <a:endParaRPr kumimoji="1" lang="en-US" altLang="ja-JP" sz="2400" dirty="0"/>
              </a:p>
              <a:p>
                <a:r>
                  <a:rPr lang="en-US" altLang="ja-JP" sz="2400" dirty="0"/>
                  <a:t>Chance: she rolls the dice and moves her game piece in the direction indicated.</a:t>
                </a:r>
              </a:p>
              <a:p>
                <a:r>
                  <a:rPr lang="en-US" altLang="ja-JP" sz="2400" dirty="0"/>
                  <a:t>MAX: Max decides whether  he’s going to move 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altLang="ja-JP" sz="2400" dirty="0"/>
                  <a:t> or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3−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sz="2400" dirty="0"/>
                  <a:t> steps forward, where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sz="2400" dirty="0"/>
                  <a:t> is the roll of the dice.</a:t>
                </a:r>
              </a:p>
              <a:p>
                <a:r>
                  <a:rPr lang="en-US" altLang="ja-JP" sz="2400" dirty="0"/>
                  <a:t>Chance: he rolls the dice and moves his game piece in the direction indicated.</a:t>
                </a:r>
              </a:p>
              <a:p>
                <a:pPr marL="0" indent="0">
                  <a:buNone/>
                </a:pPr>
                <a:r>
                  <a:rPr lang="en-US" altLang="ja-JP" sz="2400" dirty="0"/>
                  <a:t>Reward: loser pays the winner a number of dollars equal to the number of spaces difference.</a:t>
                </a:r>
              </a:p>
              <a:p>
                <a:endParaRPr lang="en-US" altLang="ja-JP" sz="2400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C41A3F9E-8EB2-E34A-A91A-16EEF080DF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568" y="1446038"/>
                <a:ext cx="5394713" cy="5153517"/>
              </a:xfrm>
              <a:blipFill>
                <a:blip r:embed="rId2"/>
                <a:stretch>
                  <a:fillRect l="-1643" t="-1229" r="-469" b="-3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riangle 10">
            <a:extLst>
              <a:ext uri="{FF2B5EF4-FFF2-40B4-BE49-F238E27FC236}">
                <a16:creationId xmlns:a16="http://schemas.microsoft.com/office/drawing/2014/main" id="{C591BE39-12DE-4342-A42F-2459EC619CE3}"/>
              </a:ext>
            </a:extLst>
          </p:cNvPr>
          <p:cNvSpPr/>
          <p:nvPr/>
        </p:nvSpPr>
        <p:spPr>
          <a:xfrm rot="10800000">
            <a:off x="8733370" y="772750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endParaRPr lang="en-US" sz="2400" b="1" dirty="0"/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0A874854-E309-4A4A-8DAF-CE7DD4DC7069}"/>
              </a:ext>
            </a:extLst>
          </p:cNvPr>
          <p:cNvSpPr/>
          <p:nvPr/>
        </p:nvSpPr>
        <p:spPr>
          <a:xfrm>
            <a:off x="6218559" y="295286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9EA0B08E-3C25-334E-B726-565C1F672061}"/>
              </a:ext>
            </a:extLst>
          </p:cNvPr>
          <p:cNvSpPr/>
          <p:nvPr/>
        </p:nvSpPr>
        <p:spPr>
          <a:xfrm>
            <a:off x="7026279" y="295286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462E2DA3-B709-AC40-BDC9-34CCA442B788}"/>
              </a:ext>
            </a:extLst>
          </p:cNvPr>
          <p:cNvSpPr/>
          <p:nvPr/>
        </p:nvSpPr>
        <p:spPr>
          <a:xfrm>
            <a:off x="11141079" y="298334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C9788A9-CBB1-0347-8CE0-66C2886FE713}"/>
              </a:ext>
            </a:extLst>
          </p:cNvPr>
          <p:cNvSpPr/>
          <p:nvPr/>
        </p:nvSpPr>
        <p:spPr>
          <a:xfrm>
            <a:off x="8195030" y="202692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E9C3B92-1094-9149-910D-D80DE654E1F7}"/>
              </a:ext>
            </a:extLst>
          </p:cNvPr>
          <p:cNvSpPr/>
          <p:nvPr/>
        </p:nvSpPr>
        <p:spPr>
          <a:xfrm>
            <a:off x="11395430" y="2042160"/>
            <a:ext cx="594360" cy="59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963D326-93A5-0F47-A549-0808CF3B6A58}"/>
              </a:ext>
            </a:extLst>
          </p:cNvPr>
          <p:cNvCxnSpPr>
            <a:cxnSpLocks/>
            <a:stCxn id="11" idx="0"/>
            <a:endCxn id="42" idx="1"/>
          </p:cNvCxnSpPr>
          <p:nvPr/>
        </p:nvCxnSpPr>
        <p:spPr>
          <a:xfrm>
            <a:off x="9099130" y="1367110"/>
            <a:ext cx="2383342" cy="76209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167080-EEA8-AA42-93D4-8BFD1746DABA}"/>
              </a:ext>
            </a:extLst>
          </p:cNvPr>
          <p:cNvCxnSpPr>
            <a:cxnSpLocks/>
            <a:stCxn id="11" idx="0"/>
            <a:endCxn id="41" idx="7"/>
          </p:cNvCxnSpPr>
          <p:nvPr/>
        </p:nvCxnSpPr>
        <p:spPr>
          <a:xfrm flipH="1">
            <a:off x="8702348" y="1367110"/>
            <a:ext cx="396782" cy="74685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54A1491-2435-B54A-8D1F-84616EAB8AE0}"/>
              </a:ext>
            </a:extLst>
          </p:cNvPr>
          <p:cNvCxnSpPr>
            <a:cxnSpLocks/>
            <a:stCxn id="41" idx="4"/>
            <a:endCxn id="37" idx="0"/>
          </p:cNvCxnSpPr>
          <p:nvPr/>
        </p:nvCxnSpPr>
        <p:spPr>
          <a:xfrm flipH="1">
            <a:off x="6584319" y="2621280"/>
            <a:ext cx="1907891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2885F43-F932-8649-84D4-1DD908F1F1C7}"/>
              </a:ext>
            </a:extLst>
          </p:cNvPr>
          <p:cNvCxnSpPr>
            <a:cxnSpLocks/>
            <a:stCxn id="41" idx="4"/>
            <a:endCxn id="38" idx="0"/>
          </p:cNvCxnSpPr>
          <p:nvPr/>
        </p:nvCxnSpPr>
        <p:spPr>
          <a:xfrm flipH="1">
            <a:off x="7392039" y="2621280"/>
            <a:ext cx="1100171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0C55EB6-5FB6-2D45-8A1F-4582371F2385}"/>
              </a:ext>
            </a:extLst>
          </p:cNvPr>
          <p:cNvCxnSpPr>
            <a:cxnSpLocks/>
            <a:stCxn id="42" idx="4"/>
            <a:endCxn id="39" idx="0"/>
          </p:cNvCxnSpPr>
          <p:nvPr/>
        </p:nvCxnSpPr>
        <p:spPr>
          <a:xfrm flipH="1">
            <a:off x="11506839" y="2636520"/>
            <a:ext cx="185771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C5B37D7-C77B-7641-906F-089EB0B17436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11506839" y="3577702"/>
            <a:ext cx="38389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05D266A-DC4A-8E4E-A1CC-EF415A4D1245}"/>
              </a:ext>
            </a:extLst>
          </p:cNvPr>
          <p:cNvCxnSpPr>
            <a:cxnSpLocks/>
            <a:stCxn id="39" idx="3"/>
          </p:cNvCxnSpPr>
          <p:nvPr/>
        </p:nvCxnSpPr>
        <p:spPr>
          <a:xfrm flipH="1">
            <a:off x="11189690" y="3577702"/>
            <a:ext cx="31714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682D728-992F-D64E-95AA-66E1519C59C7}"/>
              </a:ext>
            </a:extLst>
          </p:cNvPr>
          <p:cNvCxnSpPr>
            <a:cxnSpLocks/>
          </p:cNvCxnSpPr>
          <p:nvPr/>
        </p:nvCxnSpPr>
        <p:spPr>
          <a:xfrm>
            <a:off x="7392039" y="3531982"/>
            <a:ext cx="32293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76E370B-7C33-0E47-8D59-A6569DC21C3D}"/>
              </a:ext>
            </a:extLst>
          </p:cNvPr>
          <p:cNvCxnSpPr>
            <a:cxnSpLocks/>
            <a:stCxn id="38" idx="3"/>
          </p:cNvCxnSpPr>
          <p:nvPr/>
        </p:nvCxnSpPr>
        <p:spPr>
          <a:xfrm flipH="1">
            <a:off x="7059650" y="3547222"/>
            <a:ext cx="33238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E0B8C95-42C8-AE4E-9CA9-F02CB539DF3A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6584319" y="3547222"/>
            <a:ext cx="33817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D73730F-F2CE-7A45-AB68-2A986E2720AB}"/>
              </a:ext>
            </a:extLst>
          </p:cNvPr>
          <p:cNvCxnSpPr>
            <a:cxnSpLocks/>
            <a:stCxn id="37" idx="3"/>
          </p:cNvCxnSpPr>
          <p:nvPr/>
        </p:nvCxnSpPr>
        <p:spPr>
          <a:xfrm flipH="1">
            <a:off x="6236690" y="354722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76C4F26-DEE9-BE4F-9DF3-C1B3370583E2}"/>
                  </a:ext>
                </a:extLst>
              </p:cNvPr>
              <p:cNvSpPr/>
              <p:nvPr/>
            </p:nvSpPr>
            <p:spPr>
              <a:xfrm>
                <a:off x="10289140" y="1351722"/>
                <a:ext cx="113677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3−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76C4F26-DEE9-BE4F-9DF3-C1B3370583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9140" y="1351722"/>
                <a:ext cx="113677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>
            <a:extLst>
              <a:ext uri="{FF2B5EF4-FFF2-40B4-BE49-F238E27FC236}">
                <a16:creationId xmlns:a16="http://schemas.microsoft.com/office/drawing/2014/main" id="{ABD57B97-F6BF-114D-86F3-7E3AB16C832D}"/>
              </a:ext>
            </a:extLst>
          </p:cNvPr>
          <p:cNvSpPr/>
          <p:nvPr/>
        </p:nvSpPr>
        <p:spPr>
          <a:xfrm>
            <a:off x="11630260" y="25404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A59E2ED-66FD-6848-B71D-D849DEEC1138}"/>
              </a:ext>
            </a:extLst>
          </p:cNvPr>
          <p:cNvSpPr/>
          <p:nvPr/>
        </p:nvSpPr>
        <p:spPr>
          <a:xfrm>
            <a:off x="6982060" y="27080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53EC48F-99C0-BE47-A0F8-F260F15905B0}"/>
                  </a:ext>
                </a:extLst>
              </p:cNvPr>
              <p:cNvSpPr/>
              <p:nvPr/>
            </p:nvSpPr>
            <p:spPr>
              <a:xfrm>
                <a:off x="7794658" y="1336482"/>
                <a:ext cx="126492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53EC48F-99C0-BE47-A0F8-F260F1590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658" y="1336482"/>
                <a:ext cx="12649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>
            <a:extLst>
              <a:ext uri="{FF2B5EF4-FFF2-40B4-BE49-F238E27FC236}">
                <a16:creationId xmlns:a16="http://schemas.microsoft.com/office/drawing/2014/main" id="{B059005A-FED9-1B4B-8163-9FBDA04273AC}"/>
              </a:ext>
            </a:extLst>
          </p:cNvPr>
          <p:cNvSpPr/>
          <p:nvPr/>
        </p:nvSpPr>
        <p:spPr>
          <a:xfrm>
            <a:off x="6250540" y="27080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F5C3859-47C1-5742-844A-078BBDAF0F2D}"/>
              </a:ext>
            </a:extLst>
          </p:cNvPr>
          <p:cNvSpPr/>
          <p:nvPr/>
        </p:nvSpPr>
        <p:spPr>
          <a:xfrm>
            <a:off x="11157820" y="2753802"/>
            <a:ext cx="548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3E1B091-4263-A843-8071-EE9F5A8BDDA5}"/>
              </a:ext>
            </a:extLst>
          </p:cNvPr>
          <p:cNvSpPr/>
          <p:nvPr/>
        </p:nvSpPr>
        <p:spPr>
          <a:xfrm rot="5400000">
            <a:off x="7393540" y="38663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A00D52F-4AD0-5C47-AE56-5B2EFEBD98F0}"/>
              </a:ext>
            </a:extLst>
          </p:cNvPr>
          <p:cNvSpPr/>
          <p:nvPr/>
        </p:nvSpPr>
        <p:spPr>
          <a:xfrm rot="5400000">
            <a:off x="6540100" y="38815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90" name="Triangle 89">
            <a:extLst>
              <a:ext uri="{FF2B5EF4-FFF2-40B4-BE49-F238E27FC236}">
                <a16:creationId xmlns:a16="http://schemas.microsoft.com/office/drawing/2014/main" id="{EC2B6FCE-6E84-F947-B0DF-DB7CE481E9E6}"/>
              </a:ext>
            </a:extLst>
          </p:cNvPr>
          <p:cNvSpPr/>
          <p:nvPr/>
        </p:nvSpPr>
        <p:spPr>
          <a:xfrm>
            <a:off x="7818759" y="295286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1" name="Triangle 90">
            <a:extLst>
              <a:ext uri="{FF2B5EF4-FFF2-40B4-BE49-F238E27FC236}">
                <a16:creationId xmlns:a16="http://schemas.microsoft.com/office/drawing/2014/main" id="{53F7BC92-9F27-834E-8977-FF0165964144}"/>
              </a:ext>
            </a:extLst>
          </p:cNvPr>
          <p:cNvSpPr/>
          <p:nvPr/>
        </p:nvSpPr>
        <p:spPr>
          <a:xfrm>
            <a:off x="861123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0454C08-3563-1A41-8852-A2FA7432B303}"/>
              </a:ext>
            </a:extLst>
          </p:cNvPr>
          <p:cNvCxnSpPr>
            <a:cxnSpLocks/>
            <a:stCxn id="91" idx="3"/>
          </p:cNvCxnSpPr>
          <p:nvPr/>
        </p:nvCxnSpPr>
        <p:spPr>
          <a:xfrm>
            <a:off x="8976999" y="3562462"/>
            <a:ext cx="322931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AEFF8375-2986-B040-BD06-94BDF0885FF4}"/>
              </a:ext>
            </a:extLst>
          </p:cNvPr>
          <p:cNvCxnSpPr>
            <a:cxnSpLocks/>
            <a:stCxn id="91" idx="3"/>
          </p:cNvCxnSpPr>
          <p:nvPr/>
        </p:nvCxnSpPr>
        <p:spPr>
          <a:xfrm flipH="1">
            <a:off x="8644610" y="3562462"/>
            <a:ext cx="33238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02B271A-CD72-D647-8E8D-9F1730722AA6}"/>
              </a:ext>
            </a:extLst>
          </p:cNvPr>
          <p:cNvCxnSpPr>
            <a:cxnSpLocks/>
            <a:stCxn id="90" idx="3"/>
          </p:cNvCxnSpPr>
          <p:nvPr/>
        </p:nvCxnSpPr>
        <p:spPr>
          <a:xfrm>
            <a:off x="8184519" y="3547222"/>
            <a:ext cx="33817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091D2EB-1C38-7544-BB02-39F0E3215AA8}"/>
              </a:ext>
            </a:extLst>
          </p:cNvPr>
          <p:cNvCxnSpPr>
            <a:cxnSpLocks/>
            <a:stCxn id="90" idx="3"/>
          </p:cNvCxnSpPr>
          <p:nvPr/>
        </p:nvCxnSpPr>
        <p:spPr>
          <a:xfrm flipH="1">
            <a:off x="7836890" y="354722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5141FC5B-C34A-6D43-89A1-8A8E1F3289EC}"/>
              </a:ext>
            </a:extLst>
          </p:cNvPr>
          <p:cNvSpPr/>
          <p:nvPr/>
        </p:nvSpPr>
        <p:spPr>
          <a:xfrm rot="5400000">
            <a:off x="8978500" y="389680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3333DD0-29B6-4043-9AE8-1E8C397B37C0}"/>
              </a:ext>
            </a:extLst>
          </p:cNvPr>
          <p:cNvSpPr/>
          <p:nvPr/>
        </p:nvSpPr>
        <p:spPr>
          <a:xfrm rot="5400000">
            <a:off x="8170780" y="38815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01" name="Triangle 100">
            <a:extLst>
              <a:ext uri="{FF2B5EF4-FFF2-40B4-BE49-F238E27FC236}">
                <a16:creationId xmlns:a16="http://schemas.microsoft.com/office/drawing/2014/main" id="{2B456299-3E2B-A44A-871D-42D823CF3407}"/>
              </a:ext>
            </a:extLst>
          </p:cNvPr>
          <p:cNvSpPr/>
          <p:nvPr/>
        </p:nvSpPr>
        <p:spPr>
          <a:xfrm>
            <a:off x="9403719" y="296810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2" name="Triangle 101">
            <a:extLst>
              <a:ext uri="{FF2B5EF4-FFF2-40B4-BE49-F238E27FC236}">
                <a16:creationId xmlns:a16="http://schemas.microsoft.com/office/drawing/2014/main" id="{27D42E4C-554B-1244-945C-CF159395D275}"/>
              </a:ext>
            </a:extLst>
          </p:cNvPr>
          <p:cNvSpPr/>
          <p:nvPr/>
        </p:nvSpPr>
        <p:spPr>
          <a:xfrm>
            <a:off x="10196199" y="2983342"/>
            <a:ext cx="731520" cy="5943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7975CAB-477C-C749-AD98-E7788AB0B100}"/>
              </a:ext>
            </a:extLst>
          </p:cNvPr>
          <p:cNvCxnSpPr>
            <a:cxnSpLocks/>
            <a:stCxn id="102" idx="3"/>
          </p:cNvCxnSpPr>
          <p:nvPr/>
        </p:nvCxnSpPr>
        <p:spPr>
          <a:xfrm>
            <a:off x="10561959" y="3577702"/>
            <a:ext cx="382501" cy="42587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B191284E-F714-2447-957B-D297F5A64F39}"/>
              </a:ext>
            </a:extLst>
          </p:cNvPr>
          <p:cNvCxnSpPr>
            <a:cxnSpLocks/>
            <a:stCxn id="102" idx="3"/>
          </p:cNvCxnSpPr>
          <p:nvPr/>
        </p:nvCxnSpPr>
        <p:spPr>
          <a:xfrm flipH="1">
            <a:off x="10229570" y="3577702"/>
            <a:ext cx="332389" cy="41517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11682F8-241D-6C44-86B7-E175831C07B2}"/>
              </a:ext>
            </a:extLst>
          </p:cNvPr>
          <p:cNvCxnSpPr>
            <a:cxnSpLocks/>
            <a:stCxn id="101" idx="3"/>
          </p:cNvCxnSpPr>
          <p:nvPr/>
        </p:nvCxnSpPr>
        <p:spPr>
          <a:xfrm>
            <a:off x="9769479" y="3562462"/>
            <a:ext cx="338171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1288B38-287B-7D42-AFB9-ADC44D098500}"/>
              </a:ext>
            </a:extLst>
          </p:cNvPr>
          <p:cNvCxnSpPr>
            <a:cxnSpLocks/>
            <a:stCxn id="101" idx="3"/>
          </p:cNvCxnSpPr>
          <p:nvPr/>
        </p:nvCxnSpPr>
        <p:spPr>
          <a:xfrm flipH="1">
            <a:off x="9421850" y="3562462"/>
            <a:ext cx="347629" cy="4304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2362C88-EADE-A740-A733-1B574DFE7CE3}"/>
              </a:ext>
            </a:extLst>
          </p:cNvPr>
          <p:cNvSpPr/>
          <p:nvPr/>
        </p:nvSpPr>
        <p:spPr>
          <a:xfrm rot="5400000">
            <a:off x="11477860" y="39425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48858C2-F745-AF42-8A89-0A1BCD76307A}"/>
              </a:ext>
            </a:extLst>
          </p:cNvPr>
          <p:cNvSpPr/>
          <p:nvPr/>
        </p:nvSpPr>
        <p:spPr>
          <a:xfrm rot="5400000">
            <a:off x="10563460" y="391204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…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14264802-48C4-D94B-9E44-AF43F1ADFF20}"/>
              </a:ext>
            </a:extLst>
          </p:cNvPr>
          <p:cNvCxnSpPr>
            <a:cxnSpLocks/>
            <a:stCxn id="41" idx="4"/>
            <a:endCxn id="90" idx="0"/>
          </p:cNvCxnSpPr>
          <p:nvPr/>
        </p:nvCxnSpPr>
        <p:spPr>
          <a:xfrm flipH="1">
            <a:off x="8184519" y="2621280"/>
            <a:ext cx="307691" cy="3315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84D2E7DE-0B08-FD42-963D-260495064AD4}"/>
              </a:ext>
            </a:extLst>
          </p:cNvPr>
          <p:cNvCxnSpPr>
            <a:cxnSpLocks/>
            <a:stCxn id="41" idx="4"/>
            <a:endCxn id="91" idx="0"/>
          </p:cNvCxnSpPr>
          <p:nvPr/>
        </p:nvCxnSpPr>
        <p:spPr>
          <a:xfrm>
            <a:off x="8492210" y="2621280"/>
            <a:ext cx="484789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4A39925-9C01-A640-868B-5B3309E8C951}"/>
              </a:ext>
            </a:extLst>
          </p:cNvPr>
          <p:cNvCxnSpPr>
            <a:cxnSpLocks/>
            <a:stCxn id="41" idx="4"/>
            <a:endCxn id="101" idx="0"/>
          </p:cNvCxnSpPr>
          <p:nvPr/>
        </p:nvCxnSpPr>
        <p:spPr>
          <a:xfrm>
            <a:off x="8492210" y="2621280"/>
            <a:ext cx="1277269" cy="34682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F9121911-541E-CD41-A022-398551262B2E}"/>
              </a:ext>
            </a:extLst>
          </p:cNvPr>
          <p:cNvCxnSpPr>
            <a:cxnSpLocks/>
            <a:stCxn id="41" idx="4"/>
            <a:endCxn id="102" idx="0"/>
          </p:cNvCxnSpPr>
          <p:nvPr/>
        </p:nvCxnSpPr>
        <p:spPr>
          <a:xfrm>
            <a:off x="8492210" y="2621280"/>
            <a:ext cx="2069749" cy="36206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642BA95-CF59-4741-97C6-A8849AF07F16}"/>
              </a:ext>
            </a:extLst>
          </p:cNvPr>
          <p:cNvSpPr/>
          <p:nvPr/>
        </p:nvSpPr>
        <p:spPr>
          <a:xfrm>
            <a:off x="7789780" y="27233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5C9EC89-45EB-5441-978C-DC445167B137}"/>
              </a:ext>
            </a:extLst>
          </p:cNvPr>
          <p:cNvSpPr/>
          <p:nvPr/>
        </p:nvSpPr>
        <p:spPr>
          <a:xfrm>
            <a:off x="8932780" y="27233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0885241-66B3-904A-87C8-766044AF4E40}"/>
              </a:ext>
            </a:extLst>
          </p:cNvPr>
          <p:cNvSpPr/>
          <p:nvPr/>
        </p:nvSpPr>
        <p:spPr>
          <a:xfrm>
            <a:off x="9725260" y="27385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6E49F36-2D74-B24A-8F1B-6A2C775F9597}"/>
              </a:ext>
            </a:extLst>
          </p:cNvPr>
          <p:cNvSpPr/>
          <p:nvPr/>
        </p:nvSpPr>
        <p:spPr>
          <a:xfrm>
            <a:off x="10532980" y="273856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DAAC9F3-F7D5-124D-9F8A-E9D29D3AA76D}"/>
              </a:ext>
            </a:extLst>
          </p:cNvPr>
          <p:cNvSpPr/>
          <p:nvPr/>
        </p:nvSpPr>
        <p:spPr>
          <a:xfrm>
            <a:off x="11782660" y="293668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6044CA0-93B0-8444-B83E-72E4BA0AA91C}"/>
              </a:ext>
            </a:extLst>
          </p:cNvPr>
          <p:cNvSpPr/>
          <p:nvPr/>
        </p:nvSpPr>
        <p:spPr>
          <a:xfrm>
            <a:off x="11813140" y="34091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7CC0B05-B715-7449-BA9C-C94F96B35411}"/>
              </a:ext>
            </a:extLst>
          </p:cNvPr>
          <p:cNvSpPr/>
          <p:nvPr/>
        </p:nvSpPr>
        <p:spPr>
          <a:xfrm rot="5400000">
            <a:off x="9725260" y="3942522"/>
            <a:ext cx="340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958908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FD622-DA6C-C146-87E2-32955AF0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0A8519-D848-C846-87BA-BADAA2BCDA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Alpha-beta pruning</a:t>
                </a:r>
              </a:p>
              <a:p>
                <a:pPr lvl="1"/>
                <a:r>
                  <a:rPr lang="en-US" dirty="0"/>
                  <a:t>alpha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is the highest score that MAX knows how to force MIN to accept</a:t>
                </a:r>
              </a:p>
              <a:p>
                <a:pPr lvl="1"/>
                <a:r>
                  <a:rPr lang="en-US" dirty="0"/>
                  <a:t>beta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) is the lowest score the MIN knows how to force MAX to accept</a:t>
                </a:r>
              </a:p>
              <a:p>
                <a:pPr lvl="1"/>
                <a:r>
                  <a:rPr lang="en-US" dirty="0"/>
                  <a:t>With optimum move ordering, computational complexity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Expectiminimax</a:t>
                </a:r>
                <a:r>
                  <a:rPr lang="en-US" dirty="0"/>
                  <a:t>: Minimax search for games of chance</a:t>
                </a:r>
              </a:p>
              <a:p>
                <a:pPr lvl="1"/>
                <a:r>
                  <a:rPr lang="en-US" dirty="0"/>
                  <a:t>Besides MIN and MAX, there’s one more player: CHANCE</a:t>
                </a:r>
              </a:p>
              <a:p>
                <a:pPr lvl="1"/>
                <a:r>
                  <a:rPr lang="en-US" dirty="0"/>
                  <a:t>The value of a CHANCE node is the expected value of its daughters</a:t>
                </a:r>
              </a:p>
              <a:p>
                <a:pPr lvl="1"/>
                <a:r>
                  <a:rPr lang="en-US" dirty="0"/>
                  <a:t>Number of levels is doubled, branching factor is large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0A8519-D848-C846-87BA-BADAA2BCDA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36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50AA-F073-F343-9679-49C0C0EC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 of alpha-beta pruning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D0793C-981C-8A4B-ABE4-9DF2CEA6FE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basic idea of alpha-beta pruning is to reduce the complexity of minimax from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 do this by only evaluating half of the levels.</a:t>
                </a:r>
              </a:p>
              <a:p>
                <a:r>
                  <a:rPr lang="en-US" dirty="0"/>
                  <a:t>How can we ”only evaluate half the levels” without any reduction of accuracy?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D0793C-981C-8A4B-ABE4-9DF2CEA6FE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16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it works: It is possible to compute the exact minimax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5196348" y="2895600"/>
            <a:ext cx="5397910" cy="33528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7910" h="3352800">
                <a:moveTo>
                  <a:pt x="1280652" y="76200"/>
                </a:moveTo>
                <a:lnTo>
                  <a:pt x="678426" y="1376516"/>
                </a:lnTo>
                <a:lnTo>
                  <a:pt x="0" y="3279058"/>
                </a:lnTo>
                <a:lnTo>
                  <a:pt x="5397910" y="3352800"/>
                </a:lnTo>
                <a:lnTo>
                  <a:pt x="5206181" y="904568"/>
                </a:lnTo>
                <a:cubicBezTo>
                  <a:pt x="4646971" y="350275"/>
                  <a:pt x="2774113" y="141678"/>
                  <a:pt x="2118852" y="0"/>
                </a:cubicBezTo>
                <a:cubicBezTo>
                  <a:pt x="1918059" y="11676"/>
                  <a:pt x="1567171" y="69287"/>
                  <a:pt x="1280652" y="76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6516624" y="2945132"/>
            <a:ext cx="4114800" cy="3297799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4800" h="3297799">
                <a:moveTo>
                  <a:pt x="0" y="21199"/>
                </a:moveTo>
                <a:cubicBezTo>
                  <a:pt x="268288" y="641912"/>
                  <a:pt x="962742" y="1291199"/>
                  <a:pt x="1445342" y="1926199"/>
                </a:cubicBezTo>
                <a:lnTo>
                  <a:pt x="1445342" y="3221599"/>
                </a:lnTo>
                <a:lnTo>
                  <a:pt x="4114800" y="3297799"/>
                </a:lnTo>
                <a:lnTo>
                  <a:pt x="3923071" y="849567"/>
                </a:lnTo>
                <a:cubicBezTo>
                  <a:pt x="3363861" y="295274"/>
                  <a:pt x="1493461" y="162877"/>
                  <a:pt x="838200" y="21199"/>
                </a:cubicBezTo>
                <a:cubicBezTo>
                  <a:pt x="637407" y="32875"/>
                  <a:pt x="224608" y="0"/>
                  <a:pt x="0" y="21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182803" y="3794700"/>
            <a:ext cx="2157707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07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2157707" y="2448232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3701</Words>
  <Application>Microsoft Macintosh PowerPoint</Application>
  <PresentationFormat>Widescreen</PresentationFormat>
  <Paragraphs>645</Paragraphs>
  <Slides>54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Wingdings</vt:lpstr>
      <vt:lpstr>Office Theme</vt:lpstr>
      <vt:lpstr>CS440/ECE448 Lecture 19: Alpha-Beta and Expectiminimax</vt:lpstr>
      <vt:lpstr>Outline</vt:lpstr>
      <vt:lpstr>Minimax Search</vt:lpstr>
      <vt:lpstr>Computational complexity of minimax</vt:lpstr>
      <vt:lpstr>Basic idea of alpha-beta pruning</vt:lpstr>
      <vt:lpstr>Basic idea of 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The pruning thresholds, alpha and beta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Outline</vt:lpstr>
      <vt:lpstr>Computational complexity of alpha-beta pruning</vt:lpstr>
      <vt:lpstr>Optimal ordering </vt:lpstr>
      <vt:lpstr>Non-optimal ordering</vt:lpstr>
      <vt:lpstr>Optimal ordering</vt:lpstr>
      <vt:lpstr>Optimal ordering</vt:lpstr>
      <vt:lpstr>Computational Complexity</vt:lpstr>
      <vt:lpstr>Computational Complexity</vt:lpstr>
      <vt:lpstr>Alpha-beta pruning</vt:lpstr>
      <vt:lpstr>Outline</vt:lpstr>
      <vt:lpstr>Stochastic games</vt:lpstr>
      <vt:lpstr>Minimax</vt:lpstr>
      <vt:lpstr>Expectiminimax</vt:lpstr>
      <vt:lpstr>Expectiminimax</vt:lpstr>
      <vt:lpstr>Expectiminimax: notation</vt:lpstr>
      <vt:lpstr>Expectiminimax example</vt:lpstr>
      <vt:lpstr>Expectiminimax example</vt:lpstr>
      <vt:lpstr>Expectiminimax example</vt:lpstr>
      <vt:lpstr>Expectiminimax example</vt:lpstr>
      <vt:lpstr>Expectiminimax example</vt:lpstr>
      <vt:lpstr>Expectiminimax example</vt:lpstr>
      <vt:lpstr>Expectiminimax example</vt:lpstr>
      <vt:lpstr>Expectiminimax example</vt:lpstr>
      <vt:lpstr>Expectiminimax example</vt:lpstr>
      <vt:lpstr>Expectiminimax example</vt:lpstr>
      <vt:lpstr>Expectiminimax example</vt:lpstr>
      <vt:lpstr>Expectiminimax example</vt:lpstr>
      <vt:lpstr>Outline</vt:lpstr>
      <vt:lpstr>Expectiminimax example #2</vt:lpstr>
      <vt:lpstr>Expectiminimax example #2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10: Stochastic Games</dc:title>
  <dc:creator>Mark Hasegawa-Johnson</dc:creator>
  <cp:lastModifiedBy>Hasegawa-Johnson, Mark Allan</cp:lastModifiedBy>
  <cp:revision>73</cp:revision>
  <cp:lastPrinted>2021-04-03T02:42:48Z</cp:lastPrinted>
  <dcterms:created xsi:type="dcterms:W3CDTF">2017-09-27T15:09:22Z</dcterms:created>
  <dcterms:modified xsi:type="dcterms:W3CDTF">2021-04-03T02:43:02Z</dcterms:modified>
</cp:coreProperties>
</file>