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84" r:id="rId5"/>
    <p:sldId id="258" r:id="rId6"/>
    <p:sldId id="293" r:id="rId7"/>
    <p:sldId id="259" r:id="rId8"/>
    <p:sldId id="261" r:id="rId9"/>
    <p:sldId id="262" r:id="rId10"/>
    <p:sldId id="264" r:id="rId11"/>
    <p:sldId id="304" r:id="rId12"/>
    <p:sldId id="294" r:id="rId13"/>
    <p:sldId id="285" r:id="rId14"/>
    <p:sldId id="265" r:id="rId15"/>
    <p:sldId id="266" r:id="rId16"/>
    <p:sldId id="267" r:id="rId17"/>
    <p:sldId id="268" r:id="rId18"/>
    <p:sldId id="299" r:id="rId19"/>
    <p:sldId id="296" r:id="rId20"/>
    <p:sldId id="291" r:id="rId21"/>
    <p:sldId id="292" r:id="rId22"/>
    <p:sldId id="300" r:id="rId23"/>
    <p:sldId id="302" r:id="rId24"/>
    <p:sldId id="303" r:id="rId25"/>
    <p:sldId id="305" r:id="rId26"/>
    <p:sldId id="306" r:id="rId27"/>
    <p:sldId id="307" r:id="rId28"/>
    <p:sldId id="308" r:id="rId29"/>
    <p:sldId id="280" r:id="rId30"/>
    <p:sldId id="274" r:id="rId31"/>
    <p:sldId id="263" r:id="rId32"/>
    <p:sldId id="271" r:id="rId33"/>
    <p:sldId id="276" r:id="rId34"/>
    <p:sldId id="309" r:id="rId35"/>
    <p:sldId id="314" r:id="rId36"/>
    <p:sldId id="312" r:id="rId37"/>
    <p:sldId id="313" r:id="rId38"/>
    <p:sldId id="297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cg.doc.gold.ac.uk/papers/browne_tciaig12_1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29/n7587/full/nature16961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41"/>
            <a:ext cx="9144000" cy="1847081"/>
          </a:xfrm>
        </p:spPr>
        <p:txBody>
          <a:bodyPr/>
          <a:lstStyle/>
          <a:p>
            <a:r>
              <a:rPr lang="en-US" altLang="ja-JP" dirty="0"/>
              <a:t>CS440/ECE448 Lecture 18:</a:t>
            </a:r>
            <a:br>
              <a:rPr lang="en-US" altLang="ja-JP" dirty="0"/>
            </a:br>
            <a:r>
              <a:rPr lang="en-US" altLang="ja-JP" dirty="0"/>
              <a:t>Two-Player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8653"/>
            <a:ext cx="4829666" cy="13869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en-US" altLang="ja-JP" sz="2000" dirty="0"/>
              <a:t>Slides </a:t>
            </a:r>
            <a:r>
              <a:rPr lang="en-US" altLang="ja-JP" sz="2000" dirty="0"/>
              <a:t>by Mark Hasegawa-Johnson &amp; Svetlana </a:t>
            </a:r>
            <a:r>
              <a:rPr lang="en-US" altLang="ja-JP" sz="2000" dirty="0" err="1"/>
              <a:t>Lazebnik</a:t>
            </a:r>
            <a:r>
              <a:rPr lang="en-US" altLang="ja-JP" sz="2000" dirty="0"/>
              <a:t>, 3/31/2021</a:t>
            </a:r>
          </a:p>
          <a:p>
            <a:pPr algn="l"/>
            <a:r>
              <a:rPr lang="en-US" altLang="ja-JP" sz="2000" dirty="0"/>
              <a:t>Distributed under CC-BY 4.0 (</a:t>
            </a:r>
            <a:r>
              <a:rPr lang="en-US" altLang="ja-JP" sz="2000" dirty="0">
                <a:hlinkClick r:id="rId2"/>
              </a:rPr>
              <a:t>https://creativecommons.org/licenses/by/4.0/</a:t>
            </a:r>
            <a:r>
              <a:rPr lang="en-US" altLang="ja-JP" sz="2000" dirty="0"/>
              <a:t>). You are free to share and/or adapt if you give attribution.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3" y="1744396"/>
            <a:ext cx="5818754" cy="4315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AD375-8BDD-034A-B197-D83259605414}"/>
              </a:ext>
            </a:extLst>
          </p:cNvPr>
          <p:cNvSpPr/>
          <p:nvPr/>
        </p:nvSpPr>
        <p:spPr>
          <a:xfrm>
            <a:off x="6100690" y="6028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Karl Gottlieb von </a:t>
            </a:r>
            <a:r>
              <a:rPr lang="en-US" sz="1200" dirty="0" err="1"/>
              <a:t>Windisch</a:t>
            </a:r>
            <a:r>
              <a:rPr lang="en-US" sz="1200" dirty="0"/>
              <a:t> - Copper engraving from the book: Karl Gottlieb von </a:t>
            </a:r>
            <a:r>
              <a:rPr lang="en-US" sz="1200" dirty="0" err="1"/>
              <a:t>Windisch</a:t>
            </a:r>
            <a:r>
              <a:rPr lang="en-US" sz="1200" dirty="0"/>
              <a:t>, </a:t>
            </a:r>
            <a:r>
              <a:rPr lang="en-US" sz="1200" dirty="0" err="1"/>
              <a:t>Briefe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Schachspieler</a:t>
            </a:r>
            <a:r>
              <a:rPr lang="en-US" sz="1200" dirty="0"/>
              <a:t> des </a:t>
            </a:r>
            <a:r>
              <a:rPr lang="en-US" sz="1200" dirty="0" err="1"/>
              <a:t>Hrn</a:t>
            </a:r>
            <a:r>
              <a:rPr lang="en-US" sz="1200" dirty="0"/>
              <a:t>. von </a:t>
            </a:r>
            <a:r>
              <a:rPr lang="en-US" sz="1200" dirty="0" err="1"/>
              <a:t>Kempelen</a:t>
            </a:r>
            <a:r>
              <a:rPr lang="en-US" sz="1200" dirty="0"/>
              <a:t>, </a:t>
            </a:r>
            <a:r>
              <a:rPr lang="en-US" sz="1200" dirty="0" err="1"/>
              <a:t>nebst</a:t>
            </a:r>
            <a:r>
              <a:rPr lang="en-US" sz="1200" dirty="0"/>
              <a:t> </a:t>
            </a:r>
            <a:r>
              <a:rPr lang="en-US" sz="1200" dirty="0" err="1"/>
              <a:t>drei</a:t>
            </a:r>
            <a:r>
              <a:rPr lang="en-US" sz="1200" dirty="0"/>
              <a:t> </a:t>
            </a:r>
            <a:r>
              <a:rPr lang="en-US" sz="1200" dirty="0" err="1"/>
              <a:t>Kupferstichen</a:t>
            </a:r>
            <a:r>
              <a:rPr lang="en-US" sz="1200" dirty="0"/>
              <a:t> die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berühmte</a:t>
            </a:r>
            <a:r>
              <a:rPr lang="en-US" sz="1200" dirty="0"/>
              <a:t> </a:t>
            </a:r>
            <a:r>
              <a:rPr lang="en-US" sz="1200" dirty="0" err="1"/>
              <a:t>Maschine</a:t>
            </a:r>
            <a:r>
              <a:rPr lang="en-US" sz="1200" dirty="0"/>
              <a:t> </a:t>
            </a:r>
            <a:r>
              <a:rPr lang="en-US" sz="1200" dirty="0" err="1"/>
              <a:t>vorstellen</a:t>
            </a:r>
            <a:r>
              <a:rPr lang="en-US" sz="1200" dirty="0"/>
              <a:t>. 1783.Original Uploader was </a:t>
            </a:r>
            <a:r>
              <a:rPr lang="en-US" sz="1200" dirty="0" err="1"/>
              <a:t>Schaelss</a:t>
            </a:r>
            <a:r>
              <a:rPr lang="en-US" sz="1200" dirty="0"/>
              <a:t> (talk) at 11:12, 7. Apr 2004.,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=424092</a:t>
            </a:r>
          </a:p>
        </p:txBody>
      </p:sp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A more abstract game tree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depth-two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6" y="0"/>
            <a:ext cx="8229600" cy="792162"/>
          </a:xfrm>
        </p:spPr>
        <p:txBody>
          <a:bodyPr/>
          <a:lstStyle/>
          <a:p>
            <a:r>
              <a:rPr lang="en-US" dirty="0"/>
              <a:t>Standard notation for game trees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770" y="717716"/>
            <a:ext cx="6554483" cy="295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13141-0F4A-B44D-A0BA-4698A308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522" y="4021351"/>
            <a:ext cx="8928764" cy="245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= game state from which MAX can play</a:t>
            </a:r>
          </a:p>
          <a:p>
            <a:pPr marL="0" indent="0">
              <a:buNone/>
            </a:pPr>
            <a:r>
              <a:rPr lang="en-US" sz="3600" dirty="0"/>
              <a:t>       = game state from which MIN can play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number = value of that game state for MAX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859257C-1158-124F-9807-EA6A99449997}"/>
              </a:ext>
            </a:extLst>
          </p:cNvPr>
          <p:cNvSpPr/>
          <p:nvPr/>
        </p:nvSpPr>
        <p:spPr>
          <a:xfrm>
            <a:off x="2364060" y="4059044"/>
            <a:ext cx="401444" cy="412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8D5B5BE-42B4-2B49-9F8B-5AF959CA0F71}"/>
              </a:ext>
            </a:extLst>
          </p:cNvPr>
          <p:cNvSpPr/>
          <p:nvPr/>
        </p:nvSpPr>
        <p:spPr>
          <a:xfrm rot="10800000">
            <a:off x="2371495" y="4746699"/>
            <a:ext cx="401444" cy="412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1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/>
              <a:t>Every possible outcome has a value (or “utility”) for me.</a:t>
            </a:r>
          </a:p>
          <a:p>
            <a:r>
              <a:rPr lang="en-US" altLang="ja-JP" dirty="0"/>
              <a:t>Zero-sum game: if the value to me is +V, then the value to my opponent is –V.</a:t>
            </a:r>
          </a:p>
          <a:p>
            <a:r>
              <a:rPr lang="en-US" altLang="ja-JP" dirty="0"/>
              <a:t>Phrased another way:</a:t>
            </a:r>
          </a:p>
          <a:p>
            <a:pPr lvl="1"/>
            <a:r>
              <a:rPr lang="en-US" altLang="ja-JP" dirty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/>
              <a:t>My opponent’s rational action is to choose a move that will minimize the value of the outcome</a:t>
            </a:r>
          </a:p>
          <a:p>
            <a:r>
              <a:rPr lang="en-US" altLang="ja-JP" dirty="0"/>
              <a:t>Call me “</a:t>
            </a:r>
            <a:r>
              <a:rPr lang="en-US" altLang="ja-JP" dirty="0">
                <a:hlinkClick r:id="rId2"/>
              </a:rPr>
              <a:t>Max</a:t>
            </a:r>
            <a:r>
              <a:rPr lang="en-US" altLang="ja-JP" dirty="0"/>
              <a:t>”</a:t>
            </a:r>
          </a:p>
          <a:p>
            <a:r>
              <a:rPr kumimoji="1" lang="en-US" altLang="ja-JP" dirty="0"/>
              <a:t>Call my opponent “</a:t>
            </a:r>
            <a:r>
              <a:rPr kumimoji="1" lang="en-US" altLang="ja-JP" dirty="0">
                <a:hlinkClick r:id="rId3"/>
              </a:rPr>
              <a:t>Min</a:t>
            </a:r>
            <a:r>
              <a:rPr kumimoji="1" lang="en-US" altLang="ja-JP" dirty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tree 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</a:t>
            </a:r>
            <a:r>
              <a:rPr lang="en-US" dirty="0" err="1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339" y="1951038"/>
            <a:ext cx="533400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r>
              <a:rPr lang="en-US" sz="2400" dirty="0"/>
              <a:t>If you play using the </a:t>
            </a:r>
            <a:r>
              <a:rPr lang="en-US" sz="2400" b="1" u="sng" dirty="0"/>
              <a:t>minimax-optimal</a:t>
            </a:r>
            <a:r>
              <a:rPr lang="en-US" sz="2400" dirty="0"/>
              <a:t> sequence of moves, then the utility you earn will always be </a:t>
            </a:r>
            <a:r>
              <a:rPr lang="en-US" sz="2400" b="1" u="sng" dirty="0"/>
              <a:t>greater than or equal</a:t>
            </a:r>
            <a:r>
              <a:rPr lang="en-US" sz="2400" dirty="0"/>
              <a:t> to the amount that you predict.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Multi-player games; Non-zero-sum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34" y="1209915"/>
            <a:ext cx="8686800" cy="5224339"/>
          </a:xfrm>
        </p:spPr>
        <p:txBody>
          <a:bodyPr>
            <a:normAutofit/>
          </a:bodyPr>
          <a:lstStyle/>
          <a:p>
            <a:r>
              <a:rPr lang="en-US" dirty="0"/>
              <a:t>More than two players.  For example:</a:t>
            </a:r>
          </a:p>
          <a:p>
            <a:pPr lvl="1"/>
            <a:r>
              <a:rPr lang="en-US" sz="2600" dirty="0"/>
              <a:t>Dog (🐶) tries to maximize the number of doggie treats</a:t>
            </a:r>
          </a:p>
          <a:p>
            <a:pPr lvl="1"/>
            <a:r>
              <a:rPr lang="en-US" sz="2600" dirty="0"/>
              <a:t>Cat (🐱) tries to maximize the number of cat treats</a:t>
            </a:r>
          </a:p>
          <a:p>
            <a:pPr lvl="1"/>
            <a:r>
              <a:rPr lang="en-US" sz="2600" dirty="0"/>
              <a:t>Mouse (🐭) tries to maximize the number of mouse treats </a:t>
            </a:r>
          </a:p>
          <a:p>
            <a:r>
              <a:rPr lang="en-US" dirty="0"/>
              <a:t>Non-zero-sum.  We can’t just assume that Min’s score is the opposite of Max’s.  Instead, utilities are now tuples.  For example:</a:t>
            </a:r>
          </a:p>
          <a:p>
            <a:pPr lvl="1"/>
            <a:r>
              <a:rPr lang="en-US" dirty="0"/>
              <a:t>(🐶5, 🐱8, 🐭2) = 5 doggie treats, 8 kitty treats, 2 mouse treats</a:t>
            </a:r>
          </a:p>
          <a:p>
            <a:r>
              <a:rPr lang="en-US" dirty="0"/>
              <a:t>Each player maximizes their own utility at their node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Minimax in multi-player &amp; non-zero-sum games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32589-DAEF-FD48-A3EE-E3036E3202FC}"/>
              </a:ext>
            </a:extLst>
          </p:cNvPr>
          <p:cNvSpPr/>
          <p:nvPr/>
        </p:nvSpPr>
        <p:spPr>
          <a:xfrm>
            <a:off x="5739618" y="1209820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🐶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FA90F-152A-7A43-9F2A-FB84101069A0}"/>
              </a:ext>
            </a:extLst>
          </p:cNvPr>
          <p:cNvSpPr/>
          <p:nvPr/>
        </p:nvSpPr>
        <p:spPr>
          <a:xfrm>
            <a:off x="3345766" y="2361028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7707A-9DFE-1B47-92C8-436074BAD046}"/>
              </a:ext>
            </a:extLst>
          </p:cNvPr>
          <p:cNvSpPr/>
          <p:nvPr/>
        </p:nvSpPr>
        <p:spPr>
          <a:xfrm>
            <a:off x="8630528" y="238447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AF94F8-B203-7D47-B2AD-EFACDADAA9E7}"/>
              </a:ext>
            </a:extLst>
          </p:cNvPr>
          <p:cNvSpPr/>
          <p:nvPr/>
        </p:nvSpPr>
        <p:spPr>
          <a:xfrm>
            <a:off x="2006990" y="379358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804C3F-5B54-ED4B-8B35-EB94F9DCDE3C}"/>
              </a:ext>
            </a:extLst>
          </p:cNvPr>
          <p:cNvSpPr/>
          <p:nvPr/>
        </p:nvSpPr>
        <p:spPr>
          <a:xfrm>
            <a:off x="4661094" y="383110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5BD764-4217-AB46-AE9E-EB83F9D22C5E}"/>
              </a:ext>
            </a:extLst>
          </p:cNvPr>
          <p:cNvSpPr/>
          <p:nvPr/>
        </p:nvSpPr>
        <p:spPr>
          <a:xfrm>
            <a:off x="7319892" y="383109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A6050F-FFED-C04D-B6DF-B18F6F5AF93A}"/>
              </a:ext>
            </a:extLst>
          </p:cNvPr>
          <p:cNvSpPr/>
          <p:nvPr/>
        </p:nvSpPr>
        <p:spPr>
          <a:xfrm>
            <a:off x="9973996" y="386861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60427-46EB-5343-9AC4-D82B8535C1F8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054210" y="1868174"/>
            <a:ext cx="1806958" cy="60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CE9EC7-8073-2D43-9941-F2B21ED617B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448062" y="1868174"/>
            <a:ext cx="2304016" cy="63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6B40FA-CF1C-9A43-8F54-1B6A73879992}"/>
              </a:ext>
            </a:extLst>
          </p:cNvPr>
          <p:cNvCxnSpPr>
            <a:stCxn id="7" idx="3"/>
            <a:endCxn id="10" idx="7"/>
          </p:cNvCxnSpPr>
          <p:nvPr/>
        </p:nvCxnSpPr>
        <p:spPr>
          <a:xfrm flipH="1">
            <a:off x="2715434" y="3033450"/>
            <a:ext cx="751882" cy="87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353ED7-00F5-F542-9BC4-64C3F18A851E}"/>
              </a:ext>
            </a:extLst>
          </p:cNvPr>
          <p:cNvCxnSpPr>
            <a:stCxn id="7" idx="5"/>
            <a:endCxn id="12" idx="1"/>
          </p:cNvCxnSpPr>
          <p:nvPr/>
        </p:nvCxnSpPr>
        <p:spPr>
          <a:xfrm>
            <a:off x="4054210" y="3033450"/>
            <a:ext cx="728434" cy="91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DC8204-01EE-574A-8DB6-41C44B5DC332}"/>
              </a:ext>
            </a:extLst>
          </p:cNvPr>
          <p:cNvCxnSpPr>
            <a:stCxn id="9" idx="3"/>
            <a:endCxn id="16" idx="7"/>
          </p:cNvCxnSpPr>
          <p:nvPr/>
        </p:nvCxnSpPr>
        <p:spPr>
          <a:xfrm flipH="1">
            <a:off x="8028336" y="3056896"/>
            <a:ext cx="723742" cy="88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F0812F-A45F-9149-8212-286B6ABA9088}"/>
              </a:ext>
            </a:extLst>
          </p:cNvPr>
          <p:cNvCxnSpPr>
            <a:stCxn id="9" idx="5"/>
            <a:endCxn id="18" idx="1"/>
          </p:cNvCxnSpPr>
          <p:nvPr/>
        </p:nvCxnSpPr>
        <p:spPr>
          <a:xfrm>
            <a:off x="9338972" y="3056896"/>
            <a:ext cx="756574" cy="92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9408B25-1813-3F49-A7AA-D8F2F5C48985}"/>
              </a:ext>
            </a:extLst>
          </p:cNvPr>
          <p:cNvSpPr/>
          <p:nvPr/>
        </p:nvSpPr>
        <p:spPr>
          <a:xfrm>
            <a:off x="1307210" y="538262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(🐶1, 🐱2, 🐭6)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EB60C-B9B8-3A45-B133-520466EFCBC3}"/>
              </a:ext>
            </a:extLst>
          </p:cNvPr>
          <p:cNvSpPr/>
          <p:nvPr/>
        </p:nvSpPr>
        <p:spPr>
          <a:xfrm>
            <a:off x="2585022" y="538028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(🐶4, 🐱3, 🐭2)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4FABBA-CEB6-4C43-BE9E-E7C583A6E5F7}"/>
              </a:ext>
            </a:extLst>
          </p:cNvPr>
          <p:cNvCxnSpPr>
            <a:stCxn id="10" idx="3"/>
            <a:endCxn id="49" idx="0"/>
          </p:cNvCxnSpPr>
          <p:nvPr/>
        </p:nvCxnSpPr>
        <p:spPr>
          <a:xfrm flipH="1">
            <a:off x="1769826" y="4466011"/>
            <a:ext cx="358714" cy="91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6674736-64E0-DA4E-8B13-DBE0A6198165}"/>
              </a:ext>
            </a:extLst>
          </p:cNvPr>
          <p:cNvCxnSpPr>
            <a:stCxn id="10" idx="5"/>
            <a:endCxn id="50" idx="0"/>
          </p:cNvCxnSpPr>
          <p:nvPr/>
        </p:nvCxnSpPr>
        <p:spPr>
          <a:xfrm>
            <a:off x="2715434" y="4466011"/>
            <a:ext cx="332204" cy="91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788A215-E663-A644-9AD5-DD514972A817}"/>
              </a:ext>
            </a:extLst>
          </p:cNvPr>
          <p:cNvSpPr/>
          <p:nvPr/>
        </p:nvSpPr>
        <p:spPr>
          <a:xfrm>
            <a:off x="3963661" y="5394347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(🐶6, 🐱1, 🐭2)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EF0D9D-A9FB-0241-AAC3-420A8F3D995C}"/>
              </a:ext>
            </a:extLst>
          </p:cNvPr>
          <p:cNvSpPr/>
          <p:nvPr/>
        </p:nvSpPr>
        <p:spPr>
          <a:xfrm>
            <a:off x="5283675" y="5392003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🐱4, 🐭1)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B151DC-6E69-3A47-BC09-9F35B53526DF}"/>
              </a:ext>
            </a:extLst>
          </p:cNvPr>
          <p:cNvSpPr/>
          <p:nvPr/>
        </p:nvSpPr>
        <p:spPr>
          <a:xfrm>
            <a:off x="6662315" y="537793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🐱1, 🐭1)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96AA7F-ECFE-054E-9C50-AAE5B37188D5}"/>
              </a:ext>
            </a:extLst>
          </p:cNvPr>
          <p:cNvSpPr/>
          <p:nvPr/>
        </p:nvSpPr>
        <p:spPr>
          <a:xfrm>
            <a:off x="7897921" y="537559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F5FB97-59DE-564A-AB87-0D6E06C790B9}"/>
              </a:ext>
            </a:extLst>
          </p:cNvPr>
          <p:cNvSpPr/>
          <p:nvPr/>
        </p:nvSpPr>
        <p:spPr>
          <a:xfrm>
            <a:off x="9403172" y="5389658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🐱7, 🐭1)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FD0091-9B52-9447-9833-7D89FDBB0BE9}"/>
              </a:ext>
            </a:extLst>
          </p:cNvPr>
          <p:cNvSpPr/>
          <p:nvPr/>
        </p:nvSpPr>
        <p:spPr>
          <a:xfrm>
            <a:off x="10610644" y="5387314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🐱4, 🐭5)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26ACE0-32B5-EA4D-B37C-A1C40EB3B7DA}"/>
              </a:ext>
            </a:extLst>
          </p:cNvPr>
          <p:cNvCxnSpPr>
            <a:stCxn id="12" idx="3"/>
            <a:endCxn id="55" idx="0"/>
          </p:cNvCxnSpPr>
          <p:nvPr/>
        </p:nvCxnSpPr>
        <p:spPr>
          <a:xfrm flipH="1">
            <a:off x="4426277" y="4503526"/>
            <a:ext cx="356367" cy="89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F8147D-AF97-E14B-89DD-1D3EA32BED72}"/>
              </a:ext>
            </a:extLst>
          </p:cNvPr>
          <p:cNvCxnSpPr>
            <a:stCxn id="12" idx="5"/>
            <a:endCxn id="56" idx="0"/>
          </p:cNvCxnSpPr>
          <p:nvPr/>
        </p:nvCxnSpPr>
        <p:spPr>
          <a:xfrm>
            <a:off x="5369538" y="4503526"/>
            <a:ext cx="376753" cy="88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4F2A57-8FCC-8041-9FE6-B91BA22A6BD1}"/>
              </a:ext>
            </a:extLst>
          </p:cNvPr>
          <p:cNvCxnSpPr>
            <a:stCxn id="16" idx="3"/>
            <a:endCxn id="57" idx="0"/>
          </p:cNvCxnSpPr>
          <p:nvPr/>
        </p:nvCxnSpPr>
        <p:spPr>
          <a:xfrm flipH="1">
            <a:off x="7124931" y="4503521"/>
            <a:ext cx="316511" cy="87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BE4627-3F02-A74E-9C6D-7166451344EC}"/>
              </a:ext>
            </a:extLst>
          </p:cNvPr>
          <p:cNvCxnSpPr>
            <a:stCxn id="16" idx="5"/>
            <a:endCxn id="58" idx="0"/>
          </p:cNvCxnSpPr>
          <p:nvPr/>
        </p:nvCxnSpPr>
        <p:spPr>
          <a:xfrm>
            <a:off x="8028336" y="4503521"/>
            <a:ext cx="332201" cy="87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3C45970-D79C-B14F-8750-162E13A51C9F}"/>
              </a:ext>
            </a:extLst>
          </p:cNvPr>
          <p:cNvCxnSpPr>
            <a:stCxn id="18" idx="3"/>
            <a:endCxn id="59" idx="0"/>
          </p:cNvCxnSpPr>
          <p:nvPr/>
        </p:nvCxnSpPr>
        <p:spPr>
          <a:xfrm flipH="1">
            <a:off x="9865788" y="4541036"/>
            <a:ext cx="229758" cy="84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C4450E9-DCF7-9F40-99CD-6935A41CFC4F}"/>
              </a:ext>
            </a:extLst>
          </p:cNvPr>
          <p:cNvCxnSpPr>
            <a:stCxn id="18" idx="5"/>
            <a:endCxn id="60" idx="0"/>
          </p:cNvCxnSpPr>
          <p:nvPr/>
        </p:nvCxnSpPr>
        <p:spPr>
          <a:xfrm>
            <a:off x="10682440" y="4541036"/>
            <a:ext cx="390820" cy="84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3BAEACA-DE85-1641-8687-E9ECAC98E2C4}"/>
              </a:ext>
            </a:extLst>
          </p:cNvPr>
          <p:cNvSpPr/>
          <p:nvPr/>
        </p:nvSpPr>
        <p:spPr>
          <a:xfrm>
            <a:off x="1232180" y="3577271"/>
            <a:ext cx="89240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53BE50-6224-E54E-B88C-38F4C506F6BC}"/>
              </a:ext>
            </a:extLst>
          </p:cNvPr>
          <p:cNvSpPr/>
          <p:nvPr/>
        </p:nvSpPr>
        <p:spPr>
          <a:xfrm>
            <a:off x="3874562" y="364526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(🐶6, 🐱1, 🐭2)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B13CD3-4B6F-BA40-BA85-6C71BDD88307}"/>
              </a:ext>
            </a:extLst>
          </p:cNvPr>
          <p:cNvSpPr/>
          <p:nvPr/>
        </p:nvSpPr>
        <p:spPr>
          <a:xfrm>
            <a:off x="6587285" y="3628852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8E3497-7B04-0E45-83BC-2E65A85C1ED2}"/>
              </a:ext>
            </a:extLst>
          </p:cNvPr>
          <p:cNvSpPr/>
          <p:nvPr/>
        </p:nvSpPr>
        <p:spPr>
          <a:xfrm>
            <a:off x="9229668" y="3654644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(🐶5, 🐱4, 🐭5)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106DEC-F25F-1441-929E-D39C0F3A3E5C}"/>
              </a:ext>
            </a:extLst>
          </p:cNvPr>
          <p:cNvSpPr/>
          <p:nvPr/>
        </p:nvSpPr>
        <p:spPr>
          <a:xfrm>
            <a:off x="2573304" y="214705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A69C82-48CC-9D4A-93E5-761CC3117B1E}"/>
              </a:ext>
            </a:extLst>
          </p:cNvPr>
          <p:cNvSpPr/>
          <p:nvPr/>
        </p:nvSpPr>
        <p:spPr>
          <a:xfrm>
            <a:off x="9520401" y="2144710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03BA9A-EE60-F743-831C-DC8F6619FD37}"/>
              </a:ext>
            </a:extLst>
          </p:cNvPr>
          <p:cNvSpPr/>
          <p:nvPr/>
        </p:nvSpPr>
        <p:spPr>
          <a:xfrm>
            <a:off x="6507567" y="1016949"/>
            <a:ext cx="263715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</p:spTree>
    <p:extLst>
      <p:ext uri="{BB962C8B-B14F-4D97-AF65-F5344CB8AC3E}">
        <p14:creationId xmlns:p14="http://schemas.microsoft.com/office/powerpoint/2010/main" val="3051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F85D-05D7-504F-9BBF-B83346E6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Limited-Horizon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AEB9DC-EDFA-AD4F-88A2-E7FA48CDD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a practical game, we compute minimax to a limited depth</a:t>
                </a:r>
              </a:p>
              <a:p>
                <a:r>
                  <a:rPr lang="en-US" dirty="0"/>
                  <a:t>Depth=1: evaluate every possible current move, look at the resulting game state, decide which resulting game state looks the best, and take that action.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, if there are N possible moves.</a:t>
                </a:r>
              </a:p>
              <a:p>
                <a:r>
                  <a:rPr lang="en-US" dirty="0"/>
                  <a:t>Depth=2: evaluate every possible current move, and every move that your opponent might make in response, and then look at resulting game states.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Depth=3: evaluate every possible sequence of three moves (mine, my opponent’s, then mine), and look at the resulting game states.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AEB9DC-EDFA-AD4F-88A2-E7FA48CDD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 r="-72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52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2AD5-9FFA-2E44-B2E8-95955742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FA9D9-DCA4-8F44-852C-269FFC62D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order to evaluate the quality of a game state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we need to design an evaluation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It should have the following properties: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should be a reasonable estimate of the outcome of the game, but</a:t>
                </a:r>
              </a:p>
              <a:p>
                <a:r>
                  <a:rPr lang="en-US" dirty="0"/>
                  <a:t>It must be possible to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quickly, i.e., typically we desire that its computational complexity is no more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.  If its complexity was higher, then we might get better results by using a cheaper evaluation function in a deeper minimax search.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FA9D9-DCA4-8F44-852C-269FFC62D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60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/>
              <a:t>Example: Depth 1 search, Chess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85" y="0"/>
            <a:ext cx="3278982" cy="342900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422399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5989D70-A88E-CB4B-AE65-C632AA2B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033" y="69395"/>
            <a:ext cx="4880423" cy="263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chess, traditionally, the black player is MIN.</a:t>
            </a:r>
          </a:p>
          <a:p>
            <a:pPr marL="0" indent="0">
              <a:buNone/>
            </a:pPr>
            <a:r>
              <a:rPr lang="en-US" dirty="0"/>
              <a:t>What move should MIN choose, from this board position?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948E57E-FE5B-5844-8D69-ABD4338B6A31}"/>
              </a:ext>
            </a:extLst>
          </p:cNvPr>
          <p:cNvSpPr txBox="1">
            <a:spLocks/>
          </p:cNvSpPr>
          <p:nvPr/>
        </p:nvSpPr>
        <p:spPr>
          <a:xfrm>
            <a:off x="3225801" y="3153683"/>
            <a:ext cx="8921415" cy="111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Graphics: created by the </a:t>
            </a:r>
            <a:r>
              <a:rPr lang="en-US" dirty="0" err="1"/>
              <a:t>PyChess</a:t>
            </a:r>
            <a:r>
              <a:rPr lang="en-US" dirty="0"/>
              <a:t> community.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Game board shown: game1.txt from the MP5 distribution.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/>
              <a:t>Example: Depth 1 search, Chess</a:t>
            </a:r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DD28C-7735-FD44-9712-CE91C93A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3381826"/>
            <a:ext cx="3278981" cy="3429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85" y="0"/>
            <a:ext cx="3278982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19062-A09D-A944-BD7E-4519185B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90" y="3396343"/>
            <a:ext cx="3278982" cy="34290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ED4310-D492-D94E-8FF2-FA59B8EE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2" y="3385455"/>
            <a:ext cx="3137190" cy="329184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B33782-0CB8-F843-BF3A-794394406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92" y="3381826"/>
            <a:ext cx="3137190" cy="3291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422399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A6246-B455-4C4C-BA73-827DD26C91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1788805" y="2206170"/>
            <a:ext cx="4292678" cy="155303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D2D32-A7BD-6242-ADA1-EC409FD9D6B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4587136" y="2206170"/>
            <a:ext cx="1494347" cy="155303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70E2F6-AA09-8946-8A31-B0A2F0BFF443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2206170"/>
            <a:ext cx="1584087" cy="145142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E76FCE-FF20-4C4C-B7C0-A5B1C8E29188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2206170"/>
            <a:ext cx="4368604" cy="1451426"/>
          </a:xfrm>
          <a:prstGeom prst="straightConnector1">
            <a:avLst/>
          </a:prstGeom>
          <a:ln w="1270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AD6EB8-8276-8242-BA2E-C80A7570DC9F}"/>
                  </a:ext>
                </a:extLst>
              </p:cNvPr>
              <p:cNvSpPr/>
              <p:nvPr/>
            </p:nvSpPr>
            <p:spPr>
              <a:xfrm>
                <a:off x="692791" y="6219762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AD6EB8-8276-8242-BA2E-C80A7570D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1" y="6219762"/>
                <a:ext cx="236218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75660F-DB1D-ED4F-B862-5B280EABC9D3}"/>
                  </a:ext>
                </a:extLst>
              </p:cNvPr>
              <p:cNvSpPr/>
              <p:nvPr/>
            </p:nvSpPr>
            <p:spPr>
              <a:xfrm>
                <a:off x="3573878" y="6227018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75660F-DB1D-ED4F-B862-5B280EABC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878" y="6227018"/>
                <a:ext cx="236218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0CA282-BCA9-6E47-9DA6-0A7E8C81BBB7}"/>
                  </a:ext>
                </a:extLst>
              </p:cNvPr>
              <p:cNvSpPr/>
              <p:nvPr/>
            </p:nvSpPr>
            <p:spPr>
              <a:xfrm>
                <a:off x="6440450" y="6219759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0CA282-BCA9-6E47-9DA6-0A7E8C81B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50" y="6219759"/>
                <a:ext cx="236218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8F38DF-F22F-1240-9FC5-C313BA4682DB}"/>
                  </a:ext>
                </a:extLst>
              </p:cNvPr>
              <p:cNvSpPr/>
              <p:nvPr/>
            </p:nvSpPr>
            <p:spPr>
              <a:xfrm>
                <a:off x="9307023" y="6212501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  <a:ln w="1270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8F38DF-F22F-1240-9FC5-C313BA468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23" y="6212501"/>
                <a:ext cx="236218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5989D70-A88E-CB4B-AE65-C632AA2B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033" y="69395"/>
            <a:ext cx="4880423" cy="263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chess, traditionally, the black player is MIN.</a:t>
            </a:r>
          </a:p>
          <a:p>
            <a:pPr marL="0" indent="0">
              <a:buNone/>
            </a:pPr>
            <a:r>
              <a:rPr lang="en-US" dirty="0"/>
              <a:t>Since one move has a final board value less than the others, MIN will choose </a:t>
            </a:r>
            <a:r>
              <a:rPr lang="en-US"/>
              <a:t>that move (in a depth-1 search).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7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 dirty="0"/>
              <a:t>Example: Depth 2 search, Chess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DD28C-7735-FD44-9712-CE91C93A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7" y="2336799"/>
            <a:ext cx="1748790" cy="18288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42" y="116114"/>
            <a:ext cx="174879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19062-A09D-A944-BD7E-4519185B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2" y="2293256"/>
            <a:ext cx="1748790" cy="18288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ED4310-D492-D94E-8FF2-FA59B8EE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2369456"/>
            <a:ext cx="1742883" cy="182880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B33782-0CB8-F843-BF3A-794394406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2351313"/>
            <a:ext cx="1742883" cy="182880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074056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A6246-B455-4C4C-BA73-827DD26C91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2365829" y="1857827"/>
            <a:ext cx="3715654" cy="84182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D2D32-A7BD-6242-ADA1-EC409FD9D6B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4659086" y="1857827"/>
            <a:ext cx="1422397" cy="84182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70E2F6-AA09-8946-8A31-B0A2F0BFF443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1857827"/>
            <a:ext cx="1412001" cy="91585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E76FCE-FF20-4C4C-B7C0-A5B1C8E29188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1857827"/>
            <a:ext cx="4136574" cy="841829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F9EBE5-0718-4C45-B099-462F338D8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71" y="4644573"/>
            <a:ext cx="1742883" cy="1828800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1CA728-6CF1-9F4A-A28C-8D4744B0D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27" y="4601033"/>
            <a:ext cx="1742883" cy="18288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E81567-E92E-E44F-91F0-C2951ED8F791}"/>
              </a:ext>
            </a:extLst>
          </p:cNvPr>
          <p:cNvCxnSpPr>
            <a:cxnSpLocks/>
          </p:cNvCxnSpPr>
          <p:nvPr/>
        </p:nvCxnSpPr>
        <p:spPr>
          <a:xfrm flipH="1">
            <a:off x="8179866" y="3956243"/>
            <a:ext cx="2155523" cy="9060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A65940-F1AC-F344-9CF8-8BFB5FF4631B}"/>
              </a:ext>
            </a:extLst>
          </p:cNvPr>
          <p:cNvCxnSpPr>
            <a:cxnSpLocks/>
          </p:cNvCxnSpPr>
          <p:nvPr/>
        </p:nvCxnSpPr>
        <p:spPr>
          <a:xfrm>
            <a:off x="10433584" y="4028102"/>
            <a:ext cx="13266" cy="83418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76B486-BE72-B74F-93C8-20EDCBC5C54F}"/>
                  </a:ext>
                </a:extLst>
              </p:cNvPr>
              <p:cNvSpPr/>
              <p:nvPr/>
            </p:nvSpPr>
            <p:spPr>
              <a:xfrm>
                <a:off x="7108107" y="6234273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76B486-BE72-B74F-93C8-20EDCBC5C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07" y="6234273"/>
                <a:ext cx="236218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5855A6-11BC-F84B-B160-F38AAD5E03EC}"/>
                  </a:ext>
                </a:extLst>
              </p:cNvPr>
              <p:cNvSpPr/>
              <p:nvPr/>
            </p:nvSpPr>
            <p:spPr>
              <a:xfrm>
                <a:off x="9365079" y="6227015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5855A6-11BC-F84B-B160-F38AAD5E0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079" y="6227015"/>
                <a:ext cx="236218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BFE82E-C7F4-AF45-A781-AD8D4E319A1B}"/>
                  </a:ext>
                </a:extLst>
              </p:cNvPr>
              <p:cNvSpPr/>
              <p:nvPr/>
            </p:nvSpPr>
            <p:spPr>
              <a:xfrm>
                <a:off x="11469651" y="5109416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BFE82E-C7F4-AF45-A781-AD8D4E319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651" y="5109416"/>
                <a:ext cx="63671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519E4-3F38-0249-86CF-9ACE72B48782}"/>
                  </a:ext>
                </a:extLst>
              </p:cNvPr>
              <p:cNvSpPr/>
              <p:nvPr/>
            </p:nvSpPr>
            <p:spPr>
              <a:xfrm>
                <a:off x="10751197" y="3941017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519E4-3F38-0249-86CF-9ACE72B4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197" y="3941017"/>
                <a:ext cx="63671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27AC48-FDD7-0149-B1F2-83B0C3D55053}"/>
              </a:ext>
            </a:extLst>
          </p:cNvPr>
          <p:cNvCxnSpPr>
            <a:cxnSpLocks/>
          </p:cNvCxnSpPr>
          <p:nvPr/>
        </p:nvCxnSpPr>
        <p:spPr>
          <a:xfrm flipH="1">
            <a:off x="958024" y="3918858"/>
            <a:ext cx="1015919" cy="68217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ADAB7F-D2DD-D047-82C2-C0C33EA69F28}"/>
              </a:ext>
            </a:extLst>
          </p:cNvPr>
          <p:cNvCxnSpPr>
            <a:cxnSpLocks/>
          </p:cNvCxnSpPr>
          <p:nvPr/>
        </p:nvCxnSpPr>
        <p:spPr>
          <a:xfrm>
            <a:off x="1973943" y="3911988"/>
            <a:ext cx="0" cy="8341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FFBE17-ED77-194A-BAD2-B02731F3E1C0}"/>
              </a:ext>
            </a:extLst>
          </p:cNvPr>
          <p:cNvCxnSpPr>
            <a:cxnSpLocks/>
          </p:cNvCxnSpPr>
          <p:nvPr/>
        </p:nvCxnSpPr>
        <p:spPr>
          <a:xfrm flipH="1">
            <a:off x="4065242" y="3911988"/>
            <a:ext cx="593844" cy="6890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5A1B83-71C9-1942-9C48-10E0749F1E61}"/>
              </a:ext>
            </a:extLst>
          </p:cNvPr>
          <p:cNvCxnSpPr>
            <a:cxnSpLocks/>
          </p:cNvCxnSpPr>
          <p:nvPr/>
        </p:nvCxnSpPr>
        <p:spPr>
          <a:xfrm>
            <a:off x="4557487" y="3911988"/>
            <a:ext cx="377370" cy="8341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56F197-BDDE-A74A-8591-FE99F4F77DDC}"/>
              </a:ext>
            </a:extLst>
          </p:cNvPr>
          <p:cNvCxnSpPr>
            <a:cxnSpLocks/>
          </p:cNvCxnSpPr>
          <p:nvPr/>
        </p:nvCxnSpPr>
        <p:spPr>
          <a:xfrm flipH="1">
            <a:off x="6031753" y="3945370"/>
            <a:ext cx="1354334" cy="71228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0FDE30-F811-8043-A1ED-0EDDD672C211}"/>
                  </a:ext>
                </a:extLst>
              </p:cNvPr>
              <p:cNvSpPr/>
              <p:nvPr/>
            </p:nvSpPr>
            <p:spPr>
              <a:xfrm>
                <a:off x="11266454" y="2787131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0FDE30-F811-8043-A1ED-0EDDD672C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454" y="2787131"/>
                <a:ext cx="636713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01E8C0F-D12C-7941-95A4-D34BC04F913F}"/>
              </a:ext>
            </a:extLst>
          </p:cNvPr>
          <p:cNvCxnSpPr>
            <a:cxnSpLocks/>
          </p:cNvCxnSpPr>
          <p:nvPr/>
        </p:nvCxnSpPr>
        <p:spPr>
          <a:xfrm flipH="1">
            <a:off x="6787483" y="3956243"/>
            <a:ext cx="618200" cy="80845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FD3397-FCBF-6F48-86B5-68F5442DEC72}"/>
                  </a:ext>
                </a:extLst>
              </p:cNvPr>
              <p:cNvSpPr/>
              <p:nvPr/>
            </p:nvSpPr>
            <p:spPr>
              <a:xfrm>
                <a:off x="7369367" y="3882959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FD3397-FCBF-6F48-86B5-68F5442DE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367" y="3882959"/>
                <a:ext cx="63671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11EBB48-2E16-F34C-B3F4-A60A577508D2}"/>
                  </a:ext>
                </a:extLst>
              </p:cNvPr>
              <p:cNvSpPr/>
              <p:nvPr/>
            </p:nvSpPr>
            <p:spPr>
              <a:xfrm>
                <a:off x="4807594" y="3759586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11EBB48-2E16-F34C-B3F4-A60A57750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94" y="3759586"/>
                <a:ext cx="63671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D809B8-EFBC-BE46-B7A5-7C1953BBBC53}"/>
                  </a:ext>
                </a:extLst>
              </p:cNvPr>
              <p:cNvSpPr/>
              <p:nvPr/>
            </p:nvSpPr>
            <p:spPr>
              <a:xfrm>
                <a:off x="2028106" y="3795872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D809B8-EFBC-BE46-B7A5-7C1953BBB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06" y="3795872"/>
                <a:ext cx="636713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90BEAD-D619-5847-B506-ED0B4F03BDA9}"/>
                  </a:ext>
                </a:extLst>
              </p:cNvPr>
              <p:cNvSpPr/>
              <p:nvPr/>
            </p:nvSpPr>
            <p:spPr>
              <a:xfrm>
                <a:off x="8651684" y="2975810"/>
                <a:ext cx="3288039" cy="646331"/>
              </a:xfrm>
              <a:prstGeom prst="rect">
                <a:avLst/>
              </a:prstGeom>
              <a:solidFill>
                <a:schemeClr val="bg1"/>
              </a:solidFill>
              <a:ln w="1270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90BEAD-D619-5847-B506-ED0B4F03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684" y="2975810"/>
                <a:ext cx="3288039" cy="646331"/>
              </a:xfrm>
              <a:prstGeom prst="rect">
                <a:avLst/>
              </a:prstGeom>
              <a:blipFill>
                <a:blip r:embed="rId17"/>
                <a:stretch>
                  <a:fillRect b="-25000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39069C1E-FB05-1B4C-B688-4A16ABCFDF0E}"/>
              </a:ext>
            </a:extLst>
          </p:cNvPr>
          <p:cNvSpPr/>
          <p:nvPr/>
        </p:nvSpPr>
        <p:spPr>
          <a:xfrm>
            <a:off x="10388337" y="2692781"/>
            <a:ext cx="663964" cy="1200329"/>
          </a:xfrm>
          <a:prstGeom prst="rect">
            <a:avLst/>
          </a:prstGeom>
          <a:noFill/>
          <a:ln w="127000">
            <a:noFill/>
          </a:ln>
        </p:spPr>
        <p:txBody>
          <a:bodyPr wrap="none">
            <a:spAutoFit/>
          </a:bodyPr>
          <a:lstStyle/>
          <a:p>
            <a:pPr/>
            <a:r>
              <a:rPr lang="en-US" sz="7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2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987A-6BF8-5348-A98B-BBEEE78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chess evaluation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545A4-A65E-BA4A-A459-A4D832BF6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607908"/>
                <a:ext cx="6386285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Each side receives:</a:t>
                </a:r>
              </a:p>
              <a:p>
                <a:r>
                  <a:rPr lang="en-US" sz="3600" dirty="0"/>
                  <a:t>9 points per remaining queen </a:t>
                </a:r>
              </a:p>
              <a:p>
                <a:r>
                  <a:rPr lang="en-US" sz="3600" dirty="0"/>
                  <a:t>5 points per remaining rook</a:t>
                </a:r>
              </a:p>
              <a:p>
                <a:r>
                  <a:rPr lang="en-US" sz="3600" dirty="0"/>
                  <a:t>3 points per remaining bishop</a:t>
                </a:r>
              </a:p>
              <a:p>
                <a:r>
                  <a:rPr lang="en-US" sz="3600" dirty="0"/>
                  <a:t>3 points per remaining knight</a:t>
                </a:r>
              </a:p>
              <a:p>
                <a:r>
                  <a:rPr lang="en-US" sz="3600" dirty="0"/>
                  <a:t>1 point per remaining pawn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points for white -  points for black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545A4-A65E-BA4A-A459-A4D832BF6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607908"/>
                <a:ext cx="6386285" cy="5032375"/>
              </a:xfrm>
              <a:blipFill>
                <a:blip r:embed="rId2"/>
                <a:stretch>
                  <a:fillRect l="-2976" t="-3023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DB1251-91AF-2A4A-8899-0A22327D6657}"/>
              </a:ext>
            </a:extLst>
          </p:cNvPr>
          <p:cNvSpPr txBox="1">
            <a:spLocks/>
          </p:cNvSpPr>
          <p:nvPr/>
        </p:nvSpPr>
        <p:spPr>
          <a:xfrm>
            <a:off x="7663543" y="1702253"/>
            <a:ext cx="4463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The </a:t>
            </a:r>
            <a:r>
              <a:rPr lang="en-US" sz="3600" dirty="0" err="1"/>
              <a:t>PyChess</a:t>
            </a:r>
            <a:r>
              <a:rPr lang="en-US" sz="3600" dirty="0"/>
              <a:t> evaluation function provides extra point depending on the location of each piece on the board.</a:t>
            </a:r>
          </a:p>
        </p:txBody>
      </p:sp>
      <p:pic>
        <p:nvPicPr>
          <p:cNvPr id="6" name="Picture 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06FD582-3D2E-D94A-BFDC-E20406295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43" y="2159908"/>
            <a:ext cx="635000" cy="6223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8797663-B1CE-844A-9008-305DB1602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98" y="2850243"/>
            <a:ext cx="660400" cy="635000"/>
          </a:xfrm>
          <a:prstGeom prst="rect">
            <a:avLst/>
          </a:prstGeom>
        </p:spPr>
      </p:pic>
      <p:pic>
        <p:nvPicPr>
          <p:cNvPr id="10" name="Picture 9" descr="A close-up of a gavel&#10;&#10;Description automatically generated with low confidence">
            <a:extLst>
              <a:ext uri="{FF2B5EF4-FFF2-40B4-BE49-F238E27FC236}">
                <a16:creationId xmlns:a16="http://schemas.microsoft.com/office/drawing/2014/main" id="{4799BB26-AAE1-4C49-834B-84374F6FC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43" y="3487058"/>
            <a:ext cx="6350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3902EF-5C22-5146-A111-1CCBEDC94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28" y="4090306"/>
            <a:ext cx="635000" cy="6223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1DA0390-AF0C-D748-85FB-30E6F3E51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687206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CD1A-F5CE-3C40-AC64-C48FC4F9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 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F279-9900-AB4E-A1CD-FC50B66C8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305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Evaluation function must be reasonably accurate, but computationally simple.  Often this means a linear evaluation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features of the game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are real-valued weights.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Notice: this is just a one-layer neural net, with input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 and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Recently, deeper neural nets are also sometimes used.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F279-9900-AB4E-A1CD-FC50B66C8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3055"/>
                <a:ext cx="10515600" cy="4667250"/>
              </a:xfrm>
              <a:blipFill>
                <a:blip r:embed="rId2"/>
                <a:stretch>
                  <a:fillRect l="-1206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55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off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Remedies: search a small number of possible extensions to depth+1.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consider only “unstable” moves, e.g., moves that capture a piece.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consider only very strong moves.</a:t>
            </a:r>
          </a:p>
          <a:p>
            <a:pPr lvl="1"/>
            <a:r>
              <a:rPr lang="en-US" b="1" dirty="0"/>
              <a:t>Stochastic search</a:t>
            </a:r>
            <a:r>
              <a:rPr lang="en-US" dirty="0"/>
              <a:t>: randomly sample a small number of possible future paths.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</p:spPr>
            <p:txBody>
              <a:bodyPr/>
              <a:lstStyle/>
              <a:p>
                <a:r>
                  <a:rPr lang="en-US" dirty="0"/>
                  <a:t>We don’t know how the opponent will act</a:t>
                </a:r>
              </a:p>
              <a:p>
                <a:r>
                  <a:rPr lang="en-US" dirty="0"/>
                  <a:t>The solution is not a fixed sequence of actions from start state to goal state, but a </a:t>
                </a:r>
                <a:r>
                  <a:rPr lang="en-US" b="1" i="1" dirty="0">
                    <a:solidFill>
                      <a:srgbClr val="CC0099"/>
                    </a:solidFill>
                  </a:rPr>
                  <a:t>strategy</a:t>
                </a:r>
                <a:r>
                  <a:rPr lang="en-US" b="1" dirty="0"/>
                  <a:t>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CC0099"/>
                    </a:solidFill>
                  </a:rPr>
                  <a:t>policy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dirty="0"/>
                  <a:t>Definition of </a:t>
                </a:r>
                <a:r>
                  <a:rPr lang="en-US" b="1" u="sng" dirty="0"/>
                  <a:t>policy</a:t>
                </a:r>
                <a:r>
                  <a:rPr lang="en-US" dirty="0"/>
                  <a:t>: a policy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that maps from world states,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to actions,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  <a:blipFill>
                <a:blip r:embed="rId3"/>
                <a:stretch>
                  <a:fillRect l="-1435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558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73" y="2172043"/>
            <a:ext cx="8624313" cy="27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457" y="1651005"/>
                <a:ext cx="10798628" cy="49747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approximate solution: stochastic search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random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game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starting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Asymptotically optimal: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approximation gets better.</a:t>
                </a:r>
              </a:p>
              <a:p>
                <a:r>
                  <a:rPr lang="en-US" dirty="0"/>
                  <a:t>Controlled computational complexity: choose n to match the amount of computation you can afford.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57" y="1651005"/>
                <a:ext cx="10798628" cy="4974769"/>
              </a:xfrm>
              <a:blipFill>
                <a:blip r:embed="rId2"/>
                <a:stretch>
                  <a:fillRect l="-940" t="-11480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F5B8E627-CCA2-BF4F-BADD-41378415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598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781630"/>
            <a:ext cx="4978399" cy="4836885"/>
          </a:xfrm>
        </p:spPr>
        <p:txBody>
          <a:bodyPr>
            <a:normAutofit/>
          </a:bodyPr>
          <a:lstStyle/>
          <a:p>
            <a:r>
              <a:rPr lang="en-US" sz="2400" dirty="0"/>
              <a:t>Instead of depth-limited search with an evaluation function, </a:t>
            </a:r>
            <a:br>
              <a:rPr lang="en-US" sz="2400" dirty="0"/>
            </a:br>
            <a:r>
              <a:rPr lang="en-US" sz="2400" dirty="0"/>
              <a:t>use randomized simulations</a:t>
            </a:r>
          </a:p>
          <a:p>
            <a:r>
              <a:rPr lang="en-US" sz="2400" dirty="0"/>
              <a:t>Starting at the current state (root of search tree), iterate:</a:t>
            </a:r>
          </a:p>
          <a:p>
            <a:pPr lvl="1"/>
            <a:r>
              <a:rPr lang="en-US" sz="2000" dirty="0"/>
              <a:t>Select a leaf node for expansion using some type of random move selection policy</a:t>
            </a:r>
          </a:p>
          <a:p>
            <a:pPr lvl="1"/>
            <a:r>
              <a:rPr lang="en-US" sz="2000" dirty="0"/>
              <a:t>Continue until desired depth</a:t>
            </a:r>
          </a:p>
          <a:p>
            <a:pPr lvl="1"/>
            <a:r>
              <a:rPr lang="en-US" sz="2000" dirty="0"/>
              <a:t>For any given move, average the value of the final game states to determine the value of the move.</a:t>
            </a:r>
          </a:p>
        </p:txBody>
      </p:sp>
      <p:pic>
        <p:nvPicPr>
          <p:cNvPr id="4" name="Picture 3" descr="Screen Shot 2015-02-18 at 4.26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25" y="2092417"/>
            <a:ext cx="6646504" cy="2900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756" y="6477000"/>
            <a:ext cx="593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C. Browne et al., </a:t>
            </a:r>
            <a:r>
              <a:rPr lang="en-US" sz="1600" dirty="0">
                <a:hlinkClick r:id="rId3"/>
              </a:rPr>
              <a:t>A survey of Monte Carlo Tree Search Methods</a:t>
            </a:r>
            <a:r>
              <a:rPr lang="en-US" sz="1600" dirty="0"/>
              <a:t>, 2012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300F7A-76E6-1B42-A7F6-C94C0F5A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73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study: </a:t>
            </a:r>
            <a:r>
              <a:rPr lang="en-US" altLang="ja-JP" dirty="0" err="1"/>
              <a:t>AlphaGo</a:t>
            </a:r>
            <a:endParaRPr kumimoji="1" lang="ja-JP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62600" y="1981200"/>
            <a:ext cx="26670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Gentlemen should not waste their time on trivial games -- they should play Go.</a:t>
            </a:r>
            <a:r>
              <a:rPr lang="en-US" altLang="ja-JP" b="1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-- Confucius,</a:t>
            </a:r>
          </a:p>
          <a:p>
            <a:r>
              <a:rPr lang="en-US" altLang="ja-JP" sz="2000" b="1" i="1" u="sng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The Analects</a:t>
            </a:r>
            <a:endParaRPr lang="en-US" altLang="ja-JP" sz="2000" b="1" i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ca. 500 B. C. 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23392" y="5582478"/>
            <a:ext cx="594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Anton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Ninno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, Roy Laird,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antonninno@yahoo.com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		    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roylaird@gmail.com</a:t>
            </a:r>
            <a:endParaRPr lang="en-US" altLang="ja-JP" sz="1600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special thanks to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Kiseido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Publications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6" y="1906391"/>
            <a:ext cx="3516199" cy="3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0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0" y="1600201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Deep convolutional neural networks</a:t>
            </a:r>
          </a:p>
          <a:p>
            <a:pPr lvl="1"/>
            <a:r>
              <a:rPr lang="en-US" sz="2800" dirty="0"/>
              <a:t>Treat the Go board as an image</a:t>
            </a:r>
          </a:p>
          <a:p>
            <a:pPr lvl="1"/>
            <a:r>
              <a:rPr lang="en-US" sz="2800" dirty="0"/>
              <a:t>Can be trained to predict distribution over possible moves (</a:t>
            </a:r>
            <a:r>
              <a:rPr lang="en-US" sz="2800" i="1" dirty="0"/>
              <a:t>policy</a:t>
            </a:r>
            <a:r>
              <a:rPr lang="en-US" sz="2800" dirty="0"/>
              <a:t>) or expected </a:t>
            </a:r>
            <a:r>
              <a:rPr lang="en-US" sz="2800" i="1" dirty="0"/>
              <a:t>value</a:t>
            </a:r>
            <a:r>
              <a:rPr lang="en-US" sz="2800" dirty="0"/>
              <a:t> of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832" y="6522488"/>
            <a:ext cx="983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7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5167085" y="1600201"/>
                <a:ext cx="6647543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Policy network: Given a game state,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predict what would be the best next move.</a:t>
                </a:r>
              </a:p>
              <a:p>
                <a:pPr lvl="1"/>
                <a:r>
                  <a:rPr lang="en-US" sz="2800" dirty="0"/>
                  <a:t>Input: game board as an image,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lvl="1"/>
                <a:r>
                  <a:rPr lang="en-US" sz="2800" dirty="0"/>
                  <a:t>Output: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probability that action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best.</a:t>
                </a:r>
              </a:p>
              <a:p>
                <a:pPr lvl="1"/>
                <a:endParaRPr lang="en-US" sz="2800" dirty="0"/>
              </a:p>
              <a:p>
                <a:r>
                  <a:rPr lang="en-US" dirty="0"/>
                  <a:t>Value network: Given a game state,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compute the expected value of the board for player 0 (MAX).</a:t>
                </a:r>
              </a:p>
              <a:p>
                <a:pPr lvl="1"/>
                <a:r>
                  <a:rPr lang="en-US" sz="2800" dirty="0"/>
                  <a:t>Input: game board as an image,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lvl="1"/>
                <a:r>
                  <a:rPr lang="en-US" sz="2800" dirty="0"/>
                  <a:t>Output: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value of the game state.</a:t>
                </a:r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7085" y="1600201"/>
                <a:ext cx="6647543" cy="4525963"/>
              </a:xfrm>
              <a:blipFill>
                <a:blip r:embed="rId2"/>
                <a:stretch>
                  <a:fillRect l="-1718" t="-2241" r="-1336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10347" y="6522488"/>
            <a:ext cx="977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3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9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Search in AlphaGo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600201"/>
                <a:ext cx="10860314" cy="489267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Each edge in the search tree has </a:t>
                </a:r>
              </a:p>
              <a:p>
                <a:pPr lvl="1"/>
                <a:r>
                  <a:rPr lang="en-US" sz="2800" dirty="0"/>
                  <a:t>Probabilities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computed by the policy network</a:t>
                </a:r>
              </a:p>
              <a:p>
                <a:pPr lvl="1"/>
                <a:r>
                  <a:rPr lang="en-US" sz="2800" dirty="0" err="1"/>
                  <a:t>State+Move</a:t>
                </a:r>
                <a:r>
                  <a:rPr lang="en-US" sz="2800" dirty="0"/>
                  <a:t> values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 computed by the value network</a:t>
                </a:r>
              </a:p>
              <a:p>
                <a:pPr lvl="1"/>
                <a:r>
                  <a:rPr lang="en-US" sz="2800" dirty="0"/>
                  <a:t>Counts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 specifying how many times that move has been tried</a:t>
                </a:r>
              </a:p>
              <a:p>
                <a:r>
                  <a:rPr lang="en-US" sz="3200" dirty="0"/>
                  <a:t>Tree traversal policy selects actions randomly according to some combination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At the end of each simulation, values of the final boards are averaged in order to re-estimate the value of the initial move.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600201"/>
                <a:ext cx="10860314" cy="4892674"/>
              </a:xfrm>
              <a:blipFill>
                <a:blip r:embed="rId2"/>
                <a:stretch>
                  <a:fillRect l="-128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97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9350" y="6531243"/>
            <a:ext cx="991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1 at 1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346"/>
            <a:ext cx="12201077" cy="502344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BCC2E5-B89B-BD4F-9ADD-2AE797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Stochastic Search in AlphaGo</a:t>
            </a:r>
          </a:p>
        </p:txBody>
      </p:sp>
    </p:spTree>
    <p:extLst>
      <p:ext uri="{BB962C8B-B14F-4D97-AF65-F5344CB8AC3E}">
        <p14:creationId xmlns:p14="http://schemas.microsoft.com/office/powerpoint/2010/main" val="3292758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161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 zero-sum game can be expressed as a minimax tree.</a:t>
            </a:r>
          </a:p>
          <a:p>
            <a:r>
              <a:rPr lang="en-US" altLang="ja-JP" dirty="0"/>
              <a:t>Limited-horizon search is always necessary (you can’t search to the end of the game), and always suboptimal.</a:t>
            </a:r>
          </a:p>
          <a:p>
            <a:r>
              <a:rPr kumimoji="1" lang="en-US" altLang="ja-JP" dirty="0"/>
              <a:t>Evaluation function: a relatively low-complexity function </a:t>
            </a:r>
            <a:r>
              <a:rPr lang="en-US" altLang="ja-JP" dirty="0"/>
              <a:t>that estimates the value of the board </a:t>
            </a:r>
            <a:r>
              <a:rPr kumimoji="1" lang="en-US" altLang="ja-JP" dirty="0"/>
              <a:t>(maybe linear, maybe a neural net)</a:t>
            </a:r>
          </a:p>
          <a:p>
            <a:r>
              <a:rPr kumimoji="1" lang="en-US" altLang="ja-JP" dirty="0"/>
              <a:t>Stochastic search: randomly choose moves, out to some pre-determined depth, then average the final board positions to </a:t>
            </a:r>
            <a:r>
              <a:rPr lang="en-US" altLang="ja-JP" dirty="0"/>
              <a:t>estim</a:t>
            </a:r>
            <a:r>
              <a:rPr kumimoji="1" lang="en-US" altLang="ja-JP" dirty="0"/>
              <a:t>ate the value of the </a:t>
            </a:r>
            <a:r>
              <a:rPr kumimoji="1" lang="en-US" altLang="ja-JP"/>
              <a:t>initial move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AI: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 environments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Stochastic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Perfect</a:t>
                      </a:r>
                      <a:r>
                        <a:rPr lang="en-US" sz="2800" baseline="0" dirty="0"/>
                        <a:t> information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Imperfect information</a:t>
                      </a:r>
                    </a:p>
                    <a:p>
                      <a:r>
                        <a:rPr lang="en-US" sz="2800" dirty="0"/>
                        <a:t>(partially observable)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Battleship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Zero-sum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two-player 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tie, -1 for loss)</a:t>
            </a:r>
          </a:p>
          <a:p>
            <a:r>
              <a:rPr lang="en-US" dirty="0"/>
              <a:t>The sum of both players’ utilities is a constant, e.g.,</a:t>
            </a:r>
          </a:p>
          <a:p>
            <a:pPr marL="0" indent="0" algn="ctr">
              <a:buNone/>
            </a:pPr>
            <a:r>
              <a:rPr lang="en-US" dirty="0"/>
              <a:t>Utility(player 0) + Utility(player 1) = 0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Player 0 tries to maximize Utility(player 0).  Let’s call this player “Max”</a:t>
            </a:r>
          </a:p>
          <a:p>
            <a:r>
              <a:rPr lang="en-US" dirty="0"/>
              <a:t>Player 1 tries to minimize Utility(player 0).  Let’s call this player “Min”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Game tree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2379</Words>
  <Application>Microsoft Macintosh PowerPoint</Application>
  <PresentationFormat>Widescreen</PresentationFormat>
  <Paragraphs>251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Batang</vt:lpstr>
      <vt:lpstr>Arial</vt:lpstr>
      <vt:lpstr>Calibri</vt:lpstr>
      <vt:lpstr>Calibri Light</vt:lpstr>
      <vt:lpstr>Cambria Math</vt:lpstr>
      <vt:lpstr>Tahoma</vt:lpstr>
      <vt:lpstr>Wingdings</vt:lpstr>
      <vt:lpstr>Office Theme</vt:lpstr>
      <vt:lpstr>CS440/ECE448 Lecture 18: Two-Player Games</vt:lpstr>
      <vt:lpstr>Why study games?</vt:lpstr>
      <vt:lpstr>Games vs. single-agent search</vt:lpstr>
      <vt:lpstr>Game AI: Origins</vt:lpstr>
      <vt:lpstr>Types of game environments</vt:lpstr>
      <vt:lpstr>Zero-sum Games</vt:lpstr>
      <vt:lpstr>Alternating two-player zero-sum games</vt:lpstr>
      <vt:lpstr>Game tree</vt:lpstr>
      <vt:lpstr>PowerPoint Presentation</vt:lpstr>
      <vt:lpstr>A more abstract game tree</vt:lpstr>
      <vt:lpstr>Standard notation for game trees</vt:lpstr>
      <vt:lpstr>Minimax Search</vt:lpstr>
      <vt:lpstr>The rules of every game</vt:lpstr>
      <vt:lpstr>Game tree search</vt:lpstr>
      <vt:lpstr>Computing the minimax value of a node</vt:lpstr>
      <vt:lpstr>Optimality of minimax</vt:lpstr>
      <vt:lpstr>Multi-player games; Non-zero-sum games</vt:lpstr>
      <vt:lpstr>Minimax in multi-player &amp; non-zero-sum games</vt:lpstr>
      <vt:lpstr>Limited-Horizon Computation</vt:lpstr>
      <vt:lpstr>Games vs. single-agent search</vt:lpstr>
      <vt:lpstr>Games vs. single-agent search</vt:lpstr>
      <vt:lpstr>Limited-Horizon Search</vt:lpstr>
      <vt:lpstr>Evaluation functions</vt:lpstr>
      <vt:lpstr>Example: Depth 1 search, Chess</vt:lpstr>
      <vt:lpstr>Example: Depth 1 search, Chess</vt:lpstr>
      <vt:lpstr>Example: Depth 2 search, Chess</vt:lpstr>
      <vt:lpstr>Typical chess evaluation function</vt:lpstr>
      <vt:lpstr>Evaluation functions in general</vt:lpstr>
      <vt:lpstr>Cutting off search</vt:lpstr>
      <vt:lpstr>Stochastic search</vt:lpstr>
      <vt:lpstr>Stochastic search</vt:lpstr>
      <vt:lpstr>Stochastic search</vt:lpstr>
      <vt:lpstr>Case study: AlphaGo</vt:lpstr>
      <vt:lpstr>AlphaGo</vt:lpstr>
      <vt:lpstr>AlphaGo</vt:lpstr>
      <vt:lpstr>Stochastic Search in AlphaGo</vt:lpstr>
      <vt:lpstr>Stochastic Search in AlphaGo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Hasegawa-Johnson, Mark Allan</cp:lastModifiedBy>
  <cp:revision>36</cp:revision>
  <dcterms:created xsi:type="dcterms:W3CDTF">2017-09-26T00:41:02Z</dcterms:created>
  <dcterms:modified xsi:type="dcterms:W3CDTF">2021-03-27T18:33:28Z</dcterms:modified>
</cp:coreProperties>
</file>