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9" r:id="rId3"/>
    <p:sldId id="261" r:id="rId4"/>
    <p:sldId id="285" r:id="rId5"/>
    <p:sldId id="339" r:id="rId6"/>
    <p:sldId id="300" r:id="rId7"/>
    <p:sldId id="301" r:id="rId8"/>
    <p:sldId id="302" r:id="rId9"/>
    <p:sldId id="305" r:id="rId10"/>
    <p:sldId id="306" r:id="rId11"/>
    <p:sldId id="307" r:id="rId12"/>
    <p:sldId id="308" r:id="rId13"/>
    <p:sldId id="309" r:id="rId14"/>
    <p:sldId id="310" r:id="rId15"/>
    <p:sldId id="342" r:id="rId16"/>
    <p:sldId id="343" r:id="rId17"/>
    <p:sldId id="349" r:id="rId18"/>
    <p:sldId id="351" r:id="rId19"/>
    <p:sldId id="347" r:id="rId20"/>
    <p:sldId id="325" r:id="rId21"/>
    <p:sldId id="350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4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1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2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F401D-1610-444A-9C9D-3B4C4C22971B}" type="datetimeFigureOut">
              <a:rPr lang="en-US" smtClean="0"/>
              <a:t>3/23/21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FB1E0-EBAD-46B7-8008-0848D788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5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31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1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57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54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09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example is</a:t>
            </a:r>
            <a:r>
              <a:rPr lang="en-US" baseline="0" dirty="0"/>
              <a:t> described </a:t>
            </a:r>
            <a:r>
              <a:rPr lang="en-US" baseline="0"/>
              <a:t>in Section 15.1.1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3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81B39-DD2D-4291-BD5C-5DC6E296F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C39FA-C0BE-4E51-9DB3-A9913B7FD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46A6-CEC1-41EC-81E5-E42115A39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B30C8-8E3A-42F8-A3CA-2DB40970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AD39C-D931-4AD5-B0EE-B9692A88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0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CBE8-583A-4769-BBEC-661A27A4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3F6250-56BE-408D-8039-9D430D608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1E090-6225-4215-8480-640E0D5D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2F32F-C29E-466A-B851-900A559E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6D81D-C114-41EF-9B42-0775A2AA1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3A5B3-DCBE-4EFE-B5A9-EB683E1A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08B92-171B-407A-9EEC-376FF5057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78094-C31A-4AE8-AF60-17D28F0A8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50AC6-3FF3-4FC7-93E0-23DD5672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135BB-9311-44B1-B2A5-F9D81800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8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16E1-7B8D-43B0-8AC0-A52A40BF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FA884-B8CA-4F28-A8EF-224E33B87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5F64D-2D87-4F15-BA25-E3ADE365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9293A-E2CD-4FE2-B02B-89755D8BF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BE29C-BC71-43E2-B5FF-9E14402B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1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C88EF-BBC7-46E1-8407-7A08AEB0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C5DCE-2F73-40D3-8033-7C7AFF058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BCA40-B72B-4D2F-8E32-2C589043A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AC0F7-20A1-4B6A-97E8-5A914B5D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2D59D-DBEF-4A90-A46F-2B86161E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2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2FFE4-9D31-43DB-B362-7DB9BF8DD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3527E-E31B-467D-853B-828D501C6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32572-1D6D-4484-9338-784044A3D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C0912-C49D-46FD-8A71-2494E578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A6E76-0B74-4E4A-A38A-9A5558D8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13AC2-BDEB-422E-B08A-47A9C7E1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3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229C7-AE1F-418D-9509-B663A3D9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B59B3-B143-4977-B224-4EB9F2BC6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D4FC9-4FCE-4D58-A91C-F8A93509C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BDA18E-ABE7-444B-88CE-3172D3766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EFEC24-7DCC-4EA3-B3BD-2DF448BB7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26CDCD-D60F-48EB-9C4F-0524919A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8D945B-1E37-4D39-9803-64B2A5FCB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F5D124-C245-40DA-9065-5F3D72E7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0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A8FF-7E8C-4DCD-AFAA-B664863B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F59A39-07F2-4BBA-B0A3-02546DE0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F47EA-E4E7-43FC-B1C3-28258180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92A2A-A06C-4963-8488-EA99227D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0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6BCB04-8DCF-4DE2-A482-7EE6FE66A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6A0AA-C2E4-4D8F-8ADF-42893B5B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3B549-6146-4550-B12E-65B386E4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2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29CD6-3BF4-43A4-A01F-B4799C3E9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60D8-11F9-4846-8059-BFC84792A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7EBBC-2701-439A-8564-299118392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58B9A-B27A-4B12-832E-1D54281E4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BCC49-1AA6-404A-B00F-96FF2BAF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FF328-48AD-464F-A3CB-33645F7D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7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94B3F-B686-41F6-BE21-C93621B4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B84CD5-243D-4D00-BEAC-23FFA726F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3B7D7-4681-4016-AB63-A00F32A8A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6FBDD-EA30-4C4F-B429-8FFB00ACC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FB6B-A12A-4978-B248-2EF0D31F82CB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0103D-6829-4B65-BA96-410057B96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B8BCD-40B9-4121-9901-953C1B38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3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C36096-6D73-4E20-B96A-50720A32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9E5F8-F18E-4501-A23F-54B955674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5B036-20E2-47E5-BB58-A8F44F1C6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2FB6B-A12A-4978-B248-2EF0D31F82CB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7649C-0FF9-4E83-8272-600DB696B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FD5A3-7305-4123-B406-47E970286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43302-C6DA-44A3-8D10-AE9A3628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4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AF0EAB5-55DB-F641-95CB-F6B02B13B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0565" y="1689651"/>
            <a:ext cx="6153261" cy="47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F1E8BA-1B79-4BFF-9478-CDDBC0D13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996"/>
            <a:ext cx="9144000" cy="1650654"/>
          </a:xfrm>
        </p:spPr>
        <p:txBody>
          <a:bodyPr>
            <a:noAutofit/>
          </a:bodyPr>
          <a:lstStyle/>
          <a:p>
            <a:r>
              <a:rPr lang="en-US" sz="4000" dirty="0"/>
              <a:t>CS440/ECE448 Lecture 16: HMM Inference and the Viterbi Algorithm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C23BF-0458-4B94-9DF5-1BC3C08A2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459" y="2104737"/>
            <a:ext cx="3972341" cy="104220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Mark Hasegawa-Johnson, 3/2021</a:t>
            </a:r>
          </a:p>
          <a:p>
            <a:pPr algn="l"/>
            <a:r>
              <a:rPr lang="en-US" sz="2000" dirty="0"/>
              <a:t>CC-BY 4.0: You may remix or redistribute if you cite the source.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F0BBC75-D983-EB41-920E-22638364D331}"/>
              </a:ext>
            </a:extLst>
          </p:cNvPr>
          <p:cNvSpPr txBox="1">
            <a:spLocks/>
          </p:cNvSpPr>
          <p:nvPr/>
        </p:nvSpPr>
        <p:spPr>
          <a:xfrm>
            <a:off x="6103995" y="6452609"/>
            <a:ext cx="4559529" cy="4726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Louis-Leopold </a:t>
            </a:r>
            <a:r>
              <a:rPr lang="en-US" sz="1400" dirty="0" err="1"/>
              <a:t>Boilly</a:t>
            </a:r>
            <a:r>
              <a:rPr lang="en-US" sz="1400" dirty="0"/>
              <a:t>, Passer </a:t>
            </a:r>
            <a:r>
              <a:rPr lang="en-US" sz="1400" dirty="0" err="1"/>
              <a:t>Payez</a:t>
            </a:r>
            <a:r>
              <a:rPr lang="en-US" sz="1400" dirty="0"/>
              <a:t>, 1803.  Public domain work of art, https://</a:t>
            </a:r>
            <a:r>
              <a:rPr lang="en-US" sz="1400" dirty="0" err="1"/>
              <a:t>en.wikipedia.org</a:t>
            </a:r>
            <a:r>
              <a:rPr lang="en-US" sz="1400" dirty="0"/>
              <a:t>/wiki/Umbrella</a:t>
            </a:r>
          </a:p>
        </p:txBody>
      </p:sp>
    </p:spTree>
    <p:extLst>
      <p:ext uri="{BB962C8B-B14F-4D97-AF65-F5344CB8AC3E}">
        <p14:creationId xmlns:p14="http://schemas.microsoft.com/office/powerpoint/2010/main" val="129185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06134" y="2536108"/>
            <a:ext cx="797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0393" y="3424420"/>
            <a:ext cx="166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6932" y="1941423"/>
            <a:ext cx="2276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Transition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868" y="1368424"/>
                <a:ext cx="6237618" cy="156881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Add: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868" y="1368424"/>
                <a:ext cx="6237618" cy="1568810"/>
              </a:xfrm>
              <a:blipFill>
                <a:blip r:embed="rId3"/>
                <a:stretch>
                  <a:fillRect l="-2033" t="-58400" b="-139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59BA3295-44AE-DD4E-82B3-70EC9D7B0910}"/>
              </a:ext>
            </a:extLst>
          </p:cNvPr>
          <p:cNvSpPr/>
          <p:nvPr/>
        </p:nvSpPr>
        <p:spPr>
          <a:xfrm>
            <a:off x="9482251" y="3438029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A26D4C4-6917-C446-8CEE-1F264401B3D2}"/>
              </a:ext>
            </a:extLst>
          </p:cNvPr>
          <p:cNvSpPr/>
          <p:nvPr/>
        </p:nvSpPr>
        <p:spPr>
          <a:xfrm>
            <a:off x="9482251" y="2523629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937705-9928-E94D-B010-74C43AE89150}"/>
              </a:ext>
            </a:extLst>
          </p:cNvPr>
          <p:cNvCxnSpPr>
            <a:stCxn id="16" idx="4"/>
            <a:endCxn id="15" idx="0"/>
          </p:cNvCxnSpPr>
          <p:nvPr/>
        </p:nvCxnSpPr>
        <p:spPr>
          <a:xfrm rot="5400000">
            <a:off x="9743508" y="3242086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601995-9A22-D045-BFC3-CEAAF5A6C94B}"/>
              </a:ext>
            </a:extLst>
          </p:cNvPr>
          <p:cNvCxnSpPr/>
          <p:nvPr/>
        </p:nvCxnSpPr>
        <p:spPr>
          <a:xfrm>
            <a:off x="10396651" y="278401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70148CE-2E73-4449-8912-D664BA62E761}"/>
              </a:ext>
            </a:extLst>
          </p:cNvPr>
          <p:cNvSpPr/>
          <p:nvPr/>
        </p:nvSpPr>
        <p:spPr>
          <a:xfrm>
            <a:off x="10798097" y="3449445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endParaRPr lang="en-US" sz="2400" i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547A0C-D18B-4B40-BF11-1C57B2D1EF0D}"/>
              </a:ext>
            </a:extLst>
          </p:cNvPr>
          <p:cNvSpPr/>
          <p:nvPr/>
        </p:nvSpPr>
        <p:spPr>
          <a:xfrm>
            <a:off x="10798097" y="2535045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endParaRPr lang="en-US" sz="2400" i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A67BF7-6828-1340-9DDA-06AF9CEE79DB}"/>
              </a:ext>
            </a:extLst>
          </p:cNvPr>
          <p:cNvCxnSpPr>
            <a:stCxn id="21" idx="4"/>
            <a:endCxn id="20" idx="0"/>
          </p:cNvCxnSpPr>
          <p:nvPr/>
        </p:nvCxnSpPr>
        <p:spPr>
          <a:xfrm rot="5400000">
            <a:off x="11059354" y="3253502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06D7774-CF35-7B4C-B380-922A5229AD3D}"/>
              </a:ext>
            </a:extLst>
          </p:cNvPr>
          <p:cNvCxnSpPr/>
          <p:nvPr/>
        </p:nvCxnSpPr>
        <p:spPr>
          <a:xfrm>
            <a:off x="11712497" y="2795431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A7AB1ACC-9249-184D-A14D-7F13886354E9}"/>
              </a:ext>
            </a:extLst>
          </p:cNvPr>
          <p:cNvGraphicFramePr>
            <a:graphicFrameLocks noGrp="1"/>
          </p:cNvGraphicFramePr>
          <p:nvPr/>
        </p:nvGraphicFramePr>
        <p:xfrm>
          <a:off x="9296400" y="4964150"/>
          <a:ext cx="2667000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F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R</a:t>
                      </a:r>
                      <a:r>
                        <a:rPr lang="en-US" sz="1600" baseline="-25000" dirty="0" err="1"/>
                        <a:t>t</a:t>
                      </a:r>
                      <a:r>
                        <a:rPr lang="en-US" sz="1600" baseline="0" dirty="0"/>
                        <a:t> = 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R</a:t>
                      </a:r>
                      <a:r>
                        <a:rPr lang="en-US" sz="1600" baseline="-25000" dirty="0" err="1"/>
                        <a:t>t</a:t>
                      </a:r>
                      <a:r>
                        <a:rPr lang="en-US" sz="1600" baseline="0" dirty="0"/>
                        <a:t> = F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842036F-639E-6C40-AD9F-5764176CAE78}"/>
              </a:ext>
            </a:extLst>
          </p:cNvPr>
          <p:cNvSpPr txBox="1"/>
          <p:nvPr/>
        </p:nvSpPr>
        <p:spPr>
          <a:xfrm>
            <a:off x="9301971" y="466120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Observation probabilities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D9D8B84-1C47-A944-A653-4FBD5F7E9035}"/>
              </a:ext>
            </a:extLst>
          </p:cNvPr>
          <p:cNvGraphicFramePr>
            <a:graphicFrameLocks noGrp="1"/>
          </p:cNvGraphicFramePr>
          <p:nvPr/>
        </p:nvGraphicFramePr>
        <p:xfrm>
          <a:off x="6276275" y="4952998"/>
          <a:ext cx="2667000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F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</a:t>
                      </a:r>
                      <a:r>
                        <a:rPr lang="en-US" sz="1600" baseline="-25000" dirty="0"/>
                        <a:t>t-1</a:t>
                      </a:r>
                      <a:r>
                        <a:rPr lang="en-US" sz="1600" baseline="0" dirty="0"/>
                        <a:t> = 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</a:t>
                      </a:r>
                      <a:r>
                        <a:rPr lang="en-US" sz="1600" baseline="-25000" dirty="0"/>
                        <a:t>t-1</a:t>
                      </a:r>
                      <a:r>
                        <a:rPr lang="en-US" sz="1600" baseline="0" dirty="0"/>
                        <a:t> = F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987A52D8-C482-3D4B-80C6-919B047F2D27}"/>
              </a:ext>
            </a:extLst>
          </p:cNvPr>
          <p:cNvSpPr txBox="1"/>
          <p:nvPr/>
        </p:nvSpPr>
        <p:spPr>
          <a:xfrm>
            <a:off x="6194495" y="4654220"/>
            <a:ext cx="281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Transition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4FB70B6-B1A7-ED42-8665-74EE3900AC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0297869"/>
                  </p:ext>
                </p:extLst>
              </p:nvPr>
            </p:nvGraphicFramePr>
            <p:xfrm>
              <a:off x="297287" y="3178268"/>
              <a:ext cx="2823116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0296">
                      <a:extLst>
                        <a:ext uri="{9D8B030D-6E8A-4147-A177-3AD203B41FA5}">
                          <a16:colId xmlns:a16="http://schemas.microsoft.com/office/drawing/2014/main" val="3689473118"/>
                        </a:ext>
                      </a:extLst>
                    </a:gridCol>
                    <a:gridCol w="1092820">
                      <a:extLst>
                        <a:ext uri="{9D8B030D-6E8A-4147-A177-3AD203B41FA5}">
                          <a16:colId xmlns:a16="http://schemas.microsoft.com/office/drawing/2014/main" val="20475658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18844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0.059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610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0.1395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6980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4FB70B6-B1A7-ED42-8665-74EE3900AC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0297869"/>
                  </p:ext>
                </p:extLst>
              </p:nvPr>
            </p:nvGraphicFramePr>
            <p:xfrm>
              <a:off x="297287" y="3178268"/>
              <a:ext cx="2823116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0296">
                      <a:extLst>
                        <a:ext uri="{9D8B030D-6E8A-4147-A177-3AD203B41FA5}">
                          <a16:colId xmlns:a16="http://schemas.microsoft.com/office/drawing/2014/main" val="3689473118"/>
                        </a:ext>
                      </a:extLst>
                    </a:gridCol>
                    <a:gridCol w="1092820">
                      <a:extLst>
                        <a:ext uri="{9D8B030D-6E8A-4147-A177-3AD203B41FA5}">
                          <a16:colId xmlns:a16="http://schemas.microsoft.com/office/drawing/2014/main" val="204756584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0465" t="-2778" r="-2326" b="-2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188441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30" t="-100000" r="-64234" b="-1216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0.059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61081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30" t="-205556" r="-64234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0.1395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69808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6" name="Title 1">
            <a:extLst>
              <a:ext uri="{FF2B5EF4-FFF2-40B4-BE49-F238E27FC236}">
                <a16:creationId xmlns:a16="http://schemas.microsoft.com/office/drawing/2014/main" id="{C643E4F8-0133-9C45-8BAB-5A2AE6888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Inference by Enumerating only the Hidden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A9E70139-CE88-6C4C-86C2-4E005A6913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351" y="5111189"/>
                <a:ext cx="6079916" cy="15688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Cambria Math" panose="02040503050406030204" pitchFamily="18" charset="0"/>
                  </a:rPr>
                  <a:t>We only compute joint probabilities that include the observed events,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US" dirty="0">
                    <a:latin typeface="Cambria Math" panose="02040503050406030204" pitchFamily="18" charset="0"/>
                  </a:rPr>
                  <a:t>The numbers don’t add up to one; they add up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A9E70139-CE88-6C4C-86C2-4E005A691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51" y="5111189"/>
                <a:ext cx="6079916" cy="1568810"/>
              </a:xfrm>
              <a:prstGeom prst="rect">
                <a:avLst/>
              </a:prstGeom>
              <a:blipFill>
                <a:blip r:embed="rId5"/>
                <a:stretch>
                  <a:fillRect l="-1250" t="-6400" r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181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14694" y="2536108"/>
            <a:ext cx="797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6093" y="3424420"/>
            <a:ext cx="166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6932" y="1941423"/>
            <a:ext cx="2276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Transition model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Inference by Enumerating only the Hidden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868" y="1368424"/>
                <a:ext cx="6079916" cy="1629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Divide: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868" y="1368424"/>
                <a:ext cx="6079916" cy="1629349"/>
              </a:xfrm>
              <a:blipFill>
                <a:blip r:embed="rId3"/>
                <a:stretch>
                  <a:fillRect l="-1875" t="-7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59BA3295-44AE-DD4E-82B3-70EC9D7B0910}"/>
              </a:ext>
            </a:extLst>
          </p:cNvPr>
          <p:cNvSpPr/>
          <p:nvPr/>
        </p:nvSpPr>
        <p:spPr>
          <a:xfrm>
            <a:off x="9482251" y="3438029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A26D4C4-6917-C446-8CEE-1F264401B3D2}"/>
              </a:ext>
            </a:extLst>
          </p:cNvPr>
          <p:cNvSpPr/>
          <p:nvPr/>
        </p:nvSpPr>
        <p:spPr>
          <a:xfrm>
            <a:off x="9482251" y="2523629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937705-9928-E94D-B010-74C43AE89150}"/>
              </a:ext>
            </a:extLst>
          </p:cNvPr>
          <p:cNvCxnSpPr>
            <a:stCxn id="16" idx="4"/>
            <a:endCxn id="15" idx="0"/>
          </p:cNvCxnSpPr>
          <p:nvPr/>
        </p:nvCxnSpPr>
        <p:spPr>
          <a:xfrm rot="5400000">
            <a:off x="9743508" y="3242086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601995-9A22-D045-BFC3-CEAAF5A6C94B}"/>
              </a:ext>
            </a:extLst>
          </p:cNvPr>
          <p:cNvCxnSpPr/>
          <p:nvPr/>
        </p:nvCxnSpPr>
        <p:spPr>
          <a:xfrm>
            <a:off x="10396651" y="278401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70148CE-2E73-4449-8912-D664BA62E761}"/>
              </a:ext>
            </a:extLst>
          </p:cNvPr>
          <p:cNvSpPr/>
          <p:nvPr/>
        </p:nvSpPr>
        <p:spPr>
          <a:xfrm>
            <a:off x="10798097" y="3449445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endParaRPr lang="en-US" sz="2400" i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547A0C-D18B-4B40-BF11-1C57B2D1EF0D}"/>
              </a:ext>
            </a:extLst>
          </p:cNvPr>
          <p:cNvSpPr/>
          <p:nvPr/>
        </p:nvSpPr>
        <p:spPr>
          <a:xfrm>
            <a:off x="10798097" y="2535045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endParaRPr lang="en-US" sz="2400" i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A67BF7-6828-1340-9DDA-06AF9CEE79DB}"/>
              </a:ext>
            </a:extLst>
          </p:cNvPr>
          <p:cNvCxnSpPr>
            <a:stCxn id="21" idx="4"/>
            <a:endCxn id="20" idx="0"/>
          </p:cNvCxnSpPr>
          <p:nvPr/>
        </p:nvCxnSpPr>
        <p:spPr>
          <a:xfrm rot="5400000">
            <a:off x="11059354" y="3253502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06D7774-CF35-7B4C-B380-922A5229AD3D}"/>
              </a:ext>
            </a:extLst>
          </p:cNvPr>
          <p:cNvCxnSpPr/>
          <p:nvPr/>
        </p:nvCxnSpPr>
        <p:spPr>
          <a:xfrm>
            <a:off x="11712497" y="2795431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A7AB1ACC-9249-184D-A14D-7F13886354E9}"/>
              </a:ext>
            </a:extLst>
          </p:cNvPr>
          <p:cNvGraphicFramePr>
            <a:graphicFrameLocks noGrp="1"/>
          </p:cNvGraphicFramePr>
          <p:nvPr/>
        </p:nvGraphicFramePr>
        <p:xfrm>
          <a:off x="9296400" y="4964150"/>
          <a:ext cx="2667000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F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R</a:t>
                      </a:r>
                      <a:r>
                        <a:rPr lang="en-US" sz="1600" baseline="-25000" dirty="0" err="1"/>
                        <a:t>t</a:t>
                      </a:r>
                      <a:r>
                        <a:rPr lang="en-US" sz="1600" baseline="0" dirty="0"/>
                        <a:t> = 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R</a:t>
                      </a:r>
                      <a:r>
                        <a:rPr lang="en-US" sz="1600" baseline="-25000" dirty="0" err="1"/>
                        <a:t>t</a:t>
                      </a:r>
                      <a:r>
                        <a:rPr lang="en-US" sz="1600" baseline="0" dirty="0"/>
                        <a:t> = F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842036F-639E-6C40-AD9F-5764176CAE78}"/>
              </a:ext>
            </a:extLst>
          </p:cNvPr>
          <p:cNvSpPr txBox="1"/>
          <p:nvPr/>
        </p:nvSpPr>
        <p:spPr>
          <a:xfrm>
            <a:off x="9301971" y="466120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Observation probabilities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D9D8B84-1C47-A944-A653-4FBD5F7E9035}"/>
              </a:ext>
            </a:extLst>
          </p:cNvPr>
          <p:cNvGraphicFramePr>
            <a:graphicFrameLocks noGrp="1"/>
          </p:cNvGraphicFramePr>
          <p:nvPr/>
        </p:nvGraphicFramePr>
        <p:xfrm>
          <a:off x="6276275" y="4952998"/>
          <a:ext cx="2667000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F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</a:t>
                      </a:r>
                      <a:r>
                        <a:rPr lang="en-US" sz="1600" baseline="-25000" dirty="0"/>
                        <a:t>t-1</a:t>
                      </a:r>
                      <a:r>
                        <a:rPr lang="en-US" sz="1600" baseline="0" dirty="0"/>
                        <a:t> = 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</a:t>
                      </a:r>
                      <a:r>
                        <a:rPr lang="en-US" sz="1600" baseline="-25000" dirty="0"/>
                        <a:t>t-1</a:t>
                      </a:r>
                      <a:r>
                        <a:rPr lang="en-US" sz="1600" baseline="0" dirty="0"/>
                        <a:t> = F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987A52D8-C482-3D4B-80C6-919B047F2D27}"/>
              </a:ext>
            </a:extLst>
          </p:cNvPr>
          <p:cNvSpPr txBox="1"/>
          <p:nvPr/>
        </p:nvSpPr>
        <p:spPr>
          <a:xfrm>
            <a:off x="6194495" y="4654220"/>
            <a:ext cx="281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Transition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4FB70B6-B1A7-ED42-8665-74EE3900AC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748788"/>
                  </p:ext>
                </p:extLst>
              </p:nvPr>
            </p:nvGraphicFramePr>
            <p:xfrm>
              <a:off x="297286" y="3198147"/>
              <a:ext cx="2823116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0296">
                      <a:extLst>
                        <a:ext uri="{9D8B030D-6E8A-4147-A177-3AD203B41FA5}">
                          <a16:colId xmlns:a16="http://schemas.microsoft.com/office/drawing/2014/main" val="3689473118"/>
                        </a:ext>
                      </a:extLst>
                    </a:gridCol>
                    <a:gridCol w="1092820">
                      <a:extLst>
                        <a:ext uri="{9D8B030D-6E8A-4147-A177-3AD203B41FA5}">
                          <a16:colId xmlns:a16="http://schemas.microsoft.com/office/drawing/2014/main" val="20475658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18844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610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0.70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69808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4FB70B6-B1A7-ED42-8665-74EE3900AC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748788"/>
                  </p:ext>
                </p:extLst>
              </p:nvPr>
            </p:nvGraphicFramePr>
            <p:xfrm>
              <a:off x="297286" y="3198147"/>
              <a:ext cx="2823116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30296">
                      <a:extLst>
                        <a:ext uri="{9D8B030D-6E8A-4147-A177-3AD203B41FA5}">
                          <a16:colId xmlns:a16="http://schemas.microsoft.com/office/drawing/2014/main" val="3689473118"/>
                        </a:ext>
                      </a:extLst>
                    </a:gridCol>
                    <a:gridCol w="1092820">
                      <a:extLst>
                        <a:ext uri="{9D8B030D-6E8A-4147-A177-3AD203B41FA5}">
                          <a16:colId xmlns:a16="http://schemas.microsoft.com/office/drawing/2014/main" val="204756584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60465" r="-2326" b="-230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188441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30" t="-97297" r="-64234" b="-124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61081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30" t="-202778" r="-64234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0.70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69808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C41B4D8-8FD4-B34A-805C-7019A2981C31}"/>
              </a:ext>
            </a:extLst>
          </p:cNvPr>
          <p:cNvSpPr txBox="1">
            <a:spLocks/>
          </p:cNvSpPr>
          <p:nvPr/>
        </p:nvSpPr>
        <p:spPr>
          <a:xfrm>
            <a:off x="132351" y="5111189"/>
            <a:ext cx="6079916" cy="156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mbria Math" panose="02040503050406030204" pitchFamily="18" charset="0"/>
              </a:rPr>
              <a:t>Normalize, so that the column sums to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51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32ED-2AA6-3644-845E-37DAF025E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simplification for HMMs: only enumerate the values of the hidden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AD534-D2F4-774A-A662-89D0FD6FC2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037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Only enumerate the possible values of the hidden variables.  Set the observed variables to their observed values.</a:t>
                </a:r>
              </a:p>
              <a:p>
                <a:r>
                  <a:rPr lang="en-US" b="1" u="sng" dirty="0"/>
                  <a:t>Inference with binary hidden variables</a:t>
                </a:r>
                <a:r>
                  <a:rPr lang="en-US" dirty="0"/>
                  <a:t>: enumerate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complexity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 </a:t>
                </a:r>
              </a:p>
              <a:p>
                <a:r>
                  <a:rPr lang="en-US" b="1" u="sng" dirty="0"/>
                  <a:t>Inference with N-</a:t>
                </a:r>
                <a:r>
                  <a:rPr lang="en-US" b="1" u="sng" dirty="0" err="1"/>
                  <a:t>ary</a:t>
                </a:r>
                <a:r>
                  <a:rPr lang="en-US" b="1" u="sng" dirty="0"/>
                  <a:t> hidden variables:</a:t>
                </a:r>
                <a:r>
                  <a:rPr lang="en-US" dirty="0"/>
                  <a:t> If each of the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has N possible values, instead of only 2 possible values, then the inference complexity would be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AD534-D2F4-774A-A662-89D0FD6FC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03775"/>
              </a:xfrm>
              <a:blipFill>
                <a:blip r:embed="rId2"/>
                <a:stretch>
                  <a:fillRect l="-1086" t="-2111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322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E3A0-3F15-A044-B5DA-8CDA7BBC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2D896-5502-D949-B7C5-FD9612CD1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Inference by Enumeration in an HMM</a:t>
            </a:r>
          </a:p>
          <a:p>
            <a:r>
              <a:rPr lang="en-US" dirty="0"/>
              <a:t>Decoding using the Viterbi Algorithm</a:t>
            </a:r>
          </a:p>
        </p:txBody>
      </p:sp>
    </p:spTree>
    <p:extLst>
      <p:ext uri="{BB962C8B-B14F-4D97-AF65-F5344CB8AC3E}">
        <p14:creationId xmlns:p14="http://schemas.microsoft.com/office/powerpoint/2010/main" val="246319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32ED-2AA6-3644-845E-37DAF025E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complexity in an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AD534-D2F4-774A-A662-89D0FD6FC2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0377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still a lot.  Can we do better?</a:t>
                </a:r>
              </a:p>
              <a:p>
                <a:r>
                  <a:rPr lang="en-US" dirty="0"/>
                  <a:t>For a general Bayes net, no.  Bayes net inference, in an arbitrary Bayes net, is NP-complete.</a:t>
                </a:r>
              </a:p>
              <a:p>
                <a:r>
                  <a:rPr lang="en-US" dirty="0"/>
                  <a:t>For an HMM, yes, we can do better.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AD534-D2F4-774A-A662-89D0FD6FC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03775"/>
              </a:xfrm>
              <a:blipFill>
                <a:blip r:embed="rId2"/>
                <a:stretch>
                  <a:fillRect l="-965" t="-2381" r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747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4325-F854-2B4D-81E8-5050DA13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EM for an HMM: the Viterbi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971D7-315D-E047-A488-18A3D2860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32" y="1507569"/>
            <a:ext cx="11764722" cy="48534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The Viterbi algorithm is the inference step of hard EM for an HMM.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800" b="1" u="sng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800" dirty="0"/>
              <a:t>Given a particular sequence of observations, what is the most likely underlying sequence of states?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endParaRPr lang="en-US" sz="2800" dirty="0"/>
          </a:p>
          <a:p>
            <a:pPr marL="457200" lvl="1" indent="0">
              <a:lnSpc>
                <a:spcPct val="100000"/>
              </a:lnSpc>
              <a:buNone/>
            </a:pP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08626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4325-F854-2B4D-81E8-5050DA13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2800" dirty="0"/>
                  <a:t>Given a particular sequence of observations, what is the most likely underlying sequence of states?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sz="2800" dirty="0"/>
                  <a:t>Example: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what is the most likely sequence of state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?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8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3200" b="1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  <a:blipFill>
                <a:blip r:embed="rId2"/>
                <a:stretch>
                  <a:fillRect l="-862" t="-1305" r="-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061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/>
              <a:t>The Trellis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2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7741835" y="2548679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7755088" y="5006959"/>
            <a:ext cx="1060283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671466" y="2910776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DD98E49E-3FD5-084C-8066-27E844E6139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17444" y="1825625"/>
                <a:ext cx="409492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X-Axis = time</a:t>
                </a:r>
              </a:p>
              <a:p>
                <a:r>
                  <a:rPr lang="en-US" dirty="0"/>
                  <a:t>Y-Axis = state variable (rt)</a:t>
                </a:r>
              </a:p>
              <a:p>
                <a:r>
                  <a:rPr lang="en-US" dirty="0"/>
                  <a:t>Node = a particular state at a particular time</a:t>
                </a:r>
              </a:p>
              <a:p>
                <a:r>
                  <a:rPr lang="en-US" dirty="0"/>
                  <a:t>Edge = possible transition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DD98E49E-3FD5-084C-8066-27E844E61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7444" y="1825625"/>
                <a:ext cx="4094922" cy="4351338"/>
              </a:xfrm>
              <a:blipFill>
                <a:blip r:embed="rId7"/>
                <a:stretch>
                  <a:fillRect l="-2469" t="-2326" r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545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/>
              <a:t>A Path Through the Trellis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2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7741835" y="2548679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7755088" y="5006959"/>
            <a:ext cx="1060283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671466" y="2910776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DC666AF2-DDF0-164B-8A03-8FAA9F81D0D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17444" y="1825625"/>
                <a:ext cx="409492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path through the trellis is a sequence of connected states.</a:t>
                </a:r>
              </a:p>
              <a:p>
                <a:endParaRPr lang="en-US" dirty="0"/>
              </a:p>
              <a:p>
                <a:r>
                  <a:rPr lang="en-US" dirty="0"/>
                  <a:t>For example, this path is the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DC666AF2-DDF0-164B-8A03-8FAA9F81D0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7444" y="1825625"/>
                <a:ext cx="4094922" cy="4351338"/>
              </a:xfrm>
              <a:blipFill>
                <a:blip r:embed="rId7"/>
                <a:stretch>
                  <a:fillRect l="-2469" t="-2326" r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24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4325-F854-2B4D-81E8-5050DA13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 Key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971D7-315D-E047-A488-18A3D2860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32" y="1507569"/>
            <a:ext cx="11764722" cy="485347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dirty="0"/>
              <a:t>Given a particular sequence of observations, what is the most likely underlying sequence of states?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6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dirty="0"/>
              <a:t>In other words, given a particular sequence of observations, what is the most probable path through the trellis?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215607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E3A0-3F15-A044-B5DA-8CDA7BBC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2D896-5502-D949-B7C5-FD9612CD1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Inference by Enumeration in an HMM</a:t>
            </a:r>
          </a:p>
          <a:p>
            <a:r>
              <a:rPr lang="en-US" dirty="0"/>
              <a:t>Decoding using the Viterbi Algorithm</a:t>
            </a:r>
          </a:p>
        </p:txBody>
      </p:sp>
    </p:spTree>
    <p:extLst>
      <p:ext uri="{BB962C8B-B14F-4D97-AF65-F5344CB8AC3E}">
        <p14:creationId xmlns:p14="http://schemas.microsoft.com/office/powerpoint/2010/main" val="1871039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4325-F854-2B4D-81E8-5050DA13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Algorithm: Key concepts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Nodes and edges have numbers attached to them: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 u="sng" dirty="0"/>
                  <a:t>Edge Probability</a:t>
                </a:r>
                <a:r>
                  <a:rPr lang="en-US" dirty="0"/>
                  <a:t>: Probability of taking that transition, and then generating the next observed output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b="1" u="sng" dirty="0"/>
                  <a:t>Node Probability</a:t>
                </a:r>
                <a:r>
                  <a:rPr lang="en-US" dirty="0"/>
                  <a:t>: Probability of the best path until node j at time t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28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b="1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  <a:blipFill>
                <a:blip r:embed="rId2"/>
                <a:stretch>
                  <a:fillRect l="-1078" t="-1305" r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865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/>
              <a:t>Edge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825625"/>
                <a:ext cx="4512366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𝑖𝑗𝑡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Notice that,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have the same observed values, their inbound edges have the same weights.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825625"/>
                <a:ext cx="4512366" cy="4351338"/>
              </a:xfrm>
              <a:blipFill>
                <a:blip r:embed="rId2"/>
                <a:stretch>
                  <a:fillRect l="-2528" r="-2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3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6315594" y="5197009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6294218" y="1925221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7840914">
            <a:off x="5867143" y="3884843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3663096">
            <a:off x="6149339" y="2987742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7741835" y="2548679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7755088" y="5006959"/>
            <a:ext cx="1060283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7990508-2FE6-0949-A4F2-239BBD4139A3}"/>
              </a:ext>
            </a:extLst>
          </p:cNvPr>
          <p:cNvSpPr txBox="1">
            <a:spLocks/>
          </p:cNvSpPr>
          <p:nvPr/>
        </p:nvSpPr>
        <p:spPr>
          <a:xfrm>
            <a:off x="8090326" y="523142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CBA785F7-108A-FD4A-958B-7F6025FEBA6A}"/>
              </a:ext>
            </a:extLst>
          </p:cNvPr>
          <p:cNvSpPr txBox="1">
            <a:spLocks/>
          </p:cNvSpPr>
          <p:nvPr/>
        </p:nvSpPr>
        <p:spPr>
          <a:xfrm>
            <a:off x="8083699" y="188589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453F2F0-C43C-F14C-B55E-93AA804A2047}"/>
              </a:ext>
            </a:extLst>
          </p:cNvPr>
          <p:cNvSpPr txBox="1">
            <a:spLocks/>
          </p:cNvSpPr>
          <p:nvPr/>
        </p:nvSpPr>
        <p:spPr>
          <a:xfrm rot="17934153">
            <a:off x="7671369" y="3889760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77B938C-1914-E841-BC27-23E19A281A73}"/>
              </a:ext>
            </a:extLst>
          </p:cNvPr>
          <p:cNvSpPr txBox="1">
            <a:spLocks/>
          </p:cNvSpPr>
          <p:nvPr/>
        </p:nvSpPr>
        <p:spPr>
          <a:xfrm rot="3505591">
            <a:off x="7983060" y="3081148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671466" y="2910776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D1021143-4A28-FC47-946C-9C6B77C7F97C}"/>
              </a:ext>
            </a:extLst>
          </p:cNvPr>
          <p:cNvSpPr txBox="1">
            <a:spLocks/>
          </p:cNvSpPr>
          <p:nvPr/>
        </p:nvSpPr>
        <p:spPr>
          <a:xfrm>
            <a:off x="9850301" y="5236342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C531DC4-9915-154B-9865-CE294C4B99E8}"/>
              </a:ext>
            </a:extLst>
          </p:cNvPr>
          <p:cNvSpPr txBox="1">
            <a:spLocks/>
          </p:cNvSpPr>
          <p:nvPr/>
        </p:nvSpPr>
        <p:spPr>
          <a:xfrm>
            <a:off x="9843674" y="183181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CFF705A-95EE-6648-AFA1-1120DDEDD75C}"/>
              </a:ext>
            </a:extLst>
          </p:cNvPr>
          <p:cNvSpPr txBox="1">
            <a:spLocks/>
          </p:cNvSpPr>
          <p:nvPr/>
        </p:nvSpPr>
        <p:spPr>
          <a:xfrm rot="3472197">
            <a:off x="9684046" y="3100814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0B1F7A05-9519-164A-824E-8ED52C285F9C}"/>
              </a:ext>
            </a:extLst>
          </p:cNvPr>
          <p:cNvSpPr txBox="1">
            <a:spLocks/>
          </p:cNvSpPr>
          <p:nvPr/>
        </p:nvSpPr>
        <p:spPr>
          <a:xfrm rot="17934153">
            <a:off x="9328104" y="3791439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</p:spTree>
    <p:extLst>
      <p:ext uri="{BB962C8B-B14F-4D97-AF65-F5344CB8AC3E}">
        <p14:creationId xmlns:p14="http://schemas.microsoft.com/office/powerpoint/2010/main" val="3589602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/>
              <a:t>Node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825625"/>
                <a:ext cx="4512366" cy="4351338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b="1" u="sng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825625"/>
                <a:ext cx="4512366" cy="4351338"/>
              </a:xfrm>
              <a:blipFill>
                <a:blip r:embed="rId2"/>
                <a:stretch>
                  <a:fillRect t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3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6315594" y="5197009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6294218" y="1925221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7840914">
            <a:off x="5867143" y="3884843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3663096">
            <a:off x="6149339" y="2987742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7741835" y="2548679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7755088" y="5006959"/>
            <a:ext cx="1060283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7990508-2FE6-0949-A4F2-239BBD4139A3}"/>
              </a:ext>
            </a:extLst>
          </p:cNvPr>
          <p:cNvSpPr txBox="1">
            <a:spLocks/>
          </p:cNvSpPr>
          <p:nvPr/>
        </p:nvSpPr>
        <p:spPr>
          <a:xfrm>
            <a:off x="8090326" y="523142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CBA785F7-108A-FD4A-958B-7F6025FEBA6A}"/>
              </a:ext>
            </a:extLst>
          </p:cNvPr>
          <p:cNvSpPr txBox="1">
            <a:spLocks/>
          </p:cNvSpPr>
          <p:nvPr/>
        </p:nvSpPr>
        <p:spPr>
          <a:xfrm>
            <a:off x="8083699" y="188589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453F2F0-C43C-F14C-B55E-93AA804A2047}"/>
              </a:ext>
            </a:extLst>
          </p:cNvPr>
          <p:cNvSpPr txBox="1">
            <a:spLocks/>
          </p:cNvSpPr>
          <p:nvPr/>
        </p:nvSpPr>
        <p:spPr>
          <a:xfrm rot="17934153">
            <a:off x="7671369" y="3889760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77B938C-1914-E841-BC27-23E19A281A73}"/>
              </a:ext>
            </a:extLst>
          </p:cNvPr>
          <p:cNvSpPr txBox="1">
            <a:spLocks/>
          </p:cNvSpPr>
          <p:nvPr/>
        </p:nvSpPr>
        <p:spPr>
          <a:xfrm rot="3505591">
            <a:off x="7983060" y="3081148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671466" y="2910776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D1021143-4A28-FC47-946C-9C6B77C7F97C}"/>
              </a:ext>
            </a:extLst>
          </p:cNvPr>
          <p:cNvSpPr txBox="1">
            <a:spLocks/>
          </p:cNvSpPr>
          <p:nvPr/>
        </p:nvSpPr>
        <p:spPr>
          <a:xfrm>
            <a:off x="9850301" y="5236342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C531DC4-9915-154B-9865-CE294C4B99E8}"/>
              </a:ext>
            </a:extLst>
          </p:cNvPr>
          <p:cNvSpPr txBox="1">
            <a:spLocks/>
          </p:cNvSpPr>
          <p:nvPr/>
        </p:nvSpPr>
        <p:spPr>
          <a:xfrm>
            <a:off x="9843674" y="183181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CFF705A-95EE-6648-AFA1-1120DDEDD75C}"/>
              </a:ext>
            </a:extLst>
          </p:cNvPr>
          <p:cNvSpPr txBox="1">
            <a:spLocks/>
          </p:cNvSpPr>
          <p:nvPr/>
        </p:nvSpPr>
        <p:spPr>
          <a:xfrm rot="3472197">
            <a:off x="9684046" y="3100814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0B1F7A05-9519-164A-824E-8ED52C285F9C}"/>
              </a:ext>
            </a:extLst>
          </p:cNvPr>
          <p:cNvSpPr txBox="1">
            <a:spLocks/>
          </p:cNvSpPr>
          <p:nvPr/>
        </p:nvSpPr>
        <p:spPr>
          <a:xfrm rot="17934153">
            <a:off x="9328104" y="3791439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</p:spTree>
    <p:extLst>
      <p:ext uri="{BB962C8B-B14F-4D97-AF65-F5344CB8AC3E}">
        <p14:creationId xmlns:p14="http://schemas.microsoft.com/office/powerpoint/2010/main" val="4144356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/>
              <a:t>Node Probabilities: Initialization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/>
                  <a:t>For example, let’s consider how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𝑗𝑡</m:t>
                        </m:r>
                      </m:sub>
                    </m:sSub>
                  </m:oMath>
                </a14:m>
                <a:r>
                  <a:rPr lang="en-US" sz="3200" dirty="0"/>
                  <a:t> for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2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b="1" u="sng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b="1" u="sng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2800" b="1" u="sng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0.5)(0.1)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(0.5)(0.8)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  <a:blipFill>
                <a:blip r:embed="rId2"/>
                <a:stretch>
                  <a:fillRect l="-19944" t="-1386" b="-47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3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0.05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0.40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6315594" y="5197009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6294218" y="1925221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7840914">
            <a:off x="5867143" y="3884843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3663096">
            <a:off x="6149339" y="2987742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7741835" y="2548679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7755088" y="5006959"/>
            <a:ext cx="1060283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7990508-2FE6-0949-A4F2-239BBD4139A3}"/>
              </a:ext>
            </a:extLst>
          </p:cNvPr>
          <p:cNvSpPr txBox="1">
            <a:spLocks/>
          </p:cNvSpPr>
          <p:nvPr/>
        </p:nvSpPr>
        <p:spPr>
          <a:xfrm>
            <a:off x="8090326" y="523142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CBA785F7-108A-FD4A-958B-7F6025FEBA6A}"/>
              </a:ext>
            </a:extLst>
          </p:cNvPr>
          <p:cNvSpPr txBox="1">
            <a:spLocks/>
          </p:cNvSpPr>
          <p:nvPr/>
        </p:nvSpPr>
        <p:spPr>
          <a:xfrm>
            <a:off x="8083699" y="188589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453F2F0-C43C-F14C-B55E-93AA804A2047}"/>
              </a:ext>
            </a:extLst>
          </p:cNvPr>
          <p:cNvSpPr txBox="1">
            <a:spLocks/>
          </p:cNvSpPr>
          <p:nvPr/>
        </p:nvSpPr>
        <p:spPr>
          <a:xfrm rot="17934153">
            <a:off x="7671369" y="3889760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77B938C-1914-E841-BC27-23E19A281A73}"/>
              </a:ext>
            </a:extLst>
          </p:cNvPr>
          <p:cNvSpPr txBox="1">
            <a:spLocks/>
          </p:cNvSpPr>
          <p:nvPr/>
        </p:nvSpPr>
        <p:spPr>
          <a:xfrm rot="3505591">
            <a:off x="7983060" y="3081148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671466" y="2910776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D1021143-4A28-FC47-946C-9C6B77C7F97C}"/>
              </a:ext>
            </a:extLst>
          </p:cNvPr>
          <p:cNvSpPr txBox="1">
            <a:spLocks/>
          </p:cNvSpPr>
          <p:nvPr/>
        </p:nvSpPr>
        <p:spPr>
          <a:xfrm>
            <a:off x="9850301" y="5236342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C531DC4-9915-154B-9865-CE294C4B99E8}"/>
              </a:ext>
            </a:extLst>
          </p:cNvPr>
          <p:cNvSpPr txBox="1">
            <a:spLocks/>
          </p:cNvSpPr>
          <p:nvPr/>
        </p:nvSpPr>
        <p:spPr>
          <a:xfrm>
            <a:off x="9843674" y="183181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CFF705A-95EE-6648-AFA1-1120DDEDD75C}"/>
              </a:ext>
            </a:extLst>
          </p:cNvPr>
          <p:cNvSpPr txBox="1">
            <a:spLocks/>
          </p:cNvSpPr>
          <p:nvPr/>
        </p:nvSpPr>
        <p:spPr>
          <a:xfrm rot="3472197">
            <a:off x="9684046" y="3100814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0B1F7A05-9519-164A-824E-8ED52C285F9C}"/>
              </a:ext>
            </a:extLst>
          </p:cNvPr>
          <p:cNvSpPr txBox="1">
            <a:spLocks/>
          </p:cNvSpPr>
          <p:nvPr/>
        </p:nvSpPr>
        <p:spPr>
          <a:xfrm rot="17934153">
            <a:off x="9328104" y="3791439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</p:spTree>
    <p:extLst>
      <p:ext uri="{BB962C8B-B14F-4D97-AF65-F5344CB8AC3E}">
        <p14:creationId xmlns:p14="http://schemas.microsoft.com/office/powerpoint/2010/main" val="3109146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/>
              <a:t>… and what about time t=2?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303E-90BF-1D4E-8B5F-519C1AD01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" y="1299844"/>
            <a:ext cx="4512366" cy="548891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Notice that, at time t=2, there are two ways to get to any particular state: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The previous state might have been F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The previous state might have been 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2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0.05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0.40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C000"/>
                </a:solidFill>
              </a:rPr>
              <a:t>?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 w="127000">
            <a:solidFill>
              <a:srgbClr val="FFC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 w="1270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6315594" y="5197009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6294218" y="1925221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7840914">
            <a:off x="5867143" y="3884843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3663096">
            <a:off x="6149339" y="2987742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7741835" y="2548679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7755088" y="5006959"/>
            <a:ext cx="1060283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7990508-2FE6-0949-A4F2-239BBD4139A3}"/>
              </a:ext>
            </a:extLst>
          </p:cNvPr>
          <p:cNvSpPr txBox="1">
            <a:spLocks/>
          </p:cNvSpPr>
          <p:nvPr/>
        </p:nvSpPr>
        <p:spPr>
          <a:xfrm>
            <a:off x="8090326" y="523142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CBA785F7-108A-FD4A-958B-7F6025FEBA6A}"/>
              </a:ext>
            </a:extLst>
          </p:cNvPr>
          <p:cNvSpPr txBox="1">
            <a:spLocks/>
          </p:cNvSpPr>
          <p:nvPr/>
        </p:nvSpPr>
        <p:spPr>
          <a:xfrm>
            <a:off x="8083699" y="188589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453F2F0-C43C-F14C-B55E-93AA804A2047}"/>
              </a:ext>
            </a:extLst>
          </p:cNvPr>
          <p:cNvSpPr txBox="1">
            <a:spLocks/>
          </p:cNvSpPr>
          <p:nvPr/>
        </p:nvSpPr>
        <p:spPr>
          <a:xfrm rot="17934153">
            <a:off x="7671369" y="3889760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77B938C-1914-E841-BC27-23E19A281A73}"/>
              </a:ext>
            </a:extLst>
          </p:cNvPr>
          <p:cNvSpPr txBox="1">
            <a:spLocks/>
          </p:cNvSpPr>
          <p:nvPr/>
        </p:nvSpPr>
        <p:spPr>
          <a:xfrm rot="3505591">
            <a:off x="7983060" y="3081148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671466" y="2910776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D1021143-4A28-FC47-946C-9C6B77C7F97C}"/>
              </a:ext>
            </a:extLst>
          </p:cNvPr>
          <p:cNvSpPr txBox="1">
            <a:spLocks/>
          </p:cNvSpPr>
          <p:nvPr/>
        </p:nvSpPr>
        <p:spPr>
          <a:xfrm>
            <a:off x="9850301" y="5236342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C531DC4-9915-154B-9865-CE294C4B99E8}"/>
              </a:ext>
            </a:extLst>
          </p:cNvPr>
          <p:cNvSpPr txBox="1">
            <a:spLocks/>
          </p:cNvSpPr>
          <p:nvPr/>
        </p:nvSpPr>
        <p:spPr>
          <a:xfrm>
            <a:off x="9843674" y="183181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CFF705A-95EE-6648-AFA1-1120DDEDD75C}"/>
              </a:ext>
            </a:extLst>
          </p:cNvPr>
          <p:cNvSpPr txBox="1">
            <a:spLocks/>
          </p:cNvSpPr>
          <p:nvPr/>
        </p:nvSpPr>
        <p:spPr>
          <a:xfrm rot="3472197">
            <a:off x="9684046" y="3100814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0B1F7A05-9519-164A-824E-8ED52C285F9C}"/>
              </a:ext>
            </a:extLst>
          </p:cNvPr>
          <p:cNvSpPr txBox="1">
            <a:spLocks/>
          </p:cNvSpPr>
          <p:nvPr/>
        </p:nvSpPr>
        <p:spPr>
          <a:xfrm rot="17934153">
            <a:off x="9328104" y="3791439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</p:spTree>
    <p:extLst>
      <p:ext uri="{BB962C8B-B14F-4D97-AF65-F5344CB8AC3E}">
        <p14:creationId xmlns:p14="http://schemas.microsoft.com/office/powerpoint/2010/main" val="235876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4325-F854-2B4D-81E8-5050DA13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Algorithm: the iteration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Given edge probabilities defined as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and node probabilities defined as</a:t>
                </a:r>
                <a:endParaRPr lang="en-US" sz="28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b="1" u="sng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/>
                  <a:t>The node probability can be efficiently computed as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2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…, 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3200" b="1" u="sng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  <a:blipFill>
                <a:blip r:embed="rId2"/>
                <a:stretch>
                  <a:fillRect l="-1293" t="-1305" b="-45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444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4325-F854-2B4D-81E8-5050DA13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Viterbi Algorithm: the iteration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Given edge probabilities defined as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and node probabilities defined as</a:t>
                </a:r>
                <a:endParaRPr lang="en-US" sz="28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b="1" u="sng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3200" dirty="0"/>
                  <a:t>The node probability can be efficiently computed as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2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𝑖𝑗𝑡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  <a:blipFill>
                <a:blip r:embed="rId2"/>
                <a:stretch>
                  <a:fillRect l="-1293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227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/>
              <a:t>… and what about time t=2?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0.05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0.63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,(0.4)(0.27)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108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3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0.05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0.40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C000"/>
                </a:solidFill>
              </a:rPr>
              <a:t>.108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 w="127000">
            <a:solidFill>
              <a:srgbClr val="FFC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 w="1270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6315594" y="5197009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6294218" y="1925221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7840914">
            <a:off x="5867143" y="3884843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3663096">
            <a:off x="6149339" y="2987742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7741835" y="2548679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7755088" y="5006959"/>
            <a:ext cx="1060283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7990508-2FE6-0949-A4F2-239BBD4139A3}"/>
              </a:ext>
            </a:extLst>
          </p:cNvPr>
          <p:cNvSpPr txBox="1">
            <a:spLocks/>
          </p:cNvSpPr>
          <p:nvPr/>
        </p:nvSpPr>
        <p:spPr>
          <a:xfrm>
            <a:off x="8090326" y="523142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CBA785F7-108A-FD4A-958B-7F6025FEBA6A}"/>
              </a:ext>
            </a:extLst>
          </p:cNvPr>
          <p:cNvSpPr txBox="1">
            <a:spLocks/>
          </p:cNvSpPr>
          <p:nvPr/>
        </p:nvSpPr>
        <p:spPr>
          <a:xfrm>
            <a:off x="8083699" y="188589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453F2F0-C43C-F14C-B55E-93AA804A2047}"/>
              </a:ext>
            </a:extLst>
          </p:cNvPr>
          <p:cNvSpPr txBox="1">
            <a:spLocks/>
          </p:cNvSpPr>
          <p:nvPr/>
        </p:nvSpPr>
        <p:spPr>
          <a:xfrm rot="17934153">
            <a:off x="7671369" y="3889760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77B938C-1914-E841-BC27-23E19A281A73}"/>
              </a:ext>
            </a:extLst>
          </p:cNvPr>
          <p:cNvSpPr txBox="1">
            <a:spLocks/>
          </p:cNvSpPr>
          <p:nvPr/>
        </p:nvSpPr>
        <p:spPr>
          <a:xfrm rot="3505591">
            <a:off x="7983060" y="3081148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671466" y="2910776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D1021143-4A28-FC47-946C-9C6B77C7F97C}"/>
              </a:ext>
            </a:extLst>
          </p:cNvPr>
          <p:cNvSpPr txBox="1">
            <a:spLocks/>
          </p:cNvSpPr>
          <p:nvPr/>
        </p:nvSpPr>
        <p:spPr>
          <a:xfrm>
            <a:off x="9850301" y="5236342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C531DC4-9915-154B-9865-CE294C4B99E8}"/>
              </a:ext>
            </a:extLst>
          </p:cNvPr>
          <p:cNvSpPr txBox="1">
            <a:spLocks/>
          </p:cNvSpPr>
          <p:nvPr/>
        </p:nvSpPr>
        <p:spPr>
          <a:xfrm>
            <a:off x="9843674" y="183181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CFF705A-95EE-6648-AFA1-1120DDEDD75C}"/>
              </a:ext>
            </a:extLst>
          </p:cNvPr>
          <p:cNvSpPr txBox="1">
            <a:spLocks/>
          </p:cNvSpPr>
          <p:nvPr/>
        </p:nvSpPr>
        <p:spPr>
          <a:xfrm rot="3472197">
            <a:off x="9684046" y="3100814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0B1F7A05-9519-164A-824E-8ED52C285F9C}"/>
              </a:ext>
            </a:extLst>
          </p:cNvPr>
          <p:cNvSpPr txBox="1">
            <a:spLocks/>
          </p:cNvSpPr>
          <p:nvPr/>
        </p:nvSpPr>
        <p:spPr>
          <a:xfrm rot="17934153">
            <a:off x="9328104" y="3791439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</p:spTree>
    <p:extLst>
      <p:ext uri="{BB962C8B-B14F-4D97-AF65-F5344CB8AC3E}">
        <p14:creationId xmlns:p14="http://schemas.microsoft.com/office/powerpoint/2010/main" val="3217387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/>
              <a:t>… and what about time t=2?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0.05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0.63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,(0.4)(0.27)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 0.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108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0.05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06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,(0.4)(0.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= 0.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056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3303E-90BF-1D4E-8B5F-519C1AD01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3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0.05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0.40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C000"/>
                </a:solidFill>
              </a:rPr>
              <a:t>.056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.108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 w="6350">
            <a:solidFill>
              <a:srgbClr val="0070C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 w="1270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 w="127000">
            <a:solidFill>
              <a:srgbClr val="FFC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 w="635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6315594" y="5197009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6294218" y="1925221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7840914">
            <a:off x="5867143" y="3884843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3663096">
            <a:off x="6149339" y="2987742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7741835" y="2548679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7755088" y="5006959"/>
            <a:ext cx="1060283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7990508-2FE6-0949-A4F2-239BBD4139A3}"/>
              </a:ext>
            </a:extLst>
          </p:cNvPr>
          <p:cNvSpPr txBox="1">
            <a:spLocks/>
          </p:cNvSpPr>
          <p:nvPr/>
        </p:nvSpPr>
        <p:spPr>
          <a:xfrm>
            <a:off x="8090326" y="523142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CBA785F7-108A-FD4A-958B-7F6025FEBA6A}"/>
              </a:ext>
            </a:extLst>
          </p:cNvPr>
          <p:cNvSpPr txBox="1">
            <a:spLocks/>
          </p:cNvSpPr>
          <p:nvPr/>
        </p:nvSpPr>
        <p:spPr>
          <a:xfrm>
            <a:off x="8083699" y="188589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453F2F0-C43C-F14C-B55E-93AA804A2047}"/>
              </a:ext>
            </a:extLst>
          </p:cNvPr>
          <p:cNvSpPr txBox="1">
            <a:spLocks/>
          </p:cNvSpPr>
          <p:nvPr/>
        </p:nvSpPr>
        <p:spPr>
          <a:xfrm rot="17934153">
            <a:off x="7671369" y="3889760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77B938C-1914-E841-BC27-23E19A281A73}"/>
              </a:ext>
            </a:extLst>
          </p:cNvPr>
          <p:cNvSpPr txBox="1">
            <a:spLocks/>
          </p:cNvSpPr>
          <p:nvPr/>
        </p:nvSpPr>
        <p:spPr>
          <a:xfrm rot="3505591">
            <a:off x="7983060" y="3081148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671466" y="2910776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D1021143-4A28-FC47-946C-9C6B77C7F97C}"/>
              </a:ext>
            </a:extLst>
          </p:cNvPr>
          <p:cNvSpPr txBox="1">
            <a:spLocks/>
          </p:cNvSpPr>
          <p:nvPr/>
        </p:nvSpPr>
        <p:spPr>
          <a:xfrm>
            <a:off x="9850301" y="5236342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C531DC4-9915-154B-9865-CE294C4B99E8}"/>
              </a:ext>
            </a:extLst>
          </p:cNvPr>
          <p:cNvSpPr txBox="1">
            <a:spLocks/>
          </p:cNvSpPr>
          <p:nvPr/>
        </p:nvSpPr>
        <p:spPr>
          <a:xfrm>
            <a:off x="9843674" y="183181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CFF705A-95EE-6648-AFA1-1120DDEDD75C}"/>
              </a:ext>
            </a:extLst>
          </p:cNvPr>
          <p:cNvSpPr txBox="1">
            <a:spLocks/>
          </p:cNvSpPr>
          <p:nvPr/>
        </p:nvSpPr>
        <p:spPr>
          <a:xfrm rot="3472197">
            <a:off x="9684046" y="3100814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0B1F7A05-9519-164A-824E-8ED52C285F9C}"/>
              </a:ext>
            </a:extLst>
          </p:cNvPr>
          <p:cNvSpPr txBox="1">
            <a:spLocks/>
          </p:cNvSpPr>
          <p:nvPr/>
        </p:nvSpPr>
        <p:spPr>
          <a:xfrm rot="17934153">
            <a:off x="9328104" y="3791439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</p:spTree>
    <p:extLst>
      <p:ext uri="{BB962C8B-B14F-4D97-AF65-F5344CB8AC3E}">
        <p14:creationId xmlns:p14="http://schemas.microsoft.com/office/powerpoint/2010/main" val="714226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4325-F854-2B4D-81E8-5050DA13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probabilities and </a:t>
            </a:r>
            <a:r>
              <a:rPr lang="en-US" dirty="0" err="1"/>
              <a:t>backpointers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3200" b="1" u="sng" dirty="0"/>
                  <a:t>Node Probability</a:t>
                </a:r>
                <a:r>
                  <a:rPr lang="en-US" sz="3200" dirty="0"/>
                  <a:t>: Probability of the best path until node j at time t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28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b="1" u="sng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2800" b="1" u="sng" dirty="0"/>
              </a:p>
              <a:p>
                <a:pPr>
                  <a:lnSpc>
                    <a:spcPct val="100000"/>
                  </a:lnSpc>
                </a:pPr>
                <a:r>
                  <a:rPr lang="en-US" sz="3200" b="1" u="sng" dirty="0" err="1"/>
                  <a:t>Backpointer</a:t>
                </a:r>
                <a:r>
                  <a:rPr lang="en-US" sz="3200" dirty="0"/>
                  <a:t>: which node,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, precedes node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on the best path?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2800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sz="2800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…, 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800" b="1" u="sng" dirty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:endParaRPr lang="en-US" sz="3200" b="1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971D7-315D-E047-A488-18A3D2860F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232" y="1507569"/>
                <a:ext cx="11764722" cy="4853471"/>
              </a:xfrm>
              <a:blipFill>
                <a:blip r:embed="rId2"/>
                <a:stretch>
                  <a:fillRect l="-1185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92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649"/>
          <a:stretch>
            <a:fillRect/>
          </a:stretch>
        </p:blipFill>
        <p:spPr bwMode="auto">
          <a:xfrm>
            <a:off x="5820394" y="2227662"/>
            <a:ext cx="6280539" cy="30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26496" y="3049063"/>
            <a:ext cx="797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0454" y="4316515"/>
            <a:ext cx="166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Example Scenario: </a:t>
            </a:r>
            <a:r>
              <a:rPr lang="en-US" dirty="0" err="1"/>
              <a:t>UmbrellaWorld</a:t>
            </a:r>
            <a:br>
              <a:rPr lang="en-US" dirty="0"/>
            </a:br>
            <a:r>
              <a:rPr lang="en-US" sz="2000" dirty="0"/>
              <a:t>Characters from the novel </a:t>
            </a:r>
            <a:r>
              <a:rPr lang="en-US" sz="2000" i="1" dirty="0"/>
              <a:t>Hammered</a:t>
            </a:r>
            <a:r>
              <a:rPr lang="en-US" sz="2000" dirty="0"/>
              <a:t> by Elizabeth Bear,</a:t>
            </a:r>
            <a:br>
              <a:rPr lang="en-US" sz="2000" dirty="0"/>
            </a:br>
            <a:r>
              <a:rPr lang="en-US" sz="2000" dirty="0"/>
              <a:t>Scenario from chapter 15 of Russell &amp; </a:t>
            </a:r>
            <a:r>
              <a:rPr lang="en-US" sz="2000" dirty="0" err="1"/>
              <a:t>Norvig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868" y="1970589"/>
                <a:ext cx="5297202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Since he has read a lot about rain, Richard proposes a hidden Markov model:</a:t>
                </a:r>
              </a:p>
              <a:p>
                <a:r>
                  <a:rPr lang="en-US" dirty="0"/>
                  <a:t>Rain on day t-1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) makes rain on day 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more likely.</a:t>
                </a:r>
              </a:p>
              <a:p>
                <a:r>
                  <a:rPr lang="en-US" dirty="0"/>
                  <a:t>Elspeth usually brings her umbrella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 on days when it rains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), but not always.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868" y="1970589"/>
                <a:ext cx="5297202" cy="4351338"/>
              </a:xfrm>
              <a:blipFill>
                <a:blip r:embed="rId4"/>
                <a:stretch>
                  <a:fillRect l="-2153" t="-2326" r="-1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A820EA6-1D92-044E-94E1-587C0015CEC9}"/>
              </a:ext>
            </a:extLst>
          </p:cNvPr>
          <p:cNvSpPr/>
          <p:nvPr/>
        </p:nvSpPr>
        <p:spPr>
          <a:xfrm>
            <a:off x="7233426" y="2298073"/>
            <a:ext cx="1362306" cy="1002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8563FE-2E12-BF4F-8135-DB37542DE6E4}"/>
              </a:ext>
            </a:extLst>
          </p:cNvPr>
          <p:cNvSpPr/>
          <p:nvPr/>
        </p:nvSpPr>
        <p:spPr>
          <a:xfrm>
            <a:off x="9058508" y="3810926"/>
            <a:ext cx="1300975" cy="883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18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 err="1"/>
              <a:t>Backpointers</a:t>
            </a:r>
            <a:r>
              <a:rPr lang="en-US" dirty="0"/>
              <a:t> at t=2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2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0.05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0.40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.056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.108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 w="6350">
            <a:solidFill>
              <a:srgbClr val="0070C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6315594" y="5197009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6294218" y="1925221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7840914">
            <a:off x="5867143" y="3884843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3663096">
            <a:off x="6149339" y="2987742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7741835" y="2548679"/>
            <a:ext cx="110666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endCxn id="33" idx="2"/>
          </p:cNvCxnSpPr>
          <p:nvPr/>
        </p:nvCxnSpPr>
        <p:spPr>
          <a:xfrm>
            <a:off x="7755088" y="5006959"/>
            <a:ext cx="1060283" cy="1325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7990508-2FE6-0949-A4F2-239BBD4139A3}"/>
              </a:ext>
            </a:extLst>
          </p:cNvPr>
          <p:cNvSpPr txBox="1">
            <a:spLocks/>
          </p:cNvSpPr>
          <p:nvPr/>
        </p:nvSpPr>
        <p:spPr>
          <a:xfrm>
            <a:off x="8090326" y="523142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CBA785F7-108A-FD4A-958B-7F6025FEBA6A}"/>
              </a:ext>
            </a:extLst>
          </p:cNvPr>
          <p:cNvSpPr txBox="1">
            <a:spLocks/>
          </p:cNvSpPr>
          <p:nvPr/>
        </p:nvSpPr>
        <p:spPr>
          <a:xfrm>
            <a:off x="8083699" y="188589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453F2F0-C43C-F14C-B55E-93AA804A2047}"/>
              </a:ext>
            </a:extLst>
          </p:cNvPr>
          <p:cNvSpPr txBox="1">
            <a:spLocks/>
          </p:cNvSpPr>
          <p:nvPr/>
        </p:nvSpPr>
        <p:spPr>
          <a:xfrm rot="17934153">
            <a:off x="7671369" y="3889760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77B938C-1914-E841-BC27-23E19A281A73}"/>
              </a:ext>
            </a:extLst>
          </p:cNvPr>
          <p:cNvSpPr txBox="1">
            <a:spLocks/>
          </p:cNvSpPr>
          <p:nvPr/>
        </p:nvSpPr>
        <p:spPr>
          <a:xfrm rot="3505591">
            <a:off x="7983060" y="3081148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671466" y="2910776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D1021143-4A28-FC47-946C-9C6B77C7F97C}"/>
              </a:ext>
            </a:extLst>
          </p:cNvPr>
          <p:cNvSpPr txBox="1">
            <a:spLocks/>
          </p:cNvSpPr>
          <p:nvPr/>
        </p:nvSpPr>
        <p:spPr>
          <a:xfrm>
            <a:off x="9850301" y="5236342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C531DC4-9915-154B-9865-CE294C4B99E8}"/>
              </a:ext>
            </a:extLst>
          </p:cNvPr>
          <p:cNvSpPr txBox="1">
            <a:spLocks/>
          </p:cNvSpPr>
          <p:nvPr/>
        </p:nvSpPr>
        <p:spPr>
          <a:xfrm>
            <a:off x="9843674" y="183181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CFF705A-95EE-6648-AFA1-1120DDEDD75C}"/>
              </a:ext>
            </a:extLst>
          </p:cNvPr>
          <p:cNvSpPr txBox="1">
            <a:spLocks/>
          </p:cNvSpPr>
          <p:nvPr/>
        </p:nvSpPr>
        <p:spPr>
          <a:xfrm rot="3472197">
            <a:off x="9684046" y="3100814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0B1F7A05-9519-164A-824E-8ED52C285F9C}"/>
              </a:ext>
            </a:extLst>
          </p:cNvPr>
          <p:cNvSpPr txBox="1">
            <a:spLocks/>
          </p:cNvSpPr>
          <p:nvPr/>
        </p:nvSpPr>
        <p:spPr>
          <a:xfrm rot="17934153">
            <a:off x="9328104" y="3791439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6651A2D-5119-284E-BC23-650E10EAF84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0.05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0.63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(0.4)(0.27)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0.05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06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(0.4)(0.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6651A2D-5119-284E-BC23-650E10EAF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993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 err="1"/>
              <a:t>Backpointers</a:t>
            </a:r>
            <a:r>
              <a:rPr lang="en-US" dirty="0"/>
              <a:t> at t=3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2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0.05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0.40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.056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.108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 w="6350">
            <a:solidFill>
              <a:srgbClr val="0070C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6315594" y="5197009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6294218" y="1925221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7840914">
            <a:off x="5867143" y="3884843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3663096">
            <a:off x="6149339" y="2987742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.008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.068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stCxn id="31" idx="6"/>
            <a:endCxn id="34" idx="2"/>
          </p:cNvCxnSpPr>
          <p:nvPr/>
        </p:nvCxnSpPr>
        <p:spPr>
          <a:xfrm>
            <a:off x="8233878" y="2543762"/>
            <a:ext cx="614625" cy="4917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stCxn id="30" idx="6"/>
            <a:endCxn id="33" idx="2"/>
          </p:cNvCxnSpPr>
          <p:nvPr/>
        </p:nvCxnSpPr>
        <p:spPr>
          <a:xfrm>
            <a:off x="8200746" y="5015294"/>
            <a:ext cx="614625" cy="4917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7990508-2FE6-0949-A4F2-239BBD4139A3}"/>
              </a:ext>
            </a:extLst>
          </p:cNvPr>
          <p:cNvSpPr txBox="1">
            <a:spLocks/>
          </p:cNvSpPr>
          <p:nvPr/>
        </p:nvSpPr>
        <p:spPr>
          <a:xfrm>
            <a:off x="8090326" y="523142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CBA785F7-108A-FD4A-958B-7F6025FEBA6A}"/>
              </a:ext>
            </a:extLst>
          </p:cNvPr>
          <p:cNvSpPr txBox="1">
            <a:spLocks/>
          </p:cNvSpPr>
          <p:nvPr/>
        </p:nvSpPr>
        <p:spPr>
          <a:xfrm>
            <a:off x="8083699" y="188589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453F2F0-C43C-F14C-B55E-93AA804A2047}"/>
              </a:ext>
            </a:extLst>
          </p:cNvPr>
          <p:cNvSpPr txBox="1">
            <a:spLocks/>
          </p:cNvSpPr>
          <p:nvPr/>
        </p:nvSpPr>
        <p:spPr>
          <a:xfrm rot="17934153">
            <a:off x="7671369" y="3889760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77B938C-1914-E841-BC27-23E19A281A73}"/>
              </a:ext>
            </a:extLst>
          </p:cNvPr>
          <p:cNvSpPr txBox="1">
            <a:spLocks/>
          </p:cNvSpPr>
          <p:nvPr/>
        </p:nvSpPr>
        <p:spPr>
          <a:xfrm rot="3505591">
            <a:off x="7983060" y="3081148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671466" y="2910776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D1021143-4A28-FC47-946C-9C6B77C7F97C}"/>
              </a:ext>
            </a:extLst>
          </p:cNvPr>
          <p:cNvSpPr txBox="1">
            <a:spLocks/>
          </p:cNvSpPr>
          <p:nvPr/>
        </p:nvSpPr>
        <p:spPr>
          <a:xfrm>
            <a:off x="9850301" y="5236342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C531DC4-9915-154B-9865-CE294C4B99E8}"/>
              </a:ext>
            </a:extLst>
          </p:cNvPr>
          <p:cNvSpPr txBox="1">
            <a:spLocks/>
          </p:cNvSpPr>
          <p:nvPr/>
        </p:nvSpPr>
        <p:spPr>
          <a:xfrm>
            <a:off x="9843674" y="183181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CFF705A-95EE-6648-AFA1-1120DDEDD75C}"/>
              </a:ext>
            </a:extLst>
          </p:cNvPr>
          <p:cNvSpPr txBox="1">
            <a:spLocks/>
          </p:cNvSpPr>
          <p:nvPr/>
        </p:nvSpPr>
        <p:spPr>
          <a:xfrm rot="3472197">
            <a:off x="9684046" y="3100814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0B1F7A05-9519-164A-824E-8ED52C285F9C}"/>
              </a:ext>
            </a:extLst>
          </p:cNvPr>
          <p:cNvSpPr txBox="1">
            <a:spLocks/>
          </p:cNvSpPr>
          <p:nvPr/>
        </p:nvSpPr>
        <p:spPr>
          <a:xfrm rot="17934153">
            <a:off x="9328104" y="3791439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6651A2D-5119-284E-BC23-650E10EAF84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0.108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0.63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(0.056)(0.27)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108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06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056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)(0.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6651A2D-5119-284E-BC23-650E10EAF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874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 err="1"/>
              <a:t>Backpointers</a:t>
            </a:r>
            <a:r>
              <a:rPr lang="en-US" dirty="0"/>
              <a:t> at t=4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2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0.05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0.40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.056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.108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 w="6350">
            <a:solidFill>
              <a:srgbClr val="0070C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6315594" y="5197009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6294218" y="1925221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7840914">
            <a:off x="5867143" y="3884843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3663096">
            <a:off x="6149339" y="2987742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.008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.068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stCxn id="31" idx="6"/>
            <a:endCxn id="34" idx="2"/>
          </p:cNvCxnSpPr>
          <p:nvPr/>
        </p:nvCxnSpPr>
        <p:spPr>
          <a:xfrm>
            <a:off x="8233878" y="2543762"/>
            <a:ext cx="614625" cy="4917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stCxn id="30" idx="6"/>
            <a:endCxn id="33" idx="2"/>
          </p:cNvCxnSpPr>
          <p:nvPr/>
        </p:nvCxnSpPr>
        <p:spPr>
          <a:xfrm>
            <a:off x="8200746" y="5015294"/>
            <a:ext cx="614625" cy="4917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7990508-2FE6-0949-A4F2-239BBD4139A3}"/>
              </a:ext>
            </a:extLst>
          </p:cNvPr>
          <p:cNvSpPr txBox="1">
            <a:spLocks/>
          </p:cNvSpPr>
          <p:nvPr/>
        </p:nvSpPr>
        <p:spPr>
          <a:xfrm>
            <a:off x="8090326" y="523142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CBA785F7-108A-FD4A-958B-7F6025FEBA6A}"/>
              </a:ext>
            </a:extLst>
          </p:cNvPr>
          <p:cNvSpPr txBox="1">
            <a:spLocks/>
          </p:cNvSpPr>
          <p:nvPr/>
        </p:nvSpPr>
        <p:spPr>
          <a:xfrm>
            <a:off x="8083699" y="188589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453F2F0-C43C-F14C-B55E-93AA804A2047}"/>
              </a:ext>
            </a:extLst>
          </p:cNvPr>
          <p:cNvSpPr txBox="1">
            <a:spLocks/>
          </p:cNvSpPr>
          <p:nvPr/>
        </p:nvSpPr>
        <p:spPr>
          <a:xfrm rot="17934153">
            <a:off x="7671369" y="3889760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77B938C-1914-E841-BC27-23E19A281A73}"/>
              </a:ext>
            </a:extLst>
          </p:cNvPr>
          <p:cNvSpPr txBox="1">
            <a:spLocks/>
          </p:cNvSpPr>
          <p:nvPr/>
        </p:nvSpPr>
        <p:spPr>
          <a:xfrm rot="3505591">
            <a:off x="7983060" y="3081148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.016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.005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843674" y="3077896"/>
            <a:ext cx="836464" cy="1526144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D1021143-4A28-FC47-946C-9C6B77C7F97C}"/>
              </a:ext>
            </a:extLst>
          </p:cNvPr>
          <p:cNvSpPr txBox="1">
            <a:spLocks/>
          </p:cNvSpPr>
          <p:nvPr/>
        </p:nvSpPr>
        <p:spPr>
          <a:xfrm>
            <a:off x="9850301" y="5236342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C531DC4-9915-154B-9865-CE294C4B99E8}"/>
              </a:ext>
            </a:extLst>
          </p:cNvPr>
          <p:cNvSpPr txBox="1">
            <a:spLocks/>
          </p:cNvSpPr>
          <p:nvPr/>
        </p:nvSpPr>
        <p:spPr>
          <a:xfrm>
            <a:off x="9843674" y="183181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CFF705A-95EE-6648-AFA1-1120DDEDD75C}"/>
              </a:ext>
            </a:extLst>
          </p:cNvPr>
          <p:cNvSpPr txBox="1">
            <a:spLocks/>
          </p:cNvSpPr>
          <p:nvPr/>
        </p:nvSpPr>
        <p:spPr>
          <a:xfrm rot="3472197">
            <a:off x="9798346" y="3032234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0B1F7A05-9519-164A-824E-8ED52C285F9C}"/>
              </a:ext>
            </a:extLst>
          </p:cNvPr>
          <p:cNvSpPr txBox="1">
            <a:spLocks/>
          </p:cNvSpPr>
          <p:nvPr/>
        </p:nvSpPr>
        <p:spPr>
          <a:xfrm rot="17934153">
            <a:off x="9328104" y="3791439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6651A2D-5119-284E-BC23-650E10EAF84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0.068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0.07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(0.008)(0.03)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068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24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008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)(0.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56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6651A2D-5119-284E-BC23-650E10EAF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005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07F86-3C69-584D-AA9C-DCEACE30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which is the best path?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AB8D0-7690-1049-9ADD-954E8A29C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Answer: whichever one is most probable.</a:t>
            </a:r>
          </a:p>
        </p:txBody>
      </p:sp>
    </p:spTree>
    <p:extLst>
      <p:ext uri="{BB962C8B-B14F-4D97-AF65-F5344CB8AC3E}">
        <p14:creationId xmlns:p14="http://schemas.microsoft.com/office/powerpoint/2010/main" val="1996088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/>
              <a:t>Node probabilities at t=4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2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0.05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0.40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.056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.108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 w="6350">
            <a:solidFill>
              <a:srgbClr val="0070C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6315594" y="5197009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6294218" y="1925221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7840914">
            <a:off x="5867143" y="3884843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3663096">
            <a:off x="6149339" y="2987742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.008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.068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stCxn id="31" idx="6"/>
            <a:endCxn id="34" idx="2"/>
          </p:cNvCxnSpPr>
          <p:nvPr/>
        </p:nvCxnSpPr>
        <p:spPr>
          <a:xfrm>
            <a:off x="8233878" y="2543762"/>
            <a:ext cx="614625" cy="4917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stCxn id="30" idx="6"/>
            <a:endCxn id="33" idx="2"/>
          </p:cNvCxnSpPr>
          <p:nvPr/>
        </p:nvCxnSpPr>
        <p:spPr>
          <a:xfrm>
            <a:off x="8200746" y="5015294"/>
            <a:ext cx="614625" cy="4917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7990508-2FE6-0949-A4F2-239BBD4139A3}"/>
              </a:ext>
            </a:extLst>
          </p:cNvPr>
          <p:cNvSpPr txBox="1">
            <a:spLocks/>
          </p:cNvSpPr>
          <p:nvPr/>
        </p:nvSpPr>
        <p:spPr>
          <a:xfrm>
            <a:off x="8090326" y="523142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CBA785F7-108A-FD4A-958B-7F6025FEBA6A}"/>
              </a:ext>
            </a:extLst>
          </p:cNvPr>
          <p:cNvSpPr txBox="1">
            <a:spLocks/>
          </p:cNvSpPr>
          <p:nvPr/>
        </p:nvSpPr>
        <p:spPr>
          <a:xfrm>
            <a:off x="8083699" y="188589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453F2F0-C43C-F14C-B55E-93AA804A2047}"/>
              </a:ext>
            </a:extLst>
          </p:cNvPr>
          <p:cNvSpPr txBox="1">
            <a:spLocks/>
          </p:cNvSpPr>
          <p:nvPr/>
        </p:nvSpPr>
        <p:spPr>
          <a:xfrm rot="17934153">
            <a:off x="7671369" y="3889760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77B938C-1914-E841-BC27-23E19A281A73}"/>
              </a:ext>
            </a:extLst>
          </p:cNvPr>
          <p:cNvSpPr txBox="1">
            <a:spLocks/>
          </p:cNvSpPr>
          <p:nvPr/>
        </p:nvSpPr>
        <p:spPr>
          <a:xfrm rot="3505591">
            <a:off x="7983060" y="3081148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.016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.005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843674" y="3077896"/>
            <a:ext cx="836464" cy="1526144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D1021143-4A28-FC47-946C-9C6B77C7F97C}"/>
              </a:ext>
            </a:extLst>
          </p:cNvPr>
          <p:cNvSpPr txBox="1">
            <a:spLocks/>
          </p:cNvSpPr>
          <p:nvPr/>
        </p:nvSpPr>
        <p:spPr>
          <a:xfrm>
            <a:off x="9850301" y="5236342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C531DC4-9915-154B-9865-CE294C4B99E8}"/>
              </a:ext>
            </a:extLst>
          </p:cNvPr>
          <p:cNvSpPr txBox="1">
            <a:spLocks/>
          </p:cNvSpPr>
          <p:nvPr/>
        </p:nvSpPr>
        <p:spPr>
          <a:xfrm>
            <a:off x="9843674" y="183181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CFF705A-95EE-6648-AFA1-1120DDEDD75C}"/>
              </a:ext>
            </a:extLst>
          </p:cNvPr>
          <p:cNvSpPr txBox="1">
            <a:spLocks/>
          </p:cNvSpPr>
          <p:nvPr/>
        </p:nvSpPr>
        <p:spPr>
          <a:xfrm rot="3472197">
            <a:off x="9798346" y="3032234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0B1F7A05-9519-164A-824E-8ED52C285F9C}"/>
              </a:ext>
            </a:extLst>
          </p:cNvPr>
          <p:cNvSpPr txBox="1">
            <a:spLocks/>
          </p:cNvSpPr>
          <p:nvPr/>
        </p:nvSpPr>
        <p:spPr>
          <a:xfrm rot="17934153">
            <a:off x="9328104" y="3791439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6651A2D-5119-284E-BC23-650E10EAF84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0.068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0.07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(0.008)(0.03)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0.005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068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0.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24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008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)(0.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56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0.016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The best path is the one that ends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6651A2D-5119-284E-BC23-650E10EAF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  <a:blipFill>
                <a:blip r:embed="rId7"/>
                <a:stretch>
                  <a:fillRect l="-2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674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07F86-3C69-584D-AA9C-DCEACE30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Termination: which is the best path?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AB8D0-7690-1049-9ADD-954E8A29C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final state is whichever final state has the highest node probability.</a:t>
            </a:r>
          </a:p>
          <a:p>
            <a:r>
              <a:rPr lang="en-US" dirty="0"/>
              <a:t>The best path leading to that state is the most probable one</a:t>
            </a:r>
          </a:p>
          <a:p>
            <a:r>
              <a:rPr lang="en-US" dirty="0"/>
              <a:t>… but we’ve already found the most probable path…</a:t>
            </a:r>
          </a:p>
          <a:p>
            <a:r>
              <a:rPr lang="en-US" dirty="0"/>
              <a:t>…we just need to follow the </a:t>
            </a:r>
            <a:r>
              <a:rPr lang="en-US" dirty="0" err="1"/>
              <a:t>backpointers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68225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AF0D3-3FCD-5C48-9353-AB185662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3397"/>
            <a:ext cx="10515600" cy="1325563"/>
          </a:xfrm>
        </p:spPr>
        <p:txBody>
          <a:bodyPr/>
          <a:lstStyle/>
          <a:p>
            <a:r>
              <a:rPr lang="en-US" dirty="0"/>
              <a:t>Follow the </a:t>
            </a:r>
            <a:r>
              <a:rPr lang="en-US" dirty="0" err="1"/>
              <a:t>backpointers</a:t>
            </a:r>
            <a:r>
              <a:rPr lang="en-US" dirty="0"/>
              <a:t>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FDCDD2-BBE3-214A-8923-97AF7B71EBB2}"/>
              </a:ext>
            </a:extLst>
          </p:cNvPr>
          <p:cNvCxnSpPr>
            <a:cxnSpLocks/>
          </p:cNvCxnSpPr>
          <p:nvPr/>
        </p:nvCxnSpPr>
        <p:spPr>
          <a:xfrm>
            <a:off x="5049078" y="1507573"/>
            <a:ext cx="0" cy="515164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AACBC9-F259-A340-881A-4E4FE537C654}"/>
              </a:ext>
            </a:extLst>
          </p:cNvPr>
          <p:cNvCxnSpPr>
            <a:cxnSpLocks/>
          </p:cNvCxnSpPr>
          <p:nvPr/>
        </p:nvCxnSpPr>
        <p:spPr>
          <a:xfrm flipH="1">
            <a:off x="4870175" y="6316170"/>
            <a:ext cx="7287860" cy="24995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Value of the hidden variable,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58701B-47C9-4449-9300-D4648062A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736575" y="3647801"/>
                <a:ext cx="4300321" cy="427242"/>
              </a:xfrm>
              <a:prstGeom prst="rect">
                <a:avLst/>
              </a:prstGeom>
              <a:blipFill>
                <a:blip r:embed="rId2"/>
                <a:stretch>
                  <a:fillRect l="-26471" r="-23529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DAE753-F419-4642-BE3C-FB5BC7EAD278}"/>
              </a:ext>
            </a:extLst>
          </p:cNvPr>
          <p:cNvSpPr txBox="1">
            <a:spLocks/>
          </p:cNvSpPr>
          <p:nvPr/>
        </p:nvSpPr>
        <p:spPr>
          <a:xfrm>
            <a:off x="5133570" y="1646049"/>
            <a:ext cx="478730" cy="406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F5CED60-08B5-E348-843D-C468ADCCE5FF}"/>
              </a:ext>
            </a:extLst>
          </p:cNvPr>
          <p:cNvSpPr txBox="1">
            <a:spLocks/>
          </p:cNvSpPr>
          <p:nvPr/>
        </p:nvSpPr>
        <p:spPr>
          <a:xfrm>
            <a:off x="5126943" y="5427193"/>
            <a:ext cx="478730" cy="66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F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911784-EC0A-E54E-9FEA-4207C588D8A0}"/>
              </a:ext>
            </a:extLst>
          </p:cNvPr>
          <p:cNvSpPr/>
          <p:nvPr/>
        </p:nvSpPr>
        <p:spPr>
          <a:xfrm>
            <a:off x="5205209" y="1989967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0.05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C96809-3CEC-074E-8624-A9D8B935A4F4}"/>
              </a:ext>
            </a:extLst>
          </p:cNvPr>
          <p:cNvSpPr/>
          <p:nvPr/>
        </p:nvSpPr>
        <p:spPr>
          <a:xfrm>
            <a:off x="5218462" y="4448246"/>
            <a:ext cx="1219093" cy="1107591"/>
          </a:xfrm>
          <a:prstGeom prst="ellipse">
            <a:avLst/>
          </a:prstGeom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0.40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E32E53-69E5-3449-9F46-DBE4308F6DDA}"/>
              </a:ext>
            </a:extLst>
          </p:cNvPr>
          <p:cNvSpPr/>
          <p:nvPr/>
        </p:nvSpPr>
        <p:spPr>
          <a:xfrm>
            <a:off x="6981653" y="4461498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.056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F8FA0D3-8FEE-4145-80F6-48BB507F6286}"/>
              </a:ext>
            </a:extLst>
          </p:cNvPr>
          <p:cNvSpPr/>
          <p:nvPr/>
        </p:nvSpPr>
        <p:spPr>
          <a:xfrm>
            <a:off x="7014785" y="1989966"/>
            <a:ext cx="1219093" cy="1107591"/>
          </a:xfrm>
          <a:prstGeom prst="ellipse">
            <a:avLst/>
          </a:prstGeom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.108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B47E15-5D8C-E641-98B7-CE3B1309BD0C}"/>
              </a:ext>
            </a:extLst>
          </p:cNvPr>
          <p:cNvCxnSpPr>
            <a:cxnSpLocks/>
            <a:stCxn id="28" idx="6"/>
            <a:endCxn id="31" idx="2"/>
          </p:cNvCxnSpPr>
          <p:nvPr/>
        </p:nvCxnSpPr>
        <p:spPr>
          <a:xfrm flipV="1">
            <a:off x="6424302" y="2543762"/>
            <a:ext cx="590483" cy="1"/>
          </a:xfrm>
          <a:prstGeom prst="straightConnector1">
            <a:avLst/>
          </a:prstGeom>
          <a:ln w="6350">
            <a:solidFill>
              <a:srgbClr val="0070C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67162C-715A-FC41-99DD-3859BF067DA8}"/>
              </a:ext>
            </a:extLst>
          </p:cNvPr>
          <p:cNvCxnSpPr>
            <a:cxnSpLocks/>
            <a:stCxn id="28" idx="5"/>
            <a:endCxn id="30" idx="1"/>
          </p:cNvCxnSpPr>
          <p:nvPr/>
        </p:nvCxnSpPr>
        <p:spPr>
          <a:xfrm>
            <a:off x="6245770" y="2935355"/>
            <a:ext cx="914415" cy="168834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6C056A-50B4-1E44-AFE9-27A3B5ECDACF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437555" y="5002042"/>
            <a:ext cx="544098" cy="13252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871A6FE-B8F7-D648-89CF-3D2B0138499D}"/>
              </a:ext>
            </a:extLst>
          </p:cNvPr>
          <p:cNvCxnSpPr>
            <a:cxnSpLocks/>
            <a:stCxn id="29" idx="7"/>
            <a:endCxn id="31" idx="3"/>
          </p:cNvCxnSpPr>
          <p:nvPr/>
        </p:nvCxnSpPr>
        <p:spPr>
          <a:xfrm flipV="1">
            <a:off x="6259023" y="2935354"/>
            <a:ext cx="934294" cy="1675095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4C369DF4-CDAC-0149-A806-58AECA3E3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05" y="6301416"/>
                <a:ext cx="1500046" cy="512340"/>
              </a:xfrm>
              <a:prstGeom prst="rect">
                <a:avLst/>
              </a:prstGeom>
              <a:blipFill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F48604-22E3-BF47-85A6-C14D12BBB0F1}"/>
              </a:ext>
            </a:extLst>
          </p:cNvPr>
          <p:cNvCxnSpPr>
            <a:cxnSpLocks/>
          </p:cNvCxnSpPr>
          <p:nvPr/>
        </p:nvCxnSpPr>
        <p:spPr>
          <a:xfrm>
            <a:off x="5821356" y="6180644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60DD9AE-E25D-624B-BC5F-A3E4CA7D7505}"/>
              </a:ext>
            </a:extLst>
          </p:cNvPr>
          <p:cNvCxnSpPr>
            <a:cxnSpLocks/>
          </p:cNvCxnSpPr>
          <p:nvPr/>
        </p:nvCxnSpPr>
        <p:spPr>
          <a:xfrm>
            <a:off x="7584543" y="6184280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811F454-FDED-CB47-B60A-76C21E8A562A}"/>
              </a:ext>
            </a:extLst>
          </p:cNvPr>
          <p:cNvSpPr txBox="1">
            <a:spLocks/>
          </p:cNvSpPr>
          <p:nvPr/>
        </p:nvSpPr>
        <p:spPr>
          <a:xfrm>
            <a:off x="6315594" y="5197009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A27B45E-4499-5F4C-97D0-67A8314236B7}"/>
              </a:ext>
            </a:extLst>
          </p:cNvPr>
          <p:cNvSpPr txBox="1">
            <a:spLocks/>
          </p:cNvSpPr>
          <p:nvPr/>
        </p:nvSpPr>
        <p:spPr>
          <a:xfrm>
            <a:off x="6294218" y="1925221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5ADD5C8-BF42-AF45-826D-D228ECC598A2}"/>
              </a:ext>
            </a:extLst>
          </p:cNvPr>
          <p:cNvSpPr txBox="1">
            <a:spLocks/>
          </p:cNvSpPr>
          <p:nvPr/>
        </p:nvSpPr>
        <p:spPr>
          <a:xfrm rot="17840914">
            <a:off x="5867143" y="3884843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C1374337-92CA-8A42-8F78-5F56C76C0B6D}"/>
              </a:ext>
            </a:extLst>
          </p:cNvPr>
          <p:cNvSpPr txBox="1">
            <a:spLocks/>
          </p:cNvSpPr>
          <p:nvPr/>
        </p:nvSpPr>
        <p:spPr>
          <a:xfrm rot="3663096">
            <a:off x="6149339" y="2987742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B59089-EAAB-4B4B-BC4E-F33452777047}"/>
              </a:ext>
            </a:extLst>
          </p:cNvPr>
          <p:cNvSpPr/>
          <p:nvPr/>
        </p:nvSpPr>
        <p:spPr>
          <a:xfrm>
            <a:off x="8815371" y="446641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.008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0E85DD-9DA6-9049-8820-782112DBC748}"/>
              </a:ext>
            </a:extLst>
          </p:cNvPr>
          <p:cNvSpPr/>
          <p:nvPr/>
        </p:nvSpPr>
        <p:spPr>
          <a:xfrm>
            <a:off x="8848503" y="1994883"/>
            <a:ext cx="1219093" cy="1107591"/>
          </a:xfrm>
          <a:prstGeom prst="ellipse">
            <a:avLst/>
          </a:prstGeom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.068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D1BC36B-C99D-3441-8981-74109C700C17}"/>
              </a:ext>
            </a:extLst>
          </p:cNvPr>
          <p:cNvCxnSpPr>
            <a:cxnSpLocks/>
            <a:stCxn id="31" idx="6"/>
            <a:endCxn id="34" idx="2"/>
          </p:cNvCxnSpPr>
          <p:nvPr/>
        </p:nvCxnSpPr>
        <p:spPr>
          <a:xfrm>
            <a:off x="8233878" y="2543762"/>
            <a:ext cx="614625" cy="4917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D644D8-17FC-224D-ABD5-5EAE13DDF60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985231" y="2935354"/>
            <a:ext cx="1008672" cy="169326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9FEE4D-F806-A441-B152-861BE7D60276}"/>
              </a:ext>
            </a:extLst>
          </p:cNvPr>
          <p:cNvCxnSpPr>
            <a:cxnSpLocks/>
            <a:stCxn id="30" idx="6"/>
            <a:endCxn id="33" idx="2"/>
          </p:cNvCxnSpPr>
          <p:nvPr/>
        </p:nvCxnSpPr>
        <p:spPr>
          <a:xfrm>
            <a:off x="8200746" y="5015294"/>
            <a:ext cx="614625" cy="4917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F43440-E3C2-1949-8838-04D2DE79A5CA}"/>
              </a:ext>
            </a:extLst>
          </p:cNvPr>
          <p:cNvCxnSpPr>
            <a:cxnSpLocks/>
            <a:stCxn id="30" idx="7"/>
            <a:endCxn id="34" idx="3"/>
          </p:cNvCxnSpPr>
          <p:nvPr/>
        </p:nvCxnSpPr>
        <p:spPr>
          <a:xfrm flipV="1">
            <a:off x="8022214" y="2940271"/>
            <a:ext cx="100482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B2E5A37-340C-B541-8C54-0A6A784DE220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10034464" y="5020211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04D62DF-6898-E545-A551-AA2DB5CD8F5B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067596" y="2548679"/>
            <a:ext cx="404204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69A69F-0E3F-5947-94A4-447B3AA99BA8}"/>
              </a:ext>
            </a:extLst>
          </p:cNvPr>
          <p:cNvCxnSpPr>
            <a:cxnSpLocks/>
          </p:cNvCxnSpPr>
          <p:nvPr/>
        </p:nvCxnSpPr>
        <p:spPr>
          <a:xfrm>
            <a:off x="9418261" y="6189197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7990508-2FE6-0949-A4F2-239BBD4139A3}"/>
              </a:ext>
            </a:extLst>
          </p:cNvPr>
          <p:cNvSpPr txBox="1">
            <a:spLocks/>
          </p:cNvSpPr>
          <p:nvPr/>
        </p:nvSpPr>
        <p:spPr>
          <a:xfrm>
            <a:off x="8090326" y="523142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0.14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CBA785F7-108A-FD4A-958B-7F6025FEBA6A}"/>
              </a:ext>
            </a:extLst>
          </p:cNvPr>
          <p:cNvSpPr txBox="1">
            <a:spLocks/>
          </p:cNvSpPr>
          <p:nvPr/>
        </p:nvSpPr>
        <p:spPr>
          <a:xfrm>
            <a:off x="8083699" y="1885894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0.63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453F2F0-C43C-F14C-B55E-93AA804A2047}"/>
              </a:ext>
            </a:extLst>
          </p:cNvPr>
          <p:cNvSpPr txBox="1">
            <a:spLocks/>
          </p:cNvSpPr>
          <p:nvPr/>
        </p:nvSpPr>
        <p:spPr>
          <a:xfrm rot="17934153">
            <a:off x="7671369" y="3889760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0.27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77B938C-1914-E841-BC27-23E19A281A73}"/>
              </a:ext>
            </a:extLst>
          </p:cNvPr>
          <p:cNvSpPr txBox="1">
            <a:spLocks/>
          </p:cNvSpPr>
          <p:nvPr/>
        </p:nvSpPr>
        <p:spPr>
          <a:xfrm rot="3505591">
            <a:off x="7983060" y="3081148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57875EB3-B2E0-0D41-AF0A-2CE10BD34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239" y="6335831"/>
                <a:ext cx="1500046" cy="512340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2B9E9406-AF15-B44E-BFD8-D37009FF9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50" y="6340748"/>
                <a:ext cx="1500046" cy="512340"/>
              </a:xfrm>
              <a:prstGeom prst="rect">
                <a:avLst/>
              </a:prstGeom>
              <a:blipFill>
                <a:blip r:embed="rId5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BA3279F0-953A-A047-BD7C-5211E6B4B05E}"/>
              </a:ext>
            </a:extLst>
          </p:cNvPr>
          <p:cNvSpPr txBox="1">
            <a:spLocks/>
          </p:cNvSpPr>
          <p:nvPr/>
        </p:nvSpPr>
        <p:spPr>
          <a:xfrm>
            <a:off x="11232212" y="5940403"/>
            <a:ext cx="957464" cy="427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Time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3783CF4-DCE9-E04D-9666-9101521AA2E3}"/>
              </a:ext>
            </a:extLst>
          </p:cNvPr>
          <p:cNvSpPr/>
          <p:nvPr/>
        </p:nvSpPr>
        <p:spPr>
          <a:xfrm>
            <a:off x="10501606" y="4441837"/>
            <a:ext cx="1219093" cy="1107591"/>
          </a:xfrm>
          <a:prstGeom prst="ellipse">
            <a:avLst/>
          </a:prstGeom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.016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BD009CE-95C1-DE4C-95D6-AE3D5D795EBB}"/>
              </a:ext>
            </a:extLst>
          </p:cNvPr>
          <p:cNvSpPr/>
          <p:nvPr/>
        </p:nvSpPr>
        <p:spPr>
          <a:xfrm>
            <a:off x="10534738" y="1970305"/>
            <a:ext cx="1219093" cy="1107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.005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472345F-F6F9-C140-80E5-1216FBB1F4B1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9843674" y="3077896"/>
            <a:ext cx="836464" cy="1526144"/>
          </a:xfrm>
          <a:prstGeom prst="straightConnector1">
            <a:avLst/>
          </a:prstGeom>
          <a:ln w="1270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E6B7CFD-506B-E044-8E4C-CFEBD487A756}"/>
              </a:ext>
            </a:extLst>
          </p:cNvPr>
          <p:cNvCxnSpPr>
            <a:cxnSpLocks/>
            <a:endCxn id="56" idx="3"/>
          </p:cNvCxnSpPr>
          <p:nvPr/>
        </p:nvCxnSpPr>
        <p:spPr>
          <a:xfrm flipV="1">
            <a:off x="9634709" y="2915693"/>
            <a:ext cx="1078561" cy="16834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AF945CB-8810-AC4C-81FF-1F5A90C1EB41}"/>
              </a:ext>
            </a:extLst>
          </p:cNvPr>
          <p:cNvCxnSpPr>
            <a:cxnSpLocks/>
            <a:stCxn id="53" idx="6"/>
          </p:cNvCxnSpPr>
          <p:nvPr/>
        </p:nvCxnSpPr>
        <p:spPr>
          <a:xfrm>
            <a:off x="11720699" y="4995633"/>
            <a:ext cx="4373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2D90442-551B-7B41-B6A9-3931DFDD0B76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11753831" y="2524101"/>
            <a:ext cx="40420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94C7090-91A8-1D4E-9995-290369558DF5}"/>
              </a:ext>
            </a:extLst>
          </p:cNvPr>
          <p:cNvCxnSpPr>
            <a:cxnSpLocks/>
            <a:stCxn id="56" idx="5"/>
          </p:cNvCxnSpPr>
          <p:nvPr/>
        </p:nvCxnSpPr>
        <p:spPr>
          <a:xfrm>
            <a:off x="11575299" y="2915693"/>
            <a:ext cx="430335" cy="429524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25422A0-8ADA-EB4E-B6AF-21E6F1C07F66}"/>
              </a:ext>
            </a:extLst>
          </p:cNvPr>
          <p:cNvCxnSpPr>
            <a:cxnSpLocks/>
            <a:stCxn id="53" idx="7"/>
          </p:cNvCxnSpPr>
          <p:nvPr/>
        </p:nvCxnSpPr>
        <p:spPr>
          <a:xfrm flipV="1">
            <a:off x="11542167" y="4186211"/>
            <a:ext cx="463467" cy="41782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EC7C8996-9656-6448-9419-B38E4B61D313}"/>
              </a:ext>
            </a:extLst>
          </p:cNvPr>
          <p:cNvSpPr txBox="1">
            <a:spLocks/>
          </p:cNvSpPr>
          <p:nvPr/>
        </p:nvSpPr>
        <p:spPr>
          <a:xfrm>
            <a:off x="11606680" y="3313265"/>
            <a:ext cx="463467" cy="508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/>
              <a:t>…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398D97C-56CD-474B-912F-EF70339F29D4}"/>
              </a:ext>
            </a:extLst>
          </p:cNvPr>
          <p:cNvCxnSpPr>
            <a:cxnSpLocks/>
          </p:cNvCxnSpPr>
          <p:nvPr/>
        </p:nvCxnSpPr>
        <p:spPr>
          <a:xfrm>
            <a:off x="11104496" y="6164619"/>
            <a:ext cx="0" cy="278296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D1021143-4A28-FC47-946C-9C6B77C7F97C}"/>
              </a:ext>
            </a:extLst>
          </p:cNvPr>
          <p:cNvSpPr txBox="1">
            <a:spLocks/>
          </p:cNvSpPr>
          <p:nvPr/>
        </p:nvSpPr>
        <p:spPr>
          <a:xfrm>
            <a:off x="9850301" y="5236342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0.56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AC531DC4-9915-154B-9865-CE294C4B99E8}"/>
              </a:ext>
            </a:extLst>
          </p:cNvPr>
          <p:cNvSpPr txBox="1">
            <a:spLocks/>
          </p:cNvSpPr>
          <p:nvPr/>
        </p:nvSpPr>
        <p:spPr>
          <a:xfrm>
            <a:off x="9843674" y="1831813"/>
            <a:ext cx="851939" cy="509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0.07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4CFF705A-95EE-6648-AFA1-1120DDEDD75C}"/>
              </a:ext>
            </a:extLst>
          </p:cNvPr>
          <p:cNvSpPr txBox="1">
            <a:spLocks/>
          </p:cNvSpPr>
          <p:nvPr/>
        </p:nvSpPr>
        <p:spPr>
          <a:xfrm rot="3472197">
            <a:off x="9798346" y="3032234"/>
            <a:ext cx="851939" cy="43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E6E70762-BDEC-134B-9A6D-5BAB7A5D9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185" y="6316170"/>
                <a:ext cx="1500046" cy="512340"/>
              </a:xfrm>
              <a:prstGeom prst="rect">
                <a:avLst/>
              </a:prstGeom>
              <a:blipFill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0B1F7A05-9519-164A-824E-8ED52C285F9C}"/>
              </a:ext>
            </a:extLst>
          </p:cNvPr>
          <p:cNvSpPr txBox="1">
            <a:spLocks/>
          </p:cNvSpPr>
          <p:nvPr/>
        </p:nvSpPr>
        <p:spPr>
          <a:xfrm rot="17934153">
            <a:off x="9328104" y="3791439"/>
            <a:ext cx="905711" cy="376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0.03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14100994-E9C6-C845-884D-82A6B827A45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 the observations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… and given our hidden Markov model, we conclude that the most probable sequence of state variables is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14100994-E9C6-C845-884D-82A6B827A4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300" y="1299844"/>
                <a:ext cx="4512366" cy="5488917"/>
              </a:xfrm>
              <a:blipFill>
                <a:blip r:embed="rId7"/>
                <a:stretch>
                  <a:fillRect l="-2809" t="-1848" r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263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6A22-348B-204C-9BE2-2DCF1CF61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590CF-53E3-9240-B25F-48D0E799B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discovered that, if Elspeth brings her umbrella only on days 2 and 3, then the best inference is that it’s raining on only those days.</a:t>
            </a:r>
          </a:p>
          <a:p>
            <a:r>
              <a:rPr lang="en-US" dirty="0"/>
              <a:t>Well, this was kind of obvious from the beginning!</a:t>
            </a:r>
          </a:p>
        </p:txBody>
      </p:sp>
    </p:spTree>
    <p:extLst>
      <p:ext uri="{BB962C8B-B14F-4D97-AF65-F5344CB8AC3E}">
        <p14:creationId xmlns:p14="http://schemas.microsoft.com/office/powerpoint/2010/main" val="2137687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6A22-348B-204C-9BE2-2DCF1CF61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590CF-53E3-9240-B25F-48D0E799B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Other types of HMMs might be less obvious.  For example, consider the following assertion:</a:t>
            </a:r>
          </a:p>
          <a:p>
            <a:pPr marL="0" indent="0" algn="ctr">
              <a:buNone/>
            </a:pPr>
            <a:r>
              <a:rPr lang="en-US" dirty="0"/>
              <a:t>A fly flies well. A well does not fly.</a:t>
            </a:r>
          </a:p>
          <a:p>
            <a:pPr marL="0" indent="0">
              <a:buNone/>
            </a:pPr>
            <a:r>
              <a:rPr lang="en-US" dirty="0"/>
              <a:t>In order to decide if these sentences are true or false, you first need to know which words are nouns, which verbs, and which adverbs.</a:t>
            </a:r>
          </a:p>
          <a:p>
            <a:pPr marL="0" indent="0">
              <a:buNone/>
            </a:pPr>
            <a:r>
              <a:rPr lang="en-US" dirty="0"/>
              <a:t>In MP4, you will solve this problem using an HMM.</a:t>
            </a:r>
          </a:p>
          <a:p>
            <a:r>
              <a:rPr lang="en-US" dirty="0"/>
              <a:t>State variable = part of speech</a:t>
            </a:r>
          </a:p>
          <a:p>
            <a:r>
              <a:rPr lang="en-US" dirty="0"/>
              <a:t>Observation = word</a:t>
            </a:r>
          </a:p>
          <a:p>
            <a:r>
              <a:rPr lang="en-US" dirty="0"/>
              <a:t>Transition model: verbs tend to come after nouns.</a:t>
            </a:r>
          </a:p>
        </p:txBody>
      </p:sp>
    </p:spTree>
    <p:extLst>
      <p:ext uri="{BB962C8B-B14F-4D97-AF65-F5344CB8AC3E}">
        <p14:creationId xmlns:p14="http://schemas.microsoft.com/office/powerpoint/2010/main" val="700676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E3A0-3F15-A044-B5DA-8CDA7BBC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Word: Computational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12D896-5502-D949-B7C5-FD9612CD1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8660" y="1619885"/>
                <a:ext cx="10965180" cy="4667250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Inference by Enumeration in an HMM: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vars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you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care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about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o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p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sty m:val="p"/>
                              <m:brk m:alnAt="7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care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vars</m:t>
                          </m:r>
                        </m:sub>
                        <m:sup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all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vars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Decoding using the Viterbi Algorithm: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𝑗𝑡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𝑖𝑗𝑡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Max over N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performed for N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and for T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12D896-5502-D949-B7C5-FD9612CD1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8660" y="1619885"/>
                <a:ext cx="10965180" cy="4667250"/>
              </a:xfrm>
              <a:blipFill>
                <a:blip r:embed="rId2"/>
                <a:stretch>
                  <a:fillRect l="-1156" t="-14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29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649"/>
          <a:stretch>
            <a:fillRect/>
          </a:stretch>
        </p:blipFill>
        <p:spPr bwMode="auto">
          <a:xfrm>
            <a:off x="5820394" y="2227662"/>
            <a:ext cx="6280539" cy="30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26496" y="3049063"/>
            <a:ext cx="797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0454" y="4316515"/>
            <a:ext cx="166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6932" y="1941423"/>
            <a:ext cx="2276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Transition model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95732" y="5908288"/>
            <a:ext cx="257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 model</a:t>
            </a:r>
          </a:p>
        </p:txBody>
      </p:sp>
      <p:cxnSp>
        <p:nvCxnSpPr>
          <p:cNvPr id="22" name="Straight Arrow Connector 21"/>
          <p:cNvCxnSpPr>
            <a:stCxn id="13" idx="0"/>
          </p:cNvCxnSpPr>
          <p:nvPr/>
        </p:nvCxnSpPr>
        <p:spPr>
          <a:xfrm flipV="1">
            <a:off x="9881725" y="4689087"/>
            <a:ext cx="85608" cy="12192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Example Scenario: </a:t>
            </a:r>
            <a:r>
              <a:rPr lang="en-US" dirty="0" err="1"/>
              <a:t>UmbrellaWorld</a:t>
            </a:r>
            <a:br>
              <a:rPr lang="en-US" dirty="0"/>
            </a:br>
            <a:r>
              <a:rPr lang="en-US" sz="2000" dirty="0"/>
              <a:t>Characters from the novel </a:t>
            </a:r>
            <a:r>
              <a:rPr lang="en-US" sz="2000" i="1" dirty="0"/>
              <a:t>Hammered</a:t>
            </a:r>
            <a:r>
              <a:rPr lang="en-US" sz="2000" dirty="0"/>
              <a:t> by Elizabeth Bear,</a:t>
            </a:r>
            <a:br>
              <a:rPr lang="en-US" sz="2000" dirty="0"/>
            </a:br>
            <a:r>
              <a:rPr lang="en-US" sz="2000" dirty="0"/>
              <a:t>Scenario from chapter 15 of Russell &amp; </a:t>
            </a:r>
            <a:r>
              <a:rPr lang="en-US" sz="2000" dirty="0" err="1"/>
              <a:t>Norvig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868" y="1970589"/>
                <a:ext cx="5297202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Richard has no idea whether or not it’s raining on day 1, so he assumes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)=0.5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Richard learns that the weather changes on 3 out of 10 days, thus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He also learns that Elspeth sometimes forgets her umbrella when it’s raining, and that she sometimes brings an umbrella when it’s not raining. Specifically,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868" y="1970589"/>
                <a:ext cx="5297202" cy="4351338"/>
              </a:xfrm>
              <a:blipFill>
                <a:blip r:embed="rId4"/>
                <a:stretch>
                  <a:fillRect l="-1675" t="-3207" r="-1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37593E-443A-3F46-A972-4ABE51F7A336}"/>
                  </a:ext>
                </a:extLst>
              </p:cNvPr>
              <p:cNvSpPr/>
              <p:nvPr/>
            </p:nvSpPr>
            <p:spPr>
              <a:xfrm>
                <a:off x="5830124" y="2484676"/>
                <a:ext cx="821379" cy="646331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i="1" u="sng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u="sng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u="sng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u="sng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u="sng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u="sng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37593E-443A-3F46-A972-4ABE51F7A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124" y="2484676"/>
                <a:ext cx="82137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70B4396-96A2-D74E-AE40-BC2A4F0AF4B3}"/>
              </a:ext>
            </a:extLst>
          </p:cNvPr>
          <p:cNvSpPr txBox="1"/>
          <p:nvPr/>
        </p:nvSpPr>
        <p:spPr>
          <a:xfrm>
            <a:off x="5749513" y="1390439"/>
            <a:ext cx="978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Initial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state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3606421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657C-1C9F-1D4C-9E7F-127D69959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in an HMM: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D39C7-F23B-2647-9BBE-B94D4BFA248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36098" y="1825625"/>
                <a:ext cx="5583702" cy="4351338"/>
              </a:xfrm>
            </p:spPr>
            <p:txBody>
              <a:bodyPr/>
              <a:lstStyle/>
              <a:p>
                <a:r>
                  <a:rPr lang="en-US" dirty="0"/>
                  <a:t>Elspeth has no umbrella on day 1.</a:t>
                </a:r>
              </a:p>
              <a:p>
                <a:r>
                  <a:rPr lang="en-US" dirty="0"/>
                  <a:t>Elspeth has an umbrella on day 2.</a:t>
                </a:r>
              </a:p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 that it’s raining on day 2?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3D39C7-F23B-2647-9BBE-B94D4BFA24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36098" y="1825625"/>
                <a:ext cx="5583702" cy="4351338"/>
              </a:xfrm>
              <a:blipFill>
                <a:blip r:embed="rId2"/>
                <a:stretch>
                  <a:fillRect l="-2041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2B1C192E-6F52-7740-A1B2-0B2799ED2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649"/>
          <a:stretch>
            <a:fillRect/>
          </a:stretch>
        </p:blipFill>
        <p:spPr bwMode="auto">
          <a:xfrm>
            <a:off x="5820394" y="2227662"/>
            <a:ext cx="6280539" cy="30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7A605F-1C99-BC41-8A9A-F77E3CBE06BD}"/>
              </a:ext>
            </a:extLst>
          </p:cNvPr>
          <p:cNvSpPr txBox="1"/>
          <p:nvPr/>
        </p:nvSpPr>
        <p:spPr>
          <a:xfrm>
            <a:off x="5726496" y="3049063"/>
            <a:ext cx="797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EC8DF-BA79-3F46-A158-D7338E15F66F}"/>
              </a:ext>
            </a:extLst>
          </p:cNvPr>
          <p:cNvSpPr txBox="1"/>
          <p:nvPr/>
        </p:nvSpPr>
        <p:spPr>
          <a:xfrm>
            <a:off x="5280454" y="4316515"/>
            <a:ext cx="166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AE148-A74E-1D40-9C76-B7800A70A77F}"/>
              </a:ext>
            </a:extLst>
          </p:cNvPr>
          <p:cNvSpPr txBox="1"/>
          <p:nvPr/>
        </p:nvSpPr>
        <p:spPr>
          <a:xfrm>
            <a:off x="7217099" y="1547527"/>
            <a:ext cx="1483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Transition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0CBBB2-7AFA-064F-B032-F9F8D0F7D623}"/>
              </a:ext>
            </a:extLst>
          </p:cNvPr>
          <p:cNvSpPr txBox="1"/>
          <p:nvPr/>
        </p:nvSpPr>
        <p:spPr>
          <a:xfrm>
            <a:off x="8595732" y="5908288"/>
            <a:ext cx="257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 model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5007F0-18F4-5A43-86A3-CE9637DB98C0}"/>
              </a:ext>
            </a:extLst>
          </p:cNvPr>
          <p:cNvCxnSpPr>
            <a:stCxn id="9" idx="0"/>
          </p:cNvCxnSpPr>
          <p:nvPr/>
        </p:nvCxnSpPr>
        <p:spPr>
          <a:xfrm flipV="1">
            <a:off x="9881725" y="4689087"/>
            <a:ext cx="85608" cy="1219200"/>
          </a:xfrm>
          <a:prstGeom prst="straightConnector1">
            <a:avLst/>
          </a:prstGeom>
          <a:ln w="317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0403DFF-2D84-8449-977B-23DB6EA05B7B}"/>
                  </a:ext>
                </a:extLst>
              </p:cNvPr>
              <p:cNvSpPr/>
              <p:nvPr/>
            </p:nvSpPr>
            <p:spPr>
              <a:xfrm>
                <a:off x="6169332" y="2484676"/>
                <a:ext cx="821379" cy="646331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i="1" u="sng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u="sng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u="sng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u="sng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u="sng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u="sng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0403DFF-2D84-8449-977B-23DB6EA05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332" y="2484676"/>
                <a:ext cx="82137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111EF2A-09B5-914E-822C-EE10BD2F4B2D}"/>
              </a:ext>
            </a:extLst>
          </p:cNvPr>
          <p:cNvSpPr txBox="1"/>
          <p:nvPr/>
        </p:nvSpPr>
        <p:spPr>
          <a:xfrm>
            <a:off x="6088721" y="1390439"/>
            <a:ext cx="978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Initial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state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351664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0"/>
            <a:ext cx="11774556" cy="792162"/>
          </a:xfrm>
        </p:spPr>
        <p:txBody>
          <a:bodyPr>
            <a:normAutofit/>
          </a:bodyPr>
          <a:lstStyle/>
          <a:p>
            <a:r>
              <a:rPr lang="en-US" dirty="0"/>
              <a:t>Inference by Enumeration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8240" y="747877"/>
                <a:ext cx="9357360" cy="46783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To calculate a probability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Select:</a:t>
                </a:r>
                <a:r>
                  <a:rPr lang="en-US" dirty="0"/>
                  <a:t> which variables do we need, in order to model the relationship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  </a:t>
                </a:r>
              </a:p>
              <a:p>
                <a:pPr lvl="1"/>
                <a:r>
                  <a:rPr lang="en-US" dirty="0"/>
                  <a:t>We need 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Multiply</a:t>
                </a:r>
                <a:r>
                  <a:rPr lang="en-US" dirty="0"/>
                  <a:t> to compute joint probability: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b="1" u="sng" dirty="0"/>
                  <a:t>Add</a:t>
                </a:r>
                <a:r>
                  <a:rPr lang="en-US" dirty="0"/>
                  <a:t> to eliminate those we don’t care about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b="1" u="sng" dirty="0"/>
                  <a:t>Divide:</a:t>
                </a:r>
                <a:r>
                  <a:rPr lang="en-US" dirty="0"/>
                  <a:t> use Bayes’ rule to get the desired conditional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8240" y="747877"/>
                <a:ext cx="9357360" cy="4678363"/>
              </a:xfrm>
              <a:blipFill>
                <a:blip r:embed="rId3"/>
                <a:stretch>
                  <a:fillRect l="-1355" t="-3252" b="-26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3657600" y="6335486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3657600" y="5421086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4" name="Oval 13"/>
          <p:cNvSpPr/>
          <p:nvPr/>
        </p:nvSpPr>
        <p:spPr>
          <a:xfrm>
            <a:off x="7315200" y="6324600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15" name="Oval 14"/>
          <p:cNvSpPr/>
          <p:nvPr/>
        </p:nvSpPr>
        <p:spPr>
          <a:xfrm>
            <a:off x="7315200" y="5410200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r>
              <a:rPr lang="en-US" sz="2400" baseline="-25000" dirty="0">
                <a:solidFill>
                  <a:srgbClr val="0000FF"/>
                </a:solidFill>
              </a:rPr>
              <a:t>-1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8610600" y="6324600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sp>
        <p:nvSpPr>
          <p:cNvPr id="17" name="Oval 16"/>
          <p:cNvSpPr/>
          <p:nvPr/>
        </p:nvSpPr>
        <p:spPr>
          <a:xfrm>
            <a:off x="8610600" y="5410200"/>
            <a:ext cx="91440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T</a:t>
            </a:r>
            <a:endParaRPr lang="en-US" sz="2400" i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229600" y="56388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4"/>
            <a:endCxn id="12" idx="0"/>
          </p:cNvCxnSpPr>
          <p:nvPr/>
        </p:nvCxnSpPr>
        <p:spPr>
          <a:xfrm rot="5400000">
            <a:off x="3918857" y="6139543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7577251" y="6138749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8872651" y="6138749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72000" y="5681472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934200" y="5681472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210181" y="5257801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…</a:t>
            </a:r>
          </a:p>
        </p:txBody>
      </p:sp>
      <p:sp>
        <p:nvSpPr>
          <p:cNvPr id="38" name="Oval 37"/>
          <p:cNvSpPr/>
          <p:nvPr/>
        </p:nvSpPr>
        <p:spPr>
          <a:xfrm>
            <a:off x="4953000" y="6324600"/>
            <a:ext cx="914400" cy="522514"/>
          </a:xfrm>
          <a:prstGeom prst="ellipse">
            <a:avLst/>
          </a:prstGeom>
          <a:noFill/>
          <a:ln w="50800"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/>
          </a:p>
        </p:txBody>
      </p:sp>
      <p:sp>
        <p:nvSpPr>
          <p:cNvPr id="39" name="Oval 38"/>
          <p:cNvSpPr/>
          <p:nvPr/>
        </p:nvSpPr>
        <p:spPr>
          <a:xfrm>
            <a:off x="4953000" y="5410200"/>
            <a:ext cx="914400" cy="52251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/>
          </a:p>
        </p:txBody>
      </p:sp>
      <p:cxnSp>
        <p:nvCxnSpPr>
          <p:cNvPr id="40" name="Straight Arrow Connector 39"/>
          <p:cNvCxnSpPr>
            <a:stCxn id="39" idx="4"/>
            <a:endCxn id="38" idx="0"/>
          </p:cNvCxnSpPr>
          <p:nvPr/>
        </p:nvCxnSpPr>
        <p:spPr>
          <a:xfrm rot="5400000">
            <a:off x="5214257" y="6128657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867400" y="5670586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58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2C6E9-1259-9A46-9CB3-952032F7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Complexity of “Inference by Enumeration”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B941C1-449E-5748-B6B7-BD7FA180A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Russell &amp; </a:t>
                </a:r>
                <a:r>
                  <a:rPr lang="en-US" dirty="0" err="1"/>
                  <a:t>Norvig</a:t>
                </a:r>
                <a:r>
                  <a:rPr lang="en-US" dirty="0"/>
                  <a:t> call this “inference by enumeration” because you have to enumerate every possible combination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complexity comes from this enumeration: if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possible combinations, then the complexity can’t be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B941C1-449E-5748-B6B7-BD7FA180A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2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32ED-2AA6-3644-845E-37DAF025E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simplification for HMMs: only enumerate the values of the hidden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AD534-D2F4-774A-A662-89D0FD6FC2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037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Notice: we don’t really need to calculate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if we have already observed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True!</a:t>
                </a:r>
              </a:p>
              <a:p>
                <a:r>
                  <a:rPr lang="en-US" dirty="0"/>
                  <a:t>First computational simplification for HMMs: </a:t>
                </a:r>
              </a:p>
              <a:p>
                <a:pPr lvl="1"/>
                <a:r>
                  <a:rPr lang="en-US" dirty="0"/>
                  <a:t>Only enumerate the possible values of the hidden variables.  </a:t>
                </a:r>
              </a:p>
              <a:p>
                <a:pPr lvl="1"/>
                <a:r>
                  <a:rPr lang="en-US" dirty="0"/>
                  <a:t>Set the observed variables to their observed values.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AD534-D2F4-774A-A662-89D0FD6FC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03775"/>
              </a:xfrm>
              <a:blipFill>
                <a:blip r:embed="rId2"/>
                <a:stretch>
                  <a:fillRect l="-1086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441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60414" y="2536108"/>
            <a:ext cx="797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7533" y="3424420"/>
            <a:ext cx="166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observation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6932" y="1941423"/>
            <a:ext cx="2276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Transition model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9D4E26-183F-1C40-BC5B-24EB945A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Inference by Enumerating only the Hidden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868" y="1368424"/>
                <a:ext cx="6639064" cy="116662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Multiply: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90FDDC3-7D21-EE40-8F1A-3168B983AE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868" y="1368424"/>
                <a:ext cx="6639064" cy="1166621"/>
              </a:xfrm>
              <a:blipFill>
                <a:blip r:embed="rId3"/>
                <a:stretch>
                  <a:fillRect l="-1721" t="-7527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59BA3295-44AE-DD4E-82B3-70EC9D7B0910}"/>
              </a:ext>
            </a:extLst>
          </p:cNvPr>
          <p:cNvSpPr/>
          <p:nvPr/>
        </p:nvSpPr>
        <p:spPr>
          <a:xfrm>
            <a:off x="9482251" y="3438029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A26D4C4-6917-C446-8CEE-1F264401B3D2}"/>
              </a:ext>
            </a:extLst>
          </p:cNvPr>
          <p:cNvSpPr/>
          <p:nvPr/>
        </p:nvSpPr>
        <p:spPr>
          <a:xfrm>
            <a:off x="9482251" y="2523629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937705-9928-E94D-B010-74C43AE89150}"/>
              </a:ext>
            </a:extLst>
          </p:cNvPr>
          <p:cNvCxnSpPr>
            <a:stCxn id="16" idx="4"/>
            <a:endCxn id="15" idx="0"/>
          </p:cNvCxnSpPr>
          <p:nvPr/>
        </p:nvCxnSpPr>
        <p:spPr>
          <a:xfrm rot="5400000">
            <a:off x="9743508" y="3242086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601995-9A22-D045-BFC3-CEAAF5A6C94B}"/>
              </a:ext>
            </a:extLst>
          </p:cNvPr>
          <p:cNvCxnSpPr/>
          <p:nvPr/>
        </p:nvCxnSpPr>
        <p:spPr>
          <a:xfrm>
            <a:off x="10396651" y="2784015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C70148CE-2E73-4449-8912-D664BA62E761}"/>
              </a:ext>
            </a:extLst>
          </p:cNvPr>
          <p:cNvSpPr/>
          <p:nvPr/>
        </p:nvSpPr>
        <p:spPr>
          <a:xfrm>
            <a:off x="10798097" y="3449445"/>
            <a:ext cx="914400" cy="522514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U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endParaRPr lang="en-US" sz="2400" i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547A0C-D18B-4B40-BF11-1C57B2D1EF0D}"/>
              </a:ext>
            </a:extLst>
          </p:cNvPr>
          <p:cNvSpPr/>
          <p:nvPr/>
        </p:nvSpPr>
        <p:spPr>
          <a:xfrm>
            <a:off x="10798097" y="2535045"/>
            <a:ext cx="914400" cy="52251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endParaRPr lang="en-US" sz="2400" i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A67BF7-6828-1340-9DDA-06AF9CEE79DB}"/>
              </a:ext>
            </a:extLst>
          </p:cNvPr>
          <p:cNvCxnSpPr>
            <a:stCxn id="21" idx="4"/>
            <a:endCxn id="20" idx="0"/>
          </p:cNvCxnSpPr>
          <p:nvPr/>
        </p:nvCxnSpPr>
        <p:spPr>
          <a:xfrm rot="5400000">
            <a:off x="11059354" y="3253502"/>
            <a:ext cx="3918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06D7774-CF35-7B4C-B380-922A5229AD3D}"/>
              </a:ext>
            </a:extLst>
          </p:cNvPr>
          <p:cNvCxnSpPr/>
          <p:nvPr/>
        </p:nvCxnSpPr>
        <p:spPr>
          <a:xfrm>
            <a:off x="11712497" y="2795431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A7AB1ACC-9249-184D-A14D-7F13886354E9}"/>
              </a:ext>
            </a:extLst>
          </p:cNvPr>
          <p:cNvGraphicFramePr>
            <a:graphicFrameLocks noGrp="1"/>
          </p:cNvGraphicFramePr>
          <p:nvPr/>
        </p:nvGraphicFramePr>
        <p:xfrm>
          <a:off x="9296400" y="4964150"/>
          <a:ext cx="2667000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F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R</a:t>
                      </a:r>
                      <a:r>
                        <a:rPr lang="en-US" sz="1600" baseline="-25000" dirty="0" err="1"/>
                        <a:t>t</a:t>
                      </a:r>
                      <a:r>
                        <a:rPr lang="en-US" sz="1600" baseline="0" dirty="0"/>
                        <a:t> = 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R</a:t>
                      </a:r>
                      <a:r>
                        <a:rPr lang="en-US" sz="1600" baseline="-25000" dirty="0" err="1"/>
                        <a:t>t</a:t>
                      </a:r>
                      <a:r>
                        <a:rPr lang="en-US" sz="1600" baseline="0" dirty="0"/>
                        <a:t> = F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842036F-639E-6C40-AD9F-5764176CAE78}"/>
              </a:ext>
            </a:extLst>
          </p:cNvPr>
          <p:cNvSpPr txBox="1"/>
          <p:nvPr/>
        </p:nvSpPr>
        <p:spPr>
          <a:xfrm>
            <a:off x="9301971" y="466120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Observation probabilities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FD9D8B84-1C47-A944-A653-4FBD5F7E9035}"/>
              </a:ext>
            </a:extLst>
          </p:cNvPr>
          <p:cNvGraphicFramePr>
            <a:graphicFrameLocks noGrp="1"/>
          </p:cNvGraphicFramePr>
          <p:nvPr/>
        </p:nvGraphicFramePr>
        <p:xfrm>
          <a:off x="6276275" y="4952998"/>
          <a:ext cx="2667000" cy="1036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b="0" baseline="-25000" dirty="0" err="1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= F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</a:t>
                      </a:r>
                      <a:r>
                        <a:rPr lang="en-US" sz="1600" baseline="-25000" dirty="0"/>
                        <a:t>t-1</a:t>
                      </a:r>
                      <a:r>
                        <a:rPr lang="en-US" sz="1600" baseline="0" dirty="0"/>
                        <a:t> = 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</a:t>
                      </a:r>
                      <a:r>
                        <a:rPr lang="en-US" sz="1600" baseline="-25000" dirty="0"/>
                        <a:t>t-1</a:t>
                      </a:r>
                      <a:r>
                        <a:rPr lang="en-US" sz="1600" baseline="0" dirty="0"/>
                        <a:t> = F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987A52D8-C482-3D4B-80C6-919B047F2D27}"/>
              </a:ext>
            </a:extLst>
          </p:cNvPr>
          <p:cNvSpPr txBox="1"/>
          <p:nvPr/>
        </p:nvSpPr>
        <p:spPr>
          <a:xfrm>
            <a:off x="6194495" y="4654220"/>
            <a:ext cx="281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Transition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4FB70B6-B1A7-ED42-8665-74EE3900AC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3123429"/>
                  </p:ext>
                </p:extLst>
              </p:nvPr>
            </p:nvGraphicFramePr>
            <p:xfrm>
              <a:off x="260738" y="3171853"/>
              <a:ext cx="5830497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9791">
                      <a:extLst>
                        <a:ext uri="{9D8B030D-6E8A-4147-A177-3AD203B41FA5}">
                          <a16:colId xmlns:a16="http://schemas.microsoft.com/office/drawing/2014/main" val="3689473118"/>
                        </a:ext>
                      </a:extLst>
                    </a:gridCol>
                    <a:gridCol w="2153265">
                      <a:extLst>
                        <a:ext uri="{9D8B030D-6E8A-4147-A177-3AD203B41FA5}">
                          <a16:colId xmlns:a16="http://schemas.microsoft.com/office/drawing/2014/main" val="2047565844"/>
                        </a:ext>
                      </a:extLst>
                    </a:gridCol>
                    <a:gridCol w="1917441">
                      <a:extLst>
                        <a:ext uri="{9D8B030D-6E8A-4147-A177-3AD203B41FA5}">
                          <a16:colId xmlns:a16="http://schemas.microsoft.com/office/drawing/2014/main" val="360971756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18844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610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0.108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0.0315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8661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4FB70B6-B1A7-ED42-8665-74EE3900AC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3123429"/>
                  </p:ext>
                </p:extLst>
              </p:nvPr>
            </p:nvGraphicFramePr>
            <p:xfrm>
              <a:off x="260738" y="3171853"/>
              <a:ext cx="5830497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9791">
                      <a:extLst>
                        <a:ext uri="{9D8B030D-6E8A-4147-A177-3AD203B41FA5}">
                          <a16:colId xmlns:a16="http://schemas.microsoft.com/office/drawing/2014/main" val="3689473118"/>
                        </a:ext>
                      </a:extLst>
                    </a:gridCol>
                    <a:gridCol w="2153265">
                      <a:extLst>
                        <a:ext uri="{9D8B030D-6E8A-4147-A177-3AD203B41FA5}">
                          <a16:colId xmlns:a16="http://schemas.microsoft.com/office/drawing/2014/main" val="2047565844"/>
                        </a:ext>
                      </a:extLst>
                    </a:gridCol>
                    <a:gridCol w="1917441">
                      <a:extLst>
                        <a:ext uri="{9D8B030D-6E8A-4147-A177-3AD203B41FA5}">
                          <a16:colId xmlns:a16="http://schemas.microsoft.com/office/drawing/2014/main" val="36097175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353" r="-90000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5298" r="-1325" b="-2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188441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19" t="-97297" r="-232374" b="-127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0.003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61081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19" t="-202778" r="-232374" b="-30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0.108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0.0315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8661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CAD9124E-072A-BF44-8DCF-D7C13E62F9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351" y="5111189"/>
                <a:ext cx="6079916" cy="15688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latin typeface="Cambria Math" panose="02040503050406030204" pitchFamily="18" charset="0"/>
                  </a:rPr>
                  <a:t>We only compute joint probabilities that include the observed events,</a:t>
                </a:r>
                <a:r>
                  <a:rPr lang="en-US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US" dirty="0">
                    <a:latin typeface="Cambria Math" panose="02040503050406030204" pitchFamily="18" charset="0"/>
                  </a:rPr>
                  <a:t>The numbers don’t add up to one; they add up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CAD9124E-072A-BF44-8DCF-D7C13E62F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51" y="5111189"/>
                <a:ext cx="6079916" cy="1568810"/>
              </a:xfrm>
              <a:prstGeom prst="rect">
                <a:avLst/>
              </a:prstGeom>
              <a:blipFill>
                <a:blip r:embed="rId5"/>
                <a:stretch>
                  <a:fillRect l="-1250" t="-6400" r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431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2474</Words>
  <Application>Microsoft Macintosh PowerPoint</Application>
  <PresentationFormat>Widescreen</PresentationFormat>
  <Paragraphs>698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Office Theme</vt:lpstr>
      <vt:lpstr>CS440/ECE448 Lecture 16: HMM Inference and the Viterbi Algorithm</vt:lpstr>
      <vt:lpstr>Outline</vt:lpstr>
      <vt:lpstr>Example Scenario: UmbrellaWorld Characters from the novel Hammered by Elizabeth Bear, Scenario from chapter 15 of Russell &amp; Norvig</vt:lpstr>
      <vt:lpstr>Example Scenario: UmbrellaWorld Characters from the novel Hammered by Elizabeth Bear, Scenario from chapter 15 of Russell &amp; Norvig</vt:lpstr>
      <vt:lpstr>Inference in an HMM: Example</vt:lpstr>
      <vt:lpstr>Inference by Enumeration</vt:lpstr>
      <vt:lpstr>Computational Complexity of “Inference by Enumeration”</vt:lpstr>
      <vt:lpstr>First simplification for HMMs: only enumerate the values of the hidden variables</vt:lpstr>
      <vt:lpstr>Inference by Enumerating only the Hidden Variables</vt:lpstr>
      <vt:lpstr>Inference by Enumerating only the Hidden Variables</vt:lpstr>
      <vt:lpstr>Inference by Enumerating only the Hidden Variables</vt:lpstr>
      <vt:lpstr>First simplification for HMMs: only enumerate the values of the hidden variables</vt:lpstr>
      <vt:lpstr>Outline</vt:lpstr>
      <vt:lpstr>Inference complexity in an HMM</vt:lpstr>
      <vt:lpstr>Hard EM for an HMM: the Viterbi Algorithm</vt:lpstr>
      <vt:lpstr>Viterbi Algorithm Example</vt:lpstr>
      <vt:lpstr>The Trellis</vt:lpstr>
      <vt:lpstr>A Path Through the Trellis</vt:lpstr>
      <vt:lpstr>Viterbi Algorithm Key Concept</vt:lpstr>
      <vt:lpstr>Viterbi Algorithm: Key concepts</vt:lpstr>
      <vt:lpstr>Edge Probabilities</vt:lpstr>
      <vt:lpstr>Node Probabilities</vt:lpstr>
      <vt:lpstr>Node Probabilities: Initialization</vt:lpstr>
      <vt:lpstr>… and what about time t=2?</vt:lpstr>
      <vt:lpstr>Viterbi Algorithm: the iteration step</vt:lpstr>
      <vt:lpstr>Viterbi Algorithm: the iteration step</vt:lpstr>
      <vt:lpstr>… and what about time t=2?</vt:lpstr>
      <vt:lpstr>… and what about time t=2?</vt:lpstr>
      <vt:lpstr>Node probabilities and backpointers</vt:lpstr>
      <vt:lpstr>Backpointers at t=2</vt:lpstr>
      <vt:lpstr>Backpointers at t=3</vt:lpstr>
      <vt:lpstr>Backpointers at t=4</vt:lpstr>
      <vt:lpstr>So which is the best path?</vt:lpstr>
      <vt:lpstr>Node probabilities at t=4</vt:lpstr>
      <vt:lpstr>Termination: which is the best path?</vt:lpstr>
      <vt:lpstr>Follow the backpointers!</vt:lpstr>
      <vt:lpstr>Some conclusions</vt:lpstr>
      <vt:lpstr>Some conclusions</vt:lpstr>
      <vt:lpstr>Final Word: Computational Complexity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24: Hidden Markov Models</dc:title>
  <dc:creator>Hasegawa-Johnson, Mark Allan</dc:creator>
  <cp:lastModifiedBy>Hasegawa-Johnson, Mark Allan</cp:lastModifiedBy>
  <cp:revision>78</cp:revision>
  <dcterms:created xsi:type="dcterms:W3CDTF">2017-11-16T01:33:32Z</dcterms:created>
  <dcterms:modified xsi:type="dcterms:W3CDTF">2021-03-23T17:51:01Z</dcterms:modified>
</cp:coreProperties>
</file>