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1" r:id="rId16"/>
    <p:sldId id="272" r:id="rId17"/>
    <p:sldId id="270" r:id="rId18"/>
    <p:sldId id="275" r:id="rId19"/>
    <p:sldId id="284" r:id="rId20"/>
    <p:sldId id="285" r:id="rId21"/>
    <p:sldId id="286" r:id="rId22"/>
    <p:sldId id="287" r:id="rId23"/>
    <p:sldId id="288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9" r:id="rId33"/>
    <p:sldId id="457" r:id="rId34"/>
    <p:sldId id="459" r:id="rId35"/>
    <p:sldId id="458" r:id="rId36"/>
    <p:sldId id="462" r:id="rId37"/>
    <p:sldId id="290" r:id="rId38"/>
    <p:sldId id="460" r:id="rId39"/>
    <p:sldId id="461" r:id="rId40"/>
    <p:sldId id="46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E586-53C7-7549-87C3-DD922E0DA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5B6B7-264B-7247-AC89-8ABA954DB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165F5-CF08-C54C-A200-1D1930BD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C3F3E-FA15-EC4C-9805-FAC3417AE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31254-5320-0E4A-A9AE-54BE02E7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7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4DA7-190F-0F4D-9F2F-16E38BE7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95E9B-4656-FF43-B023-C18DD7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EF298-99F5-A04C-A5C7-56FBD024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3C5E0-0C2B-EF4A-AFC7-40A708940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8361D-AD01-074C-B1EF-F50308B9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9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DE956-C984-504E-B31F-16AADA8B0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CE76D-DA57-BC46-94B1-D4898E69B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9A192-5716-A245-AEE1-7D26A4CB0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D219C-CC98-4D43-8607-AD90CF4F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E13A-AAD6-DB42-8343-7F3068E4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8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19B6-EF08-E746-B49C-E2D539E4E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2C05A-A2EE-5E4E-8161-AD7BF5484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96F30-862A-C84A-8AEE-822B108D2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884CD-C555-E643-951D-07B1CE85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008B4-AC2D-8F4F-BEB8-285F449A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BC52-D8F2-F848-90A8-E627EDB8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DB735-8A91-4D4B-A700-364FEBB67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D02F1-FA2D-4B49-99D3-419C1AA2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F985B-58F6-FD44-B2AA-14896603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31302-EB30-8748-8BB2-BA5FB026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2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4971-1866-C64A-8D86-D364DD7AA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7FC49-02E0-1843-83ED-E740D208F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39E12-838E-5C4A-831F-6A8686E9B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125E6-1683-6F4A-BDA6-59A93116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FCE82-5E20-C548-8FFB-55073D37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14A44-4C87-294D-A7DB-CBD9BCC6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1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BB11-4629-F141-AFD0-9031D7C8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01B08-4B33-2B47-B78B-0E5745928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557CC-3872-7B4C-8E04-2260EFA93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FB113-2133-BE4D-B2F3-827F3101E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166900-1CBE-5647-85FE-A88AFE37B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0ACED7-B71F-E54C-9A35-E7805D8D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B74CD2-98E8-214F-B9A4-98D81D5AC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B69362-8604-F848-991C-0CEBD547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6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5DB3-520A-7042-97E7-294465AD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14B15C-0A80-F04D-9213-DBF9B023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EE02C-C42E-2844-A468-7CB36442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DA1C4-05EF-A543-9DEE-0D3FFABF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1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2EA1BA-9D0F-B643-A55C-D6FE557B7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DD89E-4AC9-FC40-9DF8-513A3648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3967B-1C1C-CF46-81A0-014073A6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8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F9EB-EB85-1E45-98DC-6B37F301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C3813-7183-A34B-988F-ED443E9B0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7939C-5014-4048-AFB0-4C8192ED7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B7AC3-DE41-D549-BC34-8ED40091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F08376-0267-7D41-987C-D54BB55C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DE661-624B-714F-8042-3597CF49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1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4554-C15E-1447-B30C-0CDE7309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BAAAE-14EF-BD4D-BFB4-0F54A6F269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30B2F-37D3-744E-8329-4C2743928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E52F-98A7-944C-AE3A-986D01376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A3655-79DC-9F48-B7B9-E2816487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39221-E163-F849-9257-B0E1C151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9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80ACAA-52E1-A549-BEFB-38E9667A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B435A-E7E0-0943-8B83-CE2D6B9DE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EE96-9405-3B43-91F5-AA471C1FF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E3CDD-8144-2F42-ABC1-B14653674FF5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EA6AD-7101-404C-BB4D-150A62464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34A39-39A1-2049-9D21-1E8AC9A00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7D800-90BA-9C47-A8C6-9DF5BBF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3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21" Type="http://schemas.openxmlformats.org/officeDocument/2006/relationships/image" Target="../media/image76.png"/><Relationship Id="rId7" Type="http://schemas.openxmlformats.org/officeDocument/2006/relationships/image" Target="../media/image49.png"/><Relationship Id="rId12" Type="http://schemas.openxmlformats.org/officeDocument/2006/relationships/image" Target="../media/image60.png"/><Relationship Id="rId2" Type="http://schemas.openxmlformats.org/officeDocument/2006/relationships/image" Target="../media/image20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image" Target="../media/image47.png"/><Relationship Id="rId15" Type="http://schemas.openxmlformats.org/officeDocument/2006/relationships/image" Target="../media/image68.png"/><Relationship Id="rId23" Type="http://schemas.openxmlformats.org/officeDocument/2006/relationships/image" Target="../media/image21.png"/><Relationship Id="rId10" Type="http://schemas.openxmlformats.org/officeDocument/2006/relationships/image" Target="../media/image57.png"/><Relationship Id="rId19" Type="http://schemas.openxmlformats.org/officeDocument/2006/relationships/image" Target="../media/image74.png"/><Relationship Id="rId9" Type="http://schemas.openxmlformats.org/officeDocument/2006/relationships/image" Target="../media/image56.png"/><Relationship Id="rId14" Type="http://schemas.openxmlformats.org/officeDocument/2006/relationships/image" Target="../media/image67.png"/><Relationship Id="rId22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0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D5C7-6ECD-BD41-A38C-19E45D6D9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CS440/ECE448 Lecture 12: </a:t>
            </a:r>
            <a:r>
              <a:rPr lang="en-US" dirty="0" err="1"/>
              <a:t>Autograd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BB197-126C-EB40-81A1-F04054249E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 Hasegawa-Johnson</a:t>
            </a:r>
          </a:p>
          <a:p>
            <a:r>
              <a:rPr lang="en-US" dirty="0"/>
              <a:t>Spring 2021</a:t>
            </a:r>
          </a:p>
        </p:txBody>
      </p:sp>
    </p:spTree>
    <p:extLst>
      <p:ext uri="{BB962C8B-B14F-4D97-AF65-F5344CB8AC3E}">
        <p14:creationId xmlns:p14="http://schemas.microsoft.com/office/powerpoint/2010/main" val="818551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9500-33BC-F748-AFF3-C5061202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259B-07AB-8747-A5AE-014C63F3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Running example: neural net regression</a:t>
            </a:r>
          </a:p>
          <a:p>
            <a:r>
              <a:rPr lang="en-US" dirty="0"/>
              <a:t>The same example with </a:t>
            </a:r>
            <a:r>
              <a:rPr lang="en-US" dirty="0" err="1"/>
              <a:t>autograd</a:t>
            </a:r>
            <a:endParaRPr lang="en-US" dirty="0"/>
          </a:p>
          <a:p>
            <a:r>
              <a:rPr lang="en-US" dirty="0"/>
              <a:t>forward() saves the state, backward() uses it</a:t>
            </a:r>
          </a:p>
          <a:p>
            <a:r>
              <a:rPr lang="en-US" dirty="0" err="1"/>
              <a:t>torch.nn</a:t>
            </a:r>
            <a:r>
              <a:rPr lang="en-US" dirty="0"/>
              <a:t> module: using predefined neural net components</a:t>
            </a:r>
          </a:p>
          <a:p>
            <a:r>
              <a:rPr lang="en-US" dirty="0" err="1"/>
              <a:t>torch.optim</a:t>
            </a:r>
            <a:r>
              <a:rPr lang="en-US" dirty="0"/>
              <a:t> module: using predefined second-order optimizers</a:t>
            </a:r>
          </a:p>
        </p:txBody>
      </p:sp>
    </p:spTree>
    <p:extLst>
      <p:ext uri="{BB962C8B-B14F-4D97-AF65-F5344CB8AC3E}">
        <p14:creationId xmlns:p14="http://schemas.microsoft.com/office/powerpoint/2010/main" val="3326766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neural network is a complicated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made up of many simple components</a:t>
                </a:r>
              </a:p>
              <a:p>
                <a:r>
                  <a:rPr lang="en-US" dirty="0"/>
                  <a:t>If we try to take all the derivatives,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𝑗𝑘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all at once, in a big mass of spaghetti code, then the code will be really ugly.</a:t>
                </a:r>
              </a:p>
              <a:p>
                <a:r>
                  <a:rPr lang="en-US" dirty="0"/>
                  <a:t>HOWEVER: Each of the components is simple to compute.  Furthermore, the derivative of its output </a:t>
                </a:r>
                <a:r>
                  <a:rPr lang="en-US" dirty="0" err="1"/>
                  <a:t>w.r.t.</a:t>
                </a:r>
                <a:r>
                  <a:rPr lang="en-US" dirty="0"/>
                  <a:t> its input is simple.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663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basic idea of </a:t>
                </a:r>
                <a:r>
                  <a:rPr lang="en-US" dirty="0" err="1"/>
                  <a:t>autograd</a:t>
                </a:r>
                <a:r>
                  <a:rPr lang="en-US" dirty="0"/>
                  <a:t> is to create a new kind of object that takes responsibility for its own gradient.</a:t>
                </a:r>
              </a:p>
              <a:p>
                <a:r>
                  <a:rPr lang="en-US" dirty="0"/>
                  <a:t>For example, the object might be a network weight,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𝑗𝑘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  <a:blipFill>
                <a:blip r:embed="rId2"/>
                <a:stretch>
                  <a:fillRect l="-1206" t="-1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317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0799-F855-AE4E-AA87-6605BD75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7454"/>
            <a:ext cx="10515599" cy="1901546"/>
          </a:xfrm>
        </p:spPr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dirty="0" err="1"/>
              <a:t>pytorch</a:t>
            </a:r>
            <a:r>
              <a:rPr lang="en-US" dirty="0"/>
              <a:t>, variables that take responsibility for their own gradients are called “tensors” (https://</a:t>
            </a:r>
            <a:r>
              <a:rPr lang="en-US" dirty="0" err="1"/>
              <a:t>pytorch.org</a:t>
            </a:r>
            <a:r>
              <a:rPr lang="en-US" dirty="0"/>
              <a:t>/docs/stable/</a:t>
            </a:r>
            <a:r>
              <a:rPr lang="en-US" dirty="0" err="1"/>
              <a:t>tensors.html</a:t>
            </a:r>
            <a:r>
              <a:rPr lang="en-US" dirty="0"/>
              <a:t>)</a:t>
            </a:r>
          </a:p>
          <a:p>
            <a:r>
              <a:rPr lang="en-US" dirty="0"/>
              <a:t>Here’s how Justin Johnson defines tensors for the polynomial regression problem: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9D19425-3606-EE43-9565-293E2631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3295650"/>
            <a:ext cx="9867900" cy="3009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924CD6-39EA-AB49-B460-55F2311E614A}"/>
              </a:ext>
            </a:extLst>
          </p:cNvPr>
          <p:cNvSpPr/>
          <p:nvPr/>
        </p:nvSpPr>
        <p:spPr>
          <a:xfrm>
            <a:off x="1137390" y="6495889"/>
            <a:ext cx="989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© 2017 </a:t>
            </a:r>
            <a:r>
              <a:rPr lang="en-US" dirty="0" err="1"/>
              <a:t>Pytorch</a:t>
            </a:r>
            <a:r>
              <a:rPr lang="en-US" dirty="0"/>
              <a:t>, https://</a:t>
            </a:r>
            <a:r>
              <a:rPr lang="en-US" dirty="0" err="1"/>
              <a:t>pytorch.org</a:t>
            </a:r>
            <a:r>
              <a:rPr lang="en-US" dirty="0"/>
              <a:t>/tutorials/beginner/</a:t>
            </a:r>
            <a:r>
              <a:rPr lang="en-US" dirty="0" err="1"/>
              <a:t>pytorch_with_examples.html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251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basic idea of </a:t>
                </a:r>
                <a:r>
                  <a:rPr lang="en-US" dirty="0" err="1"/>
                  <a:t>autograd</a:t>
                </a:r>
                <a:r>
                  <a:rPr lang="en-US" dirty="0"/>
                  <a:t> is to create a new kind of object that takes responsibility for its own gradient.</a:t>
                </a:r>
              </a:p>
              <a:p>
                <a:r>
                  <a:rPr lang="en-US" dirty="0"/>
                  <a:t>For example, the object might be a network weight,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𝑗𝑘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These new objects have overloaded operators, so that any time we use them to compute some output, the input is cached.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  <a:blipFill>
                <a:blip r:embed="rId2"/>
                <a:stretch>
                  <a:fillRect l="-1206" t="-1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881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0799-F855-AE4E-AA87-6605BD75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962"/>
            <a:ext cx="9899822" cy="5082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operator overload code looks something like this: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Tensor(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torch.autograd.Function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def __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__(self, weight):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self.weight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weight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self.saved_tensors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def __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__(self, other):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self.saved_tensors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self.saved_tensors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[:], other)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returnvalue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self.weight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other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return Tensor(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returnvalue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B83442-C5CA-6747-9505-BB21ED7EE17D}"/>
              </a:ext>
            </a:extLst>
          </p:cNvPr>
          <p:cNvSpPr txBox="1">
            <a:spLocks/>
          </p:cNvSpPr>
          <p:nvPr/>
        </p:nvSpPr>
        <p:spPr>
          <a:xfrm>
            <a:off x="7977797" y="2723462"/>
            <a:ext cx="3959099" cy="934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Cache the input, so we can use it later…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B9C3B2-77FC-F043-B13E-5E33D48CC0FF}"/>
              </a:ext>
            </a:extLst>
          </p:cNvPr>
          <p:cNvSpPr txBox="1">
            <a:spLocks/>
          </p:cNvSpPr>
          <p:nvPr/>
        </p:nvSpPr>
        <p:spPr>
          <a:xfrm>
            <a:off x="8465713" y="4940250"/>
            <a:ext cx="3656267" cy="1159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Use </a:t>
            </a:r>
            <a:r>
              <a:rPr lang="en-US" dirty="0" err="1"/>
              <a:t>numpy’s</a:t>
            </a:r>
            <a:r>
              <a:rPr lang="en-US" dirty="0"/>
              <a:t>  __</a:t>
            </a:r>
            <a:r>
              <a:rPr lang="en-US" dirty="0" err="1"/>
              <a:t>mul</a:t>
            </a:r>
            <a:r>
              <a:rPr lang="en-US" dirty="0"/>
              <a:t>__ operator to compute the return value…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FC347A-4C1D-4442-9C3B-18C4BCEE7D82}"/>
              </a:ext>
            </a:extLst>
          </p:cNvPr>
          <p:cNvSpPr txBox="1">
            <a:spLocks/>
          </p:cNvSpPr>
          <p:nvPr/>
        </p:nvSpPr>
        <p:spPr>
          <a:xfrm>
            <a:off x="8173268" y="5962721"/>
            <a:ext cx="3959099" cy="934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Cast the return value as a Tensor.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0030E2-428E-7A48-A93E-0BFE56BC6F9C}"/>
              </a:ext>
            </a:extLst>
          </p:cNvPr>
          <p:cNvCxnSpPr>
            <a:cxnSpLocks/>
          </p:cNvCxnSpPr>
          <p:nvPr/>
        </p:nvCxnSpPr>
        <p:spPr>
          <a:xfrm>
            <a:off x="8872150" y="3546386"/>
            <a:ext cx="0" cy="80872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1E76CC-EF38-B048-B47A-ED9FEB0A1BDA}"/>
              </a:ext>
            </a:extLst>
          </p:cNvPr>
          <p:cNvCxnSpPr>
            <a:cxnSpLocks/>
          </p:cNvCxnSpPr>
          <p:nvPr/>
        </p:nvCxnSpPr>
        <p:spPr>
          <a:xfrm flipH="1" flipV="1">
            <a:off x="7117492" y="5053914"/>
            <a:ext cx="1348222" cy="44484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AACB8F-9C17-3244-9E23-80AA5FB23AB8}"/>
              </a:ext>
            </a:extLst>
          </p:cNvPr>
          <p:cNvCxnSpPr>
            <a:cxnSpLocks/>
          </p:cNvCxnSpPr>
          <p:nvPr/>
        </p:nvCxnSpPr>
        <p:spPr>
          <a:xfrm flipH="1" flipV="1">
            <a:off x="6301946" y="5498757"/>
            <a:ext cx="1871322" cy="61783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717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0799-F855-AE4E-AA87-6605BD75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962"/>
            <a:ext cx="9899822" cy="560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Here’s how it gets used: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6133581A-0879-B64F-8DAE-1191A163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005224"/>
            <a:ext cx="8763000" cy="11176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D5446B-4123-B24C-9807-3916E8891BE9}"/>
              </a:ext>
            </a:extLst>
          </p:cNvPr>
          <p:cNvSpPr txBox="1">
            <a:spLocks/>
          </p:cNvSpPr>
          <p:nvPr/>
        </p:nvSpPr>
        <p:spPr>
          <a:xfrm>
            <a:off x="5673079" y="4137055"/>
            <a:ext cx="5680721" cy="1426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Stores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x**2</a:t>
            </a:r>
            <a:r>
              <a:rPr lang="en-US" dirty="0"/>
              <a:t>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c.saved_tensors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403047-2429-C74A-B589-E28C0FBEEB8C}"/>
              </a:ext>
            </a:extLst>
          </p:cNvPr>
          <p:cNvSpPr txBox="1">
            <a:spLocks/>
          </p:cNvSpPr>
          <p:nvPr/>
        </p:nvSpPr>
        <p:spPr>
          <a:xfrm>
            <a:off x="166062" y="4072135"/>
            <a:ext cx="4813711" cy="1426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Stores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b.saved_tensors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3D632F-A8C3-CA4F-90E3-E150BA2A4959}"/>
              </a:ext>
            </a:extLst>
          </p:cNvPr>
          <p:cNvCxnSpPr>
            <a:cxnSpLocks/>
          </p:cNvCxnSpPr>
          <p:nvPr/>
        </p:nvCxnSpPr>
        <p:spPr>
          <a:xfrm flipH="1" flipV="1">
            <a:off x="5325762" y="3002692"/>
            <a:ext cx="770238" cy="111760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741D40-9E38-4749-83EA-B04144D4269D}"/>
              </a:ext>
            </a:extLst>
          </p:cNvPr>
          <p:cNvCxnSpPr>
            <a:cxnSpLocks/>
          </p:cNvCxnSpPr>
          <p:nvPr/>
        </p:nvCxnSpPr>
        <p:spPr>
          <a:xfrm flipV="1">
            <a:off x="3726288" y="3002692"/>
            <a:ext cx="536793" cy="103796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843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basic idea of </a:t>
                </a:r>
                <a:r>
                  <a:rPr lang="en-US" dirty="0" err="1"/>
                  <a:t>autograd</a:t>
                </a:r>
                <a:r>
                  <a:rPr lang="en-US" dirty="0"/>
                  <a:t> is to create a new kind of object that takes responsibility for its own gradient.</a:t>
                </a:r>
              </a:p>
              <a:p>
                <a:r>
                  <a:rPr lang="en-US" dirty="0"/>
                  <a:t>For example, the object might be a network weight,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𝑗𝑘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These new objects have overloaded operators, so that any time we use them to compute some output, the input is cached.</a:t>
                </a:r>
              </a:p>
              <a:p>
                <a:r>
                  <a:rPr lang="en-US" dirty="0"/>
                  <a:t>During the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backward()</a:t>
                </a:r>
                <a:r>
                  <a:rPr lang="en-US" dirty="0">
                    <a:cs typeface="Times New Roman" panose="02020603050405020304" pitchFamily="18" charset="0"/>
                  </a:rPr>
                  <a:t> function</a:t>
                </a:r>
                <a:r>
                  <a:rPr lang="en-US" dirty="0"/>
                  <a:t>, the “network weight” is given the loss gradient with respect to its output,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𝑗𝑘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sup>
                        </m:sSub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from which it computes its input gradient,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dirty="0"/>
                  <a:t>, and returns it to the calling function.</a:t>
                </a:r>
              </a:p>
              <a:p>
                <a:r>
                  <a:rPr lang="en-US" dirty="0"/>
                  <a:t>It also computes its own gradient,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𝑗𝑘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dirty="0"/>
                  <a:t>, and stores it internally.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  <a:blipFill>
                <a:blip r:embed="rId2"/>
                <a:stretch>
                  <a:fillRect l="-1206" t="-1995" b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152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1" y="179773"/>
            <a:ext cx="2423988" cy="1216542"/>
          </a:xfrm>
        </p:spPr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0799-F855-AE4E-AA87-6605BD75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07" y="2985554"/>
            <a:ext cx="2868828" cy="1759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Calculates the derivative of the loss </a:t>
            </a:r>
            <a:r>
              <a:rPr lang="en-US" dirty="0" err="1"/>
              <a:t>w.r.t.</a:t>
            </a:r>
            <a:r>
              <a:rPr lang="en-US" dirty="0"/>
              <a:t> each of its input tensors.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2ADA90-195A-904D-88EB-C3E4B0AB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751" y="0"/>
            <a:ext cx="896455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AA68D-CE05-AF47-953F-5710A6017626}"/>
              </a:ext>
            </a:extLst>
          </p:cNvPr>
          <p:cNvSpPr/>
          <p:nvPr/>
        </p:nvSpPr>
        <p:spPr>
          <a:xfrm>
            <a:off x="185346" y="4986640"/>
            <a:ext cx="28688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Uses the resulting derivatives to update the weights.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5EC79E-AF06-CF45-84B1-206A73FE6413}"/>
              </a:ext>
            </a:extLst>
          </p:cNvPr>
          <p:cNvCxnSpPr>
            <a:cxnSpLocks/>
          </p:cNvCxnSpPr>
          <p:nvPr/>
        </p:nvCxnSpPr>
        <p:spPr>
          <a:xfrm>
            <a:off x="2693773" y="3999472"/>
            <a:ext cx="1087395" cy="20182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AC2085-9211-DD42-95C3-83F970BE3F8E}"/>
              </a:ext>
            </a:extLst>
          </p:cNvPr>
          <p:cNvCxnSpPr>
            <a:cxnSpLocks/>
          </p:cNvCxnSpPr>
          <p:nvPr/>
        </p:nvCxnSpPr>
        <p:spPr>
          <a:xfrm>
            <a:off x="2265401" y="5873584"/>
            <a:ext cx="1948253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573B8D1-36CD-E04F-80B1-61CFD130D6A5}"/>
              </a:ext>
            </a:extLst>
          </p:cNvPr>
          <p:cNvSpPr txBox="1">
            <a:spLocks/>
          </p:cNvSpPr>
          <p:nvPr/>
        </p:nvSpPr>
        <p:spPr>
          <a:xfrm>
            <a:off x="162694" y="1099083"/>
            <a:ext cx="2868828" cy="1759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en-US" dirty="0"/>
              <a:t> depends 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y_pred</a:t>
            </a:r>
            <a:r>
              <a:rPr lang="en-US" dirty="0"/>
              <a:t>, which depends 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6A8BE0-BCDF-E74E-B564-04004B3BE5F3}"/>
              </a:ext>
            </a:extLst>
          </p:cNvPr>
          <p:cNvCxnSpPr>
            <a:cxnSpLocks/>
          </p:cNvCxnSpPr>
          <p:nvPr/>
        </p:nvCxnSpPr>
        <p:spPr>
          <a:xfrm>
            <a:off x="2722603" y="2051218"/>
            <a:ext cx="1058565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010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8DFD-F6A3-974C-8F81-C908F24B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turn off </a:t>
            </a:r>
            <a:r>
              <a:rPr lang="en-US" dirty="0" err="1"/>
              <a:t>autograd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7F3E-85CE-7645-ADAD-585ED0789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you know, every time you add, subtract, multiply or divide a tensor by anything, the tensor stores data in </a:t>
            </a:r>
            <a:r>
              <a:rPr lang="en-US" dirty="0" err="1"/>
              <a:t>self.saved_tensors</a:t>
            </a:r>
            <a:r>
              <a:rPr lang="en-US" dirty="0"/>
              <a:t>, so it can use that information later to compute the gradient</a:t>
            </a:r>
          </a:p>
          <a:p>
            <a:r>
              <a:rPr lang="en-US" dirty="0"/>
              <a:t>How do you turn this behavior off?</a:t>
            </a:r>
          </a:p>
        </p:txBody>
      </p:sp>
    </p:spTree>
    <p:extLst>
      <p:ext uri="{BB962C8B-B14F-4D97-AF65-F5344CB8AC3E}">
        <p14:creationId xmlns:p14="http://schemas.microsoft.com/office/powerpoint/2010/main" val="74237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9500-33BC-F748-AFF3-C5061202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259B-07AB-8747-A5AE-014C63F3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example: neural net regression</a:t>
            </a:r>
          </a:p>
          <a:p>
            <a:r>
              <a:rPr lang="en-US" dirty="0"/>
              <a:t>The same example with </a:t>
            </a:r>
            <a:r>
              <a:rPr lang="en-US" dirty="0" err="1"/>
              <a:t>autograd</a:t>
            </a:r>
            <a:endParaRPr lang="en-US" dirty="0"/>
          </a:p>
          <a:p>
            <a:r>
              <a:rPr lang="en-US" dirty="0"/>
              <a:t>forward() saves the state, backward() uses it</a:t>
            </a:r>
          </a:p>
          <a:p>
            <a:r>
              <a:rPr lang="en-US" dirty="0" err="1"/>
              <a:t>torch.nn</a:t>
            </a:r>
            <a:r>
              <a:rPr lang="en-US" dirty="0"/>
              <a:t> module: using predefined neural net components</a:t>
            </a:r>
          </a:p>
          <a:p>
            <a:r>
              <a:rPr lang="en-US" dirty="0" err="1"/>
              <a:t>torch.optim</a:t>
            </a:r>
            <a:r>
              <a:rPr lang="en-US" dirty="0"/>
              <a:t> module: using predefined second-order optimizers</a:t>
            </a:r>
          </a:p>
        </p:txBody>
      </p:sp>
    </p:spTree>
    <p:extLst>
      <p:ext uri="{BB962C8B-B14F-4D97-AF65-F5344CB8AC3E}">
        <p14:creationId xmlns:p14="http://schemas.microsoft.com/office/powerpoint/2010/main" val="3825145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1" y="179773"/>
            <a:ext cx="2790930" cy="2147412"/>
          </a:xfrm>
        </p:spPr>
        <p:txBody>
          <a:bodyPr>
            <a:normAutofit fontScale="90000"/>
          </a:bodyPr>
          <a:lstStyle/>
          <a:p>
            <a:r>
              <a:rPr lang="en-US" dirty="0"/>
              <a:t>Dynamically</a:t>
            </a:r>
            <a:br>
              <a:rPr lang="en-US" dirty="0"/>
            </a:br>
            <a:r>
              <a:rPr lang="en-US" dirty="0"/>
              <a:t>turning off </a:t>
            </a:r>
            <a:r>
              <a:rPr lang="en-US" dirty="0" err="1"/>
              <a:t>Autograd</a:t>
            </a:r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2ADA90-195A-904D-88EB-C3E4B0AB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751" y="0"/>
            <a:ext cx="896455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AA68D-CE05-AF47-953F-5710A6017626}"/>
              </a:ext>
            </a:extLst>
          </p:cNvPr>
          <p:cNvSpPr/>
          <p:nvPr/>
        </p:nvSpPr>
        <p:spPr>
          <a:xfrm>
            <a:off x="185346" y="3098212"/>
            <a:ext cx="28688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These weight updates are not part of the neural network forward pass.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AC2085-9211-DD42-95C3-83F970BE3F8E}"/>
              </a:ext>
            </a:extLst>
          </p:cNvPr>
          <p:cNvCxnSpPr>
            <a:cxnSpLocks/>
          </p:cNvCxnSpPr>
          <p:nvPr/>
        </p:nvCxnSpPr>
        <p:spPr>
          <a:xfrm>
            <a:off x="2961861" y="4303643"/>
            <a:ext cx="1433558" cy="119225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607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2894-5CBA-DE46-A1A6-4AEA4F99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Statically turning </a:t>
            </a:r>
            <a:r>
              <a:rPr lang="en-US" dirty="0" err="1"/>
              <a:t>autograd</a:t>
            </a:r>
            <a:r>
              <a:rPr lang="en-US" dirty="0"/>
              <a:t> on and 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E8785-5440-D14F-BD7A-3277AEDA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a.requires_grad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False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(do some stuff for which you don’t want to keep track of gradients)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a.requires_grad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True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(go back to doing stuff that requires keeping track of gradients)</a:t>
            </a:r>
          </a:p>
        </p:txBody>
      </p:sp>
    </p:spTree>
    <p:extLst>
      <p:ext uri="{BB962C8B-B14F-4D97-AF65-F5344CB8AC3E}">
        <p14:creationId xmlns:p14="http://schemas.microsoft.com/office/powerpoint/2010/main" val="1695091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8DFD-F6A3-974C-8F81-C908F24B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zero out the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7F3E-85CE-7645-ADAD-585ED0789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 call backward() over a tensor, it doesn’t zero out any previous gradients</a:t>
            </a:r>
          </a:p>
          <a:p>
            <a:r>
              <a:rPr lang="en-US" dirty="0"/>
              <a:t>Instead, it adds the current gradient to the previous gradients</a:t>
            </a:r>
          </a:p>
          <a:p>
            <a:r>
              <a:rPr lang="en-US" dirty="0"/>
              <a:t>A very very very common mistake: running 2000 iterations, with the gradient accumulating from each iteration to the next, instead of zeroing it out in between iterations</a:t>
            </a:r>
          </a:p>
        </p:txBody>
      </p:sp>
    </p:spTree>
    <p:extLst>
      <p:ext uri="{BB962C8B-B14F-4D97-AF65-F5344CB8AC3E}">
        <p14:creationId xmlns:p14="http://schemas.microsoft.com/office/powerpoint/2010/main" val="1485920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1" y="179773"/>
            <a:ext cx="2790930" cy="2147412"/>
          </a:xfrm>
        </p:spPr>
        <p:txBody>
          <a:bodyPr>
            <a:normAutofit fontScale="90000"/>
          </a:bodyPr>
          <a:lstStyle/>
          <a:p>
            <a:r>
              <a:rPr lang="en-US" dirty="0"/>
              <a:t>Manually zeroing out the gradients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ADA90-195A-904D-88EB-C3E4B0AB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06203" y="0"/>
            <a:ext cx="696764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AA68D-CE05-AF47-953F-5710A6017626}"/>
              </a:ext>
            </a:extLst>
          </p:cNvPr>
          <p:cNvSpPr/>
          <p:nvPr/>
        </p:nvSpPr>
        <p:spPr>
          <a:xfrm>
            <a:off x="185346" y="3098212"/>
            <a:ext cx="28688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Here’s the part I didn’t show you before.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AC2085-9211-DD42-95C3-83F970BE3F8E}"/>
              </a:ext>
            </a:extLst>
          </p:cNvPr>
          <p:cNvCxnSpPr>
            <a:cxnSpLocks/>
          </p:cNvCxnSpPr>
          <p:nvPr/>
        </p:nvCxnSpPr>
        <p:spPr>
          <a:xfrm>
            <a:off x="2643809" y="4005470"/>
            <a:ext cx="2288322" cy="184823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703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9500-33BC-F748-AFF3-C5061202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259B-07AB-8747-A5AE-014C63F3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Running example: neural net regression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same example with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autograd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forward() saves the state, backward() uses it</a:t>
            </a:r>
          </a:p>
          <a:p>
            <a:r>
              <a:rPr lang="en-US" dirty="0" err="1"/>
              <a:t>torch.nn</a:t>
            </a:r>
            <a:r>
              <a:rPr lang="en-US" dirty="0"/>
              <a:t> module: using predefined neural net components</a:t>
            </a:r>
          </a:p>
          <a:p>
            <a:r>
              <a:rPr lang="en-US" dirty="0" err="1"/>
              <a:t>torch.optim</a:t>
            </a:r>
            <a:r>
              <a:rPr lang="en-US" dirty="0"/>
              <a:t> module: using predefined second-order optimizers</a:t>
            </a:r>
          </a:p>
        </p:txBody>
      </p:sp>
    </p:spTree>
    <p:extLst>
      <p:ext uri="{BB962C8B-B14F-4D97-AF65-F5344CB8AC3E}">
        <p14:creationId xmlns:p14="http://schemas.microsoft.com/office/powerpoint/2010/main" val="3846020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9257-2441-8B41-9D34-03EAFFFDF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CAB7B-850B-FB49-A5E9-32A5FF08B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Being responsible for your own gradient means that you have to cache internal state variables, containing any information you will need, in the future, to compute your own gradient.</a:t>
            </a:r>
          </a:p>
        </p:txBody>
      </p:sp>
    </p:spTree>
    <p:extLst>
      <p:ext uri="{BB962C8B-B14F-4D97-AF65-F5344CB8AC3E}">
        <p14:creationId xmlns:p14="http://schemas.microsoft.com/office/powerpoint/2010/main" val="119861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9257-2441-8B41-9D34-03EAFFFDF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Legendre polynomial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4CAB7B-850B-FB49-A5E9-32A5FF08B1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Justin Johnson uses this example.  Suppose we want an operation that computes a third-order Legendre polynomial: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(5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input to this module,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its output.</a:t>
                </a:r>
              </a:p>
              <a:p>
                <a:r>
                  <a:rPr lang="en-US" dirty="0"/>
                  <a:t>The derivative dL/di can be computed from dL/do as: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𝑑𝑖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den>
                      </m:f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𝑑𝑜</m:t>
                          </m:r>
                        </m:den>
                      </m:f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(5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4CAB7B-850B-FB49-A5E9-32A5FF08B1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1923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383E9-97C9-5C46-B884-6C30DFAF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1" y="204486"/>
            <a:ext cx="3165393" cy="1426606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Legendre polynomial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D61815A-5F10-CD43-9973-8C2A3983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573" y="0"/>
            <a:ext cx="8738038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B7FE4AD-5B42-F441-B374-43299441E143}"/>
                  </a:ext>
                </a:extLst>
              </p:cNvPr>
              <p:cNvSpPr/>
              <p:nvPr/>
            </p:nvSpPr>
            <p:spPr>
              <a:xfrm>
                <a:off x="309246" y="3580734"/>
                <a:ext cx="2895536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(5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B7FE4AD-5B42-F441-B374-43299441E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46" y="3580734"/>
                <a:ext cx="2895536" cy="898964"/>
              </a:xfrm>
              <a:prstGeom prst="rect">
                <a:avLst/>
              </a:prstGeom>
              <a:blipFill>
                <a:blip r:embed="rId3"/>
                <a:stretch>
                  <a:fillRect r="-43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5DD1AF-4EBD-534C-ABC4-5D6AE67014BD}"/>
                  </a:ext>
                </a:extLst>
              </p:cNvPr>
              <p:cNvSpPr/>
              <p:nvPr/>
            </p:nvSpPr>
            <p:spPr>
              <a:xfrm>
                <a:off x="64096" y="5863053"/>
                <a:ext cx="3337196" cy="910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𝑑𝑖</m:t>
                          </m:r>
                        </m:den>
                      </m:f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𝑑𝑜</m:t>
                          </m:r>
                        </m:den>
                      </m:f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(5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5DD1AF-4EBD-534C-ABC4-5D6AE670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6" y="5863053"/>
                <a:ext cx="3337196" cy="910506"/>
              </a:xfrm>
              <a:prstGeom prst="rect">
                <a:avLst/>
              </a:prstGeom>
              <a:blipFill>
                <a:blip r:embed="rId4"/>
                <a:stretch>
                  <a:fillRect r="-760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CF7796-73C6-9F46-BDEE-55F2792ED203}"/>
              </a:ext>
            </a:extLst>
          </p:cNvPr>
          <p:cNvCxnSpPr>
            <a:cxnSpLocks/>
          </p:cNvCxnSpPr>
          <p:nvPr/>
        </p:nvCxnSpPr>
        <p:spPr>
          <a:xfrm>
            <a:off x="3113903" y="4127157"/>
            <a:ext cx="1235675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61A3F4-D1B6-5A45-AD0C-550A313F9536}"/>
              </a:ext>
            </a:extLst>
          </p:cNvPr>
          <p:cNvCxnSpPr>
            <a:cxnSpLocks/>
          </p:cNvCxnSpPr>
          <p:nvPr/>
        </p:nvCxnSpPr>
        <p:spPr>
          <a:xfrm>
            <a:off x="3336324" y="6425514"/>
            <a:ext cx="1013254" cy="197708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293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9500-33BC-F748-AFF3-C5061202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259B-07AB-8747-A5AE-014C63F3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Running example: neural net regression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same example with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autograd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forward() saves the state, backward() uses it</a:t>
            </a:r>
          </a:p>
          <a:p>
            <a:r>
              <a:rPr lang="en-US" dirty="0" err="1"/>
              <a:t>torch.nn</a:t>
            </a:r>
            <a:r>
              <a:rPr lang="en-US" dirty="0"/>
              <a:t> module: using predefined neural net components</a:t>
            </a:r>
          </a:p>
          <a:p>
            <a:r>
              <a:rPr lang="en-US" dirty="0" err="1"/>
              <a:t>torch.optim</a:t>
            </a:r>
            <a:r>
              <a:rPr lang="en-US" dirty="0"/>
              <a:t> module: using predefined second-order optimizers</a:t>
            </a:r>
          </a:p>
        </p:txBody>
      </p:sp>
    </p:spTree>
    <p:extLst>
      <p:ext uri="{BB962C8B-B14F-4D97-AF65-F5344CB8AC3E}">
        <p14:creationId xmlns:p14="http://schemas.microsoft.com/office/powerpoint/2010/main" val="3311392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3C7D-28F5-1C40-BC2C-197664BD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</a:t>
            </a:r>
            <a:r>
              <a:rPr lang="en-US" dirty="0" err="1"/>
              <a:t>nn</a:t>
            </a:r>
            <a:r>
              <a:rPr lang="en-US" dirty="0"/>
              <a:t>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2AFF-E20F-204E-82DD-1F01E0E11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autograd</a:t>
            </a:r>
            <a:r>
              <a:rPr lang="en-US" dirty="0"/>
              <a:t> feature of </a:t>
            </a:r>
            <a:r>
              <a:rPr lang="en-US" dirty="0" err="1"/>
              <a:t>pytorch</a:t>
            </a:r>
            <a:r>
              <a:rPr lang="en-US" dirty="0"/>
              <a:t> allows you to define only the forward propagation of your neural net.  As long as all of the component operations are in </a:t>
            </a:r>
            <a:r>
              <a:rPr lang="en-US" dirty="0" err="1"/>
              <a:t>pytorch’s</a:t>
            </a:r>
            <a:r>
              <a:rPr lang="en-US" dirty="0"/>
              <a:t> library, the back-propagation will be computed for you.</a:t>
            </a:r>
          </a:p>
          <a:p>
            <a:r>
              <a:rPr lang="en-US" dirty="0"/>
              <a:t>Tensors just do multiplication and addition.  What about other types of operations?</a:t>
            </a:r>
          </a:p>
          <a:p>
            <a:r>
              <a:rPr lang="en-US" dirty="0"/>
              <a:t>General operations are contained in the </a:t>
            </a:r>
            <a:r>
              <a:rPr lang="en-US" dirty="0" err="1"/>
              <a:t>nn</a:t>
            </a:r>
            <a:r>
              <a:rPr lang="en-US" dirty="0"/>
              <a:t> module, using the formalism of a “layer.” </a:t>
            </a:r>
          </a:p>
        </p:txBody>
      </p:sp>
    </p:spTree>
    <p:extLst>
      <p:ext uri="{BB962C8B-B14F-4D97-AF65-F5344CB8AC3E}">
        <p14:creationId xmlns:p14="http://schemas.microsoft.com/office/powerpoint/2010/main" val="353653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B5FA-09A8-8C4B-9AC2-DB16AFCE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example: neural net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FC9406-465D-AB4C-BF9E-F211C33AEB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So far, we’ve studied classification: network outputs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 regression network learns a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so that the resulting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approximates a desired real-valued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as well as possible</a:t>
                </a:r>
              </a:p>
              <a:p>
                <a:r>
                  <a:rPr lang="en-US" dirty="0"/>
                  <a:t>A regression network is trained to minimize the mean-squared error or sum-squared error: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training example,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FC9406-465D-AB4C-BF9E-F211C33AEB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 r="-844" b="-24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840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30FD-2249-5F48-A13A-1CB3EEF9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types of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13FAD8-39F6-D949-97E5-C8F0419708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</a:t>
                </a:r>
                <a:r>
                  <a:rPr lang="en-US" dirty="0" err="1"/>
                  <a:t>orch.nn.Linear</a:t>
                </a:r>
                <a:r>
                  <a:rPr lang="en-US" dirty="0"/>
                  <a:t>: a layer that computes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torch.nn.Softmax</a:t>
                </a:r>
                <a:r>
                  <a:rPr lang="en-US" dirty="0"/>
                  <a:t>: a layer that computes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dirty="0"/>
              </a:p>
              <a:p>
                <a:r>
                  <a:rPr lang="en-US" dirty="0" err="1"/>
                  <a:t>torch.nn.Sigmoid</a:t>
                </a:r>
                <a:r>
                  <a:rPr lang="en-US" dirty="0"/>
                  <a:t>: a layer that computes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 err="1"/>
                  <a:t>torch.nn.ReLU</a:t>
                </a:r>
                <a:r>
                  <a:rPr lang="en-US" dirty="0"/>
                  <a:t>: a layer that computes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⁡(0,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torch.nn.Sequential</a:t>
                </a:r>
                <a:r>
                  <a:rPr lang="en-US" dirty="0"/>
                  <a:t>: a model that takes a sequence of layers as its arguments, and applies them, one after the other, in order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13FAD8-39F6-D949-97E5-C8F0419708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556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CA0A-3A93-3240-B3E2-115C9037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torch.nn.Linear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5D5DB-6D0F-3C4C-B93B-FB082941C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059"/>
            <a:ext cx="10515600" cy="50648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create the layer object, you call: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m=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n_in,n_out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This creates and initializes a weight matrix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m.weight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It also creates and initializes a bias vector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m.bias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Once you’ve created the object, you can apply it in the forward pass to some input data 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output=m(input)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r>
              <a:rPr lang="en-US" dirty="0">
                <a:cs typeface="Times New Roman" panose="02020603050405020304" pitchFamily="18" charset="0"/>
              </a:rPr>
              <a:t> needs to be a tensor of size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(…,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n_in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r>
              <a:rPr lang="en-US" dirty="0">
                <a:cs typeface="Times New Roman" panose="02020603050405020304" pitchFamily="18" charset="0"/>
              </a:rPr>
              <a:t> will be a tensor of size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(…,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n_out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cs typeface="Times New Roman" panose="02020603050405020304" pitchFamily="18" charset="0"/>
              </a:rPr>
              <a:t>To compute backprop, you could then call </a:t>
            </a:r>
            <a:r>
              <a:rPr lang="en-US" dirty="0" err="1">
                <a:cs typeface="Times New Roman" panose="02020603050405020304" pitchFamily="18" charset="0"/>
              </a:rPr>
              <a:t>output.backward</a:t>
            </a:r>
            <a:r>
              <a:rPr lang="en-US" dirty="0">
                <a:cs typeface="Times New Roman" panose="02020603050405020304" pitchFamily="18" charset="0"/>
              </a:rPr>
              <a:t>()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…or, you can call backward() on any tensor that is computed from output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The resulting gradient is stored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m.weight.grad</a:t>
            </a:r>
            <a:r>
              <a:rPr lang="en-US" dirty="0"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m.bias.grad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Weight update needs to be computed explicitly</a:t>
            </a:r>
          </a:p>
          <a:p>
            <a:pPr lvl="1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m.weight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learning_rate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m.weight.grad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66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C2F13-3FCE-974E-BC62-7903BD312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m=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(n_1,n_2)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F1A7A-BC2D-F64C-9A14-0A0D19B91F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creates a model such that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o=m(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/>
                  <a:t> performs, on each row of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, the operation: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can be a tensor of any size, as long as its last dimension (the dimension of each row) is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n_1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dirty="0"/>
                  <a:t> is then a tensor of the same shape as </a:t>
                </a:r>
                <a:r>
                  <a:rPr lang="en-US" dirty="0" err="1"/>
                  <a:t>i</a:t>
                </a:r>
                <a:r>
                  <a:rPr lang="en-US" dirty="0"/>
                  <a:t>, except that its last dimension (the row length) is now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n_2</a:t>
                </a:r>
              </a:p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m.weight</a:t>
                </a:r>
                <a:r>
                  <a:rPr lang="en-US" dirty="0"/>
                  <a:t> (W) is a tensor of size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(n_2,n_1)</a:t>
                </a:r>
              </a:p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m.bias</a:t>
                </a:r>
                <a:r>
                  <a:rPr lang="en-US" dirty="0"/>
                  <a:t> (b) is a row vector of length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n_2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F1A7A-BC2D-F64C-9A14-0A0D19B91F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 r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508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55AD-6DBA-B943-AA52-D90F6D5A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06709"/>
            <a:ext cx="7294425" cy="1023359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Linear, Sigmoid, </a:t>
            </a:r>
            <a:r>
              <a:rPr lang="en-US" dirty="0" err="1"/>
              <a:t>Softmax</a:t>
            </a:r>
            <a:r>
              <a:rPr lang="en-US" dirty="0"/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638D45-A397-F446-896B-E928911931F6}"/>
              </a:ext>
            </a:extLst>
          </p:cNvPr>
          <p:cNvCxnSpPr>
            <a:cxnSpLocks/>
          </p:cNvCxnSpPr>
          <p:nvPr/>
        </p:nvCxnSpPr>
        <p:spPr>
          <a:xfrm flipH="1" flipV="1">
            <a:off x="7881629" y="5441913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D4AAB4-566C-C74D-9D82-61A334FE3058}"/>
              </a:ext>
            </a:extLst>
          </p:cNvPr>
          <p:cNvCxnSpPr>
            <a:cxnSpLocks/>
          </p:cNvCxnSpPr>
          <p:nvPr/>
        </p:nvCxnSpPr>
        <p:spPr>
          <a:xfrm flipV="1">
            <a:off x="9024639" y="5437147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AB5BA3-2FFD-5E47-9147-9D2A274B4714}"/>
              </a:ext>
            </a:extLst>
          </p:cNvPr>
          <p:cNvCxnSpPr>
            <a:cxnSpLocks/>
          </p:cNvCxnSpPr>
          <p:nvPr/>
        </p:nvCxnSpPr>
        <p:spPr>
          <a:xfrm flipH="1" flipV="1">
            <a:off x="7881629" y="5441913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F7B327-2AC9-FE44-9CA6-C316E6600440}"/>
              </a:ext>
            </a:extLst>
          </p:cNvPr>
          <p:cNvCxnSpPr>
            <a:cxnSpLocks/>
          </p:cNvCxnSpPr>
          <p:nvPr/>
        </p:nvCxnSpPr>
        <p:spPr>
          <a:xfrm flipV="1">
            <a:off x="7886394" y="5437147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F1D630-D46A-F14F-9533-8CD097C4BB07}"/>
              </a:ext>
            </a:extLst>
          </p:cNvPr>
          <p:cNvCxnSpPr>
            <a:cxnSpLocks/>
          </p:cNvCxnSpPr>
          <p:nvPr/>
        </p:nvCxnSpPr>
        <p:spPr>
          <a:xfrm flipV="1">
            <a:off x="7886394" y="5446671"/>
            <a:ext cx="2957528" cy="683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FBAA32-149C-3E48-AD4C-5DC4E415B600}"/>
              </a:ext>
            </a:extLst>
          </p:cNvPr>
          <p:cNvCxnSpPr>
            <a:cxnSpLocks/>
          </p:cNvCxnSpPr>
          <p:nvPr/>
        </p:nvCxnSpPr>
        <p:spPr>
          <a:xfrm flipV="1">
            <a:off x="9024639" y="5446671"/>
            <a:ext cx="1819283" cy="678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0F5B37-8D15-7247-B17D-42C3D4480D76}"/>
                  </a:ext>
                </a:extLst>
              </p:cNvPr>
              <p:cNvSpPr/>
              <p:nvPr/>
            </p:nvSpPr>
            <p:spPr>
              <a:xfrm>
                <a:off x="7597889" y="6103202"/>
                <a:ext cx="6125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0F5B37-8D15-7247-B17D-42C3D4480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889" y="6103202"/>
                <a:ext cx="612540" cy="523220"/>
              </a:xfrm>
              <a:prstGeom prst="rect">
                <a:avLst/>
              </a:prstGeom>
              <a:blipFill>
                <a:blip r:embed="rId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8CDC7-77BF-DB48-B459-2E98400FD5EE}"/>
                  </a:ext>
                </a:extLst>
              </p:cNvPr>
              <p:cNvSpPr/>
              <p:nvPr/>
            </p:nvSpPr>
            <p:spPr>
              <a:xfrm>
                <a:off x="7544022" y="4808749"/>
                <a:ext cx="848822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8CDC7-77BF-DB48-B459-2E98400FD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022" y="4808749"/>
                <a:ext cx="848822" cy="630429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B2BC2D1-AA45-3148-9A91-3237C77D90E7}"/>
                  </a:ext>
                </a:extLst>
              </p:cNvPr>
              <p:cNvSpPr/>
              <p:nvPr/>
            </p:nvSpPr>
            <p:spPr>
              <a:xfrm>
                <a:off x="8741451" y="4818644"/>
                <a:ext cx="848822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B2BC2D1-AA45-3148-9A91-3237C77D90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451" y="4818644"/>
                <a:ext cx="848822" cy="630878"/>
              </a:xfrm>
              <a:prstGeom prst="rect">
                <a:avLst/>
              </a:prstGeom>
              <a:blipFill>
                <a:blip r:embed="rId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7C40242-9914-A54D-89EB-D212698B71E8}"/>
                  </a:ext>
                </a:extLst>
              </p:cNvPr>
              <p:cNvSpPr/>
              <p:nvPr/>
            </p:nvSpPr>
            <p:spPr>
              <a:xfrm>
                <a:off x="10603899" y="4781038"/>
                <a:ext cx="848822" cy="633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7C40242-9914-A54D-89EB-D212698B7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899" y="4781038"/>
                <a:ext cx="848822" cy="633058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E7496CE6-83CF-3B4A-801F-3DFA334B3648}"/>
              </a:ext>
            </a:extLst>
          </p:cNvPr>
          <p:cNvSpPr/>
          <p:nvPr/>
        </p:nvSpPr>
        <p:spPr>
          <a:xfrm>
            <a:off x="7454989" y="4074366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E926B6-0D6A-474A-A4CB-E2A4F7B0B397}"/>
              </a:ext>
            </a:extLst>
          </p:cNvPr>
          <p:cNvSpPr/>
          <p:nvPr/>
        </p:nvSpPr>
        <p:spPr>
          <a:xfrm>
            <a:off x="8607522" y="406960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C6253F-9ED6-8A47-AB01-60E7D4B08B5F}"/>
              </a:ext>
            </a:extLst>
          </p:cNvPr>
          <p:cNvSpPr/>
          <p:nvPr/>
        </p:nvSpPr>
        <p:spPr>
          <a:xfrm>
            <a:off x="10417282" y="407912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108E9B-3D4E-544D-900C-EC66C1334933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7834131" y="3811976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5B43B5-F3CC-6446-912B-E85BFF0F9BC7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8977141" y="3811976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C01F63-7630-0F40-AABD-5F16CBE8DDC3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10796424" y="3811976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17EBC3-A08B-2049-B27E-BD7D8F1D59C1}"/>
                  </a:ext>
                </a:extLst>
              </p:cNvPr>
              <p:cNvSpPr/>
              <p:nvPr/>
            </p:nvSpPr>
            <p:spPr>
              <a:xfrm>
                <a:off x="7542044" y="3215475"/>
                <a:ext cx="856517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17EBC3-A08B-2049-B27E-BD7D8F1D59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044" y="3215475"/>
                <a:ext cx="856517" cy="630429"/>
              </a:xfrm>
              <a:prstGeom prst="rect">
                <a:avLst/>
              </a:prstGeom>
              <a:blipFill>
                <a:blip r:embed="rId8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8B4C26D-AA30-7649-8028-DA99CA0B841B}"/>
                  </a:ext>
                </a:extLst>
              </p:cNvPr>
              <p:cNvSpPr/>
              <p:nvPr/>
            </p:nvSpPr>
            <p:spPr>
              <a:xfrm>
                <a:off x="8739473" y="3225370"/>
                <a:ext cx="856517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8B4C26D-AA30-7649-8028-DA99CA0B8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473" y="3225370"/>
                <a:ext cx="856517" cy="630878"/>
              </a:xfrm>
              <a:prstGeom prst="rect">
                <a:avLst/>
              </a:prstGeom>
              <a:blipFill>
                <a:blip r:embed="rId9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E093641-5B70-9941-88B6-F9AF00CAB725}"/>
                  </a:ext>
                </a:extLst>
              </p:cNvPr>
              <p:cNvSpPr/>
              <p:nvPr/>
            </p:nvSpPr>
            <p:spPr>
              <a:xfrm>
                <a:off x="10601921" y="3187764"/>
                <a:ext cx="856517" cy="631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E093641-5B70-9941-88B6-F9AF00CAB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921" y="3187764"/>
                <a:ext cx="856517" cy="631007"/>
              </a:xfrm>
              <a:prstGeom prst="rect">
                <a:avLst/>
              </a:prstGeom>
              <a:blipFill>
                <a:blip r:embed="rId10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D2D87E8-2727-C543-9B1D-5D6E225B0F5A}"/>
                  </a:ext>
                </a:extLst>
              </p:cNvPr>
              <p:cNvSpPr/>
              <p:nvPr/>
            </p:nvSpPr>
            <p:spPr>
              <a:xfrm>
                <a:off x="7445065" y="4139770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D2D87E8-2727-C543-9B1D-5D6E225B0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065" y="4139770"/>
                <a:ext cx="877356" cy="541110"/>
              </a:xfrm>
              <a:prstGeom prst="rect">
                <a:avLst/>
              </a:prstGeom>
              <a:blipFill>
                <a:blip r:embed="rId11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07E8EC-925D-4B47-9AFF-C05528BAAAA9}"/>
              </a:ext>
            </a:extLst>
          </p:cNvPr>
          <p:cNvCxnSpPr>
            <a:cxnSpLocks/>
          </p:cNvCxnSpPr>
          <p:nvPr/>
        </p:nvCxnSpPr>
        <p:spPr>
          <a:xfrm flipV="1">
            <a:off x="7832153" y="4760022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78C9440-396D-BF45-B367-F97BB572ABF1}"/>
              </a:ext>
            </a:extLst>
          </p:cNvPr>
          <p:cNvCxnSpPr>
            <a:cxnSpLocks/>
          </p:cNvCxnSpPr>
          <p:nvPr/>
        </p:nvCxnSpPr>
        <p:spPr>
          <a:xfrm flipH="1" flipV="1">
            <a:off x="8975163" y="4760022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DA6E5F-4A5C-EA4B-AC38-B3C8F57DF141}"/>
              </a:ext>
            </a:extLst>
          </p:cNvPr>
          <p:cNvCxnSpPr>
            <a:cxnSpLocks/>
          </p:cNvCxnSpPr>
          <p:nvPr/>
        </p:nvCxnSpPr>
        <p:spPr>
          <a:xfrm flipV="1">
            <a:off x="10794446" y="4760022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55329AD-9389-A848-99C1-7479C5810761}"/>
                  </a:ext>
                </a:extLst>
              </p:cNvPr>
              <p:cNvSpPr/>
              <p:nvPr/>
            </p:nvSpPr>
            <p:spPr>
              <a:xfrm>
                <a:off x="8606867" y="4149666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55329AD-9389-A848-99C1-7479C5810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867" y="4149666"/>
                <a:ext cx="877356" cy="541110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FF5D96E-D753-9044-9515-17BBAA8026EB}"/>
                  </a:ext>
                </a:extLst>
              </p:cNvPr>
              <p:cNvSpPr/>
              <p:nvPr/>
            </p:nvSpPr>
            <p:spPr>
              <a:xfrm>
                <a:off x="10421812" y="4159560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FF5D96E-D753-9044-9515-17BBAA8026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812" y="4159560"/>
                <a:ext cx="877356" cy="541110"/>
              </a:xfrm>
              <a:prstGeom prst="rect">
                <a:avLst/>
              </a:prstGeom>
              <a:blipFill>
                <a:blip r:embed="rId1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A63C77-D589-ED4E-A20F-0A91D7E4F95A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A8F7A1-B7CF-C24F-9065-4BEB653F5814}"/>
              </a:ext>
            </a:extLst>
          </p:cNvPr>
          <p:cNvCxnSpPr>
            <a:cxnSpLocks/>
          </p:cNvCxnSpPr>
          <p:nvPr/>
        </p:nvCxnSpPr>
        <p:spPr>
          <a:xfrm flipV="1">
            <a:off x="8977140" y="2646446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2B0AAA-9E03-1B40-9142-0FE886753CC2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A1C7C80-0130-8A4C-8523-9E1C7B941797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2967058" cy="692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D97332B-DD6F-ED4F-A33C-902AFE58F9B1}"/>
              </a:ext>
            </a:extLst>
          </p:cNvPr>
          <p:cNvCxnSpPr>
            <a:cxnSpLocks/>
          </p:cNvCxnSpPr>
          <p:nvPr/>
        </p:nvCxnSpPr>
        <p:spPr>
          <a:xfrm flipV="1">
            <a:off x="7838895" y="2646446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9A4DD7D-4E7D-E345-BB88-1229018B4F34}"/>
                  </a:ext>
                </a:extLst>
              </p:cNvPr>
              <p:cNvSpPr/>
              <p:nvPr/>
            </p:nvSpPr>
            <p:spPr>
              <a:xfrm>
                <a:off x="7496523" y="2018048"/>
                <a:ext cx="856517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9A4DD7D-4E7D-E345-BB88-1229018B4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523" y="2018048"/>
                <a:ext cx="856517" cy="630429"/>
              </a:xfrm>
              <a:prstGeom prst="rect">
                <a:avLst/>
              </a:prstGeom>
              <a:blipFill>
                <a:blip r:embed="rId1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16BE508-B871-7E4B-94F8-E0DE1D14CF42}"/>
                  </a:ext>
                </a:extLst>
              </p:cNvPr>
              <p:cNvSpPr/>
              <p:nvPr/>
            </p:nvSpPr>
            <p:spPr>
              <a:xfrm>
                <a:off x="8693952" y="2027943"/>
                <a:ext cx="856517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16BE508-B871-7E4B-94F8-E0DE1D14CF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952" y="2027943"/>
                <a:ext cx="856517" cy="630878"/>
              </a:xfrm>
              <a:prstGeom prst="rect">
                <a:avLst/>
              </a:prstGeom>
              <a:blipFill>
                <a:blip r:embed="rId15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BE2ED8C-27C2-4040-8F50-24B95000302A}"/>
              </a:ext>
            </a:extLst>
          </p:cNvPr>
          <p:cNvCxnSpPr>
            <a:cxnSpLocks/>
          </p:cNvCxnSpPr>
          <p:nvPr/>
        </p:nvCxnSpPr>
        <p:spPr>
          <a:xfrm flipH="1" flipV="1">
            <a:off x="8975163" y="2658821"/>
            <a:ext cx="1819283" cy="68527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69687BC-2C07-8845-A5B0-6CB3100C81E2}"/>
              </a:ext>
            </a:extLst>
          </p:cNvPr>
          <p:cNvSpPr/>
          <p:nvPr/>
        </p:nvSpPr>
        <p:spPr>
          <a:xfrm>
            <a:off x="7429260" y="1257937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D6C225D-3456-F648-A1B3-8EAB8219F496}"/>
              </a:ext>
            </a:extLst>
          </p:cNvPr>
          <p:cNvSpPr/>
          <p:nvPr/>
        </p:nvSpPr>
        <p:spPr>
          <a:xfrm>
            <a:off x="8581793" y="1253171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5E811F1-64BE-AB45-B2CE-AC05D9F7D8B6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7808402" y="995547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FF2F4EB-5717-DE4C-B210-7437DB4AAE17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8951412" y="995547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CA5759A-9C55-0B42-8CB8-EB2A86D3C2ED}"/>
                  </a:ext>
                </a:extLst>
              </p:cNvPr>
              <p:cNvSpPr/>
              <p:nvPr/>
            </p:nvSpPr>
            <p:spPr>
              <a:xfrm>
                <a:off x="7516315" y="399046"/>
                <a:ext cx="856517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CA5759A-9C55-0B42-8CB8-EB2A86D3C2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315" y="399046"/>
                <a:ext cx="856517" cy="630429"/>
              </a:xfrm>
              <a:prstGeom prst="rect">
                <a:avLst/>
              </a:prstGeom>
              <a:blipFill>
                <a:blip r:embed="rId1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F14B981-F326-BB4F-B059-754E4E350C38}"/>
                  </a:ext>
                </a:extLst>
              </p:cNvPr>
              <p:cNvSpPr/>
              <p:nvPr/>
            </p:nvSpPr>
            <p:spPr>
              <a:xfrm>
                <a:off x="8713744" y="408941"/>
                <a:ext cx="856517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F14B981-F326-BB4F-B059-754E4E350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744" y="408941"/>
                <a:ext cx="856517" cy="630878"/>
              </a:xfrm>
              <a:prstGeom prst="rect">
                <a:avLst/>
              </a:prstGeom>
              <a:blipFill>
                <a:blip r:embed="rId20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C9522D4-9EFB-9D4C-977E-75E2A5A08893}"/>
                  </a:ext>
                </a:extLst>
              </p:cNvPr>
              <p:cNvSpPr/>
              <p:nvPr/>
            </p:nvSpPr>
            <p:spPr>
              <a:xfrm>
                <a:off x="7419336" y="1323341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C9522D4-9EFB-9D4C-977E-75E2A5A088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336" y="1323341"/>
                <a:ext cx="877356" cy="541110"/>
              </a:xfrm>
              <a:prstGeom prst="rect">
                <a:avLst/>
              </a:prstGeom>
              <a:blipFill>
                <a:blip r:embed="rId21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1344F79-EAD3-304C-BF65-7F08E6B9D691}"/>
              </a:ext>
            </a:extLst>
          </p:cNvPr>
          <p:cNvCxnSpPr>
            <a:cxnSpLocks/>
          </p:cNvCxnSpPr>
          <p:nvPr/>
        </p:nvCxnSpPr>
        <p:spPr>
          <a:xfrm flipV="1">
            <a:off x="7806424" y="1943593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476D5E3-6758-0A46-8E36-F0D99EC791D1}"/>
              </a:ext>
            </a:extLst>
          </p:cNvPr>
          <p:cNvCxnSpPr>
            <a:cxnSpLocks/>
          </p:cNvCxnSpPr>
          <p:nvPr/>
        </p:nvCxnSpPr>
        <p:spPr>
          <a:xfrm flipH="1" flipV="1">
            <a:off x="8949434" y="1943593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A8622-1DD8-EF4E-BD62-DEBC0639C027}"/>
                  </a:ext>
                </a:extLst>
              </p:cNvPr>
              <p:cNvSpPr/>
              <p:nvPr/>
            </p:nvSpPr>
            <p:spPr>
              <a:xfrm>
                <a:off x="8581138" y="1333237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A8622-1DD8-EF4E-BD62-DEBC0639C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138" y="1333237"/>
                <a:ext cx="877356" cy="541110"/>
              </a:xfrm>
              <a:prstGeom prst="rect">
                <a:avLst/>
              </a:prstGeom>
              <a:blipFill>
                <a:blip r:embed="rId22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18F7BDC7-E5DE-514C-BE6B-9E41DBA5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9" y="1119947"/>
            <a:ext cx="7018365" cy="551939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Here’s an example from lecture 10.  We could create the layers as: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excitation1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(2,3)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activation1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torch.nn.ReLU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excitation2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(3,2)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activation2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torch.nn.Softmax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 </a:t>
            </a:r>
          </a:p>
          <a:p>
            <a:r>
              <a:rPr lang="en-US" dirty="0"/>
              <a:t>Having created them, we could then run forward pass as: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e1 = excitation1(x)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h1 = activation1(e1)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e2 = excitation2(h1)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h2 = activation2(e2)  </a:t>
            </a:r>
          </a:p>
          <a:p>
            <a:r>
              <a:rPr lang="en-US" dirty="0"/>
              <a:t>Then we could calculate all of the gradients by running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h2.backward()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2D5151E-3875-AC4F-918D-D00DCEE2719A}"/>
                  </a:ext>
                </a:extLst>
              </p:cNvPr>
              <p:cNvSpPr/>
              <p:nvPr/>
            </p:nvSpPr>
            <p:spPr>
              <a:xfrm>
                <a:off x="8734263" y="6116456"/>
                <a:ext cx="620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2D5151E-3875-AC4F-918D-D00DCEE271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263" y="6116456"/>
                <a:ext cx="620811" cy="523220"/>
              </a:xfrm>
              <a:prstGeom prst="rect">
                <a:avLst/>
              </a:prstGeom>
              <a:blipFill>
                <a:blip r:embed="rId23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510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55AD-6DBA-B943-AA52-D90F6D5A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06709"/>
            <a:ext cx="7294425" cy="1023359"/>
          </a:xfrm>
        </p:spPr>
        <p:txBody>
          <a:bodyPr>
            <a:normAutofit/>
          </a:bodyPr>
          <a:lstStyle/>
          <a:p>
            <a:r>
              <a:rPr lang="en-US" dirty="0" err="1"/>
              <a:t>torch.nn.Sequential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638D45-A397-F446-896B-E928911931F6}"/>
              </a:ext>
            </a:extLst>
          </p:cNvPr>
          <p:cNvCxnSpPr>
            <a:cxnSpLocks/>
          </p:cNvCxnSpPr>
          <p:nvPr/>
        </p:nvCxnSpPr>
        <p:spPr>
          <a:xfrm flipH="1" flipV="1">
            <a:off x="7881629" y="5441913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D4AAB4-566C-C74D-9D82-61A334FE3058}"/>
              </a:ext>
            </a:extLst>
          </p:cNvPr>
          <p:cNvCxnSpPr>
            <a:cxnSpLocks/>
          </p:cNvCxnSpPr>
          <p:nvPr/>
        </p:nvCxnSpPr>
        <p:spPr>
          <a:xfrm flipV="1">
            <a:off x="9024639" y="5437147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AB5BA3-2FFD-5E47-9147-9D2A274B4714}"/>
              </a:ext>
            </a:extLst>
          </p:cNvPr>
          <p:cNvCxnSpPr>
            <a:cxnSpLocks/>
          </p:cNvCxnSpPr>
          <p:nvPr/>
        </p:nvCxnSpPr>
        <p:spPr>
          <a:xfrm flipH="1" flipV="1">
            <a:off x="7881629" y="5441913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F7B327-2AC9-FE44-9CA6-C316E6600440}"/>
              </a:ext>
            </a:extLst>
          </p:cNvPr>
          <p:cNvCxnSpPr>
            <a:cxnSpLocks/>
          </p:cNvCxnSpPr>
          <p:nvPr/>
        </p:nvCxnSpPr>
        <p:spPr>
          <a:xfrm flipV="1">
            <a:off x="7886394" y="5437147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F1D630-D46A-F14F-9533-8CD097C4BB07}"/>
              </a:ext>
            </a:extLst>
          </p:cNvPr>
          <p:cNvCxnSpPr>
            <a:cxnSpLocks/>
          </p:cNvCxnSpPr>
          <p:nvPr/>
        </p:nvCxnSpPr>
        <p:spPr>
          <a:xfrm flipV="1">
            <a:off x="7886394" y="5446671"/>
            <a:ext cx="2957528" cy="683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FBAA32-149C-3E48-AD4C-5DC4E415B600}"/>
              </a:ext>
            </a:extLst>
          </p:cNvPr>
          <p:cNvCxnSpPr>
            <a:cxnSpLocks/>
          </p:cNvCxnSpPr>
          <p:nvPr/>
        </p:nvCxnSpPr>
        <p:spPr>
          <a:xfrm flipV="1">
            <a:off x="9024639" y="5446671"/>
            <a:ext cx="1819283" cy="678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0F5B37-8D15-7247-B17D-42C3D4480D76}"/>
                  </a:ext>
                </a:extLst>
              </p:cNvPr>
              <p:cNvSpPr/>
              <p:nvPr/>
            </p:nvSpPr>
            <p:spPr>
              <a:xfrm>
                <a:off x="7597889" y="6103202"/>
                <a:ext cx="6125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0F5B37-8D15-7247-B17D-42C3D4480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889" y="6103202"/>
                <a:ext cx="612540" cy="523220"/>
              </a:xfrm>
              <a:prstGeom prst="rect">
                <a:avLst/>
              </a:prstGeom>
              <a:blipFill>
                <a:blip r:embed="rId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8CDC7-77BF-DB48-B459-2E98400FD5EE}"/>
                  </a:ext>
                </a:extLst>
              </p:cNvPr>
              <p:cNvSpPr/>
              <p:nvPr/>
            </p:nvSpPr>
            <p:spPr>
              <a:xfrm>
                <a:off x="7544022" y="4808749"/>
                <a:ext cx="848822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8CDC7-77BF-DB48-B459-2E98400FD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022" y="4808749"/>
                <a:ext cx="848822" cy="630429"/>
              </a:xfrm>
              <a:prstGeom prst="rect">
                <a:avLst/>
              </a:prstGeom>
              <a:blipFill>
                <a:blip r:embed="rId3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B2BC2D1-AA45-3148-9A91-3237C77D90E7}"/>
                  </a:ext>
                </a:extLst>
              </p:cNvPr>
              <p:cNvSpPr/>
              <p:nvPr/>
            </p:nvSpPr>
            <p:spPr>
              <a:xfrm>
                <a:off x="8741451" y="4818644"/>
                <a:ext cx="848822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B2BC2D1-AA45-3148-9A91-3237C77D90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451" y="4818644"/>
                <a:ext cx="848822" cy="630878"/>
              </a:xfrm>
              <a:prstGeom prst="rect">
                <a:avLst/>
              </a:prstGeom>
              <a:blipFill>
                <a:blip r:embed="rId4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7C40242-9914-A54D-89EB-D212698B71E8}"/>
                  </a:ext>
                </a:extLst>
              </p:cNvPr>
              <p:cNvSpPr/>
              <p:nvPr/>
            </p:nvSpPr>
            <p:spPr>
              <a:xfrm>
                <a:off x="10603899" y="4781038"/>
                <a:ext cx="848822" cy="633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7C40242-9914-A54D-89EB-D212698B7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899" y="4781038"/>
                <a:ext cx="848822" cy="633058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E7496CE6-83CF-3B4A-801F-3DFA334B3648}"/>
              </a:ext>
            </a:extLst>
          </p:cNvPr>
          <p:cNvSpPr/>
          <p:nvPr/>
        </p:nvSpPr>
        <p:spPr>
          <a:xfrm>
            <a:off x="7454989" y="4074366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E926B6-0D6A-474A-A4CB-E2A4F7B0B397}"/>
              </a:ext>
            </a:extLst>
          </p:cNvPr>
          <p:cNvSpPr/>
          <p:nvPr/>
        </p:nvSpPr>
        <p:spPr>
          <a:xfrm>
            <a:off x="8607522" y="406960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C6253F-9ED6-8A47-AB01-60E7D4B08B5F}"/>
              </a:ext>
            </a:extLst>
          </p:cNvPr>
          <p:cNvSpPr/>
          <p:nvPr/>
        </p:nvSpPr>
        <p:spPr>
          <a:xfrm>
            <a:off x="10417282" y="407912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108E9B-3D4E-544D-900C-EC66C1334933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7834131" y="3811976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5B43B5-F3CC-6446-912B-E85BFF0F9BC7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8977141" y="3811976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C01F63-7630-0F40-AABD-5F16CBE8DDC3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10796424" y="3811976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17EBC3-A08B-2049-B27E-BD7D8F1D59C1}"/>
                  </a:ext>
                </a:extLst>
              </p:cNvPr>
              <p:cNvSpPr/>
              <p:nvPr/>
            </p:nvSpPr>
            <p:spPr>
              <a:xfrm>
                <a:off x="7542044" y="3215475"/>
                <a:ext cx="856517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17EBC3-A08B-2049-B27E-BD7D8F1D59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044" y="3215475"/>
                <a:ext cx="856517" cy="630429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8B4C26D-AA30-7649-8028-DA99CA0B841B}"/>
                  </a:ext>
                </a:extLst>
              </p:cNvPr>
              <p:cNvSpPr/>
              <p:nvPr/>
            </p:nvSpPr>
            <p:spPr>
              <a:xfrm>
                <a:off x="8739473" y="3225370"/>
                <a:ext cx="856517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8B4C26D-AA30-7649-8028-DA99CA0B8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473" y="3225370"/>
                <a:ext cx="856517" cy="630878"/>
              </a:xfrm>
              <a:prstGeom prst="rect">
                <a:avLst/>
              </a:prstGeom>
              <a:blipFill>
                <a:blip r:embed="rId7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E093641-5B70-9941-88B6-F9AF00CAB725}"/>
                  </a:ext>
                </a:extLst>
              </p:cNvPr>
              <p:cNvSpPr/>
              <p:nvPr/>
            </p:nvSpPr>
            <p:spPr>
              <a:xfrm>
                <a:off x="10601921" y="3187764"/>
                <a:ext cx="856517" cy="631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E093641-5B70-9941-88B6-F9AF00CAB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921" y="3187764"/>
                <a:ext cx="856517" cy="631007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D2D87E8-2727-C543-9B1D-5D6E225B0F5A}"/>
                  </a:ext>
                </a:extLst>
              </p:cNvPr>
              <p:cNvSpPr/>
              <p:nvPr/>
            </p:nvSpPr>
            <p:spPr>
              <a:xfrm>
                <a:off x="7445065" y="4139770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D2D87E8-2727-C543-9B1D-5D6E225B0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065" y="4139770"/>
                <a:ext cx="877356" cy="541110"/>
              </a:xfrm>
              <a:prstGeom prst="rect">
                <a:avLst/>
              </a:prstGeom>
              <a:blipFill>
                <a:blip r:embed="rId9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07E8EC-925D-4B47-9AFF-C05528BAAAA9}"/>
              </a:ext>
            </a:extLst>
          </p:cNvPr>
          <p:cNvCxnSpPr>
            <a:cxnSpLocks/>
          </p:cNvCxnSpPr>
          <p:nvPr/>
        </p:nvCxnSpPr>
        <p:spPr>
          <a:xfrm flipV="1">
            <a:off x="7832153" y="4760022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78C9440-396D-BF45-B367-F97BB572ABF1}"/>
              </a:ext>
            </a:extLst>
          </p:cNvPr>
          <p:cNvCxnSpPr>
            <a:cxnSpLocks/>
          </p:cNvCxnSpPr>
          <p:nvPr/>
        </p:nvCxnSpPr>
        <p:spPr>
          <a:xfrm flipH="1" flipV="1">
            <a:off x="8975163" y="4760022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DA6E5F-4A5C-EA4B-AC38-B3C8F57DF141}"/>
              </a:ext>
            </a:extLst>
          </p:cNvPr>
          <p:cNvCxnSpPr>
            <a:cxnSpLocks/>
          </p:cNvCxnSpPr>
          <p:nvPr/>
        </p:nvCxnSpPr>
        <p:spPr>
          <a:xfrm flipV="1">
            <a:off x="10794446" y="4760022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55329AD-9389-A848-99C1-7479C5810761}"/>
                  </a:ext>
                </a:extLst>
              </p:cNvPr>
              <p:cNvSpPr/>
              <p:nvPr/>
            </p:nvSpPr>
            <p:spPr>
              <a:xfrm>
                <a:off x="8606867" y="4149666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55329AD-9389-A848-99C1-7479C5810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867" y="4149666"/>
                <a:ext cx="877356" cy="541110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FF5D96E-D753-9044-9515-17BBAA8026EB}"/>
                  </a:ext>
                </a:extLst>
              </p:cNvPr>
              <p:cNvSpPr/>
              <p:nvPr/>
            </p:nvSpPr>
            <p:spPr>
              <a:xfrm>
                <a:off x="10421812" y="4159560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FF5D96E-D753-9044-9515-17BBAA8026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812" y="4159560"/>
                <a:ext cx="877356" cy="541110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A63C77-D589-ED4E-A20F-0A91D7E4F95A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A8F7A1-B7CF-C24F-9065-4BEB653F5814}"/>
              </a:ext>
            </a:extLst>
          </p:cNvPr>
          <p:cNvCxnSpPr>
            <a:cxnSpLocks/>
          </p:cNvCxnSpPr>
          <p:nvPr/>
        </p:nvCxnSpPr>
        <p:spPr>
          <a:xfrm flipV="1">
            <a:off x="8977140" y="2646446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2B0AAA-9E03-1B40-9142-0FE886753CC2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A1C7C80-0130-8A4C-8523-9E1C7B941797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2967058" cy="692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D97332B-DD6F-ED4F-A33C-902AFE58F9B1}"/>
              </a:ext>
            </a:extLst>
          </p:cNvPr>
          <p:cNvCxnSpPr>
            <a:cxnSpLocks/>
          </p:cNvCxnSpPr>
          <p:nvPr/>
        </p:nvCxnSpPr>
        <p:spPr>
          <a:xfrm flipV="1">
            <a:off x="7838895" y="2646446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9A4DD7D-4E7D-E345-BB88-1229018B4F34}"/>
                  </a:ext>
                </a:extLst>
              </p:cNvPr>
              <p:cNvSpPr/>
              <p:nvPr/>
            </p:nvSpPr>
            <p:spPr>
              <a:xfrm>
                <a:off x="7496523" y="2018048"/>
                <a:ext cx="856517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9A4DD7D-4E7D-E345-BB88-1229018B4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523" y="2018048"/>
                <a:ext cx="856517" cy="630429"/>
              </a:xfrm>
              <a:prstGeom prst="rect">
                <a:avLst/>
              </a:prstGeom>
              <a:blipFill>
                <a:blip r:embed="rId1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16BE508-B871-7E4B-94F8-E0DE1D14CF42}"/>
                  </a:ext>
                </a:extLst>
              </p:cNvPr>
              <p:cNvSpPr/>
              <p:nvPr/>
            </p:nvSpPr>
            <p:spPr>
              <a:xfrm>
                <a:off x="8693952" y="2027943"/>
                <a:ext cx="856517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16BE508-B871-7E4B-94F8-E0DE1D14CF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952" y="2027943"/>
                <a:ext cx="856517" cy="630878"/>
              </a:xfrm>
              <a:prstGeom prst="rect">
                <a:avLst/>
              </a:prstGeom>
              <a:blipFill>
                <a:blip r:embed="rId13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BE2ED8C-27C2-4040-8F50-24B95000302A}"/>
              </a:ext>
            </a:extLst>
          </p:cNvPr>
          <p:cNvCxnSpPr>
            <a:cxnSpLocks/>
          </p:cNvCxnSpPr>
          <p:nvPr/>
        </p:nvCxnSpPr>
        <p:spPr>
          <a:xfrm flipH="1" flipV="1">
            <a:off x="8975163" y="2658821"/>
            <a:ext cx="1819283" cy="68527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69687BC-2C07-8845-A5B0-6CB3100C81E2}"/>
              </a:ext>
            </a:extLst>
          </p:cNvPr>
          <p:cNvSpPr/>
          <p:nvPr/>
        </p:nvSpPr>
        <p:spPr>
          <a:xfrm>
            <a:off x="7429260" y="1257937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D6C225D-3456-F648-A1B3-8EAB8219F496}"/>
              </a:ext>
            </a:extLst>
          </p:cNvPr>
          <p:cNvSpPr/>
          <p:nvPr/>
        </p:nvSpPr>
        <p:spPr>
          <a:xfrm>
            <a:off x="8581793" y="1253171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5E811F1-64BE-AB45-B2CE-AC05D9F7D8B6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7808402" y="995547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FF2F4EB-5717-DE4C-B210-7437DB4AAE17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8951412" y="995547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CA5759A-9C55-0B42-8CB8-EB2A86D3C2ED}"/>
                  </a:ext>
                </a:extLst>
              </p:cNvPr>
              <p:cNvSpPr/>
              <p:nvPr/>
            </p:nvSpPr>
            <p:spPr>
              <a:xfrm>
                <a:off x="7516315" y="399046"/>
                <a:ext cx="856517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CA5759A-9C55-0B42-8CB8-EB2A86D3C2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315" y="399046"/>
                <a:ext cx="856517" cy="630429"/>
              </a:xfrm>
              <a:prstGeom prst="rect">
                <a:avLst/>
              </a:prstGeom>
              <a:blipFill>
                <a:blip r:embed="rId1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F14B981-F326-BB4F-B059-754E4E350C38}"/>
                  </a:ext>
                </a:extLst>
              </p:cNvPr>
              <p:cNvSpPr/>
              <p:nvPr/>
            </p:nvSpPr>
            <p:spPr>
              <a:xfrm>
                <a:off x="8713744" y="408941"/>
                <a:ext cx="856517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F14B981-F326-BB4F-B059-754E4E350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744" y="408941"/>
                <a:ext cx="856517" cy="630878"/>
              </a:xfrm>
              <a:prstGeom prst="rect">
                <a:avLst/>
              </a:prstGeom>
              <a:blipFill>
                <a:blip r:embed="rId15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C9522D4-9EFB-9D4C-977E-75E2A5A08893}"/>
                  </a:ext>
                </a:extLst>
              </p:cNvPr>
              <p:cNvSpPr/>
              <p:nvPr/>
            </p:nvSpPr>
            <p:spPr>
              <a:xfrm>
                <a:off x="7419336" y="1323341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C9522D4-9EFB-9D4C-977E-75E2A5A088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336" y="1323341"/>
                <a:ext cx="877356" cy="541110"/>
              </a:xfrm>
              <a:prstGeom prst="rect">
                <a:avLst/>
              </a:prstGeom>
              <a:blipFill>
                <a:blip r:embed="rId1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1344F79-EAD3-304C-BF65-7F08E6B9D691}"/>
              </a:ext>
            </a:extLst>
          </p:cNvPr>
          <p:cNvCxnSpPr>
            <a:cxnSpLocks/>
          </p:cNvCxnSpPr>
          <p:nvPr/>
        </p:nvCxnSpPr>
        <p:spPr>
          <a:xfrm flipV="1">
            <a:off x="7806424" y="1943593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476D5E3-6758-0A46-8E36-F0D99EC791D1}"/>
              </a:ext>
            </a:extLst>
          </p:cNvPr>
          <p:cNvCxnSpPr>
            <a:cxnSpLocks/>
          </p:cNvCxnSpPr>
          <p:nvPr/>
        </p:nvCxnSpPr>
        <p:spPr>
          <a:xfrm flipH="1" flipV="1">
            <a:off x="8949434" y="1943593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A8622-1DD8-EF4E-BD62-DEBC0639C027}"/>
                  </a:ext>
                </a:extLst>
              </p:cNvPr>
              <p:cNvSpPr/>
              <p:nvPr/>
            </p:nvSpPr>
            <p:spPr>
              <a:xfrm>
                <a:off x="8581138" y="1333237"/>
                <a:ext cx="877356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A8622-1DD8-EF4E-BD62-DEBC0639C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138" y="1333237"/>
                <a:ext cx="877356" cy="541110"/>
              </a:xfrm>
              <a:prstGeom prst="rect">
                <a:avLst/>
              </a:prstGeom>
              <a:blipFill>
                <a:blip r:embed="rId1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18F7BDC7-E5DE-514C-BE6B-9E41DBA5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9" y="1119947"/>
            <a:ext cx="7018365" cy="551939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torch.nn.Sequential</a:t>
            </a:r>
            <a:r>
              <a:rPr lang="en-US" dirty="0"/>
              <a:t> is a special module that creates a sequence of layers, where each layer’s output is the next layer’s input. For example: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model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torch.nn.Sequential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(2,3),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torch.nn.ReLU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(3,2),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torch.nn.Softmax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(2))  </a:t>
            </a:r>
          </a:p>
          <a:p>
            <a:r>
              <a:rPr lang="en-US" dirty="0"/>
              <a:t>Then you can run forward pass by just typing: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h2 = model(x)</a:t>
            </a:r>
          </a:p>
          <a:p>
            <a:r>
              <a:rPr lang="en-US" dirty="0"/>
              <a:t>You can still calculate all of the gradients by running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h2.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backward()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2D5151E-3875-AC4F-918D-D00DCEE2719A}"/>
                  </a:ext>
                </a:extLst>
              </p:cNvPr>
              <p:cNvSpPr/>
              <p:nvPr/>
            </p:nvSpPr>
            <p:spPr>
              <a:xfrm>
                <a:off x="8734263" y="6116456"/>
                <a:ext cx="620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2D5151E-3875-AC4F-918D-D00DCEE271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263" y="6116456"/>
                <a:ext cx="620811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215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CA0A-3A93-3240-B3E2-115C9037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torch.nn.Sequential</a:t>
            </a:r>
            <a:r>
              <a:rPr lang="en-US" sz="4000" dirty="0"/>
              <a:t>: where are the parameters?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5D5DB-6D0F-3C4C-B93B-FB082941C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059"/>
            <a:ext cx="10515600" cy="50648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layers each have their own parameters, for example, a model created using the commands on the previous slide would have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model[0].weight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model[0].bias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model[2].weight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model[2].bias</a:t>
            </a:r>
          </a:p>
          <a:p>
            <a:r>
              <a:rPr lang="en-US" dirty="0"/>
              <a:t>Accessing them that way requires you to know which layers have weights and biases, and which don’t.  An easier way is to use the function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model.parameters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/>
              <a:t>, which iterates through all trainable parameters, regardless of where they are actually stored: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param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model.parameters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param -=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learning_rate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param.grad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51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9500-33BC-F748-AFF3-C5061202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259B-07AB-8747-A5AE-014C63F3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Running example: neural net regression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same example with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autograd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forward() saves the state, backward() uses it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torch.nn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module: using predefined neural net components</a:t>
            </a:r>
          </a:p>
          <a:p>
            <a:r>
              <a:rPr lang="en-US" dirty="0" err="1"/>
              <a:t>torch.optim</a:t>
            </a:r>
            <a:r>
              <a:rPr lang="en-US" dirty="0"/>
              <a:t> module: using predefined optimizers</a:t>
            </a:r>
          </a:p>
        </p:txBody>
      </p:sp>
    </p:spTree>
    <p:extLst>
      <p:ext uri="{BB962C8B-B14F-4D97-AF65-F5344CB8AC3E}">
        <p14:creationId xmlns:p14="http://schemas.microsoft.com/office/powerpoint/2010/main" val="3316624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74E0-2B2A-5946-95A3-5C82438F5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torch.optim</a:t>
            </a:r>
            <a:r>
              <a:rPr lang="en-US" dirty="0"/>
              <a:t>: let </a:t>
            </a:r>
            <a:r>
              <a:rPr lang="en-US" dirty="0" err="1"/>
              <a:t>pytorch</a:t>
            </a:r>
            <a:r>
              <a:rPr lang="en-US" dirty="0"/>
              <a:t> do your 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D8B346-A6FA-BB47-952A-E84EC827B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Gradient descent is easy to implement yourself</a:t>
                </a:r>
              </a:p>
              <a:p>
                <a:r>
                  <a:rPr lang="en-US" dirty="0"/>
                  <a:t>You should remember from calculus: Newton’s method is not just gradient descent.  It’s actually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𝑑𝑤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𝑑𝑤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Putting the second derivative in the denominator saves us from having to guess the learning rate, so the NN converges in far fewer optimization steps.</a:t>
                </a:r>
              </a:p>
              <a:p>
                <a:r>
                  <a:rPr lang="en-US" dirty="0"/>
                  <a:t>Unfortunately, computing the second derivative with respect to a large parameter vector is computationally expensive. </a:t>
                </a:r>
              </a:p>
              <a:p>
                <a:r>
                  <a:rPr lang="en-US" dirty="0"/>
                  <a:t>In practice, people use many different types of approximate second-order methods: Adam, LBFGS, RMSprop…. These are computationally cheap but require complicated code, therefore </a:t>
                </a:r>
                <a:r>
                  <a:rPr lang="en-US" dirty="0" err="1"/>
                  <a:t>pytorch</a:t>
                </a:r>
                <a:r>
                  <a:rPr lang="en-US" dirty="0"/>
                  <a:t> wrote the code for us.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D8B346-A6FA-BB47-952A-E84EC827B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616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697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74E0-2B2A-5946-95A3-5C82438F5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</a:t>
            </a:r>
            <a:r>
              <a:rPr lang="en-US" dirty="0" err="1"/>
              <a:t>torch.optim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8B346-A6FA-BB47-952A-E84EC827B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Instead of computing the loss yourself, use </a:t>
            </a:r>
            <a:r>
              <a:rPr lang="en-US" dirty="0" err="1"/>
              <a:t>pytorch’s</a:t>
            </a:r>
            <a:r>
              <a:rPr lang="en-US" dirty="0"/>
              <a:t> implementation: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loss_fn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torch.nn.MSELoss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(reduction='sum’)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loss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loss_fn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y_pred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Instead of doing parameter update yourself, use </a:t>
            </a:r>
            <a:r>
              <a:rPr lang="en-US" dirty="0" err="1"/>
              <a:t>pytorch’s</a:t>
            </a:r>
            <a:r>
              <a:rPr lang="en-US" dirty="0"/>
              <a:t> implementation: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optimizer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torch.optim.SGD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model.parameters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learning_rate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loss.backward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optimizer.step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0" indent="0">
              <a:buNone/>
            </a:pPr>
            <a:r>
              <a:rPr lang="en-US" dirty="0"/>
              <a:t>… that last step does the parameter update, i.e., all the work that we used to do in: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param -=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learning_rate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param.grad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71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74E0-2B2A-5946-95A3-5C82438F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96770"/>
            <a:ext cx="5390949" cy="10435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Complete example, in the recommended style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DEFD6B1-C9F6-3C40-8B01-9E6054B1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618" y="0"/>
            <a:ext cx="646509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442BB8-B9F8-8E4F-A8A2-B39281D4B3FE}"/>
              </a:ext>
            </a:extLst>
          </p:cNvPr>
          <p:cNvSpPr/>
          <p:nvPr/>
        </p:nvSpPr>
        <p:spPr>
          <a:xfrm>
            <a:off x="96720" y="1089020"/>
            <a:ext cx="5595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© 2017 </a:t>
            </a:r>
            <a:r>
              <a:rPr lang="en-US" sz="1400" dirty="0" err="1"/>
              <a:t>Pytorch</a:t>
            </a:r>
            <a:r>
              <a:rPr lang="en-US" sz="1400" dirty="0"/>
              <a:t>, https://</a:t>
            </a:r>
            <a:r>
              <a:rPr lang="en-US" sz="1400" dirty="0" err="1"/>
              <a:t>pytorch.org</a:t>
            </a:r>
            <a:r>
              <a:rPr lang="en-US" sz="1400" dirty="0"/>
              <a:t>/tutorials/beginner/</a:t>
            </a:r>
            <a:r>
              <a:rPr lang="en-US" sz="1400" dirty="0" err="1"/>
              <a:t>pytorch_with_examples.html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A7A021-EE02-DE47-AD3F-E6746E9D0D72}"/>
              </a:ext>
            </a:extLst>
          </p:cNvPr>
          <p:cNvSpPr/>
          <p:nvPr/>
        </p:nvSpPr>
        <p:spPr>
          <a:xfrm>
            <a:off x="7984067" y="302306"/>
            <a:ext cx="105434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21FEF7-991D-4146-BFB3-1EE8B791ADB9}"/>
              </a:ext>
            </a:extLst>
          </p:cNvPr>
          <p:cNvSpPr/>
          <p:nvPr/>
        </p:nvSpPr>
        <p:spPr>
          <a:xfrm>
            <a:off x="9050868" y="825411"/>
            <a:ext cx="193428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Loss Function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C38312-F9AF-784D-89C4-43AF5D7AFA3D}"/>
              </a:ext>
            </a:extLst>
          </p:cNvPr>
          <p:cNvSpPr/>
          <p:nvPr/>
        </p:nvSpPr>
        <p:spPr>
          <a:xfrm>
            <a:off x="1989439" y="2102280"/>
            <a:ext cx="1594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Optimizer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95100D-43B2-7A4A-B5AF-BCBC6B63548E}"/>
              </a:ext>
            </a:extLst>
          </p:cNvPr>
          <p:cNvSpPr/>
          <p:nvPr/>
        </p:nvSpPr>
        <p:spPr>
          <a:xfrm>
            <a:off x="1721705" y="2687169"/>
            <a:ext cx="2244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Forward Prop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7E23A0-7662-5A42-B240-3EEA6542253D}"/>
              </a:ext>
            </a:extLst>
          </p:cNvPr>
          <p:cNvSpPr/>
          <p:nvPr/>
        </p:nvSpPr>
        <p:spPr>
          <a:xfrm>
            <a:off x="1664035" y="3259697"/>
            <a:ext cx="2500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Calculate the loss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718B5-9226-5B47-AFD0-A82E3D6E83D7}"/>
              </a:ext>
            </a:extLst>
          </p:cNvPr>
          <p:cNvSpPr/>
          <p:nvPr/>
        </p:nvSpPr>
        <p:spPr>
          <a:xfrm>
            <a:off x="1495158" y="4931982"/>
            <a:ext cx="2891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Zero out the gradient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14987B-44C1-A048-BCFC-3C5813475B7D}"/>
              </a:ext>
            </a:extLst>
          </p:cNvPr>
          <p:cNvSpPr/>
          <p:nvPr/>
        </p:nvSpPr>
        <p:spPr>
          <a:xfrm>
            <a:off x="1326279" y="5702225"/>
            <a:ext cx="3183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Calculate the gradient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E804C7-B284-354C-8FD6-0DDD529BBD05}"/>
              </a:ext>
            </a:extLst>
          </p:cNvPr>
          <p:cNvSpPr/>
          <p:nvPr/>
        </p:nvSpPr>
        <p:spPr>
          <a:xfrm>
            <a:off x="823769" y="6410681"/>
            <a:ext cx="4156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Update the model parameters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C77427-D767-8A44-A969-54E27FA6D78C}"/>
              </a:ext>
            </a:extLst>
          </p:cNvPr>
          <p:cNvCxnSpPr>
            <a:cxnSpLocks/>
          </p:cNvCxnSpPr>
          <p:nvPr/>
        </p:nvCxnSpPr>
        <p:spPr>
          <a:xfrm>
            <a:off x="3509320" y="2347783"/>
            <a:ext cx="2183298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146B4A-2C82-BE4F-904B-BCA1932227F5}"/>
              </a:ext>
            </a:extLst>
          </p:cNvPr>
          <p:cNvCxnSpPr>
            <a:cxnSpLocks/>
          </p:cNvCxnSpPr>
          <p:nvPr/>
        </p:nvCxnSpPr>
        <p:spPr>
          <a:xfrm>
            <a:off x="3772933" y="2932674"/>
            <a:ext cx="2183298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5ECC3F-C3E6-844C-80C4-0E009B0343C7}"/>
              </a:ext>
            </a:extLst>
          </p:cNvPr>
          <p:cNvCxnSpPr>
            <a:cxnSpLocks/>
          </p:cNvCxnSpPr>
          <p:nvPr/>
        </p:nvCxnSpPr>
        <p:spPr>
          <a:xfrm>
            <a:off x="4048901" y="3492850"/>
            <a:ext cx="1956758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D753F8-B165-4243-B55E-6A01340B820C}"/>
              </a:ext>
            </a:extLst>
          </p:cNvPr>
          <p:cNvCxnSpPr>
            <a:cxnSpLocks/>
          </p:cNvCxnSpPr>
          <p:nvPr/>
        </p:nvCxnSpPr>
        <p:spPr>
          <a:xfrm>
            <a:off x="4374299" y="5189847"/>
            <a:ext cx="1581932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3355E2-6D15-A64A-81F1-D8FEE0C6541B}"/>
              </a:ext>
            </a:extLst>
          </p:cNvPr>
          <p:cNvCxnSpPr>
            <a:cxnSpLocks/>
          </p:cNvCxnSpPr>
          <p:nvPr/>
        </p:nvCxnSpPr>
        <p:spPr>
          <a:xfrm>
            <a:off x="4390774" y="5935375"/>
            <a:ext cx="1581932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1AC4202-EE9F-9A4A-8A35-2CFB5D062C4F}"/>
              </a:ext>
            </a:extLst>
          </p:cNvPr>
          <p:cNvCxnSpPr>
            <a:cxnSpLocks/>
          </p:cNvCxnSpPr>
          <p:nvPr/>
        </p:nvCxnSpPr>
        <p:spPr>
          <a:xfrm>
            <a:off x="4979770" y="6680904"/>
            <a:ext cx="1009409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29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B5FA-09A8-8C4B-9AC2-DB16AFCE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example: neural net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FC9406-465D-AB4C-BF9E-F211C33AEB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For example, suppose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Suppose that the network can only model functions of the 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𝑏𝑥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We want to learn a, b, c, d so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FC9406-465D-AB4C-BF9E-F211C33AEB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1450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9500-33BC-F748-AFF3-C5061202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259B-07AB-8747-A5AE-014C63F3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example: neural net regression</a:t>
            </a:r>
          </a:p>
          <a:p>
            <a:r>
              <a:rPr lang="en-US" dirty="0"/>
              <a:t>The same example with </a:t>
            </a:r>
            <a:r>
              <a:rPr lang="en-US" dirty="0" err="1"/>
              <a:t>autograd</a:t>
            </a:r>
            <a:endParaRPr lang="en-US" dirty="0"/>
          </a:p>
          <a:p>
            <a:r>
              <a:rPr lang="en-US" dirty="0"/>
              <a:t>forward() saves the state, backward() uses it</a:t>
            </a:r>
          </a:p>
          <a:p>
            <a:r>
              <a:rPr lang="en-US" dirty="0" err="1"/>
              <a:t>torch.nn</a:t>
            </a:r>
            <a:r>
              <a:rPr lang="en-US" dirty="0"/>
              <a:t> module: using predefined neural net components</a:t>
            </a:r>
          </a:p>
          <a:p>
            <a:r>
              <a:rPr lang="en-US" dirty="0" err="1"/>
              <a:t>torch.optim</a:t>
            </a:r>
            <a:r>
              <a:rPr lang="en-US" dirty="0"/>
              <a:t> module: using predefined second-order optimizers</a:t>
            </a:r>
          </a:p>
        </p:txBody>
      </p:sp>
    </p:spTree>
    <p:extLst>
      <p:ext uri="{BB962C8B-B14F-4D97-AF65-F5344CB8AC3E}">
        <p14:creationId xmlns:p14="http://schemas.microsoft.com/office/powerpoint/2010/main" val="396469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B5FA-09A8-8C4B-9AC2-DB16AFCE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example: neural net regression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1ABCF9-777A-1E44-B62A-FB23D2638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3857"/>
            <a:ext cx="10515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3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E458-2CD7-0B42-902D-8BF007EB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neural network is trained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A neural network is trained using gradient descent.  In this case, each iteration updates a, b, c, and d using the equations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Where, in this case,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1e-6.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119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E458-2CD7-0B42-902D-8BF007EB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neural network is trained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Let’s work out the derivatives.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5291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25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E458-2CD7-0B42-902D-8BF007EB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neural network is trained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Calculate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Calculate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</m:t>
                        </m:r>
                      </m:den>
                    </m:f>
                  </m:oMath>
                </a14:m>
                <a:r>
                  <a:rPr lang="en-US" dirty="0"/>
                  <a:t> as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Calculate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dirty="0"/>
                  <a:t> as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Calculate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 as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Calculate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/>
                  <a:t> as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Perform the gradient updates: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𝑑𝑏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𝑑𝑐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𝑑𝑑</m:t>
                        </m:r>
                      </m:den>
                    </m:f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611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E458-2CD7-0B42-902D-8BF007EB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04" y="167415"/>
            <a:ext cx="3906796" cy="1920875"/>
          </a:xfrm>
        </p:spPr>
        <p:txBody>
          <a:bodyPr/>
          <a:lstStyle/>
          <a:p>
            <a:r>
              <a:rPr lang="en-US" dirty="0"/>
              <a:t>How a neural network is trained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5CC8D-CC13-CE40-AFFD-76C01F42C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81" y="3355718"/>
            <a:ext cx="3906796" cy="2946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Here’s Justin Johnson’s code for doing those things:</a:t>
            </a:r>
          </a:p>
          <a:p>
            <a:pPr marL="0" indent="0">
              <a:buNone/>
            </a:pPr>
            <a:r>
              <a:rPr lang="en-US" dirty="0"/>
              <a:t>(https://</a:t>
            </a:r>
            <a:r>
              <a:rPr lang="en-US" dirty="0" err="1"/>
              <a:t>pytorch.org</a:t>
            </a:r>
            <a:r>
              <a:rPr lang="en-US" dirty="0"/>
              <a:t>/tutorials/beginner/</a:t>
            </a:r>
            <a:r>
              <a:rPr lang="en-US" dirty="0" err="1"/>
              <a:t>pytorch_with_examples.html</a:t>
            </a:r>
            <a:r>
              <a:rPr lang="en-US" dirty="0"/>
              <a:t>)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B6A0804-239F-BF4A-A021-C714C80E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437" y="197625"/>
            <a:ext cx="7799243" cy="58998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196F59-604C-8C47-8DF0-2E6D2379307E}"/>
              </a:ext>
            </a:extLst>
          </p:cNvPr>
          <p:cNvSpPr/>
          <p:nvPr/>
        </p:nvSpPr>
        <p:spPr>
          <a:xfrm>
            <a:off x="4298030" y="6157963"/>
            <a:ext cx="7799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© 2017 </a:t>
            </a:r>
            <a:r>
              <a:rPr lang="en-US" dirty="0" err="1"/>
              <a:t>Pytorch</a:t>
            </a:r>
            <a:r>
              <a:rPr lang="en-US" dirty="0"/>
              <a:t>, https://</a:t>
            </a:r>
            <a:r>
              <a:rPr lang="en-US" dirty="0" err="1"/>
              <a:t>pytorch.org</a:t>
            </a:r>
            <a:r>
              <a:rPr lang="en-US" dirty="0"/>
              <a:t>/tutorials/beginner/</a:t>
            </a:r>
            <a:r>
              <a:rPr lang="en-US" dirty="0" err="1"/>
              <a:t>pytorch_with_examples.html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46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2663</Words>
  <Application>Microsoft Macintosh PowerPoint</Application>
  <PresentationFormat>Widescreen</PresentationFormat>
  <Paragraphs>276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Times New Roman</vt:lpstr>
      <vt:lpstr>Office Theme</vt:lpstr>
      <vt:lpstr>CS440/ECE448 Lecture 12: Autograd</vt:lpstr>
      <vt:lpstr>Outline</vt:lpstr>
      <vt:lpstr>Running example: neural net regression</vt:lpstr>
      <vt:lpstr>Running example: neural net regression</vt:lpstr>
      <vt:lpstr>Running example: neural net regression</vt:lpstr>
      <vt:lpstr>How a neural network is trained</vt:lpstr>
      <vt:lpstr>How a neural network is trained</vt:lpstr>
      <vt:lpstr>How a neural network is trained</vt:lpstr>
      <vt:lpstr>How a neural network is trained</vt:lpstr>
      <vt:lpstr>Outline</vt:lpstr>
      <vt:lpstr>Autograd</vt:lpstr>
      <vt:lpstr>Autograd</vt:lpstr>
      <vt:lpstr>Autograd</vt:lpstr>
      <vt:lpstr>Autograd</vt:lpstr>
      <vt:lpstr>Autograd</vt:lpstr>
      <vt:lpstr>Autograd</vt:lpstr>
      <vt:lpstr>Autograd</vt:lpstr>
      <vt:lpstr>Autograd</vt:lpstr>
      <vt:lpstr>How to turn off autograd</vt:lpstr>
      <vt:lpstr>Dynamically turning off Autograd</vt:lpstr>
      <vt:lpstr>Statically turning autograd on and off</vt:lpstr>
      <vt:lpstr>How to zero out the gradients</vt:lpstr>
      <vt:lpstr>Manually zeroing out the gradients</vt:lpstr>
      <vt:lpstr>Outline</vt:lpstr>
      <vt:lpstr>Internal state</vt:lpstr>
      <vt:lpstr>Example: Legendre polynomial</vt:lpstr>
      <vt:lpstr>Example: Legendre polynomial</vt:lpstr>
      <vt:lpstr>Outline</vt:lpstr>
      <vt:lpstr>Pytorch nn module</vt:lpstr>
      <vt:lpstr>Some types of layers</vt:lpstr>
      <vt:lpstr>torch.nn.Linear</vt:lpstr>
      <vt:lpstr>m=torch.nn.Linear(n_1,n_2)</vt:lpstr>
      <vt:lpstr>Example: Linear, Sigmoid, Softmax </vt:lpstr>
      <vt:lpstr>torch.nn.Sequential</vt:lpstr>
      <vt:lpstr>torch.nn.Sequential: where are the parameters?</vt:lpstr>
      <vt:lpstr>Outline</vt:lpstr>
      <vt:lpstr>torch.optim: let pytorch do your optimization</vt:lpstr>
      <vt:lpstr>How to use torch.optim</vt:lpstr>
      <vt:lpstr>Complete example, in the recommended style</vt:lpstr>
      <vt:lpstr>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CS440/ECE448 Lecture 12: Autograd</dc:title>
  <dc:creator>Hasegawa-Johnson, Mark Allan</dc:creator>
  <cp:lastModifiedBy>Hasegawa-Johnson, Mark Allan</cp:lastModifiedBy>
  <cp:revision>26</cp:revision>
  <dcterms:created xsi:type="dcterms:W3CDTF">2021-03-04T15:26:04Z</dcterms:created>
  <dcterms:modified xsi:type="dcterms:W3CDTF">2021-03-05T23:50:29Z</dcterms:modified>
</cp:coreProperties>
</file>