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70" r:id="rId3"/>
    <p:sldId id="315" r:id="rId4"/>
    <p:sldId id="259" r:id="rId5"/>
    <p:sldId id="310" r:id="rId6"/>
    <p:sldId id="369" r:id="rId7"/>
    <p:sldId id="378" r:id="rId8"/>
    <p:sldId id="471" r:id="rId9"/>
    <p:sldId id="437" r:id="rId10"/>
    <p:sldId id="438" r:id="rId11"/>
    <p:sldId id="439" r:id="rId12"/>
    <p:sldId id="440" r:id="rId13"/>
    <p:sldId id="472" r:id="rId14"/>
    <p:sldId id="441" r:id="rId15"/>
    <p:sldId id="442" r:id="rId16"/>
    <p:sldId id="455" r:id="rId17"/>
    <p:sldId id="456" r:id="rId18"/>
    <p:sldId id="457" r:id="rId19"/>
    <p:sldId id="468" r:id="rId20"/>
    <p:sldId id="473" r:id="rId21"/>
    <p:sldId id="436" r:id="rId22"/>
    <p:sldId id="469" r:id="rId23"/>
    <p:sldId id="474" r:id="rId24"/>
    <p:sldId id="464" r:id="rId25"/>
    <p:sldId id="465" r:id="rId26"/>
    <p:sldId id="466" r:id="rId27"/>
    <p:sldId id="467" r:id="rId28"/>
    <p:sldId id="451" r:id="rId29"/>
    <p:sldId id="462" r:id="rId30"/>
    <p:sldId id="434" r:id="rId31"/>
    <p:sldId id="4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1"/>
    <p:restoredTop sz="95921"/>
  </p:normalViewPr>
  <p:slideViewPr>
    <p:cSldViewPr snapToGrid="0" snapToObjects="1">
      <p:cViewPr varScale="1">
        <p:scale>
          <a:sx n="104" d="100"/>
          <a:sy n="104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3AC5-0A81-9846-B7A6-4CF288B4D515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CCAE-C6C8-E745-A6DB-2F6851F4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4088-368B-C545-9241-2CB9C4515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891B1-AC96-6A48-9C8C-46FD7D9D1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804C-2C5B-1845-B089-38F7DFB3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E663-3F28-504C-B921-951F00CD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3D7B-3F16-2F4D-9D7C-D763AC8E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F706-4A7E-B24C-8987-781CD819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5A92E-FCBA-8E4A-8AAB-819A8890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24F1-941E-634A-90F1-3ACC569F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476BF-3C4B-5241-A06C-F73ABD56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E1-3E6E-DA47-B1CB-EFBDF2DD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87523-023D-C34E-BFD7-C203D86D5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355CC-BC52-D64B-84D4-4DC8B218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E9023-2203-474F-AD5F-40D235EB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DF8C-D45D-C346-9586-A78708BC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991C-41FA-674E-B0F0-483462DD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BC69-56AB-A848-B5C0-7367C04F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D163-3C42-1B4D-A5D2-AC233752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585B4-041B-E948-B894-DB86BC84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6A864-4E23-5B43-BC66-B0A5058D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C4F5-EC30-FC4E-8978-DFB77B9B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36AA-656A-034D-97AE-05209A7B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10550-1144-8042-9BF3-1EED0A12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B8824-8AB4-F144-A0EB-CD8626A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660CB-B474-6947-9D71-A9B983EC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9040-30E7-E64C-BFAD-297A33E2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7EFA-86DE-474F-8673-D08BEA5A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B2EE-5F79-494F-9DBF-4B8722FDC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C85AE-42AE-4044-9CDB-B3BC3092C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7783-D53D-A647-BA7B-291A7841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F757-5D05-F14D-AFB5-15A73991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FEEFC-145A-954C-B1B9-DA1B1210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B1AB-BAA3-084D-BCFE-32467629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1084-0122-7246-BF4C-DA112DC4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8842F-BE75-0B42-8A0B-EF214EEA8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1CC0C-A0C1-7E47-96FD-2CD1F8B5E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40FC2-9D3E-BB4A-8340-2FDA1785D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0AAEE-9C99-9540-B943-A0A4EEA0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E1055-9861-554A-8654-82EF56C6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EFC85-BFDF-BA42-9590-203116B4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9254-CA00-2A4A-ACBC-E37F908E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0CF8-1578-5C44-B49D-3DE4CEB7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2ACD-23DB-4547-A51D-D722F3E7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DE90E-CEB1-5B48-A028-10586638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5E9CD-1A1A-E14C-ADC1-68827324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610FF-2E2C-2D4E-BEA5-17622B71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E25ED-4A31-4545-9CE5-D7F2A4F9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6DC3-0D26-2D4A-A0DF-3671793A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2D242-9BD3-D64B-8C05-7FFC9CEC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A7C6-43B6-4848-8660-29658E531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C7F4E-B872-B440-BD5C-E8B80F93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73F8D-25E8-DB4F-9B9C-DB0F1EE9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43C-449E-634F-87DC-2A90C68F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FE88-17D3-E142-8B69-8DF475A8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A98C1-DF04-0B43-8E3D-F53ACB5CB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2EF9-4586-324E-B52A-02BC53B9E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5FF0-1266-214C-A2B6-D81C680B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F7542-B55F-024A-95F0-F2669272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38B2D-09DD-FE40-A1E7-3780E49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DB131-E649-AE48-9E77-40E4F28A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5277C-5F5D-8F4B-8FC8-0F6303E4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29E1-6935-5F4C-BB3B-0A0E2ED8D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FEC8-542D-E941-9EF8-5B131DC88CF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55607-F7F1-A54C-B8A7-03C2A6B58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04B2F-EAD6-B241-A94C-931FFBC2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7.png"/><Relationship Id="rId5" Type="http://schemas.openxmlformats.org/officeDocument/2006/relationships/image" Target="../media/image46.png"/><Relationship Id="rId15" Type="http://schemas.openxmlformats.org/officeDocument/2006/relationships/image" Target="../media/image62.png"/><Relationship Id="rId10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18" Type="http://schemas.openxmlformats.org/officeDocument/2006/relationships/image" Target="../media/image69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60.png"/><Relationship Id="rId17" Type="http://schemas.openxmlformats.org/officeDocument/2006/relationships/image" Target="../media/image62.png"/><Relationship Id="rId2" Type="http://schemas.openxmlformats.org/officeDocument/2006/relationships/image" Target="../media/image66.png"/><Relationship Id="rId16" Type="http://schemas.openxmlformats.org/officeDocument/2006/relationships/image" Target="../media/image5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5" Type="http://schemas.openxmlformats.org/officeDocument/2006/relationships/image" Target="../media/image47.png"/><Relationship Id="rId15" Type="http://schemas.openxmlformats.org/officeDocument/2006/relationships/image" Target="../media/image68.png"/><Relationship Id="rId10" Type="http://schemas.openxmlformats.org/officeDocument/2006/relationships/image" Target="../media/image57.png"/><Relationship Id="rId19" Type="http://schemas.openxmlformats.org/officeDocument/2006/relationships/image" Target="../media/image71.png"/><Relationship Id="rId4" Type="http://schemas.openxmlformats.org/officeDocument/2006/relationships/image" Target="../media/image46.png"/><Relationship Id="rId9" Type="http://schemas.openxmlformats.org/officeDocument/2006/relationships/image" Target="../media/image56.pn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18" Type="http://schemas.openxmlformats.org/officeDocument/2006/relationships/image" Target="../media/image69.png"/><Relationship Id="rId3" Type="http://schemas.openxmlformats.org/officeDocument/2006/relationships/image" Target="../media/image45.png"/><Relationship Id="rId21" Type="http://schemas.openxmlformats.org/officeDocument/2006/relationships/image" Target="../media/image76.png"/><Relationship Id="rId7" Type="http://schemas.openxmlformats.org/officeDocument/2006/relationships/image" Target="../media/image49.png"/><Relationship Id="rId12" Type="http://schemas.openxmlformats.org/officeDocument/2006/relationships/image" Target="../media/image60.png"/><Relationship Id="rId17" Type="http://schemas.openxmlformats.org/officeDocument/2006/relationships/image" Target="../media/image62.png"/><Relationship Id="rId25" Type="http://schemas.openxmlformats.org/officeDocument/2006/relationships/image" Target="../media/image81.png"/><Relationship Id="rId2" Type="http://schemas.openxmlformats.org/officeDocument/2006/relationships/image" Target="../media/image73.png"/><Relationship Id="rId16" Type="http://schemas.openxmlformats.org/officeDocument/2006/relationships/image" Target="../media/image50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24" Type="http://schemas.openxmlformats.org/officeDocument/2006/relationships/image" Target="../media/image79.png"/><Relationship Id="rId5" Type="http://schemas.openxmlformats.org/officeDocument/2006/relationships/image" Target="../media/image47.png"/><Relationship Id="rId15" Type="http://schemas.openxmlformats.org/officeDocument/2006/relationships/image" Target="../media/image68.png"/><Relationship Id="rId23" Type="http://schemas.openxmlformats.org/officeDocument/2006/relationships/image" Target="../media/image78.png"/><Relationship Id="rId10" Type="http://schemas.openxmlformats.org/officeDocument/2006/relationships/image" Target="../media/image57.png"/><Relationship Id="rId19" Type="http://schemas.openxmlformats.org/officeDocument/2006/relationships/image" Target="../media/image74.png"/><Relationship Id="rId4" Type="http://schemas.openxmlformats.org/officeDocument/2006/relationships/image" Target="../media/image46.png"/><Relationship Id="rId9" Type="http://schemas.openxmlformats.org/officeDocument/2006/relationships/image" Target="../media/image56.png"/><Relationship Id="rId14" Type="http://schemas.openxmlformats.org/officeDocument/2006/relationships/image" Target="../media/image67.png"/><Relationship Id="rId22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7.png"/><Relationship Id="rId18" Type="http://schemas.openxmlformats.org/officeDocument/2006/relationships/image" Target="../media/image74.png"/><Relationship Id="rId3" Type="http://schemas.openxmlformats.org/officeDocument/2006/relationships/image" Target="../media/image46.png"/><Relationship Id="rId21" Type="http://schemas.openxmlformats.org/officeDocument/2006/relationships/image" Target="../media/image77.png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17" Type="http://schemas.openxmlformats.org/officeDocument/2006/relationships/image" Target="../media/image69.png"/><Relationship Id="rId2" Type="http://schemas.openxmlformats.org/officeDocument/2006/relationships/image" Target="../media/image45.png"/><Relationship Id="rId16" Type="http://schemas.openxmlformats.org/officeDocument/2006/relationships/image" Target="../media/image6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0.png"/><Relationship Id="rId24" Type="http://schemas.openxmlformats.org/officeDocument/2006/relationships/image" Target="../media/image83.png"/><Relationship Id="rId5" Type="http://schemas.openxmlformats.org/officeDocument/2006/relationships/image" Target="../media/image48.png"/><Relationship Id="rId15" Type="http://schemas.openxmlformats.org/officeDocument/2006/relationships/image" Target="../media/image50.png"/><Relationship Id="rId23" Type="http://schemas.openxmlformats.org/officeDocument/2006/relationships/image" Target="../media/image82.png"/><Relationship Id="rId10" Type="http://schemas.openxmlformats.org/officeDocument/2006/relationships/image" Target="../media/image59.png"/><Relationship Id="rId19" Type="http://schemas.openxmlformats.org/officeDocument/2006/relationships/image" Target="../media/image75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Relationship Id="rId14" Type="http://schemas.openxmlformats.org/officeDocument/2006/relationships/image" Target="../media/image68.png"/><Relationship Id="rId22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12.png"/><Relationship Id="rId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0.png"/><Relationship Id="rId10" Type="http://schemas.openxmlformats.org/officeDocument/2006/relationships/image" Target="../media/image1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4706-42DE-6542-BB70-55136872F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6" y="1122363"/>
            <a:ext cx="6529387" cy="2387600"/>
          </a:xfrm>
        </p:spPr>
        <p:txBody>
          <a:bodyPr/>
          <a:lstStyle/>
          <a:p>
            <a:r>
              <a:rPr lang="en-US" dirty="0"/>
              <a:t>Lecture 10: Back-Propagation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0B09C-AC32-9542-AB70-363B49D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6" y="3602038"/>
            <a:ext cx="6415087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Hasegawa-Johnson</a:t>
            </a:r>
          </a:p>
          <a:p>
            <a:r>
              <a:rPr lang="en-US" dirty="0"/>
              <a:t>March 1, 2021</a:t>
            </a:r>
          </a:p>
          <a:p>
            <a:r>
              <a:rPr lang="en-US" dirty="0"/>
              <a:t>License: CC-BY 4.0. You may remix or redistribute if you cite the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9899F3-6B31-3B45-A5F1-94912CEC8301}"/>
                  </a:ext>
                </a:extLst>
              </p:cNvPr>
              <p:cNvSpPr/>
              <p:nvPr/>
            </p:nvSpPr>
            <p:spPr>
              <a:xfrm>
                <a:off x="7389943" y="272395"/>
                <a:ext cx="950901" cy="719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9899F3-6B31-3B45-A5F1-94912CEC8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943" y="272395"/>
                <a:ext cx="950901" cy="719236"/>
              </a:xfrm>
              <a:prstGeom prst="rect">
                <a:avLst/>
              </a:prstGeom>
              <a:blipFill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BF642B-BD6D-7841-B84B-B83FC8FC7659}"/>
              </a:ext>
            </a:extLst>
          </p:cNvPr>
          <p:cNvCxnSpPr>
            <a:cxnSpLocks/>
            <a:stCxn id="6" idx="0"/>
            <a:endCxn id="37" idx="4"/>
          </p:cNvCxnSpPr>
          <p:nvPr/>
        </p:nvCxnSpPr>
        <p:spPr>
          <a:xfrm flipH="1" flipV="1">
            <a:off x="7364280" y="5619749"/>
            <a:ext cx="3522" cy="505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B7ADC-BE47-5143-B48C-87502F2A3E04}"/>
                  </a:ext>
                </a:extLst>
              </p:cNvPr>
              <p:cNvSpPr/>
              <p:nvPr/>
            </p:nvSpPr>
            <p:spPr>
              <a:xfrm>
                <a:off x="6891549" y="6125653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B7ADC-BE47-5143-B48C-87502F2A3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549" y="6125653"/>
                <a:ext cx="952505" cy="707373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D3D19F-B6CE-974C-9649-FD92780F548C}"/>
              </a:ext>
            </a:extLst>
          </p:cNvPr>
          <p:cNvCxnSpPr>
            <a:cxnSpLocks/>
            <a:stCxn id="8" idx="0"/>
            <a:endCxn id="38" idx="4"/>
          </p:cNvCxnSpPr>
          <p:nvPr/>
        </p:nvCxnSpPr>
        <p:spPr>
          <a:xfrm flipH="1" flipV="1">
            <a:off x="8502521" y="5614985"/>
            <a:ext cx="3526" cy="534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73D090-764F-9848-98F2-2B95741262E9}"/>
                  </a:ext>
                </a:extLst>
              </p:cNvPr>
              <p:cNvSpPr/>
              <p:nvPr/>
            </p:nvSpPr>
            <p:spPr>
              <a:xfrm>
                <a:off x="8029795" y="6149465"/>
                <a:ext cx="952504" cy="729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73D090-764F-9848-98F2-2B9574126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95" y="6149465"/>
                <a:ext cx="952504" cy="729687"/>
              </a:xfrm>
              <a:prstGeom prst="rect">
                <a:avLst/>
              </a:prstGeom>
              <a:blipFill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FB4F3A-0AA1-E147-A29C-ED53C4C05612}"/>
              </a:ext>
            </a:extLst>
          </p:cNvPr>
          <p:cNvCxnSpPr>
            <a:cxnSpLocks/>
            <a:stCxn id="10" idx="0"/>
            <a:endCxn id="39" idx="4"/>
          </p:cNvCxnSpPr>
          <p:nvPr/>
        </p:nvCxnSpPr>
        <p:spPr>
          <a:xfrm flipV="1">
            <a:off x="10301515" y="5624509"/>
            <a:ext cx="25050" cy="520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ABCDEF-18F4-F14E-919F-EC25F6F80A9C}"/>
                  </a:ext>
                </a:extLst>
              </p:cNvPr>
              <p:cNvSpPr/>
              <p:nvPr/>
            </p:nvSpPr>
            <p:spPr>
              <a:xfrm>
                <a:off x="9825262" y="614469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ABCDEF-18F4-F14E-919F-EC25F6F80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62" y="6144699"/>
                <a:ext cx="952505" cy="707373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DAA4AB-D05B-3C4C-A396-E314D643D304}"/>
              </a:ext>
            </a:extLst>
          </p:cNvPr>
          <p:cNvCxnSpPr>
            <a:cxnSpLocks/>
            <a:stCxn id="12" idx="0"/>
            <a:endCxn id="40" idx="4"/>
          </p:cNvCxnSpPr>
          <p:nvPr/>
        </p:nvCxnSpPr>
        <p:spPr>
          <a:xfrm flipH="1" flipV="1">
            <a:off x="11321933" y="5605458"/>
            <a:ext cx="5911" cy="57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4E3BF6-07FE-3E4E-9DE7-F264997046E4}"/>
                  </a:ext>
                </a:extLst>
              </p:cNvPr>
              <p:cNvSpPr/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4E3BF6-07FE-3E4E-9DE7-F26499704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580FD9-FB5E-C347-9F2E-A6A580E0034E}"/>
                  </a:ext>
                </a:extLst>
              </p:cNvPr>
              <p:cNvSpPr/>
              <p:nvPr/>
            </p:nvSpPr>
            <p:spPr>
              <a:xfrm>
                <a:off x="9039456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580FD9-FB5E-C347-9F2E-A6A580E00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56" y="6173275"/>
                <a:ext cx="5870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A49DE1-AE74-1E43-B2D4-C78382D1BE54}"/>
              </a:ext>
            </a:extLst>
          </p:cNvPr>
          <p:cNvCxnSpPr>
            <a:cxnSpLocks/>
            <a:stCxn id="31" idx="0"/>
            <a:endCxn id="4" idx="2"/>
          </p:cNvCxnSpPr>
          <p:nvPr/>
        </p:nvCxnSpPr>
        <p:spPr>
          <a:xfrm flipH="1" flipV="1">
            <a:off x="7865394" y="991631"/>
            <a:ext cx="3315" cy="440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B09226-64C8-CE42-8E2A-B2F6B5DC6E3A}"/>
              </a:ext>
            </a:extLst>
          </p:cNvPr>
          <p:cNvCxnSpPr>
            <a:cxnSpLocks/>
            <a:stCxn id="32" idx="0"/>
            <a:endCxn id="17" idx="2"/>
          </p:cNvCxnSpPr>
          <p:nvPr/>
        </p:nvCxnSpPr>
        <p:spPr>
          <a:xfrm flipH="1" flipV="1">
            <a:off x="9003635" y="989806"/>
            <a:ext cx="3319" cy="437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42A133-AB58-1540-88AE-F29DAA19F1C8}"/>
              </a:ext>
            </a:extLst>
          </p:cNvPr>
          <p:cNvCxnSpPr>
            <a:cxnSpLocks/>
            <a:stCxn id="33" idx="0"/>
            <a:endCxn id="18" idx="2"/>
          </p:cNvCxnSpPr>
          <p:nvPr/>
        </p:nvCxnSpPr>
        <p:spPr>
          <a:xfrm flipH="1" flipV="1">
            <a:off x="10827674" y="1016567"/>
            <a:ext cx="17616" cy="420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04E2BE-5104-AE4E-B645-6C1510E53E99}"/>
                  </a:ext>
                </a:extLst>
              </p:cNvPr>
              <p:cNvSpPr/>
              <p:nvPr/>
            </p:nvSpPr>
            <p:spPr>
              <a:xfrm>
                <a:off x="8528184" y="281920"/>
                <a:ext cx="9509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04E2BE-5104-AE4E-B645-6C1510E53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184" y="281920"/>
                <a:ext cx="950901" cy="707886"/>
              </a:xfrm>
              <a:prstGeom prst="rect">
                <a:avLst/>
              </a:prstGeom>
              <a:blipFill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F12BD0-A308-6B46-94E3-06CC4D454546}"/>
                  </a:ext>
                </a:extLst>
              </p:cNvPr>
              <p:cNvSpPr/>
              <p:nvPr/>
            </p:nvSpPr>
            <p:spPr>
              <a:xfrm>
                <a:off x="10352223" y="305731"/>
                <a:ext cx="950901" cy="710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F12BD0-A308-6B46-94E3-06CC4D454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23" y="305731"/>
                <a:ext cx="950901" cy="710836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D2CC2CC-8C68-1646-80A4-5290FDBB7470}"/>
              </a:ext>
            </a:extLst>
          </p:cNvPr>
          <p:cNvSpPr/>
          <p:nvPr/>
        </p:nvSpPr>
        <p:spPr>
          <a:xfrm>
            <a:off x="6984740" y="424186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0BA172-7E04-F14F-B0FB-F25BC4D3913D}"/>
              </a:ext>
            </a:extLst>
          </p:cNvPr>
          <p:cNvSpPr/>
          <p:nvPr/>
        </p:nvSpPr>
        <p:spPr>
          <a:xfrm>
            <a:off x="8122985" y="423710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86ED16-8B2B-D247-9533-42602B00EC69}"/>
              </a:ext>
            </a:extLst>
          </p:cNvPr>
          <p:cNvSpPr/>
          <p:nvPr/>
        </p:nvSpPr>
        <p:spPr>
          <a:xfrm>
            <a:off x="9947033" y="424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690CD5EB-D54A-EE4A-A17B-13504CA0B30A}"/>
              </a:ext>
            </a:extLst>
          </p:cNvPr>
          <p:cNvCxnSpPr>
            <a:cxnSpLocks/>
          </p:cNvCxnSpPr>
          <p:nvPr/>
        </p:nvCxnSpPr>
        <p:spPr>
          <a:xfrm flipV="1">
            <a:off x="7133081" y="436917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D824B4E7-A985-0647-8521-DCE56B008A99}"/>
              </a:ext>
            </a:extLst>
          </p:cNvPr>
          <p:cNvCxnSpPr>
            <a:cxnSpLocks/>
          </p:cNvCxnSpPr>
          <p:nvPr/>
        </p:nvCxnSpPr>
        <p:spPr>
          <a:xfrm flipV="1">
            <a:off x="8257039" y="437869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7C47CCA-B55A-0B49-B467-CFF3CECEFE77}"/>
              </a:ext>
            </a:extLst>
          </p:cNvPr>
          <p:cNvCxnSpPr>
            <a:cxnSpLocks/>
          </p:cNvCxnSpPr>
          <p:nvPr/>
        </p:nvCxnSpPr>
        <p:spPr>
          <a:xfrm flipV="1">
            <a:off x="10052511" y="435964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1E485B3-A86C-1243-913F-A785F2FDAB1A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D0CEC2-3817-E54F-B9EB-AC1DFB0D3980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DBF287-BC56-894E-8681-FD9109CBBB08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38BBCDAD-B3E8-CB41-AB21-C0B9BFBE6F02}"/>
              </a:ext>
            </a:extLst>
          </p:cNvPr>
          <p:cNvCxnSpPr>
            <a:cxnSpLocks/>
          </p:cNvCxnSpPr>
          <p:nvPr/>
        </p:nvCxnSpPr>
        <p:spPr>
          <a:xfrm flipV="1">
            <a:off x="7128316" y="2978520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21A7FF9E-946F-D24F-97D4-F75D06B27E88}"/>
              </a:ext>
            </a:extLst>
          </p:cNvPr>
          <p:cNvCxnSpPr>
            <a:cxnSpLocks/>
          </p:cNvCxnSpPr>
          <p:nvPr/>
        </p:nvCxnSpPr>
        <p:spPr>
          <a:xfrm flipV="1">
            <a:off x="8266562" y="298804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3DB020F-F081-2F4F-9DCB-1B2BC8F8BCF7}"/>
              </a:ext>
            </a:extLst>
          </p:cNvPr>
          <p:cNvCxnSpPr>
            <a:cxnSpLocks/>
          </p:cNvCxnSpPr>
          <p:nvPr/>
        </p:nvCxnSpPr>
        <p:spPr>
          <a:xfrm flipV="1">
            <a:off x="10047746" y="296899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BD11BC2-B6AB-5C49-AEAB-01ADB13FD14D}"/>
              </a:ext>
            </a:extLst>
          </p:cNvPr>
          <p:cNvSpPr/>
          <p:nvPr/>
        </p:nvSpPr>
        <p:spPr>
          <a:xfrm>
            <a:off x="7489567" y="143197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29000E-21CE-054B-8ED7-C02C39949369}"/>
              </a:ext>
            </a:extLst>
          </p:cNvPr>
          <p:cNvSpPr/>
          <p:nvPr/>
        </p:nvSpPr>
        <p:spPr>
          <a:xfrm>
            <a:off x="8627812" y="1427208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209EA41-86A9-EE44-A0A3-237E85064E5B}"/>
              </a:ext>
            </a:extLst>
          </p:cNvPr>
          <p:cNvSpPr/>
          <p:nvPr/>
        </p:nvSpPr>
        <p:spPr>
          <a:xfrm>
            <a:off x="10466148" y="1436732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9F2C5AB-B6C2-E548-A4BE-BFD6EB8AA9B4}"/>
              </a:ext>
            </a:extLst>
          </p:cNvPr>
          <p:cNvCxnSpPr>
            <a:cxnSpLocks/>
          </p:cNvCxnSpPr>
          <p:nvPr/>
        </p:nvCxnSpPr>
        <p:spPr>
          <a:xfrm flipV="1">
            <a:off x="7637908" y="155928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89E0BAC6-7B7A-B843-90FE-E94F4D2730AE}"/>
              </a:ext>
            </a:extLst>
          </p:cNvPr>
          <p:cNvCxnSpPr>
            <a:cxnSpLocks/>
          </p:cNvCxnSpPr>
          <p:nvPr/>
        </p:nvCxnSpPr>
        <p:spPr>
          <a:xfrm flipV="1">
            <a:off x="8761866" y="156880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61BCAC03-2DE1-5241-8AAA-F218A7A17114}"/>
              </a:ext>
            </a:extLst>
          </p:cNvPr>
          <p:cNvCxnSpPr>
            <a:cxnSpLocks/>
          </p:cNvCxnSpPr>
          <p:nvPr/>
        </p:nvCxnSpPr>
        <p:spPr>
          <a:xfrm flipV="1">
            <a:off x="10571626" y="154975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33B8EFA8-75E9-3D41-9756-7672DC8C4354}"/>
              </a:ext>
            </a:extLst>
          </p:cNvPr>
          <p:cNvSpPr/>
          <p:nvPr/>
        </p:nvSpPr>
        <p:spPr>
          <a:xfrm>
            <a:off x="7296144" y="547211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14073-F628-3648-8709-68F88B63C725}"/>
              </a:ext>
            </a:extLst>
          </p:cNvPr>
          <p:cNvSpPr/>
          <p:nvPr/>
        </p:nvSpPr>
        <p:spPr>
          <a:xfrm>
            <a:off x="8434385" y="54673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8AD31E-CC43-EF4F-81EC-AF259DCAD771}"/>
              </a:ext>
            </a:extLst>
          </p:cNvPr>
          <p:cNvSpPr/>
          <p:nvPr/>
        </p:nvSpPr>
        <p:spPr>
          <a:xfrm>
            <a:off x="10258429" y="547687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C682DC-D0AC-694B-8F30-9428B82ABEB7}"/>
              </a:ext>
            </a:extLst>
          </p:cNvPr>
          <p:cNvSpPr/>
          <p:nvPr/>
        </p:nvSpPr>
        <p:spPr>
          <a:xfrm>
            <a:off x="11253797" y="5457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C0EC6B-E5BD-2A4B-8ECA-A4ECE3DB55A8}"/>
              </a:ext>
            </a:extLst>
          </p:cNvPr>
          <p:cNvCxnSpPr>
            <a:cxnSpLocks/>
            <a:stCxn id="37" idx="0"/>
            <a:endCxn id="19" idx="4"/>
          </p:cNvCxnSpPr>
          <p:nvPr/>
        </p:nvCxnSpPr>
        <p:spPr>
          <a:xfrm flipH="1" flipV="1">
            <a:off x="7363882" y="4944394"/>
            <a:ext cx="398" cy="527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3DE4F6-0EA1-B949-A0A0-1992DE94FDCE}"/>
              </a:ext>
            </a:extLst>
          </p:cNvPr>
          <p:cNvCxnSpPr>
            <a:cxnSpLocks/>
            <a:stCxn id="38" idx="0"/>
            <a:endCxn id="20" idx="4"/>
          </p:cNvCxnSpPr>
          <p:nvPr/>
        </p:nvCxnSpPr>
        <p:spPr>
          <a:xfrm flipH="1" flipV="1">
            <a:off x="8502127" y="4939628"/>
            <a:ext cx="394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1932B33-17E1-E747-B3E8-7CDCB484FE76}"/>
              </a:ext>
            </a:extLst>
          </p:cNvPr>
          <p:cNvCxnSpPr>
            <a:cxnSpLocks/>
            <a:stCxn id="39" idx="0"/>
            <a:endCxn id="21" idx="4"/>
          </p:cNvCxnSpPr>
          <p:nvPr/>
        </p:nvCxnSpPr>
        <p:spPr>
          <a:xfrm flipH="1" flipV="1">
            <a:off x="10326175" y="4949152"/>
            <a:ext cx="390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700DE8-1059-FF47-B40F-6299E3A8C86B}"/>
              </a:ext>
            </a:extLst>
          </p:cNvPr>
          <p:cNvCxnSpPr>
            <a:cxnSpLocks/>
            <a:stCxn id="19" idx="0"/>
            <a:endCxn id="25" idx="4"/>
          </p:cNvCxnSpPr>
          <p:nvPr/>
        </p:nvCxnSpPr>
        <p:spPr>
          <a:xfrm flipH="1" flipV="1">
            <a:off x="7359117" y="3553738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BD983C-94D0-D240-BCB9-D068638DD482}"/>
              </a:ext>
            </a:extLst>
          </p:cNvPr>
          <p:cNvCxnSpPr>
            <a:cxnSpLocks/>
            <a:stCxn id="20" idx="0"/>
            <a:endCxn id="26" idx="4"/>
          </p:cNvCxnSpPr>
          <p:nvPr/>
        </p:nvCxnSpPr>
        <p:spPr>
          <a:xfrm flipV="1">
            <a:off x="8502127" y="3548972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CCF2C05-BC39-AC46-8AE7-FF070E6A8E0E}"/>
              </a:ext>
            </a:extLst>
          </p:cNvPr>
          <p:cNvCxnSpPr>
            <a:cxnSpLocks/>
            <a:stCxn id="21" idx="0"/>
            <a:endCxn id="27" idx="4"/>
          </p:cNvCxnSpPr>
          <p:nvPr/>
        </p:nvCxnSpPr>
        <p:spPr>
          <a:xfrm flipH="1" flipV="1">
            <a:off x="10321410" y="3558496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4F7635E-52F5-654E-AAEA-705141106CE5}"/>
              </a:ext>
            </a:extLst>
          </p:cNvPr>
          <p:cNvCxnSpPr>
            <a:cxnSpLocks/>
            <a:stCxn id="25" idx="0"/>
            <a:endCxn id="31" idx="4"/>
          </p:cNvCxnSpPr>
          <p:nvPr/>
        </p:nvCxnSpPr>
        <p:spPr>
          <a:xfrm flipV="1">
            <a:off x="7359117" y="2134501"/>
            <a:ext cx="509592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3D56E3-0D7E-A744-9EDA-E89D0E376251}"/>
              </a:ext>
            </a:extLst>
          </p:cNvPr>
          <p:cNvCxnSpPr>
            <a:cxnSpLocks/>
            <a:stCxn id="26" idx="0"/>
            <a:endCxn id="32" idx="4"/>
          </p:cNvCxnSpPr>
          <p:nvPr/>
        </p:nvCxnSpPr>
        <p:spPr>
          <a:xfrm flipV="1">
            <a:off x="8511650" y="2129735"/>
            <a:ext cx="495304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BA4B0DF-7996-B84A-B00C-958850AAEF33}"/>
              </a:ext>
            </a:extLst>
          </p:cNvPr>
          <p:cNvCxnSpPr>
            <a:cxnSpLocks/>
            <a:stCxn id="27" idx="0"/>
            <a:endCxn id="33" idx="4"/>
          </p:cNvCxnSpPr>
          <p:nvPr/>
        </p:nvCxnSpPr>
        <p:spPr>
          <a:xfrm flipV="1">
            <a:off x="10321410" y="2139259"/>
            <a:ext cx="523880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E185DB-DE89-AB4A-BAF2-8D42EAEDA3DA}"/>
                  </a:ext>
                </a:extLst>
              </p:cNvPr>
              <p:cNvSpPr/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E185DB-DE89-AB4A-BAF2-8D42EAEDA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098AC2D5-684A-CF43-BCE8-04AB98145BCD}"/>
              </a:ext>
            </a:extLst>
          </p:cNvPr>
          <p:cNvSpPr/>
          <p:nvPr/>
        </p:nvSpPr>
        <p:spPr>
          <a:xfrm>
            <a:off x="11249034" y="4252908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1EA938-FCB9-4541-A8C8-4AC7B5C4408D}"/>
                  </a:ext>
                </a:extLst>
              </p:cNvPr>
              <p:cNvSpPr/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1EA938-FCB9-4541-A8C8-4AC7B5C44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B053445-F886-2E47-86B2-D8E8DA2BEAD7}"/>
              </a:ext>
            </a:extLst>
          </p:cNvPr>
          <p:cNvSpPr/>
          <p:nvPr/>
        </p:nvSpPr>
        <p:spPr>
          <a:xfrm>
            <a:off x="11258556" y="2890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5D3C438-DCEF-5848-A9DF-C2FA00EFFE14}"/>
              </a:ext>
            </a:extLst>
          </p:cNvPr>
          <p:cNvCxnSpPr>
            <a:cxnSpLocks/>
            <a:stCxn id="40" idx="7"/>
            <a:endCxn id="21" idx="4"/>
          </p:cNvCxnSpPr>
          <p:nvPr/>
        </p:nvCxnSpPr>
        <p:spPr>
          <a:xfrm flipH="1" flipV="1">
            <a:off x="10326175" y="4949152"/>
            <a:ext cx="1043937" cy="530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A51CD63-1DCF-4743-9B8B-7416BDB48FC1}"/>
              </a:ext>
            </a:extLst>
          </p:cNvPr>
          <p:cNvCxnSpPr>
            <a:cxnSpLocks/>
            <a:stCxn id="40" idx="0"/>
            <a:endCxn id="20" idx="4"/>
          </p:cNvCxnSpPr>
          <p:nvPr/>
        </p:nvCxnSpPr>
        <p:spPr>
          <a:xfrm flipH="1" flipV="1">
            <a:off x="8502127" y="4939628"/>
            <a:ext cx="2819806" cy="518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65AF56-76D3-034A-AC6F-12C723F0E449}"/>
              </a:ext>
            </a:extLst>
          </p:cNvPr>
          <p:cNvCxnSpPr>
            <a:cxnSpLocks/>
            <a:stCxn id="40" idx="1"/>
            <a:endCxn id="19" idx="4"/>
          </p:cNvCxnSpPr>
          <p:nvPr/>
        </p:nvCxnSpPr>
        <p:spPr>
          <a:xfrm flipH="1" flipV="1">
            <a:off x="7363882" y="4944394"/>
            <a:ext cx="3909872" cy="535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D88238-54DC-4F4F-A728-B4AA1171B9D8}"/>
              </a:ext>
            </a:extLst>
          </p:cNvPr>
          <p:cNvCxnSpPr>
            <a:cxnSpLocks/>
            <a:stCxn id="37" idx="1"/>
            <a:endCxn id="20" idx="4"/>
          </p:cNvCxnSpPr>
          <p:nvPr/>
        </p:nvCxnSpPr>
        <p:spPr>
          <a:xfrm flipV="1">
            <a:off x="7316101" y="4939628"/>
            <a:ext cx="1186026" cy="554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C291D6-7C5C-2F4F-9CC9-78AE45D813FF}"/>
              </a:ext>
            </a:extLst>
          </p:cNvPr>
          <p:cNvCxnSpPr>
            <a:cxnSpLocks/>
            <a:stCxn id="37" idx="1"/>
            <a:endCxn id="21" idx="4"/>
          </p:cNvCxnSpPr>
          <p:nvPr/>
        </p:nvCxnSpPr>
        <p:spPr>
          <a:xfrm flipV="1">
            <a:off x="7316101" y="4949152"/>
            <a:ext cx="3010074" cy="544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200DC9-96D1-5849-9BEB-D272E53B95A9}"/>
              </a:ext>
            </a:extLst>
          </p:cNvPr>
          <p:cNvCxnSpPr>
            <a:cxnSpLocks/>
            <a:stCxn id="38" idx="0"/>
            <a:endCxn id="19" idx="4"/>
          </p:cNvCxnSpPr>
          <p:nvPr/>
        </p:nvCxnSpPr>
        <p:spPr>
          <a:xfrm flipH="1" flipV="1">
            <a:off x="7363882" y="4944394"/>
            <a:ext cx="1138639" cy="522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D4FA692-11FB-EC46-A8E9-4723C7F64DAF}"/>
              </a:ext>
            </a:extLst>
          </p:cNvPr>
          <p:cNvCxnSpPr>
            <a:cxnSpLocks/>
            <a:stCxn id="38" idx="0"/>
            <a:endCxn id="21" idx="4"/>
          </p:cNvCxnSpPr>
          <p:nvPr/>
        </p:nvCxnSpPr>
        <p:spPr>
          <a:xfrm flipV="1">
            <a:off x="8502521" y="4949152"/>
            <a:ext cx="1823654" cy="518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6844E65-A889-744F-ACFE-0D3D52B7FAA3}"/>
              </a:ext>
            </a:extLst>
          </p:cNvPr>
          <p:cNvCxnSpPr>
            <a:cxnSpLocks/>
            <a:stCxn id="20" idx="0"/>
            <a:endCxn id="25" idx="4"/>
          </p:cNvCxnSpPr>
          <p:nvPr/>
        </p:nvCxnSpPr>
        <p:spPr>
          <a:xfrm flipH="1" flipV="1">
            <a:off x="7359117" y="3553738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888DB86-36D5-3A4F-968A-944CF938F8C5}"/>
              </a:ext>
            </a:extLst>
          </p:cNvPr>
          <p:cNvCxnSpPr>
            <a:cxnSpLocks/>
            <a:stCxn id="21" idx="0"/>
            <a:endCxn id="25" idx="4"/>
          </p:cNvCxnSpPr>
          <p:nvPr/>
        </p:nvCxnSpPr>
        <p:spPr>
          <a:xfrm flipH="1" flipV="1">
            <a:off x="7359117" y="3553738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4C98A5-6E3B-4E4D-B530-B8B56584F1C4}"/>
              </a:ext>
            </a:extLst>
          </p:cNvPr>
          <p:cNvCxnSpPr>
            <a:cxnSpLocks/>
            <a:stCxn id="51" idx="7"/>
            <a:endCxn id="25" idx="4"/>
          </p:cNvCxnSpPr>
          <p:nvPr/>
        </p:nvCxnSpPr>
        <p:spPr>
          <a:xfrm flipH="1" flipV="1">
            <a:off x="7359117" y="3553738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7D6F97-0D66-2F49-B369-BAC221C3F950}"/>
              </a:ext>
            </a:extLst>
          </p:cNvPr>
          <p:cNvCxnSpPr>
            <a:cxnSpLocks/>
            <a:stCxn id="19" idx="0"/>
            <a:endCxn id="26" idx="4"/>
          </p:cNvCxnSpPr>
          <p:nvPr/>
        </p:nvCxnSpPr>
        <p:spPr>
          <a:xfrm flipV="1">
            <a:off x="7363882" y="3548972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824C60C-70CD-2A46-B3DC-80232C6114C3}"/>
              </a:ext>
            </a:extLst>
          </p:cNvPr>
          <p:cNvCxnSpPr>
            <a:cxnSpLocks/>
            <a:stCxn id="19" idx="0"/>
            <a:endCxn id="27" idx="4"/>
          </p:cNvCxnSpPr>
          <p:nvPr/>
        </p:nvCxnSpPr>
        <p:spPr>
          <a:xfrm flipV="1">
            <a:off x="7363882" y="3558496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E8CA884-2AD6-C947-BF2F-0C0E76E0BC42}"/>
              </a:ext>
            </a:extLst>
          </p:cNvPr>
          <p:cNvCxnSpPr>
            <a:cxnSpLocks/>
            <a:stCxn id="51" idx="0"/>
            <a:endCxn id="26" idx="4"/>
          </p:cNvCxnSpPr>
          <p:nvPr/>
        </p:nvCxnSpPr>
        <p:spPr>
          <a:xfrm flipH="1" flipV="1">
            <a:off x="8511650" y="3548972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A6B1CC5-BA83-0A4B-977F-7A086BA1A109}"/>
              </a:ext>
            </a:extLst>
          </p:cNvPr>
          <p:cNvCxnSpPr>
            <a:cxnSpLocks/>
            <a:stCxn id="51" idx="0"/>
            <a:endCxn id="27" idx="4"/>
          </p:cNvCxnSpPr>
          <p:nvPr/>
        </p:nvCxnSpPr>
        <p:spPr>
          <a:xfrm flipH="1" flipV="1">
            <a:off x="10321410" y="3558496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EC2E94C-0335-F741-BB19-0B5FE2283055}"/>
              </a:ext>
            </a:extLst>
          </p:cNvPr>
          <p:cNvCxnSpPr>
            <a:cxnSpLocks/>
            <a:stCxn id="50" idx="0"/>
            <a:endCxn id="51" idx="4"/>
          </p:cNvCxnSpPr>
          <p:nvPr/>
        </p:nvCxnSpPr>
        <p:spPr>
          <a:xfrm flipH="1" flipV="1">
            <a:off x="11317170" y="4400544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E08674-D428-8E4C-BE11-777985D1AD9C}"/>
              </a:ext>
            </a:extLst>
          </p:cNvPr>
          <p:cNvCxnSpPr>
            <a:cxnSpLocks/>
            <a:stCxn id="53" idx="0"/>
            <a:endCxn id="33" idx="4"/>
          </p:cNvCxnSpPr>
          <p:nvPr/>
        </p:nvCxnSpPr>
        <p:spPr>
          <a:xfrm flipH="1" flipV="1">
            <a:off x="10845290" y="2139259"/>
            <a:ext cx="481402" cy="751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9581944-C963-114F-AB83-02412F92795D}"/>
              </a:ext>
            </a:extLst>
          </p:cNvPr>
          <p:cNvCxnSpPr>
            <a:cxnSpLocks/>
            <a:stCxn id="52" idx="0"/>
            <a:endCxn id="53" idx="4"/>
          </p:cNvCxnSpPr>
          <p:nvPr/>
        </p:nvCxnSpPr>
        <p:spPr>
          <a:xfrm flipH="1" flipV="1">
            <a:off x="11326692" y="3038458"/>
            <a:ext cx="5911" cy="248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90B8D4-2D51-4245-8FC0-C86BA49A7EFD}"/>
              </a:ext>
            </a:extLst>
          </p:cNvPr>
          <p:cNvCxnSpPr>
            <a:cxnSpLocks/>
            <a:stCxn id="53" idx="1"/>
            <a:endCxn id="32" idx="4"/>
          </p:cNvCxnSpPr>
          <p:nvPr/>
        </p:nvCxnSpPr>
        <p:spPr>
          <a:xfrm flipH="1" flipV="1">
            <a:off x="9006954" y="2129735"/>
            <a:ext cx="2271559" cy="782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FD4272-04F8-BB4C-89A0-D9ECD38C1593}"/>
              </a:ext>
            </a:extLst>
          </p:cNvPr>
          <p:cNvCxnSpPr>
            <a:cxnSpLocks/>
            <a:stCxn id="53" idx="1"/>
            <a:endCxn id="31" idx="4"/>
          </p:cNvCxnSpPr>
          <p:nvPr/>
        </p:nvCxnSpPr>
        <p:spPr>
          <a:xfrm flipH="1" flipV="1">
            <a:off x="7868709" y="2134501"/>
            <a:ext cx="3409804" cy="777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D50224C-773D-E244-A5CE-BB27429B09FB}"/>
              </a:ext>
            </a:extLst>
          </p:cNvPr>
          <p:cNvCxnSpPr>
            <a:cxnSpLocks/>
            <a:stCxn id="26" idx="0"/>
            <a:endCxn id="33" idx="4"/>
          </p:cNvCxnSpPr>
          <p:nvPr/>
        </p:nvCxnSpPr>
        <p:spPr>
          <a:xfrm flipV="1">
            <a:off x="8511650" y="2139259"/>
            <a:ext cx="2333640" cy="707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607B3FD-79F4-5D48-A1C0-89208BB37382}"/>
              </a:ext>
            </a:extLst>
          </p:cNvPr>
          <p:cNvCxnSpPr>
            <a:cxnSpLocks/>
            <a:stCxn id="25" idx="0"/>
            <a:endCxn id="33" idx="4"/>
          </p:cNvCxnSpPr>
          <p:nvPr/>
        </p:nvCxnSpPr>
        <p:spPr>
          <a:xfrm flipV="1">
            <a:off x="7359117" y="2139259"/>
            <a:ext cx="3486173" cy="7119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567063-2BB1-8546-AF62-4C7DF07C0C97}"/>
              </a:ext>
            </a:extLst>
          </p:cNvPr>
          <p:cNvCxnSpPr>
            <a:cxnSpLocks/>
            <a:stCxn id="27" idx="0"/>
            <a:endCxn id="32" idx="4"/>
          </p:cNvCxnSpPr>
          <p:nvPr/>
        </p:nvCxnSpPr>
        <p:spPr>
          <a:xfrm flipH="1" flipV="1">
            <a:off x="9006954" y="2129735"/>
            <a:ext cx="1314456" cy="726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697A764-F72A-C14D-809F-D840E249B229}"/>
              </a:ext>
            </a:extLst>
          </p:cNvPr>
          <p:cNvCxnSpPr>
            <a:cxnSpLocks/>
            <a:stCxn id="27" idx="0"/>
            <a:endCxn id="31" idx="4"/>
          </p:cNvCxnSpPr>
          <p:nvPr/>
        </p:nvCxnSpPr>
        <p:spPr>
          <a:xfrm flipH="1" flipV="1">
            <a:off x="7868709" y="2134501"/>
            <a:ext cx="2452701" cy="721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5298967-03E7-CE42-8409-4313C983DD87}"/>
              </a:ext>
            </a:extLst>
          </p:cNvPr>
          <p:cNvCxnSpPr>
            <a:cxnSpLocks/>
            <a:stCxn id="25" idx="0"/>
            <a:endCxn id="32" idx="4"/>
          </p:cNvCxnSpPr>
          <p:nvPr/>
        </p:nvCxnSpPr>
        <p:spPr>
          <a:xfrm flipV="1">
            <a:off x="7359117" y="2129735"/>
            <a:ext cx="1647837" cy="721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DDB8D65-B89C-684E-918D-F17527897AAF}"/>
              </a:ext>
            </a:extLst>
          </p:cNvPr>
          <p:cNvCxnSpPr>
            <a:cxnSpLocks/>
            <a:stCxn id="26" idx="0"/>
            <a:endCxn id="31" idx="4"/>
          </p:cNvCxnSpPr>
          <p:nvPr/>
        </p:nvCxnSpPr>
        <p:spPr>
          <a:xfrm flipH="1" flipV="1">
            <a:off x="7868709" y="2134501"/>
            <a:ext cx="642941" cy="711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CB6DFDF-BCA5-CE47-B772-E2C3A1A73558}"/>
              </a:ext>
            </a:extLst>
          </p:cNvPr>
          <p:cNvCxnSpPr>
            <a:cxnSpLocks/>
            <a:stCxn id="20" idx="0"/>
            <a:endCxn id="27" idx="4"/>
          </p:cNvCxnSpPr>
          <p:nvPr/>
        </p:nvCxnSpPr>
        <p:spPr>
          <a:xfrm flipV="1">
            <a:off x="8502127" y="3558496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68EB31-FC4E-C940-B41C-BE8039D1EC5F}"/>
              </a:ext>
            </a:extLst>
          </p:cNvPr>
          <p:cNvCxnSpPr>
            <a:cxnSpLocks/>
            <a:stCxn id="39" idx="0"/>
            <a:endCxn id="19" idx="4"/>
          </p:cNvCxnSpPr>
          <p:nvPr/>
        </p:nvCxnSpPr>
        <p:spPr>
          <a:xfrm flipH="1" flipV="1">
            <a:off x="7363882" y="4944394"/>
            <a:ext cx="2962683" cy="532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A2D586-7B6B-5546-ACC7-C46BFCFA9D91}"/>
              </a:ext>
            </a:extLst>
          </p:cNvPr>
          <p:cNvCxnSpPr>
            <a:cxnSpLocks/>
            <a:stCxn id="39" idx="0"/>
            <a:endCxn id="20" idx="4"/>
          </p:cNvCxnSpPr>
          <p:nvPr/>
        </p:nvCxnSpPr>
        <p:spPr>
          <a:xfrm flipH="1" flipV="1">
            <a:off x="8502127" y="4939628"/>
            <a:ext cx="1824438" cy="537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3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D15F-D2F9-C94C-926D-F58F44F1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neural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68A1-9F45-DF4B-BAB8-394FE5046A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some training token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,1]</m:t>
                    </m:r>
                  </m:oMath>
                </a14:m>
                <a:r>
                  <a:rPr lang="en-US" dirty="0"/>
                  <a:t> and its target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Initialize: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Forward-propagation: do some magic 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68A1-9F45-DF4B-BAB8-394FE5046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27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D82E-899C-F440-A345-E216E1DB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magical stuff: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61364" cy="4351338"/>
              </a:xfrm>
            </p:spPr>
            <p:txBody>
              <a:bodyPr/>
              <a:lstStyle/>
              <a:p>
                <a:r>
                  <a:rPr lang="en-US" dirty="0"/>
                  <a:t>From activation to excitation is a matrix multiply: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From excitation to activation is a scalar nonlinearity: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BB288-9D88-F84C-BF2E-646738E62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61364" cy="4351338"/>
              </a:xfrm>
              <a:blipFill>
                <a:blip r:embed="rId2"/>
                <a:stretch>
                  <a:fillRect l="-1883" t="-18314" r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215C4564-31F2-DB48-8EA6-7AE02D7E5659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92BC60-E161-4946-9C3F-9EAEFA95B68E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352A6-3657-CE40-83F0-C5EA97BE4262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C5A193-07D5-E142-8C1E-8DFA36A75437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96F0E-D35F-AF43-9A35-9423191E3EEC}"/>
              </a:ext>
            </a:extLst>
          </p:cNvPr>
          <p:cNvCxnSpPr>
            <a:cxnSpLocks/>
          </p:cNvCxnSpPr>
          <p:nvPr/>
        </p:nvCxnSpPr>
        <p:spPr>
          <a:xfrm flipV="1">
            <a:off x="8502127" y="4368369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42EF81-4295-AE47-B3D4-4B190EC90189}"/>
              </a:ext>
            </a:extLst>
          </p:cNvPr>
          <p:cNvCxnSpPr>
            <a:cxnSpLocks/>
          </p:cNvCxnSpPr>
          <p:nvPr/>
        </p:nvCxnSpPr>
        <p:spPr>
          <a:xfrm flipH="1" flipV="1">
            <a:off x="10321410" y="437789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/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2C660-1965-4741-9B9F-DEBABAE16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5482957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660826B-9849-D148-89A5-E4EE22275577}"/>
              </a:ext>
            </a:extLst>
          </p:cNvPr>
          <p:cNvSpPr/>
          <p:nvPr/>
        </p:nvSpPr>
        <p:spPr>
          <a:xfrm>
            <a:off x="11249034" y="5072305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F242E4-C308-9245-89A2-856BA50298E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DF30B3-1361-F240-8D92-E77756D7E096}"/>
              </a:ext>
            </a:extLst>
          </p:cNvPr>
          <p:cNvCxnSpPr>
            <a:cxnSpLocks/>
          </p:cNvCxnSpPr>
          <p:nvPr/>
        </p:nvCxnSpPr>
        <p:spPr>
          <a:xfrm flipH="1" flipV="1">
            <a:off x="7359117" y="4373135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DE97D7-A0FB-2840-AE4C-9B9E95ED00CB}"/>
              </a:ext>
            </a:extLst>
          </p:cNvPr>
          <p:cNvCxnSpPr>
            <a:cxnSpLocks/>
            <a:stCxn id="20" idx="7"/>
          </p:cNvCxnSpPr>
          <p:nvPr/>
        </p:nvCxnSpPr>
        <p:spPr>
          <a:xfrm flipH="1" flipV="1">
            <a:off x="7359117" y="4373135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C5FEF0-0A1A-3A47-99E1-09408091D51C}"/>
              </a:ext>
            </a:extLst>
          </p:cNvPr>
          <p:cNvCxnSpPr>
            <a:cxnSpLocks/>
          </p:cNvCxnSpPr>
          <p:nvPr/>
        </p:nvCxnSpPr>
        <p:spPr>
          <a:xfrm flipV="1">
            <a:off x="7363882" y="4368369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9B914-BCCA-EB44-84C0-7215EFEE1554}"/>
              </a:ext>
            </a:extLst>
          </p:cNvPr>
          <p:cNvCxnSpPr>
            <a:cxnSpLocks/>
          </p:cNvCxnSpPr>
          <p:nvPr/>
        </p:nvCxnSpPr>
        <p:spPr>
          <a:xfrm flipV="1">
            <a:off x="7363882" y="4377893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24972F-18BA-EF4D-870C-CFA777E45C65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511650" y="4368369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A223EB-8970-BC4A-AA8E-FE1F06828014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0321410" y="4377893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882BD6-A1F7-464A-BC0F-832EB57D9DAC}"/>
              </a:ext>
            </a:extLst>
          </p:cNvPr>
          <p:cNvCxnSpPr>
            <a:cxnSpLocks/>
            <a:stCxn id="19" idx="0"/>
            <a:endCxn id="20" idx="4"/>
          </p:cNvCxnSpPr>
          <p:nvPr/>
        </p:nvCxnSpPr>
        <p:spPr>
          <a:xfrm flipH="1" flipV="1">
            <a:off x="11317170" y="5219941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33B60F-1674-8C42-9407-B60CEDB878CE}"/>
              </a:ext>
            </a:extLst>
          </p:cNvPr>
          <p:cNvCxnSpPr>
            <a:cxnSpLocks/>
          </p:cNvCxnSpPr>
          <p:nvPr/>
        </p:nvCxnSpPr>
        <p:spPr>
          <a:xfrm flipV="1">
            <a:off x="8502127" y="4377893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812069-CF7B-6044-AF59-7D6E2995736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359117" y="2588821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7DC968-C040-8B46-8CCB-4EACC25996A3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8502127" y="2588821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C33E0D-1628-7E4C-AE0B-E01638E79AD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0321410" y="2588821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/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5C99F4-6D48-CB49-9AC1-566BC450F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87" y="5024485"/>
                <a:ext cx="1149161" cy="63767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/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39DC41-452D-F244-ABF7-527E72E4B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16" y="5034380"/>
                <a:ext cx="1149161" cy="637675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/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A4575F-CDD4-A447-82C2-0BE66B1F8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864" y="4996774"/>
                <a:ext cx="1149161" cy="637675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/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51FBE66-58E4-8843-981A-2DE1F9CD3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217" y="4984900"/>
                <a:ext cx="5357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/>
              <p:nvPr/>
            </p:nvSpPr>
            <p:spPr>
              <a:xfrm>
                <a:off x="7021510" y="3739971"/>
                <a:ext cx="798424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126F6E2-010C-384B-9363-4FF978584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10" y="3739971"/>
                <a:ext cx="798424" cy="630429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/>
              <p:nvPr/>
            </p:nvSpPr>
            <p:spPr>
              <a:xfrm>
                <a:off x="8218939" y="3749866"/>
                <a:ext cx="798424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7CA2FF-6B51-9140-AE78-FF4A60CAD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939" y="3749866"/>
                <a:ext cx="798424" cy="630878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/>
              <p:nvPr/>
            </p:nvSpPr>
            <p:spPr>
              <a:xfrm>
                <a:off x="10081387" y="3712260"/>
                <a:ext cx="798424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6A8766A-4D19-6246-81DA-24FE2BC97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387" y="3712260"/>
                <a:ext cx="798424" cy="63100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/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DEE14F-097D-E745-84A3-0C53CA285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65" y="3724136"/>
                <a:ext cx="53572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/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C41AA4B-802C-0E41-8AA3-2D6EB6D12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30" y="1992320"/>
                <a:ext cx="798424" cy="630429"/>
              </a:xfrm>
              <a:prstGeom prst="rect">
                <a:avLst/>
              </a:prstGeom>
              <a:blipFill>
                <a:blip r:embed="rId1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/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FBD181-D774-914A-9B9C-90C31B5D7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59" y="2002215"/>
                <a:ext cx="798424" cy="630878"/>
              </a:xfrm>
              <a:prstGeom prst="rect">
                <a:avLst/>
              </a:prstGeom>
              <a:blipFill>
                <a:blip r:embed="rId1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/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6AC2BB-0381-9F42-AA9C-07FD2A9F0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907" y="1964609"/>
                <a:ext cx="798424" cy="631007"/>
              </a:xfrm>
              <a:prstGeom prst="rect">
                <a:avLst/>
              </a:prstGeom>
              <a:blipFill>
                <a:blip r:embed="rId1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/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344655-EBD6-E24C-9520-F08F7BFE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260" y="1952735"/>
                <a:ext cx="5357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/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6DBFB1-6C59-B24A-8A01-1404C817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51" y="2916615"/>
                <a:ext cx="826957" cy="541110"/>
              </a:xfrm>
              <a:prstGeom prst="rect">
                <a:avLst/>
              </a:prstGeom>
              <a:blipFill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7345A6C-13B8-0F47-9912-DD0BE0982938}"/>
              </a:ext>
            </a:extLst>
          </p:cNvPr>
          <p:cNvCxnSpPr>
            <a:cxnSpLocks/>
          </p:cNvCxnSpPr>
          <p:nvPr/>
        </p:nvCxnSpPr>
        <p:spPr>
          <a:xfrm flipV="1">
            <a:off x="7357139" y="3536867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EF4A58-1D8C-3F44-A90B-B64F35AD2D4F}"/>
              </a:ext>
            </a:extLst>
          </p:cNvPr>
          <p:cNvCxnSpPr>
            <a:cxnSpLocks/>
          </p:cNvCxnSpPr>
          <p:nvPr/>
        </p:nvCxnSpPr>
        <p:spPr>
          <a:xfrm flipH="1" flipV="1">
            <a:off x="8500149" y="3536867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8D28BED-94E1-BE45-A028-94966E86194E}"/>
              </a:ext>
            </a:extLst>
          </p:cNvPr>
          <p:cNvCxnSpPr>
            <a:cxnSpLocks/>
          </p:cNvCxnSpPr>
          <p:nvPr/>
        </p:nvCxnSpPr>
        <p:spPr>
          <a:xfrm flipV="1">
            <a:off x="10319432" y="3536867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/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D7A2417-689F-324F-8AE1-00A9221CC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53" y="2926511"/>
                <a:ext cx="826957" cy="541110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/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47CEFDD-0252-354B-A8B5-79D2B005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798" y="2936405"/>
                <a:ext cx="826957" cy="541110"/>
              </a:xfrm>
              <a:prstGeom prst="rect">
                <a:avLst/>
              </a:prstGeom>
              <a:blipFill>
                <a:blip r:embed="rId18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9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600B-1A60-F844-9536-0B2CA6A7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2" y="207468"/>
            <a:ext cx="10515600" cy="801523"/>
          </a:xfrm>
        </p:spPr>
        <p:txBody>
          <a:bodyPr/>
          <a:lstStyle/>
          <a:p>
            <a:r>
              <a:rPr lang="en-US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2D226-DA3E-3944-9889-FEB1D73A6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1284" y="1368414"/>
                <a:ext cx="7191351" cy="54895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“activation function,”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, can be any scalar nonlinearity.  For example: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Logistic Sigmoid: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Hyperbolic Tangent (tanh):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Rectified Linear Unit (</a:t>
                </a:r>
                <a:r>
                  <a:rPr lang="en-US" b="1" u="sng" dirty="0" err="1"/>
                  <a:t>ReLU</a:t>
                </a:r>
                <a:r>
                  <a:rPr lang="en-US" b="1" u="sng" dirty="0"/>
                  <a:t>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ReLU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2D226-DA3E-3944-9889-FEB1D73A6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1284" y="1368414"/>
                <a:ext cx="7191351" cy="5489586"/>
              </a:xfrm>
              <a:blipFill>
                <a:blip r:embed="rId2"/>
                <a:stretch>
                  <a:fillRect l="-1587" t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634E4B-BE80-B545-BE35-31CC19B0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414"/>
            <a:ext cx="2438400" cy="1828800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4F2FA54-DBE7-C24B-8AAB-EAF2B2B0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983" y="1356506"/>
            <a:ext cx="2438400" cy="18288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D94EC7F-724E-144A-B8E8-ADF966B6C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8807"/>
            <a:ext cx="2438400" cy="18288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8BEB150-B277-1241-AB2E-22256878D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983" y="3198807"/>
            <a:ext cx="2438400" cy="18288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9A83F5A-9BBB-0F4C-A00B-34CA6DD7A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27607"/>
            <a:ext cx="2438400" cy="182880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B40BCE-1EE2-2A40-A8CB-2191EA590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5983" y="5027607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Breaking the constraints of linearity: multi-layer neural nets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What’s inside a multi-layer neural net?</a:t>
            </a:r>
          </a:p>
          <a:p>
            <a:r>
              <a:rPr lang="en-US" dirty="0"/>
              <a:t>Forward-propagation example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Finding the derivative: 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406186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2178-E2D8-9C44-940B-1F18D2F8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0BA70-5086-F944-B4B7-1A5712594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80709" cy="4351338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scalar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0BA70-5086-F944-B4B7-1A5712594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80709" cy="4351338"/>
              </a:xfrm>
              <a:blipFill>
                <a:blip r:embed="rId2"/>
                <a:stretch>
                  <a:fillRect l="-229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239034D4-AF88-5942-A86D-9500A1D0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29" y="2992578"/>
            <a:ext cx="9242163" cy="34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8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55AD-6DBA-B943-AA52-D90F6D5A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7D2D7-D7CD-C745-9B9A-ABD8B3CCC4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8737"/>
                <a:ext cx="10515600" cy="20902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97D2D7-D7CD-C745-9B9A-ABD8B3CCC4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8737"/>
                <a:ext cx="10515600" cy="2090263"/>
              </a:xfrm>
              <a:blipFill>
                <a:blip r:embed="rId2"/>
                <a:stretch>
                  <a:fillRect t="-27108" b="-9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638D45-A397-F446-896B-E928911931F6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D4AAB4-566C-C74D-9D82-61A334FE3058}"/>
              </a:ext>
            </a:extLst>
          </p:cNvPr>
          <p:cNvCxnSpPr>
            <a:cxnSpLocks/>
          </p:cNvCxnSpPr>
          <p:nvPr/>
        </p:nvCxnSpPr>
        <p:spPr>
          <a:xfrm flipV="1">
            <a:off x="9024639" y="5437147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AB5BA3-2FFD-5E47-9147-9D2A274B4714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F7B327-2AC9-FE44-9CA6-C316E6600440}"/>
              </a:ext>
            </a:extLst>
          </p:cNvPr>
          <p:cNvCxnSpPr>
            <a:cxnSpLocks/>
          </p:cNvCxnSpPr>
          <p:nvPr/>
        </p:nvCxnSpPr>
        <p:spPr>
          <a:xfrm flipV="1">
            <a:off x="7886394" y="5437147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F1D630-D46A-F14F-9533-8CD097C4BB07}"/>
              </a:ext>
            </a:extLst>
          </p:cNvPr>
          <p:cNvCxnSpPr>
            <a:cxnSpLocks/>
          </p:cNvCxnSpPr>
          <p:nvPr/>
        </p:nvCxnSpPr>
        <p:spPr>
          <a:xfrm flipV="1">
            <a:off x="7886394" y="5446671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FBAA32-149C-3E48-AD4C-5DC4E415B600}"/>
              </a:ext>
            </a:extLst>
          </p:cNvPr>
          <p:cNvCxnSpPr>
            <a:cxnSpLocks/>
          </p:cNvCxnSpPr>
          <p:nvPr/>
        </p:nvCxnSpPr>
        <p:spPr>
          <a:xfrm flipV="1">
            <a:off x="9024639" y="5446671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/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/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/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/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/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Chart, line chart&#10;&#10;Description automatically generated">
            <a:extLst>
              <a:ext uri="{FF2B5EF4-FFF2-40B4-BE49-F238E27FC236}">
                <a16:creationId xmlns:a16="http://schemas.microsoft.com/office/drawing/2014/main" id="{D23C6AE4-2E54-D74C-8EB8-926D617497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5027220"/>
            <a:ext cx="6788727" cy="1697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AD689D9-8E4B-AA42-83D1-24852E76A834}"/>
                  </a:ext>
                </a:extLst>
              </p:cNvPr>
              <p:cNvSpPr/>
              <p:nvPr/>
            </p:nvSpPr>
            <p:spPr>
              <a:xfrm>
                <a:off x="1651890" y="4414884"/>
                <a:ext cx="848822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AD689D9-8E4B-AA42-83D1-24852E76A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90" y="4414884"/>
                <a:ext cx="848822" cy="630429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8F20E4-086C-9F41-AED4-034273066048}"/>
                  </a:ext>
                </a:extLst>
              </p:cNvPr>
              <p:cNvSpPr/>
              <p:nvPr/>
            </p:nvSpPr>
            <p:spPr>
              <a:xfrm>
                <a:off x="3823093" y="4519783"/>
                <a:ext cx="848822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8F20E4-086C-9F41-AED4-034273066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93" y="4519783"/>
                <a:ext cx="848822" cy="630878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5A0BFA9-6C60-AB4B-BAF5-06ABD62158C9}"/>
                  </a:ext>
                </a:extLst>
              </p:cNvPr>
              <p:cNvSpPr/>
              <p:nvPr/>
            </p:nvSpPr>
            <p:spPr>
              <a:xfrm>
                <a:off x="5946794" y="4529677"/>
                <a:ext cx="848822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5A0BFA9-6C60-AB4B-BAF5-06ABD6215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794" y="4529677"/>
                <a:ext cx="848822" cy="633058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1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53523460-A18B-5F41-AEFE-8418239B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027220"/>
            <a:ext cx="6788727" cy="1697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955AD-6DBA-B943-AA52-D90F6D5AAE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Excitation to Activation: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955AD-6DBA-B943-AA52-D90F6D5AA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638D45-A397-F446-896B-E928911931F6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D4AAB4-566C-C74D-9D82-61A334FE3058}"/>
              </a:ext>
            </a:extLst>
          </p:cNvPr>
          <p:cNvCxnSpPr>
            <a:cxnSpLocks/>
          </p:cNvCxnSpPr>
          <p:nvPr/>
        </p:nvCxnSpPr>
        <p:spPr>
          <a:xfrm flipV="1">
            <a:off x="9024639" y="5437147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AB5BA3-2FFD-5E47-9147-9D2A274B4714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F7B327-2AC9-FE44-9CA6-C316E6600440}"/>
              </a:ext>
            </a:extLst>
          </p:cNvPr>
          <p:cNvCxnSpPr>
            <a:cxnSpLocks/>
          </p:cNvCxnSpPr>
          <p:nvPr/>
        </p:nvCxnSpPr>
        <p:spPr>
          <a:xfrm flipV="1">
            <a:off x="7886394" y="5437147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F1D630-D46A-F14F-9533-8CD097C4BB07}"/>
              </a:ext>
            </a:extLst>
          </p:cNvPr>
          <p:cNvCxnSpPr>
            <a:cxnSpLocks/>
          </p:cNvCxnSpPr>
          <p:nvPr/>
        </p:nvCxnSpPr>
        <p:spPr>
          <a:xfrm flipV="1">
            <a:off x="7886394" y="5446671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FBAA32-149C-3E48-AD4C-5DC4E415B600}"/>
              </a:ext>
            </a:extLst>
          </p:cNvPr>
          <p:cNvCxnSpPr>
            <a:cxnSpLocks/>
          </p:cNvCxnSpPr>
          <p:nvPr/>
        </p:nvCxnSpPr>
        <p:spPr>
          <a:xfrm flipV="1">
            <a:off x="9024639" y="5446671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/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/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/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/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/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496CE6-83CF-3B4A-801F-3DFA334B3648}"/>
              </a:ext>
            </a:extLst>
          </p:cNvPr>
          <p:cNvSpPr/>
          <p:nvPr/>
        </p:nvSpPr>
        <p:spPr>
          <a:xfrm>
            <a:off x="7454989" y="407436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E926B6-0D6A-474A-A4CB-E2A4F7B0B397}"/>
              </a:ext>
            </a:extLst>
          </p:cNvPr>
          <p:cNvSpPr/>
          <p:nvPr/>
        </p:nvSpPr>
        <p:spPr>
          <a:xfrm>
            <a:off x="8607522" y="406960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C6253F-9ED6-8A47-AB01-60E7D4B08B5F}"/>
              </a:ext>
            </a:extLst>
          </p:cNvPr>
          <p:cNvSpPr/>
          <p:nvPr/>
        </p:nvSpPr>
        <p:spPr>
          <a:xfrm>
            <a:off x="10417282" y="407912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108E9B-3D4E-544D-900C-EC66C133493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7834131" y="3811976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5B43B5-F3CC-6446-912B-E85BFF0F9BC7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977141" y="3811976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C01F63-7630-0F40-AABD-5F16CBE8DDC3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0796424" y="3811976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/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/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  <a:blipFill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/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/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  <a:blipFill>
                <a:blip r:embed="rId12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07E8EC-925D-4B47-9AFF-C05528BAAAA9}"/>
              </a:ext>
            </a:extLst>
          </p:cNvPr>
          <p:cNvCxnSpPr>
            <a:cxnSpLocks/>
          </p:cNvCxnSpPr>
          <p:nvPr/>
        </p:nvCxnSpPr>
        <p:spPr>
          <a:xfrm flipV="1">
            <a:off x="7832153" y="4760022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8C9440-396D-BF45-B367-F97BB572ABF1}"/>
              </a:ext>
            </a:extLst>
          </p:cNvPr>
          <p:cNvCxnSpPr>
            <a:cxnSpLocks/>
          </p:cNvCxnSpPr>
          <p:nvPr/>
        </p:nvCxnSpPr>
        <p:spPr>
          <a:xfrm flipH="1" flipV="1">
            <a:off x="8975163" y="4760022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DA6E5F-4A5C-EA4B-AC38-B3C8F57DF141}"/>
              </a:ext>
            </a:extLst>
          </p:cNvPr>
          <p:cNvCxnSpPr>
            <a:cxnSpLocks/>
          </p:cNvCxnSpPr>
          <p:nvPr/>
        </p:nvCxnSpPr>
        <p:spPr>
          <a:xfrm flipV="1">
            <a:off x="10794446" y="4760022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/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/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C9BD8B73-2010-AD4D-9D58-0F6FEEA2A3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3720933"/>
            <a:ext cx="6788728" cy="1697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7BAFD8-B8B5-AF41-96A6-81F0769D0A63}"/>
                  </a:ext>
                </a:extLst>
              </p:cNvPr>
              <p:cNvSpPr/>
              <p:nvPr/>
            </p:nvSpPr>
            <p:spPr>
              <a:xfrm>
                <a:off x="1566786" y="3177870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7BAFD8-B8B5-AF41-96A6-81F0769D0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86" y="3177870"/>
                <a:ext cx="856517" cy="630429"/>
              </a:xfrm>
              <a:prstGeom prst="rect">
                <a:avLst/>
              </a:prstGeom>
              <a:blipFill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D4049F6-5F6C-BE4F-92E5-2B65C8318114}"/>
                  </a:ext>
                </a:extLst>
              </p:cNvPr>
              <p:cNvSpPr/>
              <p:nvPr/>
            </p:nvSpPr>
            <p:spPr>
              <a:xfrm>
                <a:off x="3832993" y="3199639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D4049F6-5F6C-BE4F-92E5-2B65C8318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993" y="3199639"/>
                <a:ext cx="856517" cy="630878"/>
              </a:xfrm>
              <a:prstGeom prst="rect">
                <a:avLst/>
              </a:prstGeom>
              <a:blipFill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021AA6-2F27-E648-B0B8-876AECD98692}"/>
                  </a:ext>
                </a:extLst>
              </p:cNvPr>
              <p:cNvSpPr/>
              <p:nvPr/>
            </p:nvSpPr>
            <p:spPr>
              <a:xfrm>
                <a:off x="5968571" y="3221411"/>
                <a:ext cx="856517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021AA6-2F27-E648-B0B8-876AECD98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571" y="3221411"/>
                <a:ext cx="856517" cy="63100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92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955AD-6DBA-B943-AA52-D90F6D5AAE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Activation to Excitation: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nary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955AD-6DBA-B943-AA52-D90F6D5AA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1" t="-72381" b="-6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638D45-A397-F446-896B-E928911931F6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D4AAB4-566C-C74D-9D82-61A334FE3058}"/>
              </a:ext>
            </a:extLst>
          </p:cNvPr>
          <p:cNvCxnSpPr>
            <a:cxnSpLocks/>
          </p:cNvCxnSpPr>
          <p:nvPr/>
        </p:nvCxnSpPr>
        <p:spPr>
          <a:xfrm flipV="1">
            <a:off x="9024639" y="5437147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AB5BA3-2FFD-5E47-9147-9D2A274B4714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F7B327-2AC9-FE44-9CA6-C316E6600440}"/>
              </a:ext>
            </a:extLst>
          </p:cNvPr>
          <p:cNvCxnSpPr>
            <a:cxnSpLocks/>
          </p:cNvCxnSpPr>
          <p:nvPr/>
        </p:nvCxnSpPr>
        <p:spPr>
          <a:xfrm flipV="1">
            <a:off x="7886394" y="5437147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F1D630-D46A-F14F-9533-8CD097C4BB07}"/>
              </a:ext>
            </a:extLst>
          </p:cNvPr>
          <p:cNvCxnSpPr>
            <a:cxnSpLocks/>
          </p:cNvCxnSpPr>
          <p:nvPr/>
        </p:nvCxnSpPr>
        <p:spPr>
          <a:xfrm flipV="1">
            <a:off x="7886394" y="5446671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FBAA32-149C-3E48-AD4C-5DC4E415B600}"/>
              </a:ext>
            </a:extLst>
          </p:cNvPr>
          <p:cNvCxnSpPr>
            <a:cxnSpLocks/>
          </p:cNvCxnSpPr>
          <p:nvPr/>
        </p:nvCxnSpPr>
        <p:spPr>
          <a:xfrm flipV="1">
            <a:off x="9024639" y="5446671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/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/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/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/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/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496CE6-83CF-3B4A-801F-3DFA334B3648}"/>
              </a:ext>
            </a:extLst>
          </p:cNvPr>
          <p:cNvSpPr/>
          <p:nvPr/>
        </p:nvSpPr>
        <p:spPr>
          <a:xfrm>
            <a:off x="7454989" y="407436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E926B6-0D6A-474A-A4CB-E2A4F7B0B397}"/>
              </a:ext>
            </a:extLst>
          </p:cNvPr>
          <p:cNvSpPr/>
          <p:nvPr/>
        </p:nvSpPr>
        <p:spPr>
          <a:xfrm>
            <a:off x="8607522" y="406960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C6253F-9ED6-8A47-AB01-60E7D4B08B5F}"/>
              </a:ext>
            </a:extLst>
          </p:cNvPr>
          <p:cNvSpPr/>
          <p:nvPr/>
        </p:nvSpPr>
        <p:spPr>
          <a:xfrm>
            <a:off x="10417282" y="407912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108E9B-3D4E-544D-900C-EC66C133493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7834131" y="3811976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5B43B5-F3CC-6446-912B-E85BFF0F9BC7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977141" y="3811976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C01F63-7630-0F40-AABD-5F16CBE8DDC3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0796424" y="3811976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/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/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/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/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  <a:blipFill>
                <a:blip r:embed="rId11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07E8EC-925D-4B47-9AFF-C05528BAAAA9}"/>
              </a:ext>
            </a:extLst>
          </p:cNvPr>
          <p:cNvCxnSpPr>
            <a:cxnSpLocks/>
          </p:cNvCxnSpPr>
          <p:nvPr/>
        </p:nvCxnSpPr>
        <p:spPr>
          <a:xfrm flipV="1">
            <a:off x="7832153" y="4760022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8C9440-396D-BF45-B367-F97BB572ABF1}"/>
              </a:ext>
            </a:extLst>
          </p:cNvPr>
          <p:cNvCxnSpPr>
            <a:cxnSpLocks/>
          </p:cNvCxnSpPr>
          <p:nvPr/>
        </p:nvCxnSpPr>
        <p:spPr>
          <a:xfrm flipH="1" flipV="1">
            <a:off x="8975163" y="4760022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DA6E5F-4A5C-EA4B-AC38-B3C8F57DF141}"/>
              </a:ext>
            </a:extLst>
          </p:cNvPr>
          <p:cNvCxnSpPr>
            <a:cxnSpLocks/>
          </p:cNvCxnSpPr>
          <p:nvPr/>
        </p:nvCxnSpPr>
        <p:spPr>
          <a:xfrm flipV="1">
            <a:off x="10794446" y="4760022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/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/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A63C77-D589-ED4E-A20F-0A91D7E4F95A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A8F7A1-B7CF-C24F-9065-4BEB653F5814}"/>
              </a:ext>
            </a:extLst>
          </p:cNvPr>
          <p:cNvCxnSpPr>
            <a:cxnSpLocks/>
          </p:cNvCxnSpPr>
          <p:nvPr/>
        </p:nvCxnSpPr>
        <p:spPr>
          <a:xfrm flipV="1">
            <a:off x="8977140" y="2646446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2B0AAA-9E03-1B40-9142-0FE886753CC2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A1C7C80-0130-8A4C-8523-9E1C7B941797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D97332B-DD6F-ED4F-A33C-902AFE58F9B1}"/>
              </a:ext>
            </a:extLst>
          </p:cNvPr>
          <p:cNvCxnSpPr>
            <a:cxnSpLocks/>
          </p:cNvCxnSpPr>
          <p:nvPr/>
        </p:nvCxnSpPr>
        <p:spPr>
          <a:xfrm flipV="1">
            <a:off x="7838895" y="2646446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A4DD7D-4E7D-E345-BB88-1229018B4F34}"/>
                  </a:ext>
                </a:extLst>
              </p:cNvPr>
              <p:cNvSpPr/>
              <p:nvPr/>
            </p:nvSpPr>
            <p:spPr>
              <a:xfrm>
                <a:off x="7496523" y="2018048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A4DD7D-4E7D-E345-BB88-1229018B4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23" y="2018048"/>
                <a:ext cx="856517" cy="630429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16BE508-B871-7E4B-94F8-E0DE1D14CF42}"/>
                  </a:ext>
                </a:extLst>
              </p:cNvPr>
              <p:cNvSpPr/>
              <p:nvPr/>
            </p:nvSpPr>
            <p:spPr>
              <a:xfrm>
                <a:off x="8693952" y="2027943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16BE508-B871-7E4B-94F8-E0DE1D14C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952" y="2027943"/>
                <a:ext cx="856517" cy="630878"/>
              </a:xfrm>
              <a:prstGeom prst="rect">
                <a:avLst/>
              </a:prstGeom>
              <a:blipFill>
                <a:blip r:embed="rId1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BE2ED8C-27C2-4040-8F50-24B95000302A}"/>
              </a:ext>
            </a:extLst>
          </p:cNvPr>
          <p:cNvCxnSpPr>
            <a:cxnSpLocks/>
          </p:cNvCxnSpPr>
          <p:nvPr/>
        </p:nvCxnSpPr>
        <p:spPr>
          <a:xfrm flipH="1" flipV="1">
            <a:off x="8975163" y="2658821"/>
            <a:ext cx="1819283" cy="685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Chart, line chart&#10;&#10;Description automatically generated">
            <a:extLst>
              <a:ext uri="{FF2B5EF4-FFF2-40B4-BE49-F238E27FC236}">
                <a16:creationId xmlns:a16="http://schemas.microsoft.com/office/drawing/2014/main" id="{1CDC0849-08A5-DA41-A5B9-C4B0CF25FB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5027220"/>
            <a:ext cx="6788727" cy="1697182"/>
          </a:xfrm>
          <a:prstGeom prst="rect">
            <a:avLst/>
          </a:prstGeom>
        </p:spPr>
      </p:pic>
      <p:pic>
        <p:nvPicPr>
          <p:cNvPr id="60" name="Picture 59" descr="Chart, line chart&#10;&#10;Description automatically generated">
            <a:extLst>
              <a:ext uri="{FF2B5EF4-FFF2-40B4-BE49-F238E27FC236}">
                <a16:creationId xmlns:a16="http://schemas.microsoft.com/office/drawing/2014/main" id="{681C1389-676B-DB42-82C8-3B0F27B928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3720933"/>
            <a:ext cx="6788728" cy="1697182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A61C15CC-C2F1-3640-9325-77EBAFF403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74257" y="2283032"/>
            <a:ext cx="4601755" cy="1725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EB49119-D165-AC47-9BE2-093AE66EC1C5}"/>
                  </a:ext>
                </a:extLst>
              </p:cNvPr>
              <p:cNvSpPr/>
              <p:nvPr/>
            </p:nvSpPr>
            <p:spPr>
              <a:xfrm>
                <a:off x="2791922" y="1754814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EB49119-D165-AC47-9BE2-093AE66EC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22" y="1754814"/>
                <a:ext cx="856517" cy="630429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B09C69E-4961-2447-96C7-EC6A90726215}"/>
                  </a:ext>
                </a:extLst>
              </p:cNvPr>
              <p:cNvSpPr/>
              <p:nvPr/>
            </p:nvSpPr>
            <p:spPr>
              <a:xfrm>
                <a:off x="4963125" y="1788459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B09C69E-4961-2447-96C7-EC6A90726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25" y="1788459"/>
                <a:ext cx="856517" cy="630878"/>
              </a:xfrm>
              <a:prstGeom prst="rect">
                <a:avLst/>
              </a:prstGeom>
              <a:blipFill>
                <a:blip r:embed="rId2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37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955AD-6DBA-B943-AA52-D90F6D5AAE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D955AD-6DBA-B943-AA52-D90F6D5AA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1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638D45-A397-F446-896B-E928911931F6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D4AAB4-566C-C74D-9D82-61A334FE3058}"/>
              </a:ext>
            </a:extLst>
          </p:cNvPr>
          <p:cNvCxnSpPr>
            <a:cxnSpLocks/>
          </p:cNvCxnSpPr>
          <p:nvPr/>
        </p:nvCxnSpPr>
        <p:spPr>
          <a:xfrm flipV="1">
            <a:off x="9024639" y="5437147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AB5BA3-2FFD-5E47-9147-9D2A274B4714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F7B327-2AC9-FE44-9CA6-C316E6600440}"/>
              </a:ext>
            </a:extLst>
          </p:cNvPr>
          <p:cNvCxnSpPr>
            <a:cxnSpLocks/>
          </p:cNvCxnSpPr>
          <p:nvPr/>
        </p:nvCxnSpPr>
        <p:spPr>
          <a:xfrm flipV="1">
            <a:off x="7886394" y="5437147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F1D630-D46A-F14F-9533-8CD097C4BB07}"/>
              </a:ext>
            </a:extLst>
          </p:cNvPr>
          <p:cNvCxnSpPr>
            <a:cxnSpLocks/>
          </p:cNvCxnSpPr>
          <p:nvPr/>
        </p:nvCxnSpPr>
        <p:spPr>
          <a:xfrm flipV="1">
            <a:off x="7886394" y="5446671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FBAA32-149C-3E48-AD4C-5DC4E415B600}"/>
              </a:ext>
            </a:extLst>
          </p:cNvPr>
          <p:cNvCxnSpPr>
            <a:cxnSpLocks/>
          </p:cNvCxnSpPr>
          <p:nvPr/>
        </p:nvCxnSpPr>
        <p:spPr>
          <a:xfrm flipV="1">
            <a:off x="9024639" y="5446671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/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/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/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/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/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496CE6-83CF-3B4A-801F-3DFA334B3648}"/>
              </a:ext>
            </a:extLst>
          </p:cNvPr>
          <p:cNvSpPr/>
          <p:nvPr/>
        </p:nvSpPr>
        <p:spPr>
          <a:xfrm>
            <a:off x="7454989" y="407436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E926B6-0D6A-474A-A4CB-E2A4F7B0B397}"/>
              </a:ext>
            </a:extLst>
          </p:cNvPr>
          <p:cNvSpPr/>
          <p:nvPr/>
        </p:nvSpPr>
        <p:spPr>
          <a:xfrm>
            <a:off x="8607522" y="406960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C6253F-9ED6-8A47-AB01-60E7D4B08B5F}"/>
              </a:ext>
            </a:extLst>
          </p:cNvPr>
          <p:cNvSpPr/>
          <p:nvPr/>
        </p:nvSpPr>
        <p:spPr>
          <a:xfrm>
            <a:off x="10417282" y="407912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108E9B-3D4E-544D-900C-EC66C133493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7834131" y="3811976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5B43B5-F3CC-6446-912B-E85BFF0F9BC7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977141" y="3811976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C01F63-7630-0F40-AABD-5F16CBE8DDC3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0796424" y="3811976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/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/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/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/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  <a:blipFill>
                <a:blip r:embed="rId11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07E8EC-925D-4B47-9AFF-C05528BAAAA9}"/>
              </a:ext>
            </a:extLst>
          </p:cNvPr>
          <p:cNvCxnSpPr>
            <a:cxnSpLocks/>
          </p:cNvCxnSpPr>
          <p:nvPr/>
        </p:nvCxnSpPr>
        <p:spPr>
          <a:xfrm flipV="1">
            <a:off x="7832153" y="4760022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8C9440-396D-BF45-B367-F97BB572ABF1}"/>
              </a:ext>
            </a:extLst>
          </p:cNvPr>
          <p:cNvCxnSpPr>
            <a:cxnSpLocks/>
          </p:cNvCxnSpPr>
          <p:nvPr/>
        </p:nvCxnSpPr>
        <p:spPr>
          <a:xfrm flipH="1" flipV="1">
            <a:off x="8975163" y="4760022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DA6E5F-4A5C-EA4B-AC38-B3C8F57DF141}"/>
              </a:ext>
            </a:extLst>
          </p:cNvPr>
          <p:cNvCxnSpPr>
            <a:cxnSpLocks/>
          </p:cNvCxnSpPr>
          <p:nvPr/>
        </p:nvCxnSpPr>
        <p:spPr>
          <a:xfrm flipV="1">
            <a:off x="10794446" y="4760022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/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/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A63C77-D589-ED4E-A20F-0A91D7E4F95A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A8F7A1-B7CF-C24F-9065-4BEB653F5814}"/>
              </a:ext>
            </a:extLst>
          </p:cNvPr>
          <p:cNvCxnSpPr>
            <a:cxnSpLocks/>
          </p:cNvCxnSpPr>
          <p:nvPr/>
        </p:nvCxnSpPr>
        <p:spPr>
          <a:xfrm flipV="1">
            <a:off x="8977140" y="2646446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2B0AAA-9E03-1B40-9142-0FE886753CC2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A1C7C80-0130-8A4C-8523-9E1C7B941797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D97332B-DD6F-ED4F-A33C-902AFE58F9B1}"/>
              </a:ext>
            </a:extLst>
          </p:cNvPr>
          <p:cNvCxnSpPr>
            <a:cxnSpLocks/>
          </p:cNvCxnSpPr>
          <p:nvPr/>
        </p:nvCxnSpPr>
        <p:spPr>
          <a:xfrm flipV="1">
            <a:off x="7838895" y="2646446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A4DD7D-4E7D-E345-BB88-1229018B4F34}"/>
                  </a:ext>
                </a:extLst>
              </p:cNvPr>
              <p:cNvSpPr/>
              <p:nvPr/>
            </p:nvSpPr>
            <p:spPr>
              <a:xfrm>
                <a:off x="7496523" y="2018048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A4DD7D-4E7D-E345-BB88-1229018B4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23" y="2018048"/>
                <a:ext cx="856517" cy="630429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16BE508-B871-7E4B-94F8-E0DE1D14CF42}"/>
                  </a:ext>
                </a:extLst>
              </p:cNvPr>
              <p:cNvSpPr/>
              <p:nvPr/>
            </p:nvSpPr>
            <p:spPr>
              <a:xfrm>
                <a:off x="8693952" y="2027943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16BE508-B871-7E4B-94F8-E0DE1D14C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952" y="2027943"/>
                <a:ext cx="856517" cy="630878"/>
              </a:xfrm>
              <a:prstGeom prst="rect">
                <a:avLst/>
              </a:prstGeom>
              <a:blipFill>
                <a:blip r:embed="rId1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BE2ED8C-27C2-4040-8F50-24B95000302A}"/>
              </a:ext>
            </a:extLst>
          </p:cNvPr>
          <p:cNvCxnSpPr>
            <a:cxnSpLocks/>
          </p:cNvCxnSpPr>
          <p:nvPr/>
        </p:nvCxnSpPr>
        <p:spPr>
          <a:xfrm flipH="1" flipV="1">
            <a:off x="8975163" y="2658821"/>
            <a:ext cx="1819283" cy="685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Chart, line chart&#10;&#10;Description automatically generated">
            <a:extLst>
              <a:ext uri="{FF2B5EF4-FFF2-40B4-BE49-F238E27FC236}">
                <a16:creationId xmlns:a16="http://schemas.microsoft.com/office/drawing/2014/main" id="{1CDC0849-08A5-DA41-A5B9-C4B0CF25FB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5027220"/>
            <a:ext cx="6788727" cy="1697182"/>
          </a:xfrm>
          <a:prstGeom prst="rect">
            <a:avLst/>
          </a:prstGeom>
        </p:spPr>
      </p:pic>
      <p:pic>
        <p:nvPicPr>
          <p:cNvPr id="60" name="Picture 59" descr="Chart, line chart&#10;&#10;Description automatically generated">
            <a:extLst>
              <a:ext uri="{FF2B5EF4-FFF2-40B4-BE49-F238E27FC236}">
                <a16:creationId xmlns:a16="http://schemas.microsoft.com/office/drawing/2014/main" id="{681C1389-676B-DB42-82C8-3B0F27B928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4267198"/>
            <a:ext cx="6788728" cy="1697182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A61C15CC-C2F1-3640-9325-77EBAFF403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74257" y="3209307"/>
            <a:ext cx="4601755" cy="172565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69687BC-2C07-8845-A5B0-6CB3100C81E2}"/>
              </a:ext>
            </a:extLst>
          </p:cNvPr>
          <p:cNvSpPr/>
          <p:nvPr/>
        </p:nvSpPr>
        <p:spPr>
          <a:xfrm>
            <a:off x="7429260" y="125793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6C225D-3456-F648-A1B3-8EAB8219F496}"/>
              </a:ext>
            </a:extLst>
          </p:cNvPr>
          <p:cNvSpPr/>
          <p:nvPr/>
        </p:nvSpPr>
        <p:spPr>
          <a:xfrm>
            <a:off x="8581793" y="125317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E811F1-64BE-AB45-B2CE-AC05D9F7D8B6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7808402" y="995547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F2F4EB-5717-DE4C-B210-7437DB4AAE17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8951412" y="995547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A5759A-9C55-0B42-8CB8-EB2A86D3C2ED}"/>
                  </a:ext>
                </a:extLst>
              </p:cNvPr>
              <p:cNvSpPr/>
              <p:nvPr/>
            </p:nvSpPr>
            <p:spPr>
              <a:xfrm>
                <a:off x="7516315" y="399046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A5759A-9C55-0B42-8CB8-EB2A86D3C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15" y="399046"/>
                <a:ext cx="856517" cy="630429"/>
              </a:xfrm>
              <a:prstGeom prst="rect">
                <a:avLst/>
              </a:prstGeom>
              <a:blipFill>
                <a:blip r:embed="rId1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F14B981-F326-BB4F-B059-754E4E350C38}"/>
                  </a:ext>
                </a:extLst>
              </p:cNvPr>
              <p:cNvSpPr/>
              <p:nvPr/>
            </p:nvSpPr>
            <p:spPr>
              <a:xfrm>
                <a:off x="8713744" y="408941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F14B981-F326-BB4F-B059-754E4E350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744" y="408941"/>
                <a:ext cx="856517" cy="630878"/>
              </a:xfrm>
              <a:prstGeom prst="rect">
                <a:avLst/>
              </a:prstGeom>
              <a:blipFill>
                <a:blip r:embed="rId2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9522D4-9EFB-9D4C-977E-75E2A5A08893}"/>
                  </a:ext>
                </a:extLst>
              </p:cNvPr>
              <p:cNvSpPr/>
              <p:nvPr/>
            </p:nvSpPr>
            <p:spPr>
              <a:xfrm>
                <a:off x="7419336" y="1323341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9522D4-9EFB-9D4C-977E-75E2A5A08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336" y="1323341"/>
                <a:ext cx="877356" cy="541110"/>
              </a:xfrm>
              <a:prstGeom prst="rect">
                <a:avLst/>
              </a:prstGeom>
              <a:blipFill>
                <a:blip r:embed="rId21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1344F79-EAD3-304C-BF65-7F08E6B9D691}"/>
              </a:ext>
            </a:extLst>
          </p:cNvPr>
          <p:cNvCxnSpPr>
            <a:cxnSpLocks/>
          </p:cNvCxnSpPr>
          <p:nvPr/>
        </p:nvCxnSpPr>
        <p:spPr>
          <a:xfrm flipV="1">
            <a:off x="7806424" y="1943593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76D5E3-6758-0A46-8E36-F0D99EC791D1}"/>
              </a:ext>
            </a:extLst>
          </p:cNvPr>
          <p:cNvCxnSpPr>
            <a:cxnSpLocks/>
          </p:cNvCxnSpPr>
          <p:nvPr/>
        </p:nvCxnSpPr>
        <p:spPr>
          <a:xfrm flipH="1" flipV="1">
            <a:off x="8949434" y="1943593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11A8622-1DD8-EF4E-BD62-DEBC0639C027}"/>
                  </a:ext>
                </a:extLst>
              </p:cNvPr>
              <p:cNvSpPr/>
              <p:nvPr/>
            </p:nvSpPr>
            <p:spPr>
              <a:xfrm>
                <a:off x="8581138" y="1333237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11A8622-1DD8-EF4E-BD62-DEBC0639C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138" y="1333237"/>
                <a:ext cx="877356" cy="541110"/>
              </a:xfrm>
              <a:prstGeom prst="rect">
                <a:avLst/>
              </a:prstGeom>
              <a:blipFill>
                <a:blip r:embed="rId22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DEB92F3-D001-FE4A-893C-F670D17F693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22764" y="1546760"/>
            <a:ext cx="4400873" cy="1650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4CD3FDC-8A12-B541-B920-C902B2B25227}"/>
                  </a:ext>
                </a:extLst>
              </p:cNvPr>
              <p:cNvSpPr/>
              <p:nvPr/>
            </p:nvSpPr>
            <p:spPr>
              <a:xfrm>
                <a:off x="2835464" y="1062082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4CD3FDC-8A12-B541-B920-C902B2B25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64" y="1062082"/>
                <a:ext cx="856517" cy="630429"/>
              </a:xfrm>
              <a:prstGeom prst="rect">
                <a:avLst/>
              </a:prstGeom>
              <a:blipFill>
                <a:blip r:embed="rId2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7408EC6-521F-0147-8F52-E6BD7889E55D}"/>
                  </a:ext>
                </a:extLst>
              </p:cNvPr>
              <p:cNvSpPr/>
              <p:nvPr/>
            </p:nvSpPr>
            <p:spPr>
              <a:xfrm>
                <a:off x="5018545" y="1060101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7408EC6-521F-0147-8F52-E6BD7889E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545" y="1060101"/>
                <a:ext cx="856517" cy="630878"/>
              </a:xfrm>
              <a:prstGeom prst="rect">
                <a:avLst/>
              </a:prstGeom>
              <a:blipFill>
                <a:blip r:embed="rId2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44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638D45-A397-F446-896B-E928911931F6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D4AAB4-566C-C74D-9D82-61A334FE3058}"/>
              </a:ext>
            </a:extLst>
          </p:cNvPr>
          <p:cNvCxnSpPr>
            <a:cxnSpLocks/>
          </p:cNvCxnSpPr>
          <p:nvPr/>
        </p:nvCxnSpPr>
        <p:spPr>
          <a:xfrm flipV="1">
            <a:off x="9024639" y="5437147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AB5BA3-2FFD-5E47-9147-9D2A274B4714}"/>
              </a:ext>
            </a:extLst>
          </p:cNvPr>
          <p:cNvCxnSpPr>
            <a:cxnSpLocks/>
          </p:cNvCxnSpPr>
          <p:nvPr/>
        </p:nvCxnSpPr>
        <p:spPr>
          <a:xfrm flipH="1" flipV="1">
            <a:off x="7881629" y="5441913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F7B327-2AC9-FE44-9CA6-C316E6600440}"/>
              </a:ext>
            </a:extLst>
          </p:cNvPr>
          <p:cNvCxnSpPr>
            <a:cxnSpLocks/>
          </p:cNvCxnSpPr>
          <p:nvPr/>
        </p:nvCxnSpPr>
        <p:spPr>
          <a:xfrm flipV="1">
            <a:off x="7886394" y="5437147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F1D630-D46A-F14F-9533-8CD097C4BB07}"/>
              </a:ext>
            </a:extLst>
          </p:cNvPr>
          <p:cNvCxnSpPr>
            <a:cxnSpLocks/>
          </p:cNvCxnSpPr>
          <p:nvPr/>
        </p:nvCxnSpPr>
        <p:spPr>
          <a:xfrm flipV="1">
            <a:off x="7886394" y="5446671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FBAA32-149C-3E48-AD4C-5DC4E415B600}"/>
              </a:ext>
            </a:extLst>
          </p:cNvPr>
          <p:cNvCxnSpPr>
            <a:cxnSpLocks/>
          </p:cNvCxnSpPr>
          <p:nvPr/>
        </p:nvCxnSpPr>
        <p:spPr>
          <a:xfrm flipV="1">
            <a:off x="9024639" y="5446671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/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0F5B37-8D15-7247-B17D-42C3D4480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499" y="6093263"/>
                <a:ext cx="856517" cy="630429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/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02631B3-D5DD-624D-B75E-F7434418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928" y="6103158"/>
                <a:ext cx="856517" cy="630878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/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F8CDC7-77BF-DB48-B459-2E98400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022" y="4808749"/>
                <a:ext cx="848822" cy="630429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/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BC2D1-AA45-3148-9A91-3237C77D9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51" y="4818644"/>
                <a:ext cx="848822" cy="630878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/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C40242-9914-A54D-89EB-D212698B7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99" y="4781038"/>
                <a:ext cx="848822" cy="633058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496CE6-83CF-3B4A-801F-3DFA334B3648}"/>
              </a:ext>
            </a:extLst>
          </p:cNvPr>
          <p:cNvSpPr/>
          <p:nvPr/>
        </p:nvSpPr>
        <p:spPr>
          <a:xfrm>
            <a:off x="7454989" y="407436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E926B6-0D6A-474A-A4CB-E2A4F7B0B397}"/>
              </a:ext>
            </a:extLst>
          </p:cNvPr>
          <p:cNvSpPr/>
          <p:nvPr/>
        </p:nvSpPr>
        <p:spPr>
          <a:xfrm>
            <a:off x="8607522" y="406960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C6253F-9ED6-8A47-AB01-60E7D4B08B5F}"/>
              </a:ext>
            </a:extLst>
          </p:cNvPr>
          <p:cNvSpPr/>
          <p:nvPr/>
        </p:nvSpPr>
        <p:spPr>
          <a:xfrm>
            <a:off x="10417282" y="407912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108E9B-3D4E-544D-900C-EC66C133493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7834131" y="3811976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5B43B5-F3CC-6446-912B-E85BFF0F9BC7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977141" y="3811976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C01F63-7630-0F40-AABD-5F16CBE8DDC3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0796424" y="3811976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/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17EBC3-A08B-2049-B27E-BD7D8F1D5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44" y="3215475"/>
                <a:ext cx="856517" cy="630429"/>
              </a:xfrm>
              <a:prstGeom prst="rect">
                <a:avLst/>
              </a:prstGeom>
              <a:blipFill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/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B4C26D-AA30-7649-8028-DA99CA0B8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473" y="3225370"/>
                <a:ext cx="856517" cy="630878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/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093641-5B70-9941-88B6-F9AF00CA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921" y="3187764"/>
                <a:ext cx="856517" cy="631007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/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2D87E8-2727-C543-9B1D-5D6E225B0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065" y="4139770"/>
                <a:ext cx="877356" cy="541110"/>
              </a:xfrm>
              <a:prstGeom prst="rect">
                <a:avLst/>
              </a:prstGeom>
              <a:blipFill>
                <a:blip r:embed="rId10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07E8EC-925D-4B47-9AFF-C05528BAAAA9}"/>
              </a:ext>
            </a:extLst>
          </p:cNvPr>
          <p:cNvCxnSpPr>
            <a:cxnSpLocks/>
          </p:cNvCxnSpPr>
          <p:nvPr/>
        </p:nvCxnSpPr>
        <p:spPr>
          <a:xfrm flipV="1">
            <a:off x="7832153" y="4760022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8C9440-396D-BF45-B367-F97BB572ABF1}"/>
              </a:ext>
            </a:extLst>
          </p:cNvPr>
          <p:cNvCxnSpPr>
            <a:cxnSpLocks/>
          </p:cNvCxnSpPr>
          <p:nvPr/>
        </p:nvCxnSpPr>
        <p:spPr>
          <a:xfrm flipH="1" flipV="1">
            <a:off x="8975163" y="4760022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DA6E5F-4A5C-EA4B-AC38-B3C8F57DF141}"/>
              </a:ext>
            </a:extLst>
          </p:cNvPr>
          <p:cNvCxnSpPr>
            <a:cxnSpLocks/>
          </p:cNvCxnSpPr>
          <p:nvPr/>
        </p:nvCxnSpPr>
        <p:spPr>
          <a:xfrm flipV="1">
            <a:off x="10794446" y="4760022"/>
            <a:ext cx="0" cy="2671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/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5329AD-9389-A848-99C1-7479C5810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867" y="4149666"/>
                <a:ext cx="877356" cy="541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/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FF5D96E-D753-9044-9515-17BBAA802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12" y="4159560"/>
                <a:ext cx="877356" cy="54111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A63C77-D589-ED4E-A20F-0A91D7E4F95A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A8F7A1-B7CF-C24F-9065-4BEB653F5814}"/>
              </a:ext>
            </a:extLst>
          </p:cNvPr>
          <p:cNvCxnSpPr>
            <a:cxnSpLocks/>
          </p:cNvCxnSpPr>
          <p:nvPr/>
        </p:nvCxnSpPr>
        <p:spPr>
          <a:xfrm flipV="1">
            <a:off x="8977140" y="2646446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2B0AAA-9E03-1B40-9142-0FE886753CC2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A1C7C80-0130-8A4C-8523-9E1C7B941797}"/>
              </a:ext>
            </a:extLst>
          </p:cNvPr>
          <p:cNvCxnSpPr>
            <a:cxnSpLocks/>
          </p:cNvCxnSpPr>
          <p:nvPr/>
        </p:nvCxnSpPr>
        <p:spPr>
          <a:xfrm flipH="1" flipV="1">
            <a:off x="7834130" y="2651212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D97332B-DD6F-ED4F-A33C-902AFE58F9B1}"/>
              </a:ext>
            </a:extLst>
          </p:cNvPr>
          <p:cNvCxnSpPr>
            <a:cxnSpLocks/>
          </p:cNvCxnSpPr>
          <p:nvPr/>
        </p:nvCxnSpPr>
        <p:spPr>
          <a:xfrm flipV="1">
            <a:off x="7838895" y="2646446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A4DD7D-4E7D-E345-BB88-1229018B4F34}"/>
                  </a:ext>
                </a:extLst>
              </p:cNvPr>
              <p:cNvSpPr/>
              <p:nvPr/>
            </p:nvSpPr>
            <p:spPr>
              <a:xfrm>
                <a:off x="7496523" y="2018048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A4DD7D-4E7D-E345-BB88-1229018B4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23" y="2018048"/>
                <a:ext cx="856517" cy="630429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16BE508-B871-7E4B-94F8-E0DE1D14CF42}"/>
                  </a:ext>
                </a:extLst>
              </p:cNvPr>
              <p:cNvSpPr/>
              <p:nvPr/>
            </p:nvSpPr>
            <p:spPr>
              <a:xfrm>
                <a:off x="8693952" y="2027943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16BE508-B871-7E4B-94F8-E0DE1D14C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952" y="2027943"/>
                <a:ext cx="856517" cy="630878"/>
              </a:xfrm>
              <a:prstGeom prst="rect">
                <a:avLst/>
              </a:prstGeom>
              <a:blipFill>
                <a:blip r:embed="rId1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BE2ED8C-27C2-4040-8F50-24B95000302A}"/>
              </a:ext>
            </a:extLst>
          </p:cNvPr>
          <p:cNvCxnSpPr>
            <a:cxnSpLocks/>
          </p:cNvCxnSpPr>
          <p:nvPr/>
        </p:nvCxnSpPr>
        <p:spPr>
          <a:xfrm flipH="1" flipV="1">
            <a:off x="8975163" y="2658821"/>
            <a:ext cx="1819283" cy="685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Chart, line chart&#10;&#10;Description automatically generated">
            <a:extLst>
              <a:ext uri="{FF2B5EF4-FFF2-40B4-BE49-F238E27FC236}">
                <a16:creationId xmlns:a16="http://schemas.microsoft.com/office/drawing/2014/main" id="{1CDC0849-08A5-DA41-A5B9-C4B0CF25FB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5027220"/>
            <a:ext cx="6788727" cy="1697182"/>
          </a:xfrm>
          <a:prstGeom prst="rect">
            <a:avLst/>
          </a:prstGeom>
        </p:spPr>
      </p:pic>
      <p:pic>
        <p:nvPicPr>
          <p:cNvPr id="60" name="Picture 59" descr="Chart, line chart&#10;&#10;Description automatically generated">
            <a:extLst>
              <a:ext uri="{FF2B5EF4-FFF2-40B4-BE49-F238E27FC236}">
                <a16:creationId xmlns:a16="http://schemas.microsoft.com/office/drawing/2014/main" id="{681C1389-676B-DB42-82C8-3B0F27B928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4267198"/>
            <a:ext cx="6788728" cy="1697182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A61C15CC-C2F1-3640-9325-77EBAFF403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4257" y="3209307"/>
            <a:ext cx="4601755" cy="172565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69687BC-2C07-8845-A5B0-6CB3100C81E2}"/>
              </a:ext>
            </a:extLst>
          </p:cNvPr>
          <p:cNvSpPr/>
          <p:nvPr/>
        </p:nvSpPr>
        <p:spPr>
          <a:xfrm>
            <a:off x="7429260" y="125793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6C225D-3456-F648-A1B3-8EAB8219F496}"/>
              </a:ext>
            </a:extLst>
          </p:cNvPr>
          <p:cNvSpPr/>
          <p:nvPr/>
        </p:nvSpPr>
        <p:spPr>
          <a:xfrm>
            <a:off x="8581793" y="125317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E811F1-64BE-AB45-B2CE-AC05D9F7D8B6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7808402" y="995547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F2F4EB-5717-DE4C-B210-7437DB4AAE17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8951412" y="995547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A5759A-9C55-0B42-8CB8-EB2A86D3C2ED}"/>
                  </a:ext>
                </a:extLst>
              </p:cNvPr>
              <p:cNvSpPr/>
              <p:nvPr/>
            </p:nvSpPr>
            <p:spPr>
              <a:xfrm>
                <a:off x="7516315" y="399046"/>
                <a:ext cx="85651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A5759A-9C55-0B42-8CB8-EB2A86D3C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15" y="399046"/>
                <a:ext cx="856517" cy="630429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F14B981-F326-BB4F-B059-754E4E350C38}"/>
                  </a:ext>
                </a:extLst>
              </p:cNvPr>
              <p:cNvSpPr/>
              <p:nvPr/>
            </p:nvSpPr>
            <p:spPr>
              <a:xfrm>
                <a:off x="8713744" y="408941"/>
                <a:ext cx="856517" cy="630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F14B981-F326-BB4F-B059-754E4E350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744" y="408941"/>
                <a:ext cx="856517" cy="630878"/>
              </a:xfrm>
              <a:prstGeom prst="rect">
                <a:avLst/>
              </a:prstGeom>
              <a:blipFill>
                <a:blip r:embed="rId1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9522D4-9EFB-9D4C-977E-75E2A5A08893}"/>
                  </a:ext>
                </a:extLst>
              </p:cNvPr>
              <p:cNvSpPr/>
              <p:nvPr/>
            </p:nvSpPr>
            <p:spPr>
              <a:xfrm>
                <a:off x="7419336" y="1323341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9522D4-9EFB-9D4C-977E-75E2A5A08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336" y="1323341"/>
                <a:ext cx="877356" cy="541110"/>
              </a:xfrm>
              <a:prstGeom prst="rect">
                <a:avLst/>
              </a:prstGeom>
              <a:blipFill>
                <a:blip r:embed="rId20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1344F79-EAD3-304C-BF65-7F08E6B9D691}"/>
              </a:ext>
            </a:extLst>
          </p:cNvPr>
          <p:cNvCxnSpPr>
            <a:cxnSpLocks/>
          </p:cNvCxnSpPr>
          <p:nvPr/>
        </p:nvCxnSpPr>
        <p:spPr>
          <a:xfrm flipV="1">
            <a:off x="7806424" y="1943593"/>
            <a:ext cx="0" cy="26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76D5E3-6758-0A46-8E36-F0D99EC791D1}"/>
              </a:ext>
            </a:extLst>
          </p:cNvPr>
          <p:cNvCxnSpPr>
            <a:cxnSpLocks/>
          </p:cNvCxnSpPr>
          <p:nvPr/>
        </p:nvCxnSpPr>
        <p:spPr>
          <a:xfrm flipH="1" flipV="1">
            <a:off x="8949434" y="1943593"/>
            <a:ext cx="9523" cy="25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11A8622-1DD8-EF4E-BD62-DEBC0639C027}"/>
                  </a:ext>
                </a:extLst>
              </p:cNvPr>
              <p:cNvSpPr/>
              <p:nvPr/>
            </p:nvSpPr>
            <p:spPr>
              <a:xfrm>
                <a:off x="8581138" y="1333237"/>
                <a:ext cx="87735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11A8622-1DD8-EF4E-BD62-DEBC0639C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138" y="1333237"/>
                <a:ext cx="877356" cy="541110"/>
              </a:xfrm>
              <a:prstGeom prst="rect">
                <a:avLst/>
              </a:prstGeom>
              <a:blipFill>
                <a:blip r:embed="rId21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DEB92F3-D001-FE4A-893C-F670D17F69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22764" y="1546760"/>
            <a:ext cx="4400873" cy="1650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4CD3FDC-8A12-B541-B920-C902B2B25227}"/>
                  </a:ext>
                </a:extLst>
              </p:cNvPr>
              <p:cNvSpPr/>
              <p:nvPr/>
            </p:nvSpPr>
            <p:spPr>
              <a:xfrm>
                <a:off x="1327297" y="1062082"/>
                <a:ext cx="3060197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4CD3FDC-8A12-B541-B920-C902B2B25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97" y="1062082"/>
                <a:ext cx="3060197" cy="633571"/>
              </a:xfrm>
              <a:prstGeom prst="rect">
                <a:avLst/>
              </a:prstGeom>
              <a:blipFill>
                <a:blip r:embed="rId23"/>
                <a:stretch>
                  <a:fillRect r="-82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7408EC6-521F-0147-8F52-E6BD7889E55D}"/>
                  </a:ext>
                </a:extLst>
              </p:cNvPr>
              <p:cNvSpPr/>
              <p:nvPr/>
            </p:nvSpPr>
            <p:spPr>
              <a:xfrm>
                <a:off x="4282275" y="1060101"/>
                <a:ext cx="3060197" cy="630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7408EC6-521F-0147-8F52-E6BD7889E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75" y="1060101"/>
                <a:ext cx="3060197" cy="630429"/>
              </a:xfrm>
              <a:prstGeom prst="rect">
                <a:avLst/>
              </a:prstGeom>
              <a:blipFill>
                <a:blip r:embed="rId24"/>
                <a:stretch>
                  <a:fillRect r="-826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0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the constraints of linearity: multi-layer neural nets</a:t>
            </a:r>
          </a:p>
          <a:p>
            <a:r>
              <a:rPr lang="en-US" dirty="0"/>
              <a:t>What’s inside a multi-layer neural net?</a:t>
            </a:r>
          </a:p>
          <a:p>
            <a:r>
              <a:rPr lang="en-US" dirty="0"/>
              <a:t>Forward-propagation example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Finding the derivative: 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140623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Breaking the constraints of linearity: multi-layer neural nets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What’s inside a multi-layer neural net?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Forward-propagation example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Finding the derivative: 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153859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677D-0FFC-0440-9EE1-FE8D8F1D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descent: basic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52AEC-1C4F-F24C-8934-07EFDCA49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4992"/>
                <a:ext cx="10515600" cy="48720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we have a training token,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Its target label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neural net produces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, which is 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difference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is summarized by some loss function,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output of the neural net is determined by some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we can improve the network by setting: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52AEC-1C4F-F24C-8934-07EFDCA49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4992"/>
                <a:ext cx="10515600" cy="4872058"/>
              </a:xfrm>
              <a:blipFill>
                <a:blip r:embed="rId2"/>
                <a:stretch>
                  <a:fillRect l="-1086" t="-2857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36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A062-53FE-4E4F-92C0-2F5EB55F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C992-A950-6148-86C4-A91A11A5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236"/>
            <a:ext cx="10515600" cy="4900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cs.stanford.edu</a:t>
            </a:r>
            <a:r>
              <a:rPr lang="en-US" dirty="0">
                <a:hlinkClick r:id="rId2"/>
              </a:rPr>
              <a:t>/people/</a:t>
            </a:r>
            <a:r>
              <a:rPr lang="en-US" dirty="0" err="1">
                <a:hlinkClick r:id="rId2"/>
              </a:rPr>
              <a:t>karpathy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convnetjs</a:t>
            </a:r>
            <a:r>
              <a:rPr lang="en-US" dirty="0">
                <a:hlinkClick r:id="rId2"/>
              </a:rPr>
              <a:t>/demo/classify2d.html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A28552B-E15D-AE4E-B4FD-7420C900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23" y="1394228"/>
            <a:ext cx="4417753" cy="44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0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Breaking the constraints of linearity: multi-layer neural nets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What’s inside a multi-layer neural net?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Forward-propagation example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Gradient descent</a:t>
            </a:r>
          </a:p>
          <a:p>
            <a:r>
              <a:rPr lang="en-US" dirty="0"/>
              <a:t>Finding the derivative: 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185384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695A-71AE-6849-9DA6-9CFA7AD7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A0715-5D07-0D47-82DF-E1DF4BBA2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874"/>
                <a:ext cx="10515600" cy="49195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OK, how do we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Well, the only way in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is by way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.  So we could use the chain rule of calculus: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need to forward-propagate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Then we back-propagate, from y,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we multiply those two things.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A0715-5D07-0D47-82DF-E1DF4BBA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874"/>
                <a:ext cx="10515600" cy="4919559"/>
              </a:xfrm>
              <a:blipFill>
                <a:blip r:embed="rId2"/>
                <a:stretch>
                  <a:fillRect l="-1086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87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695A-71AE-6849-9DA6-9CFA7AD7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A0715-5D07-0D47-82DF-E1DF4BBA2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874"/>
                <a:ext cx="10515600" cy="49195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 how do we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Well, the only way in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is by way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So we could use the chain rule of calculus: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need to forward-propagate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then we look up its derivative in a table, to 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′(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we back-propagate,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we multiply those two things.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A0715-5D07-0D47-82DF-E1DF4BBA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874"/>
                <a:ext cx="10515600" cy="4919559"/>
              </a:xfrm>
              <a:blipFill>
                <a:blip r:embed="rId2"/>
                <a:stretch>
                  <a:fillRect l="-965" t="-2571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112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695A-71AE-6849-9DA6-9CFA7AD7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A0715-5D07-0D47-82DF-E1DF4BBA2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874"/>
                <a:ext cx="10515600" cy="491955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OK, great!  Then how do we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Well, the only way in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is by way of  all of the different nodes in layer l+1: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.  So we could use the chain rule of calculus: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den>
                          </m:f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 we back-propagate,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we multiply each of those by the corresponding weight,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dirty="0"/>
                  <a:t>, and add them up.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A0715-5D07-0D47-82DF-E1DF4BBA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874"/>
                <a:ext cx="10515600" cy="4919559"/>
              </a:xfrm>
              <a:blipFill>
                <a:blip r:embed="rId2"/>
                <a:stretch>
                  <a:fillRect l="-965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7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6865-CB4F-3C49-8EA2-342E549A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A16F-AD48-4C4D-B9B4-9A25B8B96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81353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Forward propagate,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in each layer</a:t>
                </a:r>
              </a:p>
              <a:p>
                <a:r>
                  <a:rPr lang="en-US" dirty="0"/>
                  <a:t>Back-propagate,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in each layer</a:t>
                </a:r>
              </a:p>
              <a:p>
                <a:r>
                  <a:rPr lang="en-US" dirty="0"/>
                  <a:t>Multiply them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, then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A16F-AD48-4C4D-B9B4-9A25B8B96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81353" cy="4351338"/>
              </a:xfrm>
              <a:blipFill>
                <a:blip r:embed="rId2"/>
                <a:stretch>
                  <a:fillRect l="-2009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E4BF9B9-6820-0E40-874A-1B5360C4FDC4}"/>
              </a:ext>
            </a:extLst>
          </p:cNvPr>
          <p:cNvSpPr/>
          <p:nvPr/>
        </p:nvSpPr>
        <p:spPr>
          <a:xfrm>
            <a:off x="7386452" y="5498275"/>
            <a:ext cx="3967348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72D82-33F4-A14C-934B-5FF725B2C3BA}"/>
              </a:ext>
            </a:extLst>
          </p:cNvPr>
          <p:cNvSpPr/>
          <p:nvPr/>
        </p:nvSpPr>
        <p:spPr>
          <a:xfrm>
            <a:off x="7384473" y="3786249"/>
            <a:ext cx="3967348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3DF8D1-7B2F-3948-A007-E064800CD2A9}"/>
                  </a:ext>
                </a:extLst>
              </p:cNvPr>
              <p:cNvSpPr/>
              <p:nvPr/>
            </p:nvSpPr>
            <p:spPr>
              <a:xfrm>
                <a:off x="7823934" y="6284418"/>
                <a:ext cx="468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3DF8D1-7B2F-3948-A007-E064800CD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34" y="6284418"/>
                <a:ext cx="4680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9BCFA1-9753-D244-B20D-56C5A3861B6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057973" y="6058786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77EE3-A795-474B-9AD1-DBBE45863D59}"/>
              </a:ext>
            </a:extLst>
          </p:cNvPr>
          <p:cNvCxnSpPr>
            <a:cxnSpLocks/>
          </p:cNvCxnSpPr>
          <p:nvPr/>
        </p:nvCxnSpPr>
        <p:spPr>
          <a:xfrm flipV="1">
            <a:off x="8057973" y="5272643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46F0B-602F-1F46-A25E-9AAEAC8351C5}"/>
                  </a:ext>
                </a:extLst>
              </p:cNvPr>
              <p:cNvSpPr/>
              <p:nvPr/>
            </p:nvSpPr>
            <p:spPr>
              <a:xfrm>
                <a:off x="7774564" y="4615929"/>
                <a:ext cx="856517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46F0B-602F-1F46-A25E-9AAEAC835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564" y="4615929"/>
                <a:ext cx="856517" cy="63767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79733B-10E8-4948-93CE-4A4549924173}"/>
              </a:ext>
            </a:extLst>
          </p:cNvPr>
          <p:cNvCxnSpPr>
            <a:cxnSpLocks/>
          </p:cNvCxnSpPr>
          <p:nvPr/>
        </p:nvCxnSpPr>
        <p:spPr>
          <a:xfrm flipV="1">
            <a:off x="8057973" y="4332514"/>
            <a:ext cx="0" cy="2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0382D-490C-094B-AF0E-05485FE5D27C}"/>
              </a:ext>
            </a:extLst>
          </p:cNvPr>
          <p:cNvSpPr/>
          <p:nvPr/>
        </p:nvSpPr>
        <p:spPr>
          <a:xfrm>
            <a:off x="7370619" y="2074222"/>
            <a:ext cx="3967348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A4A238-50E6-1D47-A324-0ECC9AC73F17}"/>
              </a:ext>
            </a:extLst>
          </p:cNvPr>
          <p:cNvCxnSpPr>
            <a:cxnSpLocks/>
          </p:cNvCxnSpPr>
          <p:nvPr/>
        </p:nvCxnSpPr>
        <p:spPr>
          <a:xfrm flipV="1">
            <a:off x="8044119" y="3560616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88A59-A80B-E641-B239-5E1D13637066}"/>
                  </a:ext>
                </a:extLst>
              </p:cNvPr>
              <p:cNvSpPr/>
              <p:nvPr/>
            </p:nvSpPr>
            <p:spPr>
              <a:xfrm>
                <a:off x="7760710" y="2903902"/>
                <a:ext cx="856517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88A59-A80B-E641-B239-5E1D13637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10" y="2903902"/>
                <a:ext cx="856517" cy="637675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643347-2672-D742-A7B6-4EAE4EF7F6E2}"/>
              </a:ext>
            </a:extLst>
          </p:cNvPr>
          <p:cNvCxnSpPr>
            <a:cxnSpLocks/>
          </p:cNvCxnSpPr>
          <p:nvPr/>
        </p:nvCxnSpPr>
        <p:spPr>
          <a:xfrm flipV="1">
            <a:off x="8044119" y="2620487"/>
            <a:ext cx="0" cy="2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990CA7-8223-B74E-9AD9-D449A2948D00}"/>
              </a:ext>
            </a:extLst>
          </p:cNvPr>
          <p:cNvCxnSpPr>
            <a:cxnSpLocks/>
          </p:cNvCxnSpPr>
          <p:nvPr/>
        </p:nvCxnSpPr>
        <p:spPr>
          <a:xfrm flipV="1">
            <a:off x="8042139" y="1836715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8363A4-3173-7B4E-B706-CA234E366D3F}"/>
                  </a:ext>
                </a:extLst>
              </p:cNvPr>
              <p:cNvSpPr/>
              <p:nvPr/>
            </p:nvSpPr>
            <p:spPr>
              <a:xfrm>
                <a:off x="7758730" y="1180001"/>
                <a:ext cx="856517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8363A4-3173-7B4E-B706-CA234E366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30" y="1180001"/>
                <a:ext cx="856517" cy="637675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65B75D-FDA1-804E-9025-586EC49CAC86}"/>
                  </a:ext>
                </a:extLst>
              </p:cNvPr>
              <p:cNvSpPr/>
              <p:nvPr/>
            </p:nvSpPr>
            <p:spPr>
              <a:xfrm>
                <a:off x="8997612" y="401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65B75D-FDA1-804E-9025-586EC49CA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612" y="401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822082D4-2E36-9A4C-9A2A-D22DC29453EE}"/>
              </a:ext>
            </a:extLst>
          </p:cNvPr>
          <p:cNvSpPr/>
          <p:nvPr/>
        </p:nvSpPr>
        <p:spPr>
          <a:xfrm>
            <a:off x="8752115" y="911390"/>
            <a:ext cx="983556" cy="553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1F4792-AFBC-1040-9391-2408EE263811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8407731" y="1188223"/>
            <a:ext cx="344384" cy="11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7E265C-C439-2146-A1C1-77905A994974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9234087" y="523621"/>
            <a:ext cx="9806" cy="387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81FBFD-60CC-DB44-8503-6115A7C9CAB9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9735671" y="1188223"/>
            <a:ext cx="344384" cy="11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764564F-4B2B-A643-80C4-9F6F0C869CF0}"/>
                  </a:ext>
                </a:extLst>
              </p:cNvPr>
              <p:cNvSpPr/>
              <p:nvPr/>
            </p:nvSpPr>
            <p:spPr>
              <a:xfrm>
                <a:off x="9951830" y="1145493"/>
                <a:ext cx="752514" cy="790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764564F-4B2B-A643-80C4-9F6F0C869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30" y="1145493"/>
                <a:ext cx="752514" cy="790666"/>
              </a:xfrm>
              <a:prstGeom prst="rect">
                <a:avLst/>
              </a:prstGeom>
              <a:blipFill>
                <a:blip r:embed="rId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F75A36-C061-5E4D-9362-51BA1F5B42BF}"/>
              </a:ext>
            </a:extLst>
          </p:cNvPr>
          <p:cNvCxnSpPr>
            <a:cxnSpLocks/>
          </p:cNvCxnSpPr>
          <p:nvPr/>
        </p:nvCxnSpPr>
        <p:spPr>
          <a:xfrm>
            <a:off x="10284031" y="1836715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5C574AE-0110-FF4A-870B-C92D57B81616}"/>
                  </a:ext>
                </a:extLst>
              </p:cNvPr>
              <p:cNvSpPr/>
              <p:nvPr/>
            </p:nvSpPr>
            <p:spPr>
              <a:xfrm>
                <a:off x="9949851" y="2865434"/>
                <a:ext cx="752514" cy="790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5C574AE-0110-FF4A-870B-C92D57B8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51" y="2865434"/>
                <a:ext cx="752514" cy="790666"/>
              </a:xfrm>
              <a:prstGeom prst="rect">
                <a:avLst/>
              </a:prstGeom>
              <a:blipFill>
                <a:blip r:embed="rId9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F0ED05-D4CE-9F49-B33D-ED962353E266}"/>
              </a:ext>
            </a:extLst>
          </p:cNvPr>
          <p:cNvCxnSpPr>
            <a:cxnSpLocks/>
          </p:cNvCxnSpPr>
          <p:nvPr/>
        </p:nvCxnSpPr>
        <p:spPr>
          <a:xfrm>
            <a:off x="10282052" y="3556656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1EC477-F9ED-5A4E-947B-65DB8BE33398}"/>
              </a:ext>
            </a:extLst>
          </p:cNvPr>
          <p:cNvCxnSpPr>
            <a:cxnSpLocks/>
          </p:cNvCxnSpPr>
          <p:nvPr/>
        </p:nvCxnSpPr>
        <p:spPr>
          <a:xfrm>
            <a:off x="10317678" y="2618507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CC4EAAE-A599-3C4F-8799-1151171939B4}"/>
                  </a:ext>
                </a:extLst>
              </p:cNvPr>
              <p:cNvSpPr/>
              <p:nvPr/>
            </p:nvSpPr>
            <p:spPr>
              <a:xfrm>
                <a:off x="9947871" y="4573501"/>
                <a:ext cx="752514" cy="790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CC4EAAE-A599-3C4F-8799-115117193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871" y="4573501"/>
                <a:ext cx="752514" cy="790666"/>
              </a:xfrm>
              <a:prstGeom prst="rect">
                <a:avLst/>
              </a:prstGeom>
              <a:blipFill>
                <a:blip r:embed="rId10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98A82B-4F8B-9F47-8723-2DAFB3769874}"/>
              </a:ext>
            </a:extLst>
          </p:cNvPr>
          <p:cNvCxnSpPr>
            <a:cxnSpLocks/>
          </p:cNvCxnSpPr>
          <p:nvPr/>
        </p:nvCxnSpPr>
        <p:spPr>
          <a:xfrm>
            <a:off x="10280072" y="5264723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129277-ABBB-474C-96AB-C0BBB41BF87E}"/>
              </a:ext>
            </a:extLst>
          </p:cNvPr>
          <p:cNvCxnSpPr>
            <a:cxnSpLocks/>
          </p:cNvCxnSpPr>
          <p:nvPr/>
        </p:nvCxnSpPr>
        <p:spPr>
          <a:xfrm>
            <a:off x="10315698" y="4326574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96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9906-816C-3F4B-B816-4B68F92F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38" y="223234"/>
            <a:ext cx="10515600" cy="1053772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22A1B-6125-6746-BA14-835C0B963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066" y="1592317"/>
                <a:ext cx="11353800" cy="45846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example,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, and the nonlinearity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 Then we have this derivative, from last time: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dirty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dirty="0">
                                                    <a:latin typeface="Cambria Math" panose="02040503050406030204" pitchFamily="18" charset="0"/>
                                                  </a:rPr>
                                                  <m:t>exp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𝑒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sub>
                                                      <m:sup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i="1" dirty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i="1" dirty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𝐿</m:t>
                                                            </m:r>
                                                          </m:e>
                                                        </m:d>
                                                      </m:sup>
                                                    </m:sSubSup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nary>
                                      </m:den>
                                    </m:f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dirty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dirty="0">
                                                    <a:latin typeface="Cambria Math" panose="02040503050406030204" pitchFamily="18" charset="0"/>
                                                  </a:rPr>
                                                  <m:t>exp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 dirty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i="1" dirty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𝑒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𝑘</m:t>
                                                        </m:r>
                                                      </m:sub>
                                                      <m:sup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i="1" dirty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i="1" dirty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𝐿</m:t>
                                                            </m:r>
                                                          </m:e>
                                                        </m:d>
                                                      </m:sup>
                                                    </m:sSubSup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nary>
                                      </m:den>
                                    </m:f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22A1B-6125-6746-BA14-835C0B963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066" y="1592317"/>
                <a:ext cx="11353800" cy="4584646"/>
              </a:xfrm>
              <a:blipFill>
                <a:blip r:embed="rId2"/>
                <a:stretch>
                  <a:fillRect l="-1006" t="-276" r="-1564" b="-14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4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6C4E-E027-AA49-8E4B-DD94B210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E78A-B2E8-A64A-AE4C-A1DA338B5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Back-propagating excitation back to activation: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Back-propagating activation back to excitation: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E78A-B2E8-A64A-AE4C-A1DA338B5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7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10515600" cy="1325563"/>
          </a:xfrm>
        </p:spPr>
        <p:txBody>
          <a:bodyPr/>
          <a:lstStyle/>
          <a:p>
            <a:r>
              <a:rPr lang="en-US" dirty="0"/>
              <a:t>Biological Inspiration: McCulloch-Pitts Artificial Neuron, 1943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443309" y="3536082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5509" y="2621682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5509" y="3459882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95509" y="4221882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995510" y="4511694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86309" y="4145682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33741" y="25454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3741" y="32268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8909" y="41412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8909" y="536488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1738" y="2007617"/>
            <a:ext cx="9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671909" y="3824749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8710" y="3596149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Output: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u</a:t>
            </a:r>
            <a:r>
              <a:rPr lang="en-US" dirty="0"/>
              <a:t>(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x</a:t>
            </a:r>
            <a:r>
              <a:rPr lang="en-US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325787" y="1457718"/>
            <a:ext cx="5411296" cy="5000786"/>
          </a:xfrm>
        </p:spPr>
        <p:txBody>
          <a:bodyPr>
            <a:normAutofit/>
          </a:bodyPr>
          <a:lstStyle/>
          <a:p>
            <a:r>
              <a:rPr lang="en-US" dirty="0"/>
              <a:t>In 1943, McCulloch &amp; Pitts proposed that biological neurons have a nonlinear activation function (a step function) whose input is a weighted linear combination of the currents generated by other neurons.</a:t>
            </a:r>
          </a:p>
          <a:p>
            <a:r>
              <a:rPr lang="en-US" dirty="0"/>
              <a:t>They showed lots of examples of mathematical and logical functions that could be computed using networks of simple neurons like this.</a:t>
            </a:r>
          </a:p>
        </p:txBody>
      </p:sp>
    </p:spTree>
    <p:extLst>
      <p:ext uri="{BB962C8B-B14F-4D97-AF65-F5344CB8AC3E}">
        <p14:creationId xmlns:p14="http://schemas.microsoft.com/office/powerpoint/2010/main" val="3581084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BF9-0F2B-C942-AA99-11C2D835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93659"/>
            <a:ext cx="10515600" cy="1006475"/>
          </a:xfrm>
        </p:spPr>
        <p:txBody>
          <a:bodyPr/>
          <a:lstStyle/>
          <a:p>
            <a:r>
              <a:rPr lang="en-US" dirty="0"/>
              <a:t>Gradient descent to minimize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8D77F-E02E-1046-990F-005075ABEF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163" y="1371600"/>
                <a:ext cx="11815761" cy="5286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8D77F-E02E-1046-990F-005075ABEF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163" y="1371600"/>
                <a:ext cx="11815761" cy="5286375"/>
              </a:xfrm>
              <a:blipFill>
                <a:blip r:embed="rId2"/>
                <a:stretch>
                  <a:fillRect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245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the constraints of linearity: multi-layer neural nets</a:t>
            </a:r>
          </a:p>
          <a:p>
            <a:r>
              <a:rPr lang="en-US" dirty="0"/>
              <a:t>What’s inside a multi-layer neural net?</a:t>
            </a:r>
          </a:p>
          <a:p>
            <a:r>
              <a:rPr lang="en-US" dirty="0"/>
              <a:t>Forward-propagation example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Finding the derivative: 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102444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AC06-83C0-004E-8C7F-6DCA5BEB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Inspiration: Neuronal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870A-7F95-B343-B40D-3200B7F2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31" y="1825624"/>
            <a:ext cx="5137807" cy="4875213"/>
          </a:xfrm>
        </p:spPr>
        <p:txBody>
          <a:bodyPr>
            <a:normAutofit/>
          </a:bodyPr>
          <a:lstStyle/>
          <a:p>
            <a:r>
              <a:rPr lang="en-US" dirty="0"/>
              <a:t>Even the simplest actions involve more than one neuron, acting in sequence in a neuronal circuit. </a:t>
            </a:r>
          </a:p>
          <a:p>
            <a:r>
              <a:rPr lang="en-US" dirty="0"/>
              <a:t>One of the simplest neuronal circuits is a reflex arc, which may contain just two neurons:</a:t>
            </a:r>
          </a:p>
          <a:p>
            <a:pPr lvl="1"/>
            <a:r>
              <a:rPr lang="en-US" dirty="0"/>
              <a:t>The </a:t>
            </a:r>
            <a:r>
              <a:rPr lang="en-US" b="1" u="sng" dirty="0"/>
              <a:t>sensor neuron</a:t>
            </a:r>
            <a:r>
              <a:rPr lang="en-US" dirty="0"/>
              <a:t> detects a stimulus, and communicates an electrical signal to …</a:t>
            </a:r>
          </a:p>
          <a:p>
            <a:pPr lvl="1"/>
            <a:r>
              <a:rPr lang="en-US" dirty="0"/>
              <a:t>The </a:t>
            </a:r>
            <a:r>
              <a:rPr lang="en-US" b="1" u="sng" dirty="0"/>
              <a:t>motor neuron</a:t>
            </a:r>
            <a:r>
              <a:rPr lang="en-US" dirty="0"/>
              <a:t>, which activates the muscle.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6852BC-825F-274D-8255-BFBB2D5D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261495"/>
            <a:ext cx="6840549" cy="43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48BC42-5038-4240-8540-1602F2C0F547}"/>
              </a:ext>
            </a:extLst>
          </p:cNvPr>
          <p:cNvSpPr/>
          <p:nvPr/>
        </p:nvSpPr>
        <p:spPr>
          <a:xfrm>
            <a:off x="5291978" y="5659468"/>
            <a:ext cx="68405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Illustration of a reflex arc: sensor neuron sends a voltage spike to the spinal column, where the resulting current causes a spike in a motor neuron, whose spike activates the muscle.</a:t>
            </a:r>
          </a:p>
          <a:p>
            <a:pPr algn="ctr"/>
            <a:r>
              <a:rPr lang="en-US" sz="1200" dirty="0"/>
              <a:t>By </a:t>
            </a:r>
            <a:r>
              <a:rPr lang="en-US" sz="1200" dirty="0" err="1"/>
              <a:t>MartaAguayo</a:t>
            </a:r>
            <a:r>
              <a:rPr lang="en-US" sz="1200" dirty="0"/>
              <a:t>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=39181552</a:t>
            </a:r>
          </a:p>
        </p:txBody>
      </p:sp>
    </p:spTree>
    <p:extLst>
      <p:ext uri="{BB962C8B-B14F-4D97-AF65-F5344CB8AC3E}">
        <p14:creationId xmlns:p14="http://schemas.microsoft.com/office/powerpoint/2010/main" val="372348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" y="101885"/>
            <a:ext cx="1202822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 McCulloch-Pitts Neuron can compute some logical functions…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cs typeface="Times New Roman"/>
                  </a:rPr>
                  <a:t>When the features are binary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{0,1}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cs typeface="Times New Roman"/>
                  </a:rPr>
                  <a:t>, many (but not all!) binary functions can be re-written as linear functions.  For example, the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/>
                  </a:rPr>
                  <a:t> can be re-written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  <a:blipFill>
                <a:blip r:embed="rId2"/>
                <a:stretch>
                  <a:fillRect l="-208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914399" y="6264322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487606" y="4804013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914399" y="511791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11436" y="6146333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59116" y="5056787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55672" y="5018115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82966" y="6137239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78795" y="6000873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795" y="6000873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4097" y="4384937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7" y="4384937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6121355" y="1234917"/>
                <a:ext cx="6074992" cy="54805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cs typeface="Times New Roman"/>
                  </a:rPr>
                  <a:t>Similarly, the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cs typeface="Times New Roman"/>
                  </a:rPr>
                  <a:t> can be re-written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 algn="ctr"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55" y="1234917"/>
                <a:ext cx="6074992" cy="5480591"/>
              </a:xfrm>
              <a:prstGeom prst="rect">
                <a:avLst/>
              </a:prstGeom>
              <a:blipFill>
                <a:blip r:embed="rId5"/>
                <a:stretch>
                  <a:fillRect l="-208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6621455" y="6293895"/>
            <a:ext cx="3575714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194662" y="4833586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481266" y="4697105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8518492" y="6175906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66172" y="5086360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62728" y="5047688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0022" y="6166812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285851" y="603044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851" y="6030446"/>
                <a:ext cx="460006" cy="584775"/>
              </a:xfrm>
              <a:prstGeom prst="rect">
                <a:avLst/>
              </a:prstGeom>
              <a:blipFill>
                <a:blip r:embed="rId6"/>
                <a:stretch>
                  <a:fillRect r="-1891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671153" y="4414510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153" y="4414510"/>
                <a:ext cx="467045" cy="584775"/>
              </a:xfrm>
              <a:prstGeom prst="rect">
                <a:avLst/>
              </a:prstGeom>
              <a:blipFill>
                <a:blip r:embed="rId7"/>
                <a:stretch>
                  <a:fillRect r="-18421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6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5"/>
            <a:ext cx="10515600" cy="1325563"/>
          </a:xfrm>
        </p:spPr>
        <p:txBody>
          <a:bodyPr/>
          <a:lstStyle/>
          <a:p>
            <a:r>
              <a:rPr lang="en-US" dirty="0"/>
              <a:t>… but not all.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99" y="1205344"/>
            <a:ext cx="6074992" cy="5480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cs typeface="Times New Roman"/>
              </a:rPr>
              <a:t>“A linear classifier cannot learn an XOR function.”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…but a </a:t>
            </a:r>
            <a:r>
              <a:rPr lang="en-US" b="1" i="1" u="sng" dirty="0">
                <a:cs typeface="Times New Roman"/>
              </a:rPr>
              <a:t>two-layer neural net </a:t>
            </a:r>
            <a:r>
              <a:rPr lang="en-US" dirty="0">
                <a:cs typeface="Times New Roman"/>
              </a:rPr>
              <a:t>can compute an XOR function!</a:t>
            </a: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4242071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8064452" y="2781762"/>
            <a:ext cx="40943" cy="1881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351056" y="2645281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960926" y="4124082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42062" y="3034536"/>
            <a:ext cx="272956" cy="254465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237214" y="3096223"/>
            <a:ext cx="272956" cy="254465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275661" y="4114988"/>
            <a:ext cx="272956" cy="254465"/>
          </a:xfrm>
          <a:prstGeom prst="ellipse">
            <a:avLst/>
          </a:prstGeom>
          <a:solidFill>
            <a:srgbClr val="0432FF"/>
          </a:solidFill>
          <a:ln w="127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553476" y="3889414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3889414"/>
                <a:ext cx="460006" cy="584775"/>
              </a:xfrm>
              <a:prstGeom prst="rect">
                <a:avLst/>
              </a:prstGeom>
              <a:blipFill>
                <a:blip r:embed="rId2"/>
                <a:stretch>
                  <a:fillRect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40943" y="2362686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2362686"/>
                <a:ext cx="467045" cy="584775"/>
              </a:xfrm>
              <a:prstGeom prst="rect">
                <a:avLst/>
              </a:prstGeom>
              <a:blipFill>
                <a:blip r:embed="rId3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6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C14364A-27EA-1A46-AE52-C6D26EB23EF6}"/>
              </a:ext>
            </a:extLst>
          </p:cNvPr>
          <p:cNvSpPr/>
          <p:nvPr/>
        </p:nvSpPr>
        <p:spPr>
          <a:xfrm>
            <a:off x="7567448" y="4414345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AB8BCEA-187D-8A42-AC24-E6C07D21581B}"/>
              </a:ext>
            </a:extLst>
          </p:cNvPr>
          <p:cNvSpPr/>
          <p:nvPr/>
        </p:nvSpPr>
        <p:spPr>
          <a:xfrm>
            <a:off x="7598979" y="2175641"/>
            <a:ext cx="1671145" cy="1576552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C91825-08FA-0E43-B67A-728E76BCDA5B}"/>
              </a:ext>
            </a:extLst>
          </p:cNvPr>
          <p:cNvSpPr/>
          <p:nvPr/>
        </p:nvSpPr>
        <p:spPr>
          <a:xfrm>
            <a:off x="8012430" y="971550"/>
            <a:ext cx="2651760" cy="2286000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Feature Learning: A way to think about neural nets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Times New Roman"/>
                  </a:rPr>
                  <a:t>For example, consider the XOR problem.   Suppose we create two </a:t>
                </a:r>
                <a:r>
                  <a:rPr lang="en-US" b="1" u="sng" dirty="0">
                    <a:cs typeface="Times New Roman"/>
                  </a:rPr>
                  <a:t>hidden nodes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−1.5</m:t>
                          </m:r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cs typeface="Times New Roman"/>
                  </a:rPr>
                  <a:t>Then the XOR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is given by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205344"/>
                <a:ext cx="6074992" cy="5480591"/>
              </a:xfrm>
              <a:blipFill>
                <a:blip r:embed="rId2"/>
                <a:stretch>
                  <a:fillRect l="-2083" r="-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7491245" y="3227656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8068146" y="1519356"/>
            <a:ext cx="37250" cy="212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265328" y="1630866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97877" y="3066803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94350" y="1981795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476" y="2874999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3" y="1048232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CDC11D-0569-C743-AEB3-19D182ECCED6}"/>
              </a:ext>
            </a:extLst>
          </p:cNvPr>
          <p:cNvCxnSpPr/>
          <p:nvPr/>
        </p:nvCxnSpPr>
        <p:spPr>
          <a:xfrm flipH="1" flipV="1">
            <a:off x="7589051" y="2183321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BD139C-82C7-974B-9F8A-3BBAADC5DA30}"/>
              </a:ext>
            </a:extLst>
          </p:cNvPr>
          <p:cNvCxnSpPr>
            <a:cxnSpLocks/>
          </p:cNvCxnSpPr>
          <p:nvPr/>
        </p:nvCxnSpPr>
        <p:spPr>
          <a:xfrm>
            <a:off x="7515055" y="6166126"/>
            <a:ext cx="2957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4362C-1E1B-1848-95F2-AEBD4784E2AD}"/>
              </a:ext>
            </a:extLst>
          </p:cNvPr>
          <p:cNvCxnSpPr>
            <a:cxnSpLocks/>
          </p:cNvCxnSpPr>
          <p:nvPr/>
        </p:nvCxnSpPr>
        <p:spPr>
          <a:xfrm flipH="1" flipV="1">
            <a:off x="8084923" y="4495643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50CAB00-3FDA-EC44-B512-B08A9FF6A6A5}"/>
              </a:ext>
            </a:extLst>
          </p:cNvPr>
          <p:cNvSpPr/>
          <p:nvPr/>
        </p:nvSpPr>
        <p:spPr>
          <a:xfrm>
            <a:off x="9236138" y="6005273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2CED3A-1EA1-D54F-A49A-4A362C0DE1C3}"/>
              </a:ext>
            </a:extLst>
          </p:cNvPr>
          <p:cNvSpPr/>
          <p:nvPr/>
        </p:nvSpPr>
        <p:spPr>
          <a:xfrm>
            <a:off x="7917993" y="4863116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D230BF-BB0F-724E-A5A6-991AA02933F6}"/>
              </a:ext>
            </a:extLst>
          </p:cNvPr>
          <p:cNvSpPr/>
          <p:nvPr/>
        </p:nvSpPr>
        <p:spPr>
          <a:xfrm>
            <a:off x="7945247" y="5967603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9750424-AEB5-8048-AA5A-E88625285F64}"/>
              </a:ext>
            </a:extLst>
          </p:cNvPr>
          <p:cNvSpPr/>
          <p:nvPr/>
        </p:nvSpPr>
        <p:spPr>
          <a:xfrm>
            <a:off x="7911906" y="1962331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F02664-EF25-9F48-BC2C-32855FF12997}"/>
              </a:ext>
            </a:extLst>
          </p:cNvPr>
          <p:cNvSpPr/>
          <p:nvPr/>
        </p:nvSpPr>
        <p:spPr>
          <a:xfrm>
            <a:off x="9221598" y="3043426"/>
            <a:ext cx="369876" cy="389925"/>
          </a:xfrm>
          <a:prstGeom prst="ellipse">
            <a:avLst/>
          </a:prstGeom>
          <a:pattFill prst="ltHorz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/>
              <p:nvPr/>
            </p:nvSpPr>
            <p:spPr>
              <a:xfrm>
                <a:off x="8720762" y="1181575"/>
                <a:ext cx="162791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in this region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E842F5-2EED-6B41-A577-680AAF5A0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762" y="1181575"/>
                <a:ext cx="1627914" cy="646331"/>
              </a:xfrm>
              <a:prstGeom prst="rect">
                <a:avLst/>
              </a:prstGeom>
              <a:blipFill>
                <a:blip r:embed="rId5"/>
                <a:stretch>
                  <a:fillRect l="-3077" t="-784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/>
              <p:nvPr/>
            </p:nvSpPr>
            <p:spPr>
              <a:xfrm>
                <a:off x="6289654" y="2548421"/>
                <a:ext cx="178253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down in this region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723E21-3747-1A49-ABB8-6A9379486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54" y="2548421"/>
                <a:ext cx="1782538" cy="646331"/>
              </a:xfrm>
              <a:prstGeom prst="rect">
                <a:avLst/>
              </a:prstGeom>
              <a:blipFill>
                <a:blip r:embed="rId6"/>
                <a:stretch>
                  <a:fillRect l="-2837" t="-7692" r="-2837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/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Here in the middle,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are zero.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D9121-203C-0B4F-B3BA-C73134EBF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017" y="3329475"/>
                <a:ext cx="2371897" cy="923330"/>
              </a:xfrm>
              <a:prstGeom prst="rect">
                <a:avLst/>
              </a:prstGeom>
              <a:blipFill>
                <a:blip r:embed="rId9"/>
                <a:stretch>
                  <a:fillRect l="-2128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938217-5A06-EA48-BB21-14E78238DA7E}"/>
              </a:ext>
            </a:extLst>
          </p:cNvPr>
          <p:cNvCxnSpPr/>
          <p:nvPr/>
        </p:nvCxnSpPr>
        <p:spPr>
          <a:xfrm flipH="1" flipV="1">
            <a:off x="7536499" y="5047394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A4FF5B-5232-8C42-B8F1-CE043EA7DDDC}"/>
              </a:ext>
            </a:extLst>
          </p:cNvPr>
          <p:cNvCxnSpPr/>
          <p:nvPr/>
        </p:nvCxnSpPr>
        <p:spPr>
          <a:xfrm flipH="1" flipV="1">
            <a:off x="8230183" y="4511376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F141AA7-D0C2-884A-91B0-FFAA45D90890}"/>
              </a:ext>
            </a:extLst>
          </p:cNvPr>
          <p:cNvSpPr/>
          <p:nvPr/>
        </p:nvSpPr>
        <p:spPr>
          <a:xfrm>
            <a:off x="9167895" y="4905236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865461-2831-8D48-A45A-31E938AD0EAD}"/>
                  </a:ext>
                </a:extLst>
              </p:cNvPr>
              <p:cNvSpPr/>
              <p:nvPr/>
            </p:nvSpPr>
            <p:spPr>
              <a:xfrm>
                <a:off x="10453625" y="5833664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865461-2831-8D48-A45A-31E938AD0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625" y="5833664"/>
                <a:ext cx="460006" cy="584775"/>
              </a:xfrm>
              <a:prstGeom prst="rect">
                <a:avLst/>
              </a:prstGeom>
              <a:blipFill>
                <a:blip r:embed="rId10"/>
                <a:stretch>
                  <a:fillRect l="-2703" r="-1891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405D099-8A5A-4D4C-8B16-509482516E7F}"/>
                  </a:ext>
                </a:extLst>
              </p:cNvPr>
              <p:cNvSpPr/>
              <p:nvPr/>
            </p:nvSpPr>
            <p:spPr>
              <a:xfrm>
                <a:off x="7709110" y="3912311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405D099-8A5A-4D4C-8B16-509482516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10" y="3912311"/>
                <a:ext cx="467045" cy="584775"/>
              </a:xfrm>
              <a:prstGeom prst="rect">
                <a:avLst/>
              </a:prstGeom>
              <a:blipFill>
                <a:blip r:embed="rId11"/>
                <a:stretch>
                  <a:fillRect l="-2703"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>
            <a:extLst>
              <a:ext uri="{FF2B5EF4-FFF2-40B4-BE49-F238E27FC236}">
                <a16:creationId xmlns:a16="http://schemas.microsoft.com/office/drawing/2014/main" id="{06A72A81-FB44-E24A-AA0B-E4A14984DEB6}"/>
              </a:ext>
            </a:extLst>
          </p:cNvPr>
          <p:cNvSpPr/>
          <p:nvPr/>
        </p:nvSpPr>
        <p:spPr>
          <a:xfrm>
            <a:off x="839952" y="2648675"/>
            <a:ext cx="419917" cy="427034"/>
          </a:xfrm>
          <a:custGeom>
            <a:avLst/>
            <a:gdLst>
              <a:gd name="connsiteX0" fmla="*/ 0 w 1671145"/>
              <a:gd name="connsiteY0" fmla="*/ 0 h 1576552"/>
              <a:gd name="connsiteX1" fmla="*/ 1671145 w 1671145"/>
              <a:gd name="connsiteY1" fmla="*/ 1576552 h 1576552"/>
              <a:gd name="connsiteX2" fmla="*/ 63062 w 1671145"/>
              <a:gd name="connsiteY2" fmla="*/ 1560787 h 1576552"/>
              <a:gd name="connsiteX3" fmla="*/ 0 w 16711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145" h="1576552">
                <a:moveTo>
                  <a:pt x="0" y="0"/>
                </a:moveTo>
                <a:lnTo>
                  <a:pt x="1671145" y="1576552"/>
                </a:lnTo>
                <a:lnTo>
                  <a:pt x="63062" y="1560787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8313784-9354-4C46-80BA-7F0B74D04EC7}"/>
              </a:ext>
            </a:extLst>
          </p:cNvPr>
          <p:cNvSpPr/>
          <p:nvPr/>
        </p:nvSpPr>
        <p:spPr>
          <a:xfrm>
            <a:off x="814018" y="3297136"/>
            <a:ext cx="467045" cy="506916"/>
          </a:xfrm>
          <a:custGeom>
            <a:avLst/>
            <a:gdLst>
              <a:gd name="connsiteX0" fmla="*/ 194310 w 2651760"/>
              <a:gd name="connsiteY0" fmla="*/ 560070 h 2286000"/>
              <a:gd name="connsiteX1" fmla="*/ 1977390 w 2651760"/>
              <a:gd name="connsiteY1" fmla="*/ 2286000 h 2286000"/>
              <a:gd name="connsiteX2" fmla="*/ 2640330 w 2651760"/>
              <a:gd name="connsiteY2" fmla="*/ 2251710 h 2286000"/>
              <a:gd name="connsiteX3" fmla="*/ 2651760 w 2651760"/>
              <a:gd name="connsiteY3" fmla="*/ 0 h 2286000"/>
              <a:gd name="connsiteX4" fmla="*/ 0 w 2651760"/>
              <a:gd name="connsiteY4" fmla="*/ 0 h 2286000"/>
              <a:gd name="connsiteX5" fmla="*/ 22860 w 2651760"/>
              <a:gd name="connsiteY5" fmla="*/ 422910 h 2286000"/>
              <a:gd name="connsiteX6" fmla="*/ 194310 w 2651760"/>
              <a:gd name="connsiteY6" fmla="*/ 5600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760" h="2286000">
                <a:moveTo>
                  <a:pt x="194310" y="560070"/>
                </a:moveTo>
                <a:lnTo>
                  <a:pt x="1977390" y="2286000"/>
                </a:lnTo>
                <a:lnTo>
                  <a:pt x="2640330" y="2251710"/>
                </a:lnTo>
                <a:lnTo>
                  <a:pt x="2651760" y="0"/>
                </a:lnTo>
                <a:lnTo>
                  <a:pt x="0" y="0"/>
                </a:lnTo>
                <a:lnTo>
                  <a:pt x="22860" y="422910"/>
                </a:lnTo>
                <a:lnTo>
                  <a:pt x="194310" y="56007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EE81DBEB-12B9-5448-AD58-5D20A6FB86B4}"/>
              </a:ext>
            </a:extLst>
          </p:cNvPr>
          <p:cNvSpPr/>
          <p:nvPr/>
        </p:nvSpPr>
        <p:spPr>
          <a:xfrm>
            <a:off x="654037" y="5421767"/>
            <a:ext cx="467045" cy="474077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Breaking the constraints of linearity: multi-layer neural nets</a:t>
            </a:r>
          </a:p>
          <a:p>
            <a:r>
              <a:rPr lang="en-US" dirty="0"/>
              <a:t>What’s inside a multi-layer neural net?</a:t>
            </a:r>
          </a:p>
          <a:p>
            <a:r>
              <a:rPr lang="en-US" dirty="0"/>
              <a:t>Forward-propagation example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Finding the derivative: 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178138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49C6-9F5E-A243-9132-BDC5AA64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Multi-layer neural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56BD9-8801-7349-BF19-94D419227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excitation</a:t>
                </a:r>
                <a:r>
                  <a:rPr lang="en-US" dirty="0"/>
                  <a:t> of the </a:t>
                </a:r>
                <a:r>
                  <a:rPr lang="en-US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neuron (a.k.a. “node”) in the l</a:t>
                </a:r>
                <a:r>
                  <a:rPr lang="en-US" baseline="30000" dirty="0"/>
                  <a:t>th</a:t>
                </a:r>
                <a:r>
                  <a:rPr lang="en-US" dirty="0"/>
                  <a:t> layer</a:t>
                </a:r>
              </a:p>
              <a:p>
                <a:pPr lvl="1"/>
                <a:r>
                  <a:rPr lang="en-US" dirty="0"/>
                  <a:t>Computed by adding together inputs from many other neurons, each weighted by a corresponding connection strength or connection weight,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u="sng" dirty="0"/>
                  <a:t>activation</a:t>
                </a:r>
                <a:r>
                  <a:rPr lang="en-US" dirty="0"/>
                  <a:t> of the </a:t>
                </a:r>
                <a:r>
                  <a:rPr lang="en-US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node in the l</a:t>
                </a:r>
                <a:r>
                  <a:rPr lang="en-US" baseline="30000" dirty="0"/>
                  <a:t>th</a:t>
                </a:r>
                <a:r>
                  <a:rPr lang="en-US" dirty="0"/>
                  <a:t> layer</a:t>
                </a:r>
              </a:p>
              <a:p>
                <a:pPr lvl="1"/>
                <a:r>
                  <a:rPr lang="en-US" dirty="0"/>
                  <a:t>This is computed by just passing the excitation through a scalar nonlinear activation function, 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 activation functions in different layers differ, so to be pedantic, sometimes we’ll write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56BD9-8801-7349-BF19-94D419227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18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1490</Words>
  <Application>Microsoft Macintosh PowerPoint</Application>
  <PresentationFormat>Widescreen</PresentationFormat>
  <Paragraphs>300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Lecture 10: Back-Propagation</vt:lpstr>
      <vt:lpstr>Outline</vt:lpstr>
      <vt:lpstr>Biological Inspiration: McCulloch-Pitts Artificial Neuron, 1943</vt:lpstr>
      <vt:lpstr>Biological Inspiration: Neuronal Circuits</vt:lpstr>
      <vt:lpstr>A McCulloch-Pitts Neuron can compute some logical functions…</vt:lpstr>
      <vt:lpstr>… but not all.</vt:lpstr>
      <vt:lpstr>Feature Learning: A way to think about neural nets</vt:lpstr>
      <vt:lpstr>Outline</vt:lpstr>
      <vt:lpstr>Multi-layer neural net</vt:lpstr>
      <vt:lpstr>Multi-layer neural net</vt:lpstr>
      <vt:lpstr>The magical stuff: layers</vt:lpstr>
      <vt:lpstr>Activation functions</vt:lpstr>
      <vt:lpstr>Outline</vt:lpstr>
      <vt:lpstr>Example</vt:lpstr>
      <vt:lpstr>Initialize</vt:lpstr>
      <vt:lpstr>Excitation to Activation: h_j^((1))=ReLU(e_j^((1)) ) </vt:lpstr>
      <vt:lpstr>Activation to Excitation: e_j^((2))=∑_k▒〖w_jk^((2)) h_k^((1)) 〗 </vt:lpstr>
      <vt:lpstr>Output: h_j^((2))=softmax(e_j^((2)) ) </vt:lpstr>
      <vt:lpstr>PowerPoint Presentation</vt:lpstr>
      <vt:lpstr>Outline</vt:lpstr>
      <vt:lpstr>Gradient descent: basic idea</vt:lpstr>
      <vt:lpstr>Visualizing gradient descent</vt:lpstr>
      <vt:lpstr>Outline</vt:lpstr>
      <vt:lpstr>Finding the derivative</vt:lpstr>
      <vt:lpstr>Finding the derivative</vt:lpstr>
      <vt:lpstr>Finding the derivative</vt:lpstr>
      <vt:lpstr>Finding the derivative</vt:lpstr>
      <vt:lpstr>Gradient descent</vt:lpstr>
      <vt:lpstr>Back-propagation</vt:lpstr>
      <vt:lpstr>Gradient descent to minimize loss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27: Neural Networks and Deep Learning</dc:title>
  <dc:creator>Hasegawa-Johnson, Mark Allan</dc:creator>
  <cp:lastModifiedBy>Hasegawa-Johnson, Mark Allan</cp:lastModifiedBy>
  <cp:revision>93</cp:revision>
  <dcterms:created xsi:type="dcterms:W3CDTF">2020-04-05T17:00:58Z</dcterms:created>
  <dcterms:modified xsi:type="dcterms:W3CDTF">2021-03-02T03:28:41Z</dcterms:modified>
</cp:coreProperties>
</file>