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82" r:id="rId3"/>
    <p:sldId id="313" r:id="rId4"/>
    <p:sldId id="314" r:id="rId5"/>
    <p:sldId id="315" r:id="rId6"/>
    <p:sldId id="383" r:id="rId7"/>
    <p:sldId id="289" r:id="rId8"/>
    <p:sldId id="290" r:id="rId9"/>
    <p:sldId id="353" r:id="rId10"/>
    <p:sldId id="357" r:id="rId11"/>
    <p:sldId id="358" r:id="rId12"/>
    <p:sldId id="359" r:id="rId13"/>
    <p:sldId id="360" r:id="rId14"/>
    <p:sldId id="364" r:id="rId15"/>
    <p:sldId id="363" r:id="rId16"/>
    <p:sldId id="384" r:id="rId17"/>
    <p:sldId id="316" r:id="rId18"/>
    <p:sldId id="372" r:id="rId19"/>
    <p:sldId id="373" r:id="rId20"/>
    <p:sldId id="374" r:id="rId21"/>
    <p:sldId id="375" r:id="rId22"/>
    <p:sldId id="376" r:id="rId23"/>
    <p:sldId id="377" r:id="rId24"/>
    <p:sldId id="378" r:id="rId25"/>
    <p:sldId id="379" r:id="rId26"/>
    <p:sldId id="380" r:id="rId27"/>
    <p:sldId id="320" r:id="rId28"/>
    <p:sldId id="385" r:id="rId29"/>
    <p:sldId id="349" r:id="rId30"/>
    <p:sldId id="351" r:id="rId31"/>
    <p:sldId id="381" r:id="rId32"/>
    <p:sldId id="356" r:id="rId33"/>
    <p:sldId id="386" r:id="rId3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85FF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A38A699-56E5-40FA-B32B-50BA6BD334D0}" type="datetimeFigureOut">
              <a:rPr lang="en-US" smtClean="0"/>
              <a:t>2/20/21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445462B-E077-45AE-8546-149D13F1D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36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86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07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90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99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D0F1F-090C-4750-A6D8-8D3576AB02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5DED9-45CD-4084-888B-5F6C6DEC0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5415E-2DBF-472E-BF75-D1B6F9C18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2/20/21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85109-C6BE-420A-8D67-A101DA5F5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8D746-9115-4669-A3CB-2BB75A7EF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8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727AB-248B-4EA1-9C1A-76FA391E8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8D97D4-A4DC-40E2-BDC3-27A31C722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F4441-7C51-46C8-82C8-A0D2C3AFB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2/20/21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5D440-C6BA-4E44-BCDE-D6E87C1C9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EEB54-E605-4E8A-94C2-6D6A48F40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85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79DBAB-C0D1-4C8F-85FF-3D662FE1D8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0A133-162C-43D3-91C4-7EA0371A4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31944-4E90-44C4-B12F-D003E32ED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2/20/21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AA0B3-2BA4-4BF1-8F8D-06B342132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E33F7-A7CE-4431-8BCF-A561737F5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25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654FB-C90A-46E6-826F-B79D895A1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1E5B0-6DAC-4057-9A4F-17FADD2E8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956AF-E10D-425A-8716-A1CEFFAC1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2/20/21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DF4AF-FED8-4CCC-A8D8-94CEEF979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EAF49-029D-4DB8-9FFE-EE5CCFB48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72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14792-B21A-4530-B8C8-5DFEA6B29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C5736-5A74-46E6-B934-CE02BED57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0B7D8-9712-4B96-B3EC-B5D83CD09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2/20/21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6AED3-7C8D-47FD-9C1B-9CD9F6B16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371C8-111D-4872-A891-186B6AA35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28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093C3-7056-44EE-908D-54CCF6068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B1474-F3E7-4285-84BD-0549C97E28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C1996C-1F64-4E2B-A383-CDDC374B2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38E118-4326-4741-8AF9-8F8DB6E8E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2/20/21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A5E6C-4021-47A0-A5F5-FEC133925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1DF565-7678-4BEC-B41B-952993FF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72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32646-8E2A-4CE2-8C86-CCA829BE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CD6F7-2288-4C8E-951F-9D63DA568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26A4DF-43C0-42A2-87B0-9E8DAE06A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7DF4BD-5ECF-4DAB-9BAE-AB8EAB2F1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59C860-E1A6-4F4D-807C-54DF414B03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3603E0-F82B-4446-9159-A1E9BBF5C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2/20/21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03ABC8-2E78-46F8-934F-04E610C2D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FB447E-5ED5-491F-A4DE-CFCB9EE15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5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BFF99-55CF-4B81-B954-BFF3F96F0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6576DF-37F7-4D1A-9351-6C348ED1B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2/20/21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10E6F3-3C24-40AC-8064-6F4CB6919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5F56D3-62B4-4782-9A99-C98C9AC89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94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66EA9B-A0A7-448F-898D-4C061B221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2/20/21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97E035-3510-4754-B2E7-A70F74BA4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44FBD-7DF8-42DD-9DF7-403CFE5C9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85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B83D8-40F8-4A53-8CC9-6B6FD3D28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4FF6F-5977-4009-BFBC-E0C8E7B90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0B965-EC7B-48F7-93C8-D1F2F1F14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D810FA-446B-448F-A841-7646A634A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2/20/21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5CB38-EBE9-41B0-A2B5-234251805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138511-7B49-4AFE-8A8A-BC0778206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05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B7D7E-3C92-4C0E-8E24-333146319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3C84C0-A0E2-4E29-96DA-8E942B4412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008549-5EBC-491B-B54B-84472C5B6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D6CBE9-FE08-435F-BDAC-38D50EE0F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BD67-10A8-4945-940A-075EB539D32F}" type="datetimeFigureOut">
              <a:rPr lang="en-US" smtClean="0"/>
              <a:t>2/20/21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5A5D12-4669-4C6E-8196-4C931380A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0137E-2468-4BB2-A7F5-219B9EC13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99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5280A5-BE05-4935-8477-19AC0F7A5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85A7E-81BD-48B7-8BBD-6E15A4390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3FB71-3BFF-4258-A80A-9D13E6416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1BD67-10A8-4945-940A-075EB539D32F}" type="datetimeFigureOut">
              <a:rPr lang="en-US" smtClean="0"/>
              <a:t>2/20/21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B937D-DAF9-4007-A282-0154EFEC2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A0855-6D3D-41CD-BCB9-BD510EAB2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0D538-CD8E-4AE3-AC34-D5693A2B0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7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openxmlformats.org/officeDocument/2006/relationships/image" Target="../media/image11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20.png"/><Relationship Id="rId5" Type="http://schemas.openxmlformats.org/officeDocument/2006/relationships/image" Target="../media/image15.svg"/><Relationship Id="rId10" Type="http://schemas.openxmlformats.org/officeDocument/2006/relationships/image" Target="../media/image26.png"/><Relationship Id="rId4" Type="http://schemas.openxmlformats.org/officeDocument/2006/relationships/image" Target="../media/image14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svg"/><Relationship Id="rId3" Type="http://schemas.openxmlformats.org/officeDocument/2006/relationships/image" Target="../media/image29.png"/><Relationship Id="rId7" Type="http://schemas.openxmlformats.org/officeDocument/2006/relationships/image" Target="../media/image27.png"/><Relationship Id="rId12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16.jpg"/><Relationship Id="rId5" Type="http://schemas.openxmlformats.org/officeDocument/2006/relationships/image" Target="../media/image15.svg"/><Relationship Id="rId10" Type="http://schemas.openxmlformats.org/officeDocument/2006/relationships/image" Target="../media/image26.png"/><Relationship Id="rId4" Type="http://schemas.openxmlformats.org/officeDocument/2006/relationships/image" Target="../media/image14.png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svg"/><Relationship Id="rId3" Type="http://schemas.openxmlformats.org/officeDocument/2006/relationships/image" Target="../media/image29.png"/><Relationship Id="rId7" Type="http://schemas.openxmlformats.org/officeDocument/2006/relationships/image" Target="../media/image22.png"/><Relationship Id="rId12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16.jpg"/><Relationship Id="rId5" Type="http://schemas.openxmlformats.org/officeDocument/2006/relationships/image" Target="../media/image15.svg"/><Relationship Id="rId15" Type="http://schemas.openxmlformats.org/officeDocument/2006/relationships/image" Target="../media/image28.png"/><Relationship Id="rId10" Type="http://schemas.openxmlformats.org/officeDocument/2006/relationships/image" Target="../media/image311.png"/><Relationship Id="rId4" Type="http://schemas.openxmlformats.org/officeDocument/2006/relationships/image" Target="../media/image14.png"/><Relationship Id="rId1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svg"/><Relationship Id="rId3" Type="http://schemas.openxmlformats.org/officeDocument/2006/relationships/image" Target="../media/image31.png"/><Relationship Id="rId7" Type="http://schemas.openxmlformats.org/officeDocument/2006/relationships/image" Target="../media/image30.png"/><Relationship Id="rId12" Type="http://schemas.openxmlformats.org/officeDocument/2006/relationships/image" Target="../media/image1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17.jpeg"/><Relationship Id="rId5" Type="http://schemas.openxmlformats.org/officeDocument/2006/relationships/image" Target="../media/image14.png"/><Relationship Id="rId15" Type="http://schemas.openxmlformats.org/officeDocument/2006/relationships/image" Target="../media/image20.png"/><Relationship Id="rId10" Type="http://schemas.openxmlformats.org/officeDocument/2006/relationships/image" Target="../media/image311.png"/><Relationship Id="rId4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3" Type="http://schemas.openxmlformats.org/officeDocument/2006/relationships/image" Target="../media/image29.png"/><Relationship Id="rId12" Type="http://schemas.openxmlformats.org/officeDocument/2006/relationships/image" Target="../media/image16.jpg"/><Relationship Id="rId17" Type="http://schemas.openxmlformats.org/officeDocument/2006/relationships/image" Target="../media/image17.jpeg"/><Relationship Id="rId2" Type="http://schemas.openxmlformats.org/officeDocument/2006/relationships/image" Target="../media/image34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20.png"/><Relationship Id="rId5" Type="http://schemas.openxmlformats.org/officeDocument/2006/relationships/image" Target="../media/image15.svg"/><Relationship Id="rId15" Type="http://schemas.openxmlformats.org/officeDocument/2006/relationships/image" Target="../media/image18.jpg"/><Relationship Id="rId10" Type="http://schemas.openxmlformats.org/officeDocument/2006/relationships/image" Target="../media/image311.png"/><Relationship Id="rId4" Type="http://schemas.openxmlformats.org/officeDocument/2006/relationships/image" Target="../media/image14.png"/><Relationship Id="rId14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svg"/><Relationship Id="rId7" Type="http://schemas.openxmlformats.org/officeDocument/2006/relationships/image" Target="../media/image30.png"/><Relationship Id="rId12" Type="http://schemas.openxmlformats.org/officeDocument/2006/relationships/image" Target="../media/image10.png"/><Relationship Id="rId17" Type="http://schemas.openxmlformats.org/officeDocument/2006/relationships/image" Target="../media/image38.png"/><Relationship Id="rId2" Type="http://schemas.openxmlformats.org/officeDocument/2006/relationships/image" Target="../media/image36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16.jpg"/><Relationship Id="rId5" Type="http://schemas.openxmlformats.org/officeDocument/2006/relationships/image" Target="../media/image14.png"/><Relationship Id="rId15" Type="http://schemas.openxmlformats.org/officeDocument/2006/relationships/image" Target="../media/image18.jpg"/><Relationship Id="rId10" Type="http://schemas.openxmlformats.org/officeDocument/2006/relationships/image" Target="../media/image311.png"/><Relationship Id="rId4" Type="http://schemas.openxmlformats.org/officeDocument/2006/relationships/image" Target="../media/image29.png"/><Relationship Id="rId1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4.png"/><Relationship Id="rId7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9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.png"/><Relationship Id="rId10" Type="http://schemas.openxmlformats.org/officeDocument/2006/relationships/image" Target="../media/image160.png"/><Relationship Id="rId4" Type="http://schemas.openxmlformats.org/officeDocument/2006/relationships/image" Target="../media/image61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3" Type="http://schemas.openxmlformats.org/officeDocument/2006/relationships/image" Target="../media/image62.png"/><Relationship Id="rId21" Type="http://schemas.openxmlformats.org/officeDocument/2006/relationships/image" Target="../media/image67.png"/><Relationship Id="rId34" Type="http://schemas.openxmlformats.org/officeDocument/2006/relationships/image" Target="../media/image80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33" Type="http://schemas.openxmlformats.org/officeDocument/2006/relationships/image" Target="../media/image7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5.png"/><Relationship Id="rId20" Type="http://schemas.openxmlformats.org/officeDocument/2006/relationships/image" Target="../media/image66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70.png"/><Relationship Id="rId32" Type="http://schemas.openxmlformats.org/officeDocument/2006/relationships/image" Target="../media/image78.png"/><Relationship Id="rId5" Type="http://schemas.openxmlformats.org/officeDocument/2006/relationships/image" Target="../media/image190.png"/><Relationship Id="rId15" Type="http://schemas.openxmlformats.org/officeDocument/2006/relationships/image" Target="../media/image32.png"/><Relationship Id="rId23" Type="http://schemas.openxmlformats.org/officeDocument/2006/relationships/image" Target="../media/image69.png"/><Relationship Id="rId28" Type="http://schemas.openxmlformats.org/officeDocument/2006/relationships/image" Target="../media/image74.png"/><Relationship Id="rId19" Type="http://schemas.openxmlformats.org/officeDocument/2006/relationships/image" Target="../media/image65.png"/><Relationship Id="rId31" Type="http://schemas.openxmlformats.org/officeDocument/2006/relationships/image" Target="../media/image77.png"/><Relationship Id="rId14" Type="http://schemas.openxmlformats.org/officeDocument/2006/relationships/image" Target="../media/image280.png"/><Relationship Id="rId22" Type="http://schemas.openxmlformats.org/officeDocument/2006/relationships/image" Target="../media/image68.png"/><Relationship Id="rId27" Type="http://schemas.openxmlformats.org/officeDocument/2006/relationships/image" Target="../media/image73.png"/><Relationship Id="rId30" Type="http://schemas.openxmlformats.org/officeDocument/2006/relationships/image" Target="../media/image76.png"/><Relationship Id="rId35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png"/><Relationship Id="rId13" Type="http://schemas.openxmlformats.org/officeDocument/2006/relationships/image" Target="../media/image350.png"/><Relationship Id="rId18" Type="http://schemas.openxmlformats.org/officeDocument/2006/relationships/image" Target="../media/image770.png"/><Relationship Id="rId26" Type="http://schemas.openxmlformats.org/officeDocument/2006/relationships/image" Target="../media/image85.png"/><Relationship Id="rId3" Type="http://schemas.openxmlformats.org/officeDocument/2006/relationships/image" Target="../media/image720.png"/><Relationship Id="rId21" Type="http://schemas.openxmlformats.org/officeDocument/2006/relationships/image" Target="../media/image800.png"/><Relationship Id="rId7" Type="http://schemas.openxmlformats.org/officeDocument/2006/relationships/image" Target="../media/image650.png"/><Relationship Id="rId12" Type="http://schemas.openxmlformats.org/officeDocument/2006/relationships/image" Target="../media/image700.png"/><Relationship Id="rId17" Type="http://schemas.openxmlformats.org/officeDocument/2006/relationships/image" Target="../media/image761.png"/><Relationship Id="rId25" Type="http://schemas.openxmlformats.org/officeDocument/2006/relationships/image" Target="../media/image8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51.png"/><Relationship Id="rId20" Type="http://schemas.openxmlformats.org/officeDocument/2006/relationships/image" Target="../media/image7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0.png"/><Relationship Id="rId11" Type="http://schemas.openxmlformats.org/officeDocument/2006/relationships/image" Target="../media/image690.png"/><Relationship Id="rId24" Type="http://schemas.openxmlformats.org/officeDocument/2006/relationships/image" Target="../media/image83.png"/><Relationship Id="rId5" Type="http://schemas.openxmlformats.org/officeDocument/2006/relationships/image" Target="../media/image730.png"/><Relationship Id="rId15" Type="http://schemas.openxmlformats.org/officeDocument/2006/relationships/image" Target="../media/image630.png"/><Relationship Id="rId23" Type="http://schemas.openxmlformats.org/officeDocument/2006/relationships/image" Target="../media/image82.png"/><Relationship Id="rId10" Type="http://schemas.openxmlformats.org/officeDocument/2006/relationships/image" Target="../media/image680.png"/><Relationship Id="rId19" Type="http://schemas.openxmlformats.org/officeDocument/2006/relationships/image" Target="../media/image780.png"/><Relationship Id="rId4" Type="http://schemas.openxmlformats.org/officeDocument/2006/relationships/image" Target="../media/image32.png"/><Relationship Id="rId9" Type="http://schemas.openxmlformats.org/officeDocument/2006/relationships/image" Target="../media/image670.png"/><Relationship Id="rId14" Type="http://schemas.openxmlformats.org/officeDocument/2006/relationships/image" Target="../media/image740.png"/><Relationship Id="rId22" Type="http://schemas.openxmlformats.org/officeDocument/2006/relationships/image" Target="../media/image81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8.sv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534" y="1522035"/>
            <a:ext cx="7798027" cy="53359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7472EE-1D49-49D1-93C4-78DFA0E42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973" y="175915"/>
            <a:ext cx="11857092" cy="147000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CS440/ECE448 Lecture 8: </a:t>
            </a:r>
            <a:br>
              <a:rPr lang="en-US" dirty="0"/>
            </a:br>
            <a:r>
              <a:rPr lang="en-US" dirty="0"/>
              <a:t>Perceptron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8BFA0-E61B-4A45-B080-D437D61BD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0440" y="196638"/>
            <a:ext cx="3942740" cy="1406020"/>
          </a:xfrm>
        </p:spPr>
        <p:txBody>
          <a:bodyPr>
            <a:normAutofit/>
          </a:bodyPr>
          <a:lstStyle/>
          <a:p>
            <a:pPr algn="r"/>
            <a:r>
              <a:rPr lang="en-US" sz="2000" dirty="0"/>
              <a:t>Mark Hasegawa-Johnson, 2/2021</a:t>
            </a:r>
          </a:p>
          <a:p>
            <a:pPr algn="r"/>
            <a:r>
              <a:rPr lang="en-US" sz="2000" dirty="0"/>
              <a:t>License: CC-BY 4.0; redistribute at will, as long as you cite the source.</a:t>
            </a:r>
          </a:p>
        </p:txBody>
      </p:sp>
    </p:spTree>
    <p:extLst>
      <p:ext uri="{BB962C8B-B14F-4D97-AF65-F5344CB8AC3E}">
        <p14:creationId xmlns:p14="http://schemas.microsoft.com/office/powerpoint/2010/main" val="803207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70AE5-C1F3-FF4A-A923-EAB54EB93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training example: dogs vs. cats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5513F8-819B-4048-9998-2896482C8F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4840" y="1429385"/>
                <a:ext cx="10515600" cy="4351338"/>
              </a:xfrm>
            </p:spPr>
            <p:txBody>
              <a:bodyPr/>
              <a:lstStyle/>
              <a:p>
                <a:r>
                  <a:rPr lang="en-US" sz="2400" dirty="0"/>
                  <a:t>Let’s start with the rule “if it comes when called (by at least 20 different people out of 40), it’s a dog.”</a:t>
                </a:r>
              </a:p>
              <a:p>
                <a:r>
                  <a:rPr lang="en-US" sz="2400" dirty="0"/>
                  <a:t>Write that as an equation: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sgn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−20)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Write that as a vector equation: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dirty="0" err="1">
                        <a:latin typeface="Cambria Math" panose="02040503050406030204" pitchFamily="18" charset="0"/>
                      </a:rPr>
                      <m:t>sgn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1,0,−20</m:t>
                        </m:r>
                      </m:e>
                    </m:d>
                  </m:oMath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5513F8-819B-4048-9998-2896482C8F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4840" y="1429385"/>
                <a:ext cx="10515600" cy="4351338"/>
              </a:xfrm>
              <a:blipFill>
                <a:blip r:embed="rId2"/>
                <a:stretch>
                  <a:fillRect l="-844" t="-1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5A0F87A-3346-3A45-9DAA-FF292C227FA5}"/>
              </a:ext>
            </a:extLst>
          </p:cNvPr>
          <p:cNvCxnSpPr/>
          <p:nvPr/>
        </p:nvCxnSpPr>
        <p:spPr>
          <a:xfrm>
            <a:off x="3535680" y="6370320"/>
            <a:ext cx="633984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F8C9DC8-DA52-4B44-8918-03CAA6932931}"/>
                  </a:ext>
                </a:extLst>
              </p:cNvPr>
              <p:cNvSpPr/>
              <p:nvPr/>
            </p:nvSpPr>
            <p:spPr>
              <a:xfrm>
                <a:off x="9481576" y="6285268"/>
                <a:ext cx="4607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F8C9DC8-DA52-4B44-8918-03CAA69329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1576" y="6285268"/>
                <a:ext cx="46076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C089141-14E4-EE45-9F84-54430B80A90F}"/>
              </a:ext>
            </a:extLst>
          </p:cNvPr>
          <p:cNvCxnSpPr/>
          <p:nvPr/>
        </p:nvCxnSpPr>
        <p:spPr>
          <a:xfrm flipV="1">
            <a:off x="3916680" y="3611880"/>
            <a:ext cx="0" cy="29517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 descr="Dog">
            <a:extLst>
              <a:ext uri="{FF2B5EF4-FFF2-40B4-BE49-F238E27FC236}">
                <a16:creationId xmlns:a16="http://schemas.microsoft.com/office/drawing/2014/main" id="{A6E8DEDB-1E19-B143-89DE-A59BDF3E23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7558877" y="3596640"/>
            <a:ext cx="1402241" cy="1584960"/>
          </a:xfrm>
          <a:prstGeom prst="rect">
            <a:avLst/>
          </a:prstGeom>
        </p:spPr>
      </p:pic>
      <p:pic>
        <p:nvPicPr>
          <p:cNvPr id="14" name="Graphic 13" descr="Cat">
            <a:extLst>
              <a:ext uri="{FF2B5EF4-FFF2-40B4-BE49-F238E27FC236}">
                <a16:creationId xmlns:a16="http://schemas.microsoft.com/office/drawing/2014/main" id="{9756E913-452D-8647-AD45-D553C52865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44216" y="5994218"/>
            <a:ext cx="742831" cy="7428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87C70BA-B3A4-4A40-8EC1-4847F2825676}"/>
                  </a:ext>
                </a:extLst>
              </p:cNvPr>
              <p:cNvSpPr/>
              <p:nvPr/>
            </p:nvSpPr>
            <p:spPr>
              <a:xfrm>
                <a:off x="3520892" y="3579617"/>
                <a:ext cx="4660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87C70BA-B3A4-4A40-8EC1-4847F28256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892" y="3579617"/>
                <a:ext cx="4660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549A052-9E46-9440-B5F2-79086C2D636C}"/>
              </a:ext>
            </a:extLst>
          </p:cNvPr>
          <p:cNvCxnSpPr>
            <a:cxnSpLocks/>
          </p:cNvCxnSpPr>
          <p:nvPr/>
        </p:nvCxnSpPr>
        <p:spPr>
          <a:xfrm>
            <a:off x="6757637" y="3611880"/>
            <a:ext cx="0" cy="304272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B82780F-1E4D-F245-8972-803D375D745B}"/>
              </a:ext>
            </a:extLst>
          </p:cNvPr>
          <p:cNvCxnSpPr>
            <a:cxnSpLocks/>
          </p:cNvCxnSpPr>
          <p:nvPr/>
        </p:nvCxnSpPr>
        <p:spPr>
          <a:xfrm>
            <a:off x="6763587" y="5029200"/>
            <a:ext cx="350520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4ADE0F5-7213-D547-9BD9-36B1138EFA7A}"/>
                  </a:ext>
                </a:extLst>
              </p:cNvPr>
              <p:cNvSpPr/>
              <p:nvPr/>
            </p:nvSpPr>
            <p:spPr>
              <a:xfrm>
                <a:off x="7028028" y="5103614"/>
                <a:ext cx="18240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4ADE0F5-7213-D547-9BD9-36B1138EFA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028" y="5103614"/>
                <a:ext cx="182402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12515AD-44BB-EB4A-BFBF-1C0162BE15D4}"/>
                  </a:ext>
                </a:extLst>
              </p:cNvPr>
              <p:cNvSpPr/>
              <p:nvPr/>
            </p:nvSpPr>
            <p:spPr>
              <a:xfrm>
                <a:off x="8798001" y="3579465"/>
                <a:ext cx="174990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dirty="0" smtClean="0">
                          <a:latin typeface="Cambria Math" panose="02040503050406030204" pitchFamily="18" charset="0"/>
                        </a:rPr>
                        <m:t>sgn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12515AD-44BB-EB4A-BFBF-1C0162BE15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8001" y="3579465"/>
                <a:ext cx="1749903" cy="400110"/>
              </a:xfrm>
              <a:prstGeom prst="rect">
                <a:avLst/>
              </a:prstGeom>
              <a:blipFill>
                <a:blip r:embed="rId10"/>
                <a:stretch>
                  <a:fillRect t="-3125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9B147B7-6867-594B-B35D-36BEEB81370F}"/>
                  </a:ext>
                </a:extLst>
              </p:cNvPr>
              <p:cNvSpPr/>
              <p:nvPr/>
            </p:nvSpPr>
            <p:spPr>
              <a:xfrm>
                <a:off x="4224883" y="6396261"/>
                <a:ext cx="1942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dirty="0" smtClean="0">
                          <a:latin typeface="Cambria Math" panose="02040503050406030204" pitchFamily="18" charset="0"/>
                        </a:rPr>
                        <m:t>sgn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9B147B7-6867-594B-B35D-36BEEB8137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883" y="6396261"/>
                <a:ext cx="1942262" cy="400110"/>
              </a:xfrm>
              <a:prstGeom prst="rect">
                <a:avLst/>
              </a:prstGeom>
              <a:blipFill>
                <a:blip r:embed="rId11"/>
                <a:stretch>
                  <a:fillRect t="-6452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5161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70AE5-C1F3-FF4A-A923-EAB54EB93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training example: dogs vs. cats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5513F8-819B-4048-9998-2896482C8F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4840" y="1429385"/>
                <a:ext cx="10515600" cy="4351338"/>
              </a:xfrm>
            </p:spPr>
            <p:txBody>
              <a:bodyPr/>
              <a:lstStyle/>
              <a:p>
                <a:r>
                  <a:rPr lang="en-US" sz="2400" dirty="0"/>
                  <a:t>The </a:t>
                </a:r>
                <a:r>
                  <a:rPr lang="en-US" sz="2400" b="1" u="sng" dirty="0"/>
                  <a:t>Presa </a:t>
                </a:r>
                <a:r>
                  <a:rPr lang="en-US" sz="2400" b="1" u="sng" dirty="0" err="1"/>
                  <a:t>Canario</a:t>
                </a:r>
                <a:r>
                  <a:rPr lang="en-US" sz="2400" b="1" u="sng" dirty="0"/>
                  <a:t> </a:t>
                </a:r>
                <a:r>
                  <a:rPr lang="en-US" sz="2400" dirty="0"/>
                  <a:t>gets misclassified as a cat 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1,</m:t>
                    </m:r>
                  </m:oMath>
                </a14:m>
                <a:r>
                  <a:rPr lang="en-US" sz="2400" dirty="0"/>
                  <a:t> but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2400" dirty="0"/>
                  <a:t>) because it only obeys its trainer, and nobody else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).  </a:t>
                </a:r>
              </a:p>
              <a:p>
                <a:r>
                  <a:rPr lang="en-US" sz="2400" dirty="0"/>
                  <a:t>Though it rarely comes when called, is very large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en-US" sz="2400" dirty="0"/>
                  <a:t> pounds).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=[1,100,1]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5513F8-819B-4048-9998-2896482C8F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4840" y="1429385"/>
                <a:ext cx="10515600" cy="4351338"/>
              </a:xfrm>
              <a:blipFill>
                <a:blip r:embed="rId2"/>
                <a:stretch>
                  <a:fillRect l="-844" t="-1744" r="-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F75F802-C590-4149-B961-28FD6E63F019}"/>
              </a:ext>
            </a:extLst>
          </p:cNvPr>
          <p:cNvCxnSpPr/>
          <p:nvPr/>
        </p:nvCxnSpPr>
        <p:spPr>
          <a:xfrm>
            <a:off x="3535680" y="6370320"/>
            <a:ext cx="633984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1AFAB77-FC7D-EF43-8243-FCED114F94DE}"/>
                  </a:ext>
                </a:extLst>
              </p:cNvPr>
              <p:cNvSpPr/>
              <p:nvPr/>
            </p:nvSpPr>
            <p:spPr>
              <a:xfrm>
                <a:off x="3549136" y="3564374"/>
                <a:ext cx="4660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1AFAB77-FC7D-EF43-8243-FCED114F94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136" y="3564374"/>
                <a:ext cx="46608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D99B8CC-05CC-FB4D-B613-6A3957E890D4}"/>
              </a:ext>
            </a:extLst>
          </p:cNvPr>
          <p:cNvCxnSpPr/>
          <p:nvPr/>
        </p:nvCxnSpPr>
        <p:spPr>
          <a:xfrm flipV="1">
            <a:off x="3916680" y="3611880"/>
            <a:ext cx="0" cy="29517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aphic 31" descr="Dog">
            <a:extLst>
              <a:ext uri="{FF2B5EF4-FFF2-40B4-BE49-F238E27FC236}">
                <a16:creationId xmlns:a16="http://schemas.microsoft.com/office/drawing/2014/main" id="{612A8D6A-57D4-5C41-B839-74E6A3B52E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7558877" y="3596640"/>
            <a:ext cx="1402241" cy="15849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C3A15BD-4A0E-3446-898C-A02B0242EBD6}"/>
                  </a:ext>
                </a:extLst>
              </p:cNvPr>
              <p:cNvSpPr/>
              <p:nvPr/>
            </p:nvSpPr>
            <p:spPr>
              <a:xfrm>
                <a:off x="9096496" y="6322814"/>
                <a:ext cx="4660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C3A15BD-4A0E-3446-898C-A02B0242EB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6496" y="6322814"/>
                <a:ext cx="4660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41F3DE8-2C27-744A-BB84-7AB20751193A}"/>
              </a:ext>
            </a:extLst>
          </p:cNvPr>
          <p:cNvCxnSpPr>
            <a:cxnSpLocks/>
          </p:cNvCxnSpPr>
          <p:nvPr/>
        </p:nvCxnSpPr>
        <p:spPr>
          <a:xfrm>
            <a:off x="6741285" y="3611880"/>
            <a:ext cx="18213" cy="3080266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0918290-530C-D34F-BB81-D7927FD6EBEA}"/>
              </a:ext>
            </a:extLst>
          </p:cNvPr>
          <p:cNvCxnSpPr>
            <a:cxnSpLocks/>
          </p:cNvCxnSpPr>
          <p:nvPr/>
        </p:nvCxnSpPr>
        <p:spPr>
          <a:xfrm>
            <a:off x="6752436" y="5029200"/>
            <a:ext cx="350520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473DD75-51C4-694E-A3EC-60AA96FDC59B}"/>
                  </a:ext>
                </a:extLst>
              </p:cNvPr>
              <p:cNvSpPr/>
              <p:nvPr/>
            </p:nvSpPr>
            <p:spPr>
              <a:xfrm>
                <a:off x="7028028" y="5103614"/>
                <a:ext cx="18240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1,0,−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473DD75-51C4-694E-A3EC-60AA96FDC5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028" y="5103614"/>
                <a:ext cx="182402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BA20561-49EE-CE4B-94F2-2A65633869C8}"/>
                  </a:ext>
                </a:extLst>
              </p:cNvPr>
              <p:cNvSpPr/>
              <p:nvPr/>
            </p:nvSpPr>
            <p:spPr>
              <a:xfrm>
                <a:off x="8798001" y="3579465"/>
                <a:ext cx="174990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dirty="0" smtClean="0">
                          <a:latin typeface="Cambria Math" panose="02040503050406030204" pitchFamily="18" charset="0"/>
                        </a:rPr>
                        <m:t>sgn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BA20561-49EE-CE4B-94F2-2A65633869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8001" y="3579465"/>
                <a:ext cx="1749903" cy="400110"/>
              </a:xfrm>
              <a:prstGeom prst="rect">
                <a:avLst/>
              </a:prstGeom>
              <a:blipFill>
                <a:blip r:embed="rId10"/>
                <a:stretch>
                  <a:fillRect t="-3125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>
            <a:extLst>
              <a:ext uri="{FF2B5EF4-FFF2-40B4-BE49-F238E27FC236}">
                <a16:creationId xmlns:a16="http://schemas.microsoft.com/office/drawing/2014/main" id="{7AB0AA5E-CB8D-0849-94A6-9CF3B74635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2824" y="3370123"/>
            <a:ext cx="1377870" cy="881837"/>
          </a:xfrm>
          <a:prstGeom prst="rect">
            <a:avLst/>
          </a:prstGeom>
        </p:spPr>
      </p:pic>
      <p:pic>
        <p:nvPicPr>
          <p:cNvPr id="16" name="Graphic 15" descr="Cat">
            <a:extLst>
              <a:ext uri="{FF2B5EF4-FFF2-40B4-BE49-F238E27FC236}">
                <a16:creationId xmlns:a16="http://schemas.microsoft.com/office/drawing/2014/main" id="{068810B7-0904-C241-A879-77B1F5DBFF0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544216" y="5994218"/>
            <a:ext cx="742831" cy="7428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9FBFA30-161B-F847-868E-9FC5320F878B}"/>
                  </a:ext>
                </a:extLst>
              </p:cNvPr>
              <p:cNvSpPr/>
              <p:nvPr/>
            </p:nvSpPr>
            <p:spPr>
              <a:xfrm>
                <a:off x="4224883" y="6396261"/>
                <a:ext cx="1942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dirty="0" smtClean="0">
                          <a:latin typeface="Cambria Math" panose="02040503050406030204" pitchFamily="18" charset="0"/>
                        </a:rPr>
                        <m:t>sgn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9FBFA30-161B-F847-868E-9FC5320F87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883" y="6396261"/>
                <a:ext cx="1942262" cy="400110"/>
              </a:xfrm>
              <a:prstGeom prst="rect">
                <a:avLst/>
              </a:prstGeom>
              <a:blipFill>
                <a:blip r:embed="rId14"/>
                <a:stretch>
                  <a:fillRect t="-6452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8437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70AE5-C1F3-FF4A-A923-EAB54EB93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training example: dogs vs. cats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5513F8-819B-4048-9998-2896482C8F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4840" y="1429385"/>
                <a:ext cx="10515600" cy="4351338"/>
              </a:xfrm>
            </p:spPr>
            <p:txBody>
              <a:bodyPr/>
              <a:lstStyle/>
              <a:p>
                <a:r>
                  <a:rPr lang="en-US" sz="2400" dirty="0"/>
                  <a:t>The </a:t>
                </a:r>
                <a:r>
                  <a:rPr lang="en-US" sz="2400" b="1" u="sng" dirty="0"/>
                  <a:t>Presa </a:t>
                </a:r>
                <a:r>
                  <a:rPr lang="en-US" sz="2400" b="1" u="sng" dirty="0" err="1"/>
                  <a:t>Canario</a:t>
                </a:r>
                <a:r>
                  <a:rPr lang="en-US" sz="2400" b="1" u="sng" dirty="0"/>
                  <a:t> </a:t>
                </a:r>
                <a:r>
                  <a:rPr lang="en-US" sz="2400" dirty="0"/>
                  <a:t>gets misclassified.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=[1,100,1]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Perceptron learning rule: update the weights as: 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𝑦𝑥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−20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5513F8-819B-4048-9998-2896482C8F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4840" y="1429385"/>
                <a:ext cx="10515600" cy="4351338"/>
              </a:xfrm>
              <a:blipFill>
                <a:blip r:embed="rId2"/>
                <a:stretch>
                  <a:fillRect l="-844" t="-1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5A0F87A-3346-3A45-9DAA-FF292C227FA5}"/>
              </a:ext>
            </a:extLst>
          </p:cNvPr>
          <p:cNvCxnSpPr/>
          <p:nvPr/>
        </p:nvCxnSpPr>
        <p:spPr>
          <a:xfrm>
            <a:off x="3535680" y="6370320"/>
            <a:ext cx="633984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F8C9DC8-DA52-4B44-8918-03CAA6932931}"/>
                  </a:ext>
                </a:extLst>
              </p:cNvPr>
              <p:cNvSpPr/>
              <p:nvPr/>
            </p:nvSpPr>
            <p:spPr>
              <a:xfrm>
                <a:off x="3549136" y="3564374"/>
                <a:ext cx="4660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F8C9DC8-DA52-4B44-8918-03CAA69329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136" y="3564374"/>
                <a:ext cx="46608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C089141-14E4-EE45-9F84-54430B80A90F}"/>
              </a:ext>
            </a:extLst>
          </p:cNvPr>
          <p:cNvCxnSpPr/>
          <p:nvPr/>
        </p:nvCxnSpPr>
        <p:spPr>
          <a:xfrm flipV="1">
            <a:off x="3916680" y="3611880"/>
            <a:ext cx="0" cy="29517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 descr="Dog">
            <a:extLst>
              <a:ext uri="{FF2B5EF4-FFF2-40B4-BE49-F238E27FC236}">
                <a16:creationId xmlns:a16="http://schemas.microsoft.com/office/drawing/2014/main" id="{A6E8DEDB-1E19-B143-89DE-A59BDF3E23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7558877" y="3596640"/>
            <a:ext cx="1402241" cy="15849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87C70BA-B3A4-4A40-8EC1-4847F2825676}"/>
                  </a:ext>
                </a:extLst>
              </p:cNvPr>
              <p:cNvSpPr/>
              <p:nvPr/>
            </p:nvSpPr>
            <p:spPr>
              <a:xfrm>
                <a:off x="9096496" y="6322814"/>
                <a:ext cx="4660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87C70BA-B3A4-4A40-8EC1-4847F28256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6496" y="6322814"/>
                <a:ext cx="4660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549A052-9E46-9440-B5F2-79086C2D636C}"/>
              </a:ext>
            </a:extLst>
          </p:cNvPr>
          <p:cNvCxnSpPr>
            <a:cxnSpLocks/>
          </p:cNvCxnSpPr>
          <p:nvPr/>
        </p:nvCxnSpPr>
        <p:spPr>
          <a:xfrm>
            <a:off x="3378820" y="6115698"/>
            <a:ext cx="8597590" cy="613318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4ADE0F5-7213-D547-9BD9-36B1138EFA7A}"/>
                  </a:ext>
                </a:extLst>
              </p:cNvPr>
              <p:cNvSpPr/>
              <p:nvPr/>
            </p:nvSpPr>
            <p:spPr>
              <a:xfrm>
                <a:off x="5915142" y="4221272"/>
                <a:ext cx="1757789" cy="824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New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−19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4ADE0F5-7213-D547-9BD9-36B1138EFA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142" y="4221272"/>
                <a:ext cx="1757789" cy="824906"/>
              </a:xfrm>
              <a:prstGeom prst="rect">
                <a:avLst/>
              </a:prstGeom>
              <a:blipFill>
                <a:blip r:embed="rId7"/>
                <a:stretch>
                  <a:fillRect l="-2857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12515AD-44BB-EB4A-BFBF-1C0162BE15D4}"/>
                  </a:ext>
                </a:extLst>
              </p:cNvPr>
              <p:cNvSpPr/>
              <p:nvPr/>
            </p:nvSpPr>
            <p:spPr>
              <a:xfrm>
                <a:off x="8919921" y="4051905"/>
                <a:ext cx="174990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dirty="0" smtClean="0">
                          <a:latin typeface="Cambria Math" panose="02040503050406030204" pitchFamily="18" charset="0"/>
                        </a:rPr>
                        <m:t>sgn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12515AD-44BB-EB4A-BFBF-1C0162BE15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9921" y="4051905"/>
                <a:ext cx="1749903" cy="400110"/>
              </a:xfrm>
              <a:prstGeom prst="rect">
                <a:avLst/>
              </a:prstGeom>
              <a:blipFill>
                <a:blip r:embed="rId10"/>
                <a:stretch>
                  <a:fillRect t="-3030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A54A0F58-1DDF-C94F-A184-84BD451634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8216" y="3370123"/>
            <a:ext cx="1377870" cy="881837"/>
          </a:xfrm>
          <a:prstGeom prst="rect">
            <a:avLst/>
          </a:prstGeom>
        </p:spPr>
      </p:pic>
      <p:pic>
        <p:nvPicPr>
          <p:cNvPr id="16" name="Graphic 15" descr="Cat">
            <a:extLst>
              <a:ext uri="{FF2B5EF4-FFF2-40B4-BE49-F238E27FC236}">
                <a16:creationId xmlns:a16="http://schemas.microsoft.com/office/drawing/2014/main" id="{9A162015-1B6B-E343-903A-467B950E57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559456" y="6024698"/>
            <a:ext cx="742831" cy="742831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62BE7DC-BAFE-0244-9304-0CA7936CFC2E}"/>
              </a:ext>
            </a:extLst>
          </p:cNvPr>
          <p:cNvCxnSpPr>
            <a:cxnSpLocks/>
          </p:cNvCxnSpPr>
          <p:nvPr/>
        </p:nvCxnSpPr>
        <p:spPr>
          <a:xfrm>
            <a:off x="6808191" y="6338724"/>
            <a:ext cx="350520" cy="0"/>
          </a:xfrm>
          <a:prstGeom prst="straightConnector1">
            <a:avLst/>
          </a:prstGeom>
          <a:ln w="38100">
            <a:solidFill>
              <a:srgbClr val="FF85FF"/>
            </a:solidFill>
            <a:prstDash val="sysDot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B94097E-818F-3A44-A926-30F2C2E4280F}"/>
              </a:ext>
            </a:extLst>
          </p:cNvPr>
          <p:cNvCxnSpPr>
            <a:cxnSpLocks/>
          </p:cNvCxnSpPr>
          <p:nvPr/>
        </p:nvCxnSpPr>
        <p:spPr>
          <a:xfrm flipV="1">
            <a:off x="6771764" y="3644146"/>
            <a:ext cx="239210" cy="2717182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9B46110-67FC-AE44-9D2A-F191A801E8E8}"/>
                  </a:ext>
                </a:extLst>
              </p:cNvPr>
              <p:cNvSpPr/>
              <p:nvPr/>
            </p:nvSpPr>
            <p:spPr>
              <a:xfrm>
                <a:off x="4224883" y="6396261"/>
                <a:ext cx="1942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dirty="0" smtClean="0">
                          <a:latin typeface="Cambria Math" panose="02040503050406030204" pitchFamily="18" charset="0"/>
                        </a:rPr>
                        <m:t>sgn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9B46110-67FC-AE44-9D2A-F191A801E8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883" y="6396261"/>
                <a:ext cx="1942262" cy="400110"/>
              </a:xfrm>
              <a:prstGeom prst="rect">
                <a:avLst/>
              </a:prstGeom>
              <a:blipFill>
                <a:blip r:embed="rId14"/>
                <a:stretch>
                  <a:fillRect t="-6452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EA0A49B-BE5B-3F40-A50A-194921FF553F}"/>
                  </a:ext>
                </a:extLst>
              </p:cNvPr>
              <p:cNvSpPr/>
              <p:nvPr/>
            </p:nvSpPr>
            <p:spPr>
              <a:xfrm>
                <a:off x="7119102" y="5596682"/>
                <a:ext cx="1656351" cy="824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Old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EA0A49B-BE5B-3F40-A50A-194921FF55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9102" y="5596682"/>
                <a:ext cx="1656351" cy="824906"/>
              </a:xfrm>
              <a:prstGeom prst="rect">
                <a:avLst/>
              </a:prstGeom>
              <a:blipFill>
                <a:blip r:embed="rId15"/>
                <a:stretch>
                  <a:fillRect l="-3030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4879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54A0F58-1DDF-C94F-A184-84BD45163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1104" y="3370123"/>
            <a:ext cx="1377870" cy="8818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C70AE5-C1F3-FF4A-A923-EAB54EB93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training example: dogs vs. cats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5513F8-819B-4048-9998-2896482C8F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4840" y="1429385"/>
                <a:ext cx="10515600" cy="4351338"/>
              </a:xfrm>
            </p:spPr>
            <p:txBody>
              <a:bodyPr/>
              <a:lstStyle/>
              <a:p>
                <a:r>
                  <a:rPr lang="en-US" sz="2400" dirty="0"/>
                  <a:t>The </a:t>
                </a:r>
                <a:r>
                  <a:rPr lang="en-US" sz="2400" b="1" u="sng" dirty="0"/>
                  <a:t>Maltese</a:t>
                </a:r>
                <a:r>
                  <a:rPr lang="en-US" sz="2400" dirty="0"/>
                  <a:t> is small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2400" dirty="0"/>
                  <a:t> pounds) and very tame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40</m:t>
                    </m:r>
                  </m:oMath>
                </a14:m>
                <a:r>
                  <a:rPr lang="en-US" sz="2400" dirty="0"/>
                  <a:t>):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It’s correctly classified!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 err="1">
                        <a:latin typeface="Cambria Math" panose="02040503050406030204" pitchFamily="18" charset="0"/>
                      </a:rPr>
                      <m:t>sgn</m:t>
                    </m:r>
                    <m:d>
                      <m:d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sgn</m:t>
                    </m:r>
                    <m:d>
                      <m:dPr>
                        <m:ctrlPr>
                          <a:rPr lang="en-US" sz="2400" i="1" dirty="0" err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×40+100×10−19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=+1</m:t>
                    </m:r>
                  </m:oMath>
                </a14:m>
                <a:r>
                  <a:rPr lang="en-US" sz="2400" dirty="0"/>
                  <a:t>,</a:t>
                </a:r>
              </a:p>
              <a:p>
                <a:r>
                  <a:rPr lang="en-US" sz="2400" dirty="0"/>
                  <a:t>so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is unchanged.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5513F8-819B-4048-9998-2896482C8F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4840" y="1429385"/>
                <a:ext cx="10515600" cy="4351338"/>
              </a:xfrm>
              <a:blipFill>
                <a:blip r:embed="rId3"/>
                <a:stretch>
                  <a:fillRect l="-844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5A0F87A-3346-3A45-9DAA-FF292C227FA5}"/>
              </a:ext>
            </a:extLst>
          </p:cNvPr>
          <p:cNvCxnSpPr/>
          <p:nvPr/>
        </p:nvCxnSpPr>
        <p:spPr>
          <a:xfrm>
            <a:off x="3535680" y="6370320"/>
            <a:ext cx="633984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F8C9DC8-DA52-4B44-8918-03CAA6932931}"/>
                  </a:ext>
                </a:extLst>
              </p:cNvPr>
              <p:cNvSpPr/>
              <p:nvPr/>
            </p:nvSpPr>
            <p:spPr>
              <a:xfrm>
                <a:off x="3549136" y="3564374"/>
                <a:ext cx="4660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F8C9DC8-DA52-4B44-8918-03CAA69329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136" y="3564374"/>
                <a:ext cx="46608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C089141-14E4-EE45-9F84-54430B80A90F}"/>
              </a:ext>
            </a:extLst>
          </p:cNvPr>
          <p:cNvCxnSpPr/>
          <p:nvPr/>
        </p:nvCxnSpPr>
        <p:spPr>
          <a:xfrm flipV="1">
            <a:off x="3916680" y="3611880"/>
            <a:ext cx="0" cy="29517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 descr="Dog">
            <a:extLst>
              <a:ext uri="{FF2B5EF4-FFF2-40B4-BE49-F238E27FC236}">
                <a16:creationId xmlns:a16="http://schemas.microsoft.com/office/drawing/2014/main" id="{A6E8DEDB-1E19-B143-89DE-A59BDF3E23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7558877" y="3596640"/>
            <a:ext cx="1402241" cy="15849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87C70BA-B3A4-4A40-8EC1-4847F2825676}"/>
                  </a:ext>
                </a:extLst>
              </p:cNvPr>
              <p:cNvSpPr/>
              <p:nvPr/>
            </p:nvSpPr>
            <p:spPr>
              <a:xfrm>
                <a:off x="9096496" y="6322814"/>
                <a:ext cx="4660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87C70BA-B3A4-4A40-8EC1-4847F28256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6496" y="6322814"/>
                <a:ext cx="46608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12515AD-44BB-EB4A-BFBF-1C0162BE15D4}"/>
                  </a:ext>
                </a:extLst>
              </p:cNvPr>
              <p:cNvSpPr/>
              <p:nvPr/>
            </p:nvSpPr>
            <p:spPr>
              <a:xfrm>
                <a:off x="8919921" y="4051905"/>
                <a:ext cx="174990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dirty="0" smtClean="0">
                          <a:latin typeface="Cambria Math" panose="02040503050406030204" pitchFamily="18" charset="0"/>
                        </a:rPr>
                        <m:t>sgn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12515AD-44BB-EB4A-BFBF-1C0162BE15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9921" y="4051905"/>
                <a:ext cx="1749903" cy="400110"/>
              </a:xfrm>
              <a:prstGeom prst="rect">
                <a:avLst/>
              </a:prstGeom>
              <a:blipFill>
                <a:blip r:embed="rId10"/>
                <a:stretch>
                  <a:fillRect t="-3030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A small white dog sitting on a wooden surface&#10;&#10;Description automatically generated">
            <a:extLst>
              <a:ext uri="{FF2B5EF4-FFF2-40B4-BE49-F238E27FC236}">
                <a16:creationId xmlns:a16="http://schemas.microsoft.com/office/drawing/2014/main" id="{8EF6F874-40E5-4245-A0A8-DF88C674F7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610" y="5718712"/>
            <a:ext cx="1149523" cy="862454"/>
          </a:xfrm>
          <a:prstGeom prst="rect">
            <a:avLst/>
          </a:prstGeom>
        </p:spPr>
      </p:pic>
      <p:pic>
        <p:nvPicPr>
          <p:cNvPr id="20" name="Graphic 19" descr="Cat">
            <a:extLst>
              <a:ext uri="{FF2B5EF4-FFF2-40B4-BE49-F238E27FC236}">
                <a16:creationId xmlns:a16="http://schemas.microsoft.com/office/drawing/2014/main" id="{E3F7C90F-79B0-3C4B-ABD8-5A5DAC26AA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559456" y="5994218"/>
            <a:ext cx="742831" cy="742831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366E28B-4037-0649-A90D-38C6FC1976E7}"/>
              </a:ext>
            </a:extLst>
          </p:cNvPr>
          <p:cNvCxnSpPr>
            <a:cxnSpLocks/>
          </p:cNvCxnSpPr>
          <p:nvPr/>
        </p:nvCxnSpPr>
        <p:spPr>
          <a:xfrm>
            <a:off x="3378820" y="6115698"/>
            <a:ext cx="8597590" cy="613318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AE6DC30-07A3-BB4B-816A-4ADA680FD474}"/>
                  </a:ext>
                </a:extLst>
              </p:cNvPr>
              <p:cNvSpPr/>
              <p:nvPr/>
            </p:nvSpPr>
            <p:spPr>
              <a:xfrm>
                <a:off x="6895332" y="4946379"/>
                <a:ext cx="20805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0,−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AE6DC30-07A3-BB4B-816A-4ADA680FD4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332" y="4946379"/>
                <a:ext cx="208050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3163834-95CD-5E46-A891-BE916ECD2B88}"/>
              </a:ext>
            </a:extLst>
          </p:cNvPr>
          <p:cNvCxnSpPr>
            <a:cxnSpLocks/>
          </p:cNvCxnSpPr>
          <p:nvPr/>
        </p:nvCxnSpPr>
        <p:spPr>
          <a:xfrm flipV="1">
            <a:off x="6771764" y="3644146"/>
            <a:ext cx="239210" cy="2717182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92337DE-F47F-DE44-AA08-20C2D9B233EC}"/>
                  </a:ext>
                </a:extLst>
              </p:cNvPr>
              <p:cNvSpPr/>
              <p:nvPr/>
            </p:nvSpPr>
            <p:spPr>
              <a:xfrm>
                <a:off x="4224883" y="6396261"/>
                <a:ext cx="1942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dirty="0" smtClean="0">
                          <a:latin typeface="Cambria Math" panose="02040503050406030204" pitchFamily="18" charset="0"/>
                        </a:rPr>
                        <m:t>sgn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92337DE-F47F-DE44-AA08-20C2D9B233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883" y="6396261"/>
                <a:ext cx="1942262" cy="400110"/>
              </a:xfrm>
              <a:prstGeom prst="rect">
                <a:avLst/>
              </a:prstGeom>
              <a:blipFill>
                <a:blip r:embed="rId15"/>
                <a:stretch>
                  <a:fillRect t="-6452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1785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70AE5-C1F3-FF4A-A923-EAB54EB93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training example: dogs vs. cats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5513F8-819B-4048-9998-2896482C8F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4840" y="1429385"/>
                <a:ext cx="10515600" cy="4351338"/>
              </a:xfrm>
            </p:spPr>
            <p:txBody>
              <a:bodyPr/>
              <a:lstStyle/>
              <a:p>
                <a:r>
                  <a:rPr lang="en-US" sz="2400" dirty="0"/>
                  <a:t>The </a:t>
                </a:r>
                <a:r>
                  <a:rPr lang="en-US" sz="2400" b="1" u="sng" dirty="0"/>
                  <a:t>Maine Coon</a:t>
                </a:r>
                <a:r>
                  <a:rPr lang="en-US" sz="2400" dirty="0"/>
                  <a:t> cat is big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US" sz="2400" dirty="0"/>
                  <a:t> pounds: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,20,1</m:t>
                        </m:r>
                      </m:e>
                    </m:d>
                  </m:oMath>
                </a14:m>
                <a:r>
                  <a:rPr lang="en-US" sz="2400" dirty="0"/>
                  <a:t>), so it gets misclassified as a dog (true label is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2400" dirty="0"/>
                  <a:t>=“cat,”  but the classifier thinks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2400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=“dog”).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5513F8-819B-4048-9998-2896482C8F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4840" y="1429385"/>
                <a:ext cx="10515600" cy="4351338"/>
              </a:xfrm>
              <a:blipFill>
                <a:blip r:embed="rId2"/>
                <a:stretch>
                  <a:fillRect l="-844" t="-3198" r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5A0F87A-3346-3A45-9DAA-FF292C227FA5}"/>
              </a:ext>
            </a:extLst>
          </p:cNvPr>
          <p:cNvCxnSpPr/>
          <p:nvPr/>
        </p:nvCxnSpPr>
        <p:spPr>
          <a:xfrm>
            <a:off x="3535680" y="6370320"/>
            <a:ext cx="633984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F8C9DC8-DA52-4B44-8918-03CAA6932931}"/>
                  </a:ext>
                </a:extLst>
              </p:cNvPr>
              <p:cNvSpPr/>
              <p:nvPr/>
            </p:nvSpPr>
            <p:spPr>
              <a:xfrm>
                <a:off x="3549136" y="3564374"/>
                <a:ext cx="4660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F8C9DC8-DA52-4B44-8918-03CAA69329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136" y="3564374"/>
                <a:ext cx="46608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C089141-14E4-EE45-9F84-54430B80A90F}"/>
              </a:ext>
            </a:extLst>
          </p:cNvPr>
          <p:cNvCxnSpPr/>
          <p:nvPr/>
        </p:nvCxnSpPr>
        <p:spPr>
          <a:xfrm flipV="1">
            <a:off x="3916680" y="3611880"/>
            <a:ext cx="0" cy="29517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 descr="Dog">
            <a:extLst>
              <a:ext uri="{FF2B5EF4-FFF2-40B4-BE49-F238E27FC236}">
                <a16:creationId xmlns:a16="http://schemas.microsoft.com/office/drawing/2014/main" id="{A6E8DEDB-1E19-B143-89DE-A59BDF3E23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7558877" y="3596640"/>
            <a:ext cx="1402241" cy="15849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87C70BA-B3A4-4A40-8EC1-4847F2825676}"/>
                  </a:ext>
                </a:extLst>
              </p:cNvPr>
              <p:cNvSpPr/>
              <p:nvPr/>
            </p:nvSpPr>
            <p:spPr>
              <a:xfrm>
                <a:off x="9096496" y="6322814"/>
                <a:ext cx="4660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87C70BA-B3A4-4A40-8EC1-4847F28256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6496" y="6322814"/>
                <a:ext cx="4660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12515AD-44BB-EB4A-BFBF-1C0162BE15D4}"/>
                  </a:ext>
                </a:extLst>
              </p:cNvPr>
              <p:cNvSpPr/>
              <p:nvPr/>
            </p:nvSpPr>
            <p:spPr>
              <a:xfrm>
                <a:off x="8919921" y="4051905"/>
                <a:ext cx="174990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dirty="0" smtClean="0">
                          <a:latin typeface="Cambria Math" panose="02040503050406030204" pitchFamily="18" charset="0"/>
                        </a:rPr>
                        <m:t>sgn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12515AD-44BB-EB4A-BFBF-1C0162BE15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9921" y="4051905"/>
                <a:ext cx="1749903" cy="400110"/>
              </a:xfrm>
              <a:prstGeom prst="rect">
                <a:avLst/>
              </a:prstGeom>
              <a:blipFill>
                <a:blip r:embed="rId10"/>
                <a:stretch>
                  <a:fillRect t="-3030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1025189-39CB-3749-A9FB-C6C02A33AAA1}"/>
                  </a:ext>
                </a:extLst>
              </p:cNvPr>
              <p:cNvSpPr/>
              <p:nvPr/>
            </p:nvSpPr>
            <p:spPr>
              <a:xfrm>
                <a:off x="4224883" y="6396261"/>
                <a:ext cx="1942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dirty="0" smtClean="0">
                          <a:latin typeface="Cambria Math" panose="02040503050406030204" pitchFamily="18" charset="0"/>
                        </a:rPr>
                        <m:t>sgn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1025189-39CB-3749-A9FB-C6C02A33AA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883" y="6396261"/>
                <a:ext cx="1942262" cy="400110"/>
              </a:xfrm>
              <a:prstGeom prst="rect">
                <a:avLst/>
              </a:prstGeom>
              <a:blipFill>
                <a:blip r:embed="rId11"/>
                <a:stretch>
                  <a:fillRect t="-6452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A54A0F58-1DDF-C94F-A184-84BD4516345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1104" y="3370123"/>
            <a:ext cx="1377870" cy="881837"/>
          </a:xfrm>
          <a:prstGeom prst="rect">
            <a:avLst/>
          </a:prstGeom>
        </p:spPr>
      </p:pic>
      <p:pic>
        <p:nvPicPr>
          <p:cNvPr id="20" name="Graphic 19" descr="Cat">
            <a:extLst>
              <a:ext uri="{FF2B5EF4-FFF2-40B4-BE49-F238E27FC236}">
                <a16:creationId xmlns:a16="http://schemas.microsoft.com/office/drawing/2014/main" id="{E3F7C90F-79B0-3C4B-ABD8-5A5DAC26AA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559456" y="6009458"/>
            <a:ext cx="742831" cy="742831"/>
          </a:xfrm>
          <a:prstGeom prst="rect">
            <a:avLst/>
          </a:prstGeom>
        </p:spPr>
      </p:pic>
      <p:pic>
        <p:nvPicPr>
          <p:cNvPr id="32" name="Picture 31" descr="A cat sitting in front of a mirror posing for the camera&#10;&#10;Description automatically generated">
            <a:extLst>
              <a:ext uri="{FF2B5EF4-FFF2-40B4-BE49-F238E27FC236}">
                <a16:creationId xmlns:a16="http://schemas.microsoft.com/office/drawing/2014/main" id="{9A5A7E19-1E8F-594C-B5D8-6E00D613B2A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215" y="5083533"/>
            <a:ext cx="684661" cy="912881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006F717-8E92-1143-A375-F3DBE8ED9B7C}"/>
              </a:ext>
            </a:extLst>
          </p:cNvPr>
          <p:cNvCxnSpPr>
            <a:cxnSpLocks/>
          </p:cNvCxnSpPr>
          <p:nvPr/>
        </p:nvCxnSpPr>
        <p:spPr>
          <a:xfrm>
            <a:off x="3378820" y="6115698"/>
            <a:ext cx="8597590" cy="613318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C02ED0B-E89F-2B41-AEC6-FFBDC79F582D}"/>
                  </a:ext>
                </a:extLst>
              </p:cNvPr>
              <p:cNvSpPr/>
              <p:nvPr/>
            </p:nvSpPr>
            <p:spPr>
              <a:xfrm>
                <a:off x="6895332" y="4946379"/>
                <a:ext cx="20805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0,−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C02ED0B-E89F-2B41-AEC6-FFBDC79F58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332" y="4946379"/>
                <a:ext cx="208050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0CB937A-97F0-B040-AD3B-8AA788D7C172}"/>
              </a:ext>
            </a:extLst>
          </p:cNvPr>
          <p:cNvCxnSpPr>
            <a:cxnSpLocks/>
          </p:cNvCxnSpPr>
          <p:nvPr/>
        </p:nvCxnSpPr>
        <p:spPr>
          <a:xfrm flipV="1">
            <a:off x="6771764" y="3644146"/>
            <a:ext cx="239210" cy="2717182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A small white dog sitting on a wooden surface&#10;&#10;Description automatically generated">
            <a:extLst>
              <a:ext uri="{FF2B5EF4-FFF2-40B4-BE49-F238E27FC236}">
                <a16:creationId xmlns:a16="http://schemas.microsoft.com/office/drawing/2014/main" id="{0307966C-CF07-3F41-BEAB-2058E603228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610" y="5718712"/>
            <a:ext cx="1149523" cy="86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820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70AE5-C1F3-FF4A-A923-EAB54EB93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training example: dogs vs. cats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5513F8-819B-4048-9998-2896482C8F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4840" y="1429385"/>
                <a:ext cx="10515600" cy="4351338"/>
              </a:xfrm>
            </p:spPr>
            <p:txBody>
              <a:bodyPr/>
              <a:lstStyle/>
              <a:p>
                <a:r>
                  <a:rPr lang="en-US" sz="2400" dirty="0"/>
                  <a:t>The </a:t>
                </a:r>
                <a:r>
                  <a:rPr lang="en-US" sz="2400" b="1" u="sng" dirty="0"/>
                  <a:t>Maine Coon </a:t>
                </a:r>
                <a:r>
                  <a:rPr lang="en-US" sz="2400" dirty="0"/>
                  <a:t>cat is big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US" sz="2400" dirty="0"/>
                  <a:t> pounds: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0,20,1</m:t>
                        </m:r>
                      </m:e>
                    </m:d>
                  </m:oMath>
                </a14:m>
                <a:r>
                  <a:rPr lang="en-US" sz="2400" dirty="0"/>
                  <a:t>), so it gets misclassified, so we update w: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𝑦𝑥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19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5513F8-819B-4048-9998-2896482C8F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4840" y="1429385"/>
                <a:ext cx="10515600" cy="4351338"/>
              </a:xfrm>
              <a:blipFill>
                <a:blip r:embed="rId2"/>
                <a:stretch>
                  <a:fillRect l="-844" t="-3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5A0F87A-3346-3A45-9DAA-FF292C227FA5}"/>
              </a:ext>
            </a:extLst>
          </p:cNvPr>
          <p:cNvCxnSpPr/>
          <p:nvPr/>
        </p:nvCxnSpPr>
        <p:spPr>
          <a:xfrm>
            <a:off x="3535680" y="6370320"/>
            <a:ext cx="633984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F8C9DC8-DA52-4B44-8918-03CAA6932931}"/>
                  </a:ext>
                </a:extLst>
              </p:cNvPr>
              <p:cNvSpPr/>
              <p:nvPr/>
            </p:nvSpPr>
            <p:spPr>
              <a:xfrm>
                <a:off x="3549136" y="3564374"/>
                <a:ext cx="4660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F8C9DC8-DA52-4B44-8918-03CAA69329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136" y="3564374"/>
                <a:ext cx="46608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C089141-14E4-EE45-9F84-54430B80A90F}"/>
              </a:ext>
            </a:extLst>
          </p:cNvPr>
          <p:cNvCxnSpPr/>
          <p:nvPr/>
        </p:nvCxnSpPr>
        <p:spPr>
          <a:xfrm flipV="1">
            <a:off x="3916680" y="3611880"/>
            <a:ext cx="0" cy="29517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 descr="Dog">
            <a:extLst>
              <a:ext uri="{FF2B5EF4-FFF2-40B4-BE49-F238E27FC236}">
                <a16:creationId xmlns:a16="http://schemas.microsoft.com/office/drawing/2014/main" id="{A6E8DEDB-1E19-B143-89DE-A59BDF3E23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7558877" y="3596640"/>
            <a:ext cx="1402241" cy="15849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87C70BA-B3A4-4A40-8EC1-4847F2825676}"/>
                  </a:ext>
                </a:extLst>
              </p:cNvPr>
              <p:cNvSpPr/>
              <p:nvPr/>
            </p:nvSpPr>
            <p:spPr>
              <a:xfrm>
                <a:off x="9096496" y="6322814"/>
                <a:ext cx="4660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87C70BA-B3A4-4A40-8EC1-4847F28256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6496" y="6322814"/>
                <a:ext cx="46608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12515AD-44BB-EB4A-BFBF-1C0162BE15D4}"/>
                  </a:ext>
                </a:extLst>
              </p:cNvPr>
              <p:cNvSpPr/>
              <p:nvPr/>
            </p:nvSpPr>
            <p:spPr>
              <a:xfrm>
                <a:off x="8919921" y="4051905"/>
                <a:ext cx="174990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dirty="0" smtClean="0">
                          <a:latin typeface="Cambria Math" panose="02040503050406030204" pitchFamily="18" charset="0"/>
                        </a:rPr>
                        <m:t>sgn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12515AD-44BB-EB4A-BFBF-1C0162BE15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9921" y="4051905"/>
                <a:ext cx="1749903" cy="400110"/>
              </a:xfrm>
              <a:prstGeom prst="rect">
                <a:avLst/>
              </a:prstGeom>
              <a:blipFill>
                <a:blip r:embed="rId10"/>
                <a:stretch>
                  <a:fillRect t="-3030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A54A0F58-1DDF-C94F-A184-84BD451634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1104" y="3370123"/>
            <a:ext cx="1377870" cy="881837"/>
          </a:xfrm>
          <a:prstGeom prst="rect">
            <a:avLst/>
          </a:prstGeom>
        </p:spPr>
      </p:pic>
      <p:pic>
        <p:nvPicPr>
          <p:cNvPr id="25" name="Graphic 24" descr="Cat">
            <a:extLst>
              <a:ext uri="{FF2B5EF4-FFF2-40B4-BE49-F238E27FC236}">
                <a16:creationId xmlns:a16="http://schemas.microsoft.com/office/drawing/2014/main" id="{CB5F6310-160E-F042-BA8C-DAF7DBCA02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559456" y="6009458"/>
            <a:ext cx="742831" cy="742831"/>
          </a:xfrm>
          <a:prstGeom prst="rect">
            <a:avLst/>
          </a:prstGeom>
        </p:spPr>
      </p:pic>
      <p:pic>
        <p:nvPicPr>
          <p:cNvPr id="28" name="Picture 27" descr="A small white dog sitting on a wooden surface&#10;&#10;Description automatically generated">
            <a:extLst>
              <a:ext uri="{FF2B5EF4-FFF2-40B4-BE49-F238E27FC236}">
                <a16:creationId xmlns:a16="http://schemas.microsoft.com/office/drawing/2014/main" id="{BC96F07B-A337-2543-8A21-3A55CCBEC7D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610" y="5718712"/>
            <a:ext cx="1149523" cy="862454"/>
          </a:xfrm>
          <a:prstGeom prst="rect">
            <a:avLst/>
          </a:prstGeom>
        </p:spPr>
      </p:pic>
      <p:pic>
        <p:nvPicPr>
          <p:cNvPr id="30" name="Picture 29" descr="A cat sitting in front of a mirror posing for the camera&#10;&#10;Description automatically generated">
            <a:extLst>
              <a:ext uri="{FF2B5EF4-FFF2-40B4-BE49-F238E27FC236}">
                <a16:creationId xmlns:a16="http://schemas.microsoft.com/office/drawing/2014/main" id="{64894EB1-0478-594A-8F72-75F3ABA51B8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215" y="5083533"/>
            <a:ext cx="684661" cy="9128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03120A2-751A-6140-A946-6B3607EF1107}"/>
                  </a:ext>
                </a:extLst>
              </p:cNvPr>
              <p:cNvSpPr/>
              <p:nvPr/>
            </p:nvSpPr>
            <p:spPr>
              <a:xfrm>
                <a:off x="4224883" y="6396261"/>
                <a:ext cx="1942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dirty="0" smtClean="0">
                          <a:latin typeface="Cambria Math" panose="02040503050406030204" pitchFamily="18" charset="0"/>
                        </a:rPr>
                        <m:t>sgn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03120A2-751A-6140-A946-6B3607EF11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883" y="6396261"/>
                <a:ext cx="1942262" cy="400110"/>
              </a:xfrm>
              <a:prstGeom prst="rect">
                <a:avLst/>
              </a:prstGeom>
              <a:blipFill>
                <a:blip r:embed="rId1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789ECF2-0815-C848-9BE0-A4647A525B60}"/>
              </a:ext>
            </a:extLst>
          </p:cNvPr>
          <p:cNvCxnSpPr>
            <a:cxnSpLocks/>
          </p:cNvCxnSpPr>
          <p:nvPr/>
        </p:nvCxnSpPr>
        <p:spPr>
          <a:xfrm>
            <a:off x="3352800" y="5996414"/>
            <a:ext cx="8199120" cy="861586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40563C1-849B-BD40-804E-75225F9CC81C}"/>
                  </a:ext>
                </a:extLst>
              </p:cNvPr>
              <p:cNvSpPr/>
              <p:nvPr/>
            </p:nvSpPr>
            <p:spPr>
              <a:xfrm>
                <a:off x="6947741" y="5052686"/>
                <a:ext cx="19522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0,−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40563C1-849B-BD40-804E-75225F9CC8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741" y="5052686"/>
                <a:ext cx="1952266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EDB36BF-0A29-EE4A-A93D-7D22FC551A2C}"/>
              </a:ext>
            </a:extLst>
          </p:cNvPr>
          <p:cNvCxnSpPr>
            <a:cxnSpLocks/>
          </p:cNvCxnSpPr>
          <p:nvPr/>
        </p:nvCxnSpPr>
        <p:spPr>
          <a:xfrm flipV="1">
            <a:off x="6771764" y="3644146"/>
            <a:ext cx="239210" cy="2717182"/>
          </a:xfrm>
          <a:prstGeom prst="straightConnector1">
            <a:avLst/>
          </a:prstGeom>
          <a:ln w="38100">
            <a:solidFill>
              <a:srgbClr val="FF85FF"/>
            </a:solidFill>
            <a:prstDash val="sysDot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C1769BE-DA8D-8347-A8EC-64265D4F6472}"/>
              </a:ext>
            </a:extLst>
          </p:cNvPr>
          <p:cNvCxnSpPr>
            <a:cxnSpLocks/>
          </p:cNvCxnSpPr>
          <p:nvPr/>
        </p:nvCxnSpPr>
        <p:spPr>
          <a:xfrm flipV="1">
            <a:off x="6768050" y="4251960"/>
            <a:ext cx="242924" cy="2105651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456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93336-5A0C-A342-BFA4-4127A2082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66149B-3BAD-B445-8A66-9F8B4DE05E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A little history: perceptron as a model of a biological neuron</a:t>
                </a:r>
              </a:p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The perceptron learning algorithm</a:t>
                </a:r>
              </a:p>
              <a:p>
                <a:r>
                  <a:rPr lang="en-US" dirty="0"/>
                  <a:t>Linear separability,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𝑦𝑥</m:t>
                    </m:r>
                  </m:oMath>
                </a14:m>
                <a:r>
                  <a:rPr lang="en-US" dirty="0"/>
                  <a:t>, and convergence</a:t>
                </a:r>
              </a:p>
              <a:p>
                <a:pPr lvl="1"/>
                <a:r>
                  <a:rPr lang="en-US" dirty="0"/>
                  <a:t>It converges to the right answer, even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if data are linearly separable</a:t>
                </a:r>
              </a:p>
              <a:p>
                <a:pPr lvl="1"/>
                <a:r>
                  <a:rPr lang="en-US" dirty="0"/>
                  <a:t>If data are not linearly separable, it’s necessary to use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Multi-class perceptron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66149B-3BAD-B445-8A66-9F8B4DE05E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909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9" y="-1"/>
            <a:ext cx="10329083" cy="1508759"/>
          </a:xfrm>
        </p:spPr>
        <p:txBody>
          <a:bodyPr>
            <a:normAutofit/>
          </a:bodyPr>
          <a:lstStyle/>
          <a:p>
            <a:r>
              <a:rPr lang="en-US" dirty="0"/>
              <a:t>Does the perceptron find an answer?</a:t>
            </a:r>
            <a:br>
              <a:rPr lang="en-US" dirty="0"/>
            </a:br>
            <a:r>
              <a:rPr lang="en-US" dirty="0"/>
              <a:t>Does it find the correct answer?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531620"/>
            <a:ext cx="11306316" cy="1257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Suppose we run the perceptron algorithm for a very long time.   Will it converge to an answer?  Will it converge to the correct answer? </a:t>
            </a:r>
          </a:p>
        </p:txBody>
      </p:sp>
    </p:spTree>
    <p:extLst>
      <p:ext uri="{BB962C8B-B14F-4D97-AF65-F5344CB8AC3E}">
        <p14:creationId xmlns:p14="http://schemas.microsoft.com/office/powerpoint/2010/main" val="2866231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9" y="-1"/>
            <a:ext cx="10329083" cy="1508759"/>
          </a:xfrm>
        </p:spPr>
        <p:txBody>
          <a:bodyPr>
            <a:normAutofit/>
          </a:bodyPr>
          <a:lstStyle/>
          <a:p>
            <a:r>
              <a:rPr lang="en-US" dirty="0"/>
              <a:t>Does the perceptron find an answer?</a:t>
            </a:r>
            <a:br>
              <a:rPr lang="en-US" dirty="0"/>
            </a:br>
            <a:r>
              <a:rPr lang="en-US" dirty="0"/>
              <a:t>Does it find the correct answer?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531620"/>
            <a:ext cx="11306316" cy="1257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Suppose we run the perceptron algorithm for a very long time.   Will it converge to an answer?  Will it converge to the correct answer? </a:t>
            </a:r>
          </a:p>
          <a:p>
            <a:pPr marL="0" indent="0">
              <a:buNone/>
            </a:pPr>
            <a:r>
              <a:rPr lang="en-US" dirty="0"/>
              <a:t>That depends on whether or not the data are linearly separable.</a:t>
            </a:r>
          </a:p>
        </p:txBody>
      </p:sp>
    </p:spTree>
    <p:extLst>
      <p:ext uri="{BB962C8B-B14F-4D97-AF65-F5344CB8AC3E}">
        <p14:creationId xmlns:p14="http://schemas.microsoft.com/office/powerpoint/2010/main" val="1477605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9" y="-1"/>
            <a:ext cx="10329083" cy="1508759"/>
          </a:xfrm>
        </p:spPr>
        <p:txBody>
          <a:bodyPr>
            <a:normAutofit/>
          </a:bodyPr>
          <a:lstStyle/>
          <a:p>
            <a:r>
              <a:rPr lang="en-US" dirty="0"/>
              <a:t>Does the perceptron find an answer?</a:t>
            </a:r>
            <a:br>
              <a:rPr lang="en-US" dirty="0"/>
            </a:br>
            <a:r>
              <a:rPr lang="en-US" dirty="0"/>
              <a:t>Does it find the correct answer?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531620"/>
            <a:ext cx="11306316" cy="22631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Suppose we run the perceptron algorithm for a very long time.   Will it converge to an answer?  Will it converge to the correct answer? </a:t>
            </a:r>
          </a:p>
          <a:p>
            <a:pPr marL="0" indent="0">
              <a:buNone/>
            </a:pPr>
            <a:r>
              <a:rPr lang="en-US" dirty="0"/>
              <a:t>That depends on whether or not the data are linearly separable.</a:t>
            </a:r>
          </a:p>
          <a:p>
            <a:pPr marL="0" indent="0">
              <a:buNone/>
            </a:pPr>
            <a:r>
              <a:rPr lang="en-US" dirty="0"/>
              <a:t>”Linearly separable” means it’s possible to find a line (a hyperplane, in D-dimensional space) that separates the two classes, like this: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FCC96A7-ED58-CE4D-92B3-8C6948416051}"/>
              </a:ext>
            </a:extLst>
          </p:cNvPr>
          <p:cNvCxnSpPr>
            <a:cxnSpLocks/>
          </p:cNvCxnSpPr>
          <p:nvPr/>
        </p:nvCxnSpPr>
        <p:spPr>
          <a:xfrm>
            <a:off x="2308860" y="5326380"/>
            <a:ext cx="6248293" cy="220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8428373-9517-5D44-B364-31CB2C04A12C}"/>
              </a:ext>
            </a:extLst>
          </p:cNvPr>
          <p:cNvCxnSpPr>
            <a:cxnSpLocks/>
          </p:cNvCxnSpPr>
          <p:nvPr/>
        </p:nvCxnSpPr>
        <p:spPr>
          <a:xfrm flipV="1">
            <a:off x="5498182" y="3794760"/>
            <a:ext cx="0" cy="29489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1350AD7-AEA2-8E42-802B-BE31B58A6BCA}"/>
              </a:ext>
            </a:extLst>
          </p:cNvPr>
          <p:cNvSpPr/>
          <p:nvPr/>
        </p:nvSpPr>
        <p:spPr>
          <a:xfrm>
            <a:off x="6878476" y="4984734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00180D-F35F-6C4B-B1A8-C7B26445F69E}"/>
              </a:ext>
            </a:extLst>
          </p:cNvPr>
          <p:cNvSpPr/>
          <p:nvPr/>
        </p:nvSpPr>
        <p:spPr>
          <a:xfrm>
            <a:off x="6403074" y="4113554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50EC48-F8FC-3A49-B483-C086BC583D4B}"/>
              </a:ext>
            </a:extLst>
          </p:cNvPr>
          <p:cNvSpPr/>
          <p:nvPr/>
        </p:nvSpPr>
        <p:spPr>
          <a:xfrm>
            <a:off x="5422712" y="4074882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A186A2A-5382-464E-9921-BE0364511901}"/>
              </a:ext>
            </a:extLst>
          </p:cNvPr>
          <p:cNvSpPr/>
          <p:nvPr/>
        </p:nvSpPr>
        <p:spPr>
          <a:xfrm>
            <a:off x="5627429" y="5194006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9F949E6-7407-4842-AAA9-116E7E86B84E}"/>
                  </a:ext>
                </a:extLst>
              </p:cNvPr>
              <p:cNvSpPr/>
              <p:nvPr/>
            </p:nvSpPr>
            <p:spPr>
              <a:xfrm>
                <a:off x="8645835" y="5057640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9F949E6-7407-4842-AAA9-116E7E86B8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835" y="5057640"/>
                <a:ext cx="460006" cy="584775"/>
              </a:xfrm>
              <a:prstGeom prst="rect">
                <a:avLst/>
              </a:prstGeom>
              <a:blipFill>
                <a:blip r:embed="rId2"/>
                <a:stretch>
                  <a:fillRect r="-18421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35F4A4A-5C53-0D41-A947-8A5F19F3CCD9}"/>
                  </a:ext>
                </a:extLst>
              </p:cNvPr>
              <p:cNvSpPr/>
              <p:nvPr/>
            </p:nvSpPr>
            <p:spPr>
              <a:xfrm>
                <a:off x="5008277" y="3613154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35F4A4A-5C53-0D41-A947-8A5F19F3CC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277" y="3613154"/>
                <a:ext cx="467045" cy="584775"/>
              </a:xfrm>
              <a:prstGeom prst="rect">
                <a:avLst/>
              </a:prstGeom>
              <a:blipFill>
                <a:blip r:embed="rId3"/>
                <a:stretch>
                  <a:fillRect l="-2632" r="-21053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6FA0067C-5532-F644-BCA7-8A410F1703E8}"/>
              </a:ext>
            </a:extLst>
          </p:cNvPr>
          <p:cNvSpPr/>
          <p:nvPr/>
        </p:nvSpPr>
        <p:spPr>
          <a:xfrm>
            <a:off x="6571402" y="5714897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C4F6EDE-8D39-2146-BC50-49B4430F54C6}"/>
              </a:ext>
            </a:extLst>
          </p:cNvPr>
          <p:cNvSpPr/>
          <p:nvPr/>
        </p:nvSpPr>
        <p:spPr>
          <a:xfrm>
            <a:off x="4947313" y="4432001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51E7A61-5DEA-0B4E-B172-6C510CDAF2C6}"/>
              </a:ext>
            </a:extLst>
          </p:cNvPr>
          <p:cNvSpPr/>
          <p:nvPr/>
        </p:nvSpPr>
        <p:spPr>
          <a:xfrm>
            <a:off x="7788330" y="4475223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05FDE64-D253-AC4F-840F-4A33C1FB270C}"/>
              </a:ext>
            </a:extLst>
          </p:cNvPr>
          <p:cNvSpPr/>
          <p:nvPr/>
        </p:nvSpPr>
        <p:spPr>
          <a:xfrm>
            <a:off x="5811676" y="6620199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593DDD5-F5DF-564A-AA0E-D4C6BDA686B8}"/>
              </a:ext>
            </a:extLst>
          </p:cNvPr>
          <p:cNvSpPr/>
          <p:nvPr/>
        </p:nvSpPr>
        <p:spPr>
          <a:xfrm>
            <a:off x="4899548" y="580360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44300CD-8AD5-DF44-B06F-A22CEBBF0C68}"/>
              </a:ext>
            </a:extLst>
          </p:cNvPr>
          <p:cNvSpPr/>
          <p:nvPr/>
        </p:nvSpPr>
        <p:spPr>
          <a:xfrm>
            <a:off x="5051948" y="632449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99CBC99-3410-3D4D-96E9-E199A9CADBFD}"/>
              </a:ext>
            </a:extLst>
          </p:cNvPr>
          <p:cNvSpPr/>
          <p:nvPr/>
        </p:nvSpPr>
        <p:spPr>
          <a:xfrm>
            <a:off x="3825922" y="4743627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1F2FAA-D9D5-2941-89EC-D3081E1D74DB}"/>
              </a:ext>
            </a:extLst>
          </p:cNvPr>
          <p:cNvSpPr/>
          <p:nvPr/>
        </p:nvSpPr>
        <p:spPr>
          <a:xfrm>
            <a:off x="3759956" y="5687600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E5F306B-3C2F-9948-915B-8C58B0B8F275}"/>
              </a:ext>
            </a:extLst>
          </p:cNvPr>
          <p:cNvCxnSpPr/>
          <p:nvPr/>
        </p:nvCxnSpPr>
        <p:spPr>
          <a:xfrm>
            <a:off x="3825922" y="3794760"/>
            <a:ext cx="3052554" cy="2825439"/>
          </a:xfrm>
          <a:prstGeom prst="line">
            <a:avLst/>
          </a:prstGeom>
          <a:ln w="635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391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93336-5A0C-A342-BFA4-4127A2082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66149B-3BAD-B445-8A66-9F8B4DE05E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little history: perceptron as a model of a biological neuron</a:t>
                </a:r>
              </a:p>
              <a:p>
                <a:r>
                  <a:rPr lang="en-US" dirty="0"/>
                  <a:t>The perceptron learning algorithm</a:t>
                </a:r>
              </a:p>
              <a:p>
                <a:r>
                  <a:rPr lang="en-US" dirty="0"/>
                  <a:t>Linear separability,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𝑦𝑥</m:t>
                    </m:r>
                  </m:oMath>
                </a14:m>
                <a:r>
                  <a:rPr lang="en-US" dirty="0"/>
                  <a:t>, and convergence</a:t>
                </a:r>
              </a:p>
              <a:p>
                <a:pPr lvl="1"/>
                <a:r>
                  <a:rPr lang="en-US" dirty="0"/>
                  <a:t>It converges to the right answer, even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if data are linearly separable</a:t>
                </a:r>
              </a:p>
              <a:p>
                <a:pPr lvl="1"/>
                <a:r>
                  <a:rPr lang="en-US" dirty="0"/>
                  <a:t>If data are not linearly separable, it’s necessary to use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Multi-class perceptron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66149B-3BAD-B445-8A66-9F8B4DE05E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8427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9" y="-1"/>
            <a:ext cx="10329083" cy="1508759"/>
          </a:xfrm>
        </p:spPr>
        <p:txBody>
          <a:bodyPr>
            <a:normAutofit/>
          </a:bodyPr>
          <a:lstStyle/>
          <a:p>
            <a:r>
              <a:rPr lang="en-US" dirty="0"/>
              <a:t>Does the perceptron find an answer?</a:t>
            </a:r>
            <a:br>
              <a:rPr lang="en-US" dirty="0"/>
            </a:br>
            <a:r>
              <a:rPr lang="en-US" dirty="0"/>
              <a:t>Does it find the correct answer?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1450" y="1531620"/>
                <a:ext cx="11306316" cy="226314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Suppose that, instead of plotting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plot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𝑦𝑥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plot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dirty="0"/>
                  <a:t>, plot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1450" y="1531620"/>
                <a:ext cx="11306316" cy="2263140"/>
              </a:xfrm>
              <a:blipFill>
                <a:blip r:embed="rId2"/>
                <a:stretch>
                  <a:fillRect l="-1122" t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FCC96A7-ED58-CE4D-92B3-8C6948416051}"/>
              </a:ext>
            </a:extLst>
          </p:cNvPr>
          <p:cNvCxnSpPr>
            <a:cxnSpLocks/>
          </p:cNvCxnSpPr>
          <p:nvPr/>
        </p:nvCxnSpPr>
        <p:spPr>
          <a:xfrm>
            <a:off x="2308860" y="5326380"/>
            <a:ext cx="6248293" cy="220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8428373-9517-5D44-B364-31CB2C04A12C}"/>
              </a:ext>
            </a:extLst>
          </p:cNvPr>
          <p:cNvCxnSpPr>
            <a:cxnSpLocks/>
          </p:cNvCxnSpPr>
          <p:nvPr/>
        </p:nvCxnSpPr>
        <p:spPr>
          <a:xfrm flipV="1">
            <a:off x="5498182" y="3794760"/>
            <a:ext cx="0" cy="29489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1350AD7-AEA2-8E42-802B-BE31B58A6BCA}"/>
              </a:ext>
            </a:extLst>
          </p:cNvPr>
          <p:cNvSpPr/>
          <p:nvPr/>
        </p:nvSpPr>
        <p:spPr>
          <a:xfrm>
            <a:off x="6878476" y="4984734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00180D-F35F-6C4B-B1A8-C7B26445F69E}"/>
              </a:ext>
            </a:extLst>
          </p:cNvPr>
          <p:cNvSpPr/>
          <p:nvPr/>
        </p:nvSpPr>
        <p:spPr>
          <a:xfrm>
            <a:off x="6403074" y="4113554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50EC48-F8FC-3A49-B483-C086BC583D4B}"/>
              </a:ext>
            </a:extLst>
          </p:cNvPr>
          <p:cNvSpPr/>
          <p:nvPr/>
        </p:nvSpPr>
        <p:spPr>
          <a:xfrm>
            <a:off x="5422712" y="4074882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A186A2A-5382-464E-9921-BE0364511901}"/>
              </a:ext>
            </a:extLst>
          </p:cNvPr>
          <p:cNvSpPr/>
          <p:nvPr/>
        </p:nvSpPr>
        <p:spPr>
          <a:xfrm>
            <a:off x="5627429" y="5194006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9F949E6-7407-4842-AAA9-116E7E86B84E}"/>
                  </a:ext>
                </a:extLst>
              </p:cNvPr>
              <p:cNvSpPr/>
              <p:nvPr/>
            </p:nvSpPr>
            <p:spPr>
              <a:xfrm>
                <a:off x="8645835" y="5057640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9F949E6-7407-4842-AAA9-116E7E86B8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835" y="5057640"/>
                <a:ext cx="460006" cy="584775"/>
              </a:xfrm>
              <a:prstGeom prst="rect">
                <a:avLst/>
              </a:prstGeom>
              <a:blipFill>
                <a:blip r:embed="rId3"/>
                <a:stretch>
                  <a:fillRect r="-18421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35F4A4A-5C53-0D41-A947-8A5F19F3CCD9}"/>
                  </a:ext>
                </a:extLst>
              </p:cNvPr>
              <p:cNvSpPr/>
              <p:nvPr/>
            </p:nvSpPr>
            <p:spPr>
              <a:xfrm>
                <a:off x="5008277" y="3613154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35F4A4A-5C53-0D41-A947-8A5F19F3CC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277" y="3613154"/>
                <a:ext cx="467045" cy="584775"/>
              </a:xfrm>
              <a:prstGeom prst="rect">
                <a:avLst/>
              </a:prstGeom>
              <a:blipFill>
                <a:blip r:embed="rId4"/>
                <a:stretch>
                  <a:fillRect l="-2632" r="-21053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6FA0067C-5532-F644-BCA7-8A410F1703E8}"/>
              </a:ext>
            </a:extLst>
          </p:cNvPr>
          <p:cNvSpPr/>
          <p:nvPr/>
        </p:nvSpPr>
        <p:spPr>
          <a:xfrm>
            <a:off x="6571402" y="5714897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C4F6EDE-8D39-2146-BC50-49B4430F54C6}"/>
              </a:ext>
            </a:extLst>
          </p:cNvPr>
          <p:cNvSpPr/>
          <p:nvPr/>
        </p:nvSpPr>
        <p:spPr>
          <a:xfrm>
            <a:off x="4947313" y="4432001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51E7A61-5DEA-0B4E-B172-6C510CDAF2C6}"/>
              </a:ext>
            </a:extLst>
          </p:cNvPr>
          <p:cNvSpPr/>
          <p:nvPr/>
        </p:nvSpPr>
        <p:spPr>
          <a:xfrm>
            <a:off x="7788330" y="4475223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05FDE64-D253-AC4F-840F-4A33C1FB270C}"/>
              </a:ext>
            </a:extLst>
          </p:cNvPr>
          <p:cNvSpPr/>
          <p:nvPr/>
        </p:nvSpPr>
        <p:spPr>
          <a:xfrm>
            <a:off x="5811676" y="6620199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593DDD5-F5DF-564A-AA0E-D4C6BDA686B8}"/>
              </a:ext>
            </a:extLst>
          </p:cNvPr>
          <p:cNvSpPr/>
          <p:nvPr/>
        </p:nvSpPr>
        <p:spPr>
          <a:xfrm>
            <a:off x="4899548" y="580360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44300CD-8AD5-DF44-B06F-A22CEBBF0C68}"/>
              </a:ext>
            </a:extLst>
          </p:cNvPr>
          <p:cNvSpPr/>
          <p:nvPr/>
        </p:nvSpPr>
        <p:spPr>
          <a:xfrm>
            <a:off x="5051948" y="6324495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99CBC99-3410-3D4D-96E9-E199A9CADBFD}"/>
              </a:ext>
            </a:extLst>
          </p:cNvPr>
          <p:cNvSpPr/>
          <p:nvPr/>
        </p:nvSpPr>
        <p:spPr>
          <a:xfrm>
            <a:off x="3825922" y="4743627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1F2FAA-D9D5-2941-89EC-D3081E1D74DB}"/>
              </a:ext>
            </a:extLst>
          </p:cNvPr>
          <p:cNvSpPr/>
          <p:nvPr/>
        </p:nvSpPr>
        <p:spPr>
          <a:xfrm>
            <a:off x="3759956" y="5687600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4336C97-A269-3146-8E9D-E1683C31F7AD}"/>
              </a:ext>
            </a:extLst>
          </p:cNvPr>
          <p:cNvCxnSpPr/>
          <p:nvPr/>
        </p:nvCxnSpPr>
        <p:spPr>
          <a:xfrm>
            <a:off x="3825922" y="3794760"/>
            <a:ext cx="3052554" cy="2825439"/>
          </a:xfrm>
          <a:prstGeom prst="line">
            <a:avLst/>
          </a:prstGeom>
          <a:ln w="635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69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966 -0.43009 " pathEditMode="relative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247 -0.30139 " pathEditMode="relative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919 -0.19468 " pathEditMode="relative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532 -0.15672 " pathEditMode="relative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8307 0.15973 " pathEditMode="relative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9" y="-1"/>
            <a:ext cx="10329083" cy="1508759"/>
          </a:xfrm>
        </p:spPr>
        <p:txBody>
          <a:bodyPr>
            <a:normAutofit/>
          </a:bodyPr>
          <a:lstStyle/>
          <a:p>
            <a:r>
              <a:rPr lang="en-US" dirty="0"/>
              <a:t>Does the perceptron find an answer?</a:t>
            </a:r>
            <a:br>
              <a:rPr lang="en-US" dirty="0"/>
            </a:br>
            <a:r>
              <a:rPr lang="en-US" dirty="0"/>
              <a:t>Does it find the correct answer?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1450" y="1531620"/>
                <a:ext cx="11306316" cy="226314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Notice that the original data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 are linearly separable if and only if the signed data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𝑦𝑥</m:t>
                    </m:r>
                  </m:oMath>
                </a14:m>
                <a:r>
                  <a:rPr lang="en-US" dirty="0"/>
                  <a:t>) are all in the same half-plane.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1450" y="1531620"/>
                <a:ext cx="11306316" cy="2263140"/>
              </a:xfrm>
              <a:blipFill>
                <a:blip r:embed="rId2"/>
                <a:stretch>
                  <a:fillRect l="-1122" t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FCC96A7-ED58-CE4D-92B3-8C6948416051}"/>
              </a:ext>
            </a:extLst>
          </p:cNvPr>
          <p:cNvCxnSpPr>
            <a:cxnSpLocks/>
          </p:cNvCxnSpPr>
          <p:nvPr/>
        </p:nvCxnSpPr>
        <p:spPr>
          <a:xfrm>
            <a:off x="2308860" y="5326380"/>
            <a:ext cx="6248293" cy="220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8428373-9517-5D44-B364-31CB2C04A12C}"/>
              </a:ext>
            </a:extLst>
          </p:cNvPr>
          <p:cNvCxnSpPr>
            <a:cxnSpLocks/>
          </p:cNvCxnSpPr>
          <p:nvPr/>
        </p:nvCxnSpPr>
        <p:spPr>
          <a:xfrm flipV="1">
            <a:off x="5498182" y="3794760"/>
            <a:ext cx="0" cy="29489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1350AD7-AEA2-8E42-802B-BE31B58A6BCA}"/>
              </a:ext>
            </a:extLst>
          </p:cNvPr>
          <p:cNvSpPr/>
          <p:nvPr/>
        </p:nvSpPr>
        <p:spPr>
          <a:xfrm>
            <a:off x="6878476" y="4984734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00180D-F35F-6C4B-B1A8-C7B26445F69E}"/>
              </a:ext>
            </a:extLst>
          </p:cNvPr>
          <p:cNvSpPr/>
          <p:nvPr/>
        </p:nvSpPr>
        <p:spPr>
          <a:xfrm>
            <a:off x="6403074" y="4113554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50EC48-F8FC-3A49-B483-C086BC583D4B}"/>
              </a:ext>
            </a:extLst>
          </p:cNvPr>
          <p:cNvSpPr/>
          <p:nvPr/>
        </p:nvSpPr>
        <p:spPr>
          <a:xfrm>
            <a:off x="5422712" y="4074882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A186A2A-5382-464E-9921-BE0364511901}"/>
              </a:ext>
            </a:extLst>
          </p:cNvPr>
          <p:cNvSpPr/>
          <p:nvPr/>
        </p:nvSpPr>
        <p:spPr>
          <a:xfrm>
            <a:off x="5627429" y="5194006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9F949E6-7407-4842-AAA9-116E7E86B84E}"/>
                  </a:ext>
                </a:extLst>
              </p:cNvPr>
              <p:cNvSpPr/>
              <p:nvPr/>
            </p:nvSpPr>
            <p:spPr>
              <a:xfrm>
                <a:off x="8645835" y="5057640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𝑦𝑥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9F949E6-7407-4842-AAA9-116E7E86B8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835" y="5057640"/>
                <a:ext cx="460006" cy="584775"/>
              </a:xfrm>
              <a:prstGeom prst="rect">
                <a:avLst/>
              </a:prstGeom>
              <a:blipFill>
                <a:blip r:embed="rId3"/>
                <a:stretch>
                  <a:fillRect l="-10526" r="-65789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35F4A4A-5C53-0D41-A947-8A5F19F3CCD9}"/>
                  </a:ext>
                </a:extLst>
              </p:cNvPr>
              <p:cNvSpPr/>
              <p:nvPr/>
            </p:nvSpPr>
            <p:spPr>
              <a:xfrm>
                <a:off x="5008277" y="3613154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/>
                        </a:rPr>
                        <m:t>𝑦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35F4A4A-5C53-0D41-A947-8A5F19F3CC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277" y="3613154"/>
                <a:ext cx="467045" cy="584775"/>
              </a:xfrm>
              <a:prstGeom prst="rect">
                <a:avLst/>
              </a:prstGeom>
              <a:blipFill>
                <a:blip r:embed="rId4"/>
                <a:stretch>
                  <a:fillRect l="-10526" r="-68421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6FA0067C-5532-F644-BCA7-8A410F1703E8}"/>
              </a:ext>
            </a:extLst>
          </p:cNvPr>
          <p:cNvSpPr/>
          <p:nvPr/>
        </p:nvSpPr>
        <p:spPr>
          <a:xfrm>
            <a:off x="6571402" y="5714897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C4F6EDE-8D39-2146-BC50-49B4430F54C6}"/>
              </a:ext>
            </a:extLst>
          </p:cNvPr>
          <p:cNvSpPr/>
          <p:nvPr/>
        </p:nvSpPr>
        <p:spPr>
          <a:xfrm>
            <a:off x="4947313" y="4432001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51E7A61-5DEA-0B4E-B172-6C510CDAF2C6}"/>
              </a:ext>
            </a:extLst>
          </p:cNvPr>
          <p:cNvSpPr/>
          <p:nvPr/>
        </p:nvSpPr>
        <p:spPr>
          <a:xfrm>
            <a:off x="7788330" y="4475223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05FDE64-D253-AC4F-840F-4A33C1FB270C}"/>
              </a:ext>
            </a:extLst>
          </p:cNvPr>
          <p:cNvSpPr/>
          <p:nvPr/>
        </p:nvSpPr>
        <p:spPr>
          <a:xfrm>
            <a:off x="4973352" y="3717571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593DDD5-F5DF-564A-AA0E-D4C6BDA686B8}"/>
              </a:ext>
            </a:extLst>
          </p:cNvPr>
          <p:cNvSpPr/>
          <p:nvPr/>
        </p:nvSpPr>
        <p:spPr>
          <a:xfrm>
            <a:off x="5993645" y="4486051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44300CD-8AD5-DF44-B06F-A22CEBBF0C68}"/>
              </a:ext>
            </a:extLst>
          </p:cNvPr>
          <p:cNvSpPr/>
          <p:nvPr/>
        </p:nvSpPr>
        <p:spPr>
          <a:xfrm>
            <a:off x="5727199" y="4292277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99CBC99-3410-3D4D-96E9-E199A9CADBFD}"/>
              </a:ext>
            </a:extLst>
          </p:cNvPr>
          <p:cNvSpPr/>
          <p:nvPr/>
        </p:nvSpPr>
        <p:spPr>
          <a:xfrm>
            <a:off x="7278607" y="5857059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1F2FAA-D9D5-2941-89EC-D3081E1D74DB}"/>
              </a:ext>
            </a:extLst>
          </p:cNvPr>
          <p:cNvSpPr/>
          <p:nvPr/>
        </p:nvSpPr>
        <p:spPr>
          <a:xfrm>
            <a:off x="7352721" y="4646222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4336C97-A269-3146-8E9D-E1683C31F7AD}"/>
              </a:ext>
            </a:extLst>
          </p:cNvPr>
          <p:cNvCxnSpPr/>
          <p:nvPr/>
        </p:nvCxnSpPr>
        <p:spPr>
          <a:xfrm>
            <a:off x="3825922" y="3794760"/>
            <a:ext cx="3052554" cy="2825439"/>
          </a:xfrm>
          <a:prstGeom prst="line">
            <a:avLst/>
          </a:prstGeom>
          <a:ln w="635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447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9" y="-1"/>
            <a:ext cx="10329083" cy="1508759"/>
          </a:xfrm>
        </p:spPr>
        <p:txBody>
          <a:bodyPr>
            <a:normAutofit/>
          </a:bodyPr>
          <a:lstStyle/>
          <a:p>
            <a:r>
              <a:rPr lang="en-US" dirty="0"/>
              <a:t>Does the perceptron find an answer?</a:t>
            </a:r>
            <a:br>
              <a:rPr lang="en-US" dirty="0"/>
            </a:br>
            <a:r>
              <a:rPr lang="en-US" dirty="0"/>
              <a:t>Does it find the correct answer?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1450" y="1531620"/>
                <a:ext cx="11306316" cy="226314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Notice that the original data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 are linearly separable if and only if the signed data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𝑦𝑥</m:t>
                    </m:r>
                  </m:oMath>
                </a14:m>
                <a:r>
                  <a:rPr lang="en-US" dirty="0"/>
                  <a:t>) are all in the same half-plane.</a:t>
                </a:r>
              </a:p>
              <a:p>
                <a:pPr marL="0" indent="0">
                  <a:buNone/>
                </a:pPr>
                <a:r>
                  <a:rPr lang="en-US" dirty="0"/>
                  <a:t>That means that there is some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sgn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⁡(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))=1</m:t>
                    </m:r>
                  </m:oMath>
                </a14:m>
                <a:r>
                  <a:rPr lang="en-US" dirty="0"/>
                  <a:t> for all of the data.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1450" y="1531620"/>
                <a:ext cx="11306316" cy="2263140"/>
              </a:xfrm>
              <a:blipFill>
                <a:blip r:embed="rId2"/>
                <a:stretch>
                  <a:fillRect l="-1122" t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FCC96A7-ED58-CE4D-92B3-8C6948416051}"/>
              </a:ext>
            </a:extLst>
          </p:cNvPr>
          <p:cNvCxnSpPr>
            <a:cxnSpLocks/>
          </p:cNvCxnSpPr>
          <p:nvPr/>
        </p:nvCxnSpPr>
        <p:spPr>
          <a:xfrm>
            <a:off x="2308860" y="5326380"/>
            <a:ext cx="6248293" cy="220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8428373-9517-5D44-B364-31CB2C04A12C}"/>
              </a:ext>
            </a:extLst>
          </p:cNvPr>
          <p:cNvCxnSpPr>
            <a:cxnSpLocks/>
          </p:cNvCxnSpPr>
          <p:nvPr/>
        </p:nvCxnSpPr>
        <p:spPr>
          <a:xfrm flipV="1">
            <a:off x="5498182" y="3794760"/>
            <a:ext cx="0" cy="29489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1350AD7-AEA2-8E42-802B-BE31B58A6BCA}"/>
              </a:ext>
            </a:extLst>
          </p:cNvPr>
          <p:cNvSpPr/>
          <p:nvPr/>
        </p:nvSpPr>
        <p:spPr>
          <a:xfrm>
            <a:off x="6878476" y="4984734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00180D-F35F-6C4B-B1A8-C7B26445F69E}"/>
              </a:ext>
            </a:extLst>
          </p:cNvPr>
          <p:cNvSpPr/>
          <p:nvPr/>
        </p:nvSpPr>
        <p:spPr>
          <a:xfrm>
            <a:off x="6403074" y="4113554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50EC48-F8FC-3A49-B483-C086BC583D4B}"/>
              </a:ext>
            </a:extLst>
          </p:cNvPr>
          <p:cNvSpPr/>
          <p:nvPr/>
        </p:nvSpPr>
        <p:spPr>
          <a:xfrm>
            <a:off x="5422712" y="4074882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A186A2A-5382-464E-9921-BE0364511901}"/>
              </a:ext>
            </a:extLst>
          </p:cNvPr>
          <p:cNvSpPr/>
          <p:nvPr/>
        </p:nvSpPr>
        <p:spPr>
          <a:xfrm>
            <a:off x="5627429" y="5194006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9F949E6-7407-4842-AAA9-116E7E86B84E}"/>
                  </a:ext>
                </a:extLst>
              </p:cNvPr>
              <p:cNvSpPr/>
              <p:nvPr/>
            </p:nvSpPr>
            <p:spPr>
              <a:xfrm>
                <a:off x="8645835" y="5057640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𝑦𝑥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9F949E6-7407-4842-AAA9-116E7E86B8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835" y="5057640"/>
                <a:ext cx="460006" cy="584775"/>
              </a:xfrm>
              <a:prstGeom prst="rect">
                <a:avLst/>
              </a:prstGeom>
              <a:blipFill>
                <a:blip r:embed="rId3"/>
                <a:stretch>
                  <a:fillRect l="-10526" r="-65789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35F4A4A-5C53-0D41-A947-8A5F19F3CCD9}"/>
                  </a:ext>
                </a:extLst>
              </p:cNvPr>
              <p:cNvSpPr/>
              <p:nvPr/>
            </p:nvSpPr>
            <p:spPr>
              <a:xfrm>
                <a:off x="5008277" y="3613154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𝑦𝑥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35F4A4A-5C53-0D41-A947-8A5F19F3CC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277" y="3613154"/>
                <a:ext cx="467045" cy="584775"/>
              </a:xfrm>
              <a:prstGeom prst="rect">
                <a:avLst/>
              </a:prstGeom>
              <a:blipFill>
                <a:blip r:embed="rId4"/>
                <a:stretch>
                  <a:fillRect l="-10526" r="-65789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6FA0067C-5532-F644-BCA7-8A410F1703E8}"/>
              </a:ext>
            </a:extLst>
          </p:cNvPr>
          <p:cNvSpPr/>
          <p:nvPr/>
        </p:nvSpPr>
        <p:spPr>
          <a:xfrm>
            <a:off x="6571402" y="5714897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C4F6EDE-8D39-2146-BC50-49B4430F54C6}"/>
              </a:ext>
            </a:extLst>
          </p:cNvPr>
          <p:cNvSpPr/>
          <p:nvPr/>
        </p:nvSpPr>
        <p:spPr>
          <a:xfrm>
            <a:off x="4947313" y="4432001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51E7A61-5DEA-0B4E-B172-6C510CDAF2C6}"/>
              </a:ext>
            </a:extLst>
          </p:cNvPr>
          <p:cNvSpPr/>
          <p:nvPr/>
        </p:nvSpPr>
        <p:spPr>
          <a:xfrm>
            <a:off x="7788330" y="4475223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05FDE64-D253-AC4F-840F-4A33C1FB270C}"/>
              </a:ext>
            </a:extLst>
          </p:cNvPr>
          <p:cNvSpPr/>
          <p:nvPr/>
        </p:nvSpPr>
        <p:spPr>
          <a:xfrm>
            <a:off x="4973352" y="3717571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593DDD5-F5DF-564A-AA0E-D4C6BDA686B8}"/>
              </a:ext>
            </a:extLst>
          </p:cNvPr>
          <p:cNvSpPr/>
          <p:nvPr/>
        </p:nvSpPr>
        <p:spPr>
          <a:xfrm>
            <a:off x="5993645" y="4486051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44300CD-8AD5-DF44-B06F-A22CEBBF0C68}"/>
              </a:ext>
            </a:extLst>
          </p:cNvPr>
          <p:cNvSpPr/>
          <p:nvPr/>
        </p:nvSpPr>
        <p:spPr>
          <a:xfrm>
            <a:off x="5727199" y="4292277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99CBC99-3410-3D4D-96E9-E199A9CADBFD}"/>
              </a:ext>
            </a:extLst>
          </p:cNvPr>
          <p:cNvSpPr/>
          <p:nvPr/>
        </p:nvSpPr>
        <p:spPr>
          <a:xfrm>
            <a:off x="7278607" y="5857059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1F2FAA-D9D5-2941-89EC-D3081E1D74DB}"/>
              </a:ext>
            </a:extLst>
          </p:cNvPr>
          <p:cNvSpPr/>
          <p:nvPr/>
        </p:nvSpPr>
        <p:spPr>
          <a:xfrm>
            <a:off x="7352721" y="4646222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4336C97-A269-3146-8E9D-E1683C31F7AD}"/>
              </a:ext>
            </a:extLst>
          </p:cNvPr>
          <p:cNvCxnSpPr/>
          <p:nvPr/>
        </p:nvCxnSpPr>
        <p:spPr>
          <a:xfrm>
            <a:off x="3825922" y="3794760"/>
            <a:ext cx="3052554" cy="2825439"/>
          </a:xfrm>
          <a:prstGeom prst="line">
            <a:avLst/>
          </a:prstGeom>
          <a:ln w="635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A28AB3-6BE6-E648-9B95-FD1593A66138}"/>
              </a:ext>
            </a:extLst>
          </p:cNvPr>
          <p:cNvCxnSpPr>
            <a:cxnSpLocks/>
          </p:cNvCxnSpPr>
          <p:nvPr/>
        </p:nvCxnSpPr>
        <p:spPr>
          <a:xfrm flipV="1">
            <a:off x="5498182" y="3794760"/>
            <a:ext cx="1528260" cy="1553625"/>
          </a:xfrm>
          <a:prstGeom prst="line">
            <a:avLst/>
          </a:prstGeom>
          <a:ln w="63500">
            <a:solidFill>
              <a:srgbClr val="FF85FF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11E566-7784-4F47-BE82-85A8071F75B2}"/>
                  </a:ext>
                </a:extLst>
              </p:cNvPr>
              <p:cNvSpPr/>
              <p:nvPr/>
            </p:nvSpPr>
            <p:spPr>
              <a:xfrm>
                <a:off x="6969434" y="3429364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cs typeface="Times New Roman"/>
                        </a:rPr>
                        <m:t>𝑤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11E566-7784-4F47-BE82-85A8071F75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434" y="3429364"/>
                <a:ext cx="460006" cy="584775"/>
              </a:xfrm>
              <a:prstGeom prst="rect">
                <a:avLst/>
              </a:prstGeom>
              <a:blipFill>
                <a:blip r:embed="rId5"/>
                <a:stretch>
                  <a:fillRect r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7561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9" y="-1"/>
            <a:ext cx="10329083" cy="1508759"/>
          </a:xfrm>
        </p:spPr>
        <p:txBody>
          <a:bodyPr>
            <a:normAutofit/>
          </a:bodyPr>
          <a:lstStyle/>
          <a:p>
            <a:r>
              <a:rPr lang="en-US" dirty="0"/>
              <a:t>Does the perceptron find an answer?</a:t>
            </a:r>
            <a:br>
              <a:rPr lang="en-US" dirty="0"/>
            </a:br>
            <a:r>
              <a:rPr lang="en-US" dirty="0"/>
              <a:t>Does it find the correct answer?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1450" y="1531620"/>
                <a:ext cx="11306316" cy="226314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Suppose we start out with the wrong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, so that one token is misclassified.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1450" y="1531620"/>
                <a:ext cx="11306316" cy="2263140"/>
              </a:xfrm>
              <a:blipFill>
                <a:blip r:embed="rId2"/>
                <a:stretch>
                  <a:fillRect l="-1122" t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FCC96A7-ED58-CE4D-92B3-8C6948416051}"/>
              </a:ext>
            </a:extLst>
          </p:cNvPr>
          <p:cNvCxnSpPr>
            <a:cxnSpLocks/>
          </p:cNvCxnSpPr>
          <p:nvPr/>
        </p:nvCxnSpPr>
        <p:spPr>
          <a:xfrm>
            <a:off x="2308860" y="5326380"/>
            <a:ext cx="6248293" cy="220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8428373-9517-5D44-B364-31CB2C04A12C}"/>
              </a:ext>
            </a:extLst>
          </p:cNvPr>
          <p:cNvCxnSpPr>
            <a:cxnSpLocks/>
          </p:cNvCxnSpPr>
          <p:nvPr/>
        </p:nvCxnSpPr>
        <p:spPr>
          <a:xfrm flipV="1">
            <a:off x="5498182" y="3794760"/>
            <a:ext cx="0" cy="29489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1350AD7-AEA2-8E42-802B-BE31B58A6BCA}"/>
              </a:ext>
            </a:extLst>
          </p:cNvPr>
          <p:cNvSpPr/>
          <p:nvPr/>
        </p:nvSpPr>
        <p:spPr>
          <a:xfrm>
            <a:off x="6878476" y="4984734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00180D-F35F-6C4B-B1A8-C7B26445F69E}"/>
              </a:ext>
            </a:extLst>
          </p:cNvPr>
          <p:cNvSpPr/>
          <p:nvPr/>
        </p:nvSpPr>
        <p:spPr>
          <a:xfrm>
            <a:off x="6403074" y="4113554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50EC48-F8FC-3A49-B483-C086BC583D4B}"/>
              </a:ext>
            </a:extLst>
          </p:cNvPr>
          <p:cNvSpPr/>
          <p:nvPr/>
        </p:nvSpPr>
        <p:spPr>
          <a:xfrm>
            <a:off x="5422712" y="4074882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A186A2A-5382-464E-9921-BE0364511901}"/>
              </a:ext>
            </a:extLst>
          </p:cNvPr>
          <p:cNvSpPr/>
          <p:nvPr/>
        </p:nvSpPr>
        <p:spPr>
          <a:xfrm>
            <a:off x="5627429" y="5194006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9F949E6-7407-4842-AAA9-116E7E86B84E}"/>
                  </a:ext>
                </a:extLst>
              </p:cNvPr>
              <p:cNvSpPr/>
              <p:nvPr/>
            </p:nvSpPr>
            <p:spPr>
              <a:xfrm>
                <a:off x="8645835" y="5057640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𝑦𝑥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9F949E6-7407-4842-AAA9-116E7E86B8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835" y="5057640"/>
                <a:ext cx="460006" cy="584775"/>
              </a:xfrm>
              <a:prstGeom prst="rect">
                <a:avLst/>
              </a:prstGeom>
              <a:blipFill>
                <a:blip r:embed="rId3"/>
                <a:stretch>
                  <a:fillRect l="-10526" r="-65789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35F4A4A-5C53-0D41-A947-8A5F19F3CCD9}"/>
                  </a:ext>
                </a:extLst>
              </p:cNvPr>
              <p:cNvSpPr/>
              <p:nvPr/>
            </p:nvSpPr>
            <p:spPr>
              <a:xfrm>
                <a:off x="5008277" y="3613154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𝑦𝑥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35F4A4A-5C53-0D41-A947-8A5F19F3CC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277" y="3613154"/>
                <a:ext cx="467045" cy="584775"/>
              </a:xfrm>
              <a:prstGeom prst="rect">
                <a:avLst/>
              </a:prstGeom>
              <a:blipFill>
                <a:blip r:embed="rId4"/>
                <a:stretch>
                  <a:fillRect l="-10526" r="-65789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6FA0067C-5532-F644-BCA7-8A410F1703E8}"/>
              </a:ext>
            </a:extLst>
          </p:cNvPr>
          <p:cNvSpPr/>
          <p:nvPr/>
        </p:nvSpPr>
        <p:spPr>
          <a:xfrm>
            <a:off x="6571402" y="5714897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C4F6EDE-8D39-2146-BC50-49B4430F54C6}"/>
              </a:ext>
            </a:extLst>
          </p:cNvPr>
          <p:cNvSpPr/>
          <p:nvPr/>
        </p:nvSpPr>
        <p:spPr>
          <a:xfrm>
            <a:off x="4947313" y="4432001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51E7A61-5DEA-0B4E-B172-6C510CDAF2C6}"/>
              </a:ext>
            </a:extLst>
          </p:cNvPr>
          <p:cNvSpPr/>
          <p:nvPr/>
        </p:nvSpPr>
        <p:spPr>
          <a:xfrm>
            <a:off x="7788330" y="4475223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05FDE64-D253-AC4F-840F-4A33C1FB270C}"/>
              </a:ext>
            </a:extLst>
          </p:cNvPr>
          <p:cNvSpPr/>
          <p:nvPr/>
        </p:nvSpPr>
        <p:spPr>
          <a:xfrm>
            <a:off x="4973352" y="3717571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593DDD5-F5DF-564A-AA0E-D4C6BDA686B8}"/>
              </a:ext>
            </a:extLst>
          </p:cNvPr>
          <p:cNvSpPr/>
          <p:nvPr/>
        </p:nvSpPr>
        <p:spPr>
          <a:xfrm>
            <a:off x="5993645" y="4486051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44300CD-8AD5-DF44-B06F-A22CEBBF0C68}"/>
              </a:ext>
            </a:extLst>
          </p:cNvPr>
          <p:cNvSpPr/>
          <p:nvPr/>
        </p:nvSpPr>
        <p:spPr>
          <a:xfrm>
            <a:off x="5727199" y="4292277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99CBC99-3410-3D4D-96E9-E199A9CADBFD}"/>
              </a:ext>
            </a:extLst>
          </p:cNvPr>
          <p:cNvSpPr/>
          <p:nvPr/>
        </p:nvSpPr>
        <p:spPr>
          <a:xfrm>
            <a:off x="7278607" y="5857059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1F2FAA-D9D5-2941-89EC-D3081E1D74DB}"/>
              </a:ext>
            </a:extLst>
          </p:cNvPr>
          <p:cNvSpPr/>
          <p:nvPr/>
        </p:nvSpPr>
        <p:spPr>
          <a:xfrm>
            <a:off x="7352721" y="4646222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4336C97-A269-3146-8E9D-E1683C31F7AD}"/>
              </a:ext>
            </a:extLst>
          </p:cNvPr>
          <p:cNvCxnSpPr>
            <a:cxnSpLocks/>
          </p:cNvCxnSpPr>
          <p:nvPr/>
        </p:nvCxnSpPr>
        <p:spPr>
          <a:xfrm>
            <a:off x="4783681" y="3613154"/>
            <a:ext cx="1256905" cy="2948067"/>
          </a:xfrm>
          <a:prstGeom prst="line">
            <a:avLst/>
          </a:prstGeom>
          <a:ln w="635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A28AB3-6BE6-E648-9B95-FD1593A66138}"/>
              </a:ext>
            </a:extLst>
          </p:cNvPr>
          <p:cNvCxnSpPr>
            <a:cxnSpLocks/>
          </p:cNvCxnSpPr>
          <p:nvPr/>
        </p:nvCxnSpPr>
        <p:spPr>
          <a:xfrm flipV="1">
            <a:off x="5498182" y="4646222"/>
            <a:ext cx="1636322" cy="702164"/>
          </a:xfrm>
          <a:prstGeom prst="line">
            <a:avLst/>
          </a:prstGeom>
          <a:ln w="63500">
            <a:solidFill>
              <a:srgbClr val="FF85FF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11E566-7784-4F47-BE82-85A8071F75B2}"/>
                  </a:ext>
                </a:extLst>
              </p:cNvPr>
              <p:cNvSpPr/>
              <p:nvPr/>
            </p:nvSpPr>
            <p:spPr>
              <a:xfrm>
                <a:off x="6969434" y="4167299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cs typeface="Times New Roman"/>
                        </a:rPr>
                        <m:t>𝑤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11E566-7784-4F47-BE82-85A8071F75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434" y="4167299"/>
                <a:ext cx="460006" cy="584775"/>
              </a:xfrm>
              <a:prstGeom prst="rect">
                <a:avLst/>
              </a:prstGeom>
              <a:blipFill>
                <a:blip r:embed="rId5"/>
                <a:stretch>
                  <a:fillRect r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6074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9" y="-1"/>
            <a:ext cx="10329083" cy="1508759"/>
          </a:xfrm>
        </p:spPr>
        <p:txBody>
          <a:bodyPr>
            <a:normAutofit/>
          </a:bodyPr>
          <a:lstStyle/>
          <a:p>
            <a:r>
              <a:rPr lang="en-US" dirty="0"/>
              <a:t>Does the perceptron find an answer?</a:t>
            </a:r>
            <a:br>
              <a:rPr lang="en-US" dirty="0"/>
            </a:br>
            <a:r>
              <a:rPr lang="en-US" dirty="0"/>
              <a:t>Does it find the correct answer?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1450" y="1531620"/>
                <a:ext cx="11306316" cy="226314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Suppose we start out with the wrong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, so that one token is misclassified.  Then we update w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𝑦𝑥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1450" y="1531620"/>
                <a:ext cx="11306316" cy="2263140"/>
              </a:xfrm>
              <a:blipFill>
                <a:blip r:embed="rId2"/>
                <a:stretch>
                  <a:fillRect l="-1122" t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FCC96A7-ED58-CE4D-92B3-8C6948416051}"/>
              </a:ext>
            </a:extLst>
          </p:cNvPr>
          <p:cNvCxnSpPr>
            <a:cxnSpLocks/>
          </p:cNvCxnSpPr>
          <p:nvPr/>
        </p:nvCxnSpPr>
        <p:spPr>
          <a:xfrm>
            <a:off x="2308860" y="5326380"/>
            <a:ext cx="6248293" cy="220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8428373-9517-5D44-B364-31CB2C04A12C}"/>
              </a:ext>
            </a:extLst>
          </p:cNvPr>
          <p:cNvCxnSpPr>
            <a:cxnSpLocks/>
          </p:cNvCxnSpPr>
          <p:nvPr/>
        </p:nvCxnSpPr>
        <p:spPr>
          <a:xfrm flipV="1">
            <a:off x="5498182" y="3794760"/>
            <a:ext cx="0" cy="29489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1350AD7-AEA2-8E42-802B-BE31B58A6BCA}"/>
              </a:ext>
            </a:extLst>
          </p:cNvPr>
          <p:cNvSpPr/>
          <p:nvPr/>
        </p:nvSpPr>
        <p:spPr>
          <a:xfrm>
            <a:off x="6878476" y="4984734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00180D-F35F-6C4B-B1A8-C7B26445F69E}"/>
              </a:ext>
            </a:extLst>
          </p:cNvPr>
          <p:cNvSpPr/>
          <p:nvPr/>
        </p:nvSpPr>
        <p:spPr>
          <a:xfrm>
            <a:off x="6403074" y="4113554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50EC48-F8FC-3A49-B483-C086BC583D4B}"/>
              </a:ext>
            </a:extLst>
          </p:cNvPr>
          <p:cNvSpPr/>
          <p:nvPr/>
        </p:nvSpPr>
        <p:spPr>
          <a:xfrm>
            <a:off x="5422712" y="4074882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A186A2A-5382-464E-9921-BE0364511901}"/>
              </a:ext>
            </a:extLst>
          </p:cNvPr>
          <p:cNvSpPr/>
          <p:nvPr/>
        </p:nvSpPr>
        <p:spPr>
          <a:xfrm>
            <a:off x="5627429" y="5194006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9F949E6-7407-4842-AAA9-116E7E86B84E}"/>
                  </a:ext>
                </a:extLst>
              </p:cNvPr>
              <p:cNvSpPr/>
              <p:nvPr/>
            </p:nvSpPr>
            <p:spPr>
              <a:xfrm>
                <a:off x="8645835" y="5057640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𝑦𝑥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9F949E6-7407-4842-AAA9-116E7E86B8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835" y="5057640"/>
                <a:ext cx="460006" cy="584775"/>
              </a:xfrm>
              <a:prstGeom prst="rect">
                <a:avLst/>
              </a:prstGeom>
              <a:blipFill>
                <a:blip r:embed="rId3"/>
                <a:stretch>
                  <a:fillRect l="-10526" r="-65789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35F4A4A-5C53-0D41-A947-8A5F19F3CCD9}"/>
                  </a:ext>
                </a:extLst>
              </p:cNvPr>
              <p:cNvSpPr/>
              <p:nvPr/>
            </p:nvSpPr>
            <p:spPr>
              <a:xfrm>
                <a:off x="5008277" y="3613154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𝑦𝑥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35F4A4A-5C53-0D41-A947-8A5F19F3CC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277" y="3613154"/>
                <a:ext cx="467045" cy="584775"/>
              </a:xfrm>
              <a:prstGeom prst="rect">
                <a:avLst/>
              </a:prstGeom>
              <a:blipFill>
                <a:blip r:embed="rId4"/>
                <a:stretch>
                  <a:fillRect l="-10526" r="-65789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6FA0067C-5532-F644-BCA7-8A410F1703E8}"/>
              </a:ext>
            </a:extLst>
          </p:cNvPr>
          <p:cNvSpPr/>
          <p:nvPr/>
        </p:nvSpPr>
        <p:spPr>
          <a:xfrm>
            <a:off x="6571402" y="5714897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C4F6EDE-8D39-2146-BC50-49B4430F54C6}"/>
              </a:ext>
            </a:extLst>
          </p:cNvPr>
          <p:cNvSpPr/>
          <p:nvPr/>
        </p:nvSpPr>
        <p:spPr>
          <a:xfrm>
            <a:off x="4947313" y="4432001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51E7A61-5DEA-0B4E-B172-6C510CDAF2C6}"/>
              </a:ext>
            </a:extLst>
          </p:cNvPr>
          <p:cNvSpPr/>
          <p:nvPr/>
        </p:nvSpPr>
        <p:spPr>
          <a:xfrm>
            <a:off x="7788330" y="4475223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05FDE64-D253-AC4F-840F-4A33C1FB270C}"/>
              </a:ext>
            </a:extLst>
          </p:cNvPr>
          <p:cNvSpPr/>
          <p:nvPr/>
        </p:nvSpPr>
        <p:spPr>
          <a:xfrm>
            <a:off x="4973352" y="3717571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593DDD5-F5DF-564A-AA0E-D4C6BDA686B8}"/>
              </a:ext>
            </a:extLst>
          </p:cNvPr>
          <p:cNvSpPr/>
          <p:nvPr/>
        </p:nvSpPr>
        <p:spPr>
          <a:xfrm>
            <a:off x="5993645" y="4486051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44300CD-8AD5-DF44-B06F-A22CEBBF0C68}"/>
              </a:ext>
            </a:extLst>
          </p:cNvPr>
          <p:cNvSpPr/>
          <p:nvPr/>
        </p:nvSpPr>
        <p:spPr>
          <a:xfrm>
            <a:off x="5727199" y="4292277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99CBC99-3410-3D4D-96E9-E199A9CADBFD}"/>
              </a:ext>
            </a:extLst>
          </p:cNvPr>
          <p:cNvSpPr/>
          <p:nvPr/>
        </p:nvSpPr>
        <p:spPr>
          <a:xfrm>
            <a:off x="7278607" y="5857059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1F2FAA-D9D5-2941-89EC-D3081E1D74DB}"/>
              </a:ext>
            </a:extLst>
          </p:cNvPr>
          <p:cNvSpPr/>
          <p:nvPr/>
        </p:nvSpPr>
        <p:spPr>
          <a:xfrm>
            <a:off x="7352721" y="4646222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4336C97-A269-3146-8E9D-E1683C31F7AD}"/>
              </a:ext>
            </a:extLst>
          </p:cNvPr>
          <p:cNvCxnSpPr>
            <a:cxnSpLocks/>
          </p:cNvCxnSpPr>
          <p:nvPr/>
        </p:nvCxnSpPr>
        <p:spPr>
          <a:xfrm>
            <a:off x="4783681" y="3613154"/>
            <a:ext cx="1256905" cy="2948067"/>
          </a:xfrm>
          <a:prstGeom prst="line">
            <a:avLst/>
          </a:prstGeom>
          <a:ln w="635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A28AB3-6BE6-E648-9B95-FD1593A66138}"/>
              </a:ext>
            </a:extLst>
          </p:cNvPr>
          <p:cNvCxnSpPr>
            <a:cxnSpLocks/>
          </p:cNvCxnSpPr>
          <p:nvPr/>
        </p:nvCxnSpPr>
        <p:spPr>
          <a:xfrm flipV="1">
            <a:off x="5498182" y="4646222"/>
            <a:ext cx="1636322" cy="702164"/>
          </a:xfrm>
          <a:prstGeom prst="line">
            <a:avLst/>
          </a:prstGeom>
          <a:ln w="63500">
            <a:solidFill>
              <a:srgbClr val="FF85FF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11E566-7784-4F47-BE82-85A8071F75B2}"/>
                  </a:ext>
                </a:extLst>
              </p:cNvPr>
              <p:cNvSpPr/>
              <p:nvPr/>
            </p:nvSpPr>
            <p:spPr>
              <a:xfrm>
                <a:off x="7033602" y="4263551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cs typeface="Times New Roman"/>
                        </a:rPr>
                        <m:t>𝑤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11E566-7784-4F47-BE82-85A8071F75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602" y="4263551"/>
                <a:ext cx="460006" cy="584775"/>
              </a:xfrm>
              <a:prstGeom prst="rect">
                <a:avLst/>
              </a:prstGeom>
              <a:blipFill>
                <a:blip r:embed="rId5"/>
                <a:stretch>
                  <a:fillRect r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977F8CA-C1E2-A842-ACE7-ADC801CF78CA}"/>
              </a:ext>
            </a:extLst>
          </p:cNvPr>
          <p:cNvCxnSpPr>
            <a:cxnSpLocks/>
            <a:endCxn id="13" idx="4"/>
          </p:cNvCxnSpPr>
          <p:nvPr/>
        </p:nvCxnSpPr>
        <p:spPr>
          <a:xfrm flipH="1" flipV="1">
            <a:off x="5083791" y="4686466"/>
            <a:ext cx="391532" cy="639914"/>
          </a:xfrm>
          <a:prstGeom prst="line">
            <a:avLst/>
          </a:prstGeom>
          <a:ln w="63500">
            <a:solidFill>
              <a:srgbClr val="0432FF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47DC0C8-12EA-164E-B436-3AB5CC5A76C7}"/>
              </a:ext>
            </a:extLst>
          </p:cNvPr>
          <p:cNvCxnSpPr>
            <a:cxnSpLocks/>
          </p:cNvCxnSpPr>
          <p:nvPr/>
        </p:nvCxnSpPr>
        <p:spPr>
          <a:xfrm flipH="1" flipV="1">
            <a:off x="6696025" y="3956550"/>
            <a:ext cx="391532" cy="639914"/>
          </a:xfrm>
          <a:prstGeom prst="line">
            <a:avLst/>
          </a:prstGeom>
          <a:ln w="63500">
            <a:solidFill>
              <a:srgbClr val="0432FF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A563D59-A20B-DC4D-8ACE-3CCC93B8EBAB}"/>
              </a:ext>
            </a:extLst>
          </p:cNvPr>
          <p:cNvCxnSpPr>
            <a:cxnSpLocks/>
          </p:cNvCxnSpPr>
          <p:nvPr/>
        </p:nvCxnSpPr>
        <p:spPr>
          <a:xfrm flipV="1">
            <a:off x="5506204" y="3956550"/>
            <a:ext cx="1187615" cy="1383816"/>
          </a:xfrm>
          <a:prstGeom prst="line">
            <a:avLst/>
          </a:prstGeom>
          <a:ln w="63500">
            <a:solidFill>
              <a:srgbClr val="FF85FF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CD60B5F-6B90-3446-8945-A45336F7DFFC}"/>
                  </a:ext>
                </a:extLst>
              </p:cNvPr>
              <p:cNvSpPr/>
              <p:nvPr/>
            </p:nvSpPr>
            <p:spPr>
              <a:xfrm>
                <a:off x="4523012" y="4576371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/>
                        </a:rPr>
                        <m:t>𝑦𝑥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CD60B5F-6B90-3446-8945-A45336F7DF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012" y="4576371"/>
                <a:ext cx="460006" cy="584775"/>
              </a:xfrm>
              <a:prstGeom prst="rect">
                <a:avLst/>
              </a:prstGeom>
              <a:blipFill>
                <a:blip r:embed="rId6"/>
                <a:stretch>
                  <a:fillRect l="-10811" r="-45946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4EBB4DC-0538-AA4F-BF07-D5EFB6027CCF}"/>
                  </a:ext>
                </a:extLst>
              </p:cNvPr>
              <p:cNvSpPr/>
              <p:nvPr/>
            </p:nvSpPr>
            <p:spPr>
              <a:xfrm>
                <a:off x="6792973" y="3605826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/>
                        </a:rPr>
                        <m:t>𝑦𝑥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4EBB4DC-0538-AA4F-BF07-D5EFB6027C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973" y="3605826"/>
                <a:ext cx="460006" cy="584775"/>
              </a:xfrm>
              <a:prstGeom prst="rect">
                <a:avLst/>
              </a:prstGeom>
              <a:blipFill>
                <a:blip r:embed="rId7"/>
                <a:stretch>
                  <a:fillRect l="-10526" r="-42105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7FE0FAB-775C-BD46-B893-2979AA5AD05D}"/>
                  </a:ext>
                </a:extLst>
              </p:cNvPr>
              <p:cNvSpPr/>
              <p:nvPr/>
            </p:nvSpPr>
            <p:spPr>
              <a:xfrm>
                <a:off x="5489492" y="3453428"/>
                <a:ext cx="138649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0" dirty="0">
                    <a:cs typeface="Times New Roman"/>
                  </a:rPr>
                  <a:t>New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/>
                      </a:rPr>
                      <m:t>𝑤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7FE0FAB-775C-BD46-B893-2979AA5AD0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492" y="3453428"/>
                <a:ext cx="1386499" cy="584775"/>
              </a:xfrm>
              <a:prstGeom prst="rect">
                <a:avLst/>
              </a:prstGeom>
              <a:blipFill>
                <a:blip r:embed="rId8"/>
                <a:stretch>
                  <a:fillRect l="-10909" t="-15217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300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9" y="-1"/>
            <a:ext cx="10329083" cy="1508759"/>
          </a:xfrm>
        </p:spPr>
        <p:txBody>
          <a:bodyPr>
            <a:normAutofit/>
          </a:bodyPr>
          <a:lstStyle/>
          <a:p>
            <a:r>
              <a:rPr lang="en-US" dirty="0"/>
              <a:t>Does the perceptron find an answer?</a:t>
            </a:r>
            <a:br>
              <a:rPr lang="en-US" dirty="0"/>
            </a:br>
            <a:r>
              <a:rPr lang="en-US" dirty="0"/>
              <a:t>Does it find the correct answer?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1450" y="1531620"/>
                <a:ext cx="11306316" cy="226314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Suppose we start out with the wrong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, so that one token is misclassified.  Then we update w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𝑦𝑥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…and the boundary moves so that the misclassified token is on the right side.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1450" y="1531620"/>
                <a:ext cx="11306316" cy="2263140"/>
              </a:xfrm>
              <a:blipFill>
                <a:blip r:embed="rId2"/>
                <a:stretch>
                  <a:fillRect l="-1122" t="-4444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FCC96A7-ED58-CE4D-92B3-8C6948416051}"/>
              </a:ext>
            </a:extLst>
          </p:cNvPr>
          <p:cNvCxnSpPr>
            <a:cxnSpLocks/>
          </p:cNvCxnSpPr>
          <p:nvPr/>
        </p:nvCxnSpPr>
        <p:spPr>
          <a:xfrm>
            <a:off x="2308860" y="5326380"/>
            <a:ext cx="6248293" cy="220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8428373-9517-5D44-B364-31CB2C04A12C}"/>
              </a:ext>
            </a:extLst>
          </p:cNvPr>
          <p:cNvCxnSpPr>
            <a:cxnSpLocks/>
          </p:cNvCxnSpPr>
          <p:nvPr/>
        </p:nvCxnSpPr>
        <p:spPr>
          <a:xfrm flipV="1">
            <a:off x="5498182" y="3794760"/>
            <a:ext cx="0" cy="29489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1350AD7-AEA2-8E42-802B-BE31B58A6BCA}"/>
              </a:ext>
            </a:extLst>
          </p:cNvPr>
          <p:cNvSpPr/>
          <p:nvPr/>
        </p:nvSpPr>
        <p:spPr>
          <a:xfrm>
            <a:off x="6878476" y="4984734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00180D-F35F-6C4B-B1A8-C7B26445F69E}"/>
              </a:ext>
            </a:extLst>
          </p:cNvPr>
          <p:cNvSpPr/>
          <p:nvPr/>
        </p:nvSpPr>
        <p:spPr>
          <a:xfrm>
            <a:off x="6403074" y="4113554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50EC48-F8FC-3A49-B483-C086BC583D4B}"/>
              </a:ext>
            </a:extLst>
          </p:cNvPr>
          <p:cNvSpPr/>
          <p:nvPr/>
        </p:nvSpPr>
        <p:spPr>
          <a:xfrm>
            <a:off x="5422712" y="4074882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A186A2A-5382-464E-9921-BE0364511901}"/>
              </a:ext>
            </a:extLst>
          </p:cNvPr>
          <p:cNvSpPr/>
          <p:nvPr/>
        </p:nvSpPr>
        <p:spPr>
          <a:xfrm>
            <a:off x="5627429" y="5194006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9F949E6-7407-4842-AAA9-116E7E86B84E}"/>
                  </a:ext>
                </a:extLst>
              </p:cNvPr>
              <p:cNvSpPr/>
              <p:nvPr/>
            </p:nvSpPr>
            <p:spPr>
              <a:xfrm>
                <a:off x="8645835" y="5057640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𝑦𝑥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9F949E6-7407-4842-AAA9-116E7E86B8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835" y="5057640"/>
                <a:ext cx="460006" cy="584775"/>
              </a:xfrm>
              <a:prstGeom prst="rect">
                <a:avLst/>
              </a:prstGeom>
              <a:blipFill>
                <a:blip r:embed="rId3"/>
                <a:stretch>
                  <a:fillRect l="-10526" r="-65789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35F4A4A-5C53-0D41-A947-8A5F19F3CCD9}"/>
                  </a:ext>
                </a:extLst>
              </p:cNvPr>
              <p:cNvSpPr/>
              <p:nvPr/>
            </p:nvSpPr>
            <p:spPr>
              <a:xfrm>
                <a:off x="5008277" y="3613154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𝑦𝑥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35F4A4A-5C53-0D41-A947-8A5F19F3CC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277" y="3613154"/>
                <a:ext cx="467045" cy="584775"/>
              </a:xfrm>
              <a:prstGeom prst="rect">
                <a:avLst/>
              </a:prstGeom>
              <a:blipFill>
                <a:blip r:embed="rId4"/>
                <a:stretch>
                  <a:fillRect l="-10526" r="-65789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6FA0067C-5532-F644-BCA7-8A410F1703E8}"/>
              </a:ext>
            </a:extLst>
          </p:cNvPr>
          <p:cNvSpPr/>
          <p:nvPr/>
        </p:nvSpPr>
        <p:spPr>
          <a:xfrm>
            <a:off x="6571402" y="5714897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C4F6EDE-8D39-2146-BC50-49B4430F54C6}"/>
              </a:ext>
            </a:extLst>
          </p:cNvPr>
          <p:cNvSpPr/>
          <p:nvPr/>
        </p:nvSpPr>
        <p:spPr>
          <a:xfrm>
            <a:off x="4947313" y="4432001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51E7A61-5DEA-0B4E-B172-6C510CDAF2C6}"/>
              </a:ext>
            </a:extLst>
          </p:cNvPr>
          <p:cNvSpPr/>
          <p:nvPr/>
        </p:nvSpPr>
        <p:spPr>
          <a:xfrm>
            <a:off x="7788330" y="4475223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05FDE64-D253-AC4F-840F-4A33C1FB270C}"/>
              </a:ext>
            </a:extLst>
          </p:cNvPr>
          <p:cNvSpPr/>
          <p:nvPr/>
        </p:nvSpPr>
        <p:spPr>
          <a:xfrm>
            <a:off x="4973352" y="3717571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593DDD5-F5DF-564A-AA0E-D4C6BDA686B8}"/>
              </a:ext>
            </a:extLst>
          </p:cNvPr>
          <p:cNvSpPr/>
          <p:nvPr/>
        </p:nvSpPr>
        <p:spPr>
          <a:xfrm>
            <a:off x="5993645" y="4486051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44300CD-8AD5-DF44-B06F-A22CEBBF0C68}"/>
              </a:ext>
            </a:extLst>
          </p:cNvPr>
          <p:cNvSpPr/>
          <p:nvPr/>
        </p:nvSpPr>
        <p:spPr>
          <a:xfrm>
            <a:off x="5727199" y="4292277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99CBC99-3410-3D4D-96E9-E199A9CADBFD}"/>
              </a:ext>
            </a:extLst>
          </p:cNvPr>
          <p:cNvSpPr/>
          <p:nvPr/>
        </p:nvSpPr>
        <p:spPr>
          <a:xfrm>
            <a:off x="7278607" y="5857059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1F2FAA-D9D5-2941-89EC-D3081E1D74DB}"/>
              </a:ext>
            </a:extLst>
          </p:cNvPr>
          <p:cNvSpPr/>
          <p:nvPr/>
        </p:nvSpPr>
        <p:spPr>
          <a:xfrm>
            <a:off x="7352721" y="4646222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4336C97-A269-3146-8E9D-E1683C31F7AD}"/>
              </a:ext>
            </a:extLst>
          </p:cNvPr>
          <p:cNvCxnSpPr>
            <a:cxnSpLocks/>
          </p:cNvCxnSpPr>
          <p:nvPr/>
        </p:nvCxnSpPr>
        <p:spPr>
          <a:xfrm>
            <a:off x="4251158" y="4113554"/>
            <a:ext cx="2624833" cy="2630146"/>
          </a:xfrm>
          <a:prstGeom prst="line">
            <a:avLst/>
          </a:prstGeom>
          <a:ln w="635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A563D59-A20B-DC4D-8ACE-3CCC93B8EBAB}"/>
              </a:ext>
            </a:extLst>
          </p:cNvPr>
          <p:cNvCxnSpPr>
            <a:cxnSpLocks/>
          </p:cNvCxnSpPr>
          <p:nvPr/>
        </p:nvCxnSpPr>
        <p:spPr>
          <a:xfrm flipV="1">
            <a:off x="5506204" y="3956550"/>
            <a:ext cx="1187615" cy="1383816"/>
          </a:xfrm>
          <a:prstGeom prst="line">
            <a:avLst/>
          </a:prstGeom>
          <a:ln w="63500">
            <a:solidFill>
              <a:srgbClr val="FF85FF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7FE0FAB-775C-BD46-B893-2979AA5AD05D}"/>
                  </a:ext>
                </a:extLst>
              </p:cNvPr>
              <p:cNvSpPr/>
              <p:nvPr/>
            </p:nvSpPr>
            <p:spPr>
              <a:xfrm>
                <a:off x="5489492" y="3453428"/>
                <a:ext cx="138649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0" dirty="0">
                    <a:cs typeface="Times New Roman"/>
                  </a:rPr>
                  <a:t>New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/>
                      </a:rPr>
                      <m:t>𝑤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7FE0FAB-775C-BD46-B893-2979AA5AD0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492" y="3453428"/>
                <a:ext cx="1386499" cy="584775"/>
              </a:xfrm>
              <a:prstGeom prst="rect">
                <a:avLst/>
              </a:prstGeom>
              <a:blipFill>
                <a:blip r:embed="rId5"/>
                <a:stretch>
                  <a:fillRect l="-10909" t="-15217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008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9" y="-1"/>
            <a:ext cx="10329083" cy="1508759"/>
          </a:xfrm>
        </p:spPr>
        <p:txBody>
          <a:bodyPr>
            <a:normAutofit/>
          </a:bodyPr>
          <a:lstStyle/>
          <a:p>
            <a:r>
              <a:rPr lang="en-US" dirty="0"/>
              <a:t>What if the data are not linearly separable?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1450" y="1531620"/>
                <a:ext cx="11306316" cy="226314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… well, then in that case, the perceptron algorithm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never converges.  The only solution is to use a learning rate,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, that gradually decays over time, so that the update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𝑦𝑥</m:t>
                    </m:r>
                  </m:oMath>
                </a14:m>
                <a:r>
                  <a:rPr lang="en-US" dirty="0"/>
                  <a:t> also gradually decays toward zero.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1450" y="1531620"/>
                <a:ext cx="11306316" cy="2263140"/>
              </a:xfrm>
              <a:blipFill>
                <a:blip r:embed="rId2"/>
                <a:stretch>
                  <a:fillRect l="-1122" t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FCC96A7-ED58-CE4D-92B3-8C6948416051}"/>
              </a:ext>
            </a:extLst>
          </p:cNvPr>
          <p:cNvCxnSpPr>
            <a:cxnSpLocks/>
          </p:cNvCxnSpPr>
          <p:nvPr/>
        </p:nvCxnSpPr>
        <p:spPr>
          <a:xfrm>
            <a:off x="2308860" y="5326380"/>
            <a:ext cx="6248293" cy="220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8428373-9517-5D44-B364-31CB2C04A12C}"/>
              </a:ext>
            </a:extLst>
          </p:cNvPr>
          <p:cNvCxnSpPr>
            <a:cxnSpLocks/>
          </p:cNvCxnSpPr>
          <p:nvPr/>
        </p:nvCxnSpPr>
        <p:spPr>
          <a:xfrm flipV="1">
            <a:off x="5498182" y="3794760"/>
            <a:ext cx="0" cy="29489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1350AD7-AEA2-8E42-802B-BE31B58A6BCA}"/>
              </a:ext>
            </a:extLst>
          </p:cNvPr>
          <p:cNvSpPr/>
          <p:nvPr/>
        </p:nvSpPr>
        <p:spPr>
          <a:xfrm>
            <a:off x="6878476" y="4984734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00180D-F35F-6C4B-B1A8-C7B26445F69E}"/>
              </a:ext>
            </a:extLst>
          </p:cNvPr>
          <p:cNvSpPr/>
          <p:nvPr/>
        </p:nvSpPr>
        <p:spPr>
          <a:xfrm>
            <a:off x="6403074" y="4113554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50EC48-F8FC-3A49-B483-C086BC583D4B}"/>
              </a:ext>
            </a:extLst>
          </p:cNvPr>
          <p:cNvSpPr/>
          <p:nvPr/>
        </p:nvSpPr>
        <p:spPr>
          <a:xfrm>
            <a:off x="5422712" y="4074882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A186A2A-5382-464E-9921-BE0364511901}"/>
              </a:ext>
            </a:extLst>
          </p:cNvPr>
          <p:cNvSpPr/>
          <p:nvPr/>
        </p:nvSpPr>
        <p:spPr>
          <a:xfrm>
            <a:off x="5627429" y="5194006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9F949E6-7407-4842-AAA9-116E7E86B84E}"/>
                  </a:ext>
                </a:extLst>
              </p:cNvPr>
              <p:cNvSpPr/>
              <p:nvPr/>
            </p:nvSpPr>
            <p:spPr>
              <a:xfrm>
                <a:off x="8645835" y="5057640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𝑦𝑥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9F949E6-7407-4842-AAA9-116E7E86B8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835" y="5057640"/>
                <a:ext cx="460006" cy="584775"/>
              </a:xfrm>
              <a:prstGeom prst="rect">
                <a:avLst/>
              </a:prstGeom>
              <a:blipFill>
                <a:blip r:embed="rId3"/>
                <a:stretch>
                  <a:fillRect l="-10526" r="-65789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35F4A4A-5C53-0D41-A947-8A5F19F3CCD9}"/>
                  </a:ext>
                </a:extLst>
              </p:cNvPr>
              <p:cNvSpPr/>
              <p:nvPr/>
            </p:nvSpPr>
            <p:spPr>
              <a:xfrm>
                <a:off x="5008277" y="3613154"/>
                <a:ext cx="4670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/>
                        </a:rPr>
                        <m:t>𝑦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35F4A4A-5C53-0D41-A947-8A5F19F3CC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277" y="3613154"/>
                <a:ext cx="467045" cy="584775"/>
              </a:xfrm>
              <a:prstGeom prst="rect">
                <a:avLst/>
              </a:prstGeom>
              <a:blipFill>
                <a:blip r:embed="rId4"/>
                <a:stretch>
                  <a:fillRect l="-10526" r="-68421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6FA0067C-5532-F644-BCA7-8A410F1703E8}"/>
              </a:ext>
            </a:extLst>
          </p:cNvPr>
          <p:cNvSpPr/>
          <p:nvPr/>
        </p:nvSpPr>
        <p:spPr>
          <a:xfrm>
            <a:off x="6571402" y="5714897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C4F6EDE-8D39-2146-BC50-49B4430F54C6}"/>
              </a:ext>
            </a:extLst>
          </p:cNvPr>
          <p:cNvSpPr/>
          <p:nvPr/>
        </p:nvSpPr>
        <p:spPr>
          <a:xfrm>
            <a:off x="4947313" y="4432001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51E7A61-5DEA-0B4E-B172-6C510CDAF2C6}"/>
              </a:ext>
            </a:extLst>
          </p:cNvPr>
          <p:cNvSpPr/>
          <p:nvPr/>
        </p:nvSpPr>
        <p:spPr>
          <a:xfrm>
            <a:off x="7788330" y="4475223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05FDE64-D253-AC4F-840F-4A33C1FB270C}"/>
              </a:ext>
            </a:extLst>
          </p:cNvPr>
          <p:cNvSpPr/>
          <p:nvPr/>
        </p:nvSpPr>
        <p:spPr>
          <a:xfrm>
            <a:off x="4973352" y="3717571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593DDD5-F5DF-564A-AA0E-D4C6BDA686B8}"/>
              </a:ext>
            </a:extLst>
          </p:cNvPr>
          <p:cNvSpPr/>
          <p:nvPr/>
        </p:nvSpPr>
        <p:spPr>
          <a:xfrm>
            <a:off x="5993645" y="4486051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44300CD-8AD5-DF44-B06F-A22CEBBF0C68}"/>
              </a:ext>
            </a:extLst>
          </p:cNvPr>
          <p:cNvSpPr/>
          <p:nvPr/>
        </p:nvSpPr>
        <p:spPr>
          <a:xfrm>
            <a:off x="5727199" y="4292277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99CBC99-3410-3D4D-96E9-E199A9CADBFD}"/>
              </a:ext>
            </a:extLst>
          </p:cNvPr>
          <p:cNvSpPr/>
          <p:nvPr/>
        </p:nvSpPr>
        <p:spPr>
          <a:xfrm>
            <a:off x="7278607" y="5857059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1F2FAA-D9D5-2941-89EC-D3081E1D74DB}"/>
              </a:ext>
            </a:extLst>
          </p:cNvPr>
          <p:cNvSpPr/>
          <p:nvPr/>
        </p:nvSpPr>
        <p:spPr>
          <a:xfrm>
            <a:off x="7352721" y="4646222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4336C97-A269-3146-8E9D-E1683C31F7AD}"/>
              </a:ext>
            </a:extLst>
          </p:cNvPr>
          <p:cNvCxnSpPr>
            <a:cxnSpLocks/>
          </p:cNvCxnSpPr>
          <p:nvPr/>
        </p:nvCxnSpPr>
        <p:spPr>
          <a:xfrm>
            <a:off x="4251158" y="4113554"/>
            <a:ext cx="2624833" cy="2630146"/>
          </a:xfrm>
          <a:prstGeom prst="line">
            <a:avLst/>
          </a:prstGeom>
          <a:ln w="635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A563D59-A20B-DC4D-8ACE-3CCC93B8EBAB}"/>
              </a:ext>
            </a:extLst>
          </p:cNvPr>
          <p:cNvCxnSpPr>
            <a:cxnSpLocks/>
          </p:cNvCxnSpPr>
          <p:nvPr/>
        </p:nvCxnSpPr>
        <p:spPr>
          <a:xfrm flipV="1">
            <a:off x="5506204" y="3956550"/>
            <a:ext cx="1187615" cy="1383816"/>
          </a:xfrm>
          <a:prstGeom prst="line">
            <a:avLst/>
          </a:prstGeom>
          <a:ln w="63500">
            <a:solidFill>
              <a:srgbClr val="FF85FF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7FE0FAB-775C-BD46-B893-2979AA5AD05D}"/>
                  </a:ext>
                </a:extLst>
              </p:cNvPr>
              <p:cNvSpPr/>
              <p:nvPr/>
            </p:nvSpPr>
            <p:spPr>
              <a:xfrm>
                <a:off x="6403074" y="3453428"/>
                <a:ext cx="47291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/>
                        </a:rPr>
                        <m:t>𝑤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7FE0FAB-775C-BD46-B893-2979AA5AD0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074" y="3453428"/>
                <a:ext cx="472917" cy="584775"/>
              </a:xfrm>
              <a:prstGeom prst="rect">
                <a:avLst/>
              </a:prstGeom>
              <a:blipFill>
                <a:blip r:embed="rId5"/>
                <a:stretch>
                  <a:fillRect l="-2632"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9CDA0DAD-B162-2249-B298-695C9C2F4995}"/>
              </a:ext>
            </a:extLst>
          </p:cNvPr>
          <p:cNvSpPr/>
          <p:nvPr/>
        </p:nvSpPr>
        <p:spPr>
          <a:xfrm>
            <a:off x="4939293" y="5226085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92FB829-0123-8948-8409-3E9A26FB7358}"/>
              </a:ext>
            </a:extLst>
          </p:cNvPr>
          <p:cNvSpPr/>
          <p:nvPr/>
        </p:nvSpPr>
        <p:spPr>
          <a:xfrm>
            <a:off x="5554081" y="6009459"/>
            <a:ext cx="272956" cy="254465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DB4180A-155E-6347-A915-2BF9909CE9BB}"/>
              </a:ext>
            </a:extLst>
          </p:cNvPr>
          <p:cNvSpPr/>
          <p:nvPr/>
        </p:nvSpPr>
        <p:spPr>
          <a:xfrm>
            <a:off x="4704773" y="5682563"/>
            <a:ext cx="272956" cy="25446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797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9" y="0"/>
            <a:ext cx="10329083" cy="1143000"/>
          </a:xfrm>
        </p:spPr>
        <p:txBody>
          <a:bodyPr>
            <a:normAutofit/>
          </a:bodyPr>
          <a:lstStyle/>
          <a:p>
            <a:r>
              <a:rPr lang="en-US" dirty="0"/>
              <a:t>What about non-separable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3771" y="924635"/>
                <a:ext cx="11313995" cy="5708180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/>
                  <a:t>If the data are NOT linearly separable, then the perceptron with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3200" dirty="0"/>
                      <m:t>η</m:t>
                    </m:r>
                    <m:r>
                      <m:rPr>
                        <m:nor/>
                      </m:rPr>
                      <a:rPr lang="en-US" sz="3200" dirty="0"/>
                      <m:t>=1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doesn’t converge.</a:t>
                </a:r>
              </a:p>
              <a:p>
                <a:r>
                  <a:rPr lang="en-US" sz="3200" dirty="0"/>
                  <a:t>In fact, that’s what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3200" dirty="0"/>
                      <m:t>η</m:t>
                    </m:r>
                  </m:oMath>
                </a14:m>
                <a:r>
                  <a:rPr lang="en-US" sz="3200" dirty="0"/>
                  <a:t> is for.  </a:t>
                </a:r>
              </a:p>
              <a:p>
                <a:r>
                  <a:rPr lang="en-US" sz="3200" dirty="0"/>
                  <a:t>Remember that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l-GR" sz="3200" dirty="0"/>
                      <m:t>η</m:t>
                    </m:r>
                    <m:r>
                      <m:rPr>
                        <m:nor/>
                      </m:rPr>
                      <a:rPr lang="en-US" sz="3200" dirty="0"/>
                      <m:t>y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r>
                  <a:rPr lang="en-US" sz="3200" dirty="0"/>
                  <a:t>We can force the perceptron to stop wiggling around by forcing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3200" dirty="0"/>
                      <m:t>η</m:t>
                    </m:r>
                  </m:oMath>
                </a14:m>
                <a:r>
                  <a:rPr lang="en-US" sz="3200" dirty="0"/>
                  <a:t> (and therefore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3200" dirty="0"/>
                      <m:t>η</m:t>
                    </m:r>
                    <m:r>
                      <m:rPr>
                        <m:nor/>
                      </m:rPr>
                      <a:rPr lang="en-US" sz="3200" dirty="0"/>
                      <m:t>y</m:t>
                    </m:r>
                    <m:acc>
                      <m:accPr>
                        <m:chr m:val="⃗"/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3200" dirty="0"/>
                  <a:t>) to get gradually smaller and smaller.</a:t>
                </a:r>
              </a:p>
              <a:p>
                <a:r>
                  <a:rPr lang="en-US" sz="3200" dirty="0"/>
                  <a:t>This works: for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3200" dirty="0"/>
                  <a:t> training token, set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3200" dirty="0"/>
                      <m:t>η</m:t>
                    </m:r>
                    <m:r>
                      <m:rPr>
                        <m:nor/>
                      </m:rPr>
                      <a:rPr lang="en-US" sz="3200" b="0" i="0" dirty="0" smtClean="0"/>
                      <m:t>=</m:t>
                    </m:r>
                    <m:f>
                      <m:f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3200" dirty="0"/>
                  <a:t>.</a:t>
                </a:r>
              </a:p>
              <a:p>
                <a:r>
                  <a:rPr lang="en-US" sz="3200" dirty="0"/>
                  <a:t>Notice: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3200" dirty="0"/>
                  <a:t> is infinite.  Nevertheless,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3200" dirty="0"/>
                      <m:t>η</m:t>
                    </m:r>
                    <m:r>
                      <m:rPr>
                        <m:nor/>
                      </m:rPr>
                      <a:rPr lang="en-US" sz="3200" dirty="0"/>
                      <m:t>=</m:t>
                    </m:r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3200" dirty="0"/>
                  <a:t> works, because the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/>
                      <m:t>y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 tokens are not all in the same direction.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1" y="924635"/>
                <a:ext cx="11313995" cy="5708180"/>
              </a:xfrm>
              <a:blipFill>
                <a:blip r:embed="rId2"/>
                <a:stretch>
                  <a:fillRect l="-1233" t="-2217" b="-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7443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93336-5A0C-A342-BFA4-4127A2082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66149B-3BAD-B445-8A66-9F8B4DE05E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A little history: perceptron as a model of a biological neuron</a:t>
                </a:r>
              </a:p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The perceptron learning algorithm</a:t>
                </a:r>
              </a:p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Linear separability,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𝑦𝑥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, and convergence</a:t>
                </a:r>
              </a:p>
              <a:p>
                <a:pPr lvl="1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It converges to the right answer, even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, if data are linearly separable</a:t>
                </a:r>
              </a:p>
              <a:p>
                <a:pPr lvl="1"/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If data are not linearly separable, it’s necessary to use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.</a:t>
                </a:r>
              </a:p>
              <a:p>
                <a:r>
                  <a:rPr lang="en-US" dirty="0"/>
                  <a:t>Multi-class perceptron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66149B-3BAD-B445-8A66-9F8B4DE05E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76498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7" y="37580"/>
            <a:ext cx="6092382" cy="1325563"/>
          </a:xfrm>
        </p:spPr>
        <p:txBody>
          <a:bodyPr/>
          <a:lstStyle/>
          <a:p>
            <a:r>
              <a:rPr lang="en-US" dirty="0"/>
              <a:t>Multi-Class Perceptron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2358892" y="2645433"/>
            <a:ext cx="457200" cy="455612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cs typeface="Arial" charset="0"/>
            </a:endParaRP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 bwMode="auto">
          <a:xfrm>
            <a:off x="4231705" y="3959943"/>
            <a:ext cx="54718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62109" y="2240682"/>
            <a:ext cx="3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466941" y="3074417"/>
            <a:ext cx="3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2109" y="5589017"/>
            <a:ext cx="378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x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462109" y="3912617"/>
            <a:ext cx="3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3509" y="1402482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Input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0483" y="1758236"/>
            <a:ext cx="95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Weights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2109" y="4374283"/>
            <a:ext cx="269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131694" y="3267534"/>
                <a:ext cx="1887294" cy="653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Output: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694" y="3267534"/>
                <a:ext cx="1887294" cy="653512"/>
              </a:xfrm>
              <a:prstGeom prst="rect">
                <a:avLst/>
              </a:prstGeom>
              <a:blipFill>
                <a:blip r:embed="rId3"/>
                <a:stretch>
                  <a:fillRect l="-2000" t="-1887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76072" y="242235"/>
                <a:ext cx="6457892" cy="580071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True class is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0,1,2,…,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−1}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(i.e.,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=vocabulary size = # of distinct classes).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>
                  <a:buNone/>
                </a:pPr>
                <a:r>
                  <a:rPr lang="en-US" sz="2400" dirty="0"/>
                  <a:t>Classifier output is </a:t>
                </a:r>
              </a:p>
              <a:p>
                <a:pPr>
                  <a:buNone/>
                </a:pPr>
                <a:endParaRPr lang="en-US" sz="2400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fName>
                        <m:e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fName>
                        <m:e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>
                  <a:buNone/>
                </a:pPr>
                <a:endParaRPr lang="en-US" sz="2400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0,1,…,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−1}</m:t>
                      </m:r>
                    </m:oMath>
                  </m:oMathPara>
                </a14:m>
                <a:endParaRPr lang="en-US" sz="2400" dirty="0"/>
              </a:p>
              <a:p>
                <a:pPr>
                  <a:buNone/>
                </a:pPr>
                <a:endParaRPr lang="en-US" sz="2400" dirty="0"/>
              </a:p>
              <a:p>
                <a:pPr>
                  <a:buNone/>
                </a:pPr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𝑐𝐷</m:t>
                            </m:r>
                          </m:sub>
                        </m:sSub>
                        <m:r>
                          <a:rPr lang="en-US" sz="24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>
                  <a:buNone/>
                </a:pP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76072" y="242235"/>
                <a:ext cx="6457892" cy="5800716"/>
              </a:xfrm>
              <a:blipFill>
                <a:blip r:embed="rId4"/>
                <a:stretch>
                  <a:fillRect l="-1572" t="-1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CD7EE43A-7214-5449-BA62-2D221DB8AEB8}"/>
              </a:ext>
            </a:extLst>
          </p:cNvPr>
          <p:cNvSpPr/>
          <p:nvPr/>
        </p:nvSpPr>
        <p:spPr bwMode="auto">
          <a:xfrm>
            <a:off x="2368788" y="3355973"/>
            <a:ext cx="457200" cy="455612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B73A602-F32A-1B4F-B184-C7F970B4B3B6}"/>
              </a:ext>
            </a:extLst>
          </p:cNvPr>
          <p:cNvSpPr/>
          <p:nvPr/>
        </p:nvSpPr>
        <p:spPr bwMode="auto">
          <a:xfrm>
            <a:off x="2364829" y="5442073"/>
            <a:ext cx="457200" cy="455612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C136B1-F8F9-9A49-A8F0-A5AF6F60BED4}"/>
              </a:ext>
            </a:extLst>
          </p:cNvPr>
          <p:cNvSpPr txBox="1"/>
          <p:nvPr/>
        </p:nvSpPr>
        <p:spPr>
          <a:xfrm>
            <a:off x="2453893" y="3944793"/>
            <a:ext cx="269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  <a:endParaRPr lang="en-US" sz="2400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37FABBB-8811-334E-9DD0-8DECA051610F}"/>
              </a:ext>
            </a:extLst>
          </p:cNvPr>
          <p:cNvCxnSpPr>
            <a:stCxn id="11" idx="3"/>
            <a:endCxn id="5" idx="2"/>
          </p:cNvCxnSpPr>
          <p:nvPr/>
        </p:nvCxnSpPr>
        <p:spPr>
          <a:xfrm>
            <a:off x="824709" y="2425348"/>
            <a:ext cx="1534183" cy="44789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50854B8-C57F-0343-BBC8-4A643235A9B1}"/>
              </a:ext>
            </a:extLst>
          </p:cNvPr>
          <p:cNvCxnSpPr>
            <a:cxnSpLocks/>
            <a:stCxn id="12" idx="3"/>
            <a:endCxn id="5" idx="2"/>
          </p:cNvCxnSpPr>
          <p:nvPr/>
        </p:nvCxnSpPr>
        <p:spPr>
          <a:xfrm flipV="1">
            <a:off x="829541" y="2873239"/>
            <a:ext cx="1529351" cy="38584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49213B9-9283-F542-B434-A8D6B4950C14}"/>
              </a:ext>
            </a:extLst>
          </p:cNvPr>
          <p:cNvCxnSpPr>
            <a:cxnSpLocks/>
            <a:stCxn id="17" idx="3"/>
            <a:endCxn id="5" idx="2"/>
          </p:cNvCxnSpPr>
          <p:nvPr/>
        </p:nvCxnSpPr>
        <p:spPr>
          <a:xfrm flipV="1">
            <a:off x="824709" y="2873239"/>
            <a:ext cx="1534183" cy="122404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47B1E51-5904-8E4B-8E47-135CE302786C}"/>
              </a:ext>
            </a:extLst>
          </p:cNvPr>
          <p:cNvCxnSpPr>
            <a:cxnSpLocks/>
            <a:stCxn id="13" idx="3"/>
            <a:endCxn id="5" idx="2"/>
          </p:cNvCxnSpPr>
          <p:nvPr/>
        </p:nvCxnSpPr>
        <p:spPr>
          <a:xfrm flipV="1">
            <a:off x="840739" y="2873239"/>
            <a:ext cx="1518153" cy="290044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62770E8-7CFC-0E43-B880-CD5EE3C6DACF}"/>
              </a:ext>
            </a:extLst>
          </p:cNvPr>
          <p:cNvCxnSpPr>
            <a:cxnSpLocks/>
            <a:stCxn id="11" idx="3"/>
            <a:endCxn id="31" idx="2"/>
          </p:cNvCxnSpPr>
          <p:nvPr/>
        </p:nvCxnSpPr>
        <p:spPr>
          <a:xfrm>
            <a:off x="824709" y="2425348"/>
            <a:ext cx="1544079" cy="115843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3E8FAD5-9156-8440-9B1A-EB772AD973E6}"/>
              </a:ext>
            </a:extLst>
          </p:cNvPr>
          <p:cNvCxnSpPr>
            <a:cxnSpLocks/>
            <a:stCxn id="12" idx="3"/>
            <a:endCxn id="31" idx="2"/>
          </p:cNvCxnSpPr>
          <p:nvPr/>
        </p:nvCxnSpPr>
        <p:spPr>
          <a:xfrm>
            <a:off x="829541" y="3259083"/>
            <a:ext cx="1539247" cy="32469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63053E9-7CB0-374E-8311-CA6465FB4A41}"/>
              </a:ext>
            </a:extLst>
          </p:cNvPr>
          <p:cNvCxnSpPr>
            <a:cxnSpLocks/>
            <a:stCxn id="17" idx="3"/>
            <a:endCxn id="31" idx="2"/>
          </p:cNvCxnSpPr>
          <p:nvPr/>
        </p:nvCxnSpPr>
        <p:spPr>
          <a:xfrm flipV="1">
            <a:off x="824709" y="3583779"/>
            <a:ext cx="1544079" cy="51350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9AEEAF5-B03F-CE45-8DBE-325928A52A6A}"/>
              </a:ext>
            </a:extLst>
          </p:cNvPr>
          <p:cNvCxnSpPr>
            <a:cxnSpLocks/>
            <a:stCxn id="13" idx="3"/>
            <a:endCxn id="31" idx="2"/>
          </p:cNvCxnSpPr>
          <p:nvPr/>
        </p:nvCxnSpPr>
        <p:spPr>
          <a:xfrm flipV="1">
            <a:off x="840739" y="3583779"/>
            <a:ext cx="1528049" cy="218990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9FFC162-060A-C146-A1EE-7B843F81B36E}"/>
              </a:ext>
            </a:extLst>
          </p:cNvPr>
          <p:cNvCxnSpPr>
            <a:cxnSpLocks/>
            <a:stCxn id="11" idx="3"/>
            <a:endCxn id="33" idx="2"/>
          </p:cNvCxnSpPr>
          <p:nvPr/>
        </p:nvCxnSpPr>
        <p:spPr>
          <a:xfrm>
            <a:off x="824709" y="2425348"/>
            <a:ext cx="1540120" cy="324453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9240CCE-7110-9848-8012-F55D76A08EE6}"/>
              </a:ext>
            </a:extLst>
          </p:cNvPr>
          <p:cNvCxnSpPr>
            <a:cxnSpLocks/>
            <a:stCxn id="12" idx="3"/>
            <a:endCxn id="33" idx="2"/>
          </p:cNvCxnSpPr>
          <p:nvPr/>
        </p:nvCxnSpPr>
        <p:spPr>
          <a:xfrm>
            <a:off x="829541" y="3259083"/>
            <a:ext cx="1535288" cy="241079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982AE79-9AE8-864B-A1D9-F67C6A9341EE}"/>
              </a:ext>
            </a:extLst>
          </p:cNvPr>
          <p:cNvCxnSpPr>
            <a:cxnSpLocks/>
            <a:stCxn id="17" idx="3"/>
            <a:endCxn id="33" idx="2"/>
          </p:cNvCxnSpPr>
          <p:nvPr/>
        </p:nvCxnSpPr>
        <p:spPr>
          <a:xfrm>
            <a:off x="824709" y="4097283"/>
            <a:ext cx="1540120" cy="157259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9C41EA7-5C93-A943-BFB3-9F404B0BDF86}"/>
              </a:ext>
            </a:extLst>
          </p:cNvPr>
          <p:cNvCxnSpPr>
            <a:cxnSpLocks/>
            <a:stCxn id="13" idx="3"/>
            <a:endCxn id="33" idx="2"/>
          </p:cNvCxnSpPr>
          <p:nvPr/>
        </p:nvCxnSpPr>
        <p:spPr>
          <a:xfrm flipV="1">
            <a:off x="840739" y="5669879"/>
            <a:ext cx="1524090" cy="10380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D520261C-C1A3-FA4F-B67F-1C02BC9341F5}"/>
                  </a:ext>
                </a:extLst>
              </p:cNvPr>
              <p:cNvSpPr/>
              <p:nvPr/>
            </p:nvSpPr>
            <p:spPr>
              <a:xfrm>
                <a:off x="1599437" y="2415661"/>
                <a:ext cx="4626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D520261C-C1A3-FA4F-B67F-1C02BC9341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437" y="2415661"/>
                <a:ext cx="46262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2E3CA78-F5AD-1A42-80A3-1DAF55F98A91}"/>
                  </a:ext>
                </a:extLst>
              </p:cNvPr>
              <p:cNvSpPr/>
              <p:nvPr/>
            </p:nvSpPr>
            <p:spPr>
              <a:xfrm>
                <a:off x="1280344" y="2610922"/>
                <a:ext cx="4573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2E3CA78-F5AD-1A42-80A3-1DAF55F98A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344" y="2610922"/>
                <a:ext cx="45730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EB4843C5-B86B-DB44-9EF7-3C8A6FF83010}"/>
                  </a:ext>
                </a:extLst>
              </p:cNvPr>
              <p:cNvSpPr/>
              <p:nvPr/>
            </p:nvSpPr>
            <p:spPr>
              <a:xfrm>
                <a:off x="689790" y="4820732"/>
                <a:ext cx="6314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EB4843C5-B86B-DB44-9EF7-3C8A6FF830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90" y="4820732"/>
                <a:ext cx="63145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DD61D41-E22B-9949-97B9-F1B11E619A04}"/>
                  </a:ext>
                </a:extLst>
              </p:cNvPr>
              <p:cNvSpPr/>
              <p:nvPr/>
            </p:nvSpPr>
            <p:spPr>
              <a:xfrm>
                <a:off x="1775647" y="4406390"/>
                <a:ext cx="7001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DD61D41-E22B-9949-97B9-F1B11E619A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647" y="4406390"/>
                <a:ext cx="70012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CB7ECAA-5F1F-5C48-9839-AC65E8C2D8CD}"/>
                  </a:ext>
                </a:extLst>
              </p:cNvPr>
              <p:cNvSpPr/>
              <p:nvPr/>
            </p:nvSpPr>
            <p:spPr>
              <a:xfrm>
                <a:off x="1056507" y="5201735"/>
                <a:ext cx="6314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CB7ECAA-5F1F-5C48-9839-AC65E8C2D8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507" y="5201735"/>
                <a:ext cx="63145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690D549-6A4B-A544-879F-DABE11CDD04C}"/>
                  </a:ext>
                </a:extLst>
              </p:cNvPr>
              <p:cNvSpPr/>
              <p:nvPr/>
            </p:nvSpPr>
            <p:spPr>
              <a:xfrm>
                <a:off x="1208907" y="5639889"/>
                <a:ext cx="904222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690D549-6A4B-A544-879F-DABE11CDD0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907" y="5639889"/>
                <a:ext cx="904222" cy="3815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riangle 78">
            <a:extLst>
              <a:ext uri="{FF2B5EF4-FFF2-40B4-BE49-F238E27FC236}">
                <a16:creationId xmlns:a16="http://schemas.microsoft.com/office/drawing/2014/main" id="{7EFAD5D3-58FF-8242-80E4-3CF266C52009}"/>
              </a:ext>
            </a:extLst>
          </p:cNvPr>
          <p:cNvSpPr/>
          <p:nvPr/>
        </p:nvSpPr>
        <p:spPr>
          <a:xfrm rot="5400000">
            <a:off x="3057521" y="3713491"/>
            <a:ext cx="1887294" cy="48244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argmax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5F507B98-ED2D-FD4D-B0AA-7569DB6BC150}"/>
              </a:ext>
            </a:extLst>
          </p:cNvPr>
          <p:cNvCxnSpPr>
            <a:cxnSpLocks/>
            <a:stCxn id="5" idx="6"/>
          </p:cNvCxnSpPr>
          <p:nvPr/>
        </p:nvCxnSpPr>
        <p:spPr>
          <a:xfrm>
            <a:off x="2816092" y="2873239"/>
            <a:ext cx="933957" cy="416205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0192946-FF31-8248-8E97-CF47A18A46DD}"/>
              </a:ext>
            </a:extLst>
          </p:cNvPr>
          <p:cNvCxnSpPr>
            <a:cxnSpLocks/>
            <a:stCxn id="31" idx="6"/>
          </p:cNvCxnSpPr>
          <p:nvPr/>
        </p:nvCxnSpPr>
        <p:spPr>
          <a:xfrm flipV="1">
            <a:off x="2825988" y="3568556"/>
            <a:ext cx="947395" cy="15223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F1265FB8-2820-2444-8E12-317AC6F716C3}"/>
              </a:ext>
            </a:extLst>
          </p:cNvPr>
          <p:cNvSpPr txBox="1"/>
          <p:nvPr/>
        </p:nvSpPr>
        <p:spPr>
          <a:xfrm>
            <a:off x="3520698" y="3840022"/>
            <a:ext cx="269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ym typeface="Symbol"/>
              </a:rPr>
              <a:t>.</a:t>
            </a:r>
          </a:p>
          <a:p>
            <a:r>
              <a:rPr lang="en-US" sz="1200" dirty="0">
                <a:sym typeface="Symbol"/>
              </a:rPr>
              <a:t>.</a:t>
            </a:r>
          </a:p>
          <a:p>
            <a:r>
              <a:rPr lang="en-US" sz="1200" dirty="0">
                <a:sym typeface="Symbol"/>
              </a:rPr>
              <a:t>.</a:t>
            </a:r>
            <a:endParaRPr lang="en-US" sz="1200" dirty="0"/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CDB6BC83-3045-0847-8F28-2B759EB62BC7}"/>
              </a:ext>
            </a:extLst>
          </p:cNvPr>
          <p:cNvCxnSpPr>
            <a:cxnSpLocks/>
            <a:stCxn id="33" idx="7"/>
          </p:cNvCxnSpPr>
          <p:nvPr/>
        </p:nvCxnSpPr>
        <p:spPr>
          <a:xfrm flipV="1">
            <a:off x="2755074" y="4586290"/>
            <a:ext cx="947395" cy="922506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557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033"/>
            <a:ext cx="10515600" cy="1269711"/>
          </a:xfrm>
        </p:spPr>
        <p:txBody>
          <a:bodyPr/>
          <a:lstStyle/>
          <a:p>
            <a:r>
              <a:rPr lang="en-US" dirty="0"/>
              <a:t>The Giant Squid Axon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6578220" y="235034"/>
            <a:ext cx="5336275" cy="5267904"/>
          </a:xfrm>
        </p:spPr>
        <p:txBody>
          <a:bodyPr>
            <a:noAutofit/>
          </a:bodyPr>
          <a:lstStyle/>
          <a:p>
            <a:r>
              <a:rPr lang="en-US" sz="3200" dirty="0"/>
              <a:t>1909: Williams describes the giant squid axon (III: 1mm thick)</a:t>
            </a:r>
          </a:p>
          <a:p>
            <a:r>
              <a:rPr lang="en-US" sz="3200" dirty="0"/>
              <a:t>1939: Young describes the synapse.</a:t>
            </a:r>
          </a:p>
          <a:p>
            <a:r>
              <a:rPr lang="en-US" sz="3200" dirty="0"/>
              <a:t>1952: Hodgkin &amp; Huxley publish an electrical current model for the generation of binary action potentials from real-valued inputs.</a:t>
            </a:r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04" y="1160060"/>
            <a:ext cx="6300716" cy="42057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303CF1-D8D9-224F-B126-DCB020B693DD}"/>
              </a:ext>
            </a:extLst>
          </p:cNvPr>
          <p:cNvSpPr/>
          <p:nvPr/>
        </p:nvSpPr>
        <p:spPr>
          <a:xfrm>
            <a:off x="124512" y="5370314"/>
            <a:ext cx="6315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Image released to the public domain by </a:t>
            </a:r>
            <a:r>
              <a:rPr lang="en-US" dirty="0" err="1"/>
              <a:t>lkkisan</a:t>
            </a:r>
            <a:r>
              <a:rPr lang="en-US" dirty="0"/>
              <a:t>, 2007.</a:t>
            </a:r>
          </a:p>
          <a:p>
            <a:r>
              <a:rPr lang="en-US" dirty="0"/>
              <a:t>Modified from </a:t>
            </a:r>
            <a:r>
              <a:rPr lang="en-US" dirty="0" err="1"/>
              <a:t>Llinás</a:t>
            </a:r>
            <a:r>
              <a:rPr lang="en-US" dirty="0"/>
              <a:t>, Rodolfo R. (1999). The squid Giant Synapse.</a:t>
            </a:r>
          </a:p>
        </p:txBody>
      </p:sp>
    </p:spTree>
    <p:extLst>
      <p:ext uri="{BB962C8B-B14F-4D97-AF65-F5344CB8AC3E}">
        <p14:creationId xmlns:p14="http://schemas.microsoft.com/office/powerpoint/2010/main" val="32287315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7" y="37580"/>
            <a:ext cx="6092382" cy="1325563"/>
          </a:xfrm>
        </p:spPr>
        <p:txBody>
          <a:bodyPr/>
          <a:lstStyle/>
          <a:p>
            <a:r>
              <a:rPr lang="en-US" dirty="0"/>
              <a:t>Multi-Class Perceptron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76072" y="242235"/>
                <a:ext cx="6457892" cy="580071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True class is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0,1,2,…,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−1}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(i.e.,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=vocabulary size = # of distinct classes).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>
                  <a:buNone/>
                </a:pPr>
                <a:r>
                  <a:rPr lang="en-US" sz="2400" dirty="0"/>
                  <a:t>Classifier output is </a:t>
                </a:r>
              </a:p>
              <a:p>
                <a:pPr>
                  <a:buNone/>
                </a:pPr>
                <a:endParaRPr lang="en-US" sz="2400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fName>
                        <m:e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fName>
                        <m:e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>
                  <a:buNone/>
                </a:pPr>
                <a:endParaRPr lang="en-US" sz="2400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0,1,…,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−1}</m:t>
                      </m:r>
                    </m:oMath>
                  </m:oMathPara>
                </a14:m>
                <a:endParaRPr lang="en-US" sz="2400" dirty="0"/>
              </a:p>
              <a:p>
                <a:pPr>
                  <a:buNone/>
                </a:pPr>
                <a:endParaRPr lang="en-US" sz="2400" dirty="0"/>
              </a:p>
              <a:p>
                <a:pPr>
                  <a:buNone/>
                </a:pPr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𝑐𝐷</m:t>
                            </m:r>
                          </m:sub>
                        </m:sSub>
                        <m:r>
                          <a:rPr lang="en-US" sz="24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>
                  <a:buNone/>
                </a:pP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76072" y="242235"/>
                <a:ext cx="6457892" cy="5800716"/>
              </a:xfrm>
              <a:blipFill>
                <a:blip r:embed="rId3"/>
                <a:stretch>
                  <a:fillRect l="-1572" t="-1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B34B23B-5C2F-A149-88DF-BE878ECB9FE5}"/>
                  </a:ext>
                </a:extLst>
              </p:cNvPr>
              <p:cNvSpPr/>
              <p:nvPr/>
            </p:nvSpPr>
            <p:spPr>
              <a:xfrm>
                <a:off x="5512817" y="6292610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B34B23B-5C2F-A149-88DF-BE878ECB9F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817" y="6292610"/>
                <a:ext cx="460006" cy="584775"/>
              </a:xfrm>
              <a:prstGeom prst="rect">
                <a:avLst/>
              </a:prstGeom>
              <a:blipFill>
                <a:blip r:embed="rId5"/>
                <a:stretch>
                  <a:fillRect r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736C03B-BFFA-914D-9331-4D721A44C575}"/>
              </a:ext>
            </a:extLst>
          </p:cNvPr>
          <p:cNvCxnSpPr>
            <a:cxnSpLocks/>
          </p:cNvCxnSpPr>
          <p:nvPr/>
        </p:nvCxnSpPr>
        <p:spPr>
          <a:xfrm flipV="1">
            <a:off x="42232" y="6751742"/>
            <a:ext cx="6053768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0D26C2C-345B-8049-A4CF-5390B76089A6}"/>
              </a:ext>
            </a:extLst>
          </p:cNvPr>
          <p:cNvCxnSpPr>
            <a:cxnSpLocks/>
          </p:cNvCxnSpPr>
          <p:nvPr/>
        </p:nvCxnSpPr>
        <p:spPr>
          <a:xfrm flipV="1">
            <a:off x="42232" y="900113"/>
            <a:ext cx="0" cy="585163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019A493-33CC-594C-94E6-D70E04B4FF71}"/>
                  </a:ext>
                </a:extLst>
              </p:cNvPr>
              <p:cNvSpPr/>
              <p:nvPr/>
            </p:nvSpPr>
            <p:spPr>
              <a:xfrm>
                <a:off x="7359" y="858592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019A493-33CC-594C-94E6-D70E04B4FF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" y="858592"/>
                <a:ext cx="460006" cy="584775"/>
              </a:xfrm>
              <a:prstGeom prst="rect">
                <a:avLst/>
              </a:prstGeom>
              <a:blipFill>
                <a:blip r:embed="rId14"/>
                <a:stretch>
                  <a:fillRect r="-21622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D4800EF4-4BE1-8240-82ED-5D9A294B11C8}"/>
              </a:ext>
            </a:extLst>
          </p:cNvPr>
          <p:cNvSpPr/>
          <p:nvPr/>
        </p:nvSpPr>
        <p:spPr>
          <a:xfrm>
            <a:off x="5419726" y="592047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By </a:t>
            </a:r>
            <a:r>
              <a:rPr lang="en-US" sz="1200" dirty="0" err="1"/>
              <a:t>Balu</a:t>
            </a:r>
            <a:r>
              <a:rPr lang="en-US" sz="1200" dirty="0"/>
              <a:t> </a:t>
            </a:r>
            <a:r>
              <a:rPr lang="en-US" sz="1200" dirty="0" err="1"/>
              <a:t>Ertl</a:t>
            </a:r>
            <a:r>
              <a:rPr lang="en-US" sz="1200" dirty="0"/>
              <a:t> - Own work, CC BY-SA 4.0,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=38534275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DEEE7D3-9225-7A44-9CF5-5D27E8F6EDC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2" y="1321895"/>
            <a:ext cx="5429847" cy="542984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5CE3C0C-6DC0-7049-A21D-78037E2A3C53}"/>
                  </a:ext>
                </a:extLst>
              </p:cNvPr>
              <p:cNvSpPr/>
              <p:nvPr/>
            </p:nvSpPr>
            <p:spPr>
              <a:xfrm>
                <a:off x="270647" y="2085827"/>
                <a:ext cx="8050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5CE3C0C-6DC0-7049-A21D-78037E2A3C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47" y="2085827"/>
                <a:ext cx="805028" cy="369332"/>
              </a:xfrm>
              <a:prstGeom prst="rect">
                <a:avLst/>
              </a:prstGeom>
              <a:blipFill>
                <a:blip r:embed="rId1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83AB518-DF92-FA4D-A113-52BE8CEE53C3}"/>
                  </a:ext>
                </a:extLst>
              </p:cNvPr>
              <p:cNvSpPr/>
              <p:nvPr/>
            </p:nvSpPr>
            <p:spPr>
              <a:xfrm>
                <a:off x="894996" y="1313992"/>
                <a:ext cx="8009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83AB518-DF92-FA4D-A113-52BE8CEE53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996" y="1313992"/>
                <a:ext cx="800989" cy="369332"/>
              </a:xfrm>
              <a:prstGeom prst="rect">
                <a:avLst/>
              </a:prstGeom>
              <a:blipFill>
                <a:blip r:embed="rId1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902B7EB-3409-2341-88D0-DA7D809EF63B}"/>
                  </a:ext>
                </a:extLst>
              </p:cNvPr>
              <p:cNvSpPr/>
              <p:nvPr/>
            </p:nvSpPr>
            <p:spPr>
              <a:xfrm>
                <a:off x="1843811" y="1318905"/>
                <a:ext cx="8050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902B7EB-3409-2341-88D0-DA7D809EF6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811" y="1318905"/>
                <a:ext cx="805028" cy="369332"/>
              </a:xfrm>
              <a:prstGeom prst="rect">
                <a:avLst/>
              </a:prstGeom>
              <a:blipFill>
                <a:blip r:embed="rId1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7E56F47-76BD-9341-982B-7926DEFA1CED}"/>
                  </a:ext>
                </a:extLst>
              </p:cNvPr>
              <p:cNvSpPr/>
              <p:nvPr/>
            </p:nvSpPr>
            <p:spPr>
              <a:xfrm>
                <a:off x="2763129" y="1304155"/>
                <a:ext cx="8050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7E56F47-76BD-9341-982B-7926DEFA1C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129" y="1304155"/>
                <a:ext cx="805028" cy="369332"/>
              </a:xfrm>
              <a:prstGeom prst="rect">
                <a:avLst/>
              </a:prstGeom>
              <a:blipFill>
                <a:blip r:embed="rId1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CEC8AC5-BFE2-244F-9E4C-4F4A9883D677}"/>
                  </a:ext>
                </a:extLst>
              </p:cNvPr>
              <p:cNvSpPr/>
              <p:nvPr/>
            </p:nvSpPr>
            <p:spPr>
              <a:xfrm>
                <a:off x="2915529" y="1810517"/>
                <a:ext cx="8050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CEC8AC5-BFE2-244F-9E4C-4F4A9883D6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529" y="1810517"/>
                <a:ext cx="805028" cy="369332"/>
              </a:xfrm>
              <a:prstGeom prst="rect">
                <a:avLst/>
              </a:prstGeom>
              <a:blipFill>
                <a:blip r:embed="rId2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FBABD20-B04B-3C49-896F-75DB4FA724BE}"/>
                  </a:ext>
                </a:extLst>
              </p:cNvPr>
              <p:cNvSpPr/>
              <p:nvPr/>
            </p:nvSpPr>
            <p:spPr>
              <a:xfrm>
                <a:off x="3530046" y="2149731"/>
                <a:ext cx="8050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FBABD20-B04B-3C49-896F-75DB4FA724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046" y="2149731"/>
                <a:ext cx="805028" cy="369332"/>
              </a:xfrm>
              <a:prstGeom prst="rect">
                <a:avLst/>
              </a:prstGeom>
              <a:blipFill>
                <a:blip r:embed="rId2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F46FF6D-2568-B24B-95A0-4FE65BCD10D6}"/>
                  </a:ext>
                </a:extLst>
              </p:cNvPr>
              <p:cNvSpPr/>
              <p:nvPr/>
            </p:nvSpPr>
            <p:spPr>
              <a:xfrm>
                <a:off x="4449364" y="2302131"/>
                <a:ext cx="8050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6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F46FF6D-2568-B24B-95A0-4FE65BCD10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364" y="2302131"/>
                <a:ext cx="805028" cy="369332"/>
              </a:xfrm>
              <a:prstGeom prst="rect">
                <a:avLst/>
              </a:prstGeom>
              <a:blipFill>
                <a:blip r:embed="rId2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D5DA8E1-EBCF-9C4D-8BB7-0C54FF604C11}"/>
                  </a:ext>
                </a:extLst>
              </p:cNvPr>
              <p:cNvSpPr/>
              <p:nvPr/>
            </p:nvSpPr>
            <p:spPr>
              <a:xfrm>
                <a:off x="1185047" y="2528275"/>
                <a:ext cx="8050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8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D5DA8E1-EBCF-9C4D-8BB7-0C54FF604C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047" y="2528275"/>
                <a:ext cx="805028" cy="369332"/>
              </a:xfrm>
              <a:prstGeom prst="rect">
                <a:avLst/>
              </a:prstGeom>
              <a:blipFill>
                <a:blip r:embed="rId2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75C1B59-9CAD-4443-ABB6-0649EC26BEAE}"/>
                  </a:ext>
                </a:extLst>
              </p:cNvPr>
              <p:cNvSpPr/>
              <p:nvPr/>
            </p:nvSpPr>
            <p:spPr>
              <a:xfrm>
                <a:off x="719931" y="3120061"/>
                <a:ext cx="8050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9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75C1B59-9CAD-4443-ABB6-0649EC26BE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31" y="3120061"/>
                <a:ext cx="805028" cy="369332"/>
              </a:xfrm>
              <a:prstGeom prst="rect">
                <a:avLst/>
              </a:prstGeom>
              <a:blipFill>
                <a:blip r:embed="rId2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7CDD54B-EE9F-954D-80BF-1D82E0383D8F}"/>
                  </a:ext>
                </a:extLst>
              </p:cNvPr>
              <p:cNvSpPr/>
              <p:nvPr/>
            </p:nvSpPr>
            <p:spPr>
              <a:xfrm>
                <a:off x="4969900" y="3927074"/>
                <a:ext cx="60304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US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7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7CDD54B-EE9F-954D-80BF-1D82E0383D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900" y="3927074"/>
                <a:ext cx="603049" cy="64633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D964580-C278-0447-9E37-BD7AE7324D2C}"/>
                  </a:ext>
                </a:extLst>
              </p:cNvPr>
              <p:cNvSpPr/>
              <p:nvPr/>
            </p:nvSpPr>
            <p:spPr>
              <a:xfrm>
                <a:off x="1691729" y="3141834"/>
                <a:ext cx="9332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D964580-C278-0447-9E37-BD7AE7324D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729" y="3141834"/>
                <a:ext cx="933269" cy="369332"/>
              </a:xfrm>
              <a:prstGeom prst="rect">
                <a:avLst/>
              </a:prstGeom>
              <a:blipFill>
                <a:blip r:embed="rId2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1B9BAC8-027B-034C-809C-9A8C5B4D3788}"/>
                  </a:ext>
                </a:extLst>
              </p:cNvPr>
              <p:cNvSpPr/>
              <p:nvPr/>
            </p:nvSpPr>
            <p:spPr>
              <a:xfrm>
                <a:off x="50953" y="3686118"/>
                <a:ext cx="9332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11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1B9BAC8-027B-034C-809C-9A8C5B4D3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3" y="3686118"/>
                <a:ext cx="933269" cy="369332"/>
              </a:xfrm>
              <a:prstGeom prst="rect">
                <a:avLst/>
              </a:prstGeom>
              <a:blipFill>
                <a:blip r:embed="rId2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F933A93-4793-864D-B60C-3E0028B0142B}"/>
                  </a:ext>
                </a:extLst>
              </p:cNvPr>
              <p:cNvSpPr/>
              <p:nvPr/>
            </p:nvSpPr>
            <p:spPr>
              <a:xfrm>
                <a:off x="1664020" y="3791018"/>
                <a:ext cx="9332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12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F933A93-4793-864D-B60C-3E0028B014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020" y="3791018"/>
                <a:ext cx="933269" cy="369332"/>
              </a:xfrm>
              <a:prstGeom prst="rect">
                <a:avLst/>
              </a:prstGeom>
              <a:blipFill>
                <a:blip r:embed="rId2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7350E58-B011-D84E-B2CB-777EE6266E58}"/>
                  </a:ext>
                </a:extLst>
              </p:cNvPr>
              <p:cNvSpPr/>
              <p:nvPr/>
            </p:nvSpPr>
            <p:spPr>
              <a:xfrm>
                <a:off x="2588316" y="3943418"/>
                <a:ext cx="9332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13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7350E58-B011-D84E-B2CB-777EE6266E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316" y="3943418"/>
                <a:ext cx="933269" cy="369332"/>
              </a:xfrm>
              <a:prstGeom prst="rect">
                <a:avLst/>
              </a:prstGeom>
              <a:blipFill>
                <a:blip r:embed="rId2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0320FC9-BDE8-764D-9496-B6AB6921811D}"/>
                  </a:ext>
                </a:extLst>
              </p:cNvPr>
              <p:cNvSpPr/>
              <p:nvPr/>
            </p:nvSpPr>
            <p:spPr>
              <a:xfrm>
                <a:off x="1363179" y="4535204"/>
                <a:ext cx="9332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14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0320FC9-BDE8-764D-9496-B6AB692181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179" y="4535204"/>
                <a:ext cx="933269" cy="369332"/>
              </a:xfrm>
              <a:prstGeom prst="rect">
                <a:avLst/>
              </a:prstGeom>
              <a:blipFill>
                <a:blip r:embed="rId3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E364003-E162-1842-B32E-E9E4BCD3A348}"/>
                  </a:ext>
                </a:extLst>
              </p:cNvPr>
              <p:cNvSpPr/>
              <p:nvPr/>
            </p:nvSpPr>
            <p:spPr>
              <a:xfrm>
                <a:off x="1943090" y="5008237"/>
                <a:ext cx="9332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15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E364003-E162-1842-B32E-E9E4BCD3A3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090" y="5008237"/>
                <a:ext cx="933269" cy="369332"/>
              </a:xfrm>
              <a:prstGeom prst="rect">
                <a:avLst/>
              </a:prstGeom>
              <a:blipFill>
                <a:blip r:embed="rId3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FC1BCA0-96F6-2E43-8510-5F8B0CB79466}"/>
                  </a:ext>
                </a:extLst>
              </p:cNvPr>
              <p:cNvSpPr/>
              <p:nvPr/>
            </p:nvSpPr>
            <p:spPr>
              <a:xfrm>
                <a:off x="3093017" y="4887505"/>
                <a:ext cx="9332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16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FC1BCA0-96F6-2E43-8510-5F8B0CB794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017" y="4887505"/>
                <a:ext cx="933269" cy="369332"/>
              </a:xfrm>
              <a:prstGeom prst="rect">
                <a:avLst/>
              </a:prstGeom>
              <a:blipFill>
                <a:blip r:embed="rId3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2B9C773-FF9D-AF4E-B1F6-4266E35F0EA3}"/>
                  </a:ext>
                </a:extLst>
              </p:cNvPr>
              <p:cNvSpPr/>
              <p:nvPr/>
            </p:nvSpPr>
            <p:spPr>
              <a:xfrm>
                <a:off x="4409198" y="5039905"/>
                <a:ext cx="9332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17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2B9C773-FF9D-AF4E-B1F6-4266E35F0E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198" y="5039905"/>
                <a:ext cx="933269" cy="369332"/>
              </a:xfrm>
              <a:prstGeom prst="rect">
                <a:avLst/>
              </a:prstGeom>
              <a:blipFill>
                <a:blip r:embed="rId3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4BDD4C-5DC9-0D4D-9DC3-6A6980302F05}"/>
                  </a:ext>
                </a:extLst>
              </p:cNvPr>
              <p:cNvSpPr/>
              <p:nvPr/>
            </p:nvSpPr>
            <p:spPr>
              <a:xfrm>
                <a:off x="333983" y="5738569"/>
                <a:ext cx="9332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18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4BDD4C-5DC9-0D4D-9DC3-6A6980302F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83" y="5738569"/>
                <a:ext cx="933269" cy="369332"/>
              </a:xfrm>
              <a:prstGeom prst="rect">
                <a:avLst/>
              </a:prstGeom>
              <a:blipFill>
                <a:blip r:embed="rId3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2ACA5F0C-7B7F-5149-A78E-BF2A0B7C4F83}"/>
                  </a:ext>
                </a:extLst>
              </p:cNvPr>
              <p:cNvSpPr/>
              <p:nvPr/>
            </p:nvSpPr>
            <p:spPr>
              <a:xfrm>
                <a:off x="2148929" y="5902844"/>
                <a:ext cx="9332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19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2ACA5F0C-7B7F-5149-A78E-BF2A0B7C4F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929" y="5902844"/>
                <a:ext cx="933269" cy="369332"/>
              </a:xfrm>
              <a:prstGeom prst="rect">
                <a:avLst/>
              </a:prstGeom>
              <a:blipFill>
                <a:blip r:embed="rId3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5163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6" y="37580"/>
            <a:ext cx="11250375" cy="1325563"/>
          </a:xfrm>
        </p:spPr>
        <p:txBody>
          <a:bodyPr/>
          <a:lstStyle/>
          <a:p>
            <a:r>
              <a:rPr lang="en-US" dirty="0"/>
              <a:t>Multi-Class Linear Classifiers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76072" y="1268929"/>
                <a:ext cx="6457892" cy="362322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All multi-class linear classifiers have the form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fName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r>
                  <a:rPr lang="en-US" dirty="0"/>
                  <a:t>The region of x-space associated with each class label is convex with piece-wise linear boundaries.  Such regions are called “Voronoi regions.”</a:t>
                </a:r>
              </a:p>
            </p:txBody>
          </p:sp>
        </mc:Choice>
        <mc:Fallback xmlns="">
          <p:sp>
            <p:nvSpPr>
              <p:cNvPr id="2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76072" y="1268929"/>
                <a:ext cx="6457892" cy="3623227"/>
              </a:xfrm>
              <a:blipFill>
                <a:blip r:embed="rId3"/>
                <a:stretch>
                  <a:fillRect l="-1965" t="-2787" r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>
            <a:extLst>
              <a:ext uri="{FF2B5EF4-FFF2-40B4-BE49-F238E27FC236}">
                <a16:creationId xmlns:a16="http://schemas.microsoft.com/office/drawing/2014/main" id="{D61D0084-9034-5C43-AA00-6976E137A4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2" y="1321895"/>
            <a:ext cx="5429847" cy="54298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B34B23B-5C2F-A149-88DF-BE878ECB9FE5}"/>
                  </a:ext>
                </a:extLst>
              </p:cNvPr>
              <p:cNvSpPr/>
              <p:nvPr/>
            </p:nvSpPr>
            <p:spPr>
              <a:xfrm>
                <a:off x="5512817" y="6292610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B34B23B-5C2F-A149-88DF-BE878ECB9F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817" y="6292610"/>
                <a:ext cx="460006" cy="584775"/>
              </a:xfrm>
              <a:prstGeom prst="rect">
                <a:avLst/>
              </a:prstGeom>
              <a:blipFill>
                <a:blip r:embed="rId5"/>
                <a:stretch>
                  <a:fillRect r="-21053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D2A0B2C-2A11-114D-B5AA-7CB4C584BCC8}"/>
                  </a:ext>
                </a:extLst>
              </p:cNvPr>
              <p:cNvSpPr/>
              <p:nvPr/>
            </p:nvSpPr>
            <p:spPr>
              <a:xfrm>
                <a:off x="270647" y="2085827"/>
                <a:ext cx="8050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D2A0B2C-2A11-114D-B5AA-7CB4C584BC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47" y="2085827"/>
                <a:ext cx="805028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749B489-1FF7-054B-BED7-3AA7986BE72B}"/>
                  </a:ext>
                </a:extLst>
              </p:cNvPr>
              <p:cNvSpPr/>
              <p:nvPr/>
            </p:nvSpPr>
            <p:spPr>
              <a:xfrm>
                <a:off x="894996" y="1313992"/>
                <a:ext cx="8009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749B489-1FF7-054B-BED7-3AA7986BE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996" y="1313992"/>
                <a:ext cx="800989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6C970CC-2B0A-6842-A16E-1BC7E6072156}"/>
                  </a:ext>
                </a:extLst>
              </p:cNvPr>
              <p:cNvSpPr/>
              <p:nvPr/>
            </p:nvSpPr>
            <p:spPr>
              <a:xfrm>
                <a:off x="1843811" y="1318905"/>
                <a:ext cx="8050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6C970CC-2B0A-6842-A16E-1BC7E60721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811" y="1318905"/>
                <a:ext cx="805028" cy="369332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BA8FF9B-DF66-7C4A-AAC1-31A7CA9911C8}"/>
                  </a:ext>
                </a:extLst>
              </p:cNvPr>
              <p:cNvSpPr/>
              <p:nvPr/>
            </p:nvSpPr>
            <p:spPr>
              <a:xfrm>
                <a:off x="2763129" y="1304155"/>
                <a:ext cx="8050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BA8FF9B-DF66-7C4A-AAC1-31A7CA9911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129" y="1304155"/>
                <a:ext cx="805028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EC36C96-99FF-3547-BB8B-B3DFB7D3B475}"/>
                  </a:ext>
                </a:extLst>
              </p:cNvPr>
              <p:cNvSpPr/>
              <p:nvPr/>
            </p:nvSpPr>
            <p:spPr>
              <a:xfrm>
                <a:off x="2915529" y="1810517"/>
                <a:ext cx="8050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EC36C96-99FF-3547-BB8B-B3DFB7D3B4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529" y="1810517"/>
                <a:ext cx="805028" cy="369332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A1FE886-BAEC-A24C-AB33-7D808397216A}"/>
                  </a:ext>
                </a:extLst>
              </p:cNvPr>
              <p:cNvSpPr/>
              <p:nvPr/>
            </p:nvSpPr>
            <p:spPr>
              <a:xfrm>
                <a:off x="3530046" y="2149731"/>
                <a:ext cx="8050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A1FE886-BAEC-A24C-AB33-7D80839721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046" y="2149731"/>
                <a:ext cx="805028" cy="369332"/>
              </a:xfrm>
              <a:prstGeom prst="rect">
                <a:avLst/>
              </a:prstGeom>
              <a:blipFill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3F93C87-0558-854A-A6EF-C550768DCFD6}"/>
                  </a:ext>
                </a:extLst>
              </p:cNvPr>
              <p:cNvSpPr/>
              <p:nvPr/>
            </p:nvSpPr>
            <p:spPr>
              <a:xfrm>
                <a:off x="4449364" y="2302131"/>
                <a:ext cx="8050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6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3F93C87-0558-854A-A6EF-C550768DCF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364" y="2302131"/>
                <a:ext cx="805028" cy="369332"/>
              </a:xfrm>
              <a:prstGeom prst="rect">
                <a:avLst/>
              </a:prstGeom>
              <a:blipFill>
                <a:blip r:embed="rId1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60C36B4-6A87-3442-9154-94A0942C56D9}"/>
                  </a:ext>
                </a:extLst>
              </p:cNvPr>
              <p:cNvSpPr/>
              <p:nvPr/>
            </p:nvSpPr>
            <p:spPr>
              <a:xfrm>
                <a:off x="1185047" y="2528275"/>
                <a:ext cx="8050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8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60C36B4-6A87-3442-9154-94A0942C56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047" y="2528275"/>
                <a:ext cx="805028" cy="369332"/>
              </a:xfrm>
              <a:prstGeom prst="rect">
                <a:avLst/>
              </a:prstGeom>
              <a:blipFill>
                <a:blip r:embed="rId1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736C03B-BFFA-914D-9331-4D721A44C575}"/>
              </a:ext>
            </a:extLst>
          </p:cNvPr>
          <p:cNvCxnSpPr>
            <a:cxnSpLocks/>
          </p:cNvCxnSpPr>
          <p:nvPr/>
        </p:nvCxnSpPr>
        <p:spPr>
          <a:xfrm flipV="1">
            <a:off x="42232" y="6751742"/>
            <a:ext cx="6053768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0D26C2C-345B-8049-A4CF-5390B76089A6}"/>
              </a:ext>
            </a:extLst>
          </p:cNvPr>
          <p:cNvCxnSpPr>
            <a:cxnSpLocks/>
          </p:cNvCxnSpPr>
          <p:nvPr/>
        </p:nvCxnSpPr>
        <p:spPr>
          <a:xfrm flipV="1">
            <a:off x="42232" y="900113"/>
            <a:ext cx="0" cy="585163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019A493-33CC-594C-94E6-D70E04B4FF71}"/>
                  </a:ext>
                </a:extLst>
              </p:cNvPr>
              <p:cNvSpPr/>
              <p:nvPr/>
            </p:nvSpPr>
            <p:spPr>
              <a:xfrm>
                <a:off x="7359" y="858592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019A493-33CC-594C-94E6-D70E04B4FF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" y="858592"/>
                <a:ext cx="460006" cy="584775"/>
              </a:xfrm>
              <a:prstGeom prst="rect">
                <a:avLst/>
              </a:prstGeom>
              <a:blipFill>
                <a:blip r:embed="rId14"/>
                <a:stretch>
                  <a:fillRect r="-24324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D4800EF4-4BE1-8240-82ED-5D9A294B11C8}"/>
              </a:ext>
            </a:extLst>
          </p:cNvPr>
          <p:cNvSpPr/>
          <p:nvPr/>
        </p:nvSpPr>
        <p:spPr>
          <a:xfrm>
            <a:off x="5419726" y="592047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By </a:t>
            </a:r>
            <a:r>
              <a:rPr lang="en-US" sz="1200" dirty="0" err="1"/>
              <a:t>Balu</a:t>
            </a:r>
            <a:r>
              <a:rPr lang="en-US" sz="1200" dirty="0"/>
              <a:t> </a:t>
            </a:r>
            <a:r>
              <a:rPr lang="en-US" sz="1200" dirty="0" err="1"/>
              <a:t>Ertl</a:t>
            </a:r>
            <a:r>
              <a:rPr lang="en-US" sz="1200" dirty="0"/>
              <a:t> - Own work, CC BY-SA 4.0,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=38534275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927EE4E-F8C0-CC41-A49F-6FEA04D26D19}"/>
                  </a:ext>
                </a:extLst>
              </p:cNvPr>
              <p:cNvSpPr/>
              <p:nvPr/>
            </p:nvSpPr>
            <p:spPr>
              <a:xfrm>
                <a:off x="719931" y="3120061"/>
                <a:ext cx="8050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9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927EE4E-F8C0-CC41-A49F-6FEA04D26D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31" y="3120061"/>
                <a:ext cx="805028" cy="369332"/>
              </a:xfrm>
              <a:prstGeom prst="rect">
                <a:avLst/>
              </a:prstGeom>
              <a:blipFill>
                <a:blip r:embed="rId1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625E694-32E1-8640-A909-4939BFC35903}"/>
                  </a:ext>
                </a:extLst>
              </p:cNvPr>
              <p:cNvSpPr/>
              <p:nvPr/>
            </p:nvSpPr>
            <p:spPr>
              <a:xfrm>
                <a:off x="4969900" y="3927074"/>
                <a:ext cx="60304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US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7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625E694-32E1-8640-A909-4939BFC359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900" y="3927074"/>
                <a:ext cx="603049" cy="6463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3D89077-D839-174D-83A8-8CDE383F8053}"/>
                  </a:ext>
                </a:extLst>
              </p:cNvPr>
              <p:cNvSpPr/>
              <p:nvPr/>
            </p:nvSpPr>
            <p:spPr>
              <a:xfrm>
                <a:off x="1691729" y="3141834"/>
                <a:ext cx="9332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3D89077-D839-174D-83A8-8CDE383F8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729" y="3141834"/>
                <a:ext cx="933269" cy="369332"/>
              </a:xfrm>
              <a:prstGeom prst="rect">
                <a:avLst/>
              </a:prstGeom>
              <a:blipFill>
                <a:blip r:embed="rId1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35A72A0-A0A7-1643-BE97-D9898765C7B5}"/>
                  </a:ext>
                </a:extLst>
              </p:cNvPr>
              <p:cNvSpPr/>
              <p:nvPr/>
            </p:nvSpPr>
            <p:spPr>
              <a:xfrm>
                <a:off x="50953" y="3686118"/>
                <a:ext cx="9332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11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35A72A0-A0A7-1643-BE97-D9898765C7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3" y="3686118"/>
                <a:ext cx="933269" cy="369332"/>
              </a:xfrm>
              <a:prstGeom prst="rect">
                <a:avLst/>
              </a:prstGeom>
              <a:blipFill>
                <a:blip r:embed="rId1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DA735D2-7AA4-E94F-9CBE-FCDD76DE93A3}"/>
                  </a:ext>
                </a:extLst>
              </p:cNvPr>
              <p:cNvSpPr/>
              <p:nvPr/>
            </p:nvSpPr>
            <p:spPr>
              <a:xfrm>
                <a:off x="1664020" y="3791018"/>
                <a:ext cx="9332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12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DA735D2-7AA4-E94F-9CBE-FCDD76DE9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020" y="3791018"/>
                <a:ext cx="933269" cy="369332"/>
              </a:xfrm>
              <a:prstGeom prst="rect">
                <a:avLst/>
              </a:prstGeom>
              <a:blipFill>
                <a:blip r:embed="rId1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1462E42-A559-9C41-8838-E97CA5149704}"/>
                  </a:ext>
                </a:extLst>
              </p:cNvPr>
              <p:cNvSpPr/>
              <p:nvPr/>
            </p:nvSpPr>
            <p:spPr>
              <a:xfrm>
                <a:off x="2588316" y="3943418"/>
                <a:ext cx="9332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13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1462E42-A559-9C41-8838-E97CA51497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316" y="3943418"/>
                <a:ext cx="933269" cy="369332"/>
              </a:xfrm>
              <a:prstGeom prst="rect">
                <a:avLst/>
              </a:prstGeom>
              <a:blipFill>
                <a:blip r:embed="rId2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FAEF706-B575-424D-9CDE-E633EE81A540}"/>
                  </a:ext>
                </a:extLst>
              </p:cNvPr>
              <p:cNvSpPr/>
              <p:nvPr/>
            </p:nvSpPr>
            <p:spPr>
              <a:xfrm>
                <a:off x="1363179" y="4535204"/>
                <a:ext cx="9332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14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FAEF706-B575-424D-9CDE-E633EE81A5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179" y="4535204"/>
                <a:ext cx="933269" cy="369332"/>
              </a:xfrm>
              <a:prstGeom prst="rect">
                <a:avLst/>
              </a:prstGeom>
              <a:blipFill>
                <a:blip r:embed="rId2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5F2A0B1-8F2A-1B49-9D42-F5F69DED82FE}"/>
                  </a:ext>
                </a:extLst>
              </p:cNvPr>
              <p:cNvSpPr/>
              <p:nvPr/>
            </p:nvSpPr>
            <p:spPr>
              <a:xfrm>
                <a:off x="1943090" y="5008237"/>
                <a:ext cx="9332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15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5F2A0B1-8F2A-1B49-9D42-F5F69DED82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090" y="5008237"/>
                <a:ext cx="933269" cy="369332"/>
              </a:xfrm>
              <a:prstGeom prst="rect">
                <a:avLst/>
              </a:prstGeom>
              <a:blipFill>
                <a:blip r:embed="rId2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0C02DB6-3B7F-2640-8091-330386F79501}"/>
                  </a:ext>
                </a:extLst>
              </p:cNvPr>
              <p:cNvSpPr/>
              <p:nvPr/>
            </p:nvSpPr>
            <p:spPr>
              <a:xfrm>
                <a:off x="3093017" y="4887505"/>
                <a:ext cx="9332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16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0C02DB6-3B7F-2640-8091-330386F795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017" y="4887505"/>
                <a:ext cx="933269" cy="369332"/>
              </a:xfrm>
              <a:prstGeom prst="rect">
                <a:avLst/>
              </a:prstGeom>
              <a:blipFill>
                <a:blip r:embed="rId2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7623883-B8E2-2745-8EF6-B51B18986226}"/>
                  </a:ext>
                </a:extLst>
              </p:cNvPr>
              <p:cNvSpPr/>
              <p:nvPr/>
            </p:nvSpPr>
            <p:spPr>
              <a:xfrm>
                <a:off x="4409198" y="5039905"/>
                <a:ext cx="9332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17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7623883-B8E2-2745-8EF6-B51B189862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198" y="5039905"/>
                <a:ext cx="933269" cy="369332"/>
              </a:xfrm>
              <a:prstGeom prst="rect">
                <a:avLst/>
              </a:prstGeom>
              <a:blipFill>
                <a:blip r:embed="rId2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0B6D6CC-5F39-7F45-835F-814F8D6E3898}"/>
                  </a:ext>
                </a:extLst>
              </p:cNvPr>
              <p:cNvSpPr/>
              <p:nvPr/>
            </p:nvSpPr>
            <p:spPr>
              <a:xfrm>
                <a:off x="333983" y="5738569"/>
                <a:ext cx="9332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18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0B6D6CC-5F39-7F45-835F-814F8D6E38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83" y="5738569"/>
                <a:ext cx="933269" cy="369332"/>
              </a:xfrm>
              <a:prstGeom prst="rect">
                <a:avLst/>
              </a:prstGeom>
              <a:blipFill>
                <a:blip r:embed="rId2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AFB1B99-725C-4E4C-BF04-45996A4B5494}"/>
                  </a:ext>
                </a:extLst>
              </p:cNvPr>
              <p:cNvSpPr/>
              <p:nvPr/>
            </p:nvSpPr>
            <p:spPr>
              <a:xfrm>
                <a:off x="2148929" y="5902844"/>
                <a:ext cx="9332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19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AFB1B99-725C-4E4C-BF04-45996A4B54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929" y="5902844"/>
                <a:ext cx="933269" cy="369332"/>
              </a:xfrm>
              <a:prstGeom prst="rect">
                <a:avLst/>
              </a:prstGeom>
              <a:blipFill>
                <a:blip r:embed="rId2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77260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3771" y="924635"/>
                <a:ext cx="12012310" cy="570818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/>
                  <a:t>For each training instance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3200" dirty="0"/>
                  <a:t> w/ground truth label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{0,1,…,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−1}</m:t>
                    </m:r>
                  </m:oMath>
                </a14:m>
                <a:r>
                  <a:rPr lang="en-US" sz="3200" dirty="0"/>
                  <a:t>:</a:t>
                </a:r>
              </a:p>
              <a:p>
                <a:pPr lvl="1"/>
                <a:r>
                  <a:rPr lang="en-US" sz="3200" dirty="0"/>
                  <a:t>Classify with current weights: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3600" dirty="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sub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fName>
                      <m:e>
                        <m:d>
                          <m:d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sz="3200" dirty="0">
                  <a:solidFill>
                    <a:srgbClr val="0000FF"/>
                  </a:solidFill>
                </a:endParaRPr>
              </a:p>
              <a:p>
                <a:pPr lvl="1"/>
                <a:r>
                  <a:rPr lang="en-US" sz="3200" dirty="0"/>
                  <a:t>Update weights:   </a:t>
                </a:r>
              </a:p>
              <a:p>
                <a:pPr lvl="2"/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32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3200" dirty="0"/>
                  <a:t>is correct </a:t>
                </a:r>
                <a:r>
                  <a:rPr lang="en-US" sz="3200" b="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3200" dirty="0"/>
                  <a:t>) then do nothing</a:t>
                </a:r>
                <a:endParaRPr lang="en-US" sz="3200" b="1" dirty="0">
                  <a:solidFill>
                    <a:srgbClr val="0000FF"/>
                  </a:solidFill>
                </a:endParaRPr>
              </a:p>
              <a:p>
                <a:pPr lvl="2"/>
                <a:r>
                  <a:rPr lang="en-US" sz="32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32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3200" dirty="0"/>
                  <a:t>is incorrect (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acc>
                      <m:accPr>
                        <m:chr m:val="̂"/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3200" dirty="0"/>
                  <a:t>) </a:t>
                </a:r>
                <a:r>
                  <a:rPr lang="en-US" sz="3200" dirty="0">
                    <a:solidFill>
                      <a:schemeClr val="tx1"/>
                    </a:solidFill>
                  </a:rPr>
                  <a:t>then:</a:t>
                </a:r>
              </a:p>
              <a:p>
                <a:pPr lvl="3"/>
                <a:r>
                  <a:rPr lang="en-US" sz="3000" dirty="0"/>
                  <a:t>Update the correct-class vector </a:t>
                </a:r>
                <a:r>
                  <a:rPr lang="en-US" sz="3000" dirty="0" err="1"/>
                  <a:t>as</a:t>
                </a:r>
                <a:r>
                  <a:rPr lang="en-US" sz="30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3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3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l-GR" sz="3000" dirty="0"/>
                      <m:t>η</m:t>
                    </m:r>
                    <m:r>
                      <a:rPr lang="en-US" sz="3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000" b="1" dirty="0">
                  <a:solidFill>
                    <a:srgbClr val="0000FF"/>
                  </a:solidFill>
                </a:endParaRPr>
              </a:p>
              <a:p>
                <a:pPr lvl="3"/>
                <a:r>
                  <a:rPr lang="en-US" sz="3000" dirty="0"/>
                  <a:t>Update the wrong-class vector as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sub>
                    </m:sSub>
                    <m:r>
                      <a:rPr lang="en-US" sz="3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sub>
                    </m:sSub>
                    <m:r>
                      <a:rPr lang="en-US" sz="3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l-GR" sz="3000" dirty="0"/>
                      <m:t>η</m:t>
                    </m:r>
                    <m:r>
                      <a:rPr lang="en-US" sz="30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000" b="1" dirty="0">
                  <a:solidFill>
                    <a:srgbClr val="0000FF"/>
                  </a:solidFill>
                </a:endParaRPr>
              </a:p>
              <a:p>
                <a:pPr lvl="3"/>
                <a:r>
                  <a:rPr lang="en-US" sz="3000" b="1" dirty="0">
                    <a:solidFill>
                      <a:srgbClr val="0000FF"/>
                    </a:solidFill>
                  </a:rPr>
                  <a:t>Don’t change the vectors of any other class</a:t>
                </a:r>
              </a:p>
              <a:p>
                <a:pPr lvl="3"/>
                <a:endParaRPr lang="en-US" sz="3000" b="1" dirty="0">
                  <a:solidFill>
                    <a:srgbClr val="0000FF"/>
                  </a:solidFill>
                </a:endParaRPr>
              </a:p>
              <a:p>
                <a:pPr marL="914400" lvl="2" indent="0">
                  <a:buNone/>
                </a:pPr>
                <a:endParaRPr lang="en-US" sz="32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1" y="924635"/>
                <a:ext cx="12012310" cy="5708180"/>
              </a:xfrm>
              <a:blipFill>
                <a:blip r:embed="rId2"/>
                <a:stretch>
                  <a:fillRect l="-1267" t="-2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02F0353D-FF75-594A-B02C-B2E3809969BF}"/>
              </a:ext>
            </a:extLst>
          </p:cNvPr>
          <p:cNvSpPr txBox="1">
            <a:spLocks/>
          </p:cNvSpPr>
          <p:nvPr/>
        </p:nvSpPr>
        <p:spPr>
          <a:xfrm>
            <a:off x="11157" y="-4765"/>
            <a:ext cx="109283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Training a Multi-Class Perceptron</a:t>
            </a:r>
          </a:p>
        </p:txBody>
      </p:sp>
    </p:spTree>
    <p:extLst>
      <p:ext uri="{BB962C8B-B14F-4D97-AF65-F5344CB8AC3E}">
        <p14:creationId xmlns:p14="http://schemas.microsoft.com/office/powerpoint/2010/main" val="20937387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93336-5A0C-A342-BFA4-4127A2082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66149B-3BAD-B445-8A66-9F8B4DE05E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Perceptron as a model of a biological neuron: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 err="1">
                        <a:latin typeface="Cambria Math" panose="02040503050406030204" pitchFamily="18" charset="0"/>
                      </a:rPr>
                      <m:t>sgn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perceptron learning algorithm: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 then do nothing, else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𝜂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Linear separability,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𝑦𝑥</m:t>
                    </m:r>
                  </m:oMath>
                </a14:m>
                <a:r>
                  <a:rPr lang="en-US" dirty="0"/>
                  <a:t>, and convergence</a:t>
                </a:r>
              </a:p>
              <a:p>
                <a:pPr lvl="1"/>
                <a:r>
                  <a:rPr lang="en-US" dirty="0"/>
                  <a:t>It converges to the right answer, even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if data are linearly separable</a:t>
                </a:r>
              </a:p>
              <a:p>
                <a:pPr lvl="1"/>
                <a:r>
                  <a:rPr lang="en-US" dirty="0"/>
                  <a:t>If data are not linearly separable, it’s necessary to use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Multi-class perceptron: 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 then do nothing, else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sub>
                    </m:sSub>
                    <m:r>
                      <a:rPr lang="en-US" sz="3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sub>
                    </m:sSub>
                    <m:r>
                      <a:rPr lang="en-US" sz="3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l-GR" sz="3200" i="1" dirty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66149B-3BAD-B445-8A66-9F8B4DE05E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9692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033"/>
            <a:ext cx="10515600" cy="1269711"/>
          </a:xfrm>
        </p:spPr>
        <p:txBody>
          <a:bodyPr/>
          <a:lstStyle/>
          <a:p>
            <a:r>
              <a:rPr lang="en-US" dirty="0"/>
              <a:t>Perceptron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6578220" y="235034"/>
            <a:ext cx="5336275" cy="5267904"/>
          </a:xfrm>
        </p:spPr>
        <p:txBody>
          <a:bodyPr>
            <a:noAutofit/>
          </a:bodyPr>
          <a:lstStyle/>
          <a:p>
            <a:r>
              <a:rPr lang="en-US" sz="3200" dirty="0"/>
              <a:t>1959: Rosenblatt is granted a patent for the “perceptron,” an electrical circuit model of a neuron.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9" y="1160059"/>
            <a:ext cx="4403215" cy="540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82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7" y="37580"/>
            <a:ext cx="10515600" cy="1325563"/>
          </a:xfrm>
        </p:spPr>
        <p:txBody>
          <a:bodyPr/>
          <a:lstStyle/>
          <a:p>
            <a:r>
              <a:rPr lang="en-US" dirty="0" err="1"/>
              <a:t>Perceptron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2443309" y="3536082"/>
            <a:ext cx="1143000" cy="11430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cs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995509" y="2621682"/>
            <a:ext cx="1524000" cy="1219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995509" y="3459882"/>
            <a:ext cx="1447800" cy="609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995509" y="4221882"/>
            <a:ext cx="1447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endCxn id="5" idx="3"/>
          </p:cNvCxnSpPr>
          <p:nvPr/>
        </p:nvCxnSpPr>
        <p:spPr bwMode="auto">
          <a:xfrm flipV="1">
            <a:off x="995510" y="4511694"/>
            <a:ext cx="1615189" cy="13103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586309" y="4145682"/>
            <a:ext cx="2209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62109" y="2240682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466941" y="3074417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2109" y="5589017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1533741" y="254548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1533741" y="3226817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8909" y="4141217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2109" y="3912617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8909" y="5364882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233509" y="1402482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Input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54608" y="6008117"/>
            <a:ext cx="959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Weights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2109" y="4374283"/>
            <a:ext cx="2696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  <a:endParaRPr lang="en-US" sz="2400" dirty="0"/>
          </a:p>
        </p:txBody>
      </p:sp>
      <p:cxnSp>
        <p:nvCxnSpPr>
          <p:cNvPr id="26" name="Elbow Connector 25"/>
          <p:cNvCxnSpPr/>
          <p:nvPr/>
        </p:nvCxnSpPr>
        <p:spPr>
          <a:xfrm flipV="1">
            <a:off x="2671909" y="3824749"/>
            <a:ext cx="685800" cy="6096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738710" y="3596149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Output:</a:t>
            </a:r>
            <a:r>
              <a:rPr lang="en-US" dirty="0"/>
              <a:t> </a:t>
            </a:r>
            <a:r>
              <a:rPr lang="en-US" dirty="0" err="1">
                <a:sym typeface="Symbol"/>
              </a:rPr>
              <a:t>sgn</a:t>
            </a:r>
            <a:r>
              <a:rPr lang="en-US" dirty="0"/>
              <a:t>(</a:t>
            </a:r>
            <a:r>
              <a:rPr lang="en-US" b="1" dirty="0" err="1"/>
              <a:t>w</a:t>
            </a:r>
            <a:r>
              <a:rPr lang="en-US" b="1" baseline="30000" dirty="0" err="1">
                <a:sym typeface="Symbol"/>
              </a:rPr>
              <a:t>T</a:t>
            </a:r>
            <a:r>
              <a:rPr lang="en-US" b="1" dirty="0" err="1">
                <a:sym typeface="Symbol"/>
              </a:rPr>
              <a:t>x</a:t>
            </a:r>
            <a:r>
              <a:rPr lang="en-US" dirty="0">
                <a:sym typeface="Symbol"/>
              </a:rPr>
              <a:t>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31929" y="1276812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incorporate bias as component of the weight vector by always including a feature with value set to 1</a:t>
            </a:r>
          </a:p>
        </p:txBody>
      </p:sp>
      <p:cxnSp>
        <p:nvCxnSpPr>
          <p:cNvPr id="19" name="Straight Arrow Connector 18"/>
          <p:cNvCxnSpPr>
            <a:cxnSpLocks/>
            <a:stCxn id="3" idx="1"/>
            <a:endCxn id="11" idx="3"/>
          </p:cNvCxnSpPr>
          <p:nvPr/>
        </p:nvCxnSpPr>
        <p:spPr>
          <a:xfrm flipH="1">
            <a:off x="824709" y="1876977"/>
            <a:ext cx="2007220" cy="5483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25787" y="242235"/>
                <a:ext cx="5411296" cy="500078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Perceptron model: action potential = </a:t>
                </a:r>
                <a:r>
                  <a:rPr lang="en-US" dirty="0" err="1"/>
                  <a:t>signum</a:t>
                </a:r>
                <a:r>
                  <a:rPr lang="en-US" dirty="0"/>
                  <a:t>(affine function of the features)</a:t>
                </a:r>
              </a:p>
              <a:p>
                <a:endParaRPr lang="en-US" sz="1200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1" dirty="0" err="1">
                          <a:latin typeface="Cambria Math" panose="02040503050406030204" pitchFamily="18" charset="0"/>
                        </a:rPr>
                        <m:t>sgn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 … +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 baseline="-25000" dirty="0" err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baseline="-25000" dirty="0" err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sty m:val="p"/>
                        </m:rPr>
                        <a:rPr lang="en-US" i="1" dirty="0" err="1">
                          <a:latin typeface="Cambria Math" panose="02040503050406030204" pitchFamily="18" charset="0"/>
                        </a:rPr>
                        <m:t>sgn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⁡(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</a:p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, and 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sgn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25787" y="242235"/>
                <a:ext cx="5411296" cy="5000786"/>
              </a:xfrm>
              <a:blipFill>
                <a:blip r:embed="rId3"/>
                <a:stretch>
                  <a:fillRect l="-2342" t="-2030" r="-468" b="-56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7380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93336-5A0C-A342-BFA4-4127A2082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66149B-3BAD-B445-8A66-9F8B4DE05E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A little history: perceptron as a model of a biological neuron</a:t>
                </a:r>
              </a:p>
              <a:p>
                <a:r>
                  <a:rPr lang="en-US" dirty="0"/>
                  <a:t>The perceptron learning algorithm</a:t>
                </a:r>
              </a:p>
              <a:p>
                <a:r>
                  <a:rPr lang="en-US" dirty="0"/>
                  <a:t>Linear separability,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𝑦𝑥</m:t>
                    </m:r>
                  </m:oMath>
                </a14:m>
                <a:r>
                  <a:rPr lang="en-US" dirty="0"/>
                  <a:t>, and convergence</a:t>
                </a:r>
              </a:p>
              <a:p>
                <a:pPr lvl="1"/>
                <a:r>
                  <a:rPr lang="en-US" dirty="0"/>
                  <a:t>It converges to the right answer, even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if data are linearly separable</a:t>
                </a:r>
              </a:p>
              <a:p>
                <a:pPr lvl="1"/>
                <a:r>
                  <a:rPr lang="en-US" dirty="0"/>
                  <a:t>If data are not linearly separable, it’s necessary to use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Multi-class perceptron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66149B-3BAD-B445-8A66-9F8B4DE05E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9334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60" y="0"/>
            <a:ext cx="9965140" cy="1143000"/>
          </a:xfrm>
        </p:spPr>
        <p:txBody>
          <a:bodyPr/>
          <a:lstStyle/>
          <a:p>
            <a:r>
              <a:rPr lang="en-US" dirty="0"/>
              <a:t>Perceptron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433" y="1036638"/>
            <a:ext cx="5854889" cy="5668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/>
              <a:t>Rosenblatt’s big innovation: the perceptron learns from examples.</a:t>
            </a:r>
          </a:p>
          <a:p>
            <a:r>
              <a:rPr lang="en-US" sz="3600" dirty="0"/>
              <a:t>Initialize weights randomly</a:t>
            </a:r>
          </a:p>
          <a:p>
            <a:r>
              <a:rPr lang="en-US" sz="3600" dirty="0">
                <a:sym typeface="Symbol"/>
              </a:rPr>
              <a:t>Cycle through training examples in multiple passes (</a:t>
            </a:r>
            <a:r>
              <a:rPr lang="en-US" sz="3600" i="1" dirty="0">
                <a:sym typeface="Symbol"/>
              </a:rPr>
              <a:t>epochs</a:t>
            </a:r>
            <a:r>
              <a:rPr lang="en-US" sz="3600" dirty="0">
                <a:sym typeface="Symbol"/>
              </a:rPr>
              <a:t>)</a:t>
            </a:r>
          </a:p>
          <a:p>
            <a:r>
              <a:rPr lang="en-US" sz="3600" dirty="0">
                <a:sym typeface="Symbol"/>
              </a:rPr>
              <a:t>For each training example:</a:t>
            </a:r>
          </a:p>
          <a:p>
            <a:pPr lvl="1"/>
            <a:r>
              <a:rPr lang="en-US" sz="3600" dirty="0">
                <a:sym typeface="Symbol"/>
              </a:rPr>
              <a:t>If classified correctly, do nothing</a:t>
            </a:r>
          </a:p>
          <a:p>
            <a:pPr lvl="1"/>
            <a:r>
              <a:rPr lang="en-US" sz="3600" dirty="0">
                <a:sym typeface="Symbol"/>
              </a:rPr>
              <a:t>If classified incorrectly, update weights</a:t>
            </a:r>
          </a:p>
          <a:p>
            <a:pPr lvl="1"/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136" y="0"/>
            <a:ext cx="6523630" cy="65236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CDF196-AEDC-7A4D-A00B-4E01ADF6DAD0}"/>
              </a:ext>
            </a:extLst>
          </p:cNvPr>
          <p:cNvSpPr/>
          <p:nvPr/>
        </p:nvSpPr>
        <p:spPr>
          <a:xfrm>
            <a:off x="5974080" y="62147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By Elizabeth Goodspeed - Own work, CC BY-SA 4.0, https://</a:t>
            </a:r>
            <a:r>
              <a:rPr lang="en-US" dirty="0" err="1"/>
              <a:t>commons.wikimedia.org</a:t>
            </a:r>
            <a:r>
              <a:rPr lang="en-US" dirty="0"/>
              <a:t>/w/</a:t>
            </a:r>
            <a:r>
              <a:rPr lang="en-US" dirty="0" err="1"/>
              <a:t>index.php?curid</a:t>
            </a:r>
            <a:r>
              <a:rPr lang="en-US" dirty="0"/>
              <a:t>=40188333</a:t>
            </a:r>
          </a:p>
        </p:txBody>
      </p:sp>
    </p:spTree>
    <p:extLst>
      <p:ext uri="{BB962C8B-B14F-4D97-AF65-F5344CB8AC3E}">
        <p14:creationId xmlns:p14="http://schemas.microsoft.com/office/powerpoint/2010/main" val="2230285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0" y="0"/>
            <a:ext cx="3423316" cy="1143000"/>
          </a:xfrm>
        </p:spPr>
        <p:txBody>
          <a:bodyPr/>
          <a:lstStyle/>
          <a:p>
            <a:r>
              <a:rPr lang="en-US" dirty="0"/>
              <a:t>Perceptron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3771" y="924635"/>
                <a:ext cx="11313995" cy="570818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/>
                  <a:t>For each training instance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3200" dirty="0"/>
                  <a:t> with ground truth label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{−1,1}</m:t>
                    </m:r>
                  </m:oMath>
                </a14:m>
                <a:r>
                  <a:rPr lang="en-US" sz="3200" dirty="0"/>
                  <a:t>:</a:t>
                </a:r>
              </a:p>
              <a:p>
                <a:pPr lvl="1"/>
                <a:r>
                  <a:rPr lang="en-US" sz="3200" dirty="0"/>
                  <a:t>Classify with current weights: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600" i="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sgn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 </a:t>
                </a:r>
                <a:endParaRPr lang="en-US" sz="3200" dirty="0">
                  <a:solidFill>
                    <a:srgbClr val="0000FF"/>
                  </a:solidFill>
                </a:endParaRPr>
              </a:p>
              <a:p>
                <a:pPr lvl="1"/>
                <a:r>
                  <a:rPr lang="en-US" sz="3200" dirty="0"/>
                  <a:t>Update weights:   </a:t>
                </a:r>
              </a:p>
              <a:p>
                <a:pPr lvl="2"/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3200" dirty="0"/>
                  <a:t> then do nothing</a:t>
                </a:r>
                <a:endParaRPr lang="en-US" sz="3200" b="1" dirty="0">
                  <a:solidFill>
                    <a:srgbClr val="0000FF"/>
                  </a:solidFill>
                </a:endParaRPr>
              </a:p>
              <a:p>
                <a:pPr lvl="2"/>
                <a:r>
                  <a:rPr lang="en-US" sz="32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acc>
                      <m:accPr>
                        <m:chr m:val="̂"/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l-GR" sz="3200" dirty="0"/>
                      <m:t>η</m:t>
                    </m:r>
                    <m:r>
                      <m:rPr>
                        <m:nor/>
                      </m:rPr>
                      <a:rPr lang="en-US" sz="3200" b="0" i="0" dirty="0" smtClean="0"/>
                      <m:t>y</m:t>
                    </m:r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200" b="1" dirty="0">
                  <a:solidFill>
                    <a:srgbClr val="0000FF"/>
                  </a:solidFill>
                </a:endParaRPr>
              </a:p>
              <a:p>
                <a:pPr lvl="2"/>
                <a:r>
                  <a:rPr lang="el-GR" sz="3200" dirty="0"/>
                  <a:t>η</a:t>
                </a:r>
                <a:r>
                  <a:rPr lang="en-US" sz="3200" dirty="0"/>
                  <a:t> (eta) is a “learning rate.”  For now, let’s assume </a:t>
                </a:r>
                <a:r>
                  <a:rPr lang="el-GR" sz="3200" dirty="0"/>
                  <a:t>η</a:t>
                </a:r>
                <a:r>
                  <a:rPr lang="en-US" sz="3200" dirty="0"/>
                  <a:t>=1.</a:t>
                </a:r>
                <a:endParaRPr lang="en-US" sz="3200" b="1" dirty="0"/>
              </a:p>
              <a:p>
                <a:pPr lvl="2"/>
                <a:endParaRPr lang="en-US" sz="32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1" y="924635"/>
                <a:ext cx="11313995" cy="5708180"/>
              </a:xfrm>
              <a:blipFill>
                <a:blip r:embed="rId2"/>
                <a:stretch>
                  <a:fillRect l="-1345" t="-2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2996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034"/>
            <a:ext cx="10515600" cy="781762"/>
          </a:xfrm>
        </p:spPr>
        <p:txBody>
          <a:bodyPr/>
          <a:lstStyle/>
          <a:p>
            <a:r>
              <a:rPr lang="en-US" dirty="0"/>
              <a:t>Perceptron example: dogs versus cats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176" y="702395"/>
            <a:ext cx="11119624" cy="3681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Can you write a program that can tell which ones are dogs, and which ones are cats?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CD5113D-2534-DC46-844B-4B2A38A696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5066" y="1545796"/>
                <a:ext cx="8378280" cy="39660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# times the animal comes when called (out of 40).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weight of the animal, in pounds.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,1]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means “dog”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2400" dirty="0"/>
                  <a:t> means “cat”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sgn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CCD5113D-2534-DC46-844B-4B2A38A69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66" y="1545796"/>
                <a:ext cx="8378280" cy="3966014"/>
              </a:xfrm>
              <a:prstGeom prst="rect">
                <a:avLst/>
              </a:prstGeom>
              <a:blipFill>
                <a:blip r:embed="rId2"/>
                <a:stretch>
                  <a:fillRect l="-151" t="-1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phic 8" descr="Deciduous tree">
            <a:extLst>
              <a:ext uri="{FF2B5EF4-FFF2-40B4-BE49-F238E27FC236}">
                <a16:creationId xmlns:a16="http://schemas.microsoft.com/office/drawing/2014/main" id="{5B12B474-B331-5C4D-BAEE-DB56E4C889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7006" y="964882"/>
            <a:ext cx="2387918" cy="2387918"/>
          </a:xfrm>
          <a:prstGeom prst="rect">
            <a:avLst/>
          </a:prstGeom>
        </p:spPr>
      </p:pic>
      <p:pic>
        <p:nvPicPr>
          <p:cNvPr id="10" name="Graphic 9" descr="Cat">
            <a:extLst>
              <a:ext uri="{FF2B5EF4-FFF2-40B4-BE49-F238E27FC236}">
                <a16:creationId xmlns:a16="http://schemas.microsoft.com/office/drawing/2014/main" id="{92520B6D-CB1D-8E4F-AB8C-F62EC1D784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16463" y="2143770"/>
            <a:ext cx="532797" cy="532797"/>
          </a:xfrm>
          <a:prstGeom prst="rect">
            <a:avLst/>
          </a:prstGeom>
        </p:spPr>
      </p:pic>
      <p:pic>
        <p:nvPicPr>
          <p:cNvPr id="13" name="Graphic 12" descr="Robot">
            <a:extLst>
              <a:ext uri="{FF2B5EF4-FFF2-40B4-BE49-F238E27FC236}">
                <a16:creationId xmlns:a16="http://schemas.microsoft.com/office/drawing/2014/main" id="{F8C514DD-3A13-894E-8C31-54711FAE09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67800" y="2057400"/>
            <a:ext cx="1341120" cy="1341120"/>
          </a:xfrm>
          <a:prstGeom prst="rect">
            <a:avLst/>
          </a:prstGeom>
        </p:spPr>
      </p:pic>
      <p:pic>
        <p:nvPicPr>
          <p:cNvPr id="14" name="Graphic 13" descr="Dog">
            <a:extLst>
              <a:ext uri="{FF2B5EF4-FFF2-40B4-BE49-F238E27FC236}">
                <a16:creationId xmlns:a16="http://schemas.microsoft.com/office/drawing/2014/main" id="{2F194D24-7A7C-2F49-AEC4-4E88BBD28D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41560" y="2057400"/>
            <a:ext cx="763346" cy="76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321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2277</Words>
  <Application>Microsoft Macintosh PowerPoint</Application>
  <PresentationFormat>Widescreen</PresentationFormat>
  <Paragraphs>323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Office Theme</vt:lpstr>
      <vt:lpstr>CS440/ECE448 Lecture 8:  Perceptron</vt:lpstr>
      <vt:lpstr>Outline</vt:lpstr>
      <vt:lpstr>The Giant Squid Axon</vt:lpstr>
      <vt:lpstr>Perceptron</vt:lpstr>
      <vt:lpstr>Perceptron</vt:lpstr>
      <vt:lpstr>Outline</vt:lpstr>
      <vt:lpstr>Perceptron</vt:lpstr>
      <vt:lpstr>Perceptron</vt:lpstr>
      <vt:lpstr>Perceptron example: dogs versus cats</vt:lpstr>
      <vt:lpstr>Perceptron training example: dogs vs. cats</vt:lpstr>
      <vt:lpstr>Perceptron training example: dogs vs. cats</vt:lpstr>
      <vt:lpstr>Perceptron training example: dogs vs. cats</vt:lpstr>
      <vt:lpstr>Perceptron training example: dogs vs. cats</vt:lpstr>
      <vt:lpstr>Perceptron training example: dogs vs. cats</vt:lpstr>
      <vt:lpstr>Perceptron training example: dogs vs. cats</vt:lpstr>
      <vt:lpstr>Outline</vt:lpstr>
      <vt:lpstr>Does the perceptron find an answer? Does it find the correct answer?</vt:lpstr>
      <vt:lpstr>Does the perceptron find an answer? Does it find the correct answer?</vt:lpstr>
      <vt:lpstr>Does the perceptron find an answer? Does it find the correct answer?</vt:lpstr>
      <vt:lpstr>Does the perceptron find an answer? Does it find the correct answer?</vt:lpstr>
      <vt:lpstr>Does the perceptron find an answer? Does it find the correct answer?</vt:lpstr>
      <vt:lpstr>Does the perceptron find an answer? Does it find the correct answer?</vt:lpstr>
      <vt:lpstr>Does the perceptron find an answer? Does it find the correct answer?</vt:lpstr>
      <vt:lpstr>Does the perceptron find an answer? Does it find the correct answer?</vt:lpstr>
      <vt:lpstr>Does the perceptron find an answer? Does it find the correct answer?</vt:lpstr>
      <vt:lpstr>What if the data are not linearly separable?</vt:lpstr>
      <vt:lpstr>What about non-separable data?</vt:lpstr>
      <vt:lpstr>Outline</vt:lpstr>
      <vt:lpstr>Multi-Class Perceptron</vt:lpstr>
      <vt:lpstr>Multi-Class Perceptron</vt:lpstr>
      <vt:lpstr>Multi-Class Linear Classifiers</vt:lpstr>
      <vt:lpstr>PowerPoint Presentation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CS440/ECE448 Lecture 17: Bayesian Inference</dc:title>
  <dc:creator>Mark Hasegawa-Johnson</dc:creator>
  <cp:lastModifiedBy>Hasegawa-Johnson, Mark Allan</cp:lastModifiedBy>
  <cp:revision>120</cp:revision>
  <cp:lastPrinted>2021-02-21T01:05:12Z</cp:lastPrinted>
  <dcterms:created xsi:type="dcterms:W3CDTF">2017-10-23T18:30:07Z</dcterms:created>
  <dcterms:modified xsi:type="dcterms:W3CDTF">2021-02-21T01:20:16Z</dcterms:modified>
</cp:coreProperties>
</file>